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ink/ink1.xml" ContentType="application/inkml+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diagrams/data2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3" r:id="rId2"/>
  </p:sldMasterIdLst>
  <p:notesMasterIdLst>
    <p:notesMasterId r:id="rId235"/>
  </p:notesMasterIdLst>
  <p:sldIdLst>
    <p:sldId id="258" r:id="rId3"/>
    <p:sldId id="257" r:id="rId4"/>
    <p:sldId id="419" r:id="rId5"/>
    <p:sldId id="420" r:id="rId6"/>
    <p:sldId id="421" r:id="rId7"/>
    <p:sldId id="466" r:id="rId8"/>
    <p:sldId id="467" r:id="rId9"/>
    <p:sldId id="468" r:id="rId10"/>
    <p:sldId id="469" r:id="rId11"/>
    <p:sldId id="470" r:id="rId12"/>
    <p:sldId id="471" r:id="rId13"/>
    <p:sldId id="422" r:id="rId14"/>
    <p:sldId id="423" r:id="rId15"/>
    <p:sldId id="424" r:id="rId16"/>
    <p:sldId id="425" r:id="rId17"/>
    <p:sldId id="265" r:id="rId18"/>
    <p:sldId id="307" r:id="rId19"/>
    <p:sldId id="428" r:id="rId20"/>
    <p:sldId id="429" r:id="rId21"/>
    <p:sldId id="259" r:id="rId22"/>
    <p:sldId id="465" r:id="rId23"/>
    <p:sldId id="430" r:id="rId24"/>
    <p:sldId id="473" r:id="rId25"/>
    <p:sldId id="439" r:id="rId26"/>
    <p:sldId id="431" r:id="rId27"/>
    <p:sldId id="432" r:id="rId28"/>
    <p:sldId id="434" r:id="rId29"/>
    <p:sldId id="440" r:id="rId30"/>
    <p:sldId id="435" r:id="rId31"/>
    <p:sldId id="442" r:id="rId32"/>
    <p:sldId id="441" r:id="rId33"/>
    <p:sldId id="436" r:id="rId34"/>
    <p:sldId id="437" r:id="rId35"/>
    <p:sldId id="438" r:id="rId36"/>
    <p:sldId id="444" r:id="rId37"/>
    <p:sldId id="445" r:id="rId38"/>
    <p:sldId id="446" r:id="rId39"/>
    <p:sldId id="447" r:id="rId40"/>
    <p:sldId id="448" r:id="rId41"/>
    <p:sldId id="449" r:id="rId42"/>
    <p:sldId id="450" r:id="rId43"/>
    <p:sldId id="451" r:id="rId44"/>
    <p:sldId id="452" r:id="rId45"/>
    <p:sldId id="453" r:id="rId46"/>
    <p:sldId id="454" r:id="rId47"/>
    <p:sldId id="455" r:id="rId48"/>
    <p:sldId id="456" r:id="rId49"/>
    <p:sldId id="457" r:id="rId50"/>
    <p:sldId id="458" r:id="rId51"/>
    <p:sldId id="459" r:id="rId52"/>
    <p:sldId id="460" r:id="rId53"/>
    <p:sldId id="461" r:id="rId54"/>
    <p:sldId id="462" r:id="rId55"/>
    <p:sldId id="463" r:id="rId56"/>
    <p:sldId id="472" r:id="rId57"/>
    <p:sldId id="464" r:id="rId58"/>
    <p:sldId id="418" r:id="rId59"/>
    <p:sldId id="426" r:id="rId60"/>
    <p:sldId id="277" r:id="rId61"/>
    <p:sldId id="294" r:id="rId62"/>
    <p:sldId id="280" r:id="rId63"/>
    <p:sldId id="260" r:id="rId64"/>
    <p:sldId id="279" r:id="rId65"/>
    <p:sldId id="261" r:id="rId66"/>
    <p:sldId id="281" r:id="rId67"/>
    <p:sldId id="282" r:id="rId68"/>
    <p:sldId id="262" r:id="rId69"/>
    <p:sldId id="290" r:id="rId70"/>
    <p:sldId id="295" r:id="rId71"/>
    <p:sldId id="263" r:id="rId72"/>
    <p:sldId id="266" r:id="rId73"/>
    <p:sldId id="267" r:id="rId74"/>
    <p:sldId id="269" r:id="rId75"/>
    <p:sldId id="270" r:id="rId76"/>
    <p:sldId id="271" r:id="rId77"/>
    <p:sldId id="303" r:id="rId78"/>
    <p:sldId id="272" r:id="rId79"/>
    <p:sldId id="273" r:id="rId80"/>
    <p:sldId id="274" r:id="rId81"/>
    <p:sldId id="298" r:id="rId82"/>
    <p:sldId id="305" r:id="rId83"/>
    <p:sldId id="304" r:id="rId84"/>
    <p:sldId id="302" r:id="rId85"/>
    <p:sldId id="296" r:id="rId86"/>
    <p:sldId id="297" r:id="rId87"/>
    <p:sldId id="299" r:id="rId88"/>
    <p:sldId id="300" r:id="rId89"/>
    <p:sldId id="301" r:id="rId90"/>
    <p:sldId id="309" r:id="rId91"/>
    <p:sldId id="310" r:id="rId92"/>
    <p:sldId id="311" r:id="rId93"/>
    <p:sldId id="312" r:id="rId94"/>
    <p:sldId id="340" r:id="rId95"/>
    <p:sldId id="341" r:id="rId96"/>
    <p:sldId id="313" r:id="rId97"/>
    <p:sldId id="314" r:id="rId98"/>
    <p:sldId id="342" r:id="rId99"/>
    <p:sldId id="315" r:id="rId100"/>
    <p:sldId id="316" r:id="rId101"/>
    <p:sldId id="317" r:id="rId102"/>
    <p:sldId id="318" r:id="rId103"/>
    <p:sldId id="343" r:id="rId104"/>
    <p:sldId id="319" r:id="rId105"/>
    <p:sldId id="344" r:id="rId106"/>
    <p:sldId id="320" r:id="rId107"/>
    <p:sldId id="321" r:id="rId108"/>
    <p:sldId id="322" r:id="rId109"/>
    <p:sldId id="323" r:id="rId110"/>
    <p:sldId id="324" r:id="rId111"/>
    <p:sldId id="289" r:id="rId112"/>
    <p:sldId id="345" r:id="rId113"/>
    <p:sldId id="325" r:id="rId114"/>
    <p:sldId id="326" r:id="rId115"/>
    <p:sldId id="327" r:id="rId116"/>
    <p:sldId id="278" r:id="rId117"/>
    <p:sldId id="346" r:id="rId118"/>
    <p:sldId id="328" r:id="rId119"/>
    <p:sldId id="347" r:id="rId120"/>
    <p:sldId id="348" r:id="rId121"/>
    <p:sldId id="329" r:id="rId122"/>
    <p:sldId id="291" r:id="rId123"/>
    <p:sldId id="330" r:id="rId124"/>
    <p:sldId id="331" r:id="rId125"/>
    <p:sldId id="332" r:id="rId126"/>
    <p:sldId id="337" r:id="rId127"/>
    <p:sldId id="349" r:id="rId128"/>
    <p:sldId id="350" r:id="rId129"/>
    <p:sldId id="351" r:id="rId130"/>
    <p:sldId id="352" r:id="rId131"/>
    <p:sldId id="306" r:id="rId132"/>
    <p:sldId id="353" r:id="rId133"/>
    <p:sldId id="354" r:id="rId134"/>
    <p:sldId id="338" r:id="rId135"/>
    <p:sldId id="339" r:id="rId136"/>
    <p:sldId id="334" r:id="rId137"/>
    <p:sldId id="292" r:id="rId138"/>
    <p:sldId id="293" r:id="rId139"/>
    <p:sldId id="355" r:id="rId140"/>
    <p:sldId id="356" r:id="rId141"/>
    <p:sldId id="335" r:id="rId142"/>
    <p:sldId id="336" r:id="rId143"/>
    <p:sldId id="357" r:id="rId144"/>
    <p:sldId id="358" r:id="rId145"/>
    <p:sldId id="359" r:id="rId146"/>
    <p:sldId id="362" r:id="rId147"/>
    <p:sldId id="360" r:id="rId148"/>
    <p:sldId id="363" r:id="rId149"/>
    <p:sldId id="285" r:id="rId150"/>
    <p:sldId id="264" r:id="rId151"/>
    <p:sldId id="286" r:id="rId152"/>
    <p:sldId id="287" r:id="rId153"/>
    <p:sldId id="288" r:id="rId154"/>
    <p:sldId id="333" r:id="rId155"/>
    <p:sldId id="364" r:id="rId156"/>
    <p:sldId id="365" r:id="rId157"/>
    <p:sldId id="366" r:id="rId158"/>
    <p:sldId id="367" r:id="rId159"/>
    <p:sldId id="411" r:id="rId160"/>
    <p:sldId id="412" r:id="rId161"/>
    <p:sldId id="413" r:id="rId162"/>
    <p:sldId id="414" r:id="rId163"/>
    <p:sldId id="415" r:id="rId164"/>
    <p:sldId id="416" r:id="rId165"/>
    <p:sldId id="417" r:id="rId166"/>
    <p:sldId id="409" r:id="rId167"/>
    <p:sldId id="370" r:id="rId168"/>
    <p:sldId id="371" r:id="rId169"/>
    <p:sldId id="372" r:id="rId170"/>
    <p:sldId id="373" r:id="rId171"/>
    <p:sldId id="374" r:id="rId172"/>
    <p:sldId id="376" r:id="rId173"/>
    <p:sldId id="377" r:id="rId174"/>
    <p:sldId id="378" r:id="rId175"/>
    <p:sldId id="502" r:id="rId176"/>
    <p:sldId id="379" r:id="rId177"/>
    <p:sldId id="503" r:id="rId178"/>
    <p:sldId id="380" r:id="rId179"/>
    <p:sldId id="381" r:id="rId180"/>
    <p:sldId id="382" r:id="rId181"/>
    <p:sldId id="383" r:id="rId182"/>
    <p:sldId id="384" r:id="rId183"/>
    <p:sldId id="385" r:id="rId184"/>
    <p:sldId id="308" r:id="rId185"/>
    <p:sldId id="386" r:id="rId186"/>
    <p:sldId id="387" r:id="rId187"/>
    <p:sldId id="388" r:id="rId188"/>
    <p:sldId id="389" r:id="rId189"/>
    <p:sldId id="390" r:id="rId190"/>
    <p:sldId id="391" r:id="rId191"/>
    <p:sldId id="392" r:id="rId192"/>
    <p:sldId id="393" r:id="rId193"/>
    <p:sldId id="394" r:id="rId194"/>
    <p:sldId id="395" r:id="rId195"/>
    <p:sldId id="396" r:id="rId196"/>
    <p:sldId id="397" r:id="rId197"/>
    <p:sldId id="398" r:id="rId198"/>
    <p:sldId id="399" r:id="rId199"/>
    <p:sldId id="400" r:id="rId200"/>
    <p:sldId id="401" r:id="rId201"/>
    <p:sldId id="402" r:id="rId202"/>
    <p:sldId id="403" r:id="rId203"/>
    <p:sldId id="404" r:id="rId204"/>
    <p:sldId id="405" r:id="rId205"/>
    <p:sldId id="406" r:id="rId206"/>
    <p:sldId id="407" r:id="rId207"/>
    <p:sldId id="408" r:id="rId208"/>
    <p:sldId id="488" r:id="rId209"/>
    <p:sldId id="475" r:id="rId210"/>
    <p:sldId id="476" r:id="rId211"/>
    <p:sldId id="477" r:id="rId212"/>
    <p:sldId id="478" r:id="rId213"/>
    <p:sldId id="479" r:id="rId214"/>
    <p:sldId id="480" r:id="rId215"/>
    <p:sldId id="481" r:id="rId216"/>
    <p:sldId id="283" r:id="rId217"/>
    <p:sldId id="482" r:id="rId218"/>
    <p:sldId id="483" r:id="rId219"/>
    <p:sldId id="484" r:id="rId220"/>
    <p:sldId id="487" r:id="rId221"/>
    <p:sldId id="490" r:id="rId222"/>
    <p:sldId id="276" r:id="rId223"/>
    <p:sldId id="491" r:id="rId224"/>
    <p:sldId id="492" r:id="rId225"/>
    <p:sldId id="493" r:id="rId226"/>
    <p:sldId id="494" r:id="rId227"/>
    <p:sldId id="495" r:id="rId228"/>
    <p:sldId id="496" r:id="rId229"/>
    <p:sldId id="497" r:id="rId230"/>
    <p:sldId id="498" r:id="rId231"/>
    <p:sldId id="499" r:id="rId232"/>
    <p:sldId id="500" r:id="rId233"/>
    <p:sldId id="501" r:id="rId2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680FA"/>
    <a:srgbClr val="FEC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7382" autoAdjust="0"/>
  </p:normalViewPr>
  <p:slideViewPr>
    <p:cSldViewPr snapToGrid="0">
      <p:cViewPr varScale="1">
        <p:scale>
          <a:sx n="155" d="100"/>
          <a:sy n="155" d="100"/>
        </p:scale>
        <p:origin x="546" y="138"/>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63" Type="http://schemas.openxmlformats.org/officeDocument/2006/relationships/slide" Target="slides/slide61.xml"/><Relationship Id="rId84" Type="http://schemas.openxmlformats.org/officeDocument/2006/relationships/slide" Target="slides/slide82.xml"/><Relationship Id="rId138" Type="http://schemas.openxmlformats.org/officeDocument/2006/relationships/slide" Target="slides/slide136.xml"/><Relationship Id="rId159" Type="http://schemas.openxmlformats.org/officeDocument/2006/relationships/slide" Target="slides/slide157.xml"/><Relationship Id="rId170" Type="http://schemas.openxmlformats.org/officeDocument/2006/relationships/slide" Target="slides/slide168.xml"/><Relationship Id="rId191" Type="http://schemas.openxmlformats.org/officeDocument/2006/relationships/slide" Target="slides/slide189.xml"/><Relationship Id="rId205" Type="http://schemas.openxmlformats.org/officeDocument/2006/relationships/slide" Target="slides/slide203.xml"/><Relationship Id="rId226" Type="http://schemas.openxmlformats.org/officeDocument/2006/relationships/slide" Target="slides/slide22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53" Type="http://schemas.openxmlformats.org/officeDocument/2006/relationships/slide" Target="slides/slide51.xml"/><Relationship Id="rId74" Type="http://schemas.openxmlformats.org/officeDocument/2006/relationships/slide" Target="slides/slide72.xml"/><Relationship Id="rId128" Type="http://schemas.openxmlformats.org/officeDocument/2006/relationships/slide" Target="slides/slide126.xml"/><Relationship Id="rId149" Type="http://schemas.openxmlformats.org/officeDocument/2006/relationships/slide" Target="slides/slide147.xml"/><Relationship Id="rId5" Type="http://schemas.openxmlformats.org/officeDocument/2006/relationships/slide" Target="slides/slide3.xml"/><Relationship Id="rId95" Type="http://schemas.openxmlformats.org/officeDocument/2006/relationships/slide" Target="slides/slide93.xml"/><Relationship Id="rId160" Type="http://schemas.openxmlformats.org/officeDocument/2006/relationships/slide" Target="slides/slide158.xml"/><Relationship Id="rId181" Type="http://schemas.openxmlformats.org/officeDocument/2006/relationships/slide" Target="slides/slide179.xml"/><Relationship Id="rId216" Type="http://schemas.openxmlformats.org/officeDocument/2006/relationships/slide" Target="slides/slide214.xml"/><Relationship Id="rId237" Type="http://schemas.openxmlformats.org/officeDocument/2006/relationships/viewProps" Target="viewProps.xml"/><Relationship Id="rId22" Type="http://schemas.openxmlformats.org/officeDocument/2006/relationships/slide" Target="slides/slide20.xml"/><Relationship Id="rId43" Type="http://schemas.openxmlformats.org/officeDocument/2006/relationships/slide" Target="slides/slide41.xml"/><Relationship Id="rId64" Type="http://schemas.openxmlformats.org/officeDocument/2006/relationships/slide" Target="slides/slide62.xml"/><Relationship Id="rId118" Type="http://schemas.openxmlformats.org/officeDocument/2006/relationships/slide" Target="slides/slide116.xml"/><Relationship Id="rId139" Type="http://schemas.openxmlformats.org/officeDocument/2006/relationships/slide" Target="slides/slide137.xml"/><Relationship Id="rId85" Type="http://schemas.openxmlformats.org/officeDocument/2006/relationships/slide" Target="slides/slide83.xml"/><Relationship Id="rId150" Type="http://schemas.openxmlformats.org/officeDocument/2006/relationships/slide" Target="slides/slide148.xml"/><Relationship Id="rId171" Type="http://schemas.openxmlformats.org/officeDocument/2006/relationships/slide" Target="slides/slide169.xml"/><Relationship Id="rId192" Type="http://schemas.openxmlformats.org/officeDocument/2006/relationships/slide" Target="slides/slide190.xml"/><Relationship Id="rId206" Type="http://schemas.openxmlformats.org/officeDocument/2006/relationships/slide" Target="slides/slide204.xml"/><Relationship Id="rId227" Type="http://schemas.openxmlformats.org/officeDocument/2006/relationships/slide" Target="slides/slide225.xml"/><Relationship Id="rId12" Type="http://schemas.openxmlformats.org/officeDocument/2006/relationships/slide" Target="slides/slide10.xml"/><Relationship Id="rId33" Type="http://schemas.openxmlformats.org/officeDocument/2006/relationships/slide" Target="slides/slide31.xml"/><Relationship Id="rId108" Type="http://schemas.openxmlformats.org/officeDocument/2006/relationships/slide" Target="slides/slide106.xml"/><Relationship Id="rId129" Type="http://schemas.openxmlformats.org/officeDocument/2006/relationships/slide" Target="slides/slide127.xml"/><Relationship Id="rId54" Type="http://schemas.openxmlformats.org/officeDocument/2006/relationships/slide" Target="slides/slide52.xml"/><Relationship Id="rId75" Type="http://schemas.openxmlformats.org/officeDocument/2006/relationships/slide" Target="slides/slide73.xml"/><Relationship Id="rId96" Type="http://schemas.openxmlformats.org/officeDocument/2006/relationships/slide" Target="slides/slide94.xml"/><Relationship Id="rId140" Type="http://schemas.openxmlformats.org/officeDocument/2006/relationships/slide" Target="slides/slide138.xml"/><Relationship Id="rId161" Type="http://schemas.openxmlformats.org/officeDocument/2006/relationships/slide" Target="slides/slide159.xml"/><Relationship Id="rId182" Type="http://schemas.openxmlformats.org/officeDocument/2006/relationships/slide" Target="slides/slide180.xml"/><Relationship Id="rId217" Type="http://schemas.openxmlformats.org/officeDocument/2006/relationships/slide" Target="slides/slide215.xml"/><Relationship Id="rId6" Type="http://schemas.openxmlformats.org/officeDocument/2006/relationships/slide" Target="slides/slide4.xml"/><Relationship Id="rId238" Type="http://schemas.openxmlformats.org/officeDocument/2006/relationships/theme" Target="theme/theme1.xml"/><Relationship Id="rId23" Type="http://schemas.openxmlformats.org/officeDocument/2006/relationships/slide" Target="slides/slide21.xml"/><Relationship Id="rId119" Type="http://schemas.openxmlformats.org/officeDocument/2006/relationships/slide" Target="slides/slide117.xml"/><Relationship Id="rId44" Type="http://schemas.openxmlformats.org/officeDocument/2006/relationships/slide" Target="slides/slide42.xml"/><Relationship Id="rId65" Type="http://schemas.openxmlformats.org/officeDocument/2006/relationships/slide" Target="slides/slide63.xml"/><Relationship Id="rId86" Type="http://schemas.openxmlformats.org/officeDocument/2006/relationships/slide" Target="slides/slide84.xml"/><Relationship Id="rId130" Type="http://schemas.openxmlformats.org/officeDocument/2006/relationships/slide" Target="slides/slide128.xml"/><Relationship Id="rId151" Type="http://schemas.openxmlformats.org/officeDocument/2006/relationships/slide" Target="slides/slide149.xml"/><Relationship Id="rId172" Type="http://schemas.openxmlformats.org/officeDocument/2006/relationships/slide" Target="slides/slide170.xml"/><Relationship Id="rId193" Type="http://schemas.openxmlformats.org/officeDocument/2006/relationships/slide" Target="slides/slide191.xml"/><Relationship Id="rId207" Type="http://schemas.openxmlformats.org/officeDocument/2006/relationships/slide" Target="slides/slide205.xml"/><Relationship Id="rId228" Type="http://schemas.openxmlformats.org/officeDocument/2006/relationships/slide" Target="slides/slide226.xml"/><Relationship Id="rId13" Type="http://schemas.openxmlformats.org/officeDocument/2006/relationships/slide" Target="slides/slide11.xml"/><Relationship Id="rId109" Type="http://schemas.openxmlformats.org/officeDocument/2006/relationships/slide" Target="slides/slide107.xml"/><Relationship Id="rId34" Type="http://schemas.openxmlformats.org/officeDocument/2006/relationships/slide" Target="slides/slide32.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20" Type="http://schemas.openxmlformats.org/officeDocument/2006/relationships/slide" Target="slides/slide118.xml"/><Relationship Id="rId141" Type="http://schemas.openxmlformats.org/officeDocument/2006/relationships/slide" Target="slides/slide139.xml"/><Relationship Id="rId7" Type="http://schemas.openxmlformats.org/officeDocument/2006/relationships/slide" Target="slides/slide5.xml"/><Relationship Id="rId162" Type="http://schemas.openxmlformats.org/officeDocument/2006/relationships/slide" Target="slides/slide160.xml"/><Relationship Id="rId183" Type="http://schemas.openxmlformats.org/officeDocument/2006/relationships/slide" Target="slides/slide181.xml"/><Relationship Id="rId218" Type="http://schemas.openxmlformats.org/officeDocument/2006/relationships/slide" Target="slides/slide216.xml"/><Relationship Id="rId239" Type="http://schemas.openxmlformats.org/officeDocument/2006/relationships/tableStyles" Target="tableStyles.xml"/><Relationship Id="rId24" Type="http://schemas.openxmlformats.org/officeDocument/2006/relationships/slide" Target="slides/slide22.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31" Type="http://schemas.openxmlformats.org/officeDocument/2006/relationships/slide" Target="slides/slide129.xml"/><Relationship Id="rId152" Type="http://schemas.openxmlformats.org/officeDocument/2006/relationships/slide" Target="slides/slide150.xml"/><Relationship Id="rId173" Type="http://schemas.openxmlformats.org/officeDocument/2006/relationships/slide" Target="slides/slide171.xml"/><Relationship Id="rId194" Type="http://schemas.openxmlformats.org/officeDocument/2006/relationships/slide" Target="slides/slide192.xml"/><Relationship Id="rId208" Type="http://schemas.openxmlformats.org/officeDocument/2006/relationships/slide" Target="slides/slide206.xml"/><Relationship Id="rId229" Type="http://schemas.openxmlformats.org/officeDocument/2006/relationships/slide" Target="slides/slide227.xml"/><Relationship Id="rId14" Type="http://schemas.openxmlformats.org/officeDocument/2006/relationships/slide" Target="slides/slide12.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8" Type="http://schemas.openxmlformats.org/officeDocument/2006/relationships/slide" Target="slides/slide6.xml"/><Relationship Id="rId98" Type="http://schemas.openxmlformats.org/officeDocument/2006/relationships/slide" Target="slides/slide96.xml"/><Relationship Id="rId121" Type="http://schemas.openxmlformats.org/officeDocument/2006/relationships/slide" Target="slides/slide119.xml"/><Relationship Id="rId142" Type="http://schemas.openxmlformats.org/officeDocument/2006/relationships/slide" Target="slides/slide140.xml"/><Relationship Id="rId163" Type="http://schemas.openxmlformats.org/officeDocument/2006/relationships/slide" Target="slides/slide161.xml"/><Relationship Id="rId184" Type="http://schemas.openxmlformats.org/officeDocument/2006/relationships/slide" Target="slides/slide182.xml"/><Relationship Id="rId219" Type="http://schemas.openxmlformats.org/officeDocument/2006/relationships/slide" Target="slides/slide217.xml"/><Relationship Id="rId230" Type="http://schemas.openxmlformats.org/officeDocument/2006/relationships/slide" Target="slides/slide228.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88" Type="http://schemas.openxmlformats.org/officeDocument/2006/relationships/slide" Target="slides/slide86.xml"/><Relationship Id="rId111" Type="http://schemas.openxmlformats.org/officeDocument/2006/relationships/slide" Target="slides/slide109.xml"/><Relationship Id="rId132" Type="http://schemas.openxmlformats.org/officeDocument/2006/relationships/slide" Target="slides/slide130.xml"/><Relationship Id="rId153" Type="http://schemas.openxmlformats.org/officeDocument/2006/relationships/slide" Target="slides/slide151.xml"/><Relationship Id="rId174" Type="http://schemas.openxmlformats.org/officeDocument/2006/relationships/slide" Target="slides/slide172.xml"/><Relationship Id="rId195" Type="http://schemas.openxmlformats.org/officeDocument/2006/relationships/slide" Target="slides/slide193.xml"/><Relationship Id="rId209" Type="http://schemas.openxmlformats.org/officeDocument/2006/relationships/slide" Target="slides/slide207.xml"/><Relationship Id="rId190" Type="http://schemas.openxmlformats.org/officeDocument/2006/relationships/slide" Target="slides/slide188.xml"/><Relationship Id="rId204" Type="http://schemas.openxmlformats.org/officeDocument/2006/relationships/slide" Target="slides/slide202.xml"/><Relationship Id="rId220" Type="http://schemas.openxmlformats.org/officeDocument/2006/relationships/slide" Target="slides/slide218.xml"/><Relationship Id="rId225" Type="http://schemas.openxmlformats.org/officeDocument/2006/relationships/slide" Target="slides/slide223.xml"/><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106" Type="http://schemas.openxmlformats.org/officeDocument/2006/relationships/slide" Target="slides/slide104.xml"/><Relationship Id="rId127" Type="http://schemas.openxmlformats.org/officeDocument/2006/relationships/slide" Target="slides/slide125.xml"/><Relationship Id="rId10" Type="http://schemas.openxmlformats.org/officeDocument/2006/relationships/slide" Target="slides/slide8.xml"/><Relationship Id="rId31" Type="http://schemas.openxmlformats.org/officeDocument/2006/relationships/slide" Target="slides/slide29.xml"/><Relationship Id="rId52" Type="http://schemas.openxmlformats.org/officeDocument/2006/relationships/slide" Target="slides/slide50.xml"/><Relationship Id="rId73" Type="http://schemas.openxmlformats.org/officeDocument/2006/relationships/slide" Target="slides/slide71.xml"/><Relationship Id="rId78" Type="http://schemas.openxmlformats.org/officeDocument/2006/relationships/slide" Target="slides/slide76.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43" Type="http://schemas.openxmlformats.org/officeDocument/2006/relationships/slide" Target="slides/slide141.xml"/><Relationship Id="rId148" Type="http://schemas.openxmlformats.org/officeDocument/2006/relationships/slide" Target="slides/slide146.xml"/><Relationship Id="rId164" Type="http://schemas.openxmlformats.org/officeDocument/2006/relationships/slide" Target="slides/slide162.xml"/><Relationship Id="rId169" Type="http://schemas.openxmlformats.org/officeDocument/2006/relationships/slide" Target="slides/slide167.xml"/><Relationship Id="rId185" Type="http://schemas.openxmlformats.org/officeDocument/2006/relationships/slide" Target="slides/slide183.xml"/><Relationship Id="rId4" Type="http://schemas.openxmlformats.org/officeDocument/2006/relationships/slide" Target="slides/slide2.xml"/><Relationship Id="rId9" Type="http://schemas.openxmlformats.org/officeDocument/2006/relationships/slide" Target="slides/slide7.xml"/><Relationship Id="rId180" Type="http://schemas.openxmlformats.org/officeDocument/2006/relationships/slide" Target="slides/slide178.xml"/><Relationship Id="rId210" Type="http://schemas.openxmlformats.org/officeDocument/2006/relationships/slide" Target="slides/slide208.xml"/><Relationship Id="rId215" Type="http://schemas.openxmlformats.org/officeDocument/2006/relationships/slide" Target="slides/slide213.xml"/><Relationship Id="rId236" Type="http://schemas.openxmlformats.org/officeDocument/2006/relationships/presProps" Target="presProps.xml"/><Relationship Id="rId26" Type="http://schemas.openxmlformats.org/officeDocument/2006/relationships/slide" Target="slides/slide24.xml"/><Relationship Id="rId231" Type="http://schemas.openxmlformats.org/officeDocument/2006/relationships/slide" Target="slides/slide229.xml"/><Relationship Id="rId47" Type="http://schemas.openxmlformats.org/officeDocument/2006/relationships/slide" Target="slides/slide45.xml"/><Relationship Id="rId68" Type="http://schemas.openxmlformats.org/officeDocument/2006/relationships/slide" Target="slides/slide66.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 Id="rId154" Type="http://schemas.openxmlformats.org/officeDocument/2006/relationships/slide" Target="slides/slide152.xml"/><Relationship Id="rId175" Type="http://schemas.openxmlformats.org/officeDocument/2006/relationships/slide" Target="slides/slide173.xml"/><Relationship Id="rId196" Type="http://schemas.openxmlformats.org/officeDocument/2006/relationships/slide" Target="slides/slide194.xml"/><Relationship Id="rId200" Type="http://schemas.openxmlformats.org/officeDocument/2006/relationships/slide" Target="slides/slide198.xml"/><Relationship Id="rId16" Type="http://schemas.openxmlformats.org/officeDocument/2006/relationships/slide" Target="slides/slide14.xml"/><Relationship Id="rId221" Type="http://schemas.openxmlformats.org/officeDocument/2006/relationships/slide" Target="slides/slide219.xml"/><Relationship Id="rId37" Type="http://schemas.openxmlformats.org/officeDocument/2006/relationships/slide" Target="slides/slide35.xml"/><Relationship Id="rId58" Type="http://schemas.openxmlformats.org/officeDocument/2006/relationships/slide" Target="slides/slide56.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44" Type="http://schemas.openxmlformats.org/officeDocument/2006/relationships/slide" Target="slides/slide142.xml"/><Relationship Id="rId90" Type="http://schemas.openxmlformats.org/officeDocument/2006/relationships/slide" Target="slides/slide88.xml"/><Relationship Id="rId165" Type="http://schemas.openxmlformats.org/officeDocument/2006/relationships/slide" Target="slides/slide163.xml"/><Relationship Id="rId186" Type="http://schemas.openxmlformats.org/officeDocument/2006/relationships/slide" Target="slides/slide184.xml"/><Relationship Id="rId211" Type="http://schemas.openxmlformats.org/officeDocument/2006/relationships/slide" Target="slides/slide209.xml"/><Relationship Id="rId232" Type="http://schemas.openxmlformats.org/officeDocument/2006/relationships/slide" Target="slides/slide230.xml"/><Relationship Id="rId27" Type="http://schemas.openxmlformats.org/officeDocument/2006/relationships/slide" Target="slides/slide25.xml"/><Relationship Id="rId48" Type="http://schemas.openxmlformats.org/officeDocument/2006/relationships/slide" Target="slides/slide46.xml"/><Relationship Id="rId69" Type="http://schemas.openxmlformats.org/officeDocument/2006/relationships/slide" Target="slides/slide67.xml"/><Relationship Id="rId113" Type="http://schemas.openxmlformats.org/officeDocument/2006/relationships/slide" Target="slides/slide111.xml"/><Relationship Id="rId134" Type="http://schemas.openxmlformats.org/officeDocument/2006/relationships/slide" Target="slides/slide132.xml"/><Relationship Id="rId80" Type="http://schemas.openxmlformats.org/officeDocument/2006/relationships/slide" Target="slides/slide78.xml"/><Relationship Id="rId155" Type="http://schemas.openxmlformats.org/officeDocument/2006/relationships/slide" Target="slides/slide153.xml"/><Relationship Id="rId176" Type="http://schemas.openxmlformats.org/officeDocument/2006/relationships/slide" Target="slides/slide174.xml"/><Relationship Id="rId197" Type="http://schemas.openxmlformats.org/officeDocument/2006/relationships/slide" Target="slides/slide195.xml"/><Relationship Id="rId201" Type="http://schemas.openxmlformats.org/officeDocument/2006/relationships/slide" Target="slides/slide199.xml"/><Relationship Id="rId222" Type="http://schemas.openxmlformats.org/officeDocument/2006/relationships/slide" Target="slides/slide220.xml"/><Relationship Id="rId17" Type="http://schemas.openxmlformats.org/officeDocument/2006/relationships/slide" Target="slides/slide15.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24" Type="http://schemas.openxmlformats.org/officeDocument/2006/relationships/slide" Target="slides/slide122.xml"/><Relationship Id="rId70" Type="http://schemas.openxmlformats.org/officeDocument/2006/relationships/slide" Target="slides/slide68.xml"/><Relationship Id="rId91" Type="http://schemas.openxmlformats.org/officeDocument/2006/relationships/slide" Target="slides/slide89.xml"/><Relationship Id="rId145" Type="http://schemas.openxmlformats.org/officeDocument/2006/relationships/slide" Target="slides/slide143.xml"/><Relationship Id="rId166" Type="http://schemas.openxmlformats.org/officeDocument/2006/relationships/slide" Target="slides/slide164.xml"/><Relationship Id="rId187" Type="http://schemas.openxmlformats.org/officeDocument/2006/relationships/slide" Target="slides/slide185.xml"/><Relationship Id="rId1" Type="http://schemas.openxmlformats.org/officeDocument/2006/relationships/slideMaster" Target="slideMasters/slideMaster1.xml"/><Relationship Id="rId212" Type="http://schemas.openxmlformats.org/officeDocument/2006/relationships/slide" Target="slides/slide210.xml"/><Relationship Id="rId233" Type="http://schemas.openxmlformats.org/officeDocument/2006/relationships/slide" Target="slides/slide231.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slide" Target="slides/slide112.xml"/><Relationship Id="rId60" Type="http://schemas.openxmlformats.org/officeDocument/2006/relationships/slide" Target="slides/slide58.xml"/><Relationship Id="rId81" Type="http://schemas.openxmlformats.org/officeDocument/2006/relationships/slide" Target="slides/slide79.xml"/><Relationship Id="rId135" Type="http://schemas.openxmlformats.org/officeDocument/2006/relationships/slide" Target="slides/slide133.xml"/><Relationship Id="rId156" Type="http://schemas.openxmlformats.org/officeDocument/2006/relationships/slide" Target="slides/slide154.xml"/><Relationship Id="rId177" Type="http://schemas.openxmlformats.org/officeDocument/2006/relationships/slide" Target="slides/slide175.xml"/><Relationship Id="rId198" Type="http://schemas.openxmlformats.org/officeDocument/2006/relationships/slide" Target="slides/slide196.xml"/><Relationship Id="rId202" Type="http://schemas.openxmlformats.org/officeDocument/2006/relationships/slide" Target="slides/slide200.xml"/><Relationship Id="rId223" Type="http://schemas.openxmlformats.org/officeDocument/2006/relationships/slide" Target="slides/slide221.xml"/><Relationship Id="rId18" Type="http://schemas.openxmlformats.org/officeDocument/2006/relationships/slide" Target="slides/slide16.xml"/><Relationship Id="rId39" Type="http://schemas.openxmlformats.org/officeDocument/2006/relationships/slide" Target="slides/slide37.xml"/><Relationship Id="rId50" Type="http://schemas.openxmlformats.org/officeDocument/2006/relationships/slide" Target="slides/slide48.xml"/><Relationship Id="rId104" Type="http://schemas.openxmlformats.org/officeDocument/2006/relationships/slide" Target="slides/slide102.xml"/><Relationship Id="rId125" Type="http://schemas.openxmlformats.org/officeDocument/2006/relationships/slide" Target="slides/slide123.xml"/><Relationship Id="rId146" Type="http://schemas.openxmlformats.org/officeDocument/2006/relationships/slide" Target="slides/slide144.xml"/><Relationship Id="rId167" Type="http://schemas.openxmlformats.org/officeDocument/2006/relationships/slide" Target="slides/slide165.xml"/><Relationship Id="rId188" Type="http://schemas.openxmlformats.org/officeDocument/2006/relationships/slide" Target="slides/slide186.xml"/><Relationship Id="rId71" Type="http://schemas.openxmlformats.org/officeDocument/2006/relationships/slide" Target="slides/slide69.xml"/><Relationship Id="rId92" Type="http://schemas.openxmlformats.org/officeDocument/2006/relationships/slide" Target="slides/slide90.xml"/><Relationship Id="rId213" Type="http://schemas.openxmlformats.org/officeDocument/2006/relationships/slide" Target="slides/slide211.xml"/><Relationship Id="rId234" Type="http://schemas.openxmlformats.org/officeDocument/2006/relationships/slide" Target="slides/slide232.xml"/><Relationship Id="rId2" Type="http://schemas.openxmlformats.org/officeDocument/2006/relationships/slideMaster" Target="slideMasters/slideMaster2.xml"/><Relationship Id="rId29" Type="http://schemas.openxmlformats.org/officeDocument/2006/relationships/slide" Target="slides/slide27.xml"/><Relationship Id="rId40" Type="http://schemas.openxmlformats.org/officeDocument/2006/relationships/slide" Target="slides/slide38.xml"/><Relationship Id="rId115" Type="http://schemas.openxmlformats.org/officeDocument/2006/relationships/slide" Target="slides/slide113.xml"/><Relationship Id="rId136" Type="http://schemas.openxmlformats.org/officeDocument/2006/relationships/slide" Target="slides/slide134.xml"/><Relationship Id="rId157" Type="http://schemas.openxmlformats.org/officeDocument/2006/relationships/slide" Target="slides/slide155.xml"/><Relationship Id="rId178" Type="http://schemas.openxmlformats.org/officeDocument/2006/relationships/slide" Target="slides/slide176.xml"/><Relationship Id="rId61" Type="http://schemas.openxmlformats.org/officeDocument/2006/relationships/slide" Target="slides/slide59.xml"/><Relationship Id="rId82" Type="http://schemas.openxmlformats.org/officeDocument/2006/relationships/slide" Target="slides/slide80.xml"/><Relationship Id="rId199" Type="http://schemas.openxmlformats.org/officeDocument/2006/relationships/slide" Target="slides/slide197.xml"/><Relationship Id="rId203" Type="http://schemas.openxmlformats.org/officeDocument/2006/relationships/slide" Target="slides/slide201.xml"/><Relationship Id="rId19" Type="http://schemas.openxmlformats.org/officeDocument/2006/relationships/slide" Target="slides/slide17.xml"/><Relationship Id="rId224" Type="http://schemas.openxmlformats.org/officeDocument/2006/relationships/slide" Target="slides/slide222.xml"/><Relationship Id="rId30" Type="http://schemas.openxmlformats.org/officeDocument/2006/relationships/slide" Target="slides/slide28.xml"/><Relationship Id="rId105" Type="http://schemas.openxmlformats.org/officeDocument/2006/relationships/slide" Target="slides/slide103.xml"/><Relationship Id="rId126" Type="http://schemas.openxmlformats.org/officeDocument/2006/relationships/slide" Target="slides/slide124.xml"/><Relationship Id="rId147" Type="http://schemas.openxmlformats.org/officeDocument/2006/relationships/slide" Target="slides/slide145.xml"/><Relationship Id="rId168" Type="http://schemas.openxmlformats.org/officeDocument/2006/relationships/slide" Target="slides/slide16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189" Type="http://schemas.openxmlformats.org/officeDocument/2006/relationships/slide" Target="slides/slide187.xml"/><Relationship Id="rId3" Type="http://schemas.openxmlformats.org/officeDocument/2006/relationships/slide" Target="slides/slide1.xml"/><Relationship Id="rId214" Type="http://schemas.openxmlformats.org/officeDocument/2006/relationships/slide" Target="slides/slide212.xml"/><Relationship Id="rId235" Type="http://schemas.openxmlformats.org/officeDocument/2006/relationships/notesMaster" Target="notesMasters/notesMaster1.xml"/><Relationship Id="rId116" Type="http://schemas.openxmlformats.org/officeDocument/2006/relationships/slide" Target="slides/slide114.xml"/><Relationship Id="rId137" Type="http://schemas.openxmlformats.org/officeDocument/2006/relationships/slide" Target="slides/slide135.xml"/><Relationship Id="rId158" Type="http://schemas.openxmlformats.org/officeDocument/2006/relationships/slide" Target="slides/slide156.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179" Type="http://schemas.openxmlformats.org/officeDocument/2006/relationships/slide" Target="slides/slide177.xml"/></Relationships>
</file>

<file path=ppt/charts/_rels/chart1.xml.rels><?xml version="1.0" encoding="UTF-8" standalone="yes"?>
<Relationships xmlns="http://schemas.openxmlformats.org/package/2006/relationships"><Relationship Id="rId2" Type="http://schemas.openxmlformats.org/officeDocument/2006/relationships/oleObject" Target="../embeddings/oleObject8.bin"/><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v>Payoff ($)</c:v>
          </c:tx>
          <c:spPr>
            <a:ln>
              <a:solidFill>
                <a:srgbClr val="FF0000"/>
              </a:solidFill>
            </a:ln>
          </c:spPr>
          <c:marker>
            <c:symbol val="none"/>
          </c:marker>
          <c:cat>
            <c:numRef>
              <c:f>Sheet2!$D$6:$D$46</c:f>
              <c:numCache>
                <c:formatCode>General</c:formatCode>
                <c:ptCount val="41"/>
                <c:pt idx="0">
                  <c:v>0</c:v>
                </c:pt>
                <c:pt idx="1">
                  <c:v>0.5</c:v>
                </c:pt>
                <c:pt idx="2">
                  <c:v>1</c:v>
                </c:pt>
                <c:pt idx="3">
                  <c:v>1.5</c:v>
                </c:pt>
                <c:pt idx="4">
                  <c:v>2</c:v>
                </c:pt>
                <c:pt idx="5">
                  <c:v>2.5</c:v>
                </c:pt>
                <c:pt idx="6">
                  <c:v>3</c:v>
                </c:pt>
                <c:pt idx="7">
                  <c:v>3.5</c:v>
                </c:pt>
                <c:pt idx="8">
                  <c:v>4</c:v>
                </c:pt>
                <c:pt idx="9">
                  <c:v>4.5</c:v>
                </c:pt>
                <c:pt idx="10">
                  <c:v>5</c:v>
                </c:pt>
                <c:pt idx="11">
                  <c:v>5.5</c:v>
                </c:pt>
                <c:pt idx="12">
                  <c:v>6</c:v>
                </c:pt>
                <c:pt idx="13">
                  <c:v>6.5</c:v>
                </c:pt>
                <c:pt idx="14">
                  <c:v>7</c:v>
                </c:pt>
                <c:pt idx="15">
                  <c:v>7.5</c:v>
                </c:pt>
                <c:pt idx="16">
                  <c:v>8</c:v>
                </c:pt>
                <c:pt idx="17">
                  <c:v>8.5</c:v>
                </c:pt>
                <c:pt idx="18">
                  <c:v>9</c:v>
                </c:pt>
                <c:pt idx="19">
                  <c:v>9.5</c:v>
                </c:pt>
                <c:pt idx="20">
                  <c:v>10</c:v>
                </c:pt>
                <c:pt idx="21">
                  <c:v>10.5</c:v>
                </c:pt>
                <c:pt idx="22">
                  <c:v>11</c:v>
                </c:pt>
                <c:pt idx="23">
                  <c:v>11.5</c:v>
                </c:pt>
                <c:pt idx="24">
                  <c:v>12</c:v>
                </c:pt>
                <c:pt idx="25">
                  <c:v>12.5</c:v>
                </c:pt>
                <c:pt idx="26">
                  <c:v>13</c:v>
                </c:pt>
                <c:pt idx="27">
                  <c:v>13.5</c:v>
                </c:pt>
                <c:pt idx="28">
                  <c:v>14</c:v>
                </c:pt>
                <c:pt idx="29">
                  <c:v>14.5</c:v>
                </c:pt>
                <c:pt idx="30">
                  <c:v>15</c:v>
                </c:pt>
                <c:pt idx="31">
                  <c:v>15.5</c:v>
                </c:pt>
                <c:pt idx="32">
                  <c:v>16</c:v>
                </c:pt>
                <c:pt idx="33">
                  <c:v>16.5</c:v>
                </c:pt>
                <c:pt idx="34">
                  <c:v>17</c:v>
                </c:pt>
                <c:pt idx="35">
                  <c:v>17.5</c:v>
                </c:pt>
                <c:pt idx="36">
                  <c:v>18</c:v>
                </c:pt>
                <c:pt idx="37">
                  <c:v>18.5</c:v>
                </c:pt>
                <c:pt idx="38">
                  <c:v>19</c:v>
                </c:pt>
                <c:pt idx="39">
                  <c:v>19.5</c:v>
                </c:pt>
                <c:pt idx="40">
                  <c:v>20</c:v>
                </c:pt>
              </c:numCache>
            </c:numRef>
          </c:cat>
          <c:val>
            <c:numRef>
              <c:f>Sheet2!$E$6:$E$46</c:f>
              <c:numCache>
                <c:formatCode>General</c:formatCode>
                <c:ptCount val="41"/>
                <c:pt idx="0">
                  <c:v>12.5</c:v>
                </c:pt>
                <c:pt idx="1">
                  <c:v>12</c:v>
                </c:pt>
                <c:pt idx="2">
                  <c:v>11.5</c:v>
                </c:pt>
                <c:pt idx="3">
                  <c:v>11</c:v>
                </c:pt>
                <c:pt idx="4">
                  <c:v>10.5</c:v>
                </c:pt>
                <c:pt idx="5">
                  <c:v>10</c:v>
                </c:pt>
                <c:pt idx="6">
                  <c:v>9.5</c:v>
                </c:pt>
                <c:pt idx="7">
                  <c:v>9</c:v>
                </c:pt>
                <c:pt idx="8">
                  <c:v>8.5</c:v>
                </c:pt>
                <c:pt idx="9">
                  <c:v>8</c:v>
                </c:pt>
                <c:pt idx="10">
                  <c:v>7.5</c:v>
                </c:pt>
                <c:pt idx="11">
                  <c:v>7</c:v>
                </c:pt>
                <c:pt idx="12">
                  <c:v>6.5</c:v>
                </c:pt>
                <c:pt idx="13">
                  <c:v>6</c:v>
                </c:pt>
                <c:pt idx="14">
                  <c:v>5.5</c:v>
                </c:pt>
                <c:pt idx="15">
                  <c:v>5</c:v>
                </c:pt>
                <c:pt idx="16">
                  <c:v>4.5</c:v>
                </c:pt>
                <c:pt idx="17">
                  <c:v>4</c:v>
                </c:pt>
                <c:pt idx="18">
                  <c:v>3.5</c:v>
                </c:pt>
                <c:pt idx="19">
                  <c:v>3</c:v>
                </c:pt>
                <c:pt idx="20">
                  <c:v>2.5</c:v>
                </c:pt>
                <c:pt idx="21">
                  <c:v>2</c:v>
                </c:pt>
                <c:pt idx="22">
                  <c:v>1.5</c:v>
                </c:pt>
                <c:pt idx="23">
                  <c:v>1</c:v>
                </c:pt>
                <c:pt idx="24">
                  <c:v>0.5</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numCache>
            </c:numRef>
          </c:val>
          <c:smooth val="1"/>
          <c:extLst>
            <c:ext xmlns:c16="http://schemas.microsoft.com/office/drawing/2014/chart" uri="{C3380CC4-5D6E-409C-BE32-E72D297353CC}">
              <c16:uniqueId val="{00000000-73E2-461D-B454-309400DC5543}"/>
            </c:ext>
          </c:extLst>
        </c:ser>
        <c:dLbls>
          <c:showLegendKey val="0"/>
          <c:showVal val="0"/>
          <c:showCatName val="0"/>
          <c:showSerName val="0"/>
          <c:showPercent val="0"/>
          <c:showBubbleSize val="0"/>
        </c:dLbls>
        <c:smooth val="0"/>
        <c:axId val="88170880"/>
        <c:axId val="88172800"/>
      </c:lineChart>
      <c:catAx>
        <c:axId val="88170880"/>
        <c:scaling>
          <c:orientation val="minMax"/>
        </c:scaling>
        <c:delete val="0"/>
        <c:axPos val="b"/>
        <c:title>
          <c:tx>
            <c:rich>
              <a:bodyPr/>
              <a:lstStyle/>
              <a:p>
                <a:pPr>
                  <a:defRPr/>
                </a:pPr>
                <a:r>
                  <a:rPr lang="en-US" sz="1600"/>
                  <a:t>Stock Price ($)</a:t>
                </a:r>
              </a:p>
            </c:rich>
          </c:tx>
          <c:overlay val="0"/>
        </c:title>
        <c:numFmt formatCode="General" sourceLinked="1"/>
        <c:majorTickMark val="out"/>
        <c:minorTickMark val="none"/>
        <c:tickLblPos val="nextTo"/>
        <c:crossAx val="88172800"/>
        <c:crosses val="autoZero"/>
        <c:auto val="1"/>
        <c:lblAlgn val="ctr"/>
        <c:lblOffset val="100"/>
        <c:tickLblSkip val="4"/>
        <c:noMultiLvlLbl val="0"/>
      </c:catAx>
      <c:valAx>
        <c:axId val="88172800"/>
        <c:scaling>
          <c:orientation val="minMax"/>
        </c:scaling>
        <c:delete val="0"/>
        <c:axPos val="l"/>
        <c:title>
          <c:tx>
            <c:rich>
              <a:bodyPr rot="-5400000" vert="horz"/>
              <a:lstStyle/>
              <a:p>
                <a:pPr>
                  <a:defRPr/>
                </a:pPr>
                <a:r>
                  <a:rPr lang="en-US" sz="1600"/>
                  <a:t>Payoff ($)</a:t>
                </a:r>
              </a:p>
            </c:rich>
          </c:tx>
          <c:layout>
            <c:manualLayout>
              <c:xMode val="edge"/>
              <c:yMode val="edge"/>
              <c:x val="2.7777777777778172E-2"/>
              <c:y val="0.3477300233304173"/>
            </c:manualLayout>
          </c:layout>
          <c:overlay val="0"/>
        </c:title>
        <c:numFmt formatCode="General" sourceLinked="1"/>
        <c:majorTickMark val="out"/>
        <c:minorTickMark val="none"/>
        <c:tickLblPos val="nextTo"/>
        <c:crossAx val="88170880"/>
        <c:crossesAt val="1"/>
        <c:crossBetween val="midCat"/>
      </c:valAx>
    </c:plotArea>
    <c:plotVisOnly val="1"/>
    <c:dispBlanksAs val="gap"/>
    <c:showDLblsOverMax val="0"/>
  </c:chart>
  <c:externalData r:id="rId2">
    <c:autoUpdate val="0"/>
  </c:externalData>
</c:chartSpace>
</file>

<file path=ppt/diagrams/_rels/data20.xml.rels><?xml version="1.0" encoding="UTF-8" standalone="yes"?>
<Relationships xmlns="http://schemas.openxmlformats.org/package/2006/relationships"><Relationship Id="rId3" Type="http://schemas.openxmlformats.org/officeDocument/2006/relationships/image" Target="../media/image5700.png"/><Relationship Id="rId2" Type="http://schemas.openxmlformats.org/officeDocument/2006/relationships/image" Target="../media/image5600.png"/><Relationship Id="rId1" Type="http://schemas.openxmlformats.org/officeDocument/2006/relationships/image" Target="../media/image5500.png"/><Relationship Id="rId5" Type="http://schemas.openxmlformats.org/officeDocument/2006/relationships/image" Target="../media/image590.png"/><Relationship Id="rId4" Type="http://schemas.openxmlformats.org/officeDocument/2006/relationships/image" Target="../media/image580.png"/></Relationships>
</file>

<file path=ppt/diagrams/colors1.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72BE161-01AA-4A1D-9ECD-E48FD8F8B33E}" type="doc">
      <dgm:prSet loTypeId="urn:microsoft.com/office/officeart/2005/8/layout/hList3" loCatId="list" qsTypeId="urn:microsoft.com/office/officeart/2005/8/quickstyle/3d2" qsCatId="3D" csTypeId="urn:microsoft.com/office/officeart/2005/8/colors/accent4_3" csCatId="accent4" phldr="1"/>
      <dgm:spPr/>
      <dgm:t>
        <a:bodyPr/>
        <a:lstStyle/>
        <a:p>
          <a:endParaRPr lang="en-GB"/>
        </a:p>
      </dgm:t>
    </dgm:pt>
    <dgm:pt modelId="{CBB730B6-887D-4DD3-A9C3-1ECA38E55807}">
      <dgm:prSet phldrT="[Text]"/>
      <dgm:spPr>
        <a:solidFill>
          <a:schemeClr val="bg2">
            <a:lumMod val="10000"/>
          </a:schemeClr>
        </a:solidFill>
      </dgm:spPr>
      <dgm:t>
        <a:bodyPr/>
        <a:lstStyle/>
        <a:p>
          <a:r>
            <a:rPr lang="en-GB" dirty="0"/>
            <a:t>Three Scenarios</a:t>
          </a:r>
        </a:p>
      </dgm:t>
    </dgm:pt>
    <dgm:pt modelId="{86DA4495-36DD-426A-952B-0F2E6290AB74}" type="parTrans" cxnId="{0AFFF30E-089C-433E-B34D-FC7CDF551AAD}">
      <dgm:prSet/>
      <dgm:spPr/>
      <dgm:t>
        <a:bodyPr/>
        <a:lstStyle/>
        <a:p>
          <a:endParaRPr lang="en-GB"/>
        </a:p>
      </dgm:t>
    </dgm:pt>
    <dgm:pt modelId="{C1AC4F91-F905-49FF-9B9F-45A21D2D37ED}" type="sibTrans" cxnId="{0AFFF30E-089C-433E-B34D-FC7CDF551AAD}">
      <dgm:prSet/>
      <dgm:spPr/>
      <dgm:t>
        <a:bodyPr/>
        <a:lstStyle/>
        <a:p>
          <a:endParaRPr lang="en-GB"/>
        </a:p>
      </dgm:t>
    </dgm:pt>
    <dgm:pt modelId="{36CBD5AF-089D-4D25-9EB7-5F924C48B932}">
      <dgm:prSet phldrT="[Text]">
        <dgm:style>
          <a:lnRef idx="0">
            <a:schemeClr val="accent1"/>
          </a:lnRef>
          <a:fillRef idx="3">
            <a:schemeClr val="accent1"/>
          </a:fillRef>
          <a:effectRef idx="3">
            <a:schemeClr val="accent1"/>
          </a:effectRef>
          <a:fontRef idx="minor">
            <a:schemeClr val="lt1"/>
          </a:fontRef>
        </dgm:style>
      </dgm:prSet>
      <dgm:spPr/>
      <dgm:t>
        <a:bodyPr/>
        <a:lstStyle/>
        <a:p>
          <a:r>
            <a:rPr lang="en-GB" dirty="0"/>
            <a:t>Zero Growth</a:t>
          </a:r>
        </a:p>
      </dgm:t>
    </dgm:pt>
    <dgm:pt modelId="{1185B2E4-CB1D-4CE9-8FD0-66EF60E7B950}" type="parTrans" cxnId="{3ECAF737-409A-4144-97DC-B4D2EC38D646}">
      <dgm:prSet/>
      <dgm:spPr/>
      <dgm:t>
        <a:bodyPr/>
        <a:lstStyle/>
        <a:p>
          <a:endParaRPr lang="en-GB"/>
        </a:p>
      </dgm:t>
    </dgm:pt>
    <dgm:pt modelId="{48BA3E29-9F82-47EB-95DA-8ED7883E776B}" type="sibTrans" cxnId="{3ECAF737-409A-4144-97DC-B4D2EC38D646}">
      <dgm:prSet/>
      <dgm:spPr/>
      <dgm:t>
        <a:bodyPr/>
        <a:lstStyle/>
        <a:p>
          <a:endParaRPr lang="en-GB"/>
        </a:p>
      </dgm:t>
    </dgm:pt>
    <dgm:pt modelId="{4C8C10DB-6396-4DE9-AFA4-65ACE4115490}">
      <dgm:prSet phldrT="[Text]"/>
      <dgm:spPr>
        <a:solidFill>
          <a:srgbClr val="00B050"/>
        </a:solidFill>
      </dgm:spPr>
      <dgm:t>
        <a:bodyPr/>
        <a:lstStyle/>
        <a:p>
          <a:r>
            <a:rPr lang="en-GB" dirty="0"/>
            <a:t>Constant Growth</a:t>
          </a:r>
        </a:p>
      </dgm:t>
    </dgm:pt>
    <dgm:pt modelId="{1090C07B-B526-4749-985E-ED1795B2CE9F}" type="parTrans" cxnId="{DDE0B4FD-315C-44BA-8A77-05199C487172}">
      <dgm:prSet/>
      <dgm:spPr/>
      <dgm:t>
        <a:bodyPr/>
        <a:lstStyle/>
        <a:p>
          <a:endParaRPr lang="en-GB"/>
        </a:p>
      </dgm:t>
    </dgm:pt>
    <dgm:pt modelId="{31450E13-07A1-49D0-A377-6DC1BB7F0C47}" type="sibTrans" cxnId="{DDE0B4FD-315C-44BA-8A77-05199C487172}">
      <dgm:prSet/>
      <dgm:spPr/>
      <dgm:t>
        <a:bodyPr/>
        <a:lstStyle/>
        <a:p>
          <a:endParaRPr lang="en-GB"/>
        </a:p>
      </dgm:t>
    </dgm:pt>
    <dgm:pt modelId="{5F30C6CA-8EC7-432F-8367-BFBD130B8494}">
      <dgm:prSet phldrT="[Text]">
        <dgm:style>
          <a:lnRef idx="0">
            <a:schemeClr val="accent2"/>
          </a:lnRef>
          <a:fillRef idx="3">
            <a:schemeClr val="accent2"/>
          </a:fillRef>
          <a:effectRef idx="3">
            <a:schemeClr val="accent2"/>
          </a:effectRef>
          <a:fontRef idx="minor">
            <a:schemeClr val="lt1"/>
          </a:fontRef>
        </dgm:style>
      </dgm:prSet>
      <dgm:spPr>
        <a:solidFill>
          <a:srgbClr val="FF0000"/>
        </a:solidFill>
      </dgm:spPr>
      <dgm:t>
        <a:bodyPr/>
        <a:lstStyle/>
        <a:p>
          <a:r>
            <a:rPr lang="en-GB" dirty="0"/>
            <a:t>Differential Growth</a:t>
          </a:r>
        </a:p>
      </dgm:t>
    </dgm:pt>
    <dgm:pt modelId="{6ED65AF3-4DB6-46DF-AFFF-6AB1345ABDF9}" type="parTrans" cxnId="{D7E76AAF-E96E-415B-A83F-6251548F3879}">
      <dgm:prSet/>
      <dgm:spPr/>
      <dgm:t>
        <a:bodyPr/>
        <a:lstStyle/>
        <a:p>
          <a:endParaRPr lang="en-GB"/>
        </a:p>
      </dgm:t>
    </dgm:pt>
    <dgm:pt modelId="{00BB030D-1DCC-4DC1-B6DF-2E707EEEB75A}" type="sibTrans" cxnId="{D7E76AAF-E96E-415B-A83F-6251548F3879}">
      <dgm:prSet/>
      <dgm:spPr/>
      <dgm:t>
        <a:bodyPr/>
        <a:lstStyle/>
        <a:p>
          <a:endParaRPr lang="en-GB"/>
        </a:p>
      </dgm:t>
    </dgm:pt>
    <dgm:pt modelId="{F06B19B2-C8DC-47A8-B552-CD5AC0217755}" type="pres">
      <dgm:prSet presAssocID="{072BE161-01AA-4A1D-9ECD-E48FD8F8B33E}" presName="composite" presStyleCnt="0">
        <dgm:presLayoutVars>
          <dgm:chMax val="1"/>
          <dgm:dir/>
          <dgm:resizeHandles val="exact"/>
        </dgm:presLayoutVars>
      </dgm:prSet>
      <dgm:spPr/>
    </dgm:pt>
    <dgm:pt modelId="{DA7F2C1E-8502-45CA-BA6E-DAF2245BBD94}" type="pres">
      <dgm:prSet presAssocID="{CBB730B6-887D-4DD3-A9C3-1ECA38E55807}" presName="roof" presStyleLbl="dkBgShp" presStyleIdx="0" presStyleCnt="2" custLinFactNeighborX="935" custLinFactNeighborY="0"/>
      <dgm:spPr/>
    </dgm:pt>
    <dgm:pt modelId="{29947173-4603-4579-AD1F-5F37E409F9B0}" type="pres">
      <dgm:prSet presAssocID="{CBB730B6-887D-4DD3-A9C3-1ECA38E55807}" presName="pillars" presStyleCnt="0"/>
      <dgm:spPr/>
    </dgm:pt>
    <dgm:pt modelId="{18A267C7-CB3D-4D3D-9FD3-27AF8BF92F8D}" type="pres">
      <dgm:prSet presAssocID="{CBB730B6-887D-4DD3-A9C3-1ECA38E55807}" presName="pillar1" presStyleLbl="node1" presStyleIdx="0" presStyleCnt="3">
        <dgm:presLayoutVars>
          <dgm:bulletEnabled val="1"/>
        </dgm:presLayoutVars>
      </dgm:prSet>
      <dgm:spPr/>
    </dgm:pt>
    <dgm:pt modelId="{171FF86B-1940-4269-B10A-6E7605E804CA}" type="pres">
      <dgm:prSet presAssocID="{4C8C10DB-6396-4DE9-AFA4-65ACE4115490}" presName="pillarX" presStyleLbl="node1" presStyleIdx="1" presStyleCnt="3">
        <dgm:presLayoutVars>
          <dgm:bulletEnabled val="1"/>
        </dgm:presLayoutVars>
      </dgm:prSet>
      <dgm:spPr/>
    </dgm:pt>
    <dgm:pt modelId="{18871A1F-BE73-4511-A10E-489D0FBE9F5D}" type="pres">
      <dgm:prSet presAssocID="{5F30C6CA-8EC7-432F-8367-BFBD130B8494}" presName="pillarX" presStyleLbl="node1" presStyleIdx="2" presStyleCnt="3">
        <dgm:presLayoutVars>
          <dgm:bulletEnabled val="1"/>
        </dgm:presLayoutVars>
      </dgm:prSet>
      <dgm:spPr/>
    </dgm:pt>
    <dgm:pt modelId="{919D14DF-9FCF-4683-B58D-79F78C48AC7B}" type="pres">
      <dgm:prSet presAssocID="{CBB730B6-887D-4DD3-A9C3-1ECA38E55807}" presName="base" presStyleLbl="dkBgShp" presStyleIdx="1" presStyleCnt="2"/>
      <dgm:spPr>
        <a:solidFill>
          <a:schemeClr val="tx1"/>
        </a:solidFill>
      </dgm:spPr>
    </dgm:pt>
  </dgm:ptLst>
  <dgm:cxnLst>
    <dgm:cxn modelId="{C2ED0806-CD68-4212-B8C0-4854D9C6073A}" type="presOf" srcId="{072BE161-01AA-4A1D-9ECD-E48FD8F8B33E}" destId="{F06B19B2-C8DC-47A8-B552-CD5AC0217755}" srcOrd="0" destOrd="0" presId="urn:microsoft.com/office/officeart/2005/8/layout/hList3"/>
    <dgm:cxn modelId="{0AFFF30E-089C-433E-B34D-FC7CDF551AAD}" srcId="{072BE161-01AA-4A1D-9ECD-E48FD8F8B33E}" destId="{CBB730B6-887D-4DD3-A9C3-1ECA38E55807}" srcOrd="0" destOrd="0" parTransId="{86DA4495-36DD-426A-952B-0F2E6290AB74}" sibTransId="{C1AC4F91-F905-49FF-9B9F-45A21D2D37ED}"/>
    <dgm:cxn modelId="{F6E9902B-5BF2-449B-8BC7-8DC59A65D095}" type="presOf" srcId="{CBB730B6-887D-4DD3-A9C3-1ECA38E55807}" destId="{DA7F2C1E-8502-45CA-BA6E-DAF2245BBD94}" srcOrd="0" destOrd="0" presId="urn:microsoft.com/office/officeart/2005/8/layout/hList3"/>
    <dgm:cxn modelId="{F5AFE62C-7AC5-4048-9499-7C7CCB0F6CDE}" type="presOf" srcId="{5F30C6CA-8EC7-432F-8367-BFBD130B8494}" destId="{18871A1F-BE73-4511-A10E-489D0FBE9F5D}" srcOrd="0" destOrd="0" presId="urn:microsoft.com/office/officeart/2005/8/layout/hList3"/>
    <dgm:cxn modelId="{3ECAF737-409A-4144-97DC-B4D2EC38D646}" srcId="{CBB730B6-887D-4DD3-A9C3-1ECA38E55807}" destId="{36CBD5AF-089D-4D25-9EB7-5F924C48B932}" srcOrd="0" destOrd="0" parTransId="{1185B2E4-CB1D-4CE9-8FD0-66EF60E7B950}" sibTransId="{48BA3E29-9F82-47EB-95DA-8ED7883E776B}"/>
    <dgm:cxn modelId="{111FF98E-2466-4DEB-ACB1-A5D5ADE19E7B}" type="presOf" srcId="{4C8C10DB-6396-4DE9-AFA4-65ACE4115490}" destId="{171FF86B-1940-4269-B10A-6E7605E804CA}" srcOrd="0" destOrd="0" presId="urn:microsoft.com/office/officeart/2005/8/layout/hList3"/>
    <dgm:cxn modelId="{A4268BA4-8080-4436-A132-0E08A4F330DB}" type="presOf" srcId="{36CBD5AF-089D-4D25-9EB7-5F924C48B932}" destId="{18A267C7-CB3D-4D3D-9FD3-27AF8BF92F8D}" srcOrd="0" destOrd="0" presId="urn:microsoft.com/office/officeart/2005/8/layout/hList3"/>
    <dgm:cxn modelId="{D7E76AAF-E96E-415B-A83F-6251548F3879}" srcId="{CBB730B6-887D-4DD3-A9C3-1ECA38E55807}" destId="{5F30C6CA-8EC7-432F-8367-BFBD130B8494}" srcOrd="2" destOrd="0" parTransId="{6ED65AF3-4DB6-46DF-AFFF-6AB1345ABDF9}" sibTransId="{00BB030D-1DCC-4DC1-B6DF-2E707EEEB75A}"/>
    <dgm:cxn modelId="{DDE0B4FD-315C-44BA-8A77-05199C487172}" srcId="{CBB730B6-887D-4DD3-A9C3-1ECA38E55807}" destId="{4C8C10DB-6396-4DE9-AFA4-65ACE4115490}" srcOrd="1" destOrd="0" parTransId="{1090C07B-B526-4749-985E-ED1795B2CE9F}" sibTransId="{31450E13-07A1-49D0-A377-6DC1BB7F0C47}"/>
    <dgm:cxn modelId="{E85177CE-6738-4518-A858-783CC4AC4BA8}" type="presParOf" srcId="{F06B19B2-C8DC-47A8-B552-CD5AC0217755}" destId="{DA7F2C1E-8502-45CA-BA6E-DAF2245BBD94}" srcOrd="0" destOrd="0" presId="urn:microsoft.com/office/officeart/2005/8/layout/hList3"/>
    <dgm:cxn modelId="{211EF9ED-979F-4FF6-861E-25482C802AFD}" type="presParOf" srcId="{F06B19B2-C8DC-47A8-B552-CD5AC0217755}" destId="{29947173-4603-4579-AD1F-5F37E409F9B0}" srcOrd="1" destOrd="0" presId="urn:microsoft.com/office/officeart/2005/8/layout/hList3"/>
    <dgm:cxn modelId="{DA7241A2-90CD-4475-97B9-837B3AF9334C}" type="presParOf" srcId="{29947173-4603-4579-AD1F-5F37E409F9B0}" destId="{18A267C7-CB3D-4D3D-9FD3-27AF8BF92F8D}" srcOrd="0" destOrd="0" presId="urn:microsoft.com/office/officeart/2005/8/layout/hList3"/>
    <dgm:cxn modelId="{BF50D13E-C8D7-438A-9C49-FE09BF8A9A50}" type="presParOf" srcId="{29947173-4603-4579-AD1F-5F37E409F9B0}" destId="{171FF86B-1940-4269-B10A-6E7605E804CA}" srcOrd="1" destOrd="0" presId="urn:microsoft.com/office/officeart/2005/8/layout/hList3"/>
    <dgm:cxn modelId="{C0FA2702-D1D1-4494-B022-FFD925EE9F02}" type="presParOf" srcId="{29947173-4603-4579-AD1F-5F37E409F9B0}" destId="{18871A1F-BE73-4511-A10E-489D0FBE9F5D}" srcOrd="2" destOrd="0" presId="urn:microsoft.com/office/officeart/2005/8/layout/hList3"/>
    <dgm:cxn modelId="{ED1C4BE0-6A2C-4E05-91D8-6C5A80A1BDAC}" type="presParOf" srcId="{F06B19B2-C8DC-47A8-B552-CD5AC0217755}" destId="{919D14DF-9FCF-4683-B58D-79F78C48AC7B}"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B4BEDCF-39F0-4D93-9106-47F75FD30924}" type="doc">
      <dgm:prSet loTypeId="urn:microsoft.com/office/officeart/2005/8/layout/default#35" loCatId="list" qsTypeId="urn:microsoft.com/office/officeart/2005/8/quickstyle/3d3" qsCatId="3D" csTypeId="urn:microsoft.com/office/officeart/2005/8/colors/accent4_3" csCatId="accent4" phldr="1"/>
      <dgm:spPr/>
      <dgm:t>
        <a:bodyPr/>
        <a:lstStyle/>
        <a:p>
          <a:endParaRPr lang="en-GB"/>
        </a:p>
      </dgm:t>
    </dgm:pt>
    <dgm:pt modelId="{F57BF6F4-0BF7-438B-9F21-411A928BE0A3}">
      <dgm:prSet phldrT="[Text]"/>
      <dgm:spPr>
        <a:solidFill>
          <a:schemeClr val="accent6">
            <a:lumMod val="50000"/>
          </a:schemeClr>
        </a:solidFill>
      </dgm:spPr>
      <dgm:t>
        <a:bodyPr/>
        <a:lstStyle/>
        <a:p>
          <a:r>
            <a:rPr lang="en-GB" dirty="0"/>
            <a:t>An agreement to buy or sell an asset at some date in the future at a price agreed today</a:t>
          </a:r>
        </a:p>
      </dgm:t>
    </dgm:pt>
    <dgm:pt modelId="{36715E0A-7210-4A28-9700-E6B1265BF8FD}" type="parTrans" cxnId="{80637F23-6A85-42C1-B572-F57BB4881CD8}">
      <dgm:prSet/>
      <dgm:spPr/>
      <dgm:t>
        <a:bodyPr/>
        <a:lstStyle/>
        <a:p>
          <a:endParaRPr lang="en-GB"/>
        </a:p>
      </dgm:t>
    </dgm:pt>
    <dgm:pt modelId="{DFF83576-16E3-44CA-92BE-D67448A00CD5}" type="sibTrans" cxnId="{80637F23-6A85-42C1-B572-F57BB4881CD8}">
      <dgm:prSet/>
      <dgm:spPr/>
      <dgm:t>
        <a:bodyPr/>
        <a:lstStyle/>
        <a:p>
          <a:endParaRPr lang="en-GB"/>
        </a:p>
      </dgm:t>
    </dgm:pt>
    <dgm:pt modelId="{67095F34-BD43-4D37-BA8D-2B07DF2C5D10}">
      <dgm:prSet phldrT="[Text]"/>
      <dgm:spPr>
        <a:solidFill>
          <a:schemeClr val="accent2"/>
        </a:solidFill>
      </dgm:spPr>
      <dgm:t>
        <a:bodyPr/>
        <a:lstStyle/>
        <a:p>
          <a:r>
            <a:rPr lang="en-US" dirty="0"/>
            <a:t>A forward contract </a:t>
          </a:r>
          <a:r>
            <a:rPr lang="en-US" u="sng" dirty="0"/>
            <a:t>is not an option</a:t>
          </a:r>
          <a:r>
            <a:rPr lang="en-US" dirty="0"/>
            <a:t>. Both the buyer and the seller are obligated to perform under the terms of the contract. </a:t>
          </a:r>
          <a:endParaRPr lang="en-GB" dirty="0"/>
        </a:p>
      </dgm:t>
    </dgm:pt>
    <dgm:pt modelId="{3EC1C162-6A29-4A3C-A1DB-46DF8E77F705}" type="parTrans" cxnId="{1D002C95-E7BC-454E-A9D6-E12F235C89C9}">
      <dgm:prSet/>
      <dgm:spPr/>
      <dgm:t>
        <a:bodyPr/>
        <a:lstStyle/>
        <a:p>
          <a:endParaRPr lang="en-GB"/>
        </a:p>
      </dgm:t>
    </dgm:pt>
    <dgm:pt modelId="{309F7F08-E924-42B5-8562-FA952BC12B24}" type="sibTrans" cxnId="{1D002C95-E7BC-454E-A9D6-E12F235C89C9}">
      <dgm:prSet/>
      <dgm:spPr/>
      <dgm:t>
        <a:bodyPr/>
        <a:lstStyle/>
        <a:p>
          <a:endParaRPr lang="en-GB"/>
        </a:p>
      </dgm:t>
    </dgm:pt>
    <dgm:pt modelId="{96880198-7E17-4050-A8DE-D6ED2DF5C1BB}" type="pres">
      <dgm:prSet presAssocID="{EB4BEDCF-39F0-4D93-9106-47F75FD30924}" presName="diagram" presStyleCnt="0">
        <dgm:presLayoutVars>
          <dgm:dir/>
          <dgm:resizeHandles val="exact"/>
        </dgm:presLayoutVars>
      </dgm:prSet>
      <dgm:spPr/>
    </dgm:pt>
    <dgm:pt modelId="{2089F351-1FD6-4BA5-9362-19EE72B47F11}" type="pres">
      <dgm:prSet presAssocID="{F57BF6F4-0BF7-438B-9F21-411A928BE0A3}" presName="node" presStyleLbl="node1" presStyleIdx="0" presStyleCnt="2">
        <dgm:presLayoutVars>
          <dgm:bulletEnabled val="1"/>
        </dgm:presLayoutVars>
      </dgm:prSet>
      <dgm:spPr/>
    </dgm:pt>
    <dgm:pt modelId="{6C1EDDCE-3BFE-4F60-8B46-0E6D877E1301}" type="pres">
      <dgm:prSet presAssocID="{DFF83576-16E3-44CA-92BE-D67448A00CD5}" presName="sibTrans" presStyleCnt="0"/>
      <dgm:spPr/>
    </dgm:pt>
    <dgm:pt modelId="{0D0472AD-334B-4DBC-98C6-3EF0E2F3ECFE}" type="pres">
      <dgm:prSet presAssocID="{67095F34-BD43-4D37-BA8D-2B07DF2C5D10}" presName="node" presStyleLbl="node1" presStyleIdx="1" presStyleCnt="2">
        <dgm:presLayoutVars>
          <dgm:bulletEnabled val="1"/>
        </dgm:presLayoutVars>
      </dgm:prSet>
      <dgm:spPr/>
    </dgm:pt>
  </dgm:ptLst>
  <dgm:cxnLst>
    <dgm:cxn modelId="{80637F23-6A85-42C1-B572-F57BB4881CD8}" srcId="{EB4BEDCF-39F0-4D93-9106-47F75FD30924}" destId="{F57BF6F4-0BF7-438B-9F21-411A928BE0A3}" srcOrd="0" destOrd="0" parTransId="{36715E0A-7210-4A28-9700-E6B1265BF8FD}" sibTransId="{DFF83576-16E3-44CA-92BE-D67448A00CD5}"/>
    <dgm:cxn modelId="{B0EFBB4B-66A1-4E48-87BC-07861470E6EA}" type="presOf" srcId="{F57BF6F4-0BF7-438B-9F21-411A928BE0A3}" destId="{2089F351-1FD6-4BA5-9362-19EE72B47F11}" srcOrd="0" destOrd="0" presId="urn:microsoft.com/office/officeart/2005/8/layout/default#35"/>
    <dgm:cxn modelId="{1D002C95-E7BC-454E-A9D6-E12F235C89C9}" srcId="{EB4BEDCF-39F0-4D93-9106-47F75FD30924}" destId="{67095F34-BD43-4D37-BA8D-2B07DF2C5D10}" srcOrd="1" destOrd="0" parTransId="{3EC1C162-6A29-4A3C-A1DB-46DF8E77F705}" sibTransId="{309F7F08-E924-42B5-8562-FA952BC12B24}"/>
    <dgm:cxn modelId="{1B5A8BB8-4E2D-49DE-A1EE-D1417A307567}" type="presOf" srcId="{EB4BEDCF-39F0-4D93-9106-47F75FD30924}" destId="{96880198-7E17-4050-A8DE-D6ED2DF5C1BB}" srcOrd="0" destOrd="0" presId="urn:microsoft.com/office/officeart/2005/8/layout/default#35"/>
    <dgm:cxn modelId="{F1ABBCD0-6418-4E80-97EE-F5B63FF37EEF}" type="presOf" srcId="{67095F34-BD43-4D37-BA8D-2B07DF2C5D10}" destId="{0D0472AD-334B-4DBC-98C6-3EF0E2F3ECFE}" srcOrd="0" destOrd="0" presId="urn:microsoft.com/office/officeart/2005/8/layout/default#35"/>
    <dgm:cxn modelId="{F0533FC1-294C-4999-ABB4-B228F3FA8D28}" type="presParOf" srcId="{96880198-7E17-4050-A8DE-D6ED2DF5C1BB}" destId="{2089F351-1FD6-4BA5-9362-19EE72B47F11}" srcOrd="0" destOrd="0" presId="urn:microsoft.com/office/officeart/2005/8/layout/default#35"/>
    <dgm:cxn modelId="{B587169E-00CA-48A4-B907-BA00BAAEDF0F}" type="presParOf" srcId="{96880198-7E17-4050-A8DE-D6ED2DF5C1BB}" destId="{6C1EDDCE-3BFE-4F60-8B46-0E6D877E1301}" srcOrd="1" destOrd="0" presId="urn:microsoft.com/office/officeart/2005/8/layout/default#35"/>
    <dgm:cxn modelId="{AE3454BB-2208-43FF-96D6-8DAA3B346AF8}" type="presParOf" srcId="{96880198-7E17-4050-A8DE-D6ED2DF5C1BB}" destId="{0D0472AD-334B-4DBC-98C6-3EF0E2F3ECFE}" srcOrd="2" destOrd="0" presId="urn:microsoft.com/office/officeart/2005/8/layout/default#3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0A537F8D-9BAA-4E5F-A19B-8CD8470FECE5}" type="doc">
      <dgm:prSet loTypeId="urn:microsoft.com/office/officeart/2005/8/layout/default#15" loCatId="list" qsTypeId="urn:microsoft.com/office/officeart/2005/8/quickstyle/3d3" qsCatId="3D" csTypeId="urn:microsoft.com/office/officeart/2005/8/colors/accent4_3" csCatId="accent4" phldr="1"/>
      <dgm:spPr/>
      <dgm:t>
        <a:bodyPr/>
        <a:lstStyle/>
        <a:p>
          <a:endParaRPr lang="en-GB"/>
        </a:p>
      </dgm:t>
    </dgm:pt>
    <dgm:pt modelId="{3BD55A16-A9D1-42AC-AE08-DA9E5FCC1B71}">
      <dgm:prSet phldrT="[Text]" custT="1">
        <dgm:style>
          <a:lnRef idx="0">
            <a:schemeClr val="accent1"/>
          </a:lnRef>
          <a:fillRef idx="3">
            <a:schemeClr val="accent1"/>
          </a:fillRef>
          <a:effectRef idx="3">
            <a:schemeClr val="accent1"/>
          </a:effectRef>
          <a:fontRef idx="minor">
            <a:schemeClr val="lt1"/>
          </a:fontRef>
        </dgm:style>
      </dgm:prSet>
      <dgm:spPr>
        <a:blipFill>
          <a:blip xmlns:r="http://schemas.openxmlformats.org/officeDocument/2006/relationships" r:embed="rId1"/>
          <a:stretch>
            <a:fillRect/>
          </a:stretch>
        </a:blipFill>
      </dgm:spPr>
      <dgm:t>
        <a:bodyPr/>
        <a:lstStyle/>
        <a:p>
          <a:r>
            <a:rPr lang="en-GB">
              <a:noFill/>
            </a:rPr>
            <a:t> </a:t>
          </a:r>
        </a:p>
      </dgm:t>
    </dgm:pt>
    <dgm:pt modelId="{C613C12D-B7A4-452D-BF01-82A7CBB9AFD1}" type="parTrans" cxnId="{C93D05C0-E5A9-40C5-8379-9E299F193377}">
      <dgm:prSet/>
      <dgm:spPr/>
      <dgm:t>
        <a:bodyPr/>
        <a:lstStyle/>
        <a:p>
          <a:endParaRPr lang="en-GB"/>
        </a:p>
      </dgm:t>
    </dgm:pt>
    <dgm:pt modelId="{5337FE16-02D6-42CA-8B6C-D6A8FCE750C6}" type="sibTrans" cxnId="{C93D05C0-E5A9-40C5-8379-9E299F193377}">
      <dgm:prSet/>
      <dgm:spPr/>
      <dgm:t>
        <a:bodyPr/>
        <a:lstStyle/>
        <a:p>
          <a:endParaRPr lang="en-GB"/>
        </a:p>
      </dgm:t>
    </dgm:pt>
    <dgm:pt modelId="{D3A70E9C-0F55-401D-AA89-521A9FA3C1A9}">
      <dgm:prSet phldrT="[Text]" custT="1">
        <dgm:style>
          <a:lnRef idx="0">
            <a:schemeClr val="accent2"/>
          </a:lnRef>
          <a:fillRef idx="3">
            <a:schemeClr val="accent2"/>
          </a:fillRef>
          <a:effectRef idx="3">
            <a:schemeClr val="accent2"/>
          </a:effectRef>
          <a:fontRef idx="minor">
            <a:schemeClr val="lt1"/>
          </a:fontRef>
        </dgm:style>
      </dgm:prSet>
      <dgm:spPr>
        <a:blipFill>
          <a:blip xmlns:r="http://schemas.openxmlformats.org/officeDocument/2006/relationships" r:embed="rId2"/>
          <a:stretch>
            <a:fillRect/>
          </a:stretch>
        </a:blipFill>
      </dgm:spPr>
      <dgm:t>
        <a:bodyPr/>
        <a:lstStyle/>
        <a:p>
          <a:r>
            <a:rPr lang="en-GB">
              <a:noFill/>
            </a:rPr>
            <a:t> </a:t>
          </a:r>
        </a:p>
      </dgm:t>
    </dgm:pt>
    <dgm:pt modelId="{3A4C5B72-4D04-4774-8D70-8913C9384A14}" type="parTrans" cxnId="{7782D683-13C7-4B6C-BE10-C87C2BAD6B49}">
      <dgm:prSet/>
      <dgm:spPr/>
      <dgm:t>
        <a:bodyPr/>
        <a:lstStyle/>
        <a:p>
          <a:endParaRPr lang="en-GB"/>
        </a:p>
      </dgm:t>
    </dgm:pt>
    <dgm:pt modelId="{8FD32AAF-FC84-409D-B733-A9B831FD1930}" type="sibTrans" cxnId="{7782D683-13C7-4B6C-BE10-C87C2BAD6B49}">
      <dgm:prSet/>
      <dgm:spPr/>
      <dgm:t>
        <a:bodyPr/>
        <a:lstStyle/>
        <a:p>
          <a:endParaRPr lang="en-GB"/>
        </a:p>
      </dgm:t>
    </dgm:pt>
    <dgm:pt modelId="{7B0789DB-8994-4B3F-98D5-E1C094B767A5}">
      <dgm:prSet phldrT="[Text]" custT="1">
        <dgm:style>
          <a:lnRef idx="0">
            <a:schemeClr val="accent3"/>
          </a:lnRef>
          <a:fillRef idx="3">
            <a:schemeClr val="accent3"/>
          </a:fillRef>
          <a:effectRef idx="3">
            <a:schemeClr val="accent3"/>
          </a:effectRef>
          <a:fontRef idx="minor">
            <a:schemeClr val="lt1"/>
          </a:fontRef>
        </dgm:style>
      </dgm:prSet>
      <dgm:spPr>
        <a:blipFill>
          <a:blip xmlns:r="http://schemas.openxmlformats.org/officeDocument/2006/relationships" r:embed="rId3"/>
          <a:stretch>
            <a:fillRect/>
          </a:stretch>
        </a:blipFill>
      </dgm:spPr>
      <dgm:t>
        <a:bodyPr/>
        <a:lstStyle/>
        <a:p>
          <a:r>
            <a:rPr lang="en-GB">
              <a:noFill/>
            </a:rPr>
            <a:t> </a:t>
          </a:r>
        </a:p>
      </dgm:t>
    </dgm:pt>
    <dgm:pt modelId="{270A1EBB-30B1-4887-BD44-E2CFB1E2C5E6}" type="parTrans" cxnId="{07B0456E-67DC-4D57-B7B9-095DFF153D60}">
      <dgm:prSet/>
      <dgm:spPr/>
      <dgm:t>
        <a:bodyPr/>
        <a:lstStyle/>
        <a:p>
          <a:endParaRPr lang="en-GB"/>
        </a:p>
      </dgm:t>
    </dgm:pt>
    <dgm:pt modelId="{532B77CB-B18D-4E00-9671-534F91FB8C35}" type="sibTrans" cxnId="{07B0456E-67DC-4D57-B7B9-095DFF153D60}">
      <dgm:prSet/>
      <dgm:spPr/>
      <dgm:t>
        <a:bodyPr/>
        <a:lstStyle/>
        <a:p>
          <a:endParaRPr lang="en-GB"/>
        </a:p>
      </dgm:t>
    </dgm:pt>
    <dgm:pt modelId="{A1A8EA73-EFDD-4172-B54E-D391F20CB4D4}">
      <dgm:prSet phldrT="[Text]" custT="1">
        <dgm:style>
          <a:lnRef idx="0">
            <a:schemeClr val="accent4"/>
          </a:lnRef>
          <a:fillRef idx="3">
            <a:schemeClr val="accent4"/>
          </a:fillRef>
          <a:effectRef idx="3">
            <a:schemeClr val="accent4"/>
          </a:effectRef>
          <a:fontRef idx="minor">
            <a:schemeClr val="lt1"/>
          </a:fontRef>
        </dgm:style>
      </dgm:prSet>
      <dgm:spPr>
        <a:blipFill>
          <a:blip xmlns:r="http://schemas.openxmlformats.org/officeDocument/2006/relationships" r:embed="rId4"/>
          <a:stretch>
            <a:fillRect/>
          </a:stretch>
        </a:blipFill>
      </dgm:spPr>
      <dgm:t>
        <a:bodyPr/>
        <a:lstStyle/>
        <a:p>
          <a:r>
            <a:rPr lang="en-GB">
              <a:noFill/>
            </a:rPr>
            <a:t> </a:t>
          </a:r>
        </a:p>
      </dgm:t>
    </dgm:pt>
    <dgm:pt modelId="{BB93EB7E-08EE-4A25-969C-CD2F79909C53}" type="parTrans" cxnId="{5580FA04-9CAB-49CD-96C5-20E880AB950A}">
      <dgm:prSet/>
      <dgm:spPr/>
      <dgm:t>
        <a:bodyPr/>
        <a:lstStyle/>
        <a:p>
          <a:endParaRPr lang="en-GB"/>
        </a:p>
      </dgm:t>
    </dgm:pt>
    <dgm:pt modelId="{55BE061C-FDB6-4D7A-B030-CA6DDDE2F2E2}" type="sibTrans" cxnId="{5580FA04-9CAB-49CD-96C5-20E880AB950A}">
      <dgm:prSet/>
      <dgm:spPr/>
      <dgm:t>
        <a:bodyPr/>
        <a:lstStyle/>
        <a:p>
          <a:endParaRPr lang="en-GB"/>
        </a:p>
      </dgm:t>
    </dgm:pt>
    <dgm:pt modelId="{C258010C-2A25-437D-ACDA-E1890BBA8680}">
      <dgm:prSet phldrT="[Text]" custT="1">
        <dgm:style>
          <a:lnRef idx="0">
            <a:schemeClr val="accent5"/>
          </a:lnRef>
          <a:fillRef idx="3">
            <a:schemeClr val="accent5"/>
          </a:fillRef>
          <a:effectRef idx="3">
            <a:schemeClr val="accent5"/>
          </a:effectRef>
          <a:fontRef idx="minor">
            <a:schemeClr val="lt1"/>
          </a:fontRef>
        </dgm:style>
      </dgm:prSet>
      <dgm:spPr>
        <a:blipFill>
          <a:blip xmlns:r="http://schemas.openxmlformats.org/officeDocument/2006/relationships" r:embed="rId5"/>
          <a:stretch>
            <a:fillRect/>
          </a:stretch>
        </a:blipFill>
      </dgm:spPr>
      <dgm:t>
        <a:bodyPr/>
        <a:lstStyle/>
        <a:p>
          <a:r>
            <a:rPr lang="en-GB">
              <a:noFill/>
            </a:rPr>
            <a:t> </a:t>
          </a:r>
        </a:p>
      </dgm:t>
    </dgm:pt>
    <dgm:pt modelId="{46137ABA-8580-490B-8ED6-078A32A22A57}" type="parTrans" cxnId="{0F28B6C7-5255-42AE-A41E-495DBECE1C3F}">
      <dgm:prSet/>
      <dgm:spPr/>
      <dgm:t>
        <a:bodyPr/>
        <a:lstStyle/>
        <a:p>
          <a:endParaRPr lang="en-GB"/>
        </a:p>
      </dgm:t>
    </dgm:pt>
    <dgm:pt modelId="{2BC7FF9F-F0B4-4FEC-B0F6-8DC4D61A9598}" type="sibTrans" cxnId="{0F28B6C7-5255-42AE-A41E-495DBECE1C3F}">
      <dgm:prSet/>
      <dgm:spPr/>
      <dgm:t>
        <a:bodyPr/>
        <a:lstStyle/>
        <a:p>
          <a:endParaRPr lang="en-GB"/>
        </a:p>
      </dgm:t>
    </dgm:pt>
    <dgm:pt modelId="{AE3040AE-4E7B-4788-8360-4729A66AEAEA}" type="pres">
      <dgm:prSet presAssocID="{0A537F8D-9BAA-4E5F-A19B-8CD8470FECE5}" presName="diagram" presStyleCnt="0">
        <dgm:presLayoutVars>
          <dgm:dir/>
          <dgm:resizeHandles val="exact"/>
        </dgm:presLayoutVars>
      </dgm:prSet>
      <dgm:spPr/>
    </dgm:pt>
    <dgm:pt modelId="{492C3BBE-5A72-491B-BA38-06BE27645A44}" type="pres">
      <dgm:prSet presAssocID="{3BD55A16-A9D1-42AC-AE08-DA9E5FCC1B71}" presName="node" presStyleLbl="node1" presStyleIdx="0" presStyleCnt="5" custLinFactNeighborX="-401" custLinFactNeighborY="-668">
        <dgm:presLayoutVars>
          <dgm:bulletEnabled val="1"/>
        </dgm:presLayoutVars>
      </dgm:prSet>
      <dgm:spPr/>
    </dgm:pt>
    <dgm:pt modelId="{41D06D83-C33B-4813-997D-0BB7547B41DC}" type="pres">
      <dgm:prSet presAssocID="{5337FE16-02D6-42CA-8B6C-D6A8FCE750C6}" presName="sibTrans" presStyleCnt="0"/>
      <dgm:spPr/>
    </dgm:pt>
    <dgm:pt modelId="{F5B0AE66-9BB3-4415-B09F-42B83AD4EDDA}" type="pres">
      <dgm:prSet presAssocID="{D3A70E9C-0F55-401D-AA89-521A9FA3C1A9}" presName="node" presStyleLbl="node1" presStyleIdx="1" presStyleCnt="5">
        <dgm:presLayoutVars>
          <dgm:bulletEnabled val="1"/>
        </dgm:presLayoutVars>
      </dgm:prSet>
      <dgm:spPr/>
    </dgm:pt>
    <dgm:pt modelId="{4D46F031-6211-4EDA-801E-8BAEE88387DE}" type="pres">
      <dgm:prSet presAssocID="{8FD32AAF-FC84-409D-B733-A9B831FD1930}" presName="sibTrans" presStyleCnt="0"/>
      <dgm:spPr/>
    </dgm:pt>
    <dgm:pt modelId="{4F4350BC-0354-48BE-B4B4-2554BF454D5F}" type="pres">
      <dgm:prSet presAssocID="{7B0789DB-8994-4B3F-98D5-E1C094B767A5}" presName="node" presStyleLbl="node1" presStyleIdx="2" presStyleCnt="5">
        <dgm:presLayoutVars>
          <dgm:bulletEnabled val="1"/>
        </dgm:presLayoutVars>
      </dgm:prSet>
      <dgm:spPr/>
    </dgm:pt>
    <dgm:pt modelId="{C1AA9ADB-02C2-4B29-AA02-CEC62F327D5F}" type="pres">
      <dgm:prSet presAssocID="{532B77CB-B18D-4E00-9671-534F91FB8C35}" presName="sibTrans" presStyleCnt="0"/>
      <dgm:spPr/>
    </dgm:pt>
    <dgm:pt modelId="{2D31ECEB-AB05-4EE2-B9C7-9EC837C8EA54}" type="pres">
      <dgm:prSet presAssocID="{A1A8EA73-EFDD-4172-B54E-D391F20CB4D4}" presName="node" presStyleLbl="node1" presStyleIdx="3" presStyleCnt="5">
        <dgm:presLayoutVars>
          <dgm:bulletEnabled val="1"/>
        </dgm:presLayoutVars>
      </dgm:prSet>
      <dgm:spPr/>
    </dgm:pt>
    <dgm:pt modelId="{929B40F0-13D7-436D-A5C8-AF4CB62CE84A}" type="pres">
      <dgm:prSet presAssocID="{55BE061C-FDB6-4D7A-B030-CA6DDDE2F2E2}" presName="sibTrans" presStyleCnt="0"/>
      <dgm:spPr/>
    </dgm:pt>
    <dgm:pt modelId="{3C1CAB60-E95C-4870-8673-E8191017DA2C}" type="pres">
      <dgm:prSet presAssocID="{C258010C-2A25-437D-ACDA-E1890BBA8680}" presName="node" presStyleLbl="node1" presStyleIdx="4" presStyleCnt="5">
        <dgm:presLayoutVars>
          <dgm:bulletEnabled val="1"/>
        </dgm:presLayoutVars>
      </dgm:prSet>
      <dgm:spPr/>
    </dgm:pt>
  </dgm:ptLst>
  <dgm:cxnLst>
    <dgm:cxn modelId="{5580FA04-9CAB-49CD-96C5-20E880AB950A}" srcId="{0A537F8D-9BAA-4E5F-A19B-8CD8470FECE5}" destId="{A1A8EA73-EFDD-4172-B54E-D391F20CB4D4}" srcOrd="3" destOrd="0" parTransId="{BB93EB7E-08EE-4A25-969C-CD2F79909C53}" sibTransId="{55BE061C-FDB6-4D7A-B030-CA6DDDE2F2E2}"/>
    <dgm:cxn modelId="{69599B39-E10C-4D20-99E8-8056BC9C02CD}" type="presOf" srcId="{A1A8EA73-EFDD-4172-B54E-D391F20CB4D4}" destId="{2D31ECEB-AB05-4EE2-B9C7-9EC837C8EA54}" srcOrd="0" destOrd="0" presId="urn:microsoft.com/office/officeart/2005/8/layout/default#15"/>
    <dgm:cxn modelId="{07B0456E-67DC-4D57-B7B9-095DFF153D60}" srcId="{0A537F8D-9BAA-4E5F-A19B-8CD8470FECE5}" destId="{7B0789DB-8994-4B3F-98D5-E1C094B767A5}" srcOrd="2" destOrd="0" parTransId="{270A1EBB-30B1-4887-BD44-E2CFB1E2C5E6}" sibTransId="{532B77CB-B18D-4E00-9671-534F91FB8C35}"/>
    <dgm:cxn modelId="{7DB68579-5030-46E5-AC05-8C11F52F372D}" type="presOf" srcId="{7B0789DB-8994-4B3F-98D5-E1C094B767A5}" destId="{4F4350BC-0354-48BE-B4B4-2554BF454D5F}" srcOrd="0" destOrd="0" presId="urn:microsoft.com/office/officeart/2005/8/layout/default#15"/>
    <dgm:cxn modelId="{7782D683-13C7-4B6C-BE10-C87C2BAD6B49}" srcId="{0A537F8D-9BAA-4E5F-A19B-8CD8470FECE5}" destId="{D3A70E9C-0F55-401D-AA89-521A9FA3C1A9}" srcOrd="1" destOrd="0" parTransId="{3A4C5B72-4D04-4774-8D70-8913C9384A14}" sibTransId="{8FD32AAF-FC84-409D-B733-A9B831FD1930}"/>
    <dgm:cxn modelId="{340B7BBA-14C2-48FD-A610-43EF7303B441}" type="presOf" srcId="{0A537F8D-9BAA-4E5F-A19B-8CD8470FECE5}" destId="{AE3040AE-4E7B-4788-8360-4729A66AEAEA}" srcOrd="0" destOrd="0" presId="urn:microsoft.com/office/officeart/2005/8/layout/default#15"/>
    <dgm:cxn modelId="{C93D05C0-E5A9-40C5-8379-9E299F193377}" srcId="{0A537F8D-9BAA-4E5F-A19B-8CD8470FECE5}" destId="{3BD55A16-A9D1-42AC-AE08-DA9E5FCC1B71}" srcOrd="0" destOrd="0" parTransId="{C613C12D-B7A4-452D-BF01-82A7CBB9AFD1}" sibTransId="{5337FE16-02D6-42CA-8B6C-D6A8FCE750C6}"/>
    <dgm:cxn modelId="{0F28B6C7-5255-42AE-A41E-495DBECE1C3F}" srcId="{0A537F8D-9BAA-4E5F-A19B-8CD8470FECE5}" destId="{C258010C-2A25-437D-ACDA-E1890BBA8680}" srcOrd="4" destOrd="0" parTransId="{46137ABA-8580-490B-8ED6-078A32A22A57}" sibTransId="{2BC7FF9F-F0B4-4FEC-B0F6-8DC4D61A9598}"/>
    <dgm:cxn modelId="{FFC071D2-CF62-4D84-95A1-B49D347E0460}" type="presOf" srcId="{D3A70E9C-0F55-401D-AA89-521A9FA3C1A9}" destId="{F5B0AE66-9BB3-4415-B09F-42B83AD4EDDA}" srcOrd="0" destOrd="0" presId="urn:microsoft.com/office/officeart/2005/8/layout/default#15"/>
    <dgm:cxn modelId="{2E6735E7-E61D-4BC6-A050-61A6CB42A627}" type="presOf" srcId="{3BD55A16-A9D1-42AC-AE08-DA9E5FCC1B71}" destId="{492C3BBE-5A72-491B-BA38-06BE27645A44}" srcOrd="0" destOrd="0" presId="urn:microsoft.com/office/officeart/2005/8/layout/default#15"/>
    <dgm:cxn modelId="{C06263FD-EB48-48DF-9495-05CD50707E4E}" type="presOf" srcId="{C258010C-2A25-437D-ACDA-E1890BBA8680}" destId="{3C1CAB60-E95C-4870-8673-E8191017DA2C}" srcOrd="0" destOrd="0" presId="urn:microsoft.com/office/officeart/2005/8/layout/default#15"/>
    <dgm:cxn modelId="{F1C42388-0A46-4680-8237-3631FD3E8C7C}" type="presParOf" srcId="{AE3040AE-4E7B-4788-8360-4729A66AEAEA}" destId="{492C3BBE-5A72-491B-BA38-06BE27645A44}" srcOrd="0" destOrd="0" presId="urn:microsoft.com/office/officeart/2005/8/layout/default#15"/>
    <dgm:cxn modelId="{5CAD9331-6CC8-4E59-8A04-9F82DCA24280}" type="presParOf" srcId="{AE3040AE-4E7B-4788-8360-4729A66AEAEA}" destId="{41D06D83-C33B-4813-997D-0BB7547B41DC}" srcOrd="1" destOrd="0" presId="urn:microsoft.com/office/officeart/2005/8/layout/default#15"/>
    <dgm:cxn modelId="{F7663B63-0505-4C80-B332-6D3511A2534B}" type="presParOf" srcId="{AE3040AE-4E7B-4788-8360-4729A66AEAEA}" destId="{F5B0AE66-9BB3-4415-B09F-42B83AD4EDDA}" srcOrd="2" destOrd="0" presId="urn:microsoft.com/office/officeart/2005/8/layout/default#15"/>
    <dgm:cxn modelId="{CB21BF77-BDA4-4F5F-807E-C289459564A6}" type="presParOf" srcId="{AE3040AE-4E7B-4788-8360-4729A66AEAEA}" destId="{4D46F031-6211-4EDA-801E-8BAEE88387DE}" srcOrd="3" destOrd="0" presId="urn:microsoft.com/office/officeart/2005/8/layout/default#15"/>
    <dgm:cxn modelId="{65B0A97E-7215-41E2-B99F-40C36E97B2F4}" type="presParOf" srcId="{AE3040AE-4E7B-4788-8360-4729A66AEAEA}" destId="{4F4350BC-0354-48BE-B4B4-2554BF454D5F}" srcOrd="4" destOrd="0" presId="urn:microsoft.com/office/officeart/2005/8/layout/default#15"/>
    <dgm:cxn modelId="{8ECB48D3-F111-4E8D-86F4-EC230F1921E1}" type="presParOf" srcId="{AE3040AE-4E7B-4788-8360-4729A66AEAEA}" destId="{C1AA9ADB-02C2-4B29-AA02-CEC62F327D5F}" srcOrd="5" destOrd="0" presId="urn:microsoft.com/office/officeart/2005/8/layout/default#15"/>
    <dgm:cxn modelId="{2BB1FD7E-2A60-4346-8212-5510EE65FC57}" type="presParOf" srcId="{AE3040AE-4E7B-4788-8360-4729A66AEAEA}" destId="{2D31ECEB-AB05-4EE2-B9C7-9EC837C8EA54}" srcOrd="6" destOrd="0" presId="urn:microsoft.com/office/officeart/2005/8/layout/default#15"/>
    <dgm:cxn modelId="{D170D2D4-B725-48CA-881F-76012FE563B7}" type="presParOf" srcId="{AE3040AE-4E7B-4788-8360-4729A66AEAEA}" destId="{929B40F0-13D7-436D-A5C8-AF4CB62CE84A}" srcOrd="7" destOrd="0" presId="urn:microsoft.com/office/officeart/2005/8/layout/default#15"/>
    <dgm:cxn modelId="{9E01DDF0-31D6-4FF5-959F-4119835E355A}" type="presParOf" srcId="{AE3040AE-4E7B-4788-8360-4729A66AEAEA}" destId="{3C1CAB60-E95C-4870-8673-E8191017DA2C}" srcOrd="8" destOrd="0" presId="urn:microsoft.com/office/officeart/2005/8/layout/default#1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950A71F-4C9F-461E-851E-9CBB265CE509}" type="doc">
      <dgm:prSet loTypeId="urn:microsoft.com/office/officeart/2005/8/layout/default#36" loCatId="list" qsTypeId="urn:microsoft.com/office/officeart/2005/8/quickstyle/3d3" qsCatId="3D" csTypeId="urn:microsoft.com/office/officeart/2005/8/colors/accent4_3" csCatId="accent4" phldr="1"/>
      <dgm:spPr/>
      <dgm:t>
        <a:bodyPr/>
        <a:lstStyle/>
        <a:p>
          <a:endParaRPr lang="en-GB"/>
        </a:p>
      </dgm:t>
    </dgm:pt>
    <dgm:pt modelId="{F20BC704-DF1D-4B26-9AAB-7DD361124FB4}">
      <dgm:prSet phldrT="[Text]"/>
      <dgm:spPr>
        <a:solidFill>
          <a:schemeClr val="accent6">
            <a:lumMod val="25000"/>
          </a:schemeClr>
        </a:solidFill>
      </dgm:spPr>
      <dgm:t>
        <a:bodyPr/>
        <a:lstStyle/>
        <a:p>
          <a:r>
            <a:rPr lang="en-US" dirty="0"/>
            <a:t>Write futures contracts against his anticipated harvest.  This is known as a </a:t>
          </a:r>
          <a:r>
            <a:rPr lang="en-US" dirty="0">
              <a:highlight>
                <a:srgbClr val="000080"/>
              </a:highlight>
            </a:rPr>
            <a:t>short hedge.</a:t>
          </a:r>
          <a:endParaRPr lang="en-GB" dirty="0">
            <a:highlight>
              <a:srgbClr val="000080"/>
            </a:highlight>
          </a:endParaRPr>
        </a:p>
      </dgm:t>
    </dgm:pt>
    <dgm:pt modelId="{181BB06E-E94B-456D-A662-26801525AF05}" type="parTrans" cxnId="{32ED8C8A-1CEA-425A-9536-F168AF007F43}">
      <dgm:prSet/>
      <dgm:spPr/>
      <dgm:t>
        <a:bodyPr/>
        <a:lstStyle/>
        <a:p>
          <a:endParaRPr lang="en-GB"/>
        </a:p>
      </dgm:t>
    </dgm:pt>
    <dgm:pt modelId="{14A8693F-B6E5-46FA-9098-C5AC02EFE97F}" type="sibTrans" cxnId="{32ED8C8A-1CEA-425A-9536-F168AF007F43}">
      <dgm:prSet/>
      <dgm:spPr/>
      <dgm:t>
        <a:bodyPr/>
        <a:lstStyle/>
        <a:p>
          <a:endParaRPr lang="en-GB"/>
        </a:p>
      </dgm:t>
    </dgm:pt>
    <dgm:pt modelId="{03537B1D-4B31-48C6-BD53-A52B1FA49AEB}">
      <dgm:prSet phldrT="[Text]"/>
      <dgm:spPr>
        <a:solidFill>
          <a:schemeClr val="accent6">
            <a:lumMod val="60000"/>
            <a:lumOff val="40000"/>
          </a:schemeClr>
        </a:solidFill>
      </dgm:spPr>
      <dgm:t>
        <a:bodyPr/>
        <a:lstStyle/>
        <a:p>
          <a:r>
            <a:rPr lang="en-US" dirty="0">
              <a:solidFill>
                <a:schemeClr val="tx1"/>
              </a:solidFill>
            </a:rPr>
            <a:t>Harvest the cocoa without writing a futures contract</a:t>
          </a:r>
          <a:endParaRPr lang="en-GB" dirty="0">
            <a:solidFill>
              <a:schemeClr val="tx1"/>
            </a:solidFill>
          </a:endParaRPr>
        </a:p>
      </dgm:t>
    </dgm:pt>
    <dgm:pt modelId="{830681D0-687D-4C57-BEF1-504F43D6099A}" type="parTrans" cxnId="{7E95035B-4243-49ED-9B61-79FF6D9B4D52}">
      <dgm:prSet/>
      <dgm:spPr/>
      <dgm:t>
        <a:bodyPr/>
        <a:lstStyle/>
        <a:p>
          <a:endParaRPr lang="en-GB"/>
        </a:p>
      </dgm:t>
    </dgm:pt>
    <dgm:pt modelId="{0D69CE93-F903-4484-9B4D-3E9F01FF5723}" type="sibTrans" cxnId="{7E95035B-4243-49ED-9B61-79FF6D9B4D52}">
      <dgm:prSet/>
      <dgm:spPr/>
      <dgm:t>
        <a:bodyPr/>
        <a:lstStyle/>
        <a:p>
          <a:endParaRPr lang="en-GB"/>
        </a:p>
      </dgm:t>
    </dgm:pt>
    <dgm:pt modelId="{298179D1-F843-47B0-8E34-0A3F678CAA84}" type="pres">
      <dgm:prSet presAssocID="{7950A71F-4C9F-461E-851E-9CBB265CE509}" presName="diagram" presStyleCnt="0">
        <dgm:presLayoutVars>
          <dgm:dir/>
          <dgm:resizeHandles val="exact"/>
        </dgm:presLayoutVars>
      </dgm:prSet>
      <dgm:spPr/>
    </dgm:pt>
    <dgm:pt modelId="{077237B9-0169-493B-9C61-49727F607F1C}" type="pres">
      <dgm:prSet presAssocID="{F20BC704-DF1D-4B26-9AAB-7DD361124FB4}" presName="node" presStyleLbl="node1" presStyleIdx="0" presStyleCnt="2">
        <dgm:presLayoutVars>
          <dgm:bulletEnabled val="1"/>
        </dgm:presLayoutVars>
      </dgm:prSet>
      <dgm:spPr/>
    </dgm:pt>
    <dgm:pt modelId="{E4F0F460-75DD-49F1-B946-0243F59AD508}" type="pres">
      <dgm:prSet presAssocID="{14A8693F-B6E5-46FA-9098-C5AC02EFE97F}" presName="sibTrans" presStyleCnt="0"/>
      <dgm:spPr/>
    </dgm:pt>
    <dgm:pt modelId="{9D577ABA-2376-4DF0-9146-37A28EF9F41F}" type="pres">
      <dgm:prSet presAssocID="{03537B1D-4B31-48C6-BD53-A52B1FA49AEB}" presName="node" presStyleLbl="node1" presStyleIdx="1" presStyleCnt="2">
        <dgm:presLayoutVars>
          <dgm:bulletEnabled val="1"/>
        </dgm:presLayoutVars>
      </dgm:prSet>
      <dgm:spPr/>
    </dgm:pt>
  </dgm:ptLst>
  <dgm:cxnLst>
    <dgm:cxn modelId="{7E95035B-4243-49ED-9B61-79FF6D9B4D52}" srcId="{7950A71F-4C9F-461E-851E-9CBB265CE509}" destId="{03537B1D-4B31-48C6-BD53-A52B1FA49AEB}" srcOrd="1" destOrd="0" parTransId="{830681D0-687D-4C57-BEF1-504F43D6099A}" sibTransId="{0D69CE93-F903-4484-9B4D-3E9F01FF5723}"/>
    <dgm:cxn modelId="{B9894A65-F684-4E52-B5B6-54E867FA4A70}" type="presOf" srcId="{03537B1D-4B31-48C6-BD53-A52B1FA49AEB}" destId="{9D577ABA-2376-4DF0-9146-37A28EF9F41F}" srcOrd="0" destOrd="0" presId="urn:microsoft.com/office/officeart/2005/8/layout/default#36"/>
    <dgm:cxn modelId="{22933E73-02B3-42DC-A13D-B0C575579BC0}" type="presOf" srcId="{7950A71F-4C9F-461E-851E-9CBB265CE509}" destId="{298179D1-F843-47B0-8E34-0A3F678CAA84}" srcOrd="0" destOrd="0" presId="urn:microsoft.com/office/officeart/2005/8/layout/default#36"/>
    <dgm:cxn modelId="{32ED8C8A-1CEA-425A-9536-F168AF007F43}" srcId="{7950A71F-4C9F-461E-851E-9CBB265CE509}" destId="{F20BC704-DF1D-4B26-9AAB-7DD361124FB4}" srcOrd="0" destOrd="0" parTransId="{181BB06E-E94B-456D-A662-26801525AF05}" sibTransId="{14A8693F-B6E5-46FA-9098-C5AC02EFE97F}"/>
    <dgm:cxn modelId="{AB6A65CA-78B2-4E55-BC8F-292512CBEFEF}" type="presOf" srcId="{F20BC704-DF1D-4B26-9AAB-7DD361124FB4}" destId="{077237B9-0169-493B-9C61-49727F607F1C}" srcOrd="0" destOrd="0" presId="urn:microsoft.com/office/officeart/2005/8/layout/default#36"/>
    <dgm:cxn modelId="{DDDFEB2D-DD00-4790-A94D-EB32409A659F}" type="presParOf" srcId="{298179D1-F843-47B0-8E34-0A3F678CAA84}" destId="{077237B9-0169-493B-9C61-49727F607F1C}" srcOrd="0" destOrd="0" presId="urn:microsoft.com/office/officeart/2005/8/layout/default#36"/>
    <dgm:cxn modelId="{8EA031D1-51FC-4F09-A341-43B087801C24}" type="presParOf" srcId="{298179D1-F843-47B0-8E34-0A3F678CAA84}" destId="{E4F0F460-75DD-49F1-B946-0243F59AD508}" srcOrd="1" destOrd="0" presId="urn:microsoft.com/office/officeart/2005/8/layout/default#36"/>
    <dgm:cxn modelId="{9C85B0AB-1573-46FC-B336-C7B27655E9A5}" type="presParOf" srcId="{298179D1-F843-47B0-8E34-0A3F678CAA84}" destId="{9D577ABA-2376-4DF0-9146-37A28EF9F41F}" srcOrd="2" destOrd="0" presId="urn:microsoft.com/office/officeart/2005/8/layout/default#3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950A71F-4C9F-461E-851E-9CBB265CE509}" type="doc">
      <dgm:prSet loTypeId="urn:microsoft.com/office/officeart/2005/8/layout/default#37" loCatId="list" qsTypeId="urn:microsoft.com/office/officeart/2005/8/quickstyle/3d3" qsCatId="3D" csTypeId="urn:microsoft.com/office/officeart/2005/8/colors/accent4_3" csCatId="accent4" phldr="1"/>
      <dgm:spPr/>
      <dgm:t>
        <a:bodyPr/>
        <a:lstStyle/>
        <a:p>
          <a:endParaRPr lang="en-GB"/>
        </a:p>
      </dgm:t>
    </dgm:pt>
    <dgm:pt modelId="{F20BC704-DF1D-4B26-9AAB-7DD361124FB4}">
      <dgm:prSet phldrT="[Text]" custT="1"/>
      <dgm:spPr>
        <a:solidFill>
          <a:srgbClr val="FF0000"/>
        </a:solidFill>
      </dgm:spPr>
      <dgm:t>
        <a:bodyPr/>
        <a:lstStyle/>
        <a:p>
          <a:r>
            <a:rPr lang="en-US" sz="2000" dirty="0"/>
            <a:t>Buy the oil as the firm needs it.</a:t>
          </a:r>
          <a:endParaRPr lang="en-GB" sz="2000" dirty="0"/>
        </a:p>
      </dgm:t>
    </dgm:pt>
    <dgm:pt modelId="{181BB06E-E94B-456D-A662-26801525AF05}" type="parTrans" cxnId="{32ED8C8A-1CEA-425A-9536-F168AF007F43}">
      <dgm:prSet/>
      <dgm:spPr/>
      <dgm:t>
        <a:bodyPr/>
        <a:lstStyle/>
        <a:p>
          <a:endParaRPr lang="en-GB"/>
        </a:p>
      </dgm:t>
    </dgm:pt>
    <dgm:pt modelId="{14A8693F-B6E5-46FA-9098-C5AC02EFE97F}" type="sibTrans" cxnId="{32ED8C8A-1CEA-425A-9536-F168AF007F43}">
      <dgm:prSet/>
      <dgm:spPr/>
      <dgm:t>
        <a:bodyPr/>
        <a:lstStyle/>
        <a:p>
          <a:endParaRPr lang="en-GB"/>
        </a:p>
      </dgm:t>
    </dgm:pt>
    <dgm:pt modelId="{03537B1D-4B31-48C6-BD53-A52B1FA49AEB}">
      <dgm:prSet phldrT="[Text]" custT="1"/>
      <dgm:spPr>
        <a:solidFill>
          <a:srgbClr val="FFFF00"/>
        </a:solidFill>
      </dgm:spPr>
      <dgm:t>
        <a:bodyPr/>
        <a:lstStyle/>
        <a:p>
          <a:r>
            <a:rPr lang="en-US" sz="2000" dirty="0">
              <a:solidFill>
                <a:schemeClr val="tx1"/>
              </a:solidFill>
            </a:rPr>
            <a:t>Buy futures contracts.  This is known as a </a:t>
          </a:r>
          <a:r>
            <a:rPr lang="en-US" sz="2000" dirty="0">
              <a:solidFill>
                <a:schemeClr val="tx1"/>
              </a:solidFill>
              <a:highlight>
                <a:srgbClr val="00FF00"/>
              </a:highlight>
            </a:rPr>
            <a:t>long hedge</a:t>
          </a:r>
          <a:endParaRPr lang="en-GB" sz="2000" dirty="0">
            <a:solidFill>
              <a:schemeClr val="tx1"/>
            </a:solidFill>
            <a:highlight>
              <a:srgbClr val="00FF00"/>
            </a:highlight>
          </a:endParaRPr>
        </a:p>
      </dgm:t>
    </dgm:pt>
    <dgm:pt modelId="{830681D0-687D-4C57-BEF1-504F43D6099A}" type="parTrans" cxnId="{7E95035B-4243-49ED-9B61-79FF6D9B4D52}">
      <dgm:prSet/>
      <dgm:spPr/>
      <dgm:t>
        <a:bodyPr/>
        <a:lstStyle/>
        <a:p>
          <a:endParaRPr lang="en-GB"/>
        </a:p>
      </dgm:t>
    </dgm:pt>
    <dgm:pt modelId="{0D69CE93-F903-4484-9B4D-3E9F01FF5723}" type="sibTrans" cxnId="{7E95035B-4243-49ED-9B61-79FF6D9B4D52}">
      <dgm:prSet/>
      <dgm:spPr/>
      <dgm:t>
        <a:bodyPr/>
        <a:lstStyle/>
        <a:p>
          <a:endParaRPr lang="en-GB"/>
        </a:p>
      </dgm:t>
    </dgm:pt>
    <dgm:pt modelId="{298179D1-F843-47B0-8E34-0A3F678CAA84}" type="pres">
      <dgm:prSet presAssocID="{7950A71F-4C9F-461E-851E-9CBB265CE509}" presName="diagram" presStyleCnt="0">
        <dgm:presLayoutVars>
          <dgm:dir/>
          <dgm:resizeHandles val="exact"/>
        </dgm:presLayoutVars>
      </dgm:prSet>
      <dgm:spPr/>
    </dgm:pt>
    <dgm:pt modelId="{077237B9-0169-493B-9C61-49727F607F1C}" type="pres">
      <dgm:prSet presAssocID="{F20BC704-DF1D-4B26-9AAB-7DD361124FB4}" presName="node" presStyleLbl="node1" presStyleIdx="0" presStyleCnt="2">
        <dgm:presLayoutVars>
          <dgm:bulletEnabled val="1"/>
        </dgm:presLayoutVars>
      </dgm:prSet>
      <dgm:spPr/>
    </dgm:pt>
    <dgm:pt modelId="{E4F0F460-75DD-49F1-B946-0243F59AD508}" type="pres">
      <dgm:prSet presAssocID="{14A8693F-B6E5-46FA-9098-C5AC02EFE97F}" presName="sibTrans" presStyleCnt="0"/>
      <dgm:spPr/>
    </dgm:pt>
    <dgm:pt modelId="{9D577ABA-2376-4DF0-9146-37A28EF9F41F}" type="pres">
      <dgm:prSet presAssocID="{03537B1D-4B31-48C6-BD53-A52B1FA49AEB}" presName="node" presStyleLbl="node1" presStyleIdx="1" presStyleCnt="2">
        <dgm:presLayoutVars>
          <dgm:bulletEnabled val="1"/>
        </dgm:presLayoutVars>
      </dgm:prSet>
      <dgm:spPr/>
    </dgm:pt>
  </dgm:ptLst>
  <dgm:cxnLst>
    <dgm:cxn modelId="{7E95035B-4243-49ED-9B61-79FF6D9B4D52}" srcId="{7950A71F-4C9F-461E-851E-9CBB265CE509}" destId="{03537B1D-4B31-48C6-BD53-A52B1FA49AEB}" srcOrd="1" destOrd="0" parTransId="{830681D0-687D-4C57-BEF1-504F43D6099A}" sibTransId="{0D69CE93-F903-4484-9B4D-3E9F01FF5723}"/>
    <dgm:cxn modelId="{EACEF377-FAC7-4ED6-B767-8BD5277D4F16}" type="presOf" srcId="{7950A71F-4C9F-461E-851E-9CBB265CE509}" destId="{298179D1-F843-47B0-8E34-0A3F678CAA84}" srcOrd="0" destOrd="0" presId="urn:microsoft.com/office/officeart/2005/8/layout/default#37"/>
    <dgm:cxn modelId="{05EFBF87-311F-471E-B8DC-D85AB69FBA7C}" type="presOf" srcId="{F20BC704-DF1D-4B26-9AAB-7DD361124FB4}" destId="{077237B9-0169-493B-9C61-49727F607F1C}" srcOrd="0" destOrd="0" presId="urn:microsoft.com/office/officeart/2005/8/layout/default#37"/>
    <dgm:cxn modelId="{32ED8C8A-1CEA-425A-9536-F168AF007F43}" srcId="{7950A71F-4C9F-461E-851E-9CBB265CE509}" destId="{F20BC704-DF1D-4B26-9AAB-7DD361124FB4}" srcOrd="0" destOrd="0" parTransId="{181BB06E-E94B-456D-A662-26801525AF05}" sibTransId="{14A8693F-B6E5-46FA-9098-C5AC02EFE97F}"/>
    <dgm:cxn modelId="{AB507CB5-6CED-422E-9BB7-121CD15F2699}" type="presOf" srcId="{03537B1D-4B31-48C6-BD53-A52B1FA49AEB}" destId="{9D577ABA-2376-4DF0-9146-37A28EF9F41F}" srcOrd="0" destOrd="0" presId="urn:microsoft.com/office/officeart/2005/8/layout/default#37"/>
    <dgm:cxn modelId="{38D07080-9D21-4396-B98A-BB3A9AAB13EB}" type="presParOf" srcId="{298179D1-F843-47B0-8E34-0A3F678CAA84}" destId="{077237B9-0169-493B-9C61-49727F607F1C}" srcOrd="0" destOrd="0" presId="urn:microsoft.com/office/officeart/2005/8/layout/default#37"/>
    <dgm:cxn modelId="{8A19813A-E810-4084-8047-A4F51BC449E6}" type="presParOf" srcId="{298179D1-F843-47B0-8E34-0A3F678CAA84}" destId="{E4F0F460-75DD-49F1-B946-0243F59AD508}" srcOrd="1" destOrd="0" presId="urn:microsoft.com/office/officeart/2005/8/layout/default#37"/>
    <dgm:cxn modelId="{6D2E8077-3947-43B4-857D-6C6C158FF8FA}" type="presParOf" srcId="{298179D1-F843-47B0-8E34-0A3F678CAA84}" destId="{9D577ABA-2376-4DF0-9146-37A28EF9F41F}" srcOrd="2" destOrd="0" presId="urn:microsoft.com/office/officeart/2005/8/layout/default#37"/>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A537F8D-9BAA-4E5F-A19B-8CD8470FECE5}" type="doc">
      <dgm:prSet loTypeId="urn:microsoft.com/office/officeart/2005/8/layout/default#15" loCatId="list" qsTypeId="urn:microsoft.com/office/officeart/2005/8/quickstyle/3d3" qsCatId="3D" csTypeId="urn:microsoft.com/office/officeart/2005/8/colors/accent4_3" csCatId="accent4" phldr="1"/>
      <dgm:spPr/>
      <dgm:t>
        <a:bodyPr/>
        <a:lstStyle/>
        <a:p>
          <a:endParaRPr lang="en-GB"/>
        </a:p>
      </dgm:t>
    </dgm:pt>
    <mc:AlternateContent xmlns:mc="http://schemas.openxmlformats.org/markup-compatibility/2006" xmlns:a14="http://schemas.microsoft.com/office/drawing/2010/main">
      <mc:Choice Requires="a14">
        <dgm:pt modelId="{3BD55A16-A9D1-42AC-AE08-DA9E5FCC1B71}">
          <dgm:prSet phldrT="[Text]" custT="1">
            <dgm:style>
              <a:lnRef idx="0">
                <a:schemeClr val="accent1"/>
              </a:lnRef>
              <a:fillRef idx="3">
                <a:schemeClr val="accent1"/>
              </a:fillRef>
              <a:effectRef idx="3">
                <a:schemeClr val="accent1"/>
              </a:effectRef>
              <a:fontRef idx="minor">
                <a:schemeClr val="lt1"/>
              </a:fontRef>
            </dgm:style>
          </dgm:prSet>
          <dgm:spPr/>
          <dgm:t>
            <a:bodyPr/>
            <a:lstStyle/>
            <a:p>
              <a:r>
                <a:rPr lang="en-GB" sz="2200" b="1" dirty="0"/>
                <a:t>Exercise Price</a:t>
              </a:r>
            </a:p>
            <a:p>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𝐾</m:t>
                    </m:r>
                    <m:r>
                      <a:rPr lang="en-GB" sz="2000" b="0" i="1" smtClean="0">
                        <a:latin typeface="Cambria Math" panose="02040503050406030204" pitchFamily="18" charset="0"/>
                        <a:ea typeface="Cambria Math" panose="02040503050406030204" pitchFamily="18" charset="0"/>
                      </a:rPr>
                      <m:t>↑ ⟹</m:t>
                    </m:r>
                    <m:r>
                      <a:rPr lang="en-GB" sz="2000" b="0" i="1" smtClean="0">
                        <a:latin typeface="Cambria Math" panose="02040503050406030204" pitchFamily="18" charset="0"/>
                        <a:ea typeface="Cambria Math" panose="02040503050406030204" pitchFamily="18" charset="0"/>
                      </a:rPr>
                      <m:t>𝐶</m:t>
                    </m:r>
                    <m:r>
                      <a:rPr lang="en-GB" sz="2000" b="0" i="1" smtClean="0">
                        <a:latin typeface="Cambria Math" panose="02040503050406030204" pitchFamily="18" charset="0"/>
                        <a:ea typeface="Cambria Math" panose="02040503050406030204" pitchFamily="18" charset="0"/>
                      </a:rPr>
                      <m:t>↓</m:t>
                    </m:r>
                  </m:oMath>
                </m:oMathPara>
              </a14:m>
              <a:endParaRPr lang="en-GB" sz="2000" b="0" dirty="0"/>
            </a:p>
          </dgm:t>
        </dgm:pt>
      </mc:Choice>
      <mc:Fallback xmlns="">
        <dgm:pt modelId="{3BD55A16-A9D1-42AC-AE08-DA9E5FCC1B71}">
          <dgm:prSet phldrT="[Text]" custT="1">
            <dgm:style>
              <a:lnRef idx="0">
                <a:schemeClr val="accent1"/>
              </a:lnRef>
              <a:fillRef idx="3">
                <a:schemeClr val="accent1"/>
              </a:fillRef>
              <a:effectRef idx="3">
                <a:schemeClr val="accent1"/>
              </a:effectRef>
              <a:fontRef idx="minor">
                <a:schemeClr val="lt1"/>
              </a:fontRef>
            </dgm:style>
          </dgm:prSet>
          <dgm:spPr/>
          <dgm:t>
            <a:bodyPr/>
            <a:lstStyle/>
            <a:p>
              <a:r>
                <a:rPr lang="en-GB" sz="2200" b="1" dirty="0"/>
                <a:t>Exercise Price</a:t>
              </a:r>
            </a:p>
            <a:p>
              <a:r>
                <a:rPr lang="en-GB" sz="2000" b="0" i="0">
                  <a:latin typeface="Cambria Math" panose="02040503050406030204" pitchFamily="18" charset="0"/>
                </a:rPr>
                <a:t>𝐾</a:t>
              </a:r>
              <a:r>
                <a:rPr lang="en-GB" sz="2000" b="0" i="0">
                  <a:latin typeface="Cambria Math" panose="02040503050406030204" pitchFamily="18" charset="0"/>
                  <a:ea typeface="Cambria Math" panose="02040503050406030204" pitchFamily="18" charset="0"/>
                </a:rPr>
                <a:t>↑ ⟹𝐶↓</a:t>
              </a:r>
              <a:endParaRPr lang="en-GB" sz="2000" b="0" dirty="0"/>
            </a:p>
          </dgm:t>
        </dgm:pt>
      </mc:Fallback>
    </mc:AlternateContent>
    <dgm:pt modelId="{C613C12D-B7A4-452D-BF01-82A7CBB9AFD1}" type="parTrans" cxnId="{C93D05C0-E5A9-40C5-8379-9E299F193377}">
      <dgm:prSet/>
      <dgm:spPr/>
      <dgm:t>
        <a:bodyPr/>
        <a:lstStyle/>
        <a:p>
          <a:endParaRPr lang="en-GB"/>
        </a:p>
      </dgm:t>
    </dgm:pt>
    <dgm:pt modelId="{5337FE16-02D6-42CA-8B6C-D6A8FCE750C6}" type="sibTrans" cxnId="{C93D05C0-E5A9-40C5-8379-9E299F193377}">
      <dgm:prSet/>
      <dgm:spPr/>
      <dgm:t>
        <a:bodyPr/>
        <a:lstStyle/>
        <a:p>
          <a:endParaRPr lang="en-GB"/>
        </a:p>
      </dgm:t>
    </dgm:pt>
    <mc:AlternateContent xmlns:mc="http://schemas.openxmlformats.org/markup-compatibility/2006" xmlns:a14="http://schemas.microsoft.com/office/drawing/2010/main">
      <mc:Choice Requires="a14">
        <dgm:pt modelId="{D3A70E9C-0F55-401D-AA89-521A9FA3C1A9}">
          <dgm:prSet phldrT="[Text]" custT="1">
            <dgm:style>
              <a:lnRef idx="0">
                <a:schemeClr val="accent2"/>
              </a:lnRef>
              <a:fillRef idx="3">
                <a:schemeClr val="accent2"/>
              </a:fillRef>
              <a:effectRef idx="3">
                <a:schemeClr val="accent2"/>
              </a:effectRef>
              <a:fontRef idx="minor">
                <a:schemeClr val="lt1"/>
              </a:fontRef>
            </dgm:style>
          </dgm:prSet>
          <dgm:spPr/>
          <dgm:t>
            <a:bodyPr/>
            <a:lstStyle/>
            <a:p>
              <a:r>
                <a:rPr lang="en-GB" sz="2200" b="1" dirty="0"/>
                <a:t>Expiration Date</a:t>
              </a:r>
            </a:p>
            <a:p>
              <a14:m>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𝐶</m:t>
                      </m:r>
                    </m:e>
                    <m:sub>
                      <m:r>
                        <a:rPr lang="en-GB" sz="2000" b="0" i="1" smtClean="0">
                          <a:latin typeface="Cambria Math" panose="02040503050406030204" pitchFamily="18" charset="0"/>
                        </a:rPr>
                        <m:t>𝐿𝑜𝑛𝑔</m:t>
                      </m:r>
                    </m:sub>
                  </m:sSub>
                  <m:r>
                    <a:rPr lang="en-GB" sz="2000" b="0" i="1" smtClean="0">
                      <a:latin typeface="Cambria Math" panose="02040503050406030204" pitchFamily="18" charset="0"/>
                      <a:ea typeface="Cambria Math" panose="02040503050406030204" pitchFamily="18" charset="0"/>
                    </a:rPr>
                    <m:t>≥</m:t>
                  </m:r>
                  <m:sSub>
                    <m:sSubPr>
                      <m:ctrlPr>
                        <a:rPr lang="en-GB" sz="2000" b="0" i="1" smtClean="0">
                          <a:latin typeface="Cambria Math" panose="02040503050406030204" pitchFamily="18" charset="0"/>
                          <a:ea typeface="Cambria Math" panose="02040503050406030204" pitchFamily="18" charset="0"/>
                        </a:rPr>
                      </m:ctrlPr>
                    </m:sSubPr>
                    <m:e>
                      <m:r>
                        <a:rPr lang="en-GB" sz="2000" b="0" i="1" smtClean="0">
                          <a:latin typeface="Cambria Math" panose="02040503050406030204" pitchFamily="18" charset="0"/>
                          <a:ea typeface="Cambria Math" panose="02040503050406030204" pitchFamily="18" charset="0"/>
                        </a:rPr>
                        <m:t>𝐶</m:t>
                      </m:r>
                    </m:e>
                    <m:sub>
                      <m:r>
                        <a:rPr lang="en-GB" sz="2000" b="0" i="1" smtClean="0">
                          <a:latin typeface="Cambria Math" panose="02040503050406030204" pitchFamily="18" charset="0"/>
                          <a:ea typeface="Cambria Math" panose="02040503050406030204" pitchFamily="18" charset="0"/>
                        </a:rPr>
                        <m:t>𝑆</m:t>
                      </m:r>
                      <m:r>
                        <a:rPr lang="en-GB" sz="2000" b="0" i="1" smtClean="0">
                          <a:latin typeface="Cambria Math" panose="02040503050406030204" pitchFamily="18" charset="0"/>
                          <a:ea typeface="Cambria Math" panose="02040503050406030204" pitchFamily="18" charset="0"/>
                        </a:rPr>
                        <m:t>h</m:t>
                      </m:r>
                      <m:r>
                        <a:rPr lang="en-GB" sz="2000" b="0" i="1" smtClean="0">
                          <a:latin typeface="Cambria Math" panose="02040503050406030204" pitchFamily="18" charset="0"/>
                          <a:ea typeface="Cambria Math" panose="02040503050406030204" pitchFamily="18" charset="0"/>
                        </a:rPr>
                        <m:t>𝑜𝑟𝑡</m:t>
                      </m:r>
                    </m:sub>
                  </m:sSub>
                </m:oMath>
              </a14:m>
              <a:r>
                <a:rPr lang="en-GB" sz="2000" b="0" dirty="0"/>
                <a:t> </a:t>
              </a:r>
            </a:p>
          </dgm:t>
        </dgm:pt>
      </mc:Choice>
      <mc:Fallback xmlns="">
        <dgm:pt modelId="{D3A70E9C-0F55-401D-AA89-521A9FA3C1A9}">
          <dgm:prSet phldrT="[Text]" custT="1">
            <dgm:style>
              <a:lnRef idx="0">
                <a:schemeClr val="accent2"/>
              </a:lnRef>
              <a:fillRef idx="3">
                <a:schemeClr val="accent2"/>
              </a:fillRef>
              <a:effectRef idx="3">
                <a:schemeClr val="accent2"/>
              </a:effectRef>
              <a:fontRef idx="minor">
                <a:schemeClr val="lt1"/>
              </a:fontRef>
            </dgm:style>
          </dgm:prSet>
          <dgm:spPr/>
          <dgm:t>
            <a:bodyPr/>
            <a:lstStyle/>
            <a:p>
              <a:r>
                <a:rPr lang="en-GB" sz="2200" b="1" dirty="0"/>
                <a:t>Expiration Date</a:t>
              </a:r>
            </a:p>
            <a:p>
              <a:r>
                <a:rPr lang="en-GB" sz="2000" b="0" i="0">
                  <a:latin typeface="Cambria Math" panose="02040503050406030204" pitchFamily="18" charset="0"/>
                </a:rPr>
                <a:t>𝐶_𝐿𝑜𝑛𝑔</a:t>
              </a:r>
              <a:r>
                <a:rPr lang="en-GB" sz="2000" b="0" i="0">
                  <a:latin typeface="Cambria Math" panose="02040503050406030204" pitchFamily="18" charset="0"/>
                  <a:ea typeface="Cambria Math" panose="02040503050406030204" pitchFamily="18" charset="0"/>
                </a:rPr>
                <a:t>≥𝐶_𝑆ℎ𝑜𝑟𝑡</a:t>
              </a:r>
              <a:r>
                <a:rPr lang="en-GB" sz="2000" b="0" dirty="0"/>
                <a:t> </a:t>
              </a:r>
            </a:p>
          </dgm:t>
        </dgm:pt>
      </mc:Fallback>
    </mc:AlternateContent>
    <dgm:pt modelId="{3A4C5B72-4D04-4774-8D70-8913C9384A14}" type="parTrans" cxnId="{7782D683-13C7-4B6C-BE10-C87C2BAD6B49}">
      <dgm:prSet/>
      <dgm:spPr/>
      <dgm:t>
        <a:bodyPr/>
        <a:lstStyle/>
        <a:p>
          <a:endParaRPr lang="en-GB"/>
        </a:p>
      </dgm:t>
    </dgm:pt>
    <dgm:pt modelId="{8FD32AAF-FC84-409D-B733-A9B831FD1930}" type="sibTrans" cxnId="{7782D683-13C7-4B6C-BE10-C87C2BAD6B49}">
      <dgm:prSet/>
      <dgm:spPr/>
      <dgm:t>
        <a:bodyPr/>
        <a:lstStyle/>
        <a:p>
          <a:endParaRPr lang="en-GB"/>
        </a:p>
      </dgm:t>
    </dgm:pt>
    <mc:AlternateContent xmlns:mc="http://schemas.openxmlformats.org/markup-compatibility/2006" xmlns:a14="http://schemas.microsoft.com/office/drawing/2010/main">
      <mc:Choice Requires="a14">
        <dgm:pt modelId="{7B0789DB-8994-4B3F-98D5-E1C094B767A5}">
          <dgm:prSet phldrT="[Text]" custT="1">
            <dgm:style>
              <a:lnRef idx="0">
                <a:schemeClr val="accent3"/>
              </a:lnRef>
              <a:fillRef idx="3">
                <a:schemeClr val="accent3"/>
              </a:fillRef>
              <a:effectRef idx="3">
                <a:schemeClr val="accent3"/>
              </a:effectRef>
              <a:fontRef idx="minor">
                <a:schemeClr val="lt1"/>
              </a:fontRef>
            </dgm:style>
          </dgm:prSet>
          <dgm:spPr/>
          <dgm:t>
            <a:bodyPr/>
            <a:lstStyle/>
            <a:p>
              <a:r>
                <a:rPr lang="en-GB" sz="2200" b="1" dirty="0"/>
                <a:t>Share Price</a:t>
              </a:r>
            </a:p>
            <a:p>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𝑆</m:t>
                    </m:r>
                    <m:r>
                      <a:rPr lang="en-GB" sz="2000" b="0" i="1" smtClean="0">
                        <a:latin typeface="Cambria Math" panose="02040503050406030204" pitchFamily="18" charset="0"/>
                        <a:ea typeface="Cambria Math" panose="02040503050406030204" pitchFamily="18" charset="0"/>
                      </a:rPr>
                      <m:t>↑ ⟹</m:t>
                    </m:r>
                    <m:r>
                      <a:rPr lang="en-GB" sz="2000" b="0" i="1" smtClean="0">
                        <a:latin typeface="Cambria Math" panose="02040503050406030204" pitchFamily="18" charset="0"/>
                        <a:ea typeface="Cambria Math" panose="02040503050406030204" pitchFamily="18" charset="0"/>
                      </a:rPr>
                      <m:t>𝐶</m:t>
                    </m:r>
                    <m:r>
                      <a:rPr lang="en-GB" sz="2000" b="0" i="1" smtClean="0">
                        <a:latin typeface="Cambria Math" panose="02040503050406030204" pitchFamily="18" charset="0"/>
                        <a:ea typeface="Cambria Math" panose="02040503050406030204" pitchFamily="18" charset="0"/>
                      </a:rPr>
                      <m:t>↑</m:t>
                    </m:r>
                  </m:oMath>
                </m:oMathPara>
              </a14:m>
              <a:endParaRPr lang="en-GB" sz="2000" b="0" dirty="0"/>
            </a:p>
          </dgm:t>
        </dgm:pt>
      </mc:Choice>
      <mc:Fallback xmlns="">
        <dgm:pt modelId="{7B0789DB-8994-4B3F-98D5-E1C094B767A5}">
          <dgm:prSet phldrT="[Text]" custT="1">
            <dgm:style>
              <a:lnRef idx="0">
                <a:schemeClr val="accent3"/>
              </a:lnRef>
              <a:fillRef idx="3">
                <a:schemeClr val="accent3"/>
              </a:fillRef>
              <a:effectRef idx="3">
                <a:schemeClr val="accent3"/>
              </a:effectRef>
              <a:fontRef idx="minor">
                <a:schemeClr val="lt1"/>
              </a:fontRef>
            </dgm:style>
          </dgm:prSet>
          <dgm:spPr/>
          <dgm:t>
            <a:bodyPr/>
            <a:lstStyle/>
            <a:p>
              <a:r>
                <a:rPr lang="en-GB" sz="2200" b="1" dirty="0"/>
                <a:t>Share Price</a:t>
              </a:r>
            </a:p>
            <a:p>
              <a:r>
                <a:rPr lang="en-GB" sz="2000" b="0" i="0">
                  <a:latin typeface="Cambria Math" panose="02040503050406030204" pitchFamily="18" charset="0"/>
                </a:rPr>
                <a:t>𝑆</a:t>
              </a:r>
              <a:r>
                <a:rPr lang="en-GB" sz="2000" b="0" i="0">
                  <a:latin typeface="Cambria Math" panose="02040503050406030204" pitchFamily="18" charset="0"/>
                  <a:ea typeface="Cambria Math" panose="02040503050406030204" pitchFamily="18" charset="0"/>
                </a:rPr>
                <a:t>↑ ⟹𝐶↑</a:t>
              </a:r>
              <a:endParaRPr lang="en-GB" sz="2000" b="0" dirty="0"/>
            </a:p>
          </dgm:t>
        </dgm:pt>
      </mc:Fallback>
    </mc:AlternateContent>
    <dgm:pt modelId="{270A1EBB-30B1-4887-BD44-E2CFB1E2C5E6}" type="parTrans" cxnId="{07B0456E-67DC-4D57-B7B9-095DFF153D60}">
      <dgm:prSet/>
      <dgm:spPr/>
      <dgm:t>
        <a:bodyPr/>
        <a:lstStyle/>
        <a:p>
          <a:endParaRPr lang="en-GB"/>
        </a:p>
      </dgm:t>
    </dgm:pt>
    <dgm:pt modelId="{532B77CB-B18D-4E00-9671-534F91FB8C35}" type="sibTrans" cxnId="{07B0456E-67DC-4D57-B7B9-095DFF153D60}">
      <dgm:prSet/>
      <dgm:spPr/>
      <dgm:t>
        <a:bodyPr/>
        <a:lstStyle/>
        <a:p>
          <a:endParaRPr lang="en-GB"/>
        </a:p>
      </dgm:t>
    </dgm:pt>
    <mc:AlternateContent xmlns:mc="http://schemas.openxmlformats.org/markup-compatibility/2006" xmlns:a14="http://schemas.microsoft.com/office/drawing/2010/main">
      <mc:Choice Requires="a14">
        <dgm:pt modelId="{A1A8EA73-EFDD-4172-B54E-D391F20CB4D4}">
          <dgm:prSet phldrT="[Text]" custT="1">
            <dgm:style>
              <a:lnRef idx="0">
                <a:schemeClr val="accent4"/>
              </a:lnRef>
              <a:fillRef idx="3">
                <a:schemeClr val="accent4"/>
              </a:fillRef>
              <a:effectRef idx="3">
                <a:schemeClr val="accent4"/>
              </a:effectRef>
              <a:fontRef idx="minor">
                <a:schemeClr val="lt1"/>
              </a:fontRef>
            </dgm:style>
          </dgm:prSet>
          <dgm:spPr/>
          <dgm:t>
            <a:bodyPr/>
            <a:lstStyle/>
            <a:p>
              <a:r>
                <a:rPr lang="en-GB" sz="2000" b="1" dirty="0"/>
                <a:t>Underlying Asset Volatility</a:t>
              </a:r>
            </a:p>
            <a:p>
              <a:pPr/>
              <a14:m>
                <m:oMathPara xmlns:m="http://schemas.openxmlformats.org/officeDocument/2006/math">
                  <m:oMathParaPr>
                    <m:jc m:val="centerGroup"/>
                  </m:oMathParaPr>
                  <m:oMath xmlns:m="http://schemas.openxmlformats.org/officeDocument/2006/math">
                    <m:r>
                      <a:rPr lang="en-GB" sz="1600" b="0" i="1" smtClean="0">
                        <a:latin typeface="Cambria Math" panose="02040503050406030204" pitchFamily="18" charset="0"/>
                      </a:rPr>
                      <m:t>𝑉𝑎𝑟</m:t>
                    </m:r>
                    <m:d>
                      <m:dPr>
                        <m:ctrlPr>
                          <a:rPr lang="en-GB" sz="1600" b="0" i="1" smtClean="0">
                            <a:latin typeface="Cambria Math" panose="02040503050406030204" pitchFamily="18" charset="0"/>
                          </a:rPr>
                        </m:ctrlPr>
                      </m:dPr>
                      <m:e>
                        <m:sSub>
                          <m:sSubPr>
                            <m:ctrlPr>
                              <a:rPr lang="en-GB" sz="1600" b="0" i="1" smtClean="0">
                                <a:latin typeface="Cambria Math" panose="02040503050406030204" pitchFamily="18" charset="0"/>
                              </a:rPr>
                            </m:ctrlPr>
                          </m:sSubPr>
                          <m:e>
                            <m:r>
                              <a:rPr lang="en-GB" sz="1600" b="0" i="1" smtClean="0">
                                <a:latin typeface="Cambria Math" panose="02040503050406030204" pitchFamily="18" charset="0"/>
                              </a:rPr>
                              <m:t>𝑆</m:t>
                            </m:r>
                          </m:e>
                          <m:sub>
                            <m:r>
                              <a:rPr lang="en-GB" sz="1600" b="0" i="1" smtClean="0">
                                <a:latin typeface="Cambria Math" panose="02040503050406030204" pitchFamily="18" charset="0"/>
                              </a:rPr>
                              <m:t>1</m:t>
                            </m:r>
                          </m:sub>
                        </m:sSub>
                      </m:e>
                    </m:d>
                    <m:r>
                      <a:rPr lang="en-GB" sz="1600" b="0" i="1" smtClean="0">
                        <a:latin typeface="Cambria Math" panose="02040503050406030204" pitchFamily="18" charset="0"/>
                      </a:rPr>
                      <m:t>&gt;</m:t>
                    </m:r>
                    <m:r>
                      <a:rPr lang="en-GB" sz="1600" b="0" i="1" smtClean="0">
                        <a:latin typeface="Cambria Math" panose="02040503050406030204" pitchFamily="18" charset="0"/>
                      </a:rPr>
                      <m:t>𝑉𝑎𝑟</m:t>
                    </m:r>
                    <m:r>
                      <a:rPr lang="en-GB" sz="1600" b="0" i="1" smtClean="0">
                        <a:latin typeface="Cambria Math" panose="02040503050406030204" pitchFamily="18" charset="0"/>
                      </a:rPr>
                      <m:t> </m:t>
                    </m:r>
                    <m:d>
                      <m:dPr>
                        <m:ctrlPr>
                          <a:rPr lang="en-GB" sz="1600" b="0" i="1" smtClean="0">
                            <a:latin typeface="Cambria Math" panose="02040503050406030204" pitchFamily="18" charset="0"/>
                          </a:rPr>
                        </m:ctrlPr>
                      </m:dPr>
                      <m:e>
                        <m:sSub>
                          <m:sSubPr>
                            <m:ctrlPr>
                              <a:rPr lang="en-GB" sz="1600" b="0" i="1" smtClean="0">
                                <a:latin typeface="Cambria Math" panose="02040503050406030204" pitchFamily="18" charset="0"/>
                              </a:rPr>
                            </m:ctrlPr>
                          </m:sSubPr>
                          <m:e>
                            <m:r>
                              <a:rPr lang="en-GB" sz="1600" b="0" i="1" smtClean="0">
                                <a:latin typeface="Cambria Math" panose="02040503050406030204" pitchFamily="18" charset="0"/>
                              </a:rPr>
                              <m:t>𝑆</m:t>
                            </m:r>
                          </m:e>
                          <m:sub>
                            <m:r>
                              <a:rPr lang="en-GB" sz="1600" b="0" i="1" smtClean="0">
                                <a:latin typeface="Cambria Math" panose="02040503050406030204" pitchFamily="18" charset="0"/>
                              </a:rPr>
                              <m:t>2</m:t>
                            </m:r>
                          </m:sub>
                        </m:sSub>
                      </m:e>
                    </m:d>
                    <m:r>
                      <a:rPr lang="en-GB" sz="1600" b="0" i="1" smtClean="0">
                        <a:latin typeface="Cambria Math" panose="02040503050406030204" pitchFamily="18" charset="0"/>
                        <a:ea typeface="Cambria Math" panose="02040503050406030204" pitchFamily="18" charset="0"/>
                      </a:rPr>
                      <m:t>⟹</m:t>
                    </m:r>
                    <m:sSub>
                      <m:sSubPr>
                        <m:ctrlPr>
                          <a:rPr lang="en-GB" sz="1600" b="0" i="1" smtClean="0">
                            <a:latin typeface="Cambria Math" panose="02040503050406030204" pitchFamily="18" charset="0"/>
                            <a:ea typeface="Cambria Math" panose="02040503050406030204" pitchFamily="18" charset="0"/>
                          </a:rPr>
                        </m:ctrlPr>
                      </m:sSubPr>
                      <m:e>
                        <m:r>
                          <a:rPr lang="en-GB" sz="1600" b="0" i="1" smtClean="0">
                            <a:latin typeface="Cambria Math" panose="02040503050406030204" pitchFamily="18" charset="0"/>
                            <a:ea typeface="Cambria Math" panose="02040503050406030204" pitchFamily="18" charset="0"/>
                          </a:rPr>
                          <m:t>𝐶</m:t>
                        </m:r>
                      </m:e>
                      <m:sub>
                        <m:r>
                          <a:rPr lang="en-GB" sz="1600" b="0" i="1" smtClean="0">
                            <a:latin typeface="Cambria Math" panose="02040503050406030204" pitchFamily="18" charset="0"/>
                            <a:ea typeface="Cambria Math" panose="02040503050406030204" pitchFamily="18" charset="0"/>
                          </a:rPr>
                          <m:t>1</m:t>
                        </m:r>
                      </m:sub>
                    </m:sSub>
                    <m:r>
                      <a:rPr lang="en-GB" sz="1600" b="0" i="1" smtClean="0">
                        <a:latin typeface="Cambria Math" panose="02040503050406030204" pitchFamily="18" charset="0"/>
                        <a:ea typeface="Cambria Math" panose="02040503050406030204" pitchFamily="18" charset="0"/>
                      </a:rPr>
                      <m:t>&gt;</m:t>
                    </m:r>
                    <m:sSub>
                      <m:sSubPr>
                        <m:ctrlPr>
                          <a:rPr lang="en-GB" sz="1600" b="0" i="1" smtClean="0">
                            <a:latin typeface="Cambria Math" panose="02040503050406030204" pitchFamily="18" charset="0"/>
                            <a:ea typeface="Cambria Math" panose="02040503050406030204" pitchFamily="18" charset="0"/>
                          </a:rPr>
                        </m:ctrlPr>
                      </m:sSubPr>
                      <m:e>
                        <m:r>
                          <a:rPr lang="en-GB" sz="1600" b="0" i="1" smtClean="0">
                            <a:latin typeface="Cambria Math" panose="02040503050406030204" pitchFamily="18" charset="0"/>
                            <a:ea typeface="Cambria Math" panose="02040503050406030204" pitchFamily="18" charset="0"/>
                          </a:rPr>
                          <m:t>𝐶</m:t>
                        </m:r>
                      </m:e>
                      <m:sub>
                        <m:r>
                          <a:rPr lang="en-GB" sz="1600" b="0" i="1" smtClean="0">
                            <a:latin typeface="Cambria Math" panose="02040503050406030204" pitchFamily="18" charset="0"/>
                            <a:ea typeface="Cambria Math" panose="02040503050406030204" pitchFamily="18" charset="0"/>
                          </a:rPr>
                          <m:t>2</m:t>
                        </m:r>
                      </m:sub>
                    </m:sSub>
                  </m:oMath>
                </m:oMathPara>
              </a14:m>
              <a:endParaRPr lang="en-GB" sz="1600" b="0" dirty="0"/>
            </a:p>
          </dgm:t>
        </dgm:pt>
      </mc:Choice>
      <mc:Fallback xmlns="">
        <dgm:pt modelId="{A1A8EA73-EFDD-4172-B54E-D391F20CB4D4}">
          <dgm:prSet phldrT="[Text]" custT="1">
            <dgm:style>
              <a:lnRef idx="0">
                <a:schemeClr val="accent4"/>
              </a:lnRef>
              <a:fillRef idx="3">
                <a:schemeClr val="accent4"/>
              </a:fillRef>
              <a:effectRef idx="3">
                <a:schemeClr val="accent4"/>
              </a:effectRef>
              <a:fontRef idx="minor">
                <a:schemeClr val="lt1"/>
              </a:fontRef>
            </dgm:style>
          </dgm:prSet>
          <dgm:spPr/>
          <dgm:t>
            <a:bodyPr/>
            <a:lstStyle/>
            <a:p>
              <a:r>
                <a:rPr lang="en-GB" sz="2000" b="1" dirty="0"/>
                <a:t>Underlying Asset Volatility</a:t>
              </a:r>
            </a:p>
            <a:p>
              <a:r>
                <a:rPr lang="en-GB" sz="1600" b="0" i="0">
                  <a:latin typeface="Cambria Math" panose="02040503050406030204" pitchFamily="18" charset="0"/>
                </a:rPr>
                <a:t>𝑉𝑎𝑟(𝑆_1 )&gt;𝑉𝑎𝑟 (𝑆_2 )</a:t>
              </a:r>
              <a:r>
                <a:rPr lang="en-GB" sz="1600" b="0" i="0">
                  <a:latin typeface="Cambria Math" panose="02040503050406030204" pitchFamily="18" charset="0"/>
                  <a:ea typeface="Cambria Math" panose="02040503050406030204" pitchFamily="18" charset="0"/>
                </a:rPr>
                <a:t>⟹𝐶_1&gt;𝐶_2</a:t>
              </a:r>
              <a:endParaRPr lang="en-GB" sz="1600" b="0" dirty="0"/>
            </a:p>
          </dgm:t>
        </dgm:pt>
      </mc:Fallback>
    </mc:AlternateContent>
    <dgm:pt modelId="{BB93EB7E-08EE-4A25-969C-CD2F79909C53}" type="parTrans" cxnId="{5580FA04-9CAB-49CD-96C5-20E880AB950A}">
      <dgm:prSet/>
      <dgm:spPr/>
      <dgm:t>
        <a:bodyPr/>
        <a:lstStyle/>
        <a:p>
          <a:endParaRPr lang="en-GB"/>
        </a:p>
      </dgm:t>
    </dgm:pt>
    <dgm:pt modelId="{55BE061C-FDB6-4D7A-B030-CA6DDDE2F2E2}" type="sibTrans" cxnId="{5580FA04-9CAB-49CD-96C5-20E880AB950A}">
      <dgm:prSet/>
      <dgm:spPr/>
      <dgm:t>
        <a:bodyPr/>
        <a:lstStyle/>
        <a:p>
          <a:endParaRPr lang="en-GB"/>
        </a:p>
      </dgm:t>
    </dgm:pt>
    <mc:AlternateContent xmlns:mc="http://schemas.openxmlformats.org/markup-compatibility/2006" xmlns:a14="http://schemas.microsoft.com/office/drawing/2010/main">
      <mc:Choice Requires="a14">
        <dgm:pt modelId="{C258010C-2A25-437D-ACDA-E1890BBA8680}">
          <dgm:prSet phldrT="[Text]" custT="1">
            <dgm:style>
              <a:lnRef idx="0">
                <a:schemeClr val="accent5"/>
              </a:lnRef>
              <a:fillRef idx="3">
                <a:schemeClr val="accent5"/>
              </a:fillRef>
              <a:effectRef idx="3">
                <a:schemeClr val="accent5"/>
              </a:effectRef>
              <a:fontRef idx="minor">
                <a:schemeClr val="lt1"/>
              </a:fontRef>
            </dgm:style>
          </dgm:prSet>
          <dgm:spPr/>
          <dgm:t>
            <a:bodyPr/>
            <a:lstStyle/>
            <a:p>
              <a:r>
                <a:rPr lang="en-GB" sz="2000" b="1" dirty="0"/>
                <a:t>The Interest Rate</a:t>
              </a:r>
            </a:p>
            <a:p>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𝑖</m:t>
                    </m:r>
                    <m:r>
                      <a:rPr lang="en-GB" sz="2000" b="0" i="1" smtClean="0">
                        <a:latin typeface="Cambria Math" panose="02040503050406030204" pitchFamily="18" charset="0"/>
                        <a:ea typeface="Cambria Math" panose="02040503050406030204" pitchFamily="18" charset="0"/>
                      </a:rPr>
                      <m:t>↑ ⟹</m:t>
                    </m:r>
                    <m:r>
                      <a:rPr lang="en-GB" sz="2000" b="0" i="1" smtClean="0">
                        <a:latin typeface="Cambria Math" panose="02040503050406030204" pitchFamily="18" charset="0"/>
                        <a:ea typeface="Cambria Math" panose="02040503050406030204" pitchFamily="18" charset="0"/>
                      </a:rPr>
                      <m:t>𝐶</m:t>
                    </m:r>
                    <m:r>
                      <a:rPr lang="en-GB" sz="2000" b="0" i="1" smtClean="0">
                        <a:latin typeface="Cambria Math" panose="02040503050406030204" pitchFamily="18" charset="0"/>
                        <a:ea typeface="Cambria Math" panose="02040503050406030204" pitchFamily="18" charset="0"/>
                      </a:rPr>
                      <m:t>↑</m:t>
                    </m:r>
                  </m:oMath>
                </m:oMathPara>
              </a14:m>
              <a:endParaRPr lang="en-GB" sz="2000" b="0" dirty="0"/>
            </a:p>
          </dgm:t>
        </dgm:pt>
      </mc:Choice>
      <mc:Fallback xmlns="">
        <dgm:pt modelId="{C258010C-2A25-437D-ACDA-E1890BBA8680}">
          <dgm:prSet phldrT="[Text]" custT="1">
            <dgm:style>
              <a:lnRef idx="0">
                <a:schemeClr val="accent5"/>
              </a:lnRef>
              <a:fillRef idx="3">
                <a:schemeClr val="accent5"/>
              </a:fillRef>
              <a:effectRef idx="3">
                <a:schemeClr val="accent5"/>
              </a:effectRef>
              <a:fontRef idx="minor">
                <a:schemeClr val="lt1"/>
              </a:fontRef>
            </dgm:style>
          </dgm:prSet>
          <dgm:spPr/>
          <dgm:t>
            <a:bodyPr/>
            <a:lstStyle/>
            <a:p>
              <a:r>
                <a:rPr lang="en-GB" sz="2000" b="1" dirty="0"/>
                <a:t>The Interest Rate</a:t>
              </a:r>
            </a:p>
            <a:p>
              <a:r>
                <a:rPr lang="en-GB" sz="2000" b="0" i="0">
                  <a:latin typeface="Cambria Math" panose="02040503050406030204" pitchFamily="18" charset="0"/>
                </a:rPr>
                <a:t>𝑖</a:t>
              </a:r>
              <a:r>
                <a:rPr lang="en-GB" sz="2000" b="0" i="0">
                  <a:latin typeface="Cambria Math" panose="02040503050406030204" pitchFamily="18" charset="0"/>
                  <a:ea typeface="Cambria Math" panose="02040503050406030204" pitchFamily="18" charset="0"/>
                </a:rPr>
                <a:t>↑ ⟹𝐶↑</a:t>
              </a:r>
              <a:endParaRPr lang="en-GB" sz="2000" b="0" dirty="0"/>
            </a:p>
          </dgm:t>
        </dgm:pt>
      </mc:Fallback>
    </mc:AlternateContent>
    <dgm:pt modelId="{46137ABA-8580-490B-8ED6-078A32A22A57}" type="parTrans" cxnId="{0F28B6C7-5255-42AE-A41E-495DBECE1C3F}">
      <dgm:prSet/>
      <dgm:spPr/>
      <dgm:t>
        <a:bodyPr/>
        <a:lstStyle/>
        <a:p>
          <a:endParaRPr lang="en-GB"/>
        </a:p>
      </dgm:t>
    </dgm:pt>
    <dgm:pt modelId="{2BC7FF9F-F0B4-4FEC-B0F6-8DC4D61A9598}" type="sibTrans" cxnId="{0F28B6C7-5255-42AE-A41E-495DBECE1C3F}">
      <dgm:prSet/>
      <dgm:spPr/>
      <dgm:t>
        <a:bodyPr/>
        <a:lstStyle/>
        <a:p>
          <a:endParaRPr lang="en-GB"/>
        </a:p>
      </dgm:t>
    </dgm:pt>
    <dgm:pt modelId="{AE3040AE-4E7B-4788-8360-4729A66AEAEA}" type="pres">
      <dgm:prSet presAssocID="{0A537F8D-9BAA-4E5F-A19B-8CD8470FECE5}" presName="diagram" presStyleCnt="0">
        <dgm:presLayoutVars>
          <dgm:dir/>
          <dgm:resizeHandles val="exact"/>
        </dgm:presLayoutVars>
      </dgm:prSet>
      <dgm:spPr/>
    </dgm:pt>
    <dgm:pt modelId="{492C3BBE-5A72-491B-BA38-06BE27645A44}" type="pres">
      <dgm:prSet presAssocID="{3BD55A16-A9D1-42AC-AE08-DA9E5FCC1B71}" presName="node" presStyleLbl="node1" presStyleIdx="0" presStyleCnt="5" custLinFactNeighborX="-401" custLinFactNeighborY="-668">
        <dgm:presLayoutVars>
          <dgm:bulletEnabled val="1"/>
        </dgm:presLayoutVars>
      </dgm:prSet>
      <dgm:spPr/>
    </dgm:pt>
    <dgm:pt modelId="{41D06D83-C33B-4813-997D-0BB7547B41DC}" type="pres">
      <dgm:prSet presAssocID="{5337FE16-02D6-42CA-8B6C-D6A8FCE750C6}" presName="sibTrans" presStyleCnt="0"/>
      <dgm:spPr/>
    </dgm:pt>
    <dgm:pt modelId="{F5B0AE66-9BB3-4415-B09F-42B83AD4EDDA}" type="pres">
      <dgm:prSet presAssocID="{D3A70E9C-0F55-401D-AA89-521A9FA3C1A9}" presName="node" presStyleLbl="node1" presStyleIdx="1" presStyleCnt="5">
        <dgm:presLayoutVars>
          <dgm:bulletEnabled val="1"/>
        </dgm:presLayoutVars>
      </dgm:prSet>
      <dgm:spPr/>
    </dgm:pt>
    <dgm:pt modelId="{4D46F031-6211-4EDA-801E-8BAEE88387DE}" type="pres">
      <dgm:prSet presAssocID="{8FD32AAF-FC84-409D-B733-A9B831FD1930}" presName="sibTrans" presStyleCnt="0"/>
      <dgm:spPr/>
    </dgm:pt>
    <dgm:pt modelId="{4F4350BC-0354-48BE-B4B4-2554BF454D5F}" type="pres">
      <dgm:prSet presAssocID="{7B0789DB-8994-4B3F-98D5-E1C094B767A5}" presName="node" presStyleLbl="node1" presStyleIdx="2" presStyleCnt="5">
        <dgm:presLayoutVars>
          <dgm:bulletEnabled val="1"/>
        </dgm:presLayoutVars>
      </dgm:prSet>
      <dgm:spPr/>
    </dgm:pt>
    <dgm:pt modelId="{C1AA9ADB-02C2-4B29-AA02-CEC62F327D5F}" type="pres">
      <dgm:prSet presAssocID="{532B77CB-B18D-4E00-9671-534F91FB8C35}" presName="sibTrans" presStyleCnt="0"/>
      <dgm:spPr/>
    </dgm:pt>
    <dgm:pt modelId="{2D31ECEB-AB05-4EE2-B9C7-9EC837C8EA54}" type="pres">
      <dgm:prSet presAssocID="{A1A8EA73-EFDD-4172-B54E-D391F20CB4D4}" presName="node" presStyleLbl="node1" presStyleIdx="3" presStyleCnt="5">
        <dgm:presLayoutVars>
          <dgm:bulletEnabled val="1"/>
        </dgm:presLayoutVars>
      </dgm:prSet>
      <dgm:spPr/>
    </dgm:pt>
    <dgm:pt modelId="{929B40F0-13D7-436D-A5C8-AF4CB62CE84A}" type="pres">
      <dgm:prSet presAssocID="{55BE061C-FDB6-4D7A-B030-CA6DDDE2F2E2}" presName="sibTrans" presStyleCnt="0"/>
      <dgm:spPr/>
    </dgm:pt>
    <dgm:pt modelId="{3C1CAB60-E95C-4870-8673-E8191017DA2C}" type="pres">
      <dgm:prSet presAssocID="{C258010C-2A25-437D-ACDA-E1890BBA8680}" presName="node" presStyleLbl="node1" presStyleIdx="4" presStyleCnt="5">
        <dgm:presLayoutVars>
          <dgm:bulletEnabled val="1"/>
        </dgm:presLayoutVars>
      </dgm:prSet>
      <dgm:spPr/>
    </dgm:pt>
  </dgm:ptLst>
  <dgm:cxnLst>
    <dgm:cxn modelId="{5580FA04-9CAB-49CD-96C5-20E880AB950A}" srcId="{0A537F8D-9BAA-4E5F-A19B-8CD8470FECE5}" destId="{A1A8EA73-EFDD-4172-B54E-D391F20CB4D4}" srcOrd="3" destOrd="0" parTransId="{BB93EB7E-08EE-4A25-969C-CD2F79909C53}" sibTransId="{55BE061C-FDB6-4D7A-B030-CA6DDDE2F2E2}"/>
    <dgm:cxn modelId="{69599B39-E10C-4D20-99E8-8056BC9C02CD}" type="presOf" srcId="{A1A8EA73-EFDD-4172-B54E-D391F20CB4D4}" destId="{2D31ECEB-AB05-4EE2-B9C7-9EC837C8EA54}" srcOrd="0" destOrd="0" presId="urn:microsoft.com/office/officeart/2005/8/layout/default#15"/>
    <dgm:cxn modelId="{07B0456E-67DC-4D57-B7B9-095DFF153D60}" srcId="{0A537F8D-9BAA-4E5F-A19B-8CD8470FECE5}" destId="{7B0789DB-8994-4B3F-98D5-E1C094B767A5}" srcOrd="2" destOrd="0" parTransId="{270A1EBB-30B1-4887-BD44-E2CFB1E2C5E6}" sibTransId="{532B77CB-B18D-4E00-9671-534F91FB8C35}"/>
    <dgm:cxn modelId="{7DB68579-5030-46E5-AC05-8C11F52F372D}" type="presOf" srcId="{7B0789DB-8994-4B3F-98D5-E1C094B767A5}" destId="{4F4350BC-0354-48BE-B4B4-2554BF454D5F}" srcOrd="0" destOrd="0" presId="urn:microsoft.com/office/officeart/2005/8/layout/default#15"/>
    <dgm:cxn modelId="{7782D683-13C7-4B6C-BE10-C87C2BAD6B49}" srcId="{0A537F8D-9BAA-4E5F-A19B-8CD8470FECE5}" destId="{D3A70E9C-0F55-401D-AA89-521A9FA3C1A9}" srcOrd="1" destOrd="0" parTransId="{3A4C5B72-4D04-4774-8D70-8913C9384A14}" sibTransId="{8FD32AAF-FC84-409D-B733-A9B831FD1930}"/>
    <dgm:cxn modelId="{340B7BBA-14C2-48FD-A610-43EF7303B441}" type="presOf" srcId="{0A537F8D-9BAA-4E5F-A19B-8CD8470FECE5}" destId="{AE3040AE-4E7B-4788-8360-4729A66AEAEA}" srcOrd="0" destOrd="0" presId="urn:microsoft.com/office/officeart/2005/8/layout/default#15"/>
    <dgm:cxn modelId="{C93D05C0-E5A9-40C5-8379-9E299F193377}" srcId="{0A537F8D-9BAA-4E5F-A19B-8CD8470FECE5}" destId="{3BD55A16-A9D1-42AC-AE08-DA9E5FCC1B71}" srcOrd="0" destOrd="0" parTransId="{C613C12D-B7A4-452D-BF01-82A7CBB9AFD1}" sibTransId="{5337FE16-02D6-42CA-8B6C-D6A8FCE750C6}"/>
    <dgm:cxn modelId="{0F28B6C7-5255-42AE-A41E-495DBECE1C3F}" srcId="{0A537F8D-9BAA-4E5F-A19B-8CD8470FECE5}" destId="{C258010C-2A25-437D-ACDA-E1890BBA8680}" srcOrd="4" destOrd="0" parTransId="{46137ABA-8580-490B-8ED6-078A32A22A57}" sibTransId="{2BC7FF9F-F0B4-4FEC-B0F6-8DC4D61A9598}"/>
    <dgm:cxn modelId="{FFC071D2-CF62-4D84-95A1-B49D347E0460}" type="presOf" srcId="{D3A70E9C-0F55-401D-AA89-521A9FA3C1A9}" destId="{F5B0AE66-9BB3-4415-B09F-42B83AD4EDDA}" srcOrd="0" destOrd="0" presId="urn:microsoft.com/office/officeart/2005/8/layout/default#15"/>
    <dgm:cxn modelId="{2E6735E7-E61D-4BC6-A050-61A6CB42A627}" type="presOf" srcId="{3BD55A16-A9D1-42AC-AE08-DA9E5FCC1B71}" destId="{492C3BBE-5A72-491B-BA38-06BE27645A44}" srcOrd="0" destOrd="0" presId="urn:microsoft.com/office/officeart/2005/8/layout/default#15"/>
    <dgm:cxn modelId="{C06263FD-EB48-48DF-9495-05CD50707E4E}" type="presOf" srcId="{C258010C-2A25-437D-ACDA-E1890BBA8680}" destId="{3C1CAB60-E95C-4870-8673-E8191017DA2C}" srcOrd="0" destOrd="0" presId="urn:microsoft.com/office/officeart/2005/8/layout/default#15"/>
    <dgm:cxn modelId="{F1C42388-0A46-4680-8237-3631FD3E8C7C}" type="presParOf" srcId="{AE3040AE-4E7B-4788-8360-4729A66AEAEA}" destId="{492C3BBE-5A72-491B-BA38-06BE27645A44}" srcOrd="0" destOrd="0" presId="urn:microsoft.com/office/officeart/2005/8/layout/default#15"/>
    <dgm:cxn modelId="{5CAD9331-6CC8-4E59-8A04-9F82DCA24280}" type="presParOf" srcId="{AE3040AE-4E7B-4788-8360-4729A66AEAEA}" destId="{41D06D83-C33B-4813-997D-0BB7547B41DC}" srcOrd="1" destOrd="0" presId="urn:microsoft.com/office/officeart/2005/8/layout/default#15"/>
    <dgm:cxn modelId="{F7663B63-0505-4C80-B332-6D3511A2534B}" type="presParOf" srcId="{AE3040AE-4E7B-4788-8360-4729A66AEAEA}" destId="{F5B0AE66-9BB3-4415-B09F-42B83AD4EDDA}" srcOrd="2" destOrd="0" presId="urn:microsoft.com/office/officeart/2005/8/layout/default#15"/>
    <dgm:cxn modelId="{CB21BF77-BDA4-4F5F-807E-C289459564A6}" type="presParOf" srcId="{AE3040AE-4E7B-4788-8360-4729A66AEAEA}" destId="{4D46F031-6211-4EDA-801E-8BAEE88387DE}" srcOrd="3" destOrd="0" presId="urn:microsoft.com/office/officeart/2005/8/layout/default#15"/>
    <dgm:cxn modelId="{65B0A97E-7215-41E2-B99F-40C36E97B2F4}" type="presParOf" srcId="{AE3040AE-4E7B-4788-8360-4729A66AEAEA}" destId="{4F4350BC-0354-48BE-B4B4-2554BF454D5F}" srcOrd="4" destOrd="0" presId="urn:microsoft.com/office/officeart/2005/8/layout/default#15"/>
    <dgm:cxn modelId="{8ECB48D3-F111-4E8D-86F4-EC230F1921E1}" type="presParOf" srcId="{AE3040AE-4E7B-4788-8360-4729A66AEAEA}" destId="{C1AA9ADB-02C2-4B29-AA02-CEC62F327D5F}" srcOrd="5" destOrd="0" presId="urn:microsoft.com/office/officeart/2005/8/layout/default#15"/>
    <dgm:cxn modelId="{2BB1FD7E-2A60-4346-8212-5510EE65FC57}" type="presParOf" srcId="{AE3040AE-4E7B-4788-8360-4729A66AEAEA}" destId="{2D31ECEB-AB05-4EE2-B9C7-9EC837C8EA54}" srcOrd="6" destOrd="0" presId="urn:microsoft.com/office/officeart/2005/8/layout/default#15"/>
    <dgm:cxn modelId="{D170D2D4-B725-48CA-881F-76012FE563B7}" type="presParOf" srcId="{AE3040AE-4E7B-4788-8360-4729A66AEAEA}" destId="{929B40F0-13D7-436D-A5C8-AF4CB62CE84A}" srcOrd="7" destOrd="0" presId="urn:microsoft.com/office/officeart/2005/8/layout/default#15"/>
    <dgm:cxn modelId="{9E01DDF0-31D6-4FF5-959F-4119835E355A}" type="presParOf" srcId="{AE3040AE-4E7B-4788-8360-4729A66AEAEA}" destId="{3C1CAB60-E95C-4870-8673-E8191017DA2C}" srcOrd="8" destOrd="0" presId="urn:microsoft.com/office/officeart/2005/8/layout/default#1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7F2C1E-8502-45CA-BA6E-DAF2245BBD94}">
      <dsp:nvSpPr>
        <dsp:cNvPr id="0" name=""/>
        <dsp:cNvSpPr/>
      </dsp:nvSpPr>
      <dsp:spPr>
        <a:xfrm>
          <a:off x="0" y="0"/>
          <a:ext cx="7704856" cy="577892"/>
        </a:xfrm>
        <a:prstGeom prst="rect">
          <a:avLst/>
        </a:prstGeom>
        <a:solidFill>
          <a:schemeClr val="bg2">
            <a:lumMod val="10000"/>
          </a:schemeClr>
        </a:solidFill>
        <a:ln>
          <a:noFill/>
        </a:ln>
        <a:effectLst/>
        <a:scene3d>
          <a:camera prst="orthographicFront"/>
          <a:lightRig rig="threePt" dir="t">
            <a:rot lat="0" lon="0" rev="7500000"/>
          </a:lightRig>
        </a:scene3d>
        <a:sp3d prstMaterial="plastic">
          <a:bevelT w="127000" h="25400" prst="relaxedInset"/>
          <a:bevelB w="88900" h="121750" prst="angle"/>
        </a:sp3d>
      </dsp:spPr>
      <dsp:style>
        <a:lnRef idx="0">
          <a:scrgbClr r="0" g="0" b="0"/>
        </a:lnRef>
        <a:fillRef idx="1">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GB" sz="2600" kern="1200" dirty="0"/>
            <a:t>Three Scenarios</a:t>
          </a:r>
        </a:p>
      </dsp:txBody>
      <dsp:txXfrm>
        <a:off x="0" y="0"/>
        <a:ext cx="7704856" cy="577892"/>
      </dsp:txXfrm>
    </dsp:sp>
    <dsp:sp modelId="{18A267C7-CB3D-4D3D-9FD3-27AF8BF92F8D}">
      <dsp:nvSpPr>
        <dsp:cNvPr id="0" name=""/>
        <dsp:cNvSpPr/>
      </dsp:nvSpPr>
      <dsp:spPr>
        <a:xfrm>
          <a:off x="3762" y="577892"/>
          <a:ext cx="2565777" cy="1213573"/>
        </a:xfrm>
        <a:prstGeom prst="rect">
          <a:avLst/>
        </a:prstGeom>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lightRig rig="threePt" dir="t">
            <a:rot lat="0" lon="0" rev="7500000"/>
          </a:lightRig>
        </a:scene3d>
      </dsp:spPr>
      <dsp:style>
        <a:lnRef idx="0">
          <a:schemeClr val="accent1"/>
        </a:lnRef>
        <a:fillRef idx="3">
          <a:schemeClr val="accent1"/>
        </a:fillRef>
        <a:effectRef idx="3">
          <a:schemeClr val="accent1"/>
        </a:effectRef>
        <a:fontRef idx="minor">
          <a:schemeClr val="lt1"/>
        </a:fontRef>
      </dsp:style>
      <dsp:txBody>
        <a:bodyPr spcFirstLastPara="0" vert="horz" wrap="square" lIns="129540" tIns="129540" rIns="129540" bIns="129540" numCol="1" spcCol="1270" anchor="ctr" anchorCtr="0">
          <a:noAutofit/>
        </a:bodyPr>
        <a:lstStyle/>
        <a:p>
          <a:pPr marL="0" lvl="0" indent="0" algn="ctr" defTabSz="1511300">
            <a:lnSpc>
              <a:spcPct val="90000"/>
            </a:lnSpc>
            <a:spcBef>
              <a:spcPct val="0"/>
            </a:spcBef>
            <a:spcAft>
              <a:spcPct val="35000"/>
            </a:spcAft>
            <a:buNone/>
          </a:pPr>
          <a:r>
            <a:rPr lang="en-GB" sz="3400" kern="1200" dirty="0"/>
            <a:t>Zero Growth</a:t>
          </a:r>
        </a:p>
      </dsp:txBody>
      <dsp:txXfrm>
        <a:off x="3762" y="577892"/>
        <a:ext cx="2565777" cy="1213573"/>
      </dsp:txXfrm>
    </dsp:sp>
    <dsp:sp modelId="{171FF86B-1940-4269-B10A-6E7605E804CA}">
      <dsp:nvSpPr>
        <dsp:cNvPr id="0" name=""/>
        <dsp:cNvSpPr/>
      </dsp:nvSpPr>
      <dsp:spPr>
        <a:xfrm>
          <a:off x="2569539" y="577892"/>
          <a:ext cx="2565777" cy="1213573"/>
        </a:xfrm>
        <a:prstGeom prst="rect">
          <a:avLst/>
        </a:prstGeom>
        <a:solidFill>
          <a:srgbClr val="00B050"/>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ctr" defTabSz="1511300">
            <a:lnSpc>
              <a:spcPct val="90000"/>
            </a:lnSpc>
            <a:spcBef>
              <a:spcPct val="0"/>
            </a:spcBef>
            <a:spcAft>
              <a:spcPct val="35000"/>
            </a:spcAft>
            <a:buNone/>
          </a:pPr>
          <a:r>
            <a:rPr lang="en-GB" sz="3400" kern="1200" dirty="0"/>
            <a:t>Constant Growth</a:t>
          </a:r>
        </a:p>
      </dsp:txBody>
      <dsp:txXfrm>
        <a:off x="2569539" y="577892"/>
        <a:ext cx="2565777" cy="1213573"/>
      </dsp:txXfrm>
    </dsp:sp>
    <dsp:sp modelId="{18871A1F-BE73-4511-A10E-489D0FBE9F5D}">
      <dsp:nvSpPr>
        <dsp:cNvPr id="0" name=""/>
        <dsp:cNvSpPr/>
      </dsp:nvSpPr>
      <dsp:spPr>
        <a:xfrm>
          <a:off x="5135316" y="577892"/>
          <a:ext cx="2565777" cy="1213573"/>
        </a:xfrm>
        <a:prstGeom prst="rect">
          <a:avLst/>
        </a:prstGeom>
        <a:solidFill>
          <a:srgbClr val="FF0000"/>
        </a:solidFill>
        <a:ln>
          <a:noFill/>
        </a:ln>
        <a:effectLst>
          <a:outerShdw blurRad="57150" dist="19050" dir="5400000" algn="ctr" rotWithShape="0">
            <a:srgbClr val="000000">
              <a:alpha val="63000"/>
            </a:srgbClr>
          </a:outerShdw>
        </a:effectLst>
        <a:scene3d>
          <a:camera prst="orthographicFront"/>
          <a:lightRig rig="threePt" dir="t">
            <a:rot lat="0" lon="0" rev="7500000"/>
          </a:lightRig>
        </a:scene3d>
      </dsp:spPr>
      <dsp:style>
        <a:lnRef idx="0">
          <a:schemeClr val="accent2"/>
        </a:lnRef>
        <a:fillRef idx="3">
          <a:schemeClr val="accent2"/>
        </a:fillRef>
        <a:effectRef idx="3">
          <a:schemeClr val="accent2"/>
        </a:effectRef>
        <a:fontRef idx="minor">
          <a:schemeClr val="lt1"/>
        </a:fontRef>
      </dsp:style>
      <dsp:txBody>
        <a:bodyPr spcFirstLastPara="0" vert="horz" wrap="square" lIns="129540" tIns="129540" rIns="129540" bIns="129540" numCol="1" spcCol="1270" anchor="ctr" anchorCtr="0">
          <a:noAutofit/>
        </a:bodyPr>
        <a:lstStyle/>
        <a:p>
          <a:pPr marL="0" lvl="0" indent="0" algn="ctr" defTabSz="1511300">
            <a:lnSpc>
              <a:spcPct val="90000"/>
            </a:lnSpc>
            <a:spcBef>
              <a:spcPct val="0"/>
            </a:spcBef>
            <a:spcAft>
              <a:spcPct val="35000"/>
            </a:spcAft>
            <a:buNone/>
          </a:pPr>
          <a:r>
            <a:rPr lang="en-GB" sz="3400" kern="1200" dirty="0"/>
            <a:t>Differential Growth</a:t>
          </a:r>
        </a:p>
      </dsp:txBody>
      <dsp:txXfrm>
        <a:off x="5135316" y="577892"/>
        <a:ext cx="2565777" cy="1213573"/>
      </dsp:txXfrm>
    </dsp:sp>
    <dsp:sp modelId="{919D14DF-9FCF-4683-B58D-79F78C48AC7B}">
      <dsp:nvSpPr>
        <dsp:cNvPr id="0" name=""/>
        <dsp:cNvSpPr/>
      </dsp:nvSpPr>
      <dsp:spPr>
        <a:xfrm>
          <a:off x="0" y="1791465"/>
          <a:ext cx="7704856" cy="134841"/>
        </a:xfrm>
        <a:prstGeom prst="rect">
          <a:avLst/>
        </a:prstGeom>
        <a:solidFill>
          <a:schemeClr val="tx1"/>
        </a:solidFill>
        <a:ln>
          <a:noFill/>
        </a:ln>
        <a:effectLst/>
        <a:scene3d>
          <a:camera prst="orthographicFront"/>
          <a:lightRig rig="threePt" dir="t">
            <a:rot lat="0" lon="0" rev="7500000"/>
          </a:lightRig>
        </a:scene3d>
        <a:sp3d prstMaterial="plastic">
          <a:bevelT w="127000" h="25400" prst="relaxedInset"/>
          <a:bevelB w="88900" h="121750" prst="angle"/>
        </a:sp3d>
      </dsp:spPr>
      <dsp:style>
        <a:lnRef idx="0">
          <a:scrgbClr r="0" g="0" b="0"/>
        </a:lnRef>
        <a:fillRef idx="1">
          <a:scrgbClr r="0" g="0" b="0"/>
        </a:fillRef>
        <a:effectRef idx="2">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89F351-1FD6-4BA5-9362-19EE72B47F11}">
      <dsp:nvSpPr>
        <dsp:cNvPr id="0" name=""/>
        <dsp:cNvSpPr/>
      </dsp:nvSpPr>
      <dsp:spPr>
        <a:xfrm>
          <a:off x="1029" y="657518"/>
          <a:ext cx="4013127" cy="2407876"/>
        </a:xfrm>
        <a:prstGeom prst="rect">
          <a:avLst/>
        </a:prstGeom>
        <a:solidFill>
          <a:schemeClr val="accent6">
            <a:lumMod val="50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GB" sz="2700" kern="1200" dirty="0"/>
            <a:t>An agreement to buy or sell an asset at some date in the future at a price agreed today</a:t>
          </a:r>
        </a:p>
      </dsp:txBody>
      <dsp:txXfrm>
        <a:off x="1029" y="657518"/>
        <a:ext cx="4013127" cy="2407876"/>
      </dsp:txXfrm>
    </dsp:sp>
    <dsp:sp modelId="{0D0472AD-334B-4DBC-98C6-3EF0E2F3ECFE}">
      <dsp:nvSpPr>
        <dsp:cNvPr id="0" name=""/>
        <dsp:cNvSpPr/>
      </dsp:nvSpPr>
      <dsp:spPr>
        <a:xfrm>
          <a:off x="4415468" y="657518"/>
          <a:ext cx="4013127" cy="2407876"/>
        </a:xfrm>
        <a:prstGeom prst="rect">
          <a:avLst/>
        </a:prstGeom>
        <a:solidFill>
          <a:schemeClr val="accent2"/>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dirty="0"/>
            <a:t>A forward contract </a:t>
          </a:r>
          <a:r>
            <a:rPr lang="en-US" sz="2700" u="sng" kern="1200" dirty="0"/>
            <a:t>is not an option</a:t>
          </a:r>
          <a:r>
            <a:rPr lang="en-US" sz="2700" kern="1200" dirty="0"/>
            <a:t>. Both the buyer and the seller are obligated to perform under the terms of the contract. </a:t>
          </a:r>
          <a:endParaRPr lang="en-GB" sz="2700" kern="1200" dirty="0"/>
        </a:p>
      </dsp:txBody>
      <dsp:txXfrm>
        <a:off x="4415468" y="657518"/>
        <a:ext cx="4013127" cy="240787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7237B9-0169-493B-9C61-49727F607F1C}">
      <dsp:nvSpPr>
        <dsp:cNvPr id="0" name=""/>
        <dsp:cNvSpPr/>
      </dsp:nvSpPr>
      <dsp:spPr>
        <a:xfrm>
          <a:off x="656" y="524874"/>
          <a:ext cx="2561268" cy="1536761"/>
        </a:xfrm>
        <a:prstGeom prst="rect">
          <a:avLst/>
        </a:prstGeom>
        <a:solidFill>
          <a:schemeClr val="accent6">
            <a:lumMod val="25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Write futures contracts against his anticipated harvest.  This is known as a </a:t>
          </a:r>
          <a:r>
            <a:rPr lang="en-US" sz="2000" kern="1200" dirty="0">
              <a:highlight>
                <a:srgbClr val="000080"/>
              </a:highlight>
            </a:rPr>
            <a:t>short hedge.</a:t>
          </a:r>
          <a:endParaRPr lang="en-GB" sz="2000" kern="1200" dirty="0">
            <a:highlight>
              <a:srgbClr val="000080"/>
            </a:highlight>
          </a:endParaRPr>
        </a:p>
      </dsp:txBody>
      <dsp:txXfrm>
        <a:off x="656" y="524874"/>
        <a:ext cx="2561268" cy="1536761"/>
      </dsp:txXfrm>
    </dsp:sp>
    <dsp:sp modelId="{9D577ABA-2376-4DF0-9146-37A28EF9F41F}">
      <dsp:nvSpPr>
        <dsp:cNvPr id="0" name=""/>
        <dsp:cNvSpPr/>
      </dsp:nvSpPr>
      <dsp:spPr>
        <a:xfrm>
          <a:off x="2818052" y="524874"/>
          <a:ext cx="2561268" cy="1536761"/>
        </a:xfrm>
        <a:prstGeom prst="rect">
          <a:avLst/>
        </a:prstGeom>
        <a:solidFill>
          <a:schemeClr val="accent6">
            <a:lumMod val="60000"/>
            <a:lumOff val="40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tx1"/>
              </a:solidFill>
            </a:rPr>
            <a:t>Harvest the cocoa without writing a futures contract</a:t>
          </a:r>
          <a:endParaRPr lang="en-GB" sz="2000" kern="1200" dirty="0">
            <a:solidFill>
              <a:schemeClr val="tx1"/>
            </a:solidFill>
          </a:endParaRPr>
        </a:p>
      </dsp:txBody>
      <dsp:txXfrm>
        <a:off x="2818052" y="524874"/>
        <a:ext cx="2561268" cy="153676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7237B9-0169-493B-9C61-49727F607F1C}">
      <dsp:nvSpPr>
        <dsp:cNvPr id="0" name=""/>
        <dsp:cNvSpPr/>
      </dsp:nvSpPr>
      <dsp:spPr>
        <a:xfrm>
          <a:off x="712" y="459439"/>
          <a:ext cx="2779382" cy="1667629"/>
        </a:xfrm>
        <a:prstGeom prst="rect">
          <a:avLst/>
        </a:prstGeom>
        <a:solidFill>
          <a:srgbClr val="FF0000"/>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Buy the oil as the firm needs it.</a:t>
          </a:r>
          <a:endParaRPr lang="en-GB" sz="2000" kern="1200" dirty="0"/>
        </a:p>
      </dsp:txBody>
      <dsp:txXfrm>
        <a:off x="712" y="459439"/>
        <a:ext cx="2779382" cy="1667629"/>
      </dsp:txXfrm>
    </dsp:sp>
    <dsp:sp modelId="{9D577ABA-2376-4DF0-9146-37A28EF9F41F}">
      <dsp:nvSpPr>
        <dsp:cNvPr id="0" name=""/>
        <dsp:cNvSpPr/>
      </dsp:nvSpPr>
      <dsp:spPr>
        <a:xfrm>
          <a:off x="3058033" y="459439"/>
          <a:ext cx="2779382" cy="1667629"/>
        </a:xfrm>
        <a:prstGeom prst="rect">
          <a:avLst/>
        </a:prstGeom>
        <a:solidFill>
          <a:srgbClr val="FFFF00"/>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tx1"/>
              </a:solidFill>
            </a:rPr>
            <a:t>Buy futures contracts.  This is known as a </a:t>
          </a:r>
          <a:r>
            <a:rPr lang="en-US" sz="2000" kern="1200" dirty="0">
              <a:solidFill>
                <a:schemeClr val="tx1"/>
              </a:solidFill>
              <a:highlight>
                <a:srgbClr val="00FF00"/>
              </a:highlight>
            </a:rPr>
            <a:t>long hedge</a:t>
          </a:r>
          <a:endParaRPr lang="en-GB" sz="2000" kern="1200" dirty="0">
            <a:solidFill>
              <a:schemeClr val="tx1"/>
            </a:solidFill>
            <a:highlight>
              <a:srgbClr val="00FF00"/>
            </a:highlight>
          </a:endParaRPr>
        </a:p>
      </dsp:txBody>
      <dsp:txXfrm>
        <a:off x="3058033" y="459439"/>
        <a:ext cx="2779382" cy="166762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2C3BBE-5A72-491B-BA38-06BE27645A44}">
      <dsp:nvSpPr>
        <dsp:cNvPr id="0" name=""/>
        <dsp:cNvSpPr/>
      </dsp:nvSpPr>
      <dsp:spPr>
        <a:xfrm>
          <a:off x="731032" y="0"/>
          <a:ext cx="1964223" cy="1178534"/>
        </a:xfrm>
        <a:prstGeom prst="rect">
          <a:avLst/>
        </a:prstGeom>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contrasting" dir="t">
            <a:rot lat="0" lon="0" rev="1200000"/>
          </a:lightRig>
        </a:scene3d>
        <a:sp3d/>
      </dsp:spPr>
      <dsp:style>
        <a:lnRef idx="0">
          <a:schemeClr val="accent1"/>
        </a:lnRef>
        <a:fillRef idx="3">
          <a:schemeClr val="accent1"/>
        </a:fillRef>
        <a:effectRef idx="3">
          <a:schemeClr val="accent1"/>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b="1" kern="1200" dirty="0"/>
            <a:t>Exercise Price</a:t>
          </a:r>
        </a:p>
        <a:p>
          <a:pPr marL="0" lvl="0" indent="0" algn="ctr" defTabSz="977900">
            <a:lnSpc>
              <a:spcPct val="90000"/>
            </a:lnSpc>
            <a:spcBef>
              <a:spcPct val="0"/>
            </a:spcBef>
            <a:spcAft>
              <a:spcPct val="35000"/>
            </a:spcAft>
            <a:buNone/>
          </a:pPr>
          <a14:m xmlns:a14="http://schemas.microsoft.com/office/drawing/2010/main">
            <m:oMathPara xmlns:m="http://schemas.openxmlformats.org/officeDocument/2006/math">
              <m:oMathParaPr>
                <m:jc m:val="centerGroup"/>
              </m:oMathParaPr>
              <m:oMath xmlns:m="http://schemas.openxmlformats.org/officeDocument/2006/math">
                <m:r>
                  <a:rPr lang="en-GB" sz="2000" b="0" i="1" kern="1200" smtClean="0">
                    <a:latin typeface="Cambria Math" panose="02040503050406030204" pitchFamily="18" charset="0"/>
                  </a:rPr>
                  <m:t>𝐾</m:t>
                </m:r>
                <m:r>
                  <a:rPr lang="en-GB" sz="2000" b="0" i="1" kern="1200" smtClean="0">
                    <a:latin typeface="Cambria Math" panose="02040503050406030204" pitchFamily="18" charset="0"/>
                    <a:ea typeface="Cambria Math" panose="02040503050406030204" pitchFamily="18" charset="0"/>
                  </a:rPr>
                  <m:t>↑ ⟹</m:t>
                </m:r>
                <m:r>
                  <a:rPr lang="en-GB" sz="2000" b="0" i="1" kern="1200" smtClean="0">
                    <a:latin typeface="Cambria Math" panose="02040503050406030204" pitchFamily="18" charset="0"/>
                    <a:ea typeface="Cambria Math" panose="02040503050406030204" pitchFamily="18" charset="0"/>
                  </a:rPr>
                  <m:t>𝐶</m:t>
                </m:r>
                <m:r>
                  <a:rPr lang="en-GB" sz="2000" b="0" i="1" kern="1200" smtClean="0">
                    <a:latin typeface="Cambria Math" panose="02040503050406030204" pitchFamily="18" charset="0"/>
                    <a:ea typeface="Cambria Math" panose="02040503050406030204" pitchFamily="18" charset="0"/>
                  </a:rPr>
                  <m:t>↓</m:t>
                </m:r>
              </m:oMath>
            </m:oMathPara>
          </a14:m>
          <a:endParaRPr lang="en-GB" sz="2000" b="0" kern="1200" dirty="0"/>
        </a:p>
      </dsp:txBody>
      <dsp:txXfrm>
        <a:off x="731032" y="0"/>
        <a:ext cx="1964223" cy="1178534"/>
      </dsp:txXfrm>
    </dsp:sp>
    <dsp:sp modelId="{F5B0AE66-9BB3-4415-B09F-42B83AD4EDDA}">
      <dsp:nvSpPr>
        <dsp:cNvPr id="0" name=""/>
        <dsp:cNvSpPr/>
      </dsp:nvSpPr>
      <dsp:spPr>
        <a:xfrm>
          <a:off x="2899555" y="1089"/>
          <a:ext cx="1964223" cy="1178534"/>
        </a:xfrm>
        <a:prstGeom prst="rect">
          <a:avLst/>
        </a:prstGeom>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contrasting" dir="t">
            <a:rot lat="0" lon="0" rev="1200000"/>
          </a:lightRig>
        </a:scene3d>
        <a:sp3d/>
      </dsp:spPr>
      <dsp:style>
        <a:lnRef idx="0">
          <a:schemeClr val="accent2"/>
        </a:lnRef>
        <a:fillRef idx="3">
          <a:schemeClr val="accent2"/>
        </a:fillRef>
        <a:effectRef idx="3">
          <a:schemeClr val="accent2"/>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b="1" kern="1200" dirty="0"/>
            <a:t>Expiration Date</a:t>
          </a:r>
        </a:p>
        <a:p>
          <a:pPr marL="0" lvl="0" indent="0" algn="ctr" defTabSz="977900">
            <a:lnSpc>
              <a:spcPct val="90000"/>
            </a:lnSpc>
            <a:spcBef>
              <a:spcPct val="0"/>
            </a:spcBef>
            <a:spcAft>
              <a:spcPct val="35000"/>
            </a:spcAft>
            <a:buNone/>
          </a:pPr>
          <a14:m xmlns:a14="http://schemas.microsoft.com/office/drawing/2010/main">
            <m:oMath xmlns:m="http://schemas.openxmlformats.org/officeDocument/2006/math">
              <m:sSub>
                <m:sSubPr>
                  <m:ctrlPr>
                    <a:rPr lang="en-GB" sz="2000" b="0" i="1" kern="1200" smtClean="0">
                      <a:latin typeface="Cambria Math" panose="02040503050406030204" pitchFamily="18" charset="0"/>
                    </a:rPr>
                  </m:ctrlPr>
                </m:sSubPr>
                <m:e>
                  <m:r>
                    <a:rPr lang="en-GB" sz="2000" b="0" i="1" kern="1200" smtClean="0">
                      <a:latin typeface="Cambria Math" panose="02040503050406030204" pitchFamily="18" charset="0"/>
                    </a:rPr>
                    <m:t>𝐶</m:t>
                  </m:r>
                </m:e>
                <m:sub>
                  <m:r>
                    <a:rPr lang="en-GB" sz="2000" b="0" i="1" kern="1200" smtClean="0">
                      <a:latin typeface="Cambria Math" panose="02040503050406030204" pitchFamily="18" charset="0"/>
                    </a:rPr>
                    <m:t>𝐿𝑜𝑛𝑔</m:t>
                  </m:r>
                </m:sub>
              </m:sSub>
              <m:r>
                <a:rPr lang="en-GB" sz="2000" b="0" i="1" kern="1200" smtClean="0">
                  <a:latin typeface="Cambria Math" panose="02040503050406030204" pitchFamily="18" charset="0"/>
                  <a:ea typeface="Cambria Math" panose="02040503050406030204" pitchFamily="18" charset="0"/>
                </a:rPr>
                <m:t>≥</m:t>
              </m:r>
              <m:sSub>
                <m:sSubPr>
                  <m:ctrlPr>
                    <a:rPr lang="en-GB" sz="2000" b="0" i="1" kern="1200" smtClean="0">
                      <a:latin typeface="Cambria Math" panose="02040503050406030204" pitchFamily="18" charset="0"/>
                      <a:ea typeface="Cambria Math" panose="02040503050406030204" pitchFamily="18" charset="0"/>
                    </a:rPr>
                  </m:ctrlPr>
                </m:sSubPr>
                <m:e>
                  <m:r>
                    <a:rPr lang="en-GB" sz="2000" b="0" i="1" kern="1200" smtClean="0">
                      <a:latin typeface="Cambria Math" panose="02040503050406030204" pitchFamily="18" charset="0"/>
                      <a:ea typeface="Cambria Math" panose="02040503050406030204" pitchFamily="18" charset="0"/>
                    </a:rPr>
                    <m:t>𝐶</m:t>
                  </m:r>
                </m:e>
                <m:sub>
                  <m:r>
                    <a:rPr lang="en-GB" sz="2000" b="0" i="1" kern="1200" smtClean="0">
                      <a:latin typeface="Cambria Math" panose="02040503050406030204" pitchFamily="18" charset="0"/>
                      <a:ea typeface="Cambria Math" panose="02040503050406030204" pitchFamily="18" charset="0"/>
                    </a:rPr>
                    <m:t>𝑆</m:t>
                  </m:r>
                  <m:r>
                    <a:rPr lang="en-GB" sz="2000" b="0" i="1" kern="1200" smtClean="0">
                      <a:latin typeface="Cambria Math" panose="02040503050406030204" pitchFamily="18" charset="0"/>
                      <a:ea typeface="Cambria Math" panose="02040503050406030204" pitchFamily="18" charset="0"/>
                    </a:rPr>
                    <m:t>h</m:t>
                  </m:r>
                  <m:r>
                    <a:rPr lang="en-GB" sz="2000" b="0" i="1" kern="1200" smtClean="0">
                      <a:latin typeface="Cambria Math" panose="02040503050406030204" pitchFamily="18" charset="0"/>
                      <a:ea typeface="Cambria Math" panose="02040503050406030204" pitchFamily="18" charset="0"/>
                    </a:rPr>
                    <m:t>𝑜𝑟𝑡</m:t>
                  </m:r>
                </m:sub>
              </m:sSub>
            </m:oMath>
          </a14:m>
          <a:r>
            <a:rPr lang="en-GB" sz="2000" b="0" kern="1200" dirty="0"/>
            <a:t> </a:t>
          </a:r>
        </a:p>
      </dsp:txBody>
      <dsp:txXfrm>
        <a:off x="2899555" y="1089"/>
        <a:ext cx="1964223" cy="1178534"/>
      </dsp:txXfrm>
    </dsp:sp>
    <dsp:sp modelId="{4F4350BC-0354-48BE-B4B4-2554BF454D5F}">
      <dsp:nvSpPr>
        <dsp:cNvPr id="0" name=""/>
        <dsp:cNvSpPr/>
      </dsp:nvSpPr>
      <dsp:spPr>
        <a:xfrm>
          <a:off x="738909" y="1376045"/>
          <a:ext cx="1964223" cy="1178534"/>
        </a:xfrm>
        <a:prstGeom prst="rect">
          <a:avLst/>
        </a:prstGeom>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contrasting" dir="t">
            <a:rot lat="0" lon="0" rev="1200000"/>
          </a:lightRig>
        </a:scene3d>
        <a:sp3d/>
      </dsp:spPr>
      <dsp:style>
        <a:lnRef idx="0">
          <a:schemeClr val="accent3"/>
        </a:lnRef>
        <a:fillRef idx="3">
          <a:schemeClr val="accent3"/>
        </a:fillRef>
        <a:effectRef idx="3">
          <a:schemeClr val="accent3"/>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b="1" kern="1200" dirty="0"/>
            <a:t>Share Price</a:t>
          </a:r>
        </a:p>
        <a:p>
          <a:pPr marL="0" lvl="0" indent="0" algn="ctr" defTabSz="977900">
            <a:lnSpc>
              <a:spcPct val="90000"/>
            </a:lnSpc>
            <a:spcBef>
              <a:spcPct val="0"/>
            </a:spcBef>
            <a:spcAft>
              <a:spcPct val="35000"/>
            </a:spcAft>
            <a:buNone/>
          </a:pPr>
          <a14:m xmlns:a14="http://schemas.microsoft.com/office/drawing/2010/main">
            <m:oMathPara xmlns:m="http://schemas.openxmlformats.org/officeDocument/2006/math">
              <m:oMathParaPr>
                <m:jc m:val="centerGroup"/>
              </m:oMathParaPr>
              <m:oMath xmlns:m="http://schemas.openxmlformats.org/officeDocument/2006/math">
                <m:r>
                  <a:rPr lang="en-GB" sz="2000" b="0" i="1" kern="1200" smtClean="0">
                    <a:latin typeface="Cambria Math" panose="02040503050406030204" pitchFamily="18" charset="0"/>
                  </a:rPr>
                  <m:t>𝑆</m:t>
                </m:r>
                <m:r>
                  <a:rPr lang="en-GB" sz="2000" b="0" i="1" kern="1200" smtClean="0">
                    <a:latin typeface="Cambria Math" panose="02040503050406030204" pitchFamily="18" charset="0"/>
                    <a:ea typeface="Cambria Math" panose="02040503050406030204" pitchFamily="18" charset="0"/>
                  </a:rPr>
                  <m:t>↑ ⟹</m:t>
                </m:r>
                <m:r>
                  <a:rPr lang="en-GB" sz="2000" b="0" i="1" kern="1200" smtClean="0">
                    <a:latin typeface="Cambria Math" panose="02040503050406030204" pitchFamily="18" charset="0"/>
                    <a:ea typeface="Cambria Math" panose="02040503050406030204" pitchFamily="18" charset="0"/>
                  </a:rPr>
                  <m:t>𝐶</m:t>
                </m:r>
                <m:r>
                  <a:rPr lang="en-GB" sz="2000" b="0" i="1" kern="1200" smtClean="0">
                    <a:latin typeface="Cambria Math" panose="02040503050406030204" pitchFamily="18" charset="0"/>
                    <a:ea typeface="Cambria Math" panose="02040503050406030204" pitchFamily="18" charset="0"/>
                  </a:rPr>
                  <m:t>↑</m:t>
                </m:r>
              </m:oMath>
            </m:oMathPara>
          </a14:m>
          <a:endParaRPr lang="en-GB" sz="2000" b="0" kern="1200" dirty="0"/>
        </a:p>
      </dsp:txBody>
      <dsp:txXfrm>
        <a:off x="738909" y="1376045"/>
        <a:ext cx="1964223" cy="1178534"/>
      </dsp:txXfrm>
    </dsp:sp>
    <dsp:sp modelId="{2D31ECEB-AB05-4EE2-B9C7-9EC837C8EA54}">
      <dsp:nvSpPr>
        <dsp:cNvPr id="0" name=""/>
        <dsp:cNvSpPr/>
      </dsp:nvSpPr>
      <dsp:spPr>
        <a:xfrm>
          <a:off x="2899555" y="1376045"/>
          <a:ext cx="1964223" cy="1178534"/>
        </a:xfrm>
        <a:prstGeom prst="rect">
          <a:avLst/>
        </a:prstGeom>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contrasting" dir="t">
            <a:rot lat="0" lon="0" rev="1200000"/>
          </a:lightRig>
        </a:scene3d>
        <a:sp3d/>
      </dsp:spPr>
      <dsp:style>
        <a:lnRef idx="0">
          <a:schemeClr val="accent4"/>
        </a:lnRef>
        <a:fillRef idx="3">
          <a:schemeClr val="accent4"/>
        </a:fillRef>
        <a:effectRef idx="3">
          <a:schemeClr val="accent4"/>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b="1" kern="1200" dirty="0"/>
            <a:t>Underlying Asset Volatility</a:t>
          </a:r>
        </a:p>
        <a:p>
          <a:pPr marL="0" lvl="0" indent="0" algn="ctr" defTabSz="889000">
            <a:lnSpc>
              <a:spcPct val="90000"/>
            </a:lnSpc>
            <a:spcBef>
              <a:spcPct val="0"/>
            </a:spcBef>
            <a:spcAft>
              <a:spcPct val="35000"/>
            </a:spcAft>
            <a:buNone/>
          </a:pPr>
          <a14:m xmlns:a14="http://schemas.microsoft.com/office/drawing/2010/main">
            <m:oMathPara xmlns:m="http://schemas.openxmlformats.org/officeDocument/2006/math">
              <m:oMathParaPr>
                <m:jc m:val="centerGroup"/>
              </m:oMathParaPr>
              <m:oMath xmlns:m="http://schemas.openxmlformats.org/officeDocument/2006/math">
                <m:r>
                  <a:rPr lang="en-GB" sz="1600" b="0" i="1" kern="1200" smtClean="0">
                    <a:latin typeface="Cambria Math" panose="02040503050406030204" pitchFamily="18" charset="0"/>
                  </a:rPr>
                  <m:t>𝑉𝑎𝑟</m:t>
                </m:r>
                <m:d>
                  <m:dPr>
                    <m:ctrlPr>
                      <a:rPr lang="en-GB" sz="1600" b="0" i="1" kern="1200" smtClean="0">
                        <a:latin typeface="Cambria Math" panose="02040503050406030204" pitchFamily="18" charset="0"/>
                      </a:rPr>
                    </m:ctrlPr>
                  </m:dPr>
                  <m:e>
                    <m:sSub>
                      <m:sSubPr>
                        <m:ctrlPr>
                          <a:rPr lang="en-GB" sz="1600" b="0" i="1" kern="1200" smtClean="0">
                            <a:latin typeface="Cambria Math" panose="02040503050406030204" pitchFamily="18" charset="0"/>
                          </a:rPr>
                        </m:ctrlPr>
                      </m:sSubPr>
                      <m:e>
                        <m:r>
                          <a:rPr lang="en-GB" sz="1600" b="0" i="1" kern="1200" smtClean="0">
                            <a:latin typeface="Cambria Math" panose="02040503050406030204" pitchFamily="18" charset="0"/>
                          </a:rPr>
                          <m:t>𝑆</m:t>
                        </m:r>
                      </m:e>
                      <m:sub>
                        <m:r>
                          <a:rPr lang="en-GB" sz="1600" b="0" i="1" kern="1200" smtClean="0">
                            <a:latin typeface="Cambria Math" panose="02040503050406030204" pitchFamily="18" charset="0"/>
                          </a:rPr>
                          <m:t>1</m:t>
                        </m:r>
                      </m:sub>
                    </m:sSub>
                  </m:e>
                </m:d>
                <m:r>
                  <a:rPr lang="en-GB" sz="1600" b="0" i="1" kern="1200" smtClean="0">
                    <a:latin typeface="Cambria Math" panose="02040503050406030204" pitchFamily="18" charset="0"/>
                  </a:rPr>
                  <m:t>&gt;</m:t>
                </m:r>
                <m:r>
                  <a:rPr lang="en-GB" sz="1600" b="0" i="1" kern="1200" smtClean="0">
                    <a:latin typeface="Cambria Math" panose="02040503050406030204" pitchFamily="18" charset="0"/>
                  </a:rPr>
                  <m:t>𝑉𝑎𝑟</m:t>
                </m:r>
                <m:r>
                  <a:rPr lang="en-GB" sz="1600" b="0" i="1" kern="1200" smtClean="0">
                    <a:latin typeface="Cambria Math" panose="02040503050406030204" pitchFamily="18" charset="0"/>
                  </a:rPr>
                  <m:t> </m:t>
                </m:r>
                <m:d>
                  <m:dPr>
                    <m:ctrlPr>
                      <a:rPr lang="en-GB" sz="1600" b="0" i="1" kern="1200" smtClean="0">
                        <a:latin typeface="Cambria Math" panose="02040503050406030204" pitchFamily="18" charset="0"/>
                      </a:rPr>
                    </m:ctrlPr>
                  </m:dPr>
                  <m:e>
                    <m:sSub>
                      <m:sSubPr>
                        <m:ctrlPr>
                          <a:rPr lang="en-GB" sz="1600" b="0" i="1" kern="1200" smtClean="0">
                            <a:latin typeface="Cambria Math" panose="02040503050406030204" pitchFamily="18" charset="0"/>
                          </a:rPr>
                        </m:ctrlPr>
                      </m:sSubPr>
                      <m:e>
                        <m:r>
                          <a:rPr lang="en-GB" sz="1600" b="0" i="1" kern="1200" smtClean="0">
                            <a:latin typeface="Cambria Math" panose="02040503050406030204" pitchFamily="18" charset="0"/>
                          </a:rPr>
                          <m:t>𝑆</m:t>
                        </m:r>
                      </m:e>
                      <m:sub>
                        <m:r>
                          <a:rPr lang="en-GB" sz="1600" b="0" i="1" kern="1200" smtClean="0">
                            <a:latin typeface="Cambria Math" panose="02040503050406030204" pitchFamily="18" charset="0"/>
                          </a:rPr>
                          <m:t>2</m:t>
                        </m:r>
                      </m:sub>
                    </m:sSub>
                  </m:e>
                </m:d>
                <m:r>
                  <a:rPr lang="en-GB" sz="1600" b="0" i="1" kern="1200" smtClean="0">
                    <a:latin typeface="Cambria Math" panose="02040503050406030204" pitchFamily="18" charset="0"/>
                    <a:ea typeface="Cambria Math" panose="02040503050406030204" pitchFamily="18" charset="0"/>
                  </a:rPr>
                  <m:t>⟹</m:t>
                </m:r>
                <m:sSub>
                  <m:sSubPr>
                    <m:ctrlPr>
                      <a:rPr lang="en-GB" sz="1600" b="0" i="1" kern="1200" smtClean="0">
                        <a:latin typeface="Cambria Math" panose="02040503050406030204" pitchFamily="18" charset="0"/>
                        <a:ea typeface="Cambria Math" panose="02040503050406030204" pitchFamily="18" charset="0"/>
                      </a:rPr>
                    </m:ctrlPr>
                  </m:sSubPr>
                  <m:e>
                    <m:r>
                      <a:rPr lang="en-GB" sz="1600" b="0" i="1" kern="1200" smtClean="0">
                        <a:latin typeface="Cambria Math" panose="02040503050406030204" pitchFamily="18" charset="0"/>
                        <a:ea typeface="Cambria Math" panose="02040503050406030204" pitchFamily="18" charset="0"/>
                      </a:rPr>
                      <m:t>𝐶</m:t>
                    </m:r>
                  </m:e>
                  <m:sub>
                    <m:r>
                      <a:rPr lang="en-GB" sz="1600" b="0" i="1" kern="1200" smtClean="0">
                        <a:latin typeface="Cambria Math" panose="02040503050406030204" pitchFamily="18" charset="0"/>
                        <a:ea typeface="Cambria Math" panose="02040503050406030204" pitchFamily="18" charset="0"/>
                      </a:rPr>
                      <m:t>1</m:t>
                    </m:r>
                  </m:sub>
                </m:sSub>
                <m:r>
                  <a:rPr lang="en-GB" sz="1600" b="0" i="1" kern="1200" smtClean="0">
                    <a:latin typeface="Cambria Math" panose="02040503050406030204" pitchFamily="18" charset="0"/>
                    <a:ea typeface="Cambria Math" panose="02040503050406030204" pitchFamily="18" charset="0"/>
                  </a:rPr>
                  <m:t>&gt;</m:t>
                </m:r>
                <m:sSub>
                  <m:sSubPr>
                    <m:ctrlPr>
                      <a:rPr lang="en-GB" sz="1600" b="0" i="1" kern="1200" smtClean="0">
                        <a:latin typeface="Cambria Math" panose="02040503050406030204" pitchFamily="18" charset="0"/>
                        <a:ea typeface="Cambria Math" panose="02040503050406030204" pitchFamily="18" charset="0"/>
                      </a:rPr>
                    </m:ctrlPr>
                  </m:sSubPr>
                  <m:e>
                    <m:r>
                      <a:rPr lang="en-GB" sz="1600" b="0" i="1" kern="1200" smtClean="0">
                        <a:latin typeface="Cambria Math" panose="02040503050406030204" pitchFamily="18" charset="0"/>
                        <a:ea typeface="Cambria Math" panose="02040503050406030204" pitchFamily="18" charset="0"/>
                      </a:rPr>
                      <m:t>𝐶</m:t>
                    </m:r>
                  </m:e>
                  <m:sub>
                    <m:r>
                      <a:rPr lang="en-GB" sz="1600" b="0" i="1" kern="1200" smtClean="0">
                        <a:latin typeface="Cambria Math" panose="02040503050406030204" pitchFamily="18" charset="0"/>
                        <a:ea typeface="Cambria Math" panose="02040503050406030204" pitchFamily="18" charset="0"/>
                      </a:rPr>
                      <m:t>2</m:t>
                    </m:r>
                  </m:sub>
                </m:sSub>
              </m:oMath>
            </m:oMathPara>
          </a14:m>
          <a:endParaRPr lang="en-GB" sz="1600" b="0" kern="1200" dirty="0"/>
        </a:p>
      </dsp:txBody>
      <dsp:txXfrm>
        <a:off x="2899555" y="1376045"/>
        <a:ext cx="1964223" cy="1178534"/>
      </dsp:txXfrm>
    </dsp:sp>
    <dsp:sp modelId="{3C1CAB60-E95C-4870-8673-E8191017DA2C}">
      <dsp:nvSpPr>
        <dsp:cNvPr id="0" name=""/>
        <dsp:cNvSpPr/>
      </dsp:nvSpPr>
      <dsp:spPr>
        <a:xfrm>
          <a:off x="1819232" y="2751002"/>
          <a:ext cx="1964223" cy="1178534"/>
        </a:xfrm>
        <a:prstGeom prst="rect">
          <a:avLst/>
        </a:prstGeom>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contrasting" dir="t">
            <a:rot lat="0" lon="0" rev="1200000"/>
          </a:lightRig>
        </a:scene3d>
        <a:sp3d/>
      </dsp:spPr>
      <dsp:style>
        <a:lnRef idx="0">
          <a:schemeClr val="accent5"/>
        </a:lnRef>
        <a:fillRef idx="3">
          <a:schemeClr val="accent5"/>
        </a:fillRef>
        <a:effectRef idx="3">
          <a:schemeClr val="accent5"/>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b="1" kern="1200" dirty="0"/>
            <a:t>The Interest Rate</a:t>
          </a:r>
        </a:p>
        <a:p>
          <a:pPr marL="0" lvl="0" indent="0" algn="ctr" defTabSz="889000">
            <a:lnSpc>
              <a:spcPct val="90000"/>
            </a:lnSpc>
            <a:spcBef>
              <a:spcPct val="0"/>
            </a:spcBef>
            <a:spcAft>
              <a:spcPct val="35000"/>
            </a:spcAft>
            <a:buNone/>
          </a:pPr>
          <a14:m xmlns:a14="http://schemas.microsoft.com/office/drawing/2010/main">
            <m:oMathPara xmlns:m="http://schemas.openxmlformats.org/officeDocument/2006/math">
              <m:oMathParaPr>
                <m:jc m:val="centerGroup"/>
              </m:oMathParaPr>
              <m:oMath xmlns:m="http://schemas.openxmlformats.org/officeDocument/2006/math">
                <m:r>
                  <a:rPr lang="en-GB" sz="2000" b="0" i="1" kern="1200" smtClean="0">
                    <a:latin typeface="Cambria Math" panose="02040503050406030204" pitchFamily="18" charset="0"/>
                  </a:rPr>
                  <m:t>𝑖</m:t>
                </m:r>
                <m:r>
                  <a:rPr lang="en-GB" sz="2000" b="0" i="1" kern="1200" smtClean="0">
                    <a:latin typeface="Cambria Math" panose="02040503050406030204" pitchFamily="18" charset="0"/>
                    <a:ea typeface="Cambria Math" panose="02040503050406030204" pitchFamily="18" charset="0"/>
                  </a:rPr>
                  <m:t>↑ ⟹</m:t>
                </m:r>
                <m:r>
                  <a:rPr lang="en-GB" sz="2000" b="0" i="1" kern="1200" smtClean="0">
                    <a:latin typeface="Cambria Math" panose="02040503050406030204" pitchFamily="18" charset="0"/>
                    <a:ea typeface="Cambria Math" panose="02040503050406030204" pitchFamily="18" charset="0"/>
                  </a:rPr>
                  <m:t>𝐶</m:t>
                </m:r>
                <m:r>
                  <a:rPr lang="en-GB" sz="2000" b="0" i="1" kern="1200" smtClean="0">
                    <a:latin typeface="Cambria Math" panose="02040503050406030204" pitchFamily="18" charset="0"/>
                    <a:ea typeface="Cambria Math" panose="02040503050406030204" pitchFamily="18" charset="0"/>
                  </a:rPr>
                  <m:t>↑</m:t>
                </m:r>
              </m:oMath>
            </m:oMathPara>
          </a14:m>
          <a:endParaRPr lang="en-GB" sz="2000" b="0" kern="1200" dirty="0"/>
        </a:p>
      </dsp:txBody>
      <dsp:txXfrm>
        <a:off x="1819232" y="2751002"/>
        <a:ext cx="1964223" cy="1178534"/>
      </dsp:txXfrm>
    </dsp:sp>
  </dsp:spTree>
</dsp:drawing>
</file>

<file path=ppt/diagrams/layout1.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default#15">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35">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36">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37">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15">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37.64706" units="1/cm"/>
          <inkml:channelProperty channel="Y" name="resolution" value="37.24138" units="1/cm"/>
          <inkml:channelProperty channel="T" name="resolution" value="1" units="1/dev"/>
        </inkml:channelProperties>
      </inkml:inkSource>
      <inkml:timestamp xml:id="ts0" timeString="2018-05-27T08:32:44.572"/>
    </inkml:context>
    <inkml:brush xml:id="br0">
      <inkml:brushProperty name="width" value="0.06667" units="cm"/>
      <inkml:brushProperty name="height" value="0.06667" units="cm"/>
      <inkml:brushProperty name="fitToCurve" value="1"/>
    </inkml:brush>
  </inkml:definitions>
  <inkml:trace contextRef="#ctx0" brushRef="#br0">-3 5 0</inkml:trace>
  <inkml:trace contextRef="#ctx0" brushRef="#br0" timeOffset="3436.2">421 683 0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E5AB79-393F-4007-A04C-0AF4DD17B674}" type="datetimeFigureOut">
              <a:rPr lang="en-GB" smtClean="0"/>
              <a:t>10/07/2025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359484-7A38-423E-B1D9-36D3E8F76E6C}" type="slidenum">
              <a:rPr lang="en-GB" smtClean="0"/>
              <a:t>‹#›</a:t>
            </a:fld>
            <a:endParaRPr lang="en-GB"/>
          </a:p>
        </p:txBody>
      </p:sp>
    </p:spTree>
    <p:extLst>
      <p:ext uri="{BB962C8B-B14F-4D97-AF65-F5344CB8AC3E}">
        <p14:creationId xmlns:p14="http://schemas.microsoft.com/office/powerpoint/2010/main" val="3347050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677A1B1-BF41-4D7E-A51B-F109C0393634}" type="slidenum">
              <a:rPr lang="en-GB" smtClean="0">
                <a:solidFill>
                  <a:prstClr val="black"/>
                </a:solidFill>
              </a:rPr>
              <a:pPr/>
              <a:t>94</a:t>
            </a:fld>
            <a:endParaRPr lang="en-GB">
              <a:solidFill>
                <a:prstClr val="black"/>
              </a:solidFill>
            </a:endParaRPr>
          </a:p>
        </p:txBody>
      </p:sp>
    </p:spTree>
    <p:extLst>
      <p:ext uri="{BB962C8B-B14F-4D97-AF65-F5344CB8AC3E}">
        <p14:creationId xmlns:p14="http://schemas.microsoft.com/office/powerpoint/2010/main" val="6979484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2359484-7A38-423E-B1D9-36D3E8F76E6C}" type="slidenum">
              <a:rPr lang="en-GB" smtClean="0"/>
              <a:t>158</a:t>
            </a:fld>
            <a:endParaRPr lang="en-GB"/>
          </a:p>
        </p:txBody>
      </p:sp>
    </p:spTree>
    <p:extLst>
      <p:ext uri="{BB962C8B-B14F-4D97-AF65-F5344CB8AC3E}">
        <p14:creationId xmlns:p14="http://schemas.microsoft.com/office/powerpoint/2010/main" val="11950706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a:extLst>
              <a:ext uri="{FF2B5EF4-FFF2-40B4-BE49-F238E27FC236}">
                <a16:creationId xmlns:a16="http://schemas.microsoft.com/office/drawing/2014/main" id="{2E3C12F1-8A48-44A4-AE9E-B85CE2FEEF5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5EEB8A33-2181-45FF-9785-0C3AAF6C301D}" type="slidenum">
              <a:rPr kumimoji="0" lang="en-US" altLang="en-US" sz="1200" b="0" i="0" u="none" strike="noStrike" kern="120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208</a:t>
            </a:fld>
            <a:endParaRPr kumimoji="0" lang="en-US" altLang="en-US" sz="1200" b="0" i="0" u="none" strike="noStrike" kern="120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cs typeface="+mn-cs"/>
            </a:endParaRPr>
          </a:p>
        </p:txBody>
      </p:sp>
      <p:sp>
        <p:nvSpPr>
          <p:cNvPr id="119811" name="Rectangle 2">
            <a:extLst>
              <a:ext uri="{FF2B5EF4-FFF2-40B4-BE49-F238E27FC236}">
                <a16:creationId xmlns:a16="http://schemas.microsoft.com/office/drawing/2014/main" id="{85C1DF6E-6386-4375-A490-B571F1A7DD1C}"/>
              </a:ext>
            </a:extLst>
          </p:cNvPr>
          <p:cNvSpPr>
            <a:spLocks noGrp="1" noRot="1" noChangeAspect="1" noChangeArrowheads="1" noTextEdit="1"/>
          </p:cNvSpPr>
          <p:nvPr>
            <p:ph type="sldImg"/>
          </p:nvPr>
        </p:nvSpPr>
        <p:spPr>
          <a:solidFill>
            <a:srgbClr val="FFFFFF"/>
          </a:solidFill>
          <a:ln/>
        </p:spPr>
      </p:sp>
      <p:sp>
        <p:nvSpPr>
          <p:cNvPr id="119812" name="Rectangle 3">
            <a:extLst>
              <a:ext uri="{FF2B5EF4-FFF2-40B4-BE49-F238E27FC236}">
                <a16:creationId xmlns:a16="http://schemas.microsoft.com/office/drawing/2014/main" id="{4ED31240-8C57-49C8-8165-E72E50C2B6FC}"/>
              </a:ext>
            </a:extLst>
          </p:cNvPr>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a:extLst>
              <a:ext uri="{FF2B5EF4-FFF2-40B4-BE49-F238E27FC236}">
                <a16:creationId xmlns:a16="http://schemas.microsoft.com/office/drawing/2014/main" id="{B58850DA-B088-4521-857C-051257F91F0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E5BEB726-3FEF-413D-895B-A07E7AF8C381}" type="slidenum">
              <a:rPr kumimoji="0" lang="en-US" altLang="en-US" sz="1200" b="0" i="0" u="none" strike="noStrike" kern="120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209</a:t>
            </a:fld>
            <a:endParaRPr kumimoji="0" lang="en-US" altLang="en-US" sz="1200" b="0" i="0" u="none" strike="noStrike" kern="120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cs typeface="+mn-cs"/>
            </a:endParaRPr>
          </a:p>
        </p:txBody>
      </p:sp>
      <p:sp>
        <p:nvSpPr>
          <p:cNvPr id="120835" name="Rectangle 2">
            <a:extLst>
              <a:ext uri="{FF2B5EF4-FFF2-40B4-BE49-F238E27FC236}">
                <a16:creationId xmlns:a16="http://schemas.microsoft.com/office/drawing/2014/main" id="{78640166-755B-4768-A428-56A429C21745}"/>
              </a:ext>
            </a:extLst>
          </p:cNvPr>
          <p:cNvSpPr>
            <a:spLocks noGrp="1" noRot="1" noChangeAspect="1" noChangeArrowheads="1" noTextEdit="1"/>
          </p:cNvSpPr>
          <p:nvPr>
            <p:ph type="sldImg"/>
          </p:nvPr>
        </p:nvSpPr>
        <p:spPr>
          <a:solidFill>
            <a:srgbClr val="FFFFFF"/>
          </a:solidFill>
          <a:ln/>
        </p:spPr>
      </p:sp>
      <p:sp>
        <p:nvSpPr>
          <p:cNvPr id="120836" name="Rectangle 3">
            <a:extLst>
              <a:ext uri="{FF2B5EF4-FFF2-40B4-BE49-F238E27FC236}">
                <a16:creationId xmlns:a16="http://schemas.microsoft.com/office/drawing/2014/main" id="{6C72016B-2EE0-4C9E-AC0A-60C96B29064E}"/>
              </a:ext>
            </a:extLst>
          </p:cNvPr>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a:extLst>
              <a:ext uri="{FF2B5EF4-FFF2-40B4-BE49-F238E27FC236}">
                <a16:creationId xmlns:a16="http://schemas.microsoft.com/office/drawing/2014/main" id="{CFF064FF-74C8-4334-BB80-4BF4747265C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E5CF24B4-707B-44E1-ADC8-F34E95F2B042}" type="slidenum">
              <a:rPr kumimoji="0" lang="en-US" altLang="en-US" sz="1200" b="0" i="0" u="none" strike="noStrike" kern="120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210</a:t>
            </a:fld>
            <a:endParaRPr kumimoji="0" lang="en-US" altLang="en-US" sz="1200" b="0" i="0" u="none" strike="noStrike" kern="120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cs typeface="+mn-cs"/>
            </a:endParaRPr>
          </a:p>
        </p:txBody>
      </p:sp>
      <p:sp>
        <p:nvSpPr>
          <p:cNvPr id="123907" name="Rectangle 2">
            <a:extLst>
              <a:ext uri="{FF2B5EF4-FFF2-40B4-BE49-F238E27FC236}">
                <a16:creationId xmlns:a16="http://schemas.microsoft.com/office/drawing/2014/main" id="{5AB08CCC-7F72-4291-A401-87192F9433EE}"/>
              </a:ext>
            </a:extLst>
          </p:cNvPr>
          <p:cNvSpPr>
            <a:spLocks noGrp="1" noRot="1" noChangeAspect="1" noChangeArrowheads="1" noTextEdit="1"/>
          </p:cNvSpPr>
          <p:nvPr>
            <p:ph type="sldImg"/>
          </p:nvPr>
        </p:nvSpPr>
        <p:spPr>
          <a:solidFill>
            <a:srgbClr val="FFFFFF"/>
          </a:solidFill>
          <a:ln/>
        </p:spPr>
      </p:sp>
      <p:sp>
        <p:nvSpPr>
          <p:cNvPr id="123908" name="Rectangle 3">
            <a:extLst>
              <a:ext uri="{FF2B5EF4-FFF2-40B4-BE49-F238E27FC236}">
                <a16:creationId xmlns:a16="http://schemas.microsoft.com/office/drawing/2014/main" id="{6C2A0904-6D8A-4E72-851E-F10915C213C2}"/>
              </a:ext>
            </a:extLst>
          </p:cNvPr>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7213577" y="3810001"/>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4" name="Rectangle 23"/>
          <p:cNvSpPr/>
          <p:nvPr/>
        </p:nvSpPr>
        <p:spPr>
          <a:xfrm flipV="1">
            <a:off x="7213601" y="3897010"/>
            <a:ext cx="49784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5" name="Rectangle 24"/>
          <p:cNvSpPr/>
          <p:nvPr/>
        </p:nvSpPr>
        <p:spPr>
          <a:xfrm flipV="1">
            <a:off x="7213601" y="4115167"/>
            <a:ext cx="49784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6" name="Rectangle 25"/>
          <p:cNvSpPr/>
          <p:nvPr/>
        </p:nvSpPr>
        <p:spPr>
          <a:xfrm flipV="1">
            <a:off x="7213600" y="4164403"/>
            <a:ext cx="262128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7" name="Rectangle 26"/>
          <p:cNvSpPr/>
          <p:nvPr/>
        </p:nvSpPr>
        <p:spPr>
          <a:xfrm flipV="1">
            <a:off x="7213600" y="4199572"/>
            <a:ext cx="262128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useBgFill="1">
        <p:nvSpPr>
          <p:cNvPr id="30" name="Rounded Rectangle 29"/>
          <p:cNvSpPr/>
          <p:nvPr/>
        </p:nvSpPr>
        <p:spPr bwMode="white">
          <a:xfrm>
            <a:off x="7213600" y="3962400"/>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useBgFill="1">
        <p:nvSpPr>
          <p:cNvPr id="31" name="Rounded Rectangle 30"/>
          <p:cNvSpPr/>
          <p:nvPr/>
        </p:nvSpPr>
        <p:spPr bwMode="white">
          <a:xfrm>
            <a:off x="9835343" y="406098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7" name="Rectangle 6"/>
          <p:cNvSpPr/>
          <p:nvPr/>
        </p:nvSpPr>
        <p:spPr>
          <a:xfrm>
            <a:off x="1" y="3649662"/>
            <a:ext cx="12192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0" name="Rectangle 9"/>
          <p:cNvSpPr/>
          <p:nvPr/>
        </p:nvSpPr>
        <p:spPr>
          <a:xfrm>
            <a:off x="1" y="3675528"/>
            <a:ext cx="12192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1" name="Rectangle 10"/>
          <p:cNvSpPr/>
          <p:nvPr/>
        </p:nvSpPr>
        <p:spPr>
          <a:xfrm flipV="1">
            <a:off x="8552068" y="3643090"/>
            <a:ext cx="3639933"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9" name="Rectangle 18"/>
          <p:cNvSpPr/>
          <p:nvPr/>
        </p:nvSpPr>
        <p:spPr>
          <a:xfrm>
            <a:off x="0" y="0"/>
            <a:ext cx="12192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8" name="Title 7"/>
          <p:cNvSpPr>
            <a:spLocks noGrp="1"/>
          </p:cNvSpPr>
          <p:nvPr>
            <p:ph type="ctrTitle"/>
          </p:nvPr>
        </p:nvSpPr>
        <p:spPr>
          <a:xfrm>
            <a:off x="609600" y="2401888"/>
            <a:ext cx="11277600" cy="1470025"/>
          </a:xfrm>
        </p:spPr>
        <p:txBody>
          <a:bodyPr anchor="b"/>
          <a:lstStyle>
            <a:lvl1pPr>
              <a:defRPr sz="4400">
                <a:solidFill>
                  <a:schemeClr val="bg1"/>
                </a:solidFill>
              </a:defRPr>
            </a:lvl1pPr>
          </a:lstStyle>
          <a:p>
            <a:r>
              <a:rPr kumimoji="0" lang="en-US"/>
              <a:t>Click to edit Master title style</a:t>
            </a:r>
          </a:p>
        </p:txBody>
      </p:sp>
      <p:sp>
        <p:nvSpPr>
          <p:cNvPr id="9" name="Subtitle 8"/>
          <p:cNvSpPr>
            <a:spLocks noGrp="1"/>
          </p:cNvSpPr>
          <p:nvPr>
            <p:ph type="subTitle" idx="1"/>
          </p:nvPr>
        </p:nvSpPr>
        <p:spPr>
          <a:xfrm>
            <a:off x="609600" y="3899938"/>
            <a:ext cx="6604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8940800" y="4206240"/>
            <a:ext cx="1280160" cy="457200"/>
          </a:xfrm>
        </p:spPr>
        <p:txBody>
          <a:bodyPr/>
          <a:lstStyle/>
          <a:p>
            <a:fld id="{49021104-BA25-4300-BEE2-6213EC9EBB93}" type="datetime1">
              <a:rPr lang="en-GB" smtClean="0">
                <a:solidFill>
                  <a:srgbClr val="438086"/>
                </a:solidFill>
              </a:rPr>
              <a:t>10/07/2025</a:t>
            </a:fld>
            <a:endParaRPr lang="en-GB">
              <a:solidFill>
                <a:srgbClr val="438086"/>
              </a:solidFill>
            </a:endParaRPr>
          </a:p>
        </p:txBody>
      </p:sp>
      <p:sp>
        <p:nvSpPr>
          <p:cNvPr id="17" name="Footer Placeholder 16"/>
          <p:cNvSpPr>
            <a:spLocks noGrp="1"/>
          </p:cNvSpPr>
          <p:nvPr>
            <p:ph type="ftr" sz="quarter" idx="11"/>
          </p:nvPr>
        </p:nvSpPr>
        <p:spPr>
          <a:xfrm>
            <a:off x="7213600" y="4205288"/>
            <a:ext cx="1727200" cy="457200"/>
          </a:xfrm>
        </p:spPr>
        <p:txBody>
          <a:bodyPr/>
          <a:lstStyle/>
          <a:p>
            <a:endParaRPr lang="en-GB">
              <a:solidFill>
                <a:srgbClr val="438086"/>
              </a:solidFill>
            </a:endParaRPr>
          </a:p>
        </p:txBody>
      </p:sp>
      <p:sp>
        <p:nvSpPr>
          <p:cNvPr id="29" name="Slide Number Placeholder 28"/>
          <p:cNvSpPr>
            <a:spLocks noGrp="1"/>
          </p:cNvSpPr>
          <p:nvPr>
            <p:ph type="sldNum" sz="quarter" idx="12"/>
          </p:nvPr>
        </p:nvSpPr>
        <p:spPr>
          <a:xfrm>
            <a:off x="11093451" y="1136"/>
            <a:ext cx="996949" cy="365760"/>
          </a:xfrm>
        </p:spPr>
        <p:txBody>
          <a:bodyPr/>
          <a:lstStyle>
            <a:lvl1pPr algn="r">
              <a:defRPr sz="1800">
                <a:solidFill>
                  <a:schemeClr val="bg1"/>
                </a:solidFill>
              </a:defRPr>
            </a:lvl1pPr>
          </a:lstStyle>
          <a:p>
            <a:fld id="{E268A2EE-60DF-4D9A-BDB5-E8B57244CE40}" type="slidenum">
              <a:rPr lang="en-GB" smtClean="0">
                <a:solidFill>
                  <a:prstClr val="white"/>
                </a:solidFill>
              </a:rPr>
              <a:pPr/>
              <a:t>‹#›</a:t>
            </a:fld>
            <a:endParaRPr lang="en-GB">
              <a:solidFill>
                <a:prstClr val="white"/>
              </a:solidFill>
            </a:endParaRPr>
          </a:p>
        </p:txBody>
      </p:sp>
    </p:spTree>
    <p:extLst>
      <p:ext uri="{BB962C8B-B14F-4D97-AF65-F5344CB8AC3E}">
        <p14:creationId xmlns:p14="http://schemas.microsoft.com/office/powerpoint/2010/main" val="8460578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BFC1BF3-70C4-45CE-9F5B-4A2A6F8DAD8C}" type="datetime1">
              <a:rPr lang="en-GB" smtClean="0">
                <a:solidFill>
                  <a:srgbClr val="438086"/>
                </a:solidFill>
              </a:rPr>
              <a:t>10/07/2025</a:t>
            </a:fld>
            <a:endParaRPr lang="en-GB">
              <a:solidFill>
                <a:srgbClr val="438086"/>
              </a:solidFill>
            </a:endParaRPr>
          </a:p>
        </p:txBody>
      </p:sp>
      <p:sp>
        <p:nvSpPr>
          <p:cNvPr id="5" name="Footer Placeholder 4"/>
          <p:cNvSpPr>
            <a:spLocks noGrp="1"/>
          </p:cNvSpPr>
          <p:nvPr>
            <p:ph type="ftr" sz="quarter" idx="11"/>
          </p:nvPr>
        </p:nvSpPr>
        <p:spPr/>
        <p:txBody>
          <a:bodyPr/>
          <a:lstStyle/>
          <a:p>
            <a:endParaRPr lang="en-GB">
              <a:solidFill>
                <a:srgbClr val="438086"/>
              </a:solidFill>
            </a:endParaRPr>
          </a:p>
        </p:txBody>
      </p:sp>
      <p:sp>
        <p:nvSpPr>
          <p:cNvPr id="6" name="Slide Number Placeholder 5"/>
          <p:cNvSpPr>
            <a:spLocks noGrp="1"/>
          </p:cNvSpPr>
          <p:nvPr>
            <p:ph type="sldNum" sz="quarter" idx="12"/>
          </p:nvPr>
        </p:nvSpPr>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35026650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1143000"/>
            <a:ext cx="2540000" cy="5486400"/>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609600" y="1143000"/>
            <a:ext cx="8331200" cy="548640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DF7199D-C309-4B31-B187-3E6D9C698650}" type="datetime1">
              <a:rPr lang="en-GB" smtClean="0">
                <a:solidFill>
                  <a:srgbClr val="438086"/>
                </a:solidFill>
              </a:rPr>
              <a:t>10/07/2025</a:t>
            </a:fld>
            <a:endParaRPr lang="en-GB">
              <a:solidFill>
                <a:srgbClr val="438086"/>
              </a:solidFill>
            </a:endParaRPr>
          </a:p>
        </p:txBody>
      </p:sp>
      <p:sp>
        <p:nvSpPr>
          <p:cNvPr id="5" name="Footer Placeholder 4"/>
          <p:cNvSpPr>
            <a:spLocks noGrp="1"/>
          </p:cNvSpPr>
          <p:nvPr>
            <p:ph type="ftr" sz="quarter" idx="11"/>
          </p:nvPr>
        </p:nvSpPr>
        <p:spPr/>
        <p:txBody>
          <a:bodyPr/>
          <a:lstStyle/>
          <a:p>
            <a:endParaRPr lang="en-GB">
              <a:solidFill>
                <a:srgbClr val="438086"/>
              </a:solidFill>
            </a:endParaRPr>
          </a:p>
        </p:txBody>
      </p:sp>
      <p:sp>
        <p:nvSpPr>
          <p:cNvPr id="6" name="Slide Number Placeholder 5"/>
          <p:cNvSpPr>
            <a:spLocks noGrp="1"/>
          </p:cNvSpPr>
          <p:nvPr>
            <p:ph type="sldNum" sz="quarter" idx="12"/>
          </p:nvPr>
        </p:nvSpPr>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32318136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layout 2">
    <p:bg>
      <p:bgPr>
        <a:solidFill>
          <a:schemeClr val="bg1">
            <a:alpha val="100000"/>
          </a:schemeClr>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932815" y="622300"/>
            <a:ext cx="8394700" cy="1403985"/>
          </a:xfrm>
          <a:prstGeom prst="rect">
            <a:avLst/>
          </a:prstGeom>
          <a:noFill/>
          <a:ln w="0" cmpd="sng">
            <a:noFill/>
            <a:prstDash val="solid"/>
          </a:ln>
        </p:spPr>
        <p:txBody>
          <a:bodyPr vert="horz" lIns="0" tIns="3810" rIns="0" bIns="0" anchor="t"/>
          <a:lstStyle/>
          <a:p>
            <a:pPr marL="0" marR="0" indent="0" algn="l">
              <a:lnSpc>
                <a:spcPts val="5500"/>
              </a:lnSpc>
              <a:spcAft>
                <a:spcPts val="5505"/>
              </a:spcAft>
            </a:pPr>
            <a:r>
              <a:rPr lang="en-US" sz="4750" b="1" spc="20">
                <a:solidFill>
                  <a:srgbClr val="001F5F"/>
                </a:solidFill>
                <a:latin typeface="Arial Narrow" panose="02020603050405020304" pitchFamily="2"/>
              </a:rPr>
              <a:t>Lecturers </a:t>
            </a:r>
          </a:p>
        </p:txBody>
      </p:sp>
      <p:sp>
        <p:nvSpPr>
          <p:cNvPr id="3" name="Text Placeholder 2"/>
          <p:cNvSpPr>
            <a:spLocks noGrp="1"/>
          </p:cNvSpPr>
          <p:nvPr>
            <p:ph type="body" idx="10"/>
          </p:nvPr>
        </p:nvSpPr>
        <p:spPr>
          <a:xfrm>
            <a:off x="932815" y="2026285"/>
            <a:ext cx="8394700" cy="3166745"/>
          </a:xfrm>
          <a:prstGeom prst="rect">
            <a:avLst/>
          </a:prstGeom>
          <a:noFill/>
          <a:ln w="0" cmpd="sng">
            <a:noFill/>
            <a:prstDash val="solid"/>
          </a:ln>
        </p:spPr>
        <p:txBody>
          <a:bodyPr vert="horz" lIns="0" tIns="302895" rIns="0" bIns="0" anchor="t">
            <a:normAutofit fontScale="85000"/>
          </a:bodyPr>
          <a:lstStyle/>
          <a:p>
            <a:pPr marL="0" marR="0" indent="274320" algn="l">
              <a:lnSpc>
                <a:spcPts val="3200"/>
              </a:lnSpc>
              <a:spcAft>
                <a:spcPts val="0"/>
              </a:spcAft>
              <a:buFont typeface="Symbol"/>
              <a:buChar char="·"/>
              <a:tabLst>
                <a:tab pos="4617720" algn="l"/>
              </a:tabLst>
            </a:pPr>
            <a:r>
              <a:rPr lang="en-US" sz="2550" b="1" u="sng" spc="30">
                <a:solidFill>
                  <a:srgbClr val="0462C1"/>
                </a:solidFill>
                <a:latin typeface="Tahoma" panose="02020603050405020304" pitchFamily="2"/>
              </a:rPr>
              <a:t>Dr. Farzad Javidanrad</a:t>
            </a:r>
            <a:r>
              <a:rPr lang="en-US" sz="100" b="1" u="sng" spc="30">
                <a:solidFill>
                  <a:srgbClr val="0462C1"/>
                </a:solidFill>
                <a:latin typeface="Tahoma" panose="02020603050405020304" pitchFamily="2"/>
              </a:rPr>
              <a:t> </a:t>
            </a:r>
            <a:r>
              <a:rPr lang="en-US" sz="2100" b="1" u="sng" spc="30">
                <a:solidFill>
                  <a:srgbClr val="0000FF"/>
                </a:solidFill>
                <a:latin typeface="Tahoma" panose="02020603050405020304" pitchFamily="2"/>
              </a:rPr>
              <a:t>F.Javidanrad@warwick.ac.uk</a:t>
            </a:r>
          </a:p>
          <a:p>
            <a:pPr marL="0" marR="0" indent="274320" algn="l">
              <a:lnSpc>
                <a:spcPts val="3100"/>
              </a:lnSpc>
              <a:spcBef>
                <a:spcPts val="4260"/>
              </a:spcBef>
              <a:spcAft>
                <a:spcPts val="0"/>
              </a:spcAft>
              <a:buFont typeface="Symbol"/>
              <a:buChar char="·"/>
              <a:tabLst>
                <a:tab pos="4617720" algn="l"/>
              </a:tabLst>
            </a:pPr>
            <a:r>
              <a:rPr lang="en-US" sz="2550" b="1" u="sng" spc="45">
                <a:solidFill>
                  <a:srgbClr val="0462C1"/>
                </a:solidFill>
                <a:latin typeface="Tahoma" panose="02020603050405020304" pitchFamily="2"/>
              </a:rPr>
              <a:t>Dr. Ernil Sabaj</a:t>
            </a:r>
            <a:r>
              <a:rPr lang="en-US" sz="100" b="1" u="sng" spc="45">
                <a:solidFill>
                  <a:srgbClr val="0462C1"/>
                </a:solidFill>
                <a:latin typeface="Tahoma" panose="02020603050405020304" pitchFamily="2"/>
              </a:rPr>
              <a:t> </a:t>
            </a:r>
            <a:r>
              <a:rPr lang="en-US" sz="2100" b="1" u="sng" spc="45">
                <a:solidFill>
                  <a:srgbClr val="0000FF"/>
                </a:solidFill>
                <a:latin typeface="Tahoma" panose="02020603050405020304" pitchFamily="2"/>
              </a:rPr>
              <a:t>Ernil.Sabaj@warwick.ac.uk</a:t>
            </a:r>
          </a:p>
          <a:p>
            <a:pPr marL="0" marR="0" indent="0" algn="l">
              <a:lnSpc>
                <a:spcPts val="3100"/>
              </a:lnSpc>
              <a:spcBef>
                <a:spcPts val="7175"/>
              </a:spcBef>
              <a:spcAft>
                <a:spcPts val="1630"/>
              </a:spcAft>
            </a:pPr>
            <a:r>
              <a:rPr lang="en-US" sz="2550" b="1" spc="130">
                <a:solidFill>
                  <a:srgbClr val="001F5F"/>
                </a:solidFill>
                <a:latin typeface="Tahoma" panose="02020603050405020304" pitchFamily="2"/>
              </a:rPr>
              <a:t>Teaching Assistant </a:t>
            </a:r>
          </a:p>
        </p:txBody>
      </p:sp>
      <p:sp>
        <p:nvSpPr>
          <p:cNvPr id="4" name="Text Placeholder 3"/>
          <p:cNvSpPr>
            <a:spLocks noGrp="1"/>
          </p:cNvSpPr>
          <p:nvPr>
            <p:ph type="body" idx="10"/>
          </p:nvPr>
        </p:nvSpPr>
        <p:spPr>
          <a:xfrm>
            <a:off x="932815" y="5193030"/>
            <a:ext cx="8394700" cy="941070"/>
          </a:xfrm>
          <a:prstGeom prst="rect">
            <a:avLst/>
          </a:prstGeom>
          <a:noFill/>
          <a:ln w="0" cmpd="sng">
            <a:noFill/>
            <a:prstDash val="solid"/>
          </a:ln>
        </p:spPr>
        <p:txBody>
          <a:bodyPr vert="horz" lIns="0" tIns="321310" rIns="0" bIns="0" anchor="t">
            <a:normAutofit fontScale="90000"/>
          </a:bodyPr>
          <a:lstStyle/>
          <a:p>
            <a:pPr marL="0" marR="0" indent="274320" algn="l">
              <a:lnSpc>
                <a:spcPts val="3100"/>
              </a:lnSpc>
              <a:spcAft>
                <a:spcPts val="1685"/>
              </a:spcAft>
              <a:buFont typeface="Symbol"/>
              <a:buChar char="·"/>
              <a:tabLst>
                <a:tab pos="8321040" algn="r"/>
              </a:tabLst>
            </a:pPr>
            <a:r>
              <a:rPr lang="en-US" sz="2550" b="1" u="sng" spc="0">
                <a:solidFill>
                  <a:srgbClr val="0462C1"/>
                </a:solidFill>
                <a:latin typeface="Tahoma" panose="02020603050405020304" pitchFamily="2"/>
              </a:rPr>
              <a:t>Cora Neumann PhD(c)</a:t>
            </a:r>
            <a:r>
              <a:rPr lang="en-US" sz="100" b="1" u="sng" spc="0">
                <a:solidFill>
                  <a:srgbClr val="0462C1"/>
                </a:solidFill>
                <a:latin typeface="Tahoma" panose="02020603050405020304" pitchFamily="2"/>
              </a:rPr>
              <a:t> </a:t>
            </a:r>
            <a:r>
              <a:rPr lang="en-US" sz="2100" b="1" u="sng" spc="0">
                <a:solidFill>
                  <a:srgbClr val="0000FF"/>
                </a:solidFill>
                <a:latin typeface="Tahoma" panose="02020603050405020304" pitchFamily="2"/>
              </a:rPr>
              <a:t>C.Neumann@warwick.ac.uk</a:t>
            </a:r>
          </a:p>
        </p:txBody>
      </p:sp>
    </p:spTree>
    <p:extLst>
      <p:ext uri="{BB962C8B-B14F-4D97-AF65-F5344CB8AC3E}">
        <p14:creationId xmlns:p14="http://schemas.microsoft.com/office/powerpoint/2010/main" val="257118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layout 3">
    <p:bg>
      <p:bgPr>
        <a:solidFill>
          <a:schemeClr val="bg1">
            <a:alpha val="100000"/>
          </a:schemeClr>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903605" y="647700"/>
            <a:ext cx="10375900" cy="1019175"/>
          </a:xfrm>
          <a:prstGeom prst="rect">
            <a:avLst/>
          </a:prstGeom>
          <a:noFill/>
          <a:ln w="0" cmpd="sng">
            <a:noFill/>
            <a:prstDash val="solid"/>
          </a:ln>
        </p:spPr>
        <p:txBody>
          <a:bodyPr vert="horz" lIns="0" tIns="8890" rIns="0" bIns="0" anchor="t"/>
          <a:lstStyle/>
          <a:p>
            <a:pPr marL="45720" marR="0" indent="0" algn="l">
              <a:lnSpc>
                <a:spcPts val="5100"/>
              </a:lnSpc>
              <a:spcAft>
                <a:spcPts val="2870"/>
              </a:spcAft>
            </a:pPr>
            <a:r>
              <a:rPr lang="en-US" sz="4400" b="1" spc="220">
                <a:solidFill>
                  <a:srgbClr val="006FC0"/>
                </a:solidFill>
                <a:latin typeface="Arial Narrow" panose="02020603050405020304" pitchFamily="2"/>
              </a:rPr>
              <a:t>Course Aims </a:t>
            </a:r>
          </a:p>
        </p:txBody>
      </p:sp>
      <p:sp>
        <p:nvSpPr>
          <p:cNvPr id="3" name="Text Placeholder 2"/>
          <p:cNvSpPr>
            <a:spLocks noGrp="1"/>
          </p:cNvSpPr>
          <p:nvPr>
            <p:ph type="body" idx="10"/>
          </p:nvPr>
        </p:nvSpPr>
        <p:spPr>
          <a:xfrm>
            <a:off x="903605" y="1666875"/>
            <a:ext cx="10375900" cy="4403725"/>
          </a:xfrm>
          <a:prstGeom prst="rect">
            <a:avLst/>
          </a:prstGeom>
          <a:noFill/>
          <a:ln w="0" cmpd="sng">
            <a:noFill/>
            <a:prstDash val="solid"/>
          </a:ln>
        </p:spPr>
        <p:txBody>
          <a:bodyPr vert="horz" lIns="0" tIns="46990" rIns="0" bIns="0" anchor="t"/>
          <a:lstStyle/>
          <a:p>
            <a:pPr marL="45720" marR="0" indent="0" algn="l">
              <a:lnSpc>
                <a:spcPts val="2700"/>
              </a:lnSpc>
              <a:spcAft>
                <a:spcPts val="0"/>
              </a:spcAft>
            </a:pPr>
            <a:r>
              <a:rPr lang="en-US" sz="2700" spc="15">
                <a:solidFill>
                  <a:srgbClr val="383838"/>
                </a:solidFill>
                <a:latin typeface="Calibri" panose="02020603050405020304" pitchFamily="2"/>
              </a:rPr>
              <a:t>This course aims to: </a:t>
            </a:r>
          </a:p>
          <a:p>
            <a:pPr marL="45720" marR="0" indent="228600" algn="l">
              <a:lnSpc>
                <a:spcPts val="2700"/>
              </a:lnSpc>
              <a:spcBef>
                <a:spcPts val="1005"/>
              </a:spcBef>
              <a:spcAft>
                <a:spcPts val="0"/>
              </a:spcAft>
              <a:buFont typeface="Symbol"/>
              <a:buChar char="·"/>
            </a:pPr>
            <a:r>
              <a:rPr lang="en-US" sz="2700" spc="45">
                <a:solidFill>
                  <a:srgbClr val="383838"/>
                </a:solidFill>
                <a:latin typeface="Calibri" panose="02020603050405020304" pitchFamily="2"/>
              </a:rPr>
              <a:t>explore some of the key issues and themes from both a business and </a:t>
            </a:r>
          </a:p>
          <a:p>
            <a:pPr marL="274320" marR="0" indent="0" algn="l">
              <a:lnSpc>
                <a:spcPts val="2700"/>
              </a:lnSpc>
              <a:spcBef>
                <a:spcPts val="5"/>
              </a:spcBef>
              <a:spcAft>
                <a:spcPts val="0"/>
              </a:spcAft>
            </a:pPr>
            <a:r>
              <a:rPr lang="en-US" sz="2700" spc="20">
                <a:solidFill>
                  <a:srgbClr val="383838"/>
                </a:solidFill>
                <a:latin typeface="Calibri" panose="02020603050405020304" pitchFamily="2"/>
              </a:rPr>
              <a:t>finance perspective, </a:t>
            </a:r>
          </a:p>
          <a:p>
            <a:pPr marL="45720" marR="0" indent="228600" algn="l">
              <a:lnSpc>
                <a:spcPts val="2700"/>
              </a:lnSpc>
              <a:spcBef>
                <a:spcPts val="1035"/>
              </a:spcBef>
              <a:spcAft>
                <a:spcPts val="0"/>
              </a:spcAft>
              <a:buFont typeface="Symbol"/>
              <a:buChar char="·"/>
            </a:pPr>
            <a:r>
              <a:rPr lang="en-US" sz="2700" spc="55">
                <a:solidFill>
                  <a:srgbClr val="383838"/>
                </a:solidFill>
                <a:latin typeface="Calibri" panose="02020603050405020304" pitchFamily="2"/>
              </a:rPr>
              <a:t>including how multinational corporations leverage financial markets </a:t>
            </a:r>
          </a:p>
          <a:p>
            <a:pPr marL="274320" marR="0" indent="0" algn="l">
              <a:lnSpc>
                <a:spcPts val="2700"/>
              </a:lnSpc>
              <a:spcBef>
                <a:spcPts val="0"/>
              </a:spcBef>
              <a:spcAft>
                <a:spcPts val="0"/>
              </a:spcAft>
            </a:pPr>
            <a:r>
              <a:rPr lang="en-US" sz="2700" spc="30">
                <a:solidFill>
                  <a:srgbClr val="383838"/>
                </a:solidFill>
                <a:latin typeface="Calibri" panose="02020603050405020304" pitchFamily="2"/>
              </a:rPr>
              <a:t>when seeking to exploit international business opportunities, </a:t>
            </a:r>
          </a:p>
          <a:p>
            <a:pPr marL="45720" marR="0" indent="228600" algn="l">
              <a:lnSpc>
                <a:spcPts val="2700"/>
              </a:lnSpc>
              <a:spcBef>
                <a:spcPts val="1010"/>
              </a:spcBef>
              <a:spcAft>
                <a:spcPts val="0"/>
              </a:spcAft>
              <a:buFont typeface="Symbol"/>
              <a:buChar char="·"/>
            </a:pPr>
            <a:r>
              <a:rPr lang="en-US" sz="2700" spc="35">
                <a:solidFill>
                  <a:srgbClr val="383838"/>
                </a:solidFill>
                <a:latin typeface="Calibri" panose="02020603050405020304" pitchFamily="2"/>
              </a:rPr>
              <a:t>the management challenges presented, and the relevance of these to </a:t>
            </a:r>
          </a:p>
          <a:p>
            <a:pPr marL="274320" marR="0" indent="0" algn="l">
              <a:lnSpc>
                <a:spcPts val="2700"/>
              </a:lnSpc>
              <a:spcBef>
                <a:spcPts val="5"/>
              </a:spcBef>
              <a:spcAft>
                <a:spcPts val="0"/>
              </a:spcAft>
            </a:pPr>
            <a:r>
              <a:rPr lang="en-US" sz="2700" spc="20">
                <a:solidFill>
                  <a:srgbClr val="383838"/>
                </a:solidFill>
                <a:latin typeface="Calibri" panose="02020603050405020304" pitchFamily="2"/>
              </a:rPr>
              <a:t>financial and capital markets. </a:t>
            </a:r>
          </a:p>
          <a:p>
            <a:pPr marL="45720" marR="0" indent="228600" algn="l">
              <a:lnSpc>
                <a:spcPts val="2700"/>
              </a:lnSpc>
              <a:spcBef>
                <a:spcPts val="4320"/>
              </a:spcBef>
              <a:spcAft>
                <a:spcPts val="0"/>
              </a:spcAft>
              <a:buFont typeface="Symbol"/>
              <a:buChar char="·"/>
            </a:pPr>
            <a:r>
              <a:rPr lang="en-US" sz="2700" spc="70">
                <a:solidFill>
                  <a:srgbClr val="383838"/>
                </a:solidFill>
                <a:latin typeface="Calibri" panose="02020603050405020304" pitchFamily="2"/>
              </a:rPr>
              <a:t>Using frameworks and methodologies, students will investigate the </a:t>
            </a:r>
          </a:p>
          <a:p>
            <a:pPr marL="274320" marR="0" indent="0" algn="l">
              <a:lnSpc>
                <a:spcPts val="2700"/>
              </a:lnSpc>
              <a:spcBef>
                <a:spcPts val="5"/>
              </a:spcBef>
              <a:spcAft>
                <a:spcPts val="0"/>
              </a:spcAft>
            </a:pPr>
            <a:r>
              <a:rPr lang="en-US" sz="2700" spc="155">
                <a:solidFill>
                  <a:srgbClr val="383838"/>
                </a:solidFill>
                <a:latin typeface="Calibri" panose="02020603050405020304" pitchFamily="2"/>
              </a:rPr>
              <a:t>interaction between firm strategies, economic policies and the </a:t>
            </a:r>
          </a:p>
          <a:p>
            <a:pPr marL="274320" marR="0" indent="0" algn="l">
              <a:lnSpc>
                <a:spcPts val="2700"/>
              </a:lnSpc>
              <a:spcBef>
                <a:spcPts val="0"/>
              </a:spcBef>
              <a:spcAft>
                <a:spcPts val="25"/>
              </a:spcAft>
            </a:pPr>
            <a:r>
              <a:rPr lang="en-US" sz="2700" spc="25">
                <a:solidFill>
                  <a:srgbClr val="383838"/>
                </a:solidFill>
                <a:latin typeface="Calibri" panose="02020603050405020304" pitchFamily="2"/>
              </a:rPr>
              <a:t>changing international environment. </a:t>
            </a:r>
          </a:p>
        </p:txBody>
      </p:sp>
    </p:spTree>
    <p:extLst>
      <p:ext uri="{BB962C8B-B14F-4D97-AF65-F5344CB8AC3E}">
        <p14:creationId xmlns:p14="http://schemas.microsoft.com/office/powerpoint/2010/main" val="3927262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layout 4">
    <p:bg>
      <p:bgPr>
        <a:solidFill>
          <a:schemeClr val="bg1">
            <a:alpha val="100000"/>
          </a:schemeClr>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917575" y="647700"/>
            <a:ext cx="10375900" cy="995680"/>
          </a:xfrm>
          <a:prstGeom prst="rect">
            <a:avLst/>
          </a:prstGeom>
          <a:noFill/>
          <a:ln w="0" cmpd="sng">
            <a:noFill/>
            <a:prstDash val="solid"/>
          </a:ln>
        </p:spPr>
        <p:txBody>
          <a:bodyPr vert="horz" lIns="0" tIns="8890" rIns="0" bIns="0" anchor="t"/>
          <a:lstStyle/>
          <a:p>
            <a:pPr marL="45720" marR="45720" indent="0" algn="l">
              <a:lnSpc>
                <a:spcPts val="5100"/>
              </a:lnSpc>
              <a:spcAft>
                <a:spcPts val="2620"/>
              </a:spcAft>
            </a:pPr>
            <a:r>
              <a:rPr lang="en-US" sz="4400" b="1" spc="180">
                <a:solidFill>
                  <a:srgbClr val="006FC0"/>
                </a:solidFill>
                <a:latin typeface="Arial Narrow" panose="02020603050405020304" pitchFamily="2"/>
              </a:rPr>
              <a:t>Learning Outcomes </a:t>
            </a:r>
          </a:p>
        </p:txBody>
      </p:sp>
      <p:sp>
        <p:nvSpPr>
          <p:cNvPr id="3" name="Text Placeholder 2"/>
          <p:cNvSpPr>
            <a:spLocks noGrp="1"/>
          </p:cNvSpPr>
          <p:nvPr>
            <p:ph type="body" idx="10"/>
          </p:nvPr>
        </p:nvSpPr>
        <p:spPr>
          <a:xfrm>
            <a:off x="917575" y="1643380"/>
            <a:ext cx="10375900" cy="3957320"/>
          </a:xfrm>
          <a:prstGeom prst="rect">
            <a:avLst/>
          </a:prstGeom>
          <a:noFill/>
          <a:ln w="0" cmpd="sng">
            <a:noFill/>
            <a:prstDash val="solid"/>
          </a:ln>
        </p:spPr>
        <p:txBody>
          <a:bodyPr vert="horz" lIns="0" tIns="233680" rIns="0" bIns="0" anchor="t"/>
          <a:lstStyle/>
          <a:p>
            <a:pPr marL="228600" marR="45720" indent="182880" algn="l">
              <a:lnSpc>
                <a:spcPts val="2800"/>
              </a:lnSpc>
              <a:spcAft>
                <a:spcPts val="0"/>
              </a:spcAft>
              <a:buFont typeface="Symbol"/>
              <a:buChar char="·"/>
            </a:pPr>
            <a:r>
              <a:rPr lang="en-US" sz="2600" spc="0">
                <a:solidFill>
                  <a:srgbClr val="383838"/>
                </a:solidFill>
                <a:latin typeface="Arial" panose="02020603050405020304" pitchFamily="2"/>
              </a:rPr>
              <a:t>To gain an understanding of the international business environment and its competitive and investment climate </a:t>
            </a:r>
          </a:p>
          <a:p>
            <a:pPr marL="228600" marR="45720" indent="182880" algn="l">
              <a:lnSpc>
                <a:spcPts val="2800"/>
              </a:lnSpc>
              <a:spcBef>
                <a:spcPts val="1005"/>
              </a:spcBef>
              <a:spcAft>
                <a:spcPts val="0"/>
              </a:spcAft>
              <a:buFont typeface="Symbol"/>
              <a:buChar char="·"/>
            </a:pPr>
            <a:r>
              <a:rPr lang="en-US" sz="2600" spc="0">
                <a:solidFill>
                  <a:srgbClr val="383838"/>
                </a:solidFill>
                <a:latin typeface="Arial" panose="02020603050405020304" pitchFamily="2"/>
              </a:rPr>
              <a:t>To provide students with an in-depth understanding of the correlations between the areas of finance and the global economy </a:t>
            </a:r>
          </a:p>
          <a:p>
            <a:pPr marL="228600" marR="45720" indent="182880" algn="l">
              <a:lnSpc>
                <a:spcPts val="3200"/>
              </a:lnSpc>
              <a:spcBef>
                <a:spcPts val="590"/>
              </a:spcBef>
              <a:spcAft>
                <a:spcPts val="0"/>
              </a:spcAft>
              <a:buFont typeface="Symbol"/>
              <a:buChar char="·"/>
            </a:pPr>
            <a:r>
              <a:rPr lang="en-US" sz="2600" spc="0">
                <a:solidFill>
                  <a:srgbClr val="383838"/>
                </a:solidFill>
                <a:latin typeface="Arial" panose="02020603050405020304" pitchFamily="2"/>
              </a:rPr>
              <a:t>To examine issues from both a business and economic perspective </a:t>
            </a:r>
          </a:p>
          <a:p>
            <a:pPr marL="228600" marR="45720" indent="182880" algn="l">
              <a:lnSpc>
                <a:spcPts val="2800"/>
              </a:lnSpc>
              <a:spcBef>
                <a:spcPts val="1030"/>
              </a:spcBef>
              <a:spcAft>
                <a:spcPts val="0"/>
              </a:spcAft>
              <a:buFont typeface="Symbol"/>
              <a:buChar char="·"/>
            </a:pPr>
            <a:r>
              <a:rPr lang="en-US" sz="2600" spc="0">
                <a:solidFill>
                  <a:srgbClr val="383838"/>
                </a:solidFill>
                <a:latin typeface="Arial" panose="02020603050405020304" pitchFamily="2"/>
              </a:rPr>
              <a:t>To enhance your understanding of the strategic context in which international business operates </a:t>
            </a:r>
          </a:p>
          <a:p>
            <a:pPr marL="228600" marR="45720" indent="182880" algn="l">
              <a:lnSpc>
                <a:spcPts val="2800"/>
              </a:lnSpc>
              <a:spcBef>
                <a:spcPts val="975"/>
              </a:spcBef>
              <a:spcAft>
                <a:spcPts val="30"/>
              </a:spcAft>
              <a:buFont typeface="Symbol"/>
              <a:buChar char="·"/>
            </a:pPr>
            <a:r>
              <a:rPr lang="en-US" sz="2600" spc="0">
                <a:solidFill>
                  <a:srgbClr val="383838"/>
                </a:solidFill>
                <a:latin typeface="Arial" panose="02020603050405020304" pitchFamily="2"/>
              </a:rPr>
              <a:t>To help prepare you for a career in the finance operations of large multinational corporations. </a:t>
            </a:r>
          </a:p>
        </p:txBody>
      </p:sp>
    </p:spTree>
    <p:extLst>
      <p:ext uri="{BB962C8B-B14F-4D97-AF65-F5344CB8AC3E}">
        <p14:creationId xmlns:p14="http://schemas.microsoft.com/office/powerpoint/2010/main" val="6025580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layout 5">
    <p:bg>
      <p:bgPr>
        <a:solidFill>
          <a:schemeClr val="bg1">
            <a:alpha val="100000"/>
          </a:schemeClr>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917575" y="647700"/>
            <a:ext cx="10375900" cy="993140"/>
          </a:xfrm>
          <a:prstGeom prst="rect">
            <a:avLst/>
          </a:prstGeom>
          <a:noFill/>
          <a:ln w="0" cmpd="sng">
            <a:noFill/>
            <a:prstDash val="solid"/>
          </a:ln>
        </p:spPr>
        <p:txBody>
          <a:bodyPr vert="horz" lIns="0" tIns="0" rIns="0" bIns="0" anchor="t"/>
          <a:lstStyle/>
          <a:p>
            <a:pPr marL="45720" marR="0" indent="0" algn="l">
              <a:lnSpc>
                <a:spcPts val="5600"/>
              </a:lnSpc>
              <a:spcAft>
                <a:spcPts val="2215"/>
              </a:spcAft>
            </a:pPr>
            <a:r>
              <a:rPr lang="en-US" sz="4600" spc="75">
                <a:solidFill>
                  <a:srgbClr val="006FC0"/>
                </a:solidFill>
                <a:latin typeface="Tahoma" panose="02020603050405020304" pitchFamily="2"/>
              </a:rPr>
              <a:t>Course Structure </a:t>
            </a:r>
          </a:p>
        </p:txBody>
      </p:sp>
      <p:sp>
        <p:nvSpPr>
          <p:cNvPr id="3" name="Text Placeholder 2"/>
          <p:cNvSpPr>
            <a:spLocks noGrp="1"/>
          </p:cNvSpPr>
          <p:nvPr>
            <p:ph type="body" idx="10"/>
          </p:nvPr>
        </p:nvSpPr>
        <p:spPr>
          <a:xfrm>
            <a:off x="917575" y="1640840"/>
            <a:ext cx="10375900" cy="3693160"/>
          </a:xfrm>
          <a:prstGeom prst="rect">
            <a:avLst/>
          </a:prstGeom>
          <a:noFill/>
          <a:ln w="0" cmpd="sng">
            <a:noFill/>
            <a:prstDash val="solid"/>
          </a:ln>
        </p:spPr>
        <p:txBody>
          <a:bodyPr vert="horz" lIns="0" tIns="236855" rIns="0" bIns="0" anchor="t"/>
          <a:lstStyle/>
          <a:p>
            <a:pPr marL="274320" marR="45720" indent="228600" algn="just">
              <a:lnSpc>
                <a:spcPts val="3000"/>
              </a:lnSpc>
              <a:spcAft>
                <a:spcPts val="0"/>
              </a:spcAft>
              <a:buFont typeface="Symbol"/>
              <a:buChar char="·"/>
            </a:pPr>
            <a:r>
              <a:rPr lang="en-US" sz="2800" spc="0">
                <a:solidFill>
                  <a:srgbClr val="383838"/>
                </a:solidFill>
                <a:latin typeface="Arial" panose="02020603050405020304" pitchFamily="2"/>
              </a:rPr>
              <a:t>For this course, there will be 4 hours of teaching on most weekdays, comprised of lectures and small group teaching. The structure will be: </a:t>
            </a:r>
          </a:p>
          <a:p>
            <a:pPr marL="274320" marR="0" indent="228600" algn="just">
              <a:lnSpc>
                <a:spcPts val="3000"/>
              </a:lnSpc>
              <a:spcBef>
                <a:spcPts val="980"/>
              </a:spcBef>
              <a:spcAft>
                <a:spcPts val="0"/>
              </a:spcAft>
              <a:buFont typeface="Symbol"/>
              <a:buChar char="·"/>
            </a:pPr>
            <a:r>
              <a:rPr lang="en-US" sz="2800" spc="-20">
                <a:solidFill>
                  <a:srgbClr val="383838"/>
                </a:solidFill>
                <a:latin typeface="Arial" panose="02020603050405020304" pitchFamily="2"/>
              </a:rPr>
              <a:t>3 hours of lectures. </a:t>
            </a:r>
          </a:p>
          <a:p>
            <a:pPr marL="274320" marR="0" indent="228600" algn="just">
              <a:lnSpc>
                <a:spcPts val="3000"/>
              </a:lnSpc>
              <a:spcBef>
                <a:spcPts val="1010"/>
              </a:spcBef>
              <a:spcAft>
                <a:spcPts val="0"/>
              </a:spcAft>
              <a:buFont typeface="Symbol"/>
              <a:buChar char="·"/>
            </a:pPr>
            <a:r>
              <a:rPr lang="en-US" sz="2800" spc="-15">
                <a:solidFill>
                  <a:srgbClr val="383838"/>
                </a:solidFill>
                <a:latin typeface="Arial" panose="02020603050405020304" pitchFamily="2"/>
              </a:rPr>
              <a:t>A 1 hour seminar in small groups. </a:t>
            </a:r>
          </a:p>
          <a:p>
            <a:pPr marL="274320" marR="45720" indent="228600" algn="just">
              <a:lnSpc>
                <a:spcPts val="3000"/>
              </a:lnSpc>
              <a:spcBef>
                <a:spcPts val="1005"/>
              </a:spcBef>
              <a:spcAft>
                <a:spcPts val="0"/>
              </a:spcAft>
              <a:buFont typeface="Symbol"/>
              <a:buChar char="·"/>
            </a:pPr>
            <a:r>
              <a:rPr lang="en-US" sz="2800" spc="0">
                <a:solidFill>
                  <a:srgbClr val="383838"/>
                </a:solidFill>
                <a:latin typeface="Arial" panose="02020603050405020304" pitchFamily="2"/>
              </a:rPr>
              <a:t>Students will also be given time each day for independent study. Towards the end of the third week, students will be provided with time for revision. </a:t>
            </a:r>
          </a:p>
        </p:txBody>
      </p:sp>
    </p:spTree>
    <p:extLst>
      <p:ext uri="{BB962C8B-B14F-4D97-AF65-F5344CB8AC3E}">
        <p14:creationId xmlns:p14="http://schemas.microsoft.com/office/powerpoint/2010/main" val="7087230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layout 6">
    <p:bg>
      <p:bgPr>
        <a:solidFill>
          <a:schemeClr val="bg1">
            <a:alpha val="100000"/>
          </a:schemeClr>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788035" y="622300"/>
            <a:ext cx="10375900" cy="1712595"/>
          </a:xfrm>
          <a:prstGeom prst="rect">
            <a:avLst/>
          </a:prstGeom>
          <a:noFill/>
          <a:ln w="0" cmpd="sng">
            <a:noFill/>
            <a:prstDash val="solid"/>
          </a:ln>
        </p:spPr>
        <p:txBody>
          <a:bodyPr vert="horz" lIns="0" tIns="0" rIns="0" bIns="0" anchor="t"/>
          <a:lstStyle/>
          <a:p>
            <a:pPr marL="137160" marR="0" indent="0" algn="l">
              <a:lnSpc>
                <a:spcPts val="5600"/>
              </a:lnSpc>
              <a:spcAft>
                <a:spcPts val="7890"/>
              </a:spcAft>
            </a:pPr>
            <a:r>
              <a:rPr lang="en-US" sz="4550" spc="110">
                <a:solidFill>
                  <a:srgbClr val="006FC0"/>
                </a:solidFill>
                <a:latin typeface="Tahoma" panose="02020603050405020304" pitchFamily="2"/>
              </a:rPr>
              <a:t>Course Assessment </a:t>
            </a:r>
          </a:p>
        </p:txBody>
      </p:sp>
      <p:sp>
        <p:nvSpPr>
          <p:cNvPr id="3" name="Text Placeholder 2"/>
          <p:cNvSpPr>
            <a:spLocks noGrp="1"/>
          </p:cNvSpPr>
          <p:nvPr>
            <p:ph type="body" idx="10"/>
          </p:nvPr>
        </p:nvSpPr>
        <p:spPr>
          <a:xfrm>
            <a:off x="788035" y="2334895"/>
            <a:ext cx="10375900" cy="1945005"/>
          </a:xfrm>
          <a:prstGeom prst="rect">
            <a:avLst/>
          </a:prstGeom>
          <a:noFill/>
          <a:ln w="0" cmpd="sng">
            <a:noFill/>
            <a:prstDash val="solid"/>
          </a:ln>
        </p:spPr>
        <p:txBody>
          <a:bodyPr vert="horz" lIns="0" tIns="17145" rIns="0" bIns="0" anchor="t"/>
          <a:lstStyle/>
          <a:p>
            <a:pPr marL="137160" marR="0" indent="0" algn="l">
              <a:lnSpc>
                <a:spcPts val="3000"/>
              </a:lnSpc>
              <a:spcAft>
                <a:spcPts val="0"/>
              </a:spcAft>
            </a:pPr>
            <a:r>
              <a:rPr lang="en-US" sz="2800" spc="0">
                <a:solidFill>
                  <a:srgbClr val="383838"/>
                </a:solidFill>
                <a:latin typeface="Calibri" panose="02020603050405020304" pitchFamily="2"/>
              </a:rPr>
              <a:t>The module will be assessed via a 2-hour examination. It should be </a:t>
            </a:r>
          </a:p>
          <a:p>
            <a:pPr marL="137160" marR="0" indent="0" algn="l">
              <a:lnSpc>
                <a:spcPts val="3000"/>
              </a:lnSpc>
              <a:spcBef>
                <a:spcPts val="15"/>
              </a:spcBef>
              <a:spcAft>
                <a:spcPts val="0"/>
              </a:spcAft>
            </a:pPr>
            <a:r>
              <a:rPr lang="en-US" sz="2800" spc="-5">
                <a:solidFill>
                  <a:srgbClr val="383838"/>
                </a:solidFill>
                <a:latin typeface="Calibri" panose="02020603050405020304" pitchFamily="2"/>
              </a:rPr>
              <a:t>noted that the exam is not compulsory. Everyone who completes the </a:t>
            </a:r>
          </a:p>
          <a:p>
            <a:pPr marL="137160" marR="0" indent="0" algn="l">
              <a:lnSpc>
                <a:spcPts val="3000"/>
              </a:lnSpc>
              <a:spcBef>
                <a:spcPts val="5"/>
              </a:spcBef>
              <a:spcAft>
                <a:spcPts val="0"/>
              </a:spcAft>
            </a:pPr>
            <a:r>
              <a:rPr lang="en-US" sz="2800" spc="0">
                <a:solidFill>
                  <a:srgbClr val="383838"/>
                </a:solidFill>
                <a:latin typeface="Calibri" panose="02020603050405020304" pitchFamily="2"/>
              </a:rPr>
              <a:t>course – whether or not they sit the exam - will receive a certificate of </a:t>
            </a:r>
          </a:p>
          <a:p>
            <a:pPr marL="137160" marR="0" indent="0" algn="l">
              <a:lnSpc>
                <a:spcPts val="3000"/>
              </a:lnSpc>
              <a:spcBef>
                <a:spcPts val="5"/>
              </a:spcBef>
              <a:spcAft>
                <a:spcPts val="0"/>
              </a:spcAft>
            </a:pPr>
            <a:r>
              <a:rPr lang="en-US" sz="2800" spc="-10">
                <a:solidFill>
                  <a:srgbClr val="383838"/>
                </a:solidFill>
                <a:latin typeface="Calibri" panose="02020603050405020304" pitchFamily="2"/>
              </a:rPr>
              <a:t>attendance. However, by taking the exam you will also receive a </a:t>
            </a:r>
          </a:p>
          <a:p>
            <a:pPr marL="137160" marR="0" indent="0" algn="l">
              <a:lnSpc>
                <a:spcPts val="3000"/>
              </a:lnSpc>
              <a:spcBef>
                <a:spcPts val="5"/>
              </a:spcBef>
              <a:spcAft>
                <a:spcPts val="45"/>
              </a:spcAft>
            </a:pPr>
            <a:r>
              <a:rPr lang="en-US" sz="2800" spc="-5">
                <a:solidFill>
                  <a:srgbClr val="383838"/>
                </a:solidFill>
                <a:latin typeface="Calibri" panose="02020603050405020304" pitchFamily="2"/>
              </a:rPr>
              <a:t>grade/mark for the course which can be helpful to you. </a:t>
            </a:r>
          </a:p>
        </p:txBody>
      </p:sp>
    </p:spTree>
    <p:extLst>
      <p:ext uri="{BB962C8B-B14F-4D97-AF65-F5344CB8AC3E}">
        <p14:creationId xmlns:p14="http://schemas.microsoft.com/office/powerpoint/2010/main" val="41587095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layout 7">
    <p:bg>
      <p:bgPr>
        <a:solidFill>
          <a:schemeClr val="bg1">
            <a:alpha val="100000"/>
          </a:schemeClr>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932815" y="622300"/>
            <a:ext cx="8051800" cy="1381125"/>
          </a:xfrm>
          <a:prstGeom prst="rect">
            <a:avLst/>
          </a:prstGeom>
          <a:noFill/>
          <a:ln w="0" cmpd="sng">
            <a:noFill/>
            <a:prstDash val="solid"/>
          </a:ln>
        </p:spPr>
        <p:txBody>
          <a:bodyPr vert="horz" lIns="0" tIns="0" rIns="0" bIns="0" anchor="t">
            <a:normAutofit fontScale="85000"/>
          </a:bodyPr>
          <a:lstStyle/>
          <a:p>
            <a:pPr marL="45720" marR="0" indent="0" algn="l">
              <a:lnSpc>
                <a:spcPts val="5500"/>
              </a:lnSpc>
              <a:spcAft>
                <a:spcPts val="5375"/>
              </a:spcAft>
            </a:pPr>
            <a:r>
              <a:rPr lang="en-US" sz="4550" b="1" spc="280">
                <a:solidFill>
                  <a:srgbClr val="006FC0"/>
                </a:solidFill>
                <a:latin typeface="Tahoma" panose="02020603050405020304" pitchFamily="2"/>
              </a:rPr>
              <a:t>Topics for Week 1 </a:t>
            </a:r>
          </a:p>
        </p:txBody>
      </p:sp>
      <p:sp>
        <p:nvSpPr>
          <p:cNvPr id="3" name="Text Placeholder 2"/>
          <p:cNvSpPr>
            <a:spLocks noGrp="1"/>
          </p:cNvSpPr>
          <p:nvPr>
            <p:ph type="body" idx="10"/>
          </p:nvPr>
        </p:nvSpPr>
        <p:spPr>
          <a:xfrm>
            <a:off x="932815" y="2003425"/>
            <a:ext cx="8051800" cy="4092575"/>
          </a:xfrm>
          <a:prstGeom prst="rect">
            <a:avLst/>
          </a:prstGeom>
          <a:noFill/>
          <a:ln w="0" cmpd="sng">
            <a:noFill/>
            <a:prstDash val="solid"/>
          </a:ln>
        </p:spPr>
        <p:txBody>
          <a:bodyPr vert="horz" lIns="0" tIns="106680" rIns="0" bIns="0" anchor="t"/>
          <a:lstStyle/>
          <a:p>
            <a:pPr marL="45720" marR="0" indent="365760" algn="l">
              <a:lnSpc>
                <a:spcPts val="3200"/>
              </a:lnSpc>
              <a:spcAft>
                <a:spcPts val="0"/>
              </a:spcAft>
              <a:buFont typeface="Arial"/>
              <a:buAutoNum type="arabicPeriod"/>
            </a:pPr>
            <a:r>
              <a:rPr lang="en-US" sz="2800" spc="-5">
                <a:solidFill>
                  <a:srgbClr val="383838"/>
                </a:solidFill>
                <a:latin typeface="Arial" panose="02020603050405020304" pitchFamily="2"/>
              </a:rPr>
              <a:t>Banking (with Ernil) </a:t>
            </a:r>
          </a:p>
          <a:p>
            <a:pPr marL="45720" marR="0" indent="365760" algn="l">
              <a:lnSpc>
                <a:spcPts val="3200"/>
              </a:lnSpc>
              <a:spcBef>
                <a:spcPts val="830"/>
              </a:spcBef>
              <a:spcAft>
                <a:spcPts val="0"/>
              </a:spcAft>
              <a:buFont typeface="Arial"/>
              <a:buAutoNum type="arabicPeriod"/>
            </a:pPr>
            <a:r>
              <a:rPr lang="en-US" sz="2800" spc="-5">
                <a:solidFill>
                  <a:srgbClr val="383838"/>
                </a:solidFill>
                <a:latin typeface="Arial" panose="02020603050405020304" pitchFamily="2"/>
              </a:rPr>
              <a:t>Money markets (with Ernil) </a:t>
            </a:r>
          </a:p>
          <a:p>
            <a:pPr marL="45720" marR="0" indent="365760" algn="l">
              <a:lnSpc>
                <a:spcPts val="3200"/>
              </a:lnSpc>
              <a:spcBef>
                <a:spcPts val="860"/>
              </a:spcBef>
              <a:spcAft>
                <a:spcPts val="0"/>
              </a:spcAft>
              <a:buFont typeface="Arial"/>
              <a:buAutoNum type="arabicPeriod"/>
            </a:pPr>
            <a:r>
              <a:rPr lang="en-US" sz="2800" spc="-5">
                <a:solidFill>
                  <a:srgbClr val="383838"/>
                </a:solidFill>
                <a:latin typeface="Arial" panose="02020603050405020304" pitchFamily="2"/>
              </a:rPr>
              <a:t>Bond markets (with Farzad) </a:t>
            </a:r>
          </a:p>
          <a:p>
            <a:pPr marL="45720" marR="0" indent="365760" algn="l">
              <a:lnSpc>
                <a:spcPts val="3200"/>
              </a:lnSpc>
              <a:spcBef>
                <a:spcPts val="855"/>
              </a:spcBef>
              <a:spcAft>
                <a:spcPts val="0"/>
              </a:spcAft>
              <a:buFont typeface="Arial"/>
              <a:buAutoNum type="arabicPeriod"/>
            </a:pPr>
            <a:r>
              <a:rPr lang="en-US" sz="2800" spc="0">
                <a:solidFill>
                  <a:srgbClr val="383838"/>
                </a:solidFill>
                <a:latin typeface="Arial" panose="02020603050405020304" pitchFamily="2"/>
              </a:rPr>
              <a:t>Securitisation; credit rating (with Farzad) </a:t>
            </a:r>
          </a:p>
          <a:p>
            <a:pPr marL="45720" marR="0" indent="365760" algn="l">
              <a:lnSpc>
                <a:spcPts val="3200"/>
              </a:lnSpc>
              <a:spcBef>
                <a:spcPts val="835"/>
              </a:spcBef>
              <a:spcAft>
                <a:spcPts val="0"/>
              </a:spcAft>
              <a:buFont typeface="Arial"/>
              <a:buAutoNum type="arabicPeriod"/>
            </a:pPr>
            <a:r>
              <a:rPr lang="en-US" sz="2800" spc="0">
                <a:solidFill>
                  <a:srgbClr val="383838"/>
                </a:solidFill>
                <a:latin typeface="Arial" panose="02020603050405020304" pitchFamily="2"/>
              </a:rPr>
              <a:t>Equity (stock) markets (with Farzad) </a:t>
            </a:r>
          </a:p>
          <a:p>
            <a:pPr marL="45720" marR="0" indent="365760" algn="l">
              <a:lnSpc>
                <a:spcPts val="3200"/>
              </a:lnSpc>
              <a:spcBef>
                <a:spcPts val="855"/>
              </a:spcBef>
              <a:spcAft>
                <a:spcPts val="0"/>
              </a:spcAft>
              <a:buFont typeface="Arial"/>
              <a:buAutoNum type="arabicPeriod"/>
            </a:pPr>
            <a:r>
              <a:rPr lang="en-US" sz="2800" spc="0">
                <a:solidFill>
                  <a:srgbClr val="383838"/>
                </a:solidFill>
                <a:latin typeface="Arial" panose="02020603050405020304" pitchFamily="2"/>
              </a:rPr>
              <a:t>Derivatives I: futures and options (with Farzad) </a:t>
            </a:r>
          </a:p>
          <a:p>
            <a:pPr marL="45720" marR="0" indent="365760" algn="l">
              <a:lnSpc>
                <a:spcPts val="3200"/>
              </a:lnSpc>
              <a:spcBef>
                <a:spcPts val="860"/>
              </a:spcBef>
              <a:spcAft>
                <a:spcPts val="0"/>
              </a:spcAft>
              <a:buFont typeface="Arial"/>
              <a:buAutoNum type="arabicPeriod"/>
            </a:pPr>
            <a:r>
              <a:rPr lang="en-US" sz="2800" spc="0">
                <a:solidFill>
                  <a:srgbClr val="383838"/>
                </a:solidFill>
                <a:latin typeface="Arial" panose="02020603050405020304" pitchFamily="2"/>
              </a:rPr>
              <a:t>Derivatives II: credit derivatives (with Farzad) </a:t>
            </a:r>
          </a:p>
          <a:p>
            <a:pPr marL="45720" marR="0" indent="365760" algn="l">
              <a:lnSpc>
                <a:spcPts val="3200"/>
              </a:lnSpc>
              <a:spcBef>
                <a:spcPts val="830"/>
              </a:spcBef>
              <a:spcAft>
                <a:spcPts val="10"/>
              </a:spcAft>
              <a:buFont typeface="Arial"/>
              <a:buAutoNum type="arabicPeriod"/>
            </a:pPr>
            <a:r>
              <a:rPr lang="en-US" sz="2800" spc="-15">
                <a:solidFill>
                  <a:srgbClr val="383838"/>
                </a:solidFill>
                <a:latin typeface="Arial" panose="02020603050405020304" pitchFamily="2"/>
              </a:rPr>
              <a:t>Financial regulation (time allowing) (with Farzad) </a:t>
            </a:r>
          </a:p>
        </p:txBody>
      </p:sp>
    </p:spTree>
    <p:extLst>
      <p:ext uri="{BB962C8B-B14F-4D97-AF65-F5344CB8AC3E}">
        <p14:creationId xmlns:p14="http://schemas.microsoft.com/office/powerpoint/2010/main" val="12876865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layout 8">
    <p:bg>
      <p:bgPr>
        <a:solidFill>
          <a:schemeClr val="bg1">
            <a:alpha val="100000"/>
          </a:schemeClr>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938530" y="622300"/>
            <a:ext cx="8369300" cy="1221105"/>
          </a:xfrm>
          <a:prstGeom prst="rect">
            <a:avLst/>
          </a:prstGeom>
          <a:noFill/>
          <a:ln w="0" cmpd="sng">
            <a:noFill/>
            <a:prstDash val="solid"/>
          </a:ln>
        </p:spPr>
        <p:txBody>
          <a:bodyPr vert="horz" lIns="0" tIns="0" rIns="0" bIns="0" anchor="t"/>
          <a:lstStyle/>
          <a:p>
            <a:pPr marL="0" marR="0" indent="0" algn="l">
              <a:lnSpc>
                <a:spcPts val="5500"/>
              </a:lnSpc>
              <a:spcAft>
                <a:spcPts val="4080"/>
              </a:spcAft>
            </a:pPr>
            <a:r>
              <a:rPr lang="en-US" sz="4600" spc="90">
                <a:solidFill>
                  <a:srgbClr val="006FC0"/>
                </a:solidFill>
                <a:latin typeface="Tahoma" panose="02020603050405020304" pitchFamily="2"/>
              </a:rPr>
              <a:t>Topics for Week 2 </a:t>
            </a:r>
          </a:p>
        </p:txBody>
      </p:sp>
      <p:sp>
        <p:nvSpPr>
          <p:cNvPr id="3" name="Text Placeholder 2"/>
          <p:cNvSpPr>
            <a:spLocks noGrp="1"/>
          </p:cNvSpPr>
          <p:nvPr>
            <p:ph type="body" idx="10"/>
          </p:nvPr>
        </p:nvSpPr>
        <p:spPr>
          <a:xfrm>
            <a:off x="938530" y="1843405"/>
            <a:ext cx="8369300" cy="3515995"/>
          </a:xfrm>
          <a:prstGeom prst="rect">
            <a:avLst/>
          </a:prstGeom>
          <a:noFill/>
          <a:ln w="0" cmpd="sng">
            <a:noFill/>
            <a:prstDash val="solid"/>
          </a:ln>
        </p:spPr>
        <p:txBody>
          <a:bodyPr vert="horz" lIns="0" tIns="0" rIns="0" bIns="0" anchor="t"/>
          <a:lstStyle/>
          <a:p>
            <a:pPr marL="182880" marR="0" indent="0" algn="l">
              <a:lnSpc>
                <a:spcPts val="2900"/>
              </a:lnSpc>
              <a:spcAft>
                <a:spcPts val="0"/>
              </a:spcAft>
            </a:pPr>
            <a:r>
              <a:rPr lang="en-US" sz="2600" spc="0">
                <a:solidFill>
                  <a:srgbClr val="383838"/>
                </a:solidFill>
                <a:latin typeface="Arial" panose="02020603050405020304" pitchFamily="2"/>
              </a:rPr>
              <a:t>1.The International Economic Environment (with Ernil) </a:t>
            </a:r>
          </a:p>
          <a:p>
            <a:pPr marL="411480" marR="182880" indent="365760" algn="l">
              <a:lnSpc>
                <a:spcPts val="2800"/>
              </a:lnSpc>
              <a:spcBef>
                <a:spcPts val="975"/>
              </a:spcBef>
              <a:spcAft>
                <a:spcPts val="0"/>
              </a:spcAft>
              <a:buFont typeface="Arial"/>
              <a:buAutoNum type="arabicPeriod" startAt="2"/>
            </a:pPr>
            <a:r>
              <a:rPr lang="en-US" sz="2600" spc="0">
                <a:solidFill>
                  <a:srgbClr val="383838"/>
                </a:solidFill>
                <a:latin typeface="Arial" panose="02020603050405020304" pitchFamily="2"/>
              </a:rPr>
              <a:t>Multinational Corporations: internal organization and strategies (with Ernil) </a:t>
            </a:r>
          </a:p>
          <a:p>
            <a:pPr marL="411480" marR="0" indent="365760" algn="l">
              <a:lnSpc>
                <a:spcPts val="3000"/>
              </a:lnSpc>
              <a:spcBef>
                <a:spcPts val="860"/>
              </a:spcBef>
              <a:spcAft>
                <a:spcPts val="0"/>
              </a:spcAft>
              <a:buFont typeface="Arial"/>
              <a:buAutoNum type="arabicPeriod"/>
            </a:pPr>
            <a:r>
              <a:rPr lang="en-US" sz="2550" spc="20">
                <a:solidFill>
                  <a:srgbClr val="383838"/>
                </a:solidFill>
                <a:latin typeface="Arial" panose="02020603050405020304" pitchFamily="2"/>
              </a:rPr>
              <a:t>Market Structure and Firms’ Strategies (with Ernil) </a:t>
            </a:r>
          </a:p>
          <a:p>
            <a:pPr marL="411480" marR="0" indent="365760" algn="l">
              <a:lnSpc>
                <a:spcPts val="3000"/>
              </a:lnSpc>
              <a:spcBef>
                <a:spcPts val="845"/>
              </a:spcBef>
              <a:spcAft>
                <a:spcPts val="0"/>
              </a:spcAft>
              <a:buFont typeface="Arial"/>
              <a:buAutoNum type="arabicPeriod"/>
            </a:pPr>
            <a:r>
              <a:rPr lang="en-US" sz="2600" spc="0">
                <a:solidFill>
                  <a:srgbClr val="383838"/>
                </a:solidFill>
                <a:latin typeface="Arial" panose="02020603050405020304" pitchFamily="2"/>
              </a:rPr>
              <a:t>Foreign Domestic investment (with Ernil) </a:t>
            </a:r>
          </a:p>
          <a:p>
            <a:pPr marL="411480" marR="0" indent="365760" algn="l">
              <a:lnSpc>
                <a:spcPts val="2800"/>
              </a:lnSpc>
              <a:spcBef>
                <a:spcPts val="995"/>
              </a:spcBef>
              <a:spcAft>
                <a:spcPts val="0"/>
              </a:spcAft>
              <a:buFont typeface="Arial"/>
              <a:buAutoNum type="arabicPeriod"/>
            </a:pPr>
            <a:r>
              <a:rPr lang="en-US" sz="2600" spc="0">
                <a:solidFill>
                  <a:srgbClr val="383838"/>
                </a:solidFill>
                <a:latin typeface="Arial" panose="02020603050405020304" pitchFamily="2"/>
              </a:rPr>
              <a:t>Globalization: What is it and what are its drivers (with Farzad) </a:t>
            </a:r>
          </a:p>
          <a:p>
            <a:pPr marL="411480" marR="0" indent="365760" algn="l">
              <a:lnSpc>
                <a:spcPts val="3000"/>
              </a:lnSpc>
              <a:spcBef>
                <a:spcPts val="845"/>
              </a:spcBef>
              <a:spcAft>
                <a:spcPts val="90"/>
              </a:spcAft>
              <a:buFont typeface="Arial"/>
              <a:buAutoNum type="arabicPeriod"/>
            </a:pPr>
            <a:r>
              <a:rPr lang="en-US" sz="2600" spc="0">
                <a:solidFill>
                  <a:srgbClr val="383838"/>
                </a:solidFill>
                <a:latin typeface="Arial" panose="02020603050405020304" pitchFamily="2"/>
              </a:rPr>
              <a:t>Principles of International Trade (with Farzad) </a:t>
            </a:r>
          </a:p>
        </p:txBody>
      </p:sp>
    </p:spTree>
    <p:extLst>
      <p:ext uri="{BB962C8B-B14F-4D97-AF65-F5344CB8AC3E}">
        <p14:creationId xmlns:p14="http://schemas.microsoft.com/office/powerpoint/2010/main" val="2578665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layout 9">
    <p:bg>
      <p:bgPr>
        <a:solidFill>
          <a:schemeClr val="bg1">
            <a:alpha val="100000"/>
          </a:schemeClr>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932815" y="622300"/>
            <a:ext cx="9207500" cy="2250440"/>
          </a:xfrm>
          <a:prstGeom prst="rect">
            <a:avLst/>
          </a:prstGeom>
          <a:noFill/>
          <a:ln w="0" cmpd="sng">
            <a:noFill/>
            <a:prstDash val="solid"/>
          </a:ln>
        </p:spPr>
        <p:txBody>
          <a:bodyPr vert="horz" lIns="0" tIns="0" rIns="0" bIns="0" anchor="t">
            <a:normAutofit fontScale="90000"/>
          </a:bodyPr>
          <a:lstStyle/>
          <a:p>
            <a:pPr marL="45720" marR="0" indent="0" algn="l">
              <a:lnSpc>
                <a:spcPts val="5500"/>
              </a:lnSpc>
              <a:spcAft>
                <a:spcPts val="12215"/>
              </a:spcAft>
            </a:pPr>
            <a:r>
              <a:rPr lang="en-US" sz="4550" b="1" spc="170">
                <a:solidFill>
                  <a:srgbClr val="006FC0"/>
                </a:solidFill>
                <a:latin typeface="Tahoma" panose="02020603050405020304" pitchFamily="2"/>
              </a:rPr>
              <a:t>Topics for Week 3 </a:t>
            </a:r>
          </a:p>
        </p:txBody>
      </p:sp>
      <p:sp>
        <p:nvSpPr>
          <p:cNvPr id="3" name="Text Placeholder 2"/>
          <p:cNvSpPr>
            <a:spLocks noGrp="1"/>
          </p:cNvSpPr>
          <p:nvPr>
            <p:ph type="body" idx="10"/>
          </p:nvPr>
        </p:nvSpPr>
        <p:spPr>
          <a:xfrm>
            <a:off x="932815" y="2872740"/>
            <a:ext cx="9207500" cy="1927860"/>
          </a:xfrm>
          <a:prstGeom prst="rect">
            <a:avLst/>
          </a:prstGeom>
          <a:noFill/>
          <a:ln w="0" cmpd="sng">
            <a:noFill/>
            <a:prstDash val="solid"/>
          </a:ln>
        </p:spPr>
        <p:txBody>
          <a:bodyPr vert="horz" lIns="0" tIns="0" rIns="0" bIns="0" anchor="t">
            <a:normAutofit fontScale="85000"/>
          </a:bodyPr>
          <a:lstStyle/>
          <a:p>
            <a:pPr marL="45720" marR="0" indent="365760" algn="l">
              <a:lnSpc>
                <a:spcPts val="3000"/>
              </a:lnSpc>
              <a:spcAft>
                <a:spcPts val="0"/>
              </a:spcAft>
              <a:buFont typeface="Tahoma"/>
              <a:buAutoNum type="arabicPeriod"/>
            </a:pPr>
            <a:r>
              <a:rPr lang="en-US" sz="2500" b="1" spc="80">
                <a:solidFill>
                  <a:srgbClr val="383838"/>
                </a:solidFill>
                <a:latin typeface="Tahoma" panose="02020603050405020304" pitchFamily="2"/>
              </a:rPr>
              <a:t>Business Strategy - Use of Game Theory (with Ernil) </a:t>
            </a:r>
          </a:p>
          <a:p>
            <a:pPr marL="45720" marR="0" indent="365760" algn="l">
              <a:lnSpc>
                <a:spcPts val="3100"/>
              </a:lnSpc>
              <a:spcBef>
                <a:spcPts val="885"/>
              </a:spcBef>
              <a:spcAft>
                <a:spcPts val="0"/>
              </a:spcAft>
              <a:buFont typeface="Tahoma"/>
              <a:buAutoNum type="arabicPeriod"/>
            </a:pPr>
            <a:r>
              <a:rPr lang="en-US" sz="2550" b="1" spc="105">
                <a:solidFill>
                  <a:srgbClr val="383838"/>
                </a:solidFill>
                <a:latin typeface="Tahoma" panose="02020603050405020304" pitchFamily="2"/>
              </a:rPr>
              <a:t>International Competition and Cooperation (with Farzad) </a:t>
            </a:r>
          </a:p>
          <a:p>
            <a:pPr marL="45720" marR="0" indent="365760" algn="l">
              <a:lnSpc>
                <a:spcPts val="3100"/>
              </a:lnSpc>
              <a:spcBef>
                <a:spcPts val="950"/>
              </a:spcBef>
              <a:spcAft>
                <a:spcPts val="0"/>
              </a:spcAft>
              <a:buFont typeface="Tahoma"/>
              <a:buAutoNum type="arabicPeriod"/>
            </a:pPr>
            <a:r>
              <a:rPr lang="en-US" sz="2500" b="1" spc="75">
                <a:solidFill>
                  <a:srgbClr val="383838"/>
                </a:solidFill>
                <a:latin typeface="Tahoma" panose="02020603050405020304" pitchFamily="2"/>
              </a:rPr>
              <a:t>Economic and Political Country Risks (with Farzad) </a:t>
            </a:r>
          </a:p>
          <a:p>
            <a:pPr marL="45720" marR="0" indent="365760" algn="l">
              <a:lnSpc>
                <a:spcPts val="3100"/>
              </a:lnSpc>
              <a:spcBef>
                <a:spcPts val="930"/>
              </a:spcBef>
              <a:spcAft>
                <a:spcPts val="120"/>
              </a:spcAft>
              <a:buFont typeface="Tahoma"/>
              <a:buAutoNum type="arabicPeriod"/>
            </a:pPr>
            <a:r>
              <a:rPr lang="en-US" sz="2550" b="1" spc="100">
                <a:solidFill>
                  <a:srgbClr val="383838"/>
                </a:solidFill>
                <a:latin typeface="Tahoma" panose="02020603050405020304" pitchFamily="2"/>
              </a:rPr>
              <a:t>Risk of Expropriation (with Farzad) </a:t>
            </a:r>
          </a:p>
        </p:txBody>
      </p:sp>
    </p:spTree>
    <p:extLst>
      <p:ext uri="{BB962C8B-B14F-4D97-AF65-F5344CB8AC3E}">
        <p14:creationId xmlns:p14="http://schemas.microsoft.com/office/powerpoint/2010/main" val="29339794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E6ECADE-EA39-41E3-A406-F9368150DBBF}" type="datetime1">
              <a:rPr lang="en-GB" smtClean="0">
                <a:solidFill>
                  <a:srgbClr val="438086"/>
                </a:solidFill>
              </a:rPr>
              <a:t>10/07/2025</a:t>
            </a:fld>
            <a:endParaRPr lang="en-GB">
              <a:solidFill>
                <a:srgbClr val="438086"/>
              </a:solidFill>
            </a:endParaRPr>
          </a:p>
        </p:txBody>
      </p:sp>
      <p:sp>
        <p:nvSpPr>
          <p:cNvPr id="5" name="Footer Placeholder 4"/>
          <p:cNvSpPr>
            <a:spLocks noGrp="1"/>
          </p:cNvSpPr>
          <p:nvPr>
            <p:ph type="ftr" sz="quarter" idx="11"/>
          </p:nvPr>
        </p:nvSpPr>
        <p:spPr/>
        <p:txBody>
          <a:bodyPr/>
          <a:lstStyle/>
          <a:p>
            <a:endParaRPr lang="en-GB">
              <a:solidFill>
                <a:srgbClr val="438086"/>
              </a:solidFill>
            </a:endParaRPr>
          </a:p>
        </p:txBody>
      </p:sp>
      <p:sp>
        <p:nvSpPr>
          <p:cNvPr id="6" name="Slide Number Placeholder 5"/>
          <p:cNvSpPr>
            <a:spLocks noGrp="1"/>
          </p:cNvSpPr>
          <p:nvPr>
            <p:ph type="sldNum" sz="quarter" idx="12"/>
          </p:nvPr>
        </p:nvSpPr>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232490880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layout 10">
    <p:bg>
      <p:bgPr>
        <a:solidFill>
          <a:schemeClr val="bg1">
            <a:alpha val="100000"/>
          </a:schemeClr>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387350" y="0"/>
            <a:ext cx="11480800" cy="6311900"/>
          </a:xfrm>
          <a:prstGeom prst="rect">
            <a:avLst/>
          </a:prstGeom>
          <a:noFill/>
          <a:ln w="0" cmpd="sng">
            <a:noFill/>
            <a:prstDash val="solid"/>
          </a:ln>
        </p:spPr>
        <p:txBody>
          <a:bodyPr vert="horz" lIns="0" tIns="33020" rIns="0" bIns="0" anchor="t">
            <a:normAutofit fontScale="85000"/>
          </a:bodyPr>
          <a:lstStyle/>
          <a:p>
            <a:pPr marL="548640" marR="0" indent="0" algn="l">
              <a:lnSpc>
                <a:spcPts val="3100"/>
              </a:lnSpc>
              <a:spcAft>
                <a:spcPts val="0"/>
              </a:spcAft>
            </a:pPr>
            <a:r>
              <a:rPr lang="en-US" sz="2550" b="1" spc="75">
                <a:solidFill>
                  <a:srgbClr val="006FC0"/>
                </a:solidFill>
                <a:latin typeface="Tahoma" panose="02020603050405020304" pitchFamily="2"/>
              </a:rPr>
              <a:t>Suggested Reading : </a:t>
            </a:r>
          </a:p>
          <a:p>
            <a:pPr marL="0" marR="0" indent="228600" algn="l">
              <a:lnSpc>
                <a:spcPts val="1600"/>
              </a:lnSpc>
              <a:spcBef>
                <a:spcPts val="1550"/>
              </a:spcBef>
              <a:spcAft>
                <a:spcPts val="0"/>
              </a:spcAft>
              <a:buFont typeface="Symbol"/>
              <a:buChar char="·"/>
            </a:pPr>
            <a:r>
              <a:rPr lang="en-US" sz="1500" spc="-5">
                <a:solidFill>
                  <a:srgbClr val="000000"/>
                </a:solidFill>
                <a:latin typeface="Arial" panose="02020603050405020304" pitchFamily="2"/>
              </a:rPr>
              <a:t>Textbooks for this course </a:t>
            </a:r>
          </a:p>
          <a:p>
            <a:pPr marL="685800" marR="502920" indent="228600" algn="l">
              <a:lnSpc>
                <a:spcPts val="1600"/>
              </a:lnSpc>
              <a:spcBef>
                <a:spcPts val="525"/>
              </a:spcBef>
              <a:spcAft>
                <a:spcPts val="0"/>
              </a:spcAft>
              <a:buFont typeface="Symbol"/>
              <a:buChar char="·"/>
            </a:pPr>
            <a:r>
              <a:rPr lang="en-US" sz="1500" b="1" spc="0">
                <a:solidFill>
                  <a:srgbClr val="000000"/>
                </a:solidFill>
                <a:latin typeface="Arial" panose="02020603050405020304" pitchFamily="2"/>
              </a:rPr>
              <a:t>Simon Collinson, Rajneesh Narula, Alan M. Rugman and Amir Qamar, International Business, 8th Edition, Pearson Education, 2020 </a:t>
            </a:r>
          </a:p>
          <a:p>
            <a:pPr marL="685800" marR="777240" indent="228600" algn="l">
              <a:lnSpc>
                <a:spcPts val="1600"/>
              </a:lnSpc>
              <a:spcBef>
                <a:spcPts val="500"/>
              </a:spcBef>
              <a:spcAft>
                <a:spcPts val="0"/>
              </a:spcAft>
              <a:buFont typeface="Symbol"/>
              <a:buChar char="·"/>
            </a:pPr>
            <a:r>
              <a:rPr lang="en-US" sz="1500" b="1" spc="0">
                <a:solidFill>
                  <a:srgbClr val="000000"/>
                </a:solidFill>
                <a:latin typeface="Arial" panose="02020603050405020304" pitchFamily="2"/>
              </a:rPr>
              <a:t>Frederic S. Mishkin and Stanley Eakins, Financial Markets and Institutions, Global Edition, 9th Edition, Pearson Education, 2020 </a:t>
            </a:r>
          </a:p>
          <a:p>
            <a:pPr marL="685800" marR="0" indent="228600" algn="l">
              <a:lnSpc>
                <a:spcPts val="1600"/>
              </a:lnSpc>
              <a:spcBef>
                <a:spcPts val="530"/>
              </a:spcBef>
              <a:spcAft>
                <a:spcPts val="0"/>
              </a:spcAft>
              <a:buFont typeface="Symbol"/>
              <a:buChar char="·"/>
            </a:pPr>
            <a:r>
              <a:rPr lang="en-US" sz="1500" b="1" spc="0">
                <a:solidFill>
                  <a:srgbClr val="000000"/>
                </a:solidFill>
                <a:latin typeface="Arial" panose="02020603050405020304" pitchFamily="2"/>
              </a:rPr>
              <a:t>Jonathan Berk and Peter DeMarzo, Corporate Finance, Global Edition, 3rd edition, Pearson Education, 2014 </a:t>
            </a:r>
          </a:p>
          <a:p>
            <a:pPr marL="685800" marR="868680" indent="228600" algn="l">
              <a:lnSpc>
                <a:spcPts val="1600"/>
              </a:lnSpc>
              <a:spcBef>
                <a:spcPts val="470"/>
              </a:spcBef>
              <a:spcAft>
                <a:spcPts val="0"/>
              </a:spcAft>
              <a:buFont typeface="Symbol"/>
              <a:buChar char="·"/>
            </a:pPr>
            <a:r>
              <a:rPr lang="en-US" sz="1500" spc="0">
                <a:solidFill>
                  <a:srgbClr val="000000"/>
                </a:solidFill>
                <a:latin typeface="Arial" panose="02020603050405020304" pitchFamily="2"/>
              </a:rPr>
              <a:t>John D. Daniels, Lee H. Radebaugh and Daniel Sullivan, International Business, Global Edition, 17th Edition, Pearson Education, 2021 </a:t>
            </a:r>
          </a:p>
          <a:p>
            <a:pPr marL="685800" marR="91440" indent="228600" algn="l">
              <a:lnSpc>
                <a:spcPts val="1600"/>
              </a:lnSpc>
              <a:spcBef>
                <a:spcPts val="520"/>
              </a:spcBef>
              <a:spcAft>
                <a:spcPts val="0"/>
              </a:spcAft>
              <a:buFont typeface="Symbol"/>
              <a:buChar char="·"/>
            </a:pPr>
            <a:r>
              <a:rPr lang="en-US" sz="1500" spc="0">
                <a:solidFill>
                  <a:srgbClr val="000000"/>
                </a:solidFill>
                <a:latin typeface="Arial" panose="02020603050405020304" pitchFamily="2"/>
              </a:rPr>
              <a:t>John J. Wild and Kenneth L. Wild, International Business: The Challenges of Globalization, Global Edition, 9th Edition, Pearson Education, 2019 </a:t>
            </a:r>
          </a:p>
          <a:p>
            <a:pPr marL="685800" marR="320040" indent="228600" algn="l">
              <a:lnSpc>
                <a:spcPts val="1600"/>
              </a:lnSpc>
              <a:spcBef>
                <a:spcPts val="525"/>
              </a:spcBef>
              <a:spcAft>
                <a:spcPts val="0"/>
              </a:spcAft>
              <a:buFont typeface="Symbol"/>
              <a:buChar char="·"/>
            </a:pPr>
            <a:r>
              <a:rPr lang="en-US" sz="1500" spc="0">
                <a:solidFill>
                  <a:srgbClr val="000000"/>
                </a:solidFill>
                <a:latin typeface="Arial" panose="02020603050405020304" pitchFamily="2"/>
              </a:rPr>
              <a:t>John Lipczynski, John Goddard and John O.S. Wilson, Industrial Organization: Competition, Strategy and Policy, 5th Edition, Pearson Education, 2017 </a:t>
            </a:r>
          </a:p>
          <a:p>
            <a:pPr marL="685800" marR="914400" indent="228600" algn="l">
              <a:lnSpc>
                <a:spcPts val="1600"/>
              </a:lnSpc>
              <a:spcBef>
                <a:spcPts val="525"/>
              </a:spcBef>
              <a:spcAft>
                <a:spcPts val="0"/>
              </a:spcAft>
              <a:buFont typeface="Symbol"/>
              <a:buChar char="·"/>
            </a:pPr>
            <a:r>
              <a:rPr lang="en-US" sz="1500" spc="0">
                <a:solidFill>
                  <a:srgbClr val="000000"/>
                </a:solidFill>
                <a:latin typeface="Arial" panose="02020603050405020304" pitchFamily="2"/>
              </a:rPr>
              <a:t>Sloman, John, et al. Economics for Business Enhanced. Available from: VitalSource Bookshelf, (8th Edition). Pearson International Content, 2019. </a:t>
            </a:r>
          </a:p>
          <a:p>
            <a:pPr marL="685800" marR="0" indent="228600" algn="l">
              <a:lnSpc>
                <a:spcPts val="1600"/>
              </a:lnSpc>
              <a:spcBef>
                <a:spcPts val="500"/>
              </a:spcBef>
              <a:spcAft>
                <a:spcPts val="0"/>
              </a:spcAft>
              <a:buFont typeface="Symbol"/>
              <a:buChar char="·"/>
            </a:pPr>
            <a:r>
              <a:rPr lang="en-US" sz="1500" spc="0">
                <a:solidFill>
                  <a:srgbClr val="000000"/>
                </a:solidFill>
                <a:latin typeface="Arial" panose="02020603050405020304" pitchFamily="2"/>
              </a:rPr>
              <a:t>Michael Parkin, Microeconomics, Global Edition, 14th Edition, Pearson Education, 2022 </a:t>
            </a:r>
          </a:p>
          <a:p>
            <a:pPr marL="685800" marR="0" indent="228600" algn="l">
              <a:lnSpc>
                <a:spcPts val="1600"/>
              </a:lnSpc>
              <a:spcBef>
                <a:spcPts val="585"/>
              </a:spcBef>
              <a:spcAft>
                <a:spcPts val="0"/>
              </a:spcAft>
              <a:buFont typeface="Symbol"/>
              <a:buChar char="·"/>
            </a:pPr>
            <a:r>
              <a:rPr lang="en-US" sz="1500" spc="0">
                <a:solidFill>
                  <a:srgbClr val="000000"/>
                </a:solidFill>
                <a:latin typeface="Arial" panose="02020603050405020304" pitchFamily="2"/>
              </a:rPr>
              <a:t>Barbara Casu, Claudia Girardone and Philip Molyneux, Introduction to banking, 3rd edition. Pearson Education, 2021. </a:t>
            </a:r>
          </a:p>
          <a:p>
            <a:pPr marL="685800" marR="0" indent="228600" algn="l">
              <a:lnSpc>
                <a:spcPts val="1600"/>
              </a:lnSpc>
              <a:spcBef>
                <a:spcPts val="445"/>
              </a:spcBef>
              <a:spcAft>
                <a:spcPts val="0"/>
              </a:spcAft>
              <a:buFont typeface="Symbol"/>
              <a:buChar char="·"/>
            </a:pPr>
            <a:r>
              <a:rPr lang="en-US" sz="1500" spc="0">
                <a:solidFill>
                  <a:srgbClr val="000000"/>
                </a:solidFill>
                <a:latin typeface="Arial" panose="02020603050405020304" pitchFamily="2"/>
              </a:rPr>
              <a:t>Glen Arnold, Modern Financial Markets and Institutions, Pearson Education, 2012 </a:t>
            </a:r>
          </a:p>
          <a:p>
            <a:pPr marL="685800" marR="0" indent="228600" algn="l">
              <a:lnSpc>
                <a:spcPts val="1600"/>
              </a:lnSpc>
              <a:spcBef>
                <a:spcPts val="500"/>
              </a:spcBef>
              <a:spcAft>
                <a:spcPts val="0"/>
              </a:spcAft>
              <a:buFont typeface="Symbol"/>
              <a:buChar char="·"/>
            </a:pPr>
            <a:r>
              <a:rPr lang="en-US" sz="1500" spc="0">
                <a:solidFill>
                  <a:srgbClr val="000000"/>
                </a:solidFill>
                <a:latin typeface="Arial" panose="02020603050405020304" pitchFamily="2"/>
              </a:rPr>
              <a:t>Marc Levinson, Guide to Financial Markets, 6th edition, The Economist, 2014 </a:t>
            </a:r>
          </a:p>
          <a:p>
            <a:pPr marL="0" marR="0" indent="0" algn="l">
              <a:lnSpc>
                <a:spcPts val="1600"/>
              </a:lnSpc>
              <a:spcBef>
                <a:spcPts val="1355"/>
              </a:spcBef>
              <a:spcAft>
                <a:spcPts val="0"/>
              </a:spcAft>
            </a:pPr>
            <a:r>
              <a:rPr lang="en-US" sz="2550" spc="35">
                <a:solidFill>
                  <a:srgbClr val="000000"/>
                </a:solidFill>
                <a:latin typeface="Arial" panose="02020603050405020304" pitchFamily="2"/>
              </a:rPr>
              <a:t>• </a:t>
            </a:r>
            <a:r>
              <a:rPr lang="en-US" sz="1500" spc="35">
                <a:solidFill>
                  <a:srgbClr val="000000"/>
                </a:solidFill>
                <a:latin typeface="Arial" panose="02020603050405020304" pitchFamily="2"/>
              </a:rPr>
              <a:t>Textbooks for today </a:t>
            </a:r>
          </a:p>
          <a:p>
            <a:pPr marL="685800" marR="0" indent="228600" algn="l">
              <a:lnSpc>
                <a:spcPts val="1600"/>
              </a:lnSpc>
              <a:spcBef>
                <a:spcPts val="175"/>
              </a:spcBef>
              <a:spcAft>
                <a:spcPts val="0"/>
              </a:spcAft>
              <a:buFont typeface="Symbol"/>
              <a:buChar char="·"/>
            </a:pPr>
            <a:r>
              <a:rPr lang="en-US" sz="1500" spc="0">
                <a:solidFill>
                  <a:srgbClr val="000000"/>
                </a:solidFill>
                <a:latin typeface="Arial" panose="02020603050405020304" pitchFamily="2"/>
              </a:rPr>
              <a:t>Chapter 1 in: Simon Collinson, Rajneesh Narula, Alan M. Rugman and Amir Qamar, International Business, 8th Edition, Pearson Education, 2020 </a:t>
            </a:r>
          </a:p>
          <a:p>
            <a:pPr marL="685800" marR="502920" indent="228600" algn="l">
              <a:lnSpc>
                <a:spcPts val="1600"/>
              </a:lnSpc>
              <a:spcBef>
                <a:spcPts val="580"/>
              </a:spcBef>
              <a:spcAft>
                <a:spcPts val="30"/>
              </a:spcAft>
              <a:buFont typeface="Symbol"/>
              <a:buChar char="·"/>
            </a:pPr>
            <a:r>
              <a:rPr lang="en-US" sz="1500" spc="0">
                <a:solidFill>
                  <a:srgbClr val="000000"/>
                </a:solidFill>
                <a:latin typeface="Arial" panose="02020603050405020304" pitchFamily="2"/>
              </a:rPr>
              <a:t>Chapter 1 and 2 in: Frederic S. Mishkin and Stanley Eakins, Financial Markets and Institutions, Global Edition, 9th Edition, Pearson Education, 2020 </a:t>
            </a:r>
          </a:p>
        </p:txBody>
      </p:sp>
    </p:spTree>
    <p:extLst>
      <p:ext uri="{BB962C8B-B14F-4D97-AF65-F5344CB8AC3E}">
        <p14:creationId xmlns:p14="http://schemas.microsoft.com/office/powerpoint/2010/main" val="38793688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1_layout 2">
    <p:bg>
      <p:bgPr>
        <a:solidFill>
          <a:schemeClr val="bg1">
            <a:alpha val="100000"/>
          </a:schemeClr>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1042670" y="558800"/>
            <a:ext cx="9144000" cy="869950"/>
          </a:xfrm>
          <a:prstGeom prst="rect">
            <a:avLst/>
          </a:prstGeom>
          <a:noFill/>
          <a:ln w="0" cmpd="sng">
            <a:noFill/>
            <a:prstDash val="solid"/>
          </a:ln>
        </p:spPr>
        <p:txBody>
          <a:bodyPr vert="horz" lIns="0" tIns="3175" rIns="0" bIns="0" anchor="t"/>
          <a:lstStyle/>
          <a:p>
            <a:pPr marL="137160" marR="0" indent="0" algn="l">
              <a:lnSpc>
                <a:spcPts val="4100"/>
              </a:lnSpc>
              <a:spcAft>
                <a:spcPts val="2710"/>
              </a:spcAft>
            </a:pPr>
            <a:r>
              <a:rPr lang="en-US" sz="3600" b="1" spc="-5">
                <a:solidFill>
                  <a:srgbClr val="006FC0"/>
                </a:solidFill>
                <a:latin typeface="Arial" panose="02020603050405020304" pitchFamily="2"/>
              </a:rPr>
              <a:t>Outline and learning outcomes </a:t>
            </a:r>
          </a:p>
        </p:txBody>
      </p:sp>
      <p:sp>
        <p:nvSpPr>
          <p:cNvPr id="3" name="Text Placeholder 2"/>
          <p:cNvSpPr>
            <a:spLocks noGrp="1"/>
          </p:cNvSpPr>
          <p:nvPr>
            <p:ph type="body" idx="10"/>
          </p:nvPr>
        </p:nvSpPr>
        <p:spPr>
          <a:xfrm>
            <a:off x="1042670" y="1428750"/>
            <a:ext cx="9144000" cy="4819650"/>
          </a:xfrm>
          <a:prstGeom prst="rect">
            <a:avLst/>
          </a:prstGeom>
          <a:noFill/>
          <a:ln w="0" cmpd="sng">
            <a:noFill/>
            <a:prstDash val="solid"/>
          </a:ln>
        </p:spPr>
        <p:txBody>
          <a:bodyPr vert="horz" lIns="0" tIns="5080" rIns="0" bIns="0" anchor="t"/>
          <a:lstStyle/>
          <a:p>
            <a:pPr marL="0" marR="0" indent="0" algn="l">
              <a:lnSpc>
                <a:spcPts val="3100"/>
              </a:lnSpc>
              <a:spcAft>
                <a:spcPts val="0"/>
              </a:spcAft>
            </a:pPr>
            <a:r>
              <a:rPr lang="en-US" sz="2500" spc="90">
                <a:solidFill>
                  <a:srgbClr val="C00000"/>
                </a:solidFill>
                <a:latin typeface="Tahoma" panose="02020603050405020304" pitchFamily="2"/>
              </a:rPr>
              <a:t>Banking </a:t>
            </a:r>
          </a:p>
          <a:p>
            <a:pPr marL="0" marR="0" indent="228600" algn="l">
              <a:lnSpc>
                <a:spcPts val="3000"/>
              </a:lnSpc>
              <a:spcBef>
                <a:spcPts val="355"/>
              </a:spcBef>
              <a:spcAft>
                <a:spcPts val="0"/>
              </a:spcAft>
              <a:buFont typeface="Symbol"/>
              <a:buChar char="·"/>
            </a:pPr>
            <a:r>
              <a:rPr lang="en-US" sz="2500" spc="90">
                <a:solidFill>
                  <a:srgbClr val="000000"/>
                </a:solidFill>
                <a:latin typeface="Tahoma" panose="02020603050405020304" pitchFamily="2"/>
              </a:rPr>
              <a:t>Bank activities and services: Bank’ balance sheet </a:t>
            </a:r>
          </a:p>
          <a:p>
            <a:pPr marL="0" marR="0" indent="228600" algn="l">
              <a:lnSpc>
                <a:spcPts val="2900"/>
              </a:lnSpc>
              <a:spcBef>
                <a:spcPts val="495"/>
              </a:spcBef>
              <a:spcAft>
                <a:spcPts val="0"/>
              </a:spcAft>
              <a:buFont typeface="Symbol"/>
              <a:buChar char="·"/>
            </a:pPr>
            <a:r>
              <a:rPr lang="en-US" sz="2500" spc="85">
                <a:solidFill>
                  <a:srgbClr val="000000"/>
                </a:solidFill>
                <a:latin typeface="Tahoma" panose="02020603050405020304" pitchFamily="2"/>
              </a:rPr>
              <a:t>Bank management, </a:t>
            </a:r>
            <a:r>
              <a:rPr lang="en-US" sz="2600" spc="85">
                <a:solidFill>
                  <a:srgbClr val="000000"/>
                </a:solidFill>
                <a:latin typeface="Tahoma" panose="02020603050405020304" pitchFamily="2"/>
              </a:rPr>
              <a:t>income structure and performance </a:t>
            </a:r>
          </a:p>
          <a:p>
            <a:pPr marL="228600" marR="0" indent="0" algn="l">
              <a:lnSpc>
                <a:spcPts val="2900"/>
              </a:lnSpc>
              <a:spcBef>
                <a:spcPts val="0"/>
              </a:spcBef>
              <a:spcAft>
                <a:spcPts val="0"/>
              </a:spcAft>
            </a:pPr>
            <a:r>
              <a:rPr lang="en-US" sz="2600" spc="55">
                <a:solidFill>
                  <a:srgbClr val="000000"/>
                </a:solidFill>
                <a:latin typeface="Tahoma" panose="02020603050405020304" pitchFamily="2"/>
              </a:rPr>
              <a:t>indicators </a:t>
            </a:r>
          </a:p>
          <a:p>
            <a:pPr marL="0" marR="0" indent="228600" algn="l">
              <a:lnSpc>
                <a:spcPts val="3100"/>
              </a:lnSpc>
              <a:spcBef>
                <a:spcPts val="385"/>
              </a:spcBef>
              <a:spcAft>
                <a:spcPts val="0"/>
              </a:spcAft>
              <a:buFont typeface="Symbol"/>
              <a:buChar char="·"/>
            </a:pPr>
            <a:r>
              <a:rPr lang="en-US" sz="2500" spc="80">
                <a:solidFill>
                  <a:srgbClr val="000000"/>
                </a:solidFill>
                <a:latin typeface="Tahoma" panose="02020603050405020304" pitchFamily="2"/>
              </a:rPr>
              <a:t>Types of banking </a:t>
            </a:r>
          </a:p>
          <a:p>
            <a:pPr marL="0" marR="0" indent="0" algn="l">
              <a:lnSpc>
                <a:spcPts val="3100"/>
              </a:lnSpc>
              <a:spcBef>
                <a:spcPts val="3875"/>
              </a:spcBef>
              <a:spcAft>
                <a:spcPts val="0"/>
              </a:spcAft>
            </a:pPr>
            <a:r>
              <a:rPr lang="en-US" sz="2500" spc="100">
                <a:solidFill>
                  <a:srgbClr val="C00000"/>
                </a:solidFill>
                <a:latin typeface="Tahoma" panose="02020603050405020304" pitchFamily="2"/>
              </a:rPr>
              <a:t>Optional Topics on banking </a:t>
            </a:r>
          </a:p>
          <a:p>
            <a:pPr marL="0" marR="0" indent="228600" algn="l">
              <a:lnSpc>
                <a:spcPts val="3100"/>
              </a:lnSpc>
              <a:spcBef>
                <a:spcPts val="380"/>
              </a:spcBef>
              <a:spcAft>
                <a:spcPts val="0"/>
              </a:spcAft>
              <a:buFont typeface="Symbol"/>
              <a:buChar char="·"/>
            </a:pPr>
            <a:r>
              <a:rPr lang="en-US" sz="2500" spc="105">
                <a:solidFill>
                  <a:srgbClr val="000000"/>
                </a:solidFill>
                <a:latin typeface="Tahoma" panose="02020603050405020304" pitchFamily="2"/>
              </a:rPr>
              <a:t>International banking </a:t>
            </a:r>
          </a:p>
          <a:p>
            <a:pPr marL="0" marR="0" indent="228600" algn="l">
              <a:lnSpc>
                <a:spcPts val="3100"/>
              </a:lnSpc>
              <a:spcBef>
                <a:spcPts val="355"/>
              </a:spcBef>
              <a:spcAft>
                <a:spcPts val="0"/>
              </a:spcAft>
              <a:buFont typeface="Symbol"/>
              <a:buChar char="·"/>
            </a:pPr>
            <a:r>
              <a:rPr lang="en-US" sz="2500" spc="85">
                <a:solidFill>
                  <a:srgbClr val="000000"/>
                </a:solidFill>
                <a:latin typeface="Tahoma" panose="02020603050405020304" pitchFamily="2"/>
              </a:rPr>
              <a:t>Banking, Growth, Competition, Structure Banking Industry </a:t>
            </a:r>
          </a:p>
          <a:p>
            <a:pPr marL="0" marR="0" indent="228600" algn="l">
              <a:lnSpc>
                <a:spcPts val="3100"/>
              </a:lnSpc>
              <a:spcBef>
                <a:spcPts val="405"/>
              </a:spcBef>
              <a:spcAft>
                <a:spcPts val="0"/>
              </a:spcAft>
              <a:buFont typeface="Symbol"/>
              <a:buChar char="·"/>
            </a:pPr>
            <a:r>
              <a:rPr lang="en-US" sz="2500" spc="100">
                <a:solidFill>
                  <a:srgbClr val="000000"/>
                </a:solidFill>
                <a:latin typeface="Tahoma" panose="02020603050405020304" pitchFamily="2"/>
              </a:rPr>
              <a:t>Bank failures and banking crises </a:t>
            </a:r>
          </a:p>
          <a:p>
            <a:pPr marL="0" marR="0" indent="228600" algn="l">
              <a:lnSpc>
                <a:spcPts val="3100"/>
              </a:lnSpc>
              <a:spcBef>
                <a:spcPts val="360"/>
              </a:spcBef>
              <a:spcAft>
                <a:spcPts val="625"/>
              </a:spcAft>
              <a:buFont typeface="Symbol"/>
              <a:buChar char="·"/>
            </a:pPr>
            <a:r>
              <a:rPr lang="en-US" sz="2500" spc="95">
                <a:solidFill>
                  <a:srgbClr val="000000"/>
                </a:solidFill>
                <a:latin typeface="Tahoma" panose="02020603050405020304" pitchFamily="2"/>
              </a:rPr>
              <a:t>Banking risks </a:t>
            </a:r>
          </a:p>
        </p:txBody>
      </p:sp>
    </p:spTree>
    <p:extLst>
      <p:ext uri="{BB962C8B-B14F-4D97-AF65-F5344CB8AC3E}">
        <p14:creationId xmlns:p14="http://schemas.microsoft.com/office/powerpoint/2010/main" val="30695117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7213577" y="3810001"/>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4" name="Rectangle 23"/>
          <p:cNvSpPr/>
          <p:nvPr/>
        </p:nvSpPr>
        <p:spPr>
          <a:xfrm flipV="1">
            <a:off x="7213601" y="3897010"/>
            <a:ext cx="49784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5" name="Rectangle 24"/>
          <p:cNvSpPr/>
          <p:nvPr/>
        </p:nvSpPr>
        <p:spPr>
          <a:xfrm flipV="1">
            <a:off x="7213601" y="4115167"/>
            <a:ext cx="49784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6" name="Rectangle 25"/>
          <p:cNvSpPr/>
          <p:nvPr/>
        </p:nvSpPr>
        <p:spPr>
          <a:xfrm flipV="1">
            <a:off x="7213600" y="4164403"/>
            <a:ext cx="262128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7" name="Rectangle 26"/>
          <p:cNvSpPr/>
          <p:nvPr/>
        </p:nvSpPr>
        <p:spPr>
          <a:xfrm flipV="1">
            <a:off x="7213600" y="4199572"/>
            <a:ext cx="262128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useBgFill="1">
        <p:nvSpPr>
          <p:cNvPr id="30" name="Rounded Rectangle 29"/>
          <p:cNvSpPr/>
          <p:nvPr/>
        </p:nvSpPr>
        <p:spPr bwMode="white">
          <a:xfrm>
            <a:off x="7213600" y="3962400"/>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useBgFill="1">
        <p:nvSpPr>
          <p:cNvPr id="31" name="Rounded Rectangle 30"/>
          <p:cNvSpPr/>
          <p:nvPr/>
        </p:nvSpPr>
        <p:spPr bwMode="white">
          <a:xfrm>
            <a:off x="9835343" y="406098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7" name="Rectangle 6"/>
          <p:cNvSpPr/>
          <p:nvPr/>
        </p:nvSpPr>
        <p:spPr>
          <a:xfrm>
            <a:off x="1" y="3649662"/>
            <a:ext cx="12192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0" name="Rectangle 9"/>
          <p:cNvSpPr/>
          <p:nvPr/>
        </p:nvSpPr>
        <p:spPr>
          <a:xfrm>
            <a:off x="1" y="3675528"/>
            <a:ext cx="12192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1" name="Rectangle 10"/>
          <p:cNvSpPr/>
          <p:nvPr/>
        </p:nvSpPr>
        <p:spPr>
          <a:xfrm flipV="1">
            <a:off x="8552068" y="3643090"/>
            <a:ext cx="3639933"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9" name="Rectangle 18"/>
          <p:cNvSpPr/>
          <p:nvPr/>
        </p:nvSpPr>
        <p:spPr>
          <a:xfrm>
            <a:off x="0" y="0"/>
            <a:ext cx="12192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8" name="Title 7"/>
          <p:cNvSpPr>
            <a:spLocks noGrp="1"/>
          </p:cNvSpPr>
          <p:nvPr>
            <p:ph type="ctrTitle"/>
          </p:nvPr>
        </p:nvSpPr>
        <p:spPr>
          <a:xfrm>
            <a:off x="609600" y="2401888"/>
            <a:ext cx="11277600" cy="1470025"/>
          </a:xfrm>
        </p:spPr>
        <p:txBody>
          <a:bodyPr anchor="b"/>
          <a:lstStyle>
            <a:lvl1pPr>
              <a:defRPr sz="4400">
                <a:solidFill>
                  <a:schemeClr val="bg1"/>
                </a:solidFill>
              </a:defRPr>
            </a:lvl1pPr>
          </a:lstStyle>
          <a:p>
            <a:r>
              <a:rPr kumimoji="0" lang="en-US"/>
              <a:t>Click to edit Master title style</a:t>
            </a:r>
          </a:p>
        </p:txBody>
      </p:sp>
      <p:sp>
        <p:nvSpPr>
          <p:cNvPr id="9" name="Subtitle 8"/>
          <p:cNvSpPr>
            <a:spLocks noGrp="1"/>
          </p:cNvSpPr>
          <p:nvPr>
            <p:ph type="subTitle" idx="1"/>
          </p:nvPr>
        </p:nvSpPr>
        <p:spPr>
          <a:xfrm>
            <a:off x="609600" y="3899938"/>
            <a:ext cx="6604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8940800" y="4206240"/>
            <a:ext cx="1280160" cy="457200"/>
          </a:xfrm>
        </p:spPr>
        <p:txBody>
          <a:bodyPr/>
          <a:lstStyle/>
          <a:p>
            <a:fld id="{87334AE8-A895-4B7C-98A8-72D9B9873AE0}" type="datetime1">
              <a:rPr lang="en-GB" smtClean="0">
                <a:solidFill>
                  <a:srgbClr val="438086"/>
                </a:solidFill>
              </a:rPr>
              <a:t>10/07/2025</a:t>
            </a:fld>
            <a:endParaRPr lang="en-GB">
              <a:solidFill>
                <a:srgbClr val="438086"/>
              </a:solidFill>
            </a:endParaRPr>
          </a:p>
        </p:txBody>
      </p:sp>
      <p:sp>
        <p:nvSpPr>
          <p:cNvPr id="17" name="Footer Placeholder 16"/>
          <p:cNvSpPr>
            <a:spLocks noGrp="1"/>
          </p:cNvSpPr>
          <p:nvPr>
            <p:ph type="ftr" sz="quarter" idx="11"/>
          </p:nvPr>
        </p:nvSpPr>
        <p:spPr>
          <a:xfrm>
            <a:off x="7213600" y="4205288"/>
            <a:ext cx="1727200" cy="457200"/>
          </a:xfrm>
        </p:spPr>
        <p:txBody>
          <a:bodyPr/>
          <a:lstStyle/>
          <a:p>
            <a:endParaRPr lang="en-GB">
              <a:solidFill>
                <a:srgbClr val="438086"/>
              </a:solidFill>
            </a:endParaRPr>
          </a:p>
        </p:txBody>
      </p:sp>
      <p:sp>
        <p:nvSpPr>
          <p:cNvPr id="29" name="Slide Number Placeholder 28"/>
          <p:cNvSpPr>
            <a:spLocks noGrp="1"/>
          </p:cNvSpPr>
          <p:nvPr>
            <p:ph type="sldNum" sz="quarter" idx="12"/>
          </p:nvPr>
        </p:nvSpPr>
        <p:spPr>
          <a:xfrm>
            <a:off x="11093451" y="1136"/>
            <a:ext cx="996949" cy="365760"/>
          </a:xfrm>
        </p:spPr>
        <p:txBody>
          <a:bodyPr/>
          <a:lstStyle>
            <a:lvl1pPr algn="r">
              <a:defRPr sz="1800">
                <a:solidFill>
                  <a:schemeClr val="bg1"/>
                </a:solidFill>
              </a:defRPr>
            </a:lvl1pPr>
          </a:lstStyle>
          <a:p>
            <a:fld id="{E268A2EE-60DF-4D9A-BDB5-E8B57244CE40}" type="slidenum">
              <a:rPr lang="en-GB" smtClean="0">
                <a:solidFill>
                  <a:prstClr val="white"/>
                </a:solidFill>
              </a:rPr>
              <a:pPr/>
              <a:t>‹#›</a:t>
            </a:fld>
            <a:endParaRPr lang="en-GB">
              <a:solidFill>
                <a:prstClr val="white"/>
              </a:solidFill>
            </a:endParaRPr>
          </a:p>
        </p:txBody>
      </p:sp>
    </p:spTree>
    <p:extLst>
      <p:ext uri="{BB962C8B-B14F-4D97-AF65-F5344CB8AC3E}">
        <p14:creationId xmlns:p14="http://schemas.microsoft.com/office/powerpoint/2010/main" val="117008661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C4617544-DE2A-4D96-9B6F-201D4F93513B}" type="datetime1">
              <a:rPr lang="en-GB" smtClean="0">
                <a:solidFill>
                  <a:srgbClr val="438086"/>
                </a:solidFill>
              </a:rPr>
              <a:t>10/07/2025</a:t>
            </a:fld>
            <a:endParaRPr lang="en-GB">
              <a:solidFill>
                <a:srgbClr val="438086"/>
              </a:solidFill>
            </a:endParaRPr>
          </a:p>
        </p:txBody>
      </p:sp>
      <p:sp>
        <p:nvSpPr>
          <p:cNvPr id="5" name="Footer Placeholder 4"/>
          <p:cNvSpPr>
            <a:spLocks noGrp="1"/>
          </p:cNvSpPr>
          <p:nvPr>
            <p:ph type="ftr" sz="quarter" idx="11"/>
          </p:nvPr>
        </p:nvSpPr>
        <p:spPr/>
        <p:txBody>
          <a:bodyPr/>
          <a:lstStyle/>
          <a:p>
            <a:endParaRPr lang="en-GB">
              <a:solidFill>
                <a:srgbClr val="438086"/>
              </a:solidFill>
            </a:endParaRPr>
          </a:p>
        </p:txBody>
      </p:sp>
      <p:sp>
        <p:nvSpPr>
          <p:cNvPr id="6" name="Slide Number Placeholder 5"/>
          <p:cNvSpPr>
            <a:spLocks noGrp="1"/>
          </p:cNvSpPr>
          <p:nvPr>
            <p:ph type="sldNum" sz="quarter" idx="12"/>
          </p:nvPr>
        </p:nvSpPr>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147102993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1981201"/>
            <a:ext cx="103632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a:t>Click to edit Master title style</a:t>
            </a:r>
          </a:p>
        </p:txBody>
      </p:sp>
      <p:sp>
        <p:nvSpPr>
          <p:cNvPr id="3" name="Text Placeholder 2"/>
          <p:cNvSpPr>
            <a:spLocks noGrp="1"/>
          </p:cNvSpPr>
          <p:nvPr>
            <p:ph type="body" idx="1"/>
          </p:nvPr>
        </p:nvSpPr>
        <p:spPr>
          <a:xfrm>
            <a:off x="963084" y="3367088"/>
            <a:ext cx="103632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50C3D7B2-6BFD-4C5B-BA3F-B6165580BE15}" type="datetime1">
              <a:rPr lang="en-GB" smtClean="0">
                <a:solidFill>
                  <a:srgbClr val="438086"/>
                </a:solidFill>
              </a:rPr>
              <a:t>10/07/2025</a:t>
            </a:fld>
            <a:endParaRPr lang="en-GB">
              <a:solidFill>
                <a:srgbClr val="438086"/>
              </a:solidFill>
            </a:endParaRPr>
          </a:p>
        </p:txBody>
      </p:sp>
      <p:sp>
        <p:nvSpPr>
          <p:cNvPr id="5" name="Footer Placeholder 4"/>
          <p:cNvSpPr>
            <a:spLocks noGrp="1"/>
          </p:cNvSpPr>
          <p:nvPr>
            <p:ph type="ftr" sz="quarter" idx="11"/>
          </p:nvPr>
        </p:nvSpPr>
        <p:spPr/>
        <p:txBody>
          <a:bodyPr/>
          <a:lstStyle/>
          <a:p>
            <a:endParaRPr lang="en-GB">
              <a:solidFill>
                <a:srgbClr val="438086"/>
              </a:solidFill>
            </a:endParaRPr>
          </a:p>
        </p:txBody>
      </p:sp>
      <p:sp>
        <p:nvSpPr>
          <p:cNvPr id="6" name="Slide Number Placeholder 5"/>
          <p:cNvSpPr>
            <a:spLocks noGrp="1"/>
          </p:cNvSpPr>
          <p:nvPr>
            <p:ph type="sldNum" sz="quarter" idx="12"/>
          </p:nvPr>
        </p:nvSpPr>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288969392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609600" y="2249425"/>
            <a:ext cx="53848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6197600" y="2249425"/>
            <a:ext cx="53848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F2008D91-8D31-4B14-A090-770D9994CDE5}" type="datetime1">
              <a:rPr lang="en-GB" smtClean="0">
                <a:solidFill>
                  <a:srgbClr val="438086"/>
                </a:solidFill>
              </a:rPr>
              <a:t>10/07/2025</a:t>
            </a:fld>
            <a:endParaRPr lang="en-GB">
              <a:solidFill>
                <a:srgbClr val="438086"/>
              </a:solidFill>
            </a:endParaRPr>
          </a:p>
        </p:txBody>
      </p:sp>
      <p:sp>
        <p:nvSpPr>
          <p:cNvPr id="6" name="Footer Placeholder 5"/>
          <p:cNvSpPr>
            <a:spLocks noGrp="1"/>
          </p:cNvSpPr>
          <p:nvPr>
            <p:ph type="ftr" sz="quarter" idx="11"/>
          </p:nvPr>
        </p:nvSpPr>
        <p:spPr/>
        <p:txBody>
          <a:bodyPr/>
          <a:lstStyle/>
          <a:p>
            <a:endParaRPr lang="en-GB">
              <a:solidFill>
                <a:srgbClr val="438086"/>
              </a:solidFill>
            </a:endParaRPr>
          </a:p>
        </p:txBody>
      </p:sp>
      <p:sp>
        <p:nvSpPr>
          <p:cNvPr id="7" name="Slide Number Placeholder 6"/>
          <p:cNvSpPr>
            <a:spLocks noGrp="1"/>
          </p:cNvSpPr>
          <p:nvPr>
            <p:ph type="sldNum" sz="quarter" idx="12"/>
          </p:nvPr>
        </p:nvSpPr>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294851072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1143000"/>
            <a:ext cx="11176000" cy="1069848"/>
          </a:xfrm>
        </p:spPr>
        <p:txBody>
          <a:bodyPr anchor="ctr"/>
          <a:lstStyle>
            <a:lvl1pPr>
              <a:defRPr sz="4000" b="0" i="0" cap="none" baseline="0"/>
            </a:lvl1pPr>
          </a:lstStyle>
          <a:p>
            <a:r>
              <a:rPr kumimoji="0" lang="en-US"/>
              <a:t>Click to edit Master title style</a:t>
            </a:r>
          </a:p>
        </p:txBody>
      </p:sp>
      <p:sp>
        <p:nvSpPr>
          <p:cNvPr id="3" name="Text Placeholder 2"/>
          <p:cNvSpPr>
            <a:spLocks noGrp="1"/>
          </p:cNvSpPr>
          <p:nvPr>
            <p:ph type="body" idx="1"/>
          </p:nvPr>
        </p:nvSpPr>
        <p:spPr>
          <a:xfrm>
            <a:off x="508000" y="2244970"/>
            <a:ext cx="5388864"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6294968" y="2244970"/>
            <a:ext cx="5389033"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508000" y="2708519"/>
            <a:ext cx="5388864"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6291073" y="2708519"/>
            <a:ext cx="5389033"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6" name="Date Placeholder 25"/>
          <p:cNvSpPr>
            <a:spLocks noGrp="1"/>
          </p:cNvSpPr>
          <p:nvPr>
            <p:ph type="dt" sz="half" idx="10"/>
          </p:nvPr>
        </p:nvSpPr>
        <p:spPr/>
        <p:txBody>
          <a:bodyPr rtlCol="0"/>
          <a:lstStyle/>
          <a:p>
            <a:fld id="{67B63F38-5ECD-435C-9974-7CE4503F479E}" type="datetime1">
              <a:rPr lang="en-GB" smtClean="0">
                <a:solidFill>
                  <a:srgbClr val="438086"/>
                </a:solidFill>
              </a:rPr>
              <a:t>10/07/2025</a:t>
            </a:fld>
            <a:endParaRPr lang="en-GB">
              <a:solidFill>
                <a:srgbClr val="438086"/>
              </a:solidFill>
            </a:endParaRPr>
          </a:p>
        </p:txBody>
      </p:sp>
      <p:sp>
        <p:nvSpPr>
          <p:cNvPr id="27" name="Slide Number Placeholder 26"/>
          <p:cNvSpPr>
            <a:spLocks noGrp="1"/>
          </p:cNvSpPr>
          <p:nvPr>
            <p:ph type="sldNum" sz="quarter" idx="11"/>
          </p:nvPr>
        </p:nvSpPr>
        <p:spPr/>
        <p:txBody>
          <a:bodyPr rtlCol="0"/>
          <a:lstStyle/>
          <a:p>
            <a:fld id="{E268A2EE-60DF-4D9A-BDB5-E8B57244CE40}" type="slidenum">
              <a:rPr lang="en-GB" smtClean="0"/>
              <a:pPr/>
              <a:t>‹#›</a:t>
            </a:fld>
            <a:endParaRPr lang="en-GB"/>
          </a:p>
        </p:txBody>
      </p:sp>
      <p:sp>
        <p:nvSpPr>
          <p:cNvPr id="28" name="Footer Placeholder 27"/>
          <p:cNvSpPr>
            <a:spLocks noGrp="1"/>
          </p:cNvSpPr>
          <p:nvPr>
            <p:ph type="ftr" sz="quarter" idx="12"/>
          </p:nvPr>
        </p:nvSpPr>
        <p:spPr/>
        <p:txBody>
          <a:bodyPr rtlCol="0"/>
          <a:lstStyle/>
          <a:p>
            <a:endParaRPr lang="en-GB">
              <a:solidFill>
                <a:srgbClr val="438086"/>
              </a:solidFill>
            </a:endParaRPr>
          </a:p>
        </p:txBody>
      </p:sp>
    </p:spTree>
    <p:extLst>
      <p:ext uri="{BB962C8B-B14F-4D97-AF65-F5344CB8AC3E}">
        <p14:creationId xmlns:p14="http://schemas.microsoft.com/office/powerpoint/2010/main" val="38851595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1143000"/>
            <a:ext cx="10972800" cy="1069848"/>
          </a:xfrm>
        </p:spPr>
        <p:txBody>
          <a:bodyPr anchor="ctr"/>
          <a:lstStyle>
            <a:lvl1pPr>
              <a:defRPr sz="4000">
                <a:solidFill>
                  <a:schemeClr val="tx2"/>
                </a:solidFill>
              </a:defRPr>
            </a:lvl1pPr>
          </a:lstStyle>
          <a:p>
            <a:r>
              <a:rPr kumimoji="0" lang="en-US"/>
              <a:t>Click to edit Master title style</a:t>
            </a:r>
          </a:p>
        </p:txBody>
      </p:sp>
      <p:sp>
        <p:nvSpPr>
          <p:cNvPr id="3" name="Date Placeholder 2"/>
          <p:cNvSpPr>
            <a:spLocks noGrp="1"/>
          </p:cNvSpPr>
          <p:nvPr>
            <p:ph type="dt" sz="half" idx="10"/>
          </p:nvPr>
        </p:nvSpPr>
        <p:spPr>
          <a:xfrm>
            <a:off x="8778240" y="612648"/>
            <a:ext cx="1276352" cy="457200"/>
          </a:xfrm>
        </p:spPr>
        <p:txBody>
          <a:bodyPr/>
          <a:lstStyle/>
          <a:p>
            <a:fld id="{189524D0-E2FD-4C9C-A59C-B6B12C14EACC}" type="datetime1">
              <a:rPr lang="en-GB" smtClean="0">
                <a:solidFill>
                  <a:srgbClr val="438086"/>
                </a:solidFill>
              </a:rPr>
              <a:t>10/07/2025</a:t>
            </a:fld>
            <a:endParaRPr lang="en-GB">
              <a:solidFill>
                <a:srgbClr val="438086"/>
              </a:solidFill>
            </a:endParaRPr>
          </a:p>
        </p:txBody>
      </p:sp>
      <p:sp>
        <p:nvSpPr>
          <p:cNvPr id="4" name="Footer Placeholder 3"/>
          <p:cNvSpPr>
            <a:spLocks noGrp="1"/>
          </p:cNvSpPr>
          <p:nvPr>
            <p:ph type="ftr" sz="quarter" idx="11"/>
          </p:nvPr>
        </p:nvSpPr>
        <p:spPr>
          <a:xfrm>
            <a:off x="7010400" y="612648"/>
            <a:ext cx="1767840" cy="457200"/>
          </a:xfrm>
        </p:spPr>
        <p:txBody>
          <a:bodyPr/>
          <a:lstStyle/>
          <a:p>
            <a:endParaRPr lang="en-GB">
              <a:solidFill>
                <a:srgbClr val="438086"/>
              </a:solidFill>
            </a:endParaRPr>
          </a:p>
        </p:txBody>
      </p:sp>
      <p:sp>
        <p:nvSpPr>
          <p:cNvPr id="5" name="Slide Number Placeholder 4"/>
          <p:cNvSpPr>
            <a:spLocks noGrp="1"/>
          </p:cNvSpPr>
          <p:nvPr>
            <p:ph type="sldNum" sz="quarter" idx="12"/>
          </p:nvPr>
        </p:nvSpPr>
        <p:spPr>
          <a:xfrm>
            <a:off x="10899648" y="2272"/>
            <a:ext cx="1016000" cy="365760"/>
          </a:xfrm>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334372422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335D86-4403-4462-AE58-EAD50D972822}" type="datetime1">
              <a:rPr lang="en-GB" smtClean="0">
                <a:solidFill>
                  <a:srgbClr val="438086"/>
                </a:solidFill>
              </a:rPr>
              <a:t>10/07/2025</a:t>
            </a:fld>
            <a:endParaRPr lang="en-GB">
              <a:solidFill>
                <a:srgbClr val="438086"/>
              </a:solidFill>
            </a:endParaRPr>
          </a:p>
        </p:txBody>
      </p:sp>
      <p:sp>
        <p:nvSpPr>
          <p:cNvPr id="3" name="Footer Placeholder 2"/>
          <p:cNvSpPr>
            <a:spLocks noGrp="1"/>
          </p:cNvSpPr>
          <p:nvPr>
            <p:ph type="ftr" sz="quarter" idx="11"/>
          </p:nvPr>
        </p:nvSpPr>
        <p:spPr/>
        <p:txBody>
          <a:bodyPr/>
          <a:lstStyle/>
          <a:p>
            <a:endParaRPr lang="en-GB">
              <a:solidFill>
                <a:srgbClr val="438086"/>
              </a:solidFill>
            </a:endParaRPr>
          </a:p>
        </p:txBody>
      </p:sp>
      <p:sp>
        <p:nvSpPr>
          <p:cNvPr id="4" name="Slide Number Placeholder 3"/>
          <p:cNvSpPr>
            <a:spLocks noGrp="1"/>
          </p:cNvSpPr>
          <p:nvPr>
            <p:ph type="sldNum" sz="quarter" idx="12"/>
          </p:nvPr>
        </p:nvSpPr>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233346119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137995" y="1101970"/>
            <a:ext cx="4511040" cy="877824"/>
          </a:xfrm>
        </p:spPr>
        <p:txBody>
          <a:bodyPr anchor="b"/>
          <a:lstStyle>
            <a:lvl1pPr algn="l">
              <a:buNone/>
              <a:defRPr sz="1800" b="1"/>
            </a:lvl1pPr>
          </a:lstStyle>
          <a:p>
            <a:r>
              <a:rPr kumimoji="0" lang="en-US"/>
              <a:t>Click to edit Master title style</a:t>
            </a:r>
          </a:p>
        </p:txBody>
      </p:sp>
      <p:sp>
        <p:nvSpPr>
          <p:cNvPr id="3" name="Text Placeholder 2"/>
          <p:cNvSpPr>
            <a:spLocks noGrp="1"/>
          </p:cNvSpPr>
          <p:nvPr>
            <p:ph type="body" idx="2"/>
          </p:nvPr>
        </p:nvSpPr>
        <p:spPr>
          <a:xfrm>
            <a:off x="7137995" y="2010727"/>
            <a:ext cx="451104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203200" y="776287"/>
            <a:ext cx="6803136"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EE07536A-72B5-48DB-8C0B-70FF30AD6E5E}" type="datetime1">
              <a:rPr lang="en-GB" smtClean="0">
                <a:solidFill>
                  <a:srgbClr val="438086"/>
                </a:solidFill>
              </a:rPr>
              <a:t>10/07/2025</a:t>
            </a:fld>
            <a:endParaRPr lang="en-GB">
              <a:solidFill>
                <a:srgbClr val="438086"/>
              </a:solidFill>
            </a:endParaRPr>
          </a:p>
        </p:txBody>
      </p:sp>
      <p:sp>
        <p:nvSpPr>
          <p:cNvPr id="6" name="Footer Placeholder 5"/>
          <p:cNvSpPr>
            <a:spLocks noGrp="1"/>
          </p:cNvSpPr>
          <p:nvPr>
            <p:ph type="ftr" sz="quarter" idx="11"/>
          </p:nvPr>
        </p:nvSpPr>
        <p:spPr/>
        <p:txBody>
          <a:bodyPr/>
          <a:lstStyle/>
          <a:p>
            <a:endParaRPr lang="en-GB">
              <a:solidFill>
                <a:srgbClr val="438086"/>
              </a:solidFill>
            </a:endParaRPr>
          </a:p>
        </p:txBody>
      </p:sp>
      <p:sp>
        <p:nvSpPr>
          <p:cNvPr id="7" name="Slide Number Placeholder 6"/>
          <p:cNvSpPr>
            <a:spLocks noGrp="1"/>
          </p:cNvSpPr>
          <p:nvPr>
            <p:ph type="sldNum" sz="quarter" idx="12"/>
          </p:nvPr>
        </p:nvSpPr>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3810914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1981201"/>
            <a:ext cx="103632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a:t>Click to edit Master title style</a:t>
            </a:r>
          </a:p>
        </p:txBody>
      </p:sp>
      <p:sp>
        <p:nvSpPr>
          <p:cNvPr id="3" name="Text Placeholder 2"/>
          <p:cNvSpPr>
            <a:spLocks noGrp="1"/>
          </p:cNvSpPr>
          <p:nvPr>
            <p:ph type="body" idx="1"/>
          </p:nvPr>
        </p:nvSpPr>
        <p:spPr>
          <a:xfrm>
            <a:off x="963084" y="3367088"/>
            <a:ext cx="103632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9E2E6ACB-D379-41BC-AEBC-C5C0451A1F13}" type="datetime1">
              <a:rPr lang="en-GB" smtClean="0">
                <a:solidFill>
                  <a:srgbClr val="438086"/>
                </a:solidFill>
              </a:rPr>
              <a:t>10/07/2025</a:t>
            </a:fld>
            <a:endParaRPr lang="en-GB">
              <a:solidFill>
                <a:srgbClr val="438086"/>
              </a:solidFill>
            </a:endParaRPr>
          </a:p>
        </p:txBody>
      </p:sp>
      <p:sp>
        <p:nvSpPr>
          <p:cNvPr id="5" name="Footer Placeholder 4"/>
          <p:cNvSpPr>
            <a:spLocks noGrp="1"/>
          </p:cNvSpPr>
          <p:nvPr>
            <p:ph type="ftr" sz="quarter" idx="11"/>
          </p:nvPr>
        </p:nvSpPr>
        <p:spPr/>
        <p:txBody>
          <a:bodyPr/>
          <a:lstStyle/>
          <a:p>
            <a:endParaRPr lang="en-GB">
              <a:solidFill>
                <a:srgbClr val="438086"/>
              </a:solidFill>
            </a:endParaRPr>
          </a:p>
        </p:txBody>
      </p:sp>
      <p:sp>
        <p:nvSpPr>
          <p:cNvPr id="6" name="Slide Number Placeholder 5"/>
          <p:cNvSpPr>
            <a:spLocks noGrp="1"/>
          </p:cNvSpPr>
          <p:nvPr>
            <p:ph type="sldNum" sz="quarter" idx="12"/>
          </p:nvPr>
        </p:nvSpPr>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250242723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253913" y="1109161"/>
            <a:ext cx="782404" cy="4681637"/>
          </a:xfrm>
        </p:spPr>
        <p:txBody>
          <a:bodyPr vert="vert270" lIns="45720" tIns="0" rIns="45720" anchor="t"/>
          <a:lstStyle>
            <a:lvl1pPr algn="ctr">
              <a:buNone/>
              <a:defRPr sz="2000" b="1"/>
            </a:lvl1pPr>
          </a:lstStyle>
          <a:p>
            <a:r>
              <a:rPr kumimoji="0" lang="en-US"/>
              <a:t>Click to edit Master title style</a:t>
            </a:r>
          </a:p>
        </p:txBody>
      </p:sp>
      <p:sp>
        <p:nvSpPr>
          <p:cNvPr id="3" name="Picture Placeholder 2"/>
          <p:cNvSpPr>
            <a:spLocks noGrp="1"/>
          </p:cNvSpPr>
          <p:nvPr>
            <p:ph type="pic" idx="1"/>
          </p:nvPr>
        </p:nvSpPr>
        <p:spPr>
          <a:xfrm>
            <a:off x="538228" y="1143000"/>
            <a:ext cx="6096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8117924" y="3274309"/>
            <a:ext cx="34544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63D0CC2E-1237-409E-85B8-FF8087A419D2}" type="datetime1">
              <a:rPr lang="en-GB" smtClean="0">
                <a:solidFill>
                  <a:srgbClr val="438086"/>
                </a:solidFill>
              </a:rPr>
              <a:t>10/07/2025</a:t>
            </a:fld>
            <a:endParaRPr lang="en-GB">
              <a:solidFill>
                <a:srgbClr val="438086"/>
              </a:solidFill>
            </a:endParaRPr>
          </a:p>
        </p:txBody>
      </p:sp>
      <p:sp>
        <p:nvSpPr>
          <p:cNvPr id="6" name="Footer Placeholder 5"/>
          <p:cNvSpPr>
            <a:spLocks noGrp="1"/>
          </p:cNvSpPr>
          <p:nvPr>
            <p:ph type="ftr" sz="quarter" idx="11"/>
          </p:nvPr>
        </p:nvSpPr>
        <p:spPr/>
        <p:txBody>
          <a:bodyPr/>
          <a:lstStyle/>
          <a:p>
            <a:endParaRPr lang="en-GB">
              <a:solidFill>
                <a:srgbClr val="438086"/>
              </a:solidFill>
            </a:endParaRPr>
          </a:p>
        </p:txBody>
      </p:sp>
      <p:sp>
        <p:nvSpPr>
          <p:cNvPr id="7" name="Slide Number Placeholder 6"/>
          <p:cNvSpPr>
            <a:spLocks noGrp="1"/>
          </p:cNvSpPr>
          <p:nvPr>
            <p:ph type="sldNum" sz="quarter" idx="12"/>
          </p:nvPr>
        </p:nvSpPr>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15839736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BBDD2F55-A7C9-43B8-B8D5-46EF7EA51732}" type="datetime1">
              <a:rPr lang="en-GB" smtClean="0">
                <a:solidFill>
                  <a:srgbClr val="438086"/>
                </a:solidFill>
              </a:rPr>
              <a:t>10/07/2025</a:t>
            </a:fld>
            <a:endParaRPr lang="en-GB">
              <a:solidFill>
                <a:srgbClr val="438086"/>
              </a:solidFill>
            </a:endParaRPr>
          </a:p>
        </p:txBody>
      </p:sp>
      <p:sp>
        <p:nvSpPr>
          <p:cNvPr id="5" name="Footer Placeholder 4"/>
          <p:cNvSpPr>
            <a:spLocks noGrp="1"/>
          </p:cNvSpPr>
          <p:nvPr>
            <p:ph type="ftr" sz="quarter" idx="11"/>
          </p:nvPr>
        </p:nvSpPr>
        <p:spPr/>
        <p:txBody>
          <a:bodyPr/>
          <a:lstStyle/>
          <a:p>
            <a:endParaRPr lang="en-GB">
              <a:solidFill>
                <a:srgbClr val="438086"/>
              </a:solidFill>
            </a:endParaRPr>
          </a:p>
        </p:txBody>
      </p:sp>
      <p:sp>
        <p:nvSpPr>
          <p:cNvPr id="6" name="Slide Number Placeholder 5"/>
          <p:cNvSpPr>
            <a:spLocks noGrp="1"/>
          </p:cNvSpPr>
          <p:nvPr>
            <p:ph type="sldNum" sz="quarter" idx="12"/>
          </p:nvPr>
        </p:nvSpPr>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237215933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1143000"/>
            <a:ext cx="2540000" cy="5486400"/>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609600" y="1143000"/>
            <a:ext cx="8331200" cy="548640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E7CD4598-CF74-40DC-A424-DE09CC745B4D}" type="datetime1">
              <a:rPr lang="en-GB" smtClean="0">
                <a:solidFill>
                  <a:srgbClr val="438086"/>
                </a:solidFill>
              </a:rPr>
              <a:t>10/07/2025</a:t>
            </a:fld>
            <a:endParaRPr lang="en-GB">
              <a:solidFill>
                <a:srgbClr val="438086"/>
              </a:solidFill>
            </a:endParaRPr>
          </a:p>
        </p:txBody>
      </p:sp>
      <p:sp>
        <p:nvSpPr>
          <p:cNvPr id="5" name="Footer Placeholder 4"/>
          <p:cNvSpPr>
            <a:spLocks noGrp="1"/>
          </p:cNvSpPr>
          <p:nvPr>
            <p:ph type="ftr" sz="quarter" idx="11"/>
          </p:nvPr>
        </p:nvSpPr>
        <p:spPr/>
        <p:txBody>
          <a:bodyPr/>
          <a:lstStyle/>
          <a:p>
            <a:endParaRPr lang="en-GB">
              <a:solidFill>
                <a:srgbClr val="438086"/>
              </a:solidFill>
            </a:endParaRPr>
          </a:p>
        </p:txBody>
      </p:sp>
      <p:sp>
        <p:nvSpPr>
          <p:cNvPr id="6" name="Slide Number Placeholder 5"/>
          <p:cNvSpPr>
            <a:spLocks noGrp="1"/>
          </p:cNvSpPr>
          <p:nvPr>
            <p:ph type="sldNum" sz="quarter" idx="12"/>
          </p:nvPr>
        </p:nvSpPr>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13660279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609600" y="2249425"/>
            <a:ext cx="53848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6197600" y="2249425"/>
            <a:ext cx="53848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20E12CC9-D7A2-4A83-808C-A5E55E96FF04}" type="datetime1">
              <a:rPr lang="en-GB" smtClean="0">
                <a:solidFill>
                  <a:srgbClr val="438086"/>
                </a:solidFill>
              </a:rPr>
              <a:t>10/07/2025</a:t>
            </a:fld>
            <a:endParaRPr lang="en-GB">
              <a:solidFill>
                <a:srgbClr val="438086"/>
              </a:solidFill>
            </a:endParaRPr>
          </a:p>
        </p:txBody>
      </p:sp>
      <p:sp>
        <p:nvSpPr>
          <p:cNvPr id="6" name="Footer Placeholder 5"/>
          <p:cNvSpPr>
            <a:spLocks noGrp="1"/>
          </p:cNvSpPr>
          <p:nvPr>
            <p:ph type="ftr" sz="quarter" idx="11"/>
          </p:nvPr>
        </p:nvSpPr>
        <p:spPr/>
        <p:txBody>
          <a:bodyPr/>
          <a:lstStyle/>
          <a:p>
            <a:endParaRPr lang="en-GB">
              <a:solidFill>
                <a:srgbClr val="438086"/>
              </a:solidFill>
            </a:endParaRPr>
          </a:p>
        </p:txBody>
      </p:sp>
      <p:sp>
        <p:nvSpPr>
          <p:cNvPr id="7" name="Slide Number Placeholder 6"/>
          <p:cNvSpPr>
            <a:spLocks noGrp="1"/>
          </p:cNvSpPr>
          <p:nvPr>
            <p:ph type="sldNum" sz="quarter" idx="12"/>
          </p:nvPr>
        </p:nvSpPr>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14496436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1143000"/>
            <a:ext cx="11176000" cy="1069848"/>
          </a:xfrm>
        </p:spPr>
        <p:txBody>
          <a:bodyPr anchor="ctr"/>
          <a:lstStyle>
            <a:lvl1pPr>
              <a:defRPr sz="4000" b="0" i="0" cap="none" baseline="0"/>
            </a:lvl1pPr>
          </a:lstStyle>
          <a:p>
            <a:r>
              <a:rPr kumimoji="0" lang="en-US"/>
              <a:t>Click to edit Master title style</a:t>
            </a:r>
          </a:p>
        </p:txBody>
      </p:sp>
      <p:sp>
        <p:nvSpPr>
          <p:cNvPr id="3" name="Text Placeholder 2"/>
          <p:cNvSpPr>
            <a:spLocks noGrp="1"/>
          </p:cNvSpPr>
          <p:nvPr>
            <p:ph type="body" idx="1"/>
          </p:nvPr>
        </p:nvSpPr>
        <p:spPr>
          <a:xfrm>
            <a:off x="508000" y="2244970"/>
            <a:ext cx="5388864"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6294968" y="2244970"/>
            <a:ext cx="5389033"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508000" y="2708519"/>
            <a:ext cx="5388864"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6291073" y="2708519"/>
            <a:ext cx="5389033"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6" name="Date Placeholder 25"/>
          <p:cNvSpPr>
            <a:spLocks noGrp="1"/>
          </p:cNvSpPr>
          <p:nvPr>
            <p:ph type="dt" sz="half" idx="10"/>
          </p:nvPr>
        </p:nvSpPr>
        <p:spPr/>
        <p:txBody>
          <a:bodyPr rtlCol="0"/>
          <a:lstStyle/>
          <a:p>
            <a:fld id="{A8F7CA59-BE67-433D-8B93-6E0D503CCCC9}" type="datetime1">
              <a:rPr lang="en-GB" smtClean="0">
                <a:solidFill>
                  <a:srgbClr val="438086"/>
                </a:solidFill>
              </a:rPr>
              <a:t>10/07/2025</a:t>
            </a:fld>
            <a:endParaRPr lang="en-GB">
              <a:solidFill>
                <a:srgbClr val="438086"/>
              </a:solidFill>
            </a:endParaRPr>
          </a:p>
        </p:txBody>
      </p:sp>
      <p:sp>
        <p:nvSpPr>
          <p:cNvPr id="27" name="Slide Number Placeholder 26"/>
          <p:cNvSpPr>
            <a:spLocks noGrp="1"/>
          </p:cNvSpPr>
          <p:nvPr>
            <p:ph type="sldNum" sz="quarter" idx="11"/>
          </p:nvPr>
        </p:nvSpPr>
        <p:spPr/>
        <p:txBody>
          <a:bodyPr rtlCol="0"/>
          <a:lstStyle/>
          <a:p>
            <a:fld id="{E268A2EE-60DF-4D9A-BDB5-E8B57244CE40}" type="slidenum">
              <a:rPr lang="en-GB" smtClean="0"/>
              <a:pPr/>
              <a:t>‹#›</a:t>
            </a:fld>
            <a:endParaRPr lang="en-GB"/>
          </a:p>
        </p:txBody>
      </p:sp>
      <p:sp>
        <p:nvSpPr>
          <p:cNvPr id="28" name="Footer Placeholder 27"/>
          <p:cNvSpPr>
            <a:spLocks noGrp="1"/>
          </p:cNvSpPr>
          <p:nvPr>
            <p:ph type="ftr" sz="quarter" idx="12"/>
          </p:nvPr>
        </p:nvSpPr>
        <p:spPr/>
        <p:txBody>
          <a:bodyPr rtlCol="0"/>
          <a:lstStyle/>
          <a:p>
            <a:endParaRPr lang="en-GB">
              <a:solidFill>
                <a:srgbClr val="438086"/>
              </a:solidFill>
            </a:endParaRPr>
          </a:p>
        </p:txBody>
      </p:sp>
    </p:spTree>
    <p:extLst>
      <p:ext uri="{BB962C8B-B14F-4D97-AF65-F5344CB8AC3E}">
        <p14:creationId xmlns:p14="http://schemas.microsoft.com/office/powerpoint/2010/main" val="17212703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1143000"/>
            <a:ext cx="10972800" cy="1069848"/>
          </a:xfrm>
        </p:spPr>
        <p:txBody>
          <a:bodyPr anchor="ctr"/>
          <a:lstStyle>
            <a:lvl1pPr>
              <a:defRPr sz="4000">
                <a:solidFill>
                  <a:schemeClr val="tx2"/>
                </a:solidFill>
              </a:defRPr>
            </a:lvl1pPr>
          </a:lstStyle>
          <a:p>
            <a:r>
              <a:rPr kumimoji="0" lang="en-US"/>
              <a:t>Click to edit Master title style</a:t>
            </a:r>
          </a:p>
        </p:txBody>
      </p:sp>
      <p:sp>
        <p:nvSpPr>
          <p:cNvPr id="3" name="Date Placeholder 2"/>
          <p:cNvSpPr>
            <a:spLocks noGrp="1"/>
          </p:cNvSpPr>
          <p:nvPr>
            <p:ph type="dt" sz="half" idx="10"/>
          </p:nvPr>
        </p:nvSpPr>
        <p:spPr>
          <a:xfrm>
            <a:off x="8778240" y="612648"/>
            <a:ext cx="1276352" cy="457200"/>
          </a:xfrm>
        </p:spPr>
        <p:txBody>
          <a:bodyPr/>
          <a:lstStyle/>
          <a:p>
            <a:fld id="{7A1FAA96-8431-4AB3-B575-2F92E63C9403}" type="datetime1">
              <a:rPr lang="en-GB" smtClean="0">
                <a:solidFill>
                  <a:srgbClr val="438086"/>
                </a:solidFill>
              </a:rPr>
              <a:t>10/07/2025</a:t>
            </a:fld>
            <a:endParaRPr lang="en-GB">
              <a:solidFill>
                <a:srgbClr val="438086"/>
              </a:solidFill>
            </a:endParaRPr>
          </a:p>
        </p:txBody>
      </p:sp>
      <p:sp>
        <p:nvSpPr>
          <p:cNvPr id="4" name="Footer Placeholder 3"/>
          <p:cNvSpPr>
            <a:spLocks noGrp="1"/>
          </p:cNvSpPr>
          <p:nvPr>
            <p:ph type="ftr" sz="quarter" idx="11"/>
          </p:nvPr>
        </p:nvSpPr>
        <p:spPr>
          <a:xfrm>
            <a:off x="7010400" y="612648"/>
            <a:ext cx="1767840" cy="457200"/>
          </a:xfrm>
        </p:spPr>
        <p:txBody>
          <a:bodyPr/>
          <a:lstStyle/>
          <a:p>
            <a:endParaRPr lang="en-GB">
              <a:solidFill>
                <a:srgbClr val="438086"/>
              </a:solidFill>
            </a:endParaRPr>
          </a:p>
        </p:txBody>
      </p:sp>
      <p:sp>
        <p:nvSpPr>
          <p:cNvPr id="5" name="Slide Number Placeholder 4"/>
          <p:cNvSpPr>
            <a:spLocks noGrp="1"/>
          </p:cNvSpPr>
          <p:nvPr>
            <p:ph type="sldNum" sz="quarter" idx="12"/>
          </p:nvPr>
        </p:nvSpPr>
        <p:spPr>
          <a:xfrm>
            <a:off x="10899648" y="2272"/>
            <a:ext cx="1016000" cy="365760"/>
          </a:xfrm>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11771238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7022D9-37D5-41C5-B06F-0E0D5396898D}" type="datetime1">
              <a:rPr lang="en-GB" smtClean="0">
                <a:solidFill>
                  <a:srgbClr val="438086"/>
                </a:solidFill>
              </a:rPr>
              <a:t>10/07/2025</a:t>
            </a:fld>
            <a:endParaRPr lang="en-GB">
              <a:solidFill>
                <a:srgbClr val="438086"/>
              </a:solidFill>
            </a:endParaRPr>
          </a:p>
        </p:txBody>
      </p:sp>
      <p:sp>
        <p:nvSpPr>
          <p:cNvPr id="3" name="Footer Placeholder 2"/>
          <p:cNvSpPr>
            <a:spLocks noGrp="1"/>
          </p:cNvSpPr>
          <p:nvPr>
            <p:ph type="ftr" sz="quarter" idx="11"/>
          </p:nvPr>
        </p:nvSpPr>
        <p:spPr/>
        <p:txBody>
          <a:bodyPr/>
          <a:lstStyle/>
          <a:p>
            <a:endParaRPr lang="en-GB">
              <a:solidFill>
                <a:srgbClr val="438086"/>
              </a:solidFill>
            </a:endParaRPr>
          </a:p>
        </p:txBody>
      </p:sp>
      <p:sp>
        <p:nvSpPr>
          <p:cNvPr id="4" name="Slide Number Placeholder 3"/>
          <p:cNvSpPr>
            <a:spLocks noGrp="1"/>
          </p:cNvSpPr>
          <p:nvPr>
            <p:ph type="sldNum" sz="quarter" idx="12"/>
          </p:nvPr>
        </p:nvSpPr>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36194861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137995" y="1101970"/>
            <a:ext cx="4511040" cy="877824"/>
          </a:xfrm>
        </p:spPr>
        <p:txBody>
          <a:bodyPr anchor="b"/>
          <a:lstStyle>
            <a:lvl1pPr algn="l">
              <a:buNone/>
              <a:defRPr sz="1800" b="1"/>
            </a:lvl1pPr>
          </a:lstStyle>
          <a:p>
            <a:r>
              <a:rPr kumimoji="0" lang="en-US"/>
              <a:t>Click to edit Master title style</a:t>
            </a:r>
          </a:p>
        </p:txBody>
      </p:sp>
      <p:sp>
        <p:nvSpPr>
          <p:cNvPr id="3" name="Text Placeholder 2"/>
          <p:cNvSpPr>
            <a:spLocks noGrp="1"/>
          </p:cNvSpPr>
          <p:nvPr>
            <p:ph type="body" idx="2"/>
          </p:nvPr>
        </p:nvSpPr>
        <p:spPr>
          <a:xfrm>
            <a:off x="7137995" y="2010727"/>
            <a:ext cx="451104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203200" y="776287"/>
            <a:ext cx="6803136"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69EB4D66-E0BC-4F26-B819-04821D6ECF79}" type="datetime1">
              <a:rPr lang="en-GB" smtClean="0">
                <a:solidFill>
                  <a:srgbClr val="438086"/>
                </a:solidFill>
              </a:rPr>
              <a:t>10/07/2025</a:t>
            </a:fld>
            <a:endParaRPr lang="en-GB">
              <a:solidFill>
                <a:srgbClr val="438086"/>
              </a:solidFill>
            </a:endParaRPr>
          </a:p>
        </p:txBody>
      </p:sp>
      <p:sp>
        <p:nvSpPr>
          <p:cNvPr id="6" name="Footer Placeholder 5"/>
          <p:cNvSpPr>
            <a:spLocks noGrp="1"/>
          </p:cNvSpPr>
          <p:nvPr>
            <p:ph type="ftr" sz="quarter" idx="11"/>
          </p:nvPr>
        </p:nvSpPr>
        <p:spPr/>
        <p:txBody>
          <a:bodyPr/>
          <a:lstStyle/>
          <a:p>
            <a:endParaRPr lang="en-GB">
              <a:solidFill>
                <a:srgbClr val="438086"/>
              </a:solidFill>
            </a:endParaRPr>
          </a:p>
        </p:txBody>
      </p:sp>
      <p:sp>
        <p:nvSpPr>
          <p:cNvPr id="7" name="Slide Number Placeholder 6"/>
          <p:cNvSpPr>
            <a:spLocks noGrp="1"/>
          </p:cNvSpPr>
          <p:nvPr>
            <p:ph type="sldNum" sz="quarter" idx="12"/>
          </p:nvPr>
        </p:nvSpPr>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9807490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253913" y="1109161"/>
            <a:ext cx="782404" cy="4681637"/>
          </a:xfrm>
        </p:spPr>
        <p:txBody>
          <a:bodyPr vert="vert270" lIns="45720" tIns="0" rIns="45720" anchor="t"/>
          <a:lstStyle>
            <a:lvl1pPr algn="ctr">
              <a:buNone/>
              <a:defRPr sz="2000" b="1"/>
            </a:lvl1pPr>
          </a:lstStyle>
          <a:p>
            <a:r>
              <a:rPr kumimoji="0" lang="en-US"/>
              <a:t>Click to edit Master title style</a:t>
            </a:r>
          </a:p>
        </p:txBody>
      </p:sp>
      <p:sp>
        <p:nvSpPr>
          <p:cNvPr id="3" name="Picture Placeholder 2"/>
          <p:cNvSpPr>
            <a:spLocks noGrp="1"/>
          </p:cNvSpPr>
          <p:nvPr>
            <p:ph type="pic" idx="1"/>
          </p:nvPr>
        </p:nvSpPr>
        <p:spPr>
          <a:xfrm>
            <a:off x="538228" y="1143000"/>
            <a:ext cx="6096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8117924" y="3274309"/>
            <a:ext cx="34544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01839EBC-C6D1-41CE-B4FB-90132DA051FF}" type="datetime1">
              <a:rPr lang="en-GB" smtClean="0">
                <a:solidFill>
                  <a:srgbClr val="438086"/>
                </a:solidFill>
              </a:rPr>
              <a:t>10/07/2025</a:t>
            </a:fld>
            <a:endParaRPr lang="en-GB">
              <a:solidFill>
                <a:srgbClr val="438086"/>
              </a:solidFill>
            </a:endParaRPr>
          </a:p>
        </p:txBody>
      </p:sp>
      <p:sp>
        <p:nvSpPr>
          <p:cNvPr id="6" name="Footer Placeholder 5"/>
          <p:cNvSpPr>
            <a:spLocks noGrp="1"/>
          </p:cNvSpPr>
          <p:nvPr>
            <p:ph type="ftr" sz="quarter" idx="11"/>
          </p:nvPr>
        </p:nvSpPr>
        <p:spPr/>
        <p:txBody>
          <a:bodyPr/>
          <a:lstStyle/>
          <a:p>
            <a:endParaRPr lang="en-GB">
              <a:solidFill>
                <a:srgbClr val="438086"/>
              </a:solidFill>
            </a:endParaRPr>
          </a:p>
        </p:txBody>
      </p:sp>
      <p:sp>
        <p:nvSpPr>
          <p:cNvPr id="7" name="Slide Number Placeholder 6"/>
          <p:cNvSpPr>
            <a:spLocks noGrp="1"/>
          </p:cNvSpPr>
          <p:nvPr>
            <p:ph type="sldNum" sz="quarter" idx="12"/>
          </p:nvPr>
        </p:nvSpPr>
        <p:spPr/>
        <p:txBody>
          <a:bodyPr/>
          <a:lstStyle/>
          <a:p>
            <a:fld id="{E268A2EE-60DF-4D9A-BDB5-E8B57244CE40}" type="slidenum">
              <a:rPr lang="en-GB" smtClean="0"/>
              <a:pPr/>
              <a:t>‹#›</a:t>
            </a:fld>
            <a:endParaRPr lang="en-GB"/>
          </a:p>
        </p:txBody>
      </p:sp>
    </p:spTree>
    <p:extLst>
      <p:ext uri="{BB962C8B-B14F-4D97-AF65-F5344CB8AC3E}">
        <p14:creationId xmlns:p14="http://schemas.microsoft.com/office/powerpoint/2010/main" val="22314983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theme" Target="../theme/theme2.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9"/>
            <a:ext cx="12192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9" name="Rectangle 28"/>
          <p:cNvSpPr/>
          <p:nvPr/>
        </p:nvSpPr>
        <p:spPr>
          <a:xfrm>
            <a:off x="0" y="-1"/>
            <a:ext cx="12192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30" name="Rectangle 29"/>
          <p:cNvSpPr/>
          <p:nvPr/>
        </p:nvSpPr>
        <p:spPr>
          <a:xfrm>
            <a:off x="1" y="308277"/>
            <a:ext cx="12192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31" name="Rectangle 30"/>
          <p:cNvSpPr/>
          <p:nvPr/>
        </p:nvSpPr>
        <p:spPr>
          <a:xfrm flipV="1">
            <a:off x="7213577" y="360247"/>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32" name="Rectangle 31"/>
          <p:cNvSpPr/>
          <p:nvPr/>
        </p:nvSpPr>
        <p:spPr>
          <a:xfrm flipV="1">
            <a:off x="7213601" y="440113"/>
            <a:ext cx="49784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useBgFill="1">
        <p:nvSpPr>
          <p:cNvPr id="33" name="Rounded Rectangle 32"/>
          <p:cNvSpPr/>
          <p:nvPr/>
        </p:nvSpPr>
        <p:spPr bwMode="white">
          <a:xfrm>
            <a:off x="7209785" y="497504"/>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useBgFill="1">
        <p:nvSpPr>
          <p:cNvPr id="34" name="Rounded Rectangle 33"/>
          <p:cNvSpPr/>
          <p:nvPr/>
        </p:nvSpPr>
        <p:spPr bwMode="white">
          <a:xfrm>
            <a:off x="9831528" y="58894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35" name="Rectangle 34"/>
          <p:cNvSpPr/>
          <p:nvPr/>
        </p:nvSpPr>
        <p:spPr bwMode="invGray">
          <a:xfrm>
            <a:off x="12113288" y="-2001"/>
            <a:ext cx="76835"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36" name="Rectangle 35"/>
          <p:cNvSpPr/>
          <p:nvPr/>
        </p:nvSpPr>
        <p:spPr bwMode="invGray">
          <a:xfrm>
            <a:off x="12059308" y="-2001"/>
            <a:ext cx="3657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37" name="Rectangle 36"/>
          <p:cNvSpPr/>
          <p:nvPr/>
        </p:nvSpPr>
        <p:spPr bwMode="invGray">
          <a:xfrm>
            <a:off x="12033904" y="-2001"/>
            <a:ext cx="12192"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38" name="Rectangle 37"/>
          <p:cNvSpPr/>
          <p:nvPr/>
        </p:nvSpPr>
        <p:spPr bwMode="invGray">
          <a:xfrm>
            <a:off x="11967231" y="-2001"/>
            <a:ext cx="36576"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39" name="Rectangle 38"/>
          <p:cNvSpPr/>
          <p:nvPr/>
        </p:nvSpPr>
        <p:spPr bwMode="invGray">
          <a:xfrm>
            <a:off x="11887569" y="380"/>
            <a:ext cx="73152"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40" name="Rectangle 39"/>
          <p:cNvSpPr/>
          <p:nvPr/>
        </p:nvSpPr>
        <p:spPr bwMode="invGray">
          <a:xfrm>
            <a:off x="11831300" y="380"/>
            <a:ext cx="12192"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22" name="Title Placeholder 21"/>
          <p:cNvSpPr>
            <a:spLocks noGrp="1"/>
          </p:cNvSpPr>
          <p:nvPr>
            <p:ph type="title"/>
          </p:nvPr>
        </p:nvSpPr>
        <p:spPr>
          <a:xfrm>
            <a:off x="609600" y="1143000"/>
            <a:ext cx="10972800" cy="10668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609600" y="2249424"/>
            <a:ext cx="10972800" cy="4325112"/>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8782048" y="612648"/>
            <a:ext cx="1276352" cy="457200"/>
          </a:xfrm>
          <a:prstGeom prst="rect">
            <a:avLst/>
          </a:prstGeom>
        </p:spPr>
        <p:txBody>
          <a:bodyPr vert="horz"/>
          <a:lstStyle>
            <a:lvl1pPr algn="l" eaLnBrk="1" latinLnBrk="0" hangingPunct="1">
              <a:defRPr kumimoji="0" sz="800">
                <a:solidFill>
                  <a:schemeClr val="accent2"/>
                </a:solidFill>
              </a:defRPr>
            </a:lvl1pPr>
          </a:lstStyle>
          <a:p>
            <a:fld id="{82C602E5-98D7-416D-BD88-F7B664343C9F}" type="datetime1">
              <a:rPr lang="en-GB" smtClean="0">
                <a:solidFill>
                  <a:srgbClr val="438086"/>
                </a:solidFill>
              </a:rPr>
              <a:t>10/07/2025</a:t>
            </a:fld>
            <a:endParaRPr lang="en-GB">
              <a:solidFill>
                <a:srgbClr val="438086"/>
              </a:solidFill>
            </a:endParaRPr>
          </a:p>
        </p:txBody>
      </p:sp>
      <p:sp>
        <p:nvSpPr>
          <p:cNvPr id="3" name="Footer Placeholder 2"/>
          <p:cNvSpPr>
            <a:spLocks noGrp="1"/>
          </p:cNvSpPr>
          <p:nvPr>
            <p:ph type="ftr" sz="quarter" idx="3"/>
          </p:nvPr>
        </p:nvSpPr>
        <p:spPr>
          <a:xfrm>
            <a:off x="7010400" y="612648"/>
            <a:ext cx="1767840" cy="457200"/>
          </a:xfrm>
          <a:prstGeom prst="rect">
            <a:avLst/>
          </a:prstGeom>
        </p:spPr>
        <p:txBody>
          <a:bodyPr vert="horz"/>
          <a:lstStyle>
            <a:lvl1pPr algn="r" eaLnBrk="1" latinLnBrk="0" hangingPunct="1">
              <a:defRPr kumimoji="0" sz="800">
                <a:solidFill>
                  <a:schemeClr val="accent2"/>
                </a:solidFill>
              </a:defRPr>
            </a:lvl1pPr>
          </a:lstStyle>
          <a:p>
            <a:endParaRPr lang="en-GB">
              <a:solidFill>
                <a:srgbClr val="438086"/>
              </a:solidFill>
            </a:endParaRPr>
          </a:p>
        </p:txBody>
      </p:sp>
      <p:sp>
        <p:nvSpPr>
          <p:cNvPr id="23" name="Slide Number Placeholder 22"/>
          <p:cNvSpPr>
            <a:spLocks noGrp="1"/>
          </p:cNvSpPr>
          <p:nvPr>
            <p:ph type="sldNum" sz="quarter" idx="4"/>
          </p:nvPr>
        </p:nvSpPr>
        <p:spPr>
          <a:xfrm>
            <a:off x="10899648" y="2272"/>
            <a:ext cx="1016000" cy="365760"/>
          </a:xfrm>
          <a:prstGeom prst="rect">
            <a:avLst/>
          </a:prstGeom>
        </p:spPr>
        <p:txBody>
          <a:bodyPr vert="horz" anchor="b"/>
          <a:lstStyle>
            <a:lvl1pPr algn="r" eaLnBrk="1" latinLnBrk="0" hangingPunct="1">
              <a:defRPr kumimoji="0" sz="1800">
                <a:solidFill>
                  <a:srgbClr val="FFFFFF"/>
                </a:solidFill>
              </a:defRPr>
            </a:lvl1pPr>
          </a:lstStyle>
          <a:p>
            <a:fld id="{E268A2EE-60DF-4D9A-BDB5-E8B57244CE40}" type="slidenum">
              <a:rPr lang="en-GB" smtClean="0"/>
              <a:pPr/>
              <a:t>‹#›</a:t>
            </a:fld>
            <a:endParaRPr lang="en-GB"/>
          </a:p>
        </p:txBody>
      </p:sp>
    </p:spTree>
    <p:extLst>
      <p:ext uri="{BB962C8B-B14F-4D97-AF65-F5344CB8AC3E}">
        <p14:creationId xmlns:p14="http://schemas.microsoft.com/office/powerpoint/2010/main" val="7961371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Lst>
  <p:hf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9"/>
            <a:ext cx="12192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9" name="Rectangle 28"/>
          <p:cNvSpPr/>
          <p:nvPr/>
        </p:nvSpPr>
        <p:spPr>
          <a:xfrm>
            <a:off x="0" y="-1"/>
            <a:ext cx="12192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30" name="Rectangle 29"/>
          <p:cNvSpPr/>
          <p:nvPr/>
        </p:nvSpPr>
        <p:spPr>
          <a:xfrm>
            <a:off x="1" y="308277"/>
            <a:ext cx="12192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31" name="Rectangle 30"/>
          <p:cNvSpPr/>
          <p:nvPr/>
        </p:nvSpPr>
        <p:spPr>
          <a:xfrm flipV="1">
            <a:off x="7213577" y="360247"/>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32" name="Rectangle 31"/>
          <p:cNvSpPr/>
          <p:nvPr/>
        </p:nvSpPr>
        <p:spPr>
          <a:xfrm flipV="1">
            <a:off x="7213601" y="440113"/>
            <a:ext cx="49784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useBgFill="1">
        <p:nvSpPr>
          <p:cNvPr id="33" name="Rounded Rectangle 32"/>
          <p:cNvSpPr/>
          <p:nvPr/>
        </p:nvSpPr>
        <p:spPr bwMode="white">
          <a:xfrm>
            <a:off x="7209785" y="497504"/>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useBgFill="1">
        <p:nvSpPr>
          <p:cNvPr id="34" name="Rounded Rectangle 33"/>
          <p:cNvSpPr/>
          <p:nvPr/>
        </p:nvSpPr>
        <p:spPr bwMode="white">
          <a:xfrm>
            <a:off x="9831528" y="58894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35" name="Rectangle 34"/>
          <p:cNvSpPr/>
          <p:nvPr/>
        </p:nvSpPr>
        <p:spPr bwMode="invGray">
          <a:xfrm>
            <a:off x="12113288" y="-2001"/>
            <a:ext cx="76835"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36" name="Rectangle 35"/>
          <p:cNvSpPr/>
          <p:nvPr/>
        </p:nvSpPr>
        <p:spPr bwMode="invGray">
          <a:xfrm>
            <a:off x="12059308" y="-2001"/>
            <a:ext cx="3657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37" name="Rectangle 36"/>
          <p:cNvSpPr/>
          <p:nvPr/>
        </p:nvSpPr>
        <p:spPr bwMode="invGray">
          <a:xfrm>
            <a:off x="12033904" y="-2001"/>
            <a:ext cx="12192"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38" name="Rectangle 37"/>
          <p:cNvSpPr/>
          <p:nvPr/>
        </p:nvSpPr>
        <p:spPr bwMode="invGray">
          <a:xfrm>
            <a:off x="11967231" y="-2001"/>
            <a:ext cx="36576"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39" name="Rectangle 38"/>
          <p:cNvSpPr/>
          <p:nvPr/>
        </p:nvSpPr>
        <p:spPr bwMode="invGray">
          <a:xfrm>
            <a:off x="11887569" y="380"/>
            <a:ext cx="73152"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40" name="Rectangle 39"/>
          <p:cNvSpPr/>
          <p:nvPr/>
        </p:nvSpPr>
        <p:spPr bwMode="invGray">
          <a:xfrm>
            <a:off x="11831300" y="380"/>
            <a:ext cx="12192"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22" name="Title Placeholder 21"/>
          <p:cNvSpPr>
            <a:spLocks noGrp="1"/>
          </p:cNvSpPr>
          <p:nvPr>
            <p:ph type="title"/>
          </p:nvPr>
        </p:nvSpPr>
        <p:spPr>
          <a:xfrm>
            <a:off x="609600" y="1143000"/>
            <a:ext cx="10972800" cy="10668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609600" y="2249424"/>
            <a:ext cx="10972800" cy="4325112"/>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8782048" y="612648"/>
            <a:ext cx="1276352" cy="457200"/>
          </a:xfrm>
          <a:prstGeom prst="rect">
            <a:avLst/>
          </a:prstGeom>
        </p:spPr>
        <p:txBody>
          <a:bodyPr vert="horz"/>
          <a:lstStyle>
            <a:lvl1pPr algn="l" eaLnBrk="1" latinLnBrk="0" hangingPunct="1">
              <a:defRPr kumimoji="0" sz="800">
                <a:solidFill>
                  <a:schemeClr val="accent2"/>
                </a:solidFill>
              </a:defRPr>
            </a:lvl1pPr>
          </a:lstStyle>
          <a:p>
            <a:fld id="{017B74C6-4E55-415E-9E39-4C8259D61DE5}" type="datetime1">
              <a:rPr lang="en-GB" smtClean="0">
                <a:solidFill>
                  <a:srgbClr val="438086"/>
                </a:solidFill>
              </a:rPr>
              <a:t>10/07/2025</a:t>
            </a:fld>
            <a:endParaRPr lang="en-GB">
              <a:solidFill>
                <a:srgbClr val="438086"/>
              </a:solidFill>
            </a:endParaRPr>
          </a:p>
        </p:txBody>
      </p:sp>
      <p:sp>
        <p:nvSpPr>
          <p:cNvPr id="3" name="Footer Placeholder 2"/>
          <p:cNvSpPr>
            <a:spLocks noGrp="1"/>
          </p:cNvSpPr>
          <p:nvPr>
            <p:ph type="ftr" sz="quarter" idx="3"/>
          </p:nvPr>
        </p:nvSpPr>
        <p:spPr>
          <a:xfrm>
            <a:off x="7010400" y="612648"/>
            <a:ext cx="1767840" cy="457200"/>
          </a:xfrm>
          <a:prstGeom prst="rect">
            <a:avLst/>
          </a:prstGeom>
        </p:spPr>
        <p:txBody>
          <a:bodyPr vert="horz"/>
          <a:lstStyle>
            <a:lvl1pPr algn="r" eaLnBrk="1" latinLnBrk="0" hangingPunct="1">
              <a:defRPr kumimoji="0" sz="800">
                <a:solidFill>
                  <a:schemeClr val="accent2"/>
                </a:solidFill>
              </a:defRPr>
            </a:lvl1pPr>
          </a:lstStyle>
          <a:p>
            <a:endParaRPr lang="en-GB">
              <a:solidFill>
                <a:srgbClr val="438086"/>
              </a:solidFill>
            </a:endParaRPr>
          </a:p>
        </p:txBody>
      </p:sp>
      <p:sp>
        <p:nvSpPr>
          <p:cNvPr id="23" name="Slide Number Placeholder 22"/>
          <p:cNvSpPr>
            <a:spLocks noGrp="1"/>
          </p:cNvSpPr>
          <p:nvPr>
            <p:ph type="sldNum" sz="quarter" idx="4"/>
          </p:nvPr>
        </p:nvSpPr>
        <p:spPr>
          <a:xfrm>
            <a:off x="10899648" y="2272"/>
            <a:ext cx="1016000" cy="365760"/>
          </a:xfrm>
          <a:prstGeom prst="rect">
            <a:avLst/>
          </a:prstGeom>
        </p:spPr>
        <p:txBody>
          <a:bodyPr vert="horz" anchor="b"/>
          <a:lstStyle>
            <a:lvl1pPr algn="r" eaLnBrk="1" latinLnBrk="0" hangingPunct="1">
              <a:defRPr kumimoji="0" sz="1800">
                <a:solidFill>
                  <a:srgbClr val="FFFFFF"/>
                </a:solidFill>
              </a:defRPr>
            </a:lvl1pPr>
          </a:lstStyle>
          <a:p>
            <a:fld id="{E268A2EE-60DF-4D9A-BDB5-E8B57244CE40}" type="slidenum">
              <a:rPr lang="en-GB" smtClean="0"/>
              <a:pPr/>
              <a:t>‹#›</a:t>
            </a:fld>
            <a:endParaRPr lang="en-GB"/>
          </a:p>
        </p:txBody>
      </p:sp>
    </p:spTree>
    <p:extLst>
      <p:ext uri="{BB962C8B-B14F-4D97-AF65-F5344CB8AC3E}">
        <p14:creationId xmlns:p14="http://schemas.microsoft.com/office/powerpoint/2010/main" val="1528975705"/>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hf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0.x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oleObject" Target="../embeddings/oleObject2.bin"/><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image" Target="../media/image32.wmf"/><Relationship Id="rId7" Type="http://schemas.openxmlformats.org/officeDocument/2006/relationships/image" Target="../media/image34.wmf"/><Relationship Id="rId2" Type="http://schemas.openxmlformats.org/officeDocument/2006/relationships/oleObject" Target="../embeddings/oleObject3.bin"/><Relationship Id="rId1" Type="http://schemas.openxmlformats.org/officeDocument/2006/relationships/slideLayout" Target="../slideLayouts/slideLayout2.xml"/><Relationship Id="rId6" Type="http://schemas.openxmlformats.org/officeDocument/2006/relationships/oleObject" Target="../embeddings/oleObject5.bin"/><Relationship Id="rId5" Type="http://schemas.openxmlformats.org/officeDocument/2006/relationships/image" Target="../media/image33.wmf"/><Relationship Id="rId4" Type="http://schemas.openxmlformats.org/officeDocument/2006/relationships/oleObject" Target="../embeddings/oleObject4.bin"/><Relationship Id="rId9" Type="http://schemas.openxmlformats.org/officeDocument/2006/relationships/image" Target="../media/image35.wmf"/></Relationships>
</file>

<file path=ppt/slides/_rels/slide103.xml.rels><?xml version="1.0" encoding="UTF-8" standalone="yes"?>
<Relationships xmlns="http://schemas.openxmlformats.org/package/2006/relationships"><Relationship Id="rId3" Type="http://schemas.openxmlformats.org/officeDocument/2006/relationships/image" Target="../media/image221.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0.xml.rels><?xml version="1.0" encoding="UTF-8" standalone="yes"?>
<Relationships xmlns="http://schemas.openxmlformats.org/package/2006/relationships"><Relationship Id="rId2" Type="http://schemas.openxmlformats.org/officeDocument/2006/relationships/image" Target="../media/image380.pn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image" Target="../media/image392.pn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2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320.png"/><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image" Target="../media/image492.png"/><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6" Type="http://schemas.openxmlformats.org/officeDocument/2006/relationships/image" Target="../media/image52.png"/><Relationship Id="rId5" Type="http://schemas.openxmlformats.org/officeDocument/2006/relationships/image" Target="../media/image600.png"/><Relationship Id="rId4" Type="http://schemas.openxmlformats.org/officeDocument/2006/relationships/customXml" Target="../ink/ink1.xml"/></Relationships>
</file>

<file path=ppt/slides/_rels/slide127.xml.rels><?xml version="1.0" encoding="UTF-8" standalone="yes"?>
<Relationships xmlns="http://schemas.openxmlformats.org/package/2006/relationships"><Relationship Id="rId8" Type="http://schemas.openxmlformats.org/officeDocument/2006/relationships/image" Target="../media/image1400.png"/><Relationship Id="rId3" Type="http://schemas.openxmlformats.org/officeDocument/2006/relationships/image" Target="../media/image90.png"/><Relationship Id="rId7" Type="http://schemas.openxmlformats.org/officeDocument/2006/relationships/image" Target="../media/image130.png"/><Relationship Id="rId2" Type="http://schemas.openxmlformats.org/officeDocument/2006/relationships/image" Target="../media/image67.png"/><Relationship Id="rId1" Type="http://schemas.openxmlformats.org/officeDocument/2006/relationships/slideLayout" Target="../slideLayouts/slideLayout2.xml"/><Relationship Id="rId6" Type="http://schemas.openxmlformats.org/officeDocument/2006/relationships/image" Target="../media/image120.png"/><Relationship Id="rId5" Type="http://schemas.openxmlformats.org/officeDocument/2006/relationships/image" Target="../media/image110.png"/><Relationship Id="rId4" Type="http://schemas.openxmlformats.org/officeDocument/2006/relationships/image" Target="../media/image100.png"/><Relationship Id="rId9" Type="http://schemas.openxmlformats.org/officeDocument/2006/relationships/image" Target="../media/image150.png"/></Relationships>
</file>

<file path=ppt/slides/_rels/slide128.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0.xml.rels><?xml version="1.0" encoding="UTF-8" standalone="yes"?>
<Relationships xmlns="http://schemas.openxmlformats.org/package/2006/relationships"><Relationship Id="rId8" Type="http://schemas.openxmlformats.org/officeDocument/2006/relationships/image" Target="../media/image240.png"/><Relationship Id="rId3" Type="http://schemas.openxmlformats.org/officeDocument/2006/relationships/image" Target="../media/image190.png"/><Relationship Id="rId7" Type="http://schemas.openxmlformats.org/officeDocument/2006/relationships/image" Target="../media/image230.png"/><Relationship Id="rId2" Type="http://schemas.openxmlformats.org/officeDocument/2006/relationships/image" Target="../media/image360.png"/><Relationship Id="rId1" Type="http://schemas.openxmlformats.org/officeDocument/2006/relationships/slideLayout" Target="../slideLayouts/slideLayout2.xml"/><Relationship Id="rId6" Type="http://schemas.openxmlformats.org/officeDocument/2006/relationships/image" Target="../media/image220.png"/><Relationship Id="rId5" Type="http://schemas.openxmlformats.org/officeDocument/2006/relationships/image" Target="../media/image210.png"/><Relationship Id="rId4" Type="http://schemas.openxmlformats.org/officeDocument/2006/relationships/image" Target="../media/image55.png"/></Relationships>
</file>

<file path=ppt/slides/_rels/slide131.xml.rels><?xml version="1.0" encoding="UTF-8" standalone="yes"?>
<Relationships xmlns="http://schemas.openxmlformats.org/package/2006/relationships"><Relationship Id="rId2" Type="http://schemas.openxmlformats.org/officeDocument/2006/relationships/image" Target="../media/image250.png"/><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image" Target="../media/image390.png"/><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3" Type="http://schemas.openxmlformats.org/officeDocument/2006/relationships/image" Target="../media/image470.png"/><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image" Target="../media/image430.png"/><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0.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image" Target="../media/image490.png"/><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 Id="rId4" Type="http://schemas.openxmlformats.org/officeDocument/2006/relationships/image" Target="../media/image62.png"/></Relationships>
</file>

<file path=ppt/slides/_rels/slide149.xml.rels><?xml version="1.0" encoding="UTF-8" standalone="yes"?>
<Relationships xmlns="http://schemas.openxmlformats.org/package/2006/relationships"><Relationship Id="rId2" Type="http://schemas.openxmlformats.org/officeDocument/2006/relationships/image" Target="../media/image62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0.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2" Type="http://schemas.openxmlformats.org/officeDocument/2006/relationships/image" Target="../media/image610.png"/><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66.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4.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6.xml.rels><?xml version="1.0" encoding="UTF-8" standalone="yes"?>
<Relationships xmlns="http://schemas.openxmlformats.org/package/2006/relationships"><Relationship Id="rId3" Type="http://schemas.openxmlformats.org/officeDocument/2006/relationships/image" Target="../media/image72.wmf"/><Relationship Id="rId2" Type="http://schemas.openxmlformats.org/officeDocument/2006/relationships/oleObject" Target="../embeddings/oleObject7.bin"/><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15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image" Target="../media/image77.jpeg"/><Relationship Id="rId1" Type="http://schemas.openxmlformats.org/officeDocument/2006/relationships/slideLayout" Target="../slideLayouts/slideLayout2.xml"/><Relationship Id="rId5" Type="http://schemas.openxmlformats.org/officeDocument/2006/relationships/image" Target="../media/image111.png"/><Relationship Id="rId4" Type="http://schemas.openxmlformats.org/officeDocument/2006/relationships/image" Target="../media/image79.jpeg"/></Relationships>
</file>

<file path=ppt/slides/_rels/slide173.xml.rels><?xml version="1.0" encoding="UTF-8" standalone="yes"?>
<Relationships xmlns="http://schemas.openxmlformats.org/package/2006/relationships"><Relationship Id="rId2" Type="http://schemas.openxmlformats.org/officeDocument/2006/relationships/image" Target="../media/image80.emf"/><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2.xml"/><Relationship Id="rId6" Type="http://schemas.openxmlformats.org/officeDocument/2006/relationships/image" Target="../media/image142.png"/><Relationship Id="rId5" Type="http://schemas.openxmlformats.org/officeDocument/2006/relationships/image" Target="../media/image1100.png"/><Relationship Id="rId4" Type="http://schemas.openxmlformats.org/officeDocument/2006/relationships/image" Target="../media/image1000.png"/></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3" Type="http://schemas.openxmlformats.org/officeDocument/2006/relationships/image" Target="../media/image1401.png"/><Relationship Id="rId2" Type="http://schemas.openxmlformats.org/officeDocument/2006/relationships/image" Target="../media/image122.png"/><Relationship Id="rId1" Type="http://schemas.openxmlformats.org/officeDocument/2006/relationships/slideLayout" Target="../slideLayouts/slideLayout2.xml"/><Relationship Id="rId6" Type="http://schemas.openxmlformats.org/officeDocument/2006/relationships/image" Target="../media/image131.png"/><Relationship Id="rId5" Type="http://schemas.openxmlformats.org/officeDocument/2006/relationships/image" Target="../media/image160.png"/><Relationship Id="rId4" Type="http://schemas.openxmlformats.org/officeDocument/2006/relationships/image" Target="../media/image83.png"/></Relationships>
</file>

<file path=ppt/slides/_rels/slide178.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image" Target="../media/image81.jpeg"/><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01.png"/><Relationship Id="rId1" Type="http://schemas.openxmlformats.org/officeDocument/2006/relationships/slideLayout" Target="../slideLayouts/slideLayout2.xml"/><Relationship Id="rId6" Type="http://schemas.openxmlformats.org/officeDocument/2006/relationships/image" Target="../media/image231.png"/><Relationship Id="rId5" Type="http://schemas.openxmlformats.org/officeDocument/2006/relationships/image" Target="../media/image222.png"/><Relationship Id="rId4" Type="http://schemas.openxmlformats.org/officeDocument/2006/relationships/image" Target="../media/image21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80.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3" Type="http://schemas.microsoft.com/office/2007/relationships/hdphoto" Target="../media/hdphoto5.wdp"/><Relationship Id="rId7" Type="http://schemas.openxmlformats.org/officeDocument/2006/relationships/image" Target="../media/image92.png"/><Relationship Id="rId2" Type="http://schemas.openxmlformats.org/officeDocument/2006/relationships/image" Target="../media/image86.png"/><Relationship Id="rId1" Type="http://schemas.openxmlformats.org/officeDocument/2006/relationships/slideLayout" Target="../slideLayouts/slideLayout2.xml"/><Relationship Id="rId6" Type="http://schemas.openxmlformats.org/officeDocument/2006/relationships/image" Target="../media/image91.png"/><Relationship Id="rId5" Type="http://schemas.microsoft.com/office/2007/relationships/hdphoto" Target="../media/hdphoto6.wdp"/><Relationship Id="rId4" Type="http://schemas.openxmlformats.org/officeDocument/2006/relationships/image" Target="../media/image87.png"/></Relationships>
</file>

<file path=ppt/slides/_rels/slide182.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image" Target="../media/image890.png"/><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3" Type="http://schemas.openxmlformats.org/officeDocument/2006/relationships/image" Target="../media/image350.png"/><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3" Type="http://schemas.openxmlformats.org/officeDocument/2006/relationships/image" Target="../media/image96.jpeg"/><Relationship Id="rId2" Type="http://schemas.openxmlformats.org/officeDocument/2006/relationships/image" Target="../media/image95.jpeg"/><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3" Type="http://schemas.openxmlformats.org/officeDocument/2006/relationships/image" Target="../media/image391.png"/><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2" Type="http://schemas.openxmlformats.org/officeDocument/2006/relationships/image" Target="../media/image98.emf"/><Relationship Id="rId1" Type="http://schemas.openxmlformats.org/officeDocument/2006/relationships/slideLayout" Target="../slideLayouts/slideLayout7.xml"/></Relationships>
</file>

<file path=ppt/slides/_rels/slide188.xml.rels><?xml version="1.0" encoding="UTF-8" standalone="yes"?>
<Relationships xmlns="http://schemas.openxmlformats.org/package/2006/relationships"><Relationship Id="rId3" Type="http://schemas.openxmlformats.org/officeDocument/2006/relationships/image" Target="../media/image340.png"/><Relationship Id="rId2" Type="http://schemas.openxmlformats.org/officeDocument/2006/relationships/image" Target="../media/image99.png"/><Relationship Id="rId1" Type="http://schemas.openxmlformats.org/officeDocument/2006/relationships/slideLayout" Target="../slideLayouts/slideLayout7.xml"/><Relationship Id="rId5" Type="http://schemas.openxmlformats.org/officeDocument/2006/relationships/image" Target="../media/image370.png"/><Relationship Id="rId4" Type="http://schemas.openxmlformats.org/officeDocument/2006/relationships/image" Target="../media/image3600.png"/></Relationships>
</file>

<file path=ppt/slides/_rels/slide189.xml.rels><?xml version="1.0" encoding="UTF-8" standalone="yes"?>
<Relationships xmlns="http://schemas.openxmlformats.org/package/2006/relationships"><Relationship Id="rId3" Type="http://schemas.openxmlformats.org/officeDocument/2006/relationships/image" Target="../media/image400.png"/><Relationship Id="rId2" Type="http://schemas.openxmlformats.org/officeDocument/2006/relationships/image" Target="../media/image102.png"/><Relationship Id="rId1" Type="http://schemas.openxmlformats.org/officeDocument/2006/relationships/slideLayout" Target="../slideLayouts/slideLayout7.xml"/><Relationship Id="rId5" Type="http://schemas.openxmlformats.org/officeDocument/2006/relationships/image" Target="../media/image420.png"/><Relationship Id="rId4" Type="http://schemas.openxmlformats.org/officeDocument/2006/relationships/image" Target="../media/image41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0.xml.rels><?xml version="1.0" encoding="UTF-8" standalone="yes"?>
<Relationships xmlns="http://schemas.openxmlformats.org/package/2006/relationships"><Relationship Id="rId3" Type="http://schemas.openxmlformats.org/officeDocument/2006/relationships/image" Target="../media/image440.png"/><Relationship Id="rId2" Type="http://schemas.openxmlformats.org/officeDocument/2006/relationships/image" Target="../media/image104.png"/><Relationship Id="rId1" Type="http://schemas.openxmlformats.org/officeDocument/2006/relationships/slideLayout" Target="../slideLayouts/slideLayout7.xml"/></Relationships>
</file>

<file path=ppt/slides/_rels/slide191.xml.rels><?xml version="1.0" encoding="UTF-8" standalone="yes"?>
<Relationships xmlns="http://schemas.openxmlformats.org/package/2006/relationships"><Relationship Id="rId2" Type="http://schemas.openxmlformats.org/officeDocument/2006/relationships/image" Target="../media/image450.png"/><Relationship Id="rId1" Type="http://schemas.openxmlformats.org/officeDocument/2006/relationships/slideLayout" Target="../slideLayouts/slideLayout7.xml"/></Relationships>
</file>

<file path=ppt/slides/_rels/slide192.xml.rels><?xml version="1.0" encoding="UTF-8" standalone="yes"?>
<Relationships xmlns="http://schemas.openxmlformats.org/package/2006/relationships"><Relationship Id="rId2" Type="http://schemas.openxmlformats.org/officeDocument/2006/relationships/image" Target="../media/image461.png"/><Relationship Id="rId1" Type="http://schemas.openxmlformats.org/officeDocument/2006/relationships/slideLayout" Target="../slideLayouts/slideLayout7.xml"/></Relationships>
</file>

<file path=ppt/slides/_rels/slide193.xml.rels><?xml version="1.0" encoding="UTF-8" standalone="yes"?>
<Relationships xmlns="http://schemas.openxmlformats.org/package/2006/relationships"><Relationship Id="rId3" Type="http://schemas.openxmlformats.org/officeDocument/2006/relationships/image" Target="../media/image104.jpeg"/><Relationship Id="rId2" Type="http://schemas.openxmlformats.org/officeDocument/2006/relationships/image" Target="../media/image103.jpeg"/><Relationship Id="rId1" Type="http://schemas.openxmlformats.org/officeDocument/2006/relationships/slideLayout" Target="../slideLayouts/slideLayout7.xml"/><Relationship Id="rId4" Type="http://schemas.openxmlformats.org/officeDocument/2006/relationships/image" Target="../media/image491.png"/></Relationships>
</file>

<file path=ppt/slides/_rels/slide194.xml.rels><?xml version="1.0" encoding="UTF-8" standalone="yes"?>
<Relationships xmlns="http://schemas.openxmlformats.org/package/2006/relationships"><Relationship Id="rId3" Type="http://schemas.openxmlformats.org/officeDocument/2006/relationships/image" Target="../media/image105.jpeg"/><Relationship Id="rId2" Type="http://schemas.openxmlformats.org/officeDocument/2006/relationships/image" Target="../media/image4900.png"/><Relationship Id="rId1" Type="http://schemas.openxmlformats.org/officeDocument/2006/relationships/slideLayout" Target="../slideLayouts/slideLayout7.xml"/><Relationship Id="rId4" Type="http://schemas.openxmlformats.org/officeDocument/2006/relationships/image" Target="../media/image106.jpeg"/></Relationships>
</file>

<file path=ppt/slides/_rels/slide195.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7.xml"/></Relationships>
</file>

<file path=ppt/slides/_rels/slide196.xml.rels><?xml version="1.0" encoding="UTF-8" standalone="yes"?>
<Relationships xmlns="http://schemas.openxmlformats.org/package/2006/relationships"><Relationship Id="rId2" Type="http://schemas.openxmlformats.org/officeDocument/2006/relationships/image" Target="../media/image530.png"/><Relationship Id="rId1" Type="http://schemas.openxmlformats.org/officeDocument/2006/relationships/slideLayout" Target="../slideLayouts/slideLayout7.xml"/></Relationships>
</file>

<file path=ppt/slides/_rels/slide197.xml.rels><?xml version="1.0" encoding="UTF-8" standalone="yes"?>
<Relationships xmlns="http://schemas.openxmlformats.org/package/2006/relationships"><Relationship Id="rId8" Type="http://schemas.openxmlformats.org/officeDocument/2006/relationships/diagramData" Target="../diagrams/data20.xml"/><Relationship Id="rId3" Type="http://schemas.openxmlformats.org/officeDocument/2006/relationships/diagramData" Target="../diagrams/data5.xml"/><Relationship Id="rId7" Type="http://schemas.microsoft.com/office/2007/relationships/diagramDrawing" Target="../diagrams/drawing5.xml"/><Relationship Id="rId12" Type="http://schemas.openxmlformats.org/officeDocument/2006/relationships/image" Target="../media/image108.png"/><Relationship Id="rId2" Type="http://schemas.openxmlformats.org/officeDocument/2006/relationships/image" Target="../media/image107.png"/><Relationship Id="rId1" Type="http://schemas.openxmlformats.org/officeDocument/2006/relationships/slideLayout" Target="../slideLayouts/slideLayout7.xml"/><Relationship Id="rId6" Type="http://schemas.openxmlformats.org/officeDocument/2006/relationships/diagramColors" Target="../diagrams/colors5.xml"/><Relationship Id="rId11" Type="http://schemas.openxmlformats.org/officeDocument/2006/relationships/diagramColors" Target="../diagrams/colors10.xml"/><Relationship Id="rId5" Type="http://schemas.openxmlformats.org/officeDocument/2006/relationships/diagramQuickStyle" Target="../diagrams/quickStyle5.xml"/><Relationship Id="rId10" Type="http://schemas.openxmlformats.org/officeDocument/2006/relationships/diagramQuickStyle" Target="../diagrams/quickStyle10.xml"/><Relationship Id="rId4" Type="http://schemas.openxmlformats.org/officeDocument/2006/relationships/diagramLayout" Target="../diagrams/layout5.xml"/><Relationship Id="rId9" Type="http://schemas.openxmlformats.org/officeDocument/2006/relationships/diagramLayout" Target="../diagrams/layout10.xml"/></Relationships>
</file>

<file path=ppt/slides/_rels/slide198.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7.xml"/></Relationships>
</file>

<file path=ppt/slides/_rels/slide199.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113.png"/><Relationship Id="rId1" Type="http://schemas.openxmlformats.org/officeDocument/2006/relationships/slideLayout" Target="../slideLayouts/slideLayout7.xml"/><Relationship Id="rId4" Type="http://schemas.openxmlformats.org/officeDocument/2006/relationships/image" Target="../media/image1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2" Type="http://schemas.openxmlformats.org/officeDocument/2006/relationships/image" Target="../media/image1070.png"/><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2" Type="http://schemas.openxmlformats.org/officeDocument/2006/relationships/image" Target="../media/image1080.png"/><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2" Type="http://schemas.openxmlformats.org/officeDocument/2006/relationships/image" Target="../media/image571.png"/><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2" Type="http://schemas.openxmlformats.org/officeDocument/2006/relationships/image" Target="../media/image1090.png"/><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3" Type="http://schemas.openxmlformats.org/officeDocument/2006/relationships/image" Target="../media/image690.png"/><Relationship Id="rId1" Type="http://schemas.openxmlformats.org/officeDocument/2006/relationships/slideLayout" Target="../slideLayouts/slideLayout2.xml"/><Relationship Id="rId5" Type="http://schemas.openxmlformats.org/officeDocument/2006/relationships/image" Target="../media/image115.wmf"/><Relationship Id="rId4" Type="http://schemas.openxmlformats.org/officeDocument/2006/relationships/oleObject" Target="../embeddings/oleObject9.bin"/></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0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3.xml"/></Relationships>
</file>

<file path=ppt/slides/_rels/slide209.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notesSlide" Target="../notesSlides/notesSlide4.xml"/><Relationship Id="rId1" Type="http://schemas.openxmlformats.org/officeDocument/2006/relationships/slideLayout" Target="../slideLayouts/slideLayout23.xml"/><Relationship Id="rId5" Type="http://schemas.openxmlformats.org/officeDocument/2006/relationships/image" Target="../media/image119.png"/><Relationship Id="rId4" Type="http://schemas.microsoft.com/office/2007/relationships/hdphoto" Target="../media/hdphoto8.wdp"/></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0.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notesSlide" Target="../notesSlides/notesSlide5.xml"/><Relationship Id="rId1" Type="http://schemas.openxmlformats.org/officeDocument/2006/relationships/slideLayout" Target="../slideLayouts/slideLayout23.xml"/><Relationship Id="rId4" Type="http://schemas.openxmlformats.org/officeDocument/2006/relationships/image" Target="../media/image1140.png"/></Relationships>
</file>

<file path=ppt/slides/_rels/slide211.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7.png"/><Relationship Id="rId1" Type="http://schemas.openxmlformats.org/officeDocument/2006/relationships/slideLayout" Target="../slideLayouts/slideLayout23.xml"/><Relationship Id="rId6" Type="http://schemas.openxmlformats.org/officeDocument/2006/relationships/image" Target="../media/image1110.png"/><Relationship Id="rId5" Type="http://schemas.openxmlformats.org/officeDocument/2006/relationships/image" Target="../media/image1020.png"/><Relationship Id="rId4" Type="http://schemas.openxmlformats.org/officeDocument/2006/relationships/image" Target="../media/image117.png"/></Relationships>
</file>

<file path=ppt/slides/_rels/slide212.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210.png"/><Relationship Id="rId1" Type="http://schemas.openxmlformats.org/officeDocument/2006/relationships/slideLayout" Target="../slideLayouts/slideLayout23.xml"/><Relationship Id="rId5" Type="http://schemas.openxmlformats.org/officeDocument/2006/relationships/image" Target="../media/image145.png"/><Relationship Id="rId4" Type="http://schemas.microsoft.com/office/2007/relationships/hdphoto" Target="../media/hdphoto9.wdp"/></Relationships>
</file>

<file path=ppt/slides/_rels/slide213.xml.rels><?xml version="1.0" encoding="UTF-8" standalone="yes"?>
<Relationships xmlns="http://schemas.openxmlformats.org/package/2006/relationships"><Relationship Id="rId3" Type="http://schemas.openxmlformats.org/officeDocument/2006/relationships/image" Target="../media/image162.png"/><Relationship Id="rId2" Type="http://schemas.openxmlformats.org/officeDocument/2006/relationships/image" Target="../media/image128.png"/><Relationship Id="rId1" Type="http://schemas.openxmlformats.org/officeDocument/2006/relationships/slideLayout" Target="../slideLayouts/slideLayout23.xml"/><Relationship Id="rId5" Type="http://schemas.openxmlformats.org/officeDocument/2006/relationships/image" Target="../media/image129.png"/><Relationship Id="rId4" Type="http://schemas.openxmlformats.org/officeDocument/2006/relationships/image" Target="../media/image172.png"/></Relationships>
</file>

<file path=ppt/slides/_rels/slide214.xml.rels><?xml version="1.0" encoding="UTF-8" standalone="yes"?>
<Relationships xmlns="http://schemas.openxmlformats.org/package/2006/relationships"><Relationship Id="rId8" Type="http://schemas.openxmlformats.org/officeDocument/2006/relationships/image" Target="../media/image138.png"/><Relationship Id="rId3" Type="http://schemas.openxmlformats.org/officeDocument/2006/relationships/image" Target="../media/image134.png"/><Relationship Id="rId7" Type="http://schemas.microsoft.com/office/2007/relationships/hdphoto" Target="../media/hdphoto10.wdp"/><Relationship Id="rId2" Type="http://schemas.openxmlformats.org/officeDocument/2006/relationships/image" Target="../media/image132.png"/><Relationship Id="rId1" Type="http://schemas.openxmlformats.org/officeDocument/2006/relationships/slideLayout" Target="../slideLayouts/slideLayout23.xml"/><Relationship Id="rId6" Type="http://schemas.openxmlformats.org/officeDocument/2006/relationships/image" Target="../media/image126.png"/><Relationship Id="rId5" Type="http://schemas.openxmlformats.org/officeDocument/2006/relationships/image" Target="../media/image136.png"/><Relationship Id="rId4" Type="http://schemas.openxmlformats.org/officeDocument/2006/relationships/image" Target="../media/image135.png"/></Relationships>
</file>

<file path=ppt/slides/_rels/slide215.xml.rels><?xml version="1.0" encoding="UTF-8" standalone="yes"?>
<Relationships xmlns="http://schemas.openxmlformats.org/package/2006/relationships"><Relationship Id="rId8" Type="http://schemas.openxmlformats.org/officeDocument/2006/relationships/image" Target="../media/image148.png"/><Relationship Id="rId3" Type="http://schemas.openxmlformats.org/officeDocument/2006/relationships/image" Target="../media/image127.png"/><Relationship Id="rId7" Type="http://schemas.openxmlformats.org/officeDocument/2006/relationships/image" Target="../media/image147.png"/><Relationship Id="rId12" Type="http://schemas.openxmlformats.org/officeDocument/2006/relationships/image" Target="../media/image154.png"/><Relationship Id="rId2" Type="http://schemas.openxmlformats.org/officeDocument/2006/relationships/image" Target="../media/image139.png"/><Relationship Id="rId1" Type="http://schemas.openxmlformats.org/officeDocument/2006/relationships/slideLayout" Target="../slideLayouts/slideLayout23.xml"/><Relationship Id="rId6" Type="http://schemas.microsoft.com/office/2007/relationships/hdphoto" Target="../media/hdphoto12.wdp"/><Relationship Id="rId11" Type="http://schemas.openxmlformats.org/officeDocument/2006/relationships/image" Target="../media/image153.png"/><Relationship Id="rId5" Type="http://schemas.openxmlformats.org/officeDocument/2006/relationships/image" Target="../media/image137.png"/><Relationship Id="rId10" Type="http://schemas.openxmlformats.org/officeDocument/2006/relationships/image" Target="../media/image152.png"/><Relationship Id="rId4" Type="http://schemas.microsoft.com/office/2007/relationships/hdphoto" Target="../media/hdphoto11.wdp"/><Relationship Id="rId9" Type="http://schemas.openxmlformats.org/officeDocument/2006/relationships/image" Target="../media/image149.png"/></Relationships>
</file>

<file path=ppt/slides/_rels/slide216.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image" Target="../media/image155.png"/><Relationship Id="rId1" Type="http://schemas.openxmlformats.org/officeDocument/2006/relationships/slideLayout" Target="../slideLayouts/slideLayout23.xml"/><Relationship Id="rId5" Type="http://schemas.openxmlformats.org/officeDocument/2006/relationships/image" Target="../media/image146.png"/><Relationship Id="rId4" Type="http://schemas.microsoft.com/office/2007/relationships/hdphoto" Target="../media/hdphoto13.wdp"/></Relationships>
</file>

<file path=ppt/slides/_rels/slide217.xml.rels><?xml version="1.0" encoding="UTF-8" standalone="yes"?>
<Relationships xmlns="http://schemas.openxmlformats.org/package/2006/relationships"><Relationship Id="rId3" Type="http://schemas.openxmlformats.org/officeDocument/2006/relationships/image" Target="../media/image156.png"/><Relationship Id="rId2" Type="http://schemas.openxmlformats.org/officeDocument/2006/relationships/image" Target="../media/image260.png"/><Relationship Id="rId1" Type="http://schemas.openxmlformats.org/officeDocument/2006/relationships/slideLayout" Target="../slideLayouts/slideLayout23.xml"/><Relationship Id="rId6" Type="http://schemas.openxmlformats.org/officeDocument/2006/relationships/image" Target="../media/image291.png"/><Relationship Id="rId5" Type="http://schemas.openxmlformats.org/officeDocument/2006/relationships/image" Target="../media/image281.png"/><Relationship Id="rId4" Type="http://schemas.microsoft.com/office/2007/relationships/hdphoto" Target="../media/hdphoto14.wdp"/></Relationships>
</file>

<file path=ppt/slides/_rels/slide218.xml.rels><?xml version="1.0" encoding="UTF-8" standalone="yes"?>
<Relationships xmlns="http://schemas.openxmlformats.org/package/2006/relationships"><Relationship Id="rId3" Type="http://schemas.openxmlformats.org/officeDocument/2006/relationships/image" Target="../media/image157.png"/><Relationship Id="rId2" Type="http://schemas.openxmlformats.org/officeDocument/2006/relationships/image" Target="../media/image300.png"/><Relationship Id="rId1" Type="http://schemas.openxmlformats.org/officeDocument/2006/relationships/slideLayout" Target="../slideLayouts/slideLayout23.xml"/><Relationship Id="rId6" Type="http://schemas.openxmlformats.org/officeDocument/2006/relationships/image" Target="../media/image33.png"/><Relationship Id="rId5" Type="http://schemas.openxmlformats.org/officeDocument/2006/relationships/image" Target="../media/image321.png"/><Relationship Id="rId4" Type="http://schemas.microsoft.com/office/2007/relationships/hdphoto" Target="../media/hdphoto11.wdp"/></Relationships>
</file>

<file path=ppt/slides/_rels/slide219.xml.rels><?xml version="1.0" encoding="UTF-8" standalone="yes"?>
<Relationships xmlns="http://schemas.openxmlformats.org/package/2006/relationships"><Relationship Id="rId3" Type="http://schemas.openxmlformats.org/officeDocument/2006/relationships/image" Target="../media/image159.jpeg"/><Relationship Id="rId2" Type="http://schemas.openxmlformats.org/officeDocument/2006/relationships/image" Target="../media/image158.jpeg"/><Relationship Id="rId1" Type="http://schemas.openxmlformats.org/officeDocument/2006/relationships/slideLayout" Target="../slideLayouts/slideLayout23.xml"/><Relationship Id="rId4" Type="http://schemas.openxmlformats.org/officeDocument/2006/relationships/image" Target="../media/image160.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8" Type="http://schemas.openxmlformats.org/officeDocument/2006/relationships/image" Target="../media/image680.png"/><Relationship Id="rId3" Type="http://schemas.openxmlformats.org/officeDocument/2006/relationships/image" Target="../media/image630.png"/><Relationship Id="rId7" Type="http://schemas.openxmlformats.org/officeDocument/2006/relationships/image" Target="../media/image670.png"/><Relationship Id="rId2" Type="http://schemas.openxmlformats.org/officeDocument/2006/relationships/image" Target="../media/image620.png"/><Relationship Id="rId1" Type="http://schemas.openxmlformats.org/officeDocument/2006/relationships/slideLayout" Target="../slideLayouts/slideLayout23.xml"/><Relationship Id="rId6" Type="http://schemas.openxmlformats.org/officeDocument/2006/relationships/image" Target="../media/image660.png"/><Relationship Id="rId5" Type="http://schemas.openxmlformats.org/officeDocument/2006/relationships/image" Target="../media/image650.png"/><Relationship Id="rId4" Type="http://schemas.openxmlformats.org/officeDocument/2006/relationships/image" Target="../media/image640.png"/></Relationships>
</file>

<file path=ppt/slides/_rels/slide221.xml.rels><?xml version="1.0" encoding="UTF-8" standalone="yes"?>
<Relationships xmlns="http://schemas.openxmlformats.org/package/2006/relationships"><Relationship Id="rId3" Type="http://schemas.openxmlformats.org/officeDocument/2006/relationships/image" Target="../media/image163.png"/><Relationship Id="rId2" Type="http://schemas.openxmlformats.org/officeDocument/2006/relationships/image" Target="../media/image1340.png"/><Relationship Id="rId1" Type="http://schemas.openxmlformats.org/officeDocument/2006/relationships/slideLayout" Target="../slideLayouts/slideLayout23.xml"/><Relationship Id="rId5" Type="http://schemas.openxmlformats.org/officeDocument/2006/relationships/image" Target="../media/image710.png"/><Relationship Id="rId4" Type="http://schemas.microsoft.com/office/2007/relationships/hdphoto" Target="../media/hdphoto15.wdp"/></Relationships>
</file>

<file path=ppt/slides/_rels/slide222.xml.rels><?xml version="1.0" encoding="UTF-8" standalone="yes"?>
<Relationships xmlns="http://schemas.openxmlformats.org/package/2006/relationships"><Relationship Id="rId3" Type="http://schemas.openxmlformats.org/officeDocument/2006/relationships/image" Target="../media/image164.jpeg"/><Relationship Id="rId7" Type="http://schemas.openxmlformats.org/officeDocument/2006/relationships/image" Target="../media/image570.png"/><Relationship Id="rId2" Type="http://schemas.openxmlformats.org/officeDocument/2006/relationships/image" Target="../media/image572.png"/><Relationship Id="rId1" Type="http://schemas.openxmlformats.org/officeDocument/2006/relationships/slideLayout" Target="../slideLayouts/slideLayout23.xml"/><Relationship Id="rId6" Type="http://schemas.openxmlformats.org/officeDocument/2006/relationships/image" Target="../media/image560.png"/><Relationship Id="rId5" Type="http://schemas.openxmlformats.org/officeDocument/2006/relationships/image" Target="../media/image550.png"/><Relationship Id="rId4" Type="http://schemas.openxmlformats.org/officeDocument/2006/relationships/image" Target="../media/image540.png"/></Relationships>
</file>

<file path=ppt/slides/_rels/slide223.xml.rels><?xml version="1.0" encoding="UTF-8" standalone="yes"?>
<Relationships xmlns="http://schemas.openxmlformats.org/package/2006/relationships"><Relationship Id="rId3" Type="http://schemas.openxmlformats.org/officeDocument/2006/relationships/image" Target="../media/image166.jpeg"/><Relationship Id="rId2" Type="http://schemas.openxmlformats.org/officeDocument/2006/relationships/image" Target="../media/image165.jpeg"/><Relationship Id="rId1" Type="http://schemas.openxmlformats.org/officeDocument/2006/relationships/slideLayout" Target="../slideLayouts/slideLayout23.xml"/><Relationship Id="rId4" Type="http://schemas.openxmlformats.org/officeDocument/2006/relationships/image" Target="../media/image167.jpeg"/></Relationships>
</file>

<file path=ppt/slides/_rels/slide224.xml.rels><?xml version="1.0" encoding="UTF-8" standalone="yes"?>
<Relationships xmlns="http://schemas.openxmlformats.org/package/2006/relationships"><Relationship Id="rId3" Type="http://schemas.openxmlformats.org/officeDocument/2006/relationships/image" Target="../media/image168.emf"/><Relationship Id="rId2" Type="http://schemas.openxmlformats.org/officeDocument/2006/relationships/image" Target="../media/image691.png"/><Relationship Id="rId1" Type="http://schemas.openxmlformats.org/officeDocument/2006/relationships/slideLayout" Target="../slideLayouts/slideLayout23.xml"/></Relationships>
</file>

<file path=ppt/slides/_rels/slide225.xml.rels><?xml version="1.0" encoding="UTF-8" standalone="yes"?>
<Relationships xmlns="http://schemas.openxmlformats.org/package/2006/relationships"><Relationship Id="rId3" Type="http://schemas.openxmlformats.org/officeDocument/2006/relationships/image" Target="../media/image170.emf"/><Relationship Id="rId7" Type="http://schemas.openxmlformats.org/officeDocument/2006/relationships/image" Target="../media/image174.emf"/><Relationship Id="rId2" Type="http://schemas.openxmlformats.org/officeDocument/2006/relationships/image" Target="../media/image169.png"/><Relationship Id="rId1" Type="http://schemas.openxmlformats.org/officeDocument/2006/relationships/slideLayout" Target="../slideLayouts/slideLayout23.xml"/><Relationship Id="rId6" Type="http://schemas.openxmlformats.org/officeDocument/2006/relationships/image" Target="../media/image173.emf"/><Relationship Id="rId5" Type="http://schemas.openxmlformats.org/officeDocument/2006/relationships/image" Target="../media/image172.emf"/><Relationship Id="rId4" Type="http://schemas.openxmlformats.org/officeDocument/2006/relationships/image" Target="../media/image171.png"/></Relationships>
</file>

<file path=ppt/slides/_rels/slide226.xml.rels><?xml version="1.0" encoding="UTF-8" standalone="yes"?>
<Relationships xmlns="http://schemas.openxmlformats.org/package/2006/relationships"><Relationship Id="rId3" Type="http://schemas.openxmlformats.org/officeDocument/2006/relationships/image" Target="../media/image176.emf"/><Relationship Id="rId2" Type="http://schemas.openxmlformats.org/officeDocument/2006/relationships/image" Target="../media/image175.png"/><Relationship Id="rId1" Type="http://schemas.openxmlformats.org/officeDocument/2006/relationships/slideLayout" Target="../slideLayouts/slideLayout23.xml"/><Relationship Id="rId6" Type="http://schemas.openxmlformats.org/officeDocument/2006/relationships/image" Target="../media/image760.png"/><Relationship Id="rId5" Type="http://schemas.openxmlformats.org/officeDocument/2006/relationships/image" Target="../media/image178.emf"/><Relationship Id="rId4" Type="http://schemas.openxmlformats.org/officeDocument/2006/relationships/image" Target="../media/image177.emf"/></Relationships>
</file>

<file path=ppt/slides/_rels/slide227.xml.rels><?xml version="1.0" encoding="UTF-8" standalone="yes"?>
<Relationships xmlns="http://schemas.openxmlformats.org/package/2006/relationships"><Relationship Id="rId3" Type="http://schemas.openxmlformats.org/officeDocument/2006/relationships/image" Target="../media/image180.emf"/><Relationship Id="rId2" Type="http://schemas.openxmlformats.org/officeDocument/2006/relationships/image" Target="../media/image179.png"/><Relationship Id="rId1" Type="http://schemas.openxmlformats.org/officeDocument/2006/relationships/slideLayout" Target="../slideLayouts/slideLayout23.xml"/><Relationship Id="rId6" Type="http://schemas.openxmlformats.org/officeDocument/2006/relationships/image" Target="../media/image810.png"/><Relationship Id="rId5" Type="http://schemas.openxmlformats.org/officeDocument/2006/relationships/image" Target="../media/image182.emf"/><Relationship Id="rId4" Type="http://schemas.openxmlformats.org/officeDocument/2006/relationships/image" Target="../media/image181.emf"/></Relationships>
</file>

<file path=ppt/slides/_rels/slide228.xml.rels><?xml version="1.0" encoding="UTF-8" standalone="yes"?>
<Relationships xmlns="http://schemas.openxmlformats.org/package/2006/relationships"><Relationship Id="rId2" Type="http://schemas.openxmlformats.org/officeDocument/2006/relationships/image" Target="../media/image840.png"/><Relationship Id="rId1" Type="http://schemas.openxmlformats.org/officeDocument/2006/relationships/slideLayout" Target="../slideLayouts/slideLayout23.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0.xml.rels><?xml version="1.0" encoding="UTF-8" standalone="yes"?>
<Relationships xmlns="http://schemas.openxmlformats.org/package/2006/relationships"><Relationship Id="rId2" Type="http://schemas.openxmlformats.org/officeDocument/2006/relationships/image" Target="../media/image830.png"/><Relationship Id="rId1" Type="http://schemas.openxmlformats.org/officeDocument/2006/relationships/slideLayout" Target="../slideLayouts/slideLayout23.xml"/></Relationships>
</file>

<file path=ppt/slides/_rels/slide231.xml.rels><?xml version="1.0" encoding="UTF-8" standalone="yes"?>
<Relationships xmlns="http://schemas.openxmlformats.org/package/2006/relationships"><Relationship Id="rId2" Type="http://schemas.openxmlformats.org/officeDocument/2006/relationships/image" Target="../media/image850.png"/><Relationship Id="rId1" Type="http://schemas.openxmlformats.org/officeDocument/2006/relationships/slideLayout" Target="../slideLayouts/slideLayout23.xml"/></Relationships>
</file>

<file path=ppt/slides/_rels/slide232.xml.rels><?xml version="1.0" encoding="UTF-8" standalone="yes"?>
<Relationships xmlns="http://schemas.openxmlformats.org/package/2006/relationships"><Relationship Id="rId2" Type="http://schemas.openxmlformats.org/officeDocument/2006/relationships/image" Target="../media/image860.png"/><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4" Type="http://schemas.openxmlformats.org/officeDocument/2006/relationships/image" Target="../media/image280.png"/></Relationships>
</file>

<file path=ppt/slides/_rels/slide3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hyperlink" Target="http://www.stlouisfed.org/default.cfm" TargetMode="External"/><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slideLayout" Target="../slideLayouts/slideLayout2.xml"/><Relationship Id="rId1" Type="http://schemas.openxmlformats.org/officeDocument/2006/relationships/video" Target="https://www.youtube.com/embed/Zr4CLcAYu80" TargetMode="External"/></Relationships>
</file>

<file path=ppt/slides/_rels/slide6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151.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161.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170.png"/><Relationship Id="rId2" Type="http://schemas.openxmlformats.org/officeDocument/2006/relationships/image" Target="../media/image241.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124.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133.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14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14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0.xml.rels><?xml version="1.0" encoding="UTF-8" standalone="yes"?>
<Relationships xmlns="http://schemas.openxmlformats.org/package/2006/relationships"><Relationship Id="rId2" Type="http://schemas.openxmlformats.org/officeDocument/2006/relationships/image" Target="../media/image123.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212.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232.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24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251.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61.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141.png"/><Relationship Id="rId1" Type="http://schemas.openxmlformats.org/officeDocument/2006/relationships/slideLayout" Target="../slideLayouts/slideLayout2.xml"/><Relationship Id="rId5" Type="http://schemas.openxmlformats.org/officeDocument/2006/relationships/image" Target="../media/image29.wmf"/><Relationship Id="rId4" Type="http://schemas.openxmlformats.org/officeDocument/2006/relationships/oleObject" Target="../embeddings/oleObject1.bin"/></Relationships>
</file>

<file path=ppt/slides/_rels/slide9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GB" dirty="0"/>
              <a:t>Week 1</a:t>
            </a:r>
          </a:p>
          <a:p>
            <a:r>
              <a:rPr lang="en-GB" sz="1600" dirty="0">
                <a:solidFill>
                  <a:schemeClr val="tx1"/>
                </a:solidFill>
              </a:rPr>
              <a:t>Banking, Money Markets,</a:t>
            </a:r>
          </a:p>
          <a:p>
            <a:r>
              <a:rPr lang="en-GB" sz="1600" dirty="0">
                <a:solidFill>
                  <a:schemeClr val="tx1"/>
                </a:solidFill>
              </a:rPr>
              <a:t>Bond Markets, Equity Markets, </a:t>
            </a:r>
          </a:p>
          <a:p>
            <a:r>
              <a:rPr lang="en-GB" sz="1600" dirty="0">
                <a:solidFill>
                  <a:schemeClr val="tx1"/>
                </a:solidFill>
              </a:rPr>
              <a:t>Securitisation, Derivatives</a:t>
            </a:r>
          </a:p>
        </p:txBody>
      </p:sp>
      <p:sp>
        <p:nvSpPr>
          <p:cNvPr id="4" name="Title 1"/>
          <p:cNvSpPr txBox="1">
            <a:spLocks/>
          </p:cNvSpPr>
          <p:nvPr/>
        </p:nvSpPr>
        <p:spPr>
          <a:xfrm>
            <a:off x="946852" y="1778463"/>
            <a:ext cx="9899616" cy="1470025"/>
          </a:xfrm>
          <a:prstGeom prst="rect">
            <a:avLst/>
          </a:prstGeom>
          <a:effectLst>
            <a:outerShdw blurRad="50800" dist="38100" dir="5400000" algn="t" rotWithShape="0">
              <a:prstClr val="black">
                <a:alpha val="40000"/>
              </a:prstClr>
            </a:outerShdw>
          </a:effectLst>
        </p:spPr>
        <p:txBody>
          <a:bodyPr vert="horz" anchor="b">
            <a:normAutofit/>
          </a:bodyPr>
          <a:lstStyle>
            <a:lvl1pPr algn="l" rtl="0" eaLnBrk="1" latinLnBrk="0" hangingPunct="1">
              <a:spcBef>
                <a:spcPct val="0"/>
              </a:spcBef>
              <a:buNone/>
              <a:defRPr kumimoji="0" sz="4400" kern="1200">
                <a:solidFill>
                  <a:schemeClr val="bg1"/>
                </a:solidFill>
                <a:latin typeface="+mj-lt"/>
                <a:ea typeface="+mj-ea"/>
                <a:cs typeface="+mj-cs"/>
              </a:defRPr>
            </a:lvl1pPr>
          </a:lstStyle>
          <a:p>
            <a:pPr algn="ctr"/>
            <a:r>
              <a:rPr lang="en-GB" b="1" dirty="0"/>
              <a:t>Topics in International Business &amp; Finance</a:t>
            </a:r>
          </a:p>
          <a:p>
            <a:pPr algn="ctr"/>
            <a:endParaRPr lang="en-GB" b="1" dirty="0"/>
          </a:p>
        </p:txBody>
      </p:sp>
      <p:sp>
        <p:nvSpPr>
          <p:cNvPr id="5" name="Subtitle 2"/>
          <p:cNvSpPr txBox="1">
            <a:spLocks/>
          </p:cNvSpPr>
          <p:nvPr/>
        </p:nvSpPr>
        <p:spPr>
          <a:xfrm>
            <a:off x="4856549" y="3908305"/>
            <a:ext cx="6446108" cy="2784260"/>
          </a:xfrm>
          <a:prstGeom prst="rect">
            <a:avLst/>
          </a:prstGeom>
          <a:effectLst>
            <a:innerShdw blurRad="63500" dist="50800" dir="5400000">
              <a:prstClr val="black">
                <a:alpha val="50000"/>
              </a:prstClr>
            </a:innerShdw>
          </a:effectLst>
        </p:spPr>
        <p:txBody>
          <a:bodyPr vert="horz">
            <a:normAutofit/>
          </a:bodyPr>
          <a:lstStyle>
            <a:lvl1pPr marL="64008" indent="0" algn="l" rtl="0" eaLnBrk="1" latinLnBrk="0" hangingPunct="1">
              <a:spcBef>
                <a:spcPts val="300"/>
              </a:spcBef>
              <a:buClr>
                <a:schemeClr val="accent3"/>
              </a:buClr>
              <a:buFont typeface="Georgia"/>
              <a:buNone/>
              <a:defRPr kumimoji="0" sz="2400" kern="1200">
                <a:solidFill>
                  <a:schemeClr val="tx2"/>
                </a:solidFill>
                <a:latin typeface="+mn-lt"/>
                <a:ea typeface="+mn-ea"/>
                <a:cs typeface="+mn-cs"/>
              </a:defRPr>
            </a:lvl1pPr>
            <a:lvl2pPr marL="457200" indent="0" algn="ctr" rtl="0" eaLnBrk="1" latinLnBrk="0" hangingPunct="1">
              <a:spcBef>
                <a:spcPts val="300"/>
              </a:spcBef>
              <a:buClr>
                <a:schemeClr val="accent2"/>
              </a:buClr>
              <a:buFont typeface="Georgia"/>
              <a:buNone/>
              <a:defRPr kumimoji="0" sz="2600" kern="1200">
                <a:solidFill>
                  <a:schemeClr val="accent2"/>
                </a:solidFill>
                <a:latin typeface="+mn-lt"/>
                <a:ea typeface="+mn-ea"/>
                <a:cs typeface="+mn-cs"/>
              </a:defRPr>
            </a:lvl2pPr>
            <a:lvl3pPr marL="914400" indent="0" algn="ctr" rtl="0" eaLnBrk="1" latinLnBrk="0" hangingPunct="1">
              <a:spcBef>
                <a:spcPts val="300"/>
              </a:spcBef>
              <a:buClr>
                <a:schemeClr val="accent1"/>
              </a:buClr>
              <a:buFont typeface="Wingdings 2"/>
              <a:buNone/>
              <a:defRPr kumimoji="0" sz="2400" kern="1200">
                <a:solidFill>
                  <a:schemeClr val="accent1"/>
                </a:solidFill>
                <a:latin typeface="+mn-lt"/>
                <a:ea typeface="+mn-ea"/>
                <a:cs typeface="+mn-cs"/>
              </a:defRPr>
            </a:lvl3pPr>
            <a:lvl4pPr marL="1371600" indent="0" algn="ctr" rtl="0" eaLnBrk="1" latinLnBrk="0" hangingPunct="1">
              <a:spcBef>
                <a:spcPts val="300"/>
              </a:spcBef>
              <a:buClr>
                <a:schemeClr val="accent1"/>
              </a:buClr>
              <a:buFont typeface="Wingdings 2"/>
              <a:buNone/>
              <a:defRPr kumimoji="0" sz="2200" kern="1200">
                <a:solidFill>
                  <a:schemeClr val="accent1"/>
                </a:solidFill>
                <a:latin typeface="+mn-lt"/>
                <a:ea typeface="+mn-ea"/>
                <a:cs typeface="+mn-cs"/>
              </a:defRPr>
            </a:lvl4pPr>
            <a:lvl5pPr marL="1828800" indent="0" algn="ctr" rtl="0" eaLnBrk="1" latinLnBrk="0" hangingPunct="1">
              <a:spcBef>
                <a:spcPts val="300"/>
              </a:spcBef>
              <a:buClr>
                <a:schemeClr val="accent3"/>
              </a:buClr>
              <a:buFont typeface="Georgia"/>
              <a:buNone/>
              <a:defRPr kumimoji="0" sz="2000" kern="1200">
                <a:solidFill>
                  <a:schemeClr val="accent3"/>
                </a:solidFill>
                <a:latin typeface="+mn-lt"/>
                <a:ea typeface="+mn-ea"/>
                <a:cs typeface="+mn-cs"/>
              </a:defRPr>
            </a:lvl5pPr>
            <a:lvl6pPr marL="2286000" indent="0" algn="ctr" rtl="0" eaLnBrk="1" latinLnBrk="0" hangingPunct="1">
              <a:spcBef>
                <a:spcPts val="300"/>
              </a:spcBef>
              <a:buClr>
                <a:schemeClr val="accent3"/>
              </a:buClr>
              <a:buFont typeface="Georgia"/>
              <a:buNone/>
              <a:defRPr kumimoji="0" sz="1800" kern="1200">
                <a:solidFill>
                  <a:schemeClr val="accent3"/>
                </a:solidFill>
                <a:latin typeface="+mn-lt"/>
                <a:ea typeface="+mn-ea"/>
                <a:cs typeface="+mn-cs"/>
              </a:defRPr>
            </a:lvl6pPr>
            <a:lvl7pPr marL="2743200" indent="0" algn="ctr" rtl="0" eaLnBrk="1" latinLnBrk="0" hangingPunct="1">
              <a:spcBef>
                <a:spcPts val="300"/>
              </a:spcBef>
              <a:buClr>
                <a:schemeClr val="accent3"/>
              </a:buClr>
              <a:buFont typeface="Georgia"/>
              <a:buNone/>
              <a:defRPr kumimoji="0" sz="1600" kern="1200">
                <a:solidFill>
                  <a:schemeClr val="accent3"/>
                </a:solidFill>
                <a:latin typeface="+mn-lt"/>
                <a:ea typeface="+mn-ea"/>
                <a:cs typeface="+mn-cs"/>
              </a:defRPr>
            </a:lvl7pPr>
            <a:lvl8pPr marL="3200400" indent="0" algn="ctr" rtl="0" eaLnBrk="1" latinLnBrk="0" hangingPunct="1">
              <a:spcBef>
                <a:spcPts val="300"/>
              </a:spcBef>
              <a:buClr>
                <a:schemeClr val="accent3"/>
              </a:buClr>
              <a:buFont typeface="Georgia"/>
              <a:buNone/>
              <a:defRPr kumimoji="0" sz="1500" kern="1200">
                <a:solidFill>
                  <a:schemeClr val="accent3"/>
                </a:solidFill>
                <a:latin typeface="+mn-lt"/>
                <a:ea typeface="+mn-ea"/>
                <a:cs typeface="+mn-cs"/>
              </a:defRPr>
            </a:lvl8pPr>
            <a:lvl9pPr marL="3657600" indent="0" algn="ctr" rtl="0" eaLnBrk="1" latinLnBrk="0" hangingPunct="1">
              <a:spcBef>
                <a:spcPts val="300"/>
              </a:spcBef>
              <a:buClr>
                <a:schemeClr val="accent3"/>
              </a:buClr>
              <a:buFont typeface="Georgia"/>
              <a:buNone/>
              <a:defRPr kumimoji="0" sz="1400" kern="1200" baseline="0">
                <a:solidFill>
                  <a:schemeClr val="accent3"/>
                </a:solidFill>
                <a:latin typeface="+mn-lt"/>
                <a:ea typeface="+mn-ea"/>
                <a:cs typeface="+mn-cs"/>
              </a:defRPr>
            </a:lvl9pPr>
          </a:lstStyle>
          <a:p>
            <a:r>
              <a:rPr lang="en-GB" dirty="0"/>
              <a:t>Lecturer: </a:t>
            </a:r>
          </a:p>
          <a:p>
            <a:r>
              <a:rPr lang="en-GB" dirty="0">
                <a:solidFill>
                  <a:schemeClr val="tx1"/>
                </a:solidFill>
              </a:rPr>
              <a:t>Farzad Javidanrad </a:t>
            </a:r>
          </a:p>
          <a:p>
            <a:endParaRPr lang="en-GB" dirty="0"/>
          </a:p>
          <a:p>
            <a:endParaRPr lang="en-GB" sz="1400" dirty="0">
              <a:solidFill>
                <a:schemeClr val="tx1"/>
              </a:solidFill>
            </a:endParaRPr>
          </a:p>
          <a:p>
            <a:endParaRPr lang="en-GB" sz="1400" dirty="0">
              <a:solidFill>
                <a:schemeClr val="tx1"/>
              </a:solidFill>
            </a:endParaRPr>
          </a:p>
          <a:p>
            <a:endParaRPr lang="en-GB" sz="1400" dirty="0"/>
          </a:p>
          <a:p>
            <a:endParaRPr lang="en-GB" sz="1100" b="1" dirty="0"/>
          </a:p>
          <a:p>
            <a:endParaRPr lang="en-GB" sz="1100" b="1" dirty="0"/>
          </a:p>
          <a:p>
            <a:endParaRPr lang="en-GB" sz="1100" b="1" dirty="0"/>
          </a:p>
        </p:txBody>
      </p:sp>
      <p:sp>
        <p:nvSpPr>
          <p:cNvPr id="6" name="Rectangle 5"/>
          <p:cNvSpPr/>
          <p:nvPr/>
        </p:nvSpPr>
        <p:spPr>
          <a:xfrm>
            <a:off x="3977981" y="2197319"/>
            <a:ext cx="4236037" cy="16561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4008">
              <a:spcBef>
                <a:spcPts val="300"/>
              </a:spcBef>
              <a:buClr>
                <a:srgbClr val="A04DA3"/>
              </a:buClr>
            </a:pPr>
            <a:r>
              <a:rPr lang="en-GB" sz="2400" dirty="0">
                <a:solidFill>
                  <a:schemeClr val="accent5">
                    <a:lumMod val="20000"/>
                    <a:lumOff val="80000"/>
                  </a:schemeClr>
                </a:solidFill>
              </a:rPr>
              <a:t>(Warwick Summer School 2023)</a:t>
            </a:r>
          </a:p>
        </p:txBody>
      </p:sp>
      <p:sp>
        <p:nvSpPr>
          <p:cNvPr id="7" name="Slide Number Placeholder 6">
            <a:extLst>
              <a:ext uri="{FF2B5EF4-FFF2-40B4-BE49-F238E27FC236}">
                <a16:creationId xmlns:a16="http://schemas.microsoft.com/office/drawing/2014/main" id="{BD218C20-3521-4C5D-8E17-B927A83806ED}"/>
              </a:ext>
            </a:extLst>
          </p:cNvPr>
          <p:cNvSpPr>
            <a:spLocks noGrp="1"/>
          </p:cNvSpPr>
          <p:nvPr>
            <p:ph type="sldNum" sz="quarter" idx="12"/>
          </p:nvPr>
        </p:nvSpPr>
        <p:spPr>
          <a:xfrm>
            <a:off x="11035551" y="112265"/>
            <a:ext cx="996949" cy="365760"/>
          </a:xfrm>
        </p:spPr>
        <p:txBody>
          <a:bodyPr/>
          <a:lstStyle/>
          <a:p>
            <a:fld id="{E268A2EE-60DF-4D9A-BDB5-E8B57244CE40}" type="slidenum">
              <a:rPr lang="en-GB" smtClean="0">
                <a:solidFill>
                  <a:schemeClr val="tx1"/>
                </a:solidFill>
              </a:rPr>
              <a:pPr/>
              <a:t>1</a:t>
            </a:fld>
            <a:endParaRPr lang="en-GB" dirty="0">
              <a:solidFill>
                <a:schemeClr val="tx1"/>
              </a:solidFill>
            </a:endParaRPr>
          </a:p>
        </p:txBody>
      </p:sp>
      <p:pic>
        <p:nvPicPr>
          <p:cNvPr id="11" name="Picture 10">
            <a:extLst>
              <a:ext uri="{FF2B5EF4-FFF2-40B4-BE49-F238E27FC236}">
                <a16:creationId xmlns:a16="http://schemas.microsoft.com/office/drawing/2014/main" id="{BB82F404-1CB9-432E-9E48-0BF628275F27}"/>
              </a:ext>
            </a:extLst>
          </p:cNvPr>
          <p:cNvPicPr>
            <a:picLocks noChangeAspect="1"/>
          </p:cNvPicPr>
          <p:nvPr/>
        </p:nvPicPr>
        <p:blipFill>
          <a:blip r:embed="rId2"/>
          <a:stretch>
            <a:fillRect/>
          </a:stretch>
        </p:blipFill>
        <p:spPr>
          <a:xfrm>
            <a:off x="9390282" y="4464445"/>
            <a:ext cx="2454808" cy="1769925"/>
          </a:xfrm>
          <a:prstGeom prst="rect">
            <a:avLst/>
          </a:prstGeom>
        </p:spPr>
      </p:pic>
      <p:pic>
        <p:nvPicPr>
          <p:cNvPr id="12" name="Picture 11">
            <a:extLst>
              <a:ext uri="{FF2B5EF4-FFF2-40B4-BE49-F238E27FC236}">
                <a16:creationId xmlns:a16="http://schemas.microsoft.com/office/drawing/2014/main" id="{36CE93AD-91C7-487C-9ACD-07D281EF65D4}"/>
              </a:ext>
            </a:extLst>
          </p:cNvPr>
          <p:cNvPicPr>
            <a:picLocks noChangeAspect="1"/>
          </p:cNvPicPr>
          <p:nvPr/>
        </p:nvPicPr>
        <p:blipFill>
          <a:blip r:embed="rId3"/>
          <a:stretch>
            <a:fillRect/>
          </a:stretch>
        </p:blipFill>
        <p:spPr>
          <a:xfrm>
            <a:off x="4856549" y="163245"/>
            <a:ext cx="2483269" cy="1393489"/>
          </a:xfrm>
          <a:prstGeom prst="rect">
            <a:avLst/>
          </a:prstGeom>
        </p:spPr>
      </p:pic>
    </p:spTree>
    <p:extLst>
      <p:ext uri="{BB962C8B-B14F-4D97-AF65-F5344CB8AC3E}">
        <p14:creationId xmlns:p14="http://schemas.microsoft.com/office/powerpoint/2010/main" val="10266578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252664" y="647700"/>
            <a:ext cx="11742819" cy="603584"/>
          </a:xfrm>
          <a:prstGeom prst="rect">
            <a:avLst/>
          </a:prstGeom>
          <a:solidFill>
            <a:schemeClr val="accent6">
              <a:lumMod val="90000"/>
            </a:schemeClr>
          </a:solidFill>
          <a:ln w="0" cmpd="sng">
            <a:noFill/>
            <a:prstDash val="solid"/>
          </a:ln>
        </p:spPr>
        <p:txBody>
          <a:bodyPr vert="horz" lIns="0" tIns="0" rIns="0" bIns="0" anchor="t">
            <a:normAutofit fontScale="70000" lnSpcReduction="20000"/>
          </a:bodyPr>
          <a:lstStyle/>
          <a:p>
            <a:pPr marL="45720" marR="0" indent="0" algn="ctr">
              <a:lnSpc>
                <a:spcPts val="5600"/>
              </a:lnSpc>
              <a:spcAft>
                <a:spcPts val="2215"/>
              </a:spcAft>
              <a:buNone/>
            </a:pPr>
            <a:r>
              <a:rPr lang="en-US" sz="3600" spc="75" dirty="0">
                <a:latin typeface="Tahoma" panose="02020603050405020304" pitchFamily="2"/>
              </a:rPr>
              <a:t>Papers</a:t>
            </a:r>
            <a:r>
              <a:rPr lang="en-US" sz="3600" spc="75" dirty="0">
                <a:solidFill>
                  <a:srgbClr val="006FC0"/>
                </a:solidFill>
                <a:latin typeface="Tahoma" panose="02020603050405020304" pitchFamily="2"/>
              </a:rPr>
              <a:t> (5 of 6)</a:t>
            </a:r>
          </a:p>
        </p:txBody>
      </p:sp>
      <p:sp>
        <p:nvSpPr>
          <p:cNvPr id="3" name="Text Placeholder 2"/>
          <p:cNvSpPr>
            <a:spLocks noGrp="1"/>
          </p:cNvSpPr>
          <p:nvPr>
            <p:ph type="body" idx="10"/>
          </p:nvPr>
        </p:nvSpPr>
        <p:spPr>
          <a:xfrm>
            <a:off x="252664" y="1340051"/>
            <a:ext cx="11742820" cy="5313412"/>
          </a:xfrm>
          <a:prstGeom prst="rect">
            <a:avLst/>
          </a:prstGeom>
          <a:noFill/>
          <a:ln w="0" cmpd="sng">
            <a:noFill/>
            <a:prstDash val="solid"/>
          </a:ln>
        </p:spPr>
        <p:txBody>
          <a:bodyPr vert="horz" lIns="0" tIns="236855" rIns="0" bIns="0" anchor="t">
            <a:normAutofit fontScale="92500" lnSpcReduction="20000"/>
          </a:bodyPr>
          <a:lstStyle/>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Makino, Shige and Tsang, Eric W. K. ‘Historical ties and foreign direct investment’, Journal of International Business Studies, vol. 42 (2010).</a:t>
            </a: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Lee, Seung-Hyun, Oh, </a:t>
            </a:r>
            <a:r>
              <a:rPr lang="en-GB" sz="1800" dirty="0" err="1">
                <a:effectLst/>
                <a:latin typeface="Calibri" panose="020F0502020204030204" pitchFamily="34" charset="0"/>
                <a:ea typeface="Calibri" panose="020F0502020204030204" pitchFamily="34" charset="0"/>
                <a:cs typeface="Arial" panose="020B0604020202020204" pitchFamily="34" charset="0"/>
              </a:rPr>
              <a:t>Kyeungrae</a:t>
            </a:r>
            <a:r>
              <a:rPr lang="en-GB" sz="1800" dirty="0">
                <a:effectLst/>
                <a:latin typeface="Calibri" panose="020F0502020204030204" pitchFamily="34" charset="0"/>
                <a:ea typeface="Calibri" panose="020F0502020204030204" pitchFamily="34" charset="0"/>
                <a:cs typeface="Arial" panose="020B0604020202020204" pitchFamily="34" charset="0"/>
              </a:rPr>
              <a:t> and Eden, Lorraine. ‘Why do firms bribe?’ Management International Review, vol. 50, no. 6 (1 December 2010).</a:t>
            </a:r>
          </a:p>
          <a:p>
            <a:pPr algn="just">
              <a:lnSpc>
                <a:spcPct val="107000"/>
              </a:lnSpc>
              <a:spcAft>
                <a:spcPts val="800"/>
              </a:spcAft>
            </a:pPr>
            <a:r>
              <a:rPr lang="en-GB" sz="1800" dirty="0" err="1">
                <a:effectLst/>
                <a:latin typeface="Calibri" panose="020F0502020204030204" pitchFamily="34" charset="0"/>
                <a:ea typeface="Calibri" panose="020F0502020204030204" pitchFamily="34" charset="0"/>
                <a:cs typeface="Arial" panose="020B0604020202020204" pitchFamily="34" charset="0"/>
              </a:rPr>
              <a:t>Beleska-Spasova</a:t>
            </a:r>
            <a:r>
              <a:rPr lang="en-GB" sz="1800" dirty="0">
                <a:effectLst/>
                <a:latin typeface="Calibri" panose="020F0502020204030204" pitchFamily="34" charset="0"/>
                <a:ea typeface="Calibri" panose="020F0502020204030204" pitchFamily="34" charset="0"/>
                <a:cs typeface="Arial" panose="020B0604020202020204" pitchFamily="34" charset="0"/>
              </a:rPr>
              <a:t>, Elena and Glaister, Keith W. ‘The geography of British exports: country-level versus firm-level evidence’, European Management Journal, vol. 27 (2009).</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Davis, Lucy. ‘Ten years of anti-dumping in the EU: economic and political targeting’, Global Trade and Customs Journal, vol. 4, no. 7 (2009).</a:t>
            </a:r>
          </a:p>
          <a:p>
            <a:pPr>
              <a:lnSpc>
                <a:spcPct val="107000"/>
              </a:lnSpc>
              <a:spcAft>
                <a:spcPts val="800"/>
              </a:spcAft>
            </a:pPr>
            <a:r>
              <a:rPr lang="it-IT" sz="1800" dirty="0">
                <a:effectLst/>
                <a:latin typeface="Calibri" panose="020F0502020204030204" pitchFamily="34" charset="0"/>
                <a:ea typeface="Calibri" panose="020F0502020204030204" pitchFamily="34" charset="0"/>
                <a:cs typeface="Arial" panose="020B0604020202020204" pitchFamily="34" charset="0"/>
              </a:rPr>
              <a:t>Meschi, Pierre-Xavier and Riccio, Edson Luiz. </a:t>
            </a:r>
            <a:r>
              <a:rPr lang="en-GB" sz="1800" dirty="0">
                <a:effectLst/>
                <a:latin typeface="Calibri" panose="020F0502020204030204" pitchFamily="34" charset="0"/>
                <a:ea typeface="Calibri" panose="020F0502020204030204" pitchFamily="34" charset="0"/>
                <a:cs typeface="Arial" panose="020B0604020202020204" pitchFamily="34" charset="0"/>
              </a:rPr>
              <a:t>‘Country risk, national cultural differences between partners and survival of international joint ventures in Brazil’, International Business Review, vol. 17, no. 3 (June 2008).</a:t>
            </a:r>
          </a:p>
          <a:p>
            <a:pPr>
              <a:lnSpc>
                <a:spcPct val="107000"/>
              </a:lnSpc>
              <a:spcAft>
                <a:spcPts val="800"/>
              </a:spcAft>
            </a:pPr>
            <a:r>
              <a:rPr lang="en-GB" sz="1800" dirty="0" err="1">
                <a:effectLst/>
                <a:latin typeface="Calibri" panose="020F0502020204030204" pitchFamily="34" charset="0"/>
                <a:ea typeface="Calibri" panose="020F0502020204030204" pitchFamily="34" charset="0"/>
                <a:cs typeface="Arial" panose="020B0604020202020204" pitchFamily="34" charset="0"/>
              </a:rPr>
              <a:t>Piscitello</a:t>
            </a:r>
            <a:r>
              <a:rPr lang="en-GB" sz="1800" dirty="0">
                <a:effectLst/>
                <a:latin typeface="Calibri" panose="020F0502020204030204" pitchFamily="34" charset="0"/>
                <a:ea typeface="Calibri" panose="020F0502020204030204" pitchFamily="34" charset="0"/>
                <a:cs typeface="Arial" panose="020B0604020202020204" pitchFamily="34" charset="0"/>
              </a:rPr>
              <a:t>, Lucia. ‘Multinationals and economic geography: location, technology and innovation’, Journal of International Business Studies, vol. 44, no. 8 (2013).</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Levy, Orly, </a:t>
            </a:r>
            <a:r>
              <a:rPr lang="en-GB" sz="1800" dirty="0" err="1">
                <a:effectLst/>
                <a:latin typeface="Calibri" panose="020F0502020204030204" pitchFamily="34" charset="0"/>
                <a:ea typeface="Calibri" panose="020F0502020204030204" pitchFamily="34" charset="0"/>
                <a:cs typeface="Arial" panose="020B0604020202020204" pitchFamily="34" charset="0"/>
              </a:rPr>
              <a:t>Beechler</a:t>
            </a:r>
            <a:r>
              <a:rPr lang="en-GB" sz="1800" dirty="0">
                <a:effectLst/>
                <a:latin typeface="Calibri" panose="020F0502020204030204" pitchFamily="34" charset="0"/>
                <a:ea typeface="Calibri" panose="020F0502020204030204" pitchFamily="34" charset="0"/>
                <a:cs typeface="Arial" panose="020B0604020202020204" pitchFamily="34" charset="0"/>
              </a:rPr>
              <a:t>, Schon, Taylor, Sully and </a:t>
            </a:r>
            <a:r>
              <a:rPr lang="en-GB" sz="1800" dirty="0" err="1">
                <a:effectLst/>
                <a:latin typeface="Calibri" panose="020F0502020204030204" pitchFamily="34" charset="0"/>
                <a:ea typeface="Calibri" panose="020F0502020204030204" pitchFamily="34" charset="0"/>
                <a:cs typeface="Arial" panose="020B0604020202020204" pitchFamily="34" charset="0"/>
              </a:rPr>
              <a:t>Boyacigiller</a:t>
            </a:r>
            <a:r>
              <a:rPr lang="en-GB" sz="1800" dirty="0">
                <a:effectLst/>
                <a:latin typeface="Calibri" panose="020F0502020204030204" pitchFamily="34" charset="0"/>
                <a:ea typeface="Calibri" panose="020F0502020204030204" pitchFamily="34" charset="0"/>
                <a:cs typeface="Arial" panose="020B0604020202020204" pitchFamily="34" charset="0"/>
              </a:rPr>
              <a:t>, </a:t>
            </a:r>
            <a:r>
              <a:rPr lang="en-GB" sz="1800" dirty="0" err="1">
                <a:effectLst/>
                <a:latin typeface="Calibri" panose="020F0502020204030204" pitchFamily="34" charset="0"/>
                <a:ea typeface="Calibri" panose="020F0502020204030204" pitchFamily="34" charset="0"/>
                <a:cs typeface="Arial" panose="020B0604020202020204" pitchFamily="34" charset="0"/>
              </a:rPr>
              <a:t>Nakiye</a:t>
            </a:r>
            <a:r>
              <a:rPr lang="en-GB" sz="1800" dirty="0">
                <a:effectLst/>
                <a:latin typeface="Calibri" panose="020F0502020204030204" pitchFamily="34" charset="0"/>
                <a:ea typeface="Calibri" panose="020F0502020204030204" pitchFamily="34" charset="0"/>
                <a:cs typeface="Arial" panose="020B0604020202020204" pitchFamily="34" charset="0"/>
              </a:rPr>
              <a:t> A. ‘What we talk about when we talk about “global mindset”: managerial cognition in multinational corporations’, Journal of International Business Studies, vol. 38, no. 2 (March 2007).</a:t>
            </a:r>
          </a:p>
          <a:p>
            <a:pPr>
              <a:lnSpc>
                <a:spcPct val="107000"/>
              </a:lnSpc>
              <a:spcAft>
                <a:spcPts val="800"/>
              </a:spcAft>
            </a:pPr>
            <a:r>
              <a:rPr lang="en-GB" sz="1800" dirty="0" err="1">
                <a:effectLst/>
                <a:latin typeface="Calibri" panose="020F0502020204030204" pitchFamily="34" charset="0"/>
                <a:ea typeface="Calibri" panose="020F0502020204030204" pitchFamily="34" charset="0"/>
                <a:cs typeface="Arial" panose="020B0604020202020204" pitchFamily="34" charset="0"/>
              </a:rPr>
              <a:t>Asmussen</a:t>
            </a:r>
            <a:r>
              <a:rPr lang="en-GB" sz="1800" dirty="0">
                <a:effectLst/>
                <a:latin typeface="Calibri" panose="020F0502020204030204" pitchFamily="34" charset="0"/>
                <a:ea typeface="Calibri" panose="020F0502020204030204" pitchFamily="34" charset="0"/>
                <a:cs typeface="Arial" panose="020B0604020202020204" pitchFamily="34" charset="0"/>
              </a:rPr>
              <a:t>, Christian Geisler, Pedersen, Torben and </a:t>
            </a:r>
            <a:r>
              <a:rPr lang="en-GB" sz="1800" dirty="0" err="1">
                <a:effectLst/>
                <a:latin typeface="Calibri" panose="020F0502020204030204" pitchFamily="34" charset="0"/>
                <a:ea typeface="Calibri" panose="020F0502020204030204" pitchFamily="34" charset="0"/>
                <a:cs typeface="Arial" panose="020B0604020202020204" pitchFamily="34" charset="0"/>
              </a:rPr>
              <a:t>Dhanaraj</a:t>
            </a:r>
            <a:r>
              <a:rPr lang="en-GB" sz="1800" dirty="0">
                <a:effectLst/>
                <a:latin typeface="Calibri" panose="020F0502020204030204" pitchFamily="34" charset="0"/>
                <a:ea typeface="Calibri" panose="020F0502020204030204" pitchFamily="34" charset="0"/>
                <a:cs typeface="Arial" panose="020B0604020202020204" pitchFamily="34" charset="0"/>
              </a:rPr>
              <a:t>, Charles. ‘Host-country environment and subsidiary competence: extending the diamond network model’, Journal of International Business Studies, vol. 40, no. 1 (2009).</a:t>
            </a:r>
          </a:p>
          <a:p>
            <a:pPr marL="274320" marR="45720" indent="228600" algn="just">
              <a:lnSpc>
                <a:spcPts val="3000"/>
              </a:lnSpc>
              <a:spcAft>
                <a:spcPts val="0"/>
              </a:spcAft>
              <a:buFont typeface="Symbol"/>
              <a:buChar char="·"/>
            </a:pPr>
            <a:endParaRPr lang="en-US" sz="2400" spc="0" dirty="0">
              <a:solidFill>
                <a:srgbClr val="383838"/>
              </a:solidFill>
              <a:latin typeface="+mn-lt"/>
            </a:endParaRPr>
          </a:p>
        </p:txBody>
      </p:sp>
    </p:spTree>
    <p:extLst>
      <p:ext uri="{BB962C8B-B14F-4D97-AF65-F5344CB8AC3E}">
        <p14:creationId xmlns:p14="http://schemas.microsoft.com/office/powerpoint/2010/main" val="3322459370"/>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692696"/>
            <a:ext cx="11593288"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Some Specific Examples </a:t>
            </a:r>
          </a:p>
        </p:txBody>
      </p:sp>
      <p:sp>
        <p:nvSpPr>
          <p:cNvPr id="3" name="Content Placeholder 2"/>
          <p:cNvSpPr>
            <a:spLocks noGrp="1"/>
          </p:cNvSpPr>
          <p:nvPr>
            <p:ph idx="1"/>
          </p:nvPr>
        </p:nvSpPr>
        <p:spPr>
          <a:xfrm>
            <a:off x="335360" y="1340768"/>
            <a:ext cx="11593288" cy="5517232"/>
          </a:xfrm>
        </p:spPr>
        <p:txBody>
          <a:bodyPr>
            <a:normAutofit/>
          </a:bodyPr>
          <a:lstStyle/>
          <a:p>
            <a:pPr marL="342900" indent="-342900">
              <a:buFont typeface="Arial" panose="020B0604020202020204" pitchFamily="34" charset="0"/>
              <a:buChar char="•"/>
              <a:defRPr/>
            </a:pPr>
            <a:r>
              <a:rPr lang="en-US" sz="2200" dirty="0"/>
              <a:t>Determine the interest rate over a two-year period. </a:t>
            </a:r>
          </a:p>
          <a:p>
            <a:pPr marL="0" indent="0" algn="ctr">
              <a:buNone/>
              <a:defRPr/>
            </a:pPr>
            <a:r>
              <a:rPr lang="en-US" sz="2200" dirty="0"/>
              <a:t>(1.06 </a:t>
            </a:r>
            <a:r>
              <a:rPr lang="en-US" sz="2200" dirty="0">
                <a:sym typeface="Symbol"/>
              </a:rPr>
              <a:t>x</a:t>
            </a:r>
            <a:r>
              <a:rPr lang="en-US" sz="2200" dirty="0"/>
              <a:t> 1.06) </a:t>
            </a:r>
            <a:r>
              <a:rPr lang="en-US" sz="2200" dirty="0">
                <a:sym typeface="Symbol"/>
              </a:rPr>
              <a:t>–</a:t>
            </a:r>
            <a:r>
              <a:rPr lang="en-US" sz="2200" dirty="0"/>
              <a:t> 1 </a:t>
            </a:r>
            <a:r>
              <a:rPr lang="en-US" sz="2200" dirty="0">
                <a:sym typeface="Symbol"/>
              </a:rPr>
              <a:t>=</a:t>
            </a:r>
            <a:r>
              <a:rPr lang="en-US" sz="2200" dirty="0"/>
              <a:t> 12.36%</a:t>
            </a:r>
            <a:endParaRPr lang="en-GB" sz="2200" dirty="0"/>
          </a:p>
          <a:p>
            <a:pPr>
              <a:defRPr/>
            </a:pPr>
            <a:r>
              <a:rPr lang="en-US" sz="2200" dirty="0"/>
              <a:t>Now calculate the present value of a </a:t>
            </a:r>
            <a:r>
              <a:rPr lang="en-US" sz="2200" dirty="0">
                <a:solidFill>
                  <a:srgbClr val="FF0000"/>
                </a:solidFill>
              </a:rPr>
              <a:t>£450 </a:t>
            </a:r>
            <a:r>
              <a:rPr lang="en-US" sz="2200" dirty="0"/>
              <a:t>annuity over </a:t>
            </a:r>
            <a:r>
              <a:rPr lang="en-US" sz="2200" dirty="0">
                <a:solidFill>
                  <a:srgbClr val="FF0000"/>
                </a:solidFill>
              </a:rPr>
              <a:t>10</a:t>
            </a:r>
            <a:r>
              <a:rPr lang="en-US" sz="2200" dirty="0"/>
              <a:t> periods, with an interest rate of </a:t>
            </a:r>
            <a:r>
              <a:rPr lang="en-US" sz="2200" dirty="0">
                <a:solidFill>
                  <a:srgbClr val="FF0000"/>
                </a:solidFill>
              </a:rPr>
              <a:t>12.36</a:t>
            </a:r>
            <a:r>
              <a:rPr lang="en-US" sz="2200" dirty="0"/>
              <a:t> per cent per period:</a:t>
            </a:r>
          </a:p>
          <a:p>
            <a:pPr>
              <a:defRPr/>
            </a:pPr>
            <a:endParaRPr lang="en-US" sz="800" dirty="0"/>
          </a:p>
          <a:p>
            <a:pPr>
              <a:defRPr/>
            </a:pPr>
            <a:endParaRPr lang="en-US" sz="2400" dirty="0"/>
          </a:p>
          <a:p>
            <a:pPr>
              <a:defRPr/>
            </a:pPr>
            <a:endParaRPr lang="en-US" sz="2400" dirty="0"/>
          </a:p>
          <a:p>
            <a:pPr>
              <a:defRPr/>
            </a:pPr>
            <a:endParaRPr lang="en-US" sz="2400" dirty="0"/>
          </a:p>
          <a:p>
            <a:pPr>
              <a:defRPr/>
            </a:pPr>
            <a:endParaRPr lang="en-US" sz="2400" dirty="0"/>
          </a:p>
          <a:p>
            <a:pPr>
              <a:buFont typeface="Courier New" panose="02070309020205020404" pitchFamily="49" charset="0"/>
              <a:buChar char="o"/>
              <a:defRPr/>
            </a:pPr>
            <a:r>
              <a:rPr lang="en-GB" sz="2200" dirty="0"/>
              <a:t>William and Kate are saving for the university education of their newborn daughter, Susan. They estimate that university expenses will be </a:t>
            </a:r>
            <a:r>
              <a:rPr lang="en-GB" sz="2200" dirty="0">
                <a:solidFill>
                  <a:srgbClr val="FF0000"/>
                </a:solidFill>
              </a:rPr>
              <a:t>€30,000 </a:t>
            </a:r>
            <a:r>
              <a:rPr lang="en-GB" sz="2200" dirty="0"/>
              <a:t>per year when their daughter reaches university in </a:t>
            </a:r>
            <a:r>
              <a:rPr lang="en-GB" sz="2200" dirty="0">
                <a:solidFill>
                  <a:srgbClr val="FF0000"/>
                </a:solidFill>
              </a:rPr>
              <a:t>18</a:t>
            </a:r>
            <a:r>
              <a:rPr lang="en-GB" sz="2200" dirty="0"/>
              <a:t> years. The annual interest rate over the next few decades will be </a:t>
            </a:r>
            <a:r>
              <a:rPr lang="en-GB" sz="2200" dirty="0">
                <a:solidFill>
                  <a:srgbClr val="FF0000"/>
                </a:solidFill>
              </a:rPr>
              <a:t>14</a:t>
            </a:r>
            <a:r>
              <a:rPr lang="en-GB" sz="2200" dirty="0"/>
              <a:t> per cent. How much money must they deposit in the bank each year so that their daughter will be completely supported through four years of university?</a:t>
            </a:r>
          </a:p>
          <a:p>
            <a:pPr>
              <a:buFont typeface="Courier New" panose="02070309020205020404" pitchFamily="49" charset="0"/>
              <a:buChar char="o"/>
              <a:defRPr/>
            </a:pPr>
            <a:endParaRPr lang="en-GB" sz="2400" dirty="0"/>
          </a:p>
          <a:p>
            <a:endParaRPr lang="en-GB" sz="2400" dirty="0"/>
          </a:p>
        </p:txBody>
      </p:sp>
      <p:graphicFrame>
        <p:nvGraphicFramePr>
          <p:cNvPr id="4" name="Object 1"/>
          <p:cNvGraphicFramePr>
            <a:graphicFrameLocks noChangeAspect="1"/>
          </p:cNvGraphicFramePr>
          <p:nvPr/>
        </p:nvGraphicFramePr>
        <p:xfrm>
          <a:off x="2927350" y="2852738"/>
          <a:ext cx="5772150" cy="1566862"/>
        </p:xfrm>
        <a:graphic>
          <a:graphicData uri="http://schemas.openxmlformats.org/presentationml/2006/ole">
            <mc:AlternateContent xmlns:mc="http://schemas.openxmlformats.org/markup-compatibility/2006">
              <mc:Choice xmlns:v="urn:schemas-microsoft-com:vml" Requires="v">
                <p:oleObj name="Equation" r:id="rId2" imgW="2666587" imgH="723693" progId="Equation.DSMT4">
                  <p:embed/>
                </p:oleObj>
              </mc:Choice>
              <mc:Fallback>
                <p:oleObj name="Equation" r:id="rId2" imgW="2666587" imgH="723693" progId="Equation.DSMT4">
                  <p:embed/>
                  <p:pic>
                    <p:nvPicPr>
                      <p:cNvPr id="4"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27350" y="2852738"/>
                        <a:ext cx="5772150" cy="156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Rectangle 4"/>
          <p:cNvSpPr/>
          <p:nvPr/>
        </p:nvSpPr>
        <p:spPr>
          <a:xfrm>
            <a:off x="4616181" y="6416843"/>
            <a:ext cx="3089189" cy="3295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dirty="0"/>
          </a:p>
          <a:p>
            <a:pPr algn="ctr"/>
            <a:endParaRPr lang="en-GB" sz="800" dirty="0"/>
          </a:p>
          <a:p>
            <a:pPr algn="ctr"/>
            <a:r>
              <a:rPr lang="en-GB" sz="500" b="1" dirty="0">
                <a:solidFill>
                  <a:srgbClr val="FF0000"/>
                </a:solidFill>
              </a:rPr>
              <a:t>Adopted from Hillier’s PPT , The McGraw-Hill Companies, 2012</a:t>
            </a:r>
          </a:p>
          <a:p>
            <a:pPr algn="ctr"/>
            <a:endParaRPr lang="en-GB" dirty="0"/>
          </a:p>
        </p:txBody>
      </p:sp>
      <p:sp>
        <p:nvSpPr>
          <p:cNvPr id="6" name="Slide Number Placeholder 5">
            <a:extLst>
              <a:ext uri="{FF2B5EF4-FFF2-40B4-BE49-F238E27FC236}">
                <a16:creationId xmlns:a16="http://schemas.microsoft.com/office/drawing/2014/main" id="{8D6258D8-7588-43D1-9C6E-C084A554DB78}"/>
              </a:ext>
            </a:extLst>
          </p:cNvPr>
          <p:cNvSpPr>
            <a:spLocks noGrp="1"/>
          </p:cNvSpPr>
          <p:nvPr>
            <p:ph type="sldNum" sz="quarter" idx="12"/>
          </p:nvPr>
        </p:nvSpPr>
        <p:spPr/>
        <p:txBody>
          <a:bodyPr/>
          <a:lstStyle/>
          <a:p>
            <a:fld id="{E268A2EE-60DF-4D9A-BDB5-E8B57244CE40}" type="slidenum">
              <a:rPr lang="en-GB" smtClean="0"/>
              <a:pPr/>
              <a:t>100</a:t>
            </a:fld>
            <a:endParaRPr lang="en-GB"/>
          </a:p>
        </p:txBody>
      </p:sp>
    </p:spTree>
    <p:extLst>
      <p:ext uri="{BB962C8B-B14F-4D97-AF65-F5344CB8AC3E}">
        <p14:creationId xmlns:p14="http://schemas.microsoft.com/office/powerpoint/2010/main" val="2333357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692696"/>
            <a:ext cx="11593288"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Some Specific Examples </a:t>
            </a:r>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07569" y="1484784"/>
            <a:ext cx="7458075"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35360" y="3618384"/>
            <a:ext cx="11593288" cy="1938992"/>
          </a:xfrm>
          <a:prstGeom prst="rect">
            <a:avLst/>
          </a:prstGeom>
        </p:spPr>
        <p:txBody>
          <a:bodyPr wrap="square">
            <a:spAutoFit/>
          </a:bodyPr>
          <a:lstStyle/>
          <a:p>
            <a:pPr>
              <a:defRPr/>
            </a:pPr>
            <a:r>
              <a:rPr lang="en-GB" sz="2400" dirty="0"/>
              <a:t>Three Steps:</a:t>
            </a:r>
          </a:p>
          <a:p>
            <a:pPr marL="457200" indent="-457200">
              <a:buFontTx/>
              <a:buAutoNum type="arabicPeriod"/>
              <a:defRPr/>
            </a:pPr>
            <a:r>
              <a:rPr lang="en-GB" sz="2400" dirty="0"/>
              <a:t>Calculate the Year </a:t>
            </a:r>
            <a:r>
              <a:rPr lang="en-GB" sz="2400" dirty="0">
                <a:solidFill>
                  <a:srgbClr val="FF0000"/>
                </a:solidFill>
              </a:rPr>
              <a:t>17</a:t>
            </a:r>
            <a:r>
              <a:rPr lang="en-GB" sz="2400" dirty="0"/>
              <a:t> Value of the University payments</a:t>
            </a:r>
          </a:p>
          <a:p>
            <a:pPr marL="457200" indent="-457200">
              <a:buFontTx/>
              <a:buAutoNum type="arabicPeriod"/>
              <a:defRPr/>
            </a:pPr>
            <a:r>
              <a:rPr lang="en-GB" sz="2400" dirty="0"/>
              <a:t>Calculate the Year </a:t>
            </a:r>
            <a:r>
              <a:rPr lang="en-GB" sz="2400" dirty="0">
                <a:solidFill>
                  <a:srgbClr val="FF0000"/>
                </a:solidFill>
              </a:rPr>
              <a:t>0</a:t>
            </a:r>
            <a:r>
              <a:rPr lang="en-GB" sz="2400" dirty="0"/>
              <a:t> value of the university payments</a:t>
            </a:r>
          </a:p>
          <a:p>
            <a:pPr marL="457200" indent="-457200">
              <a:buFontTx/>
              <a:buAutoNum type="arabicPeriod"/>
              <a:defRPr/>
            </a:pPr>
            <a:r>
              <a:rPr lang="en-GB" sz="2400" dirty="0"/>
              <a:t>Calculate the cash flow that equates the year </a:t>
            </a:r>
            <a:r>
              <a:rPr lang="en-GB" sz="2400" dirty="0">
                <a:solidFill>
                  <a:srgbClr val="FF0000"/>
                </a:solidFill>
              </a:rPr>
              <a:t>1 – 17 </a:t>
            </a:r>
            <a:r>
              <a:rPr lang="en-GB" sz="2400" dirty="0"/>
              <a:t>payments to the year </a:t>
            </a:r>
            <a:r>
              <a:rPr lang="en-GB" sz="2400" dirty="0">
                <a:solidFill>
                  <a:srgbClr val="FF0000"/>
                </a:solidFill>
              </a:rPr>
              <a:t>0</a:t>
            </a:r>
            <a:r>
              <a:rPr lang="en-GB" sz="2400" dirty="0"/>
              <a:t> value of the university payments</a:t>
            </a:r>
          </a:p>
        </p:txBody>
      </p:sp>
      <p:sp>
        <p:nvSpPr>
          <p:cNvPr id="6" name="Rectangle 5"/>
          <p:cNvSpPr/>
          <p:nvPr/>
        </p:nvSpPr>
        <p:spPr>
          <a:xfrm>
            <a:off x="4616181" y="6416843"/>
            <a:ext cx="3089189" cy="3295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dirty="0"/>
          </a:p>
          <a:p>
            <a:pPr algn="ctr"/>
            <a:endParaRPr lang="en-GB" sz="800" dirty="0"/>
          </a:p>
          <a:p>
            <a:pPr algn="ctr"/>
            <a:r>
              <a:rPr lang="en-GB" sz="500" b="1" dirty="0">
                <a:solidFill>
                  <a:srgbClr val="FF0000"/>
                </a:solidFill>
              </a:rPr>
              <a:t>Adopted from Hillier’s PPT , The McGraw-Hill Companies, 2012</a:t>
            </a:r>
          </a:p>
          <a:p>
            <a:pPr algn="ctr"/>
            <a:endParaRPr lang="en-GB" dirty="0"/>
          </a:p>
        </p:txBody>
      </p:sp>
      <p:sp>
        <p:nvSpPr>
          <p:cNvPr id="3" name="Slide Number Placeholder 2">
            <a:extLst>
              <a:ext uri="{FF2B5EF4-FFF2-40B4-BE49-F238E27FC236}">
                <a16:creationId xmlns:a16="http://schemas.microsoft.com/office/drawing/2014/main" id="{4CACC4FE-9975-46B8-B45B-9561F5DE8586}"/>
              </a:ext>
            </a:extLst>
          </p:cNvPr>
          <p:cNvSpPr>
            <a:spLocks noGrp="1"/>
          </p:cNvSpPr>
          <p:nvPr>
            <p:ph type="sldNum" sz="quarter" idx="12"/>
          </p:nvPr>
        </p:nvSpPr>
        <p:spPr/>
        <p:txBody>
          <a:bodyPr/>
          <a:lstStyle/>
          <a:p>
            <a:fld id="{E268A2EE-60DF-4D9A-BDB5-E8B57244CE40}" type="slidenum">
              <a:rPr lang="en-GB" smtClean="0"/>
              <a:pPr/>
              <a:t>101</a:t>
            </a:fld>
            <a:endParaRPr lang="en-GB"/>
          </a:p>
        </p:txBody>
      </p:sp>
    </p:spTree>
    <p:extLst>
      <p:ext uri="{BB962C8B-B14F-4D97-AF65-F5344CB8AC3E}">
        <p14:creationId xmlns:p14="http://schemas.microsoft.com/office/powerpoint/2010/main" val="1668985635"/>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692696"/>
            <a:ext cx="11593288"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Some Specific Examples</a:t>
            </a:r>
          </a:p>
        </p:txBody>
      </p:sp>
      <p:sp>
        <p:nvSpPr>
          <p:cNvPr id="4" name="Content Placeholder 2"/>
          <p:cNvSpPr>
            <a:spLocks noGrp="1"/>
          </p:cNvSpPr>
          <p:nvPr>
            <p:ph idx="1"/>
          </p:nvPr>
        </p:nvSpPr>
        <p:spPr>
          <a:xfrm>
            <a:off x="334964" y="1341438"/>
            <a:ext cx="11593513" cy="5516562"/>
          </a:xfrm>
        </p:spPr>
        <p:txBody>
          <a:bodyPr/>
          <a:lstStyle/>
          <a:p>
            <a:pPr marL="0" indent="0">
              <a:buNone/>
              <a:defRPr/>
            </a:pPr>
            <a:r>
              <a:rPr lang="en-GB" sz="2400" dirty="0"/>
              <a:t>1.</a:t>
            </a:r>
          </a:p>
          <a:p>
            <a:pPr eaLnBrk="1" hangingPunct="1">
              <a:defRPr/>
            </a:pPr>
            <a:endParaRPr lang="en-GB" sz="2400" dirty="0"/>
          </a:p>
          <a:p>
            <a:pPr eaLnBrk="1" hangingPunct="1">
              <a:defRPr/>
            </a:pPr>
            <a:endParaRPr lang="en-GB" sz="2400" dirty="0"/>
          </a:p>
          <a:p>
            <a:pPr eaLnBrk="1" hangingPunct="1">
              <a:defRPr/>
            </a:pPr>
            <a:endParaRPr lang="en-GB" sz="2400" dirty="0"/>
          </a:p>
          <a:p>
            <a:pPr eaLnBrk="1" hangingPunct="1">
              <a:defRPr/>
            </a:pPr>
            <a:endParaRPr lang="en-GB" sz="2400" dirty="0"/>
          </a:p>
          <a:p>
            <a:pPr marL="0" indent="0">
              <a:buNone/>
              <a:defRPr/>
            </a:pPr>
            <a:r>
              <a:rPr lang="en-GB" sz="2400" dirty="0"/>
              <a:t>2.</a:t>
            </a:r>
          </a:p>
          <a:p>
            <a:pPr eaLnBrk="1" hangingPunct="1">
              <a:defRPr/>
            </a:pPr>
            <a:endParaRPr lang="en-GB" sz="2400" dirty="0"/>
          </a:p>
          <a:p>
            <a:pPr eaLnBrk="1" hangingPunct="1">
              <a:defRPr/>
            </a:pPr>
            <a:endParaRPr lang="en-GB" sz="2400" dirty="0"/>
          </a:p>
          <a:p>
            <a:pPr marL="0" indent="0">
              <a:buNone/>
              <a:defRPr/>
            </a:pPr>
            <a:endParaRPr lang="en-GB" sz="2400" dirty="0"/>
          </a:p>
          <a:p>
            <a:pPr marL="0" indent="0">
              <a:buNone/>
              <a:defRPr/>
            </a:pPr>
            <a:r>
              <a:rPr lang="en-GB" sz="2400" dirty="0"/>
              <a:t>3.</a:t>
            </a:r>
          </a:p>
          <a:p>
            <a:pPr marL="0" indent="0">
              <a:buNone/>
              <a:defRPr/>
            </a:pPr>
            <a:r>
              <a:rPr lang="en-GB" sz="2400" dirty="0"/>
              <a:t>     </a:t>
            </a:r>
          </a:p>
        </p:txBody>
      </p:sp>
      <p:graphicFrame>
        <p:nvGraphicFramePr>
          <p:cNvPr id="5" name="Object 1"/>
          <p:cNvGraphicFramePr>
            <a:graphicFrameLocks noChangeAspect="1"/>
          </p:cNvGraphicFramePr>
          <p:nvPr/>
        </p:nvGraphicFramePr>
        <p:xfrm>
          <a:off x="1416050" y="1268413"/>
          <a:ext cx="6923088" cy="2192337"/>
        </p:xfrm>
        <a:graphic>
          <a:graphicData uri="http://schemas.openxmlformats.org/presentationml/2006/ole">
            <mc:AlternateContent xmlns:mc="http://schemas.openxmlformats.org/markup-compatibility/2006">
              <mc:Choice xmlns:v="urn:schemas-microsoft-com:vml" Requires="v">
                <p:oleObj name="Equation" r:id="rId2" imgW="2856742" imgH="901723" progId="Equation.DSMT4">
                  <p:embed/>
                </p:oleObj>
              </mc:Choice>
              <mc:Fallback>
                <p:oleObj name="Equation" r:id="rId2" imgW="2856742" imgH="901723" progId="Equation.DSMT4">
                  <p:embed/>
                  <p:pic>
                    <p:nvPicPr>
                      <p:cNvPr id="5"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16050" y="1268413"/>
                        <a:ext cx="6923088" cy="219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 name="Object 3"/>
          <p:cNvGraphicFramePr>
            <a:graphicFrameLocks noChangeAspect="1"/>
          </p:cNvGraphicFramePr>
          <p:nvPr/>
        </p:nvGraphicFramePr>
        <p:xfrm>
          <a:off x="2804202" y="3789041"/>
          <a:ext cx="3357563" cy="1119187"/>
        </p:xfrm>
        <a:graphic>
          <a:graphicData uri="http://schemas.openxmlformats.org/presentationml/2006/ole">
            <mc:AlternateContent xmlns:mc="http://schemas.openxmlformats.org/markup-compatibility/2006">
              <mc:Choice xmlns:v="urn:schemas-microsoft-com:vml" Requires="v">
                <p:oleObj name="Equation" r:id="rId4" imgW="1143276" imgH="381092" progId="Equation.DSMT4">
                  <p:embed/>
                </p:oleObj>
              </mc:Choice>
              <mc:Fallback>
                <p:oleObj name="Equation" r:id="rId4" imgW="1143276" imgH="381092" progId="Equation.DSMT4">
                  <p:embed/>
                  <p:pic>
                    <p:nvPicPr>
                      <p:cNvPr id="6"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04202" y="3789041"/>
                        <a:ext cx="3357563" cy="1119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ct 5"/>
          <p:cNvGraphicFramePr>
            <a:graphicFrameLocks noChangeAspect="1"/>
          </p:cNvGraphicFramePr>
          <p:nvPr/>
        </p:nvGraphicFramePr>
        <p:xfrm>
          <a:off x="1077914" y="5572126"/>
          <a:ext cx="3076575" cy="658813"/>
        </p:xfrm>
        <a:graphic>
          <a:graphicData uri="http://schemas.openxmlformats.org/presentationml/2006/ole">
            <mc:AlternateContent xmlns:mc="http://schemas.openxmlformats.org/markup-compatibility/2006">
              <mc:Choice xmlns:v="urn:schemas-microsoft-com:vml" Requires="v">
                <p:oleObj name="Equation" r:id="rId6" imgW="1066524" imgH="228738" progId="Equation.DSMT4">
                  <p:embed/>
                </p:oleObj>
              </mc:Choice>
              <mc:Fallback>
                <p:oleObj name="Equation" r:id="rId6" imgW="1066524" imgH="228738" progId="Equation.DSMT4">
                  <p:embed/>
                  <p:pic>
                    <p:nvPicPr>
                      <p:cNvPr id="7"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77914" y="5572126"/>
                        <a:ext cx="3076575" cy="65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Object 7"/>
          <p:cNvGraphicFramePr>
            <a:graphicFrameLocks noChangeAspect="1"/>
          </p:cNvGraphicFramePr>
          <p:nvPr/>
        </p:nvGraphicFramePr>
        <p:xfrm>
          <a:off x="5159897" y="5353844"/>
          <a:ext cx="4529137" cy="1095375"/>
        </p:xfrm>
        <a:graphic>
          <a:graphicData uri="http://schemas.openxmlformats.org/presentationml/2006/ole">
            <mc:AlternateContent xmlns:mc="http://schemas.openxmlformats.org/markup-compatibility/2006">
              <mc:Choice xmlns:v="urn:schemas-microsoft-com:vml" Requires="v">
                <p:oleObj name="Equation" r:id="rId8" imgW="1460064" imgH="355508" progId="Equation.DSMT4">
                  <p:embed/>
                </p:oleObj>
              </mc:Choice>
              <mc:Fallback>
                <p:oleObj name="Equation" r:id="rId8" imgW="1460064" imgH="355508" progId="Equation.DSMT4">
                  <p:embed/>
                  <p:pic>
                    <p:nvPicPr>
                      <p:cNvPr id="8" name="Object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159897" y="5353844"/>
                        <a:ext cx="4529137" cy="109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Rectangle 8"/>
          <p:cNvSpPr/>
          <p:nvPr/>
        </p:nvSpPr>
        <p:spPr>
          <a:xfrm>
            <a:off x="4616181" y="6416843"/>
            <a:ext cx="3089189" cy="3295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dirty="0"/>
          </a:p>
          <a:p>
            <a:pPr algn="ctr"/>
            <a:endParaRPr lang="en-GB" sz="800" dirty="0"/>
          </a:p>
          <a:p>
            <a:pPr algn="ctr"/>
            <a:r>
              <a:rPr lang="en-GB" sz="500" b="1" dirty="0">
                <a:solidFill>
                  <a:srgbClr val="FF0000"/>
                </a:solidFill>
              </a:rPr>
              <a:t>Adopted from Hillier’s PPT , The McGraw-Hill Companies, 2012</a:t>
            </a:r>
          </a:p>
          <a:p>
            <a:pPr algn="ctr"/>
            <a:endParaRPr lang="en-GB" dirty="0"/>
          </a:p>
        </p:txBody>
      </p:sp>
      <p:cxnSp>
        <p:nvCxnSpPr>
          <p:cNvPr id="10" name="Straight Connector 9"/>
          <p:cNvCxnSpPr/>
          <p:nvPr/>
        </p:nvCxnSpPr>
        <p:spPr>
          <a:xfrm flipH="1">
            <a:off x="2927648" y="2132856"/>
            <a:ext cx="43204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24548CD1-B8CE-4334-87A6-F03218012E85}"/>
              </a:ext>
            </a:extLst>
          </p:cNvPr>
          <p:cNvSpPr>
            <a:spLocks noGrp="1"/>
          </p:cNvSpPr>
          <p:nvPr>
            <p:ph type="sldNum" sz="quarter" idx="12"/>
          </p:nvPr>
        </p:nvSpPr>
        <p:spPr/>
        <p:txBody>
          <a:bodyPr/>
          <a:lstStyle/>
          <a:p>
            <a:fld id="{E268A2EE-60DF-4D9A-BDB5-E8B57244CE40}" type="slidenum">
              <a:rPr lang="en-GB" smtClean="0"/>
              <a:pPr/>
              <a:t>102</a:t>
            </a:fld>
            <a:endParaRPr lang="en-GB"/>
          </a:p>
        </p:txBody>
      </p:sp>
    </p:spTree>
    <p:extLst>
      <p:ext uri="{BB962C8B-B14F-4D97-AF65-F5344CB8AC3E}">
        <p14:creationId xmlns:p14="http://schemas.microsoft.com/office/powerpoint/2010/main" val="318109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cTn>
                              </p:par>
                              <p:par>
                                <p:cTn id="18" presetID="3" presetClass="entr" presetSubtype="10"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blinds(horizontal)">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651558"/>
            <a:ext cx="11593288" cy="455789"/>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r>
              <a:rPr lang="en-GB" sz="2800" dirty="0"/>
              <a:t>Quoted (Nominal) VS Effective Annual Interest Rate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84557" y="1107347"/>
                <a:ext cx="11878811" cy="5750653"/>
              </a:xfrm>
            </p:spPr>
            <p:txBody>
              <a:bodyPr>
                <a:normAutofit/>
              </a:bodyPr>
              <a:lstStyle/>
              <a:p>
                <a:r>
                  <a:rPr lang="en-GB" sz="2000" dirty="0"/>
                  <a:t>When we talk about </a:t>
                </a:r>
                <a:r>
                  <a:rPr lang="en-GB" sz="2000" i="1" dirty="0">
                    <a:solidFill>
                      <a:srgbClr val="FF0000"/>
                    </a:solidFill>
                  </a:rPr>
                  <a:t>compound interest</a:t>
                </a:r>
                <a:r>
                  <a:rPr lang="en-GB" sz="2000" dirty="0"/>
                  <a:t> we need to be aware that:</a:t>
                </a:r>
              </a:p>
              <a:p>
                <a:pPr marL="109728" indent="0">
                  <a:buNone/>
                </a:pPr>
                <a:endParaRPr lang="en-GB" sz="1100" dirty="0"/>
              </a:p>
              <a:p>
                <a:pPr marL="109728" indent="0">
                  <a:buNone/>
                </a:pPr>
                <a14:m>
                  <m:oMathPara xmlns:m="http://schemas.openxmlformats.org/officeDocument/2006/math">
                    <m:oMathParaPr>
                      <m:jc m:val="centerGroup"/>
                    </m:oMathParaPr>
                    <m:oMath xmlns:m="http://schemas.openxmlformats.org/officeDocument/2006/math">
                      <m:r>
                        <a:rPr lang="en-GB" sz="2000" i="1" smtClean="0">
                          <a:solidFill>
                            <a:schemeClr val="tx1"/>
                          </a:solidFill>
                          <a:latin typeface="Cambria Math" panose="02040503050406030204" pitchFamily="18" charset="0"/>
                        </a:rPr>
                        <m:t>1</m:t>
                      </m:r>
                      <m:r>
                        <a:rPr lang="en-GB" sz="2000" i="1" smtClean="0">
                          <a:solidFill>
                            <a:schemeClr val="tx1"/>
                          </a:solidFill>
                          <a:latin typeface="Cambria Math" panose="02040503050406030204" pitchFamily="18" charset="0"/>
                        </a:rPr>
                        <m:t>% </m:t>
                      </m:r>
                      <m:r>
                        <a:rPr lang="en-GB" sz="2000" i="1" smtClean="0">
                          <a:solidFill>
                            <a:schemeClr val="tx1"/>
                          </a:solidFill>
                          <a:latin typeface="Cambria Math" panose="02040503050406030204" pitchFamily="18" charset="0"/>
                        </a:rPr>
                        <m:t>𝑝𝑒𝑟</m:t>
                      </m:r>
                      <m:r>
                        <a:rPr lang="en-GB" sz="2000" i="1" smtClean="0">
                          <a:solidFill>
                            <a:schemeClr val="tx1"/>
                          </a:solidFill>
                          <a:latin typeface="Cambria Math" panose="02040503050406030204" pitchFamily="18" charset="0"/>
                        </a:rPr>
                        <m:t> </m:t>
                      </m:r>
                      <m:r>
                        <a:rPr lang="en-GB" sz="2000" i="1" smtClean="0">
                          <a:solidFill>
                            <a:schemeClr val="tx1"/>
                          </a:solidFill>
                          <a:latin typeface="Cambria Math" panose="02040503050406030204" pitchFamily="18" charset="0"/>
                        </a:rPr>
                        <m:t>𝑚𝑜𝑛𝑡</m:t>
                      </m:r>
                      <m:r>
                        <a:rPr lang="en-GB" sz="2000" i="1" smtClean="0">
                          <a:solidFill>
                            <a:schemeClr val="tx1"/>
                          </a:solidFill>
                          <a:latin typeface="Cambria Math" panose="02040503050406030204" pitchFamily="18" charset="0"/>
                        </a:rPr>
                        <m:t>h</m:t>
                      </m:r>
                      <m:r>
                        <a:rPr lang="en-GB" sz="2000" b="1" i="1">
                          <a:solidFill>
                            <a:srgbClr val="FF0000"/>
                          </a:solidFill>
                          <a:latin typeface="Cambria Math" panose="02040503050406030204" pitchFamily="18" charset="0"/>
                          <a:ea typeface="Cambria Math" panose="02040503050406030204" pitchFamily="18" charset="0"/>
                        </a:rPr>
                        <m:t>≠</m:t>
                      </m:r>
                      <m:r>
                        <a:rPr lang="en-GB" sz="2000" i="1" smtClean="0">
                          <a:solidFill>
                            <a:schemeClr val="tx1"/>
                          </a:solidFill>
                          <a:latin typeface="Cambria Math" panose="02040503050406030204" pitchFamily="18" charset="0"/>
                          <a:ea typeface="Cambria Math" panose="02040503050406030204" pitchFamily="18" charset="0"/>
                        </a:rPr>
                        <m:t>12</m:t>
                      </m:r>
                      <m:r>
                        <a:rPr lang="en-GB" sz="2000" i="1" smtClean="0">
                          <a:solidFill>
                            <a:schemeClr val="tx1"/>
                          </a:solidFill>
                          <a:latin typeface="Cambria Math" panose="02040503050406030204" pitchFamily="18" charset="0"/>
                          <a:ea typeface="Cambria Math" panose="02040503050406030204" pitchFamily="18" charset="0"/>
                        </a:rPr>
                        <m:t>% </m:t>
                      </m:r>
                      <m:r>
                        <a:rPr lang="en-GB" sz="2000" i="1" smtClean="0">
                          <a:solidFill>
                            <a:schemeClr val="tx1"/>
                          </a:solidFill>
                          <a:latin typeface="Cambria Math" panose="02040503050406030204" pitchFamily="18" charset="0"/>
                          <a:ea typeface="Cambria Math" panose="02040503050406030204" pitchFamily="18" charset="0"/>
                        </a:rPr>
                        <m:t>𝑝𝑒𝑟</m:t>
                      </m:r>
                      <m:r>
                        <a:rPr lang="en-GB" sz="2000" i="1" smtClean="0">
                          <a:solidFill>
                            <a:schemeClr val="tx1"/>
                          </a:solidFill>
                          <a:latin typeface="Cambria Math" panose="02040503050406030204" pitchFamily="18" charset="0"/>
                          <a:ea typeface="Cambria Math" panose="02040503050406030204" pitchFamily="18" charset="0"/>
                        </a:rPr>
                        <m:t> </m:t>
                      </m:r>
                      <m:r>
                        <a:rPr lang="en-GB" sz="2000" i="1" smtClean="0">
                          <a:solidFill>
                            <a:schemeClr val="tx1"/>
                          </a:solidFill>
                          <a:latin typeface="Cambria Math" panose="02040503050406030204" pitchFamily="18" charset="0"/>
                          <a:ea typeface="Cambria Math" panose="02040503050406030204" pitchFamily="18" charset="0"/>
                        </a:rPr>
                        <m:t>𝑦𝑒𝑎𝑟</m:t>
                      </m:r>
                    </m:oMath>
                  </m:oMathPara>
                </a14:m>
                <a:endParaRPr lang="en-GB" sz="2000" dirty="0">
                  <a:ea typeface="Cambria Math" panose="02040503050406030204" pitchFamily="18" charset="0"/>
                </a:endParaRPr>
              </a:p>
              <a:p>
                <a:pPr marL="109728" indent="0">
                  <a:buNone/>
                </a:pPr>
                <a:r>
                  <a:rPr lang="en-GB" sz="2000" dirty="0"/>
                  <a:t>Why?</a:t>
                </a:r>
              </a:p>
              <a:p>
                <a:pPr marL="109728" indent="0">
                  <a:buNone/>
                </a:pPr>
                <a:endParaRPr lang="en-GB" sz="1100" dirty="0"/>
              </a:p>
              <a:p>
                <a:pPr>
                  <a:buFont typeface="Arial" panose="020B0604020202020204" pitchFamily="34" charset="0"/>
                  <a:buChar char="•"/>
                </a:pPr>
                <a:r>
                  <a:rPr lang="en-GB" sz="2000" dirty="0"/>
                  <a:t>The </a:t>
                </a:r>
                <a:r>
                  <a:rPr lang="en-GB" sz="2000" b="1" i="1" dirty="0">
                    <a:solidFill>
                      <a:srgbClr val="FF0000"/>
                    </a:solidFill>
                  </a:rPr>
                  <a:t>Effective Annual Interest Rate </a:t>
                </a:r>
                <a:r>
                  <a:rPr lang="en-GB" sz="2000" dirty="0"/>
                  <a:t>is not the summation of the interest rates paid daily, monthly, quarterly or semi-annually. In fact, a </a:t>
                </a:r>
                <a:r>
                  <a:rPr lang="en-GB" sz="2000" dirty="0">
                    <a:solidFill>
                      <a:srgbClr val="FF0000"/>
                    </a:solidFill>
                  </a:rPr>
                  <a:t>1% </a:t>
                </a:r>
                <a:r>
                  <a:rPr lang="en-GB" sz="2000" dirty="0"/>
                  <a:t>interest rate </a:t>
                </a:r>
                <a:r>
                  <a:rPr lang="en-GB" sz="2000" u="sng" dirty="0"/>
                  <a:t>per month </a:t>
                </a:r>
                <a:r>
                  <a:rPr lang="en-GB" sz="2000" dirty="0"/>
                  <a:t>is equivalent to a </a:t>
                </a:r>
                <a:r>
                  <a:rPr lang="en-GB" sz="2000" dirty="0">
                    <a:solidFill>
                      <a:srgbClr val="FF0000"/>
                    </a:solidFill>
                  </a:rPr>
                  <a:t>12.68%</a:t>
                </a:r>
                <a:r>
                  <a:rPr lang="en-GB" sz="2000" dirty="0"/>
                  <a:t> interest rate (and not </a:t>
                </a:r>
                <a:r>
                  <a:rPr lang="en-GB" sz="2000" dirty="0">
                    <a:solidFill>
                      <a:srgbClr val="FF0000"/>
                    </a:solidFill>
                  </a:rPr>
                  <a:t>12%</a:t>
                </a:r>
                <a:r>
                  <a:rPr lang="en-GB" sz="2000" dirty="0"/>
                  <a:t>) </a:t>
                </a:r>
                <a:r>
                  <a:rPr lang="en-GB" sz="2000" u="sng" dirty="0"/>
                  <a:t>per year</a:t>
                </a:r>
                <a:r>
                  <a:rPr lang="en-GB" sz="2000" dirty="0"/>
                  <a:t>, which is called the </a:t>
                </a:r>
                <a:r>
                  <a:rPr lang="en-GB" sz="2000" dirty="0">
                    <a:solidFill>
                      <a:srgbClr val="FF0000"/>
                    </a:solidFill>
                  </a:rPr>
                  <a:t>effective annual interest rate</a:t>
                </a:r>
                <a:r>
                  <a:rPr lang="en-GB" sz="2000" dirty="0"/>
                  <a:t>. </a:t>
                </a:r>
              </a:p>
              <a:p>
                <a:pPr marL="109728" indent="0">
                  <a:buNone/>
                </a:pPr>
                <a:endParaRPr lang="en-GB" sz="1200" dirty="0"/>
              </a:p>
              <a:p>
                <a:pPr>
                  <a:buFont typeface="Arial" panose="020B0604020202020204" pitchFamily="34" charset="0"/>
                  <a:buChar char="•"/>
                </a:pPr>
                <a:r>
                  <a:rPr lang="en-GB" sz="2000" dirty="0"/>
                  <a:t>If there was no compound interest, the frequency of payments had no impact on the yearly paid interest and the Effective Annual Rate (EAR or effective APR) would be equal to the Nominal Annual Percentage Rate (Nominal or quoted APR). </a:t>
                </a:r>
              </a:p>
              <a:p>
                <a:pPr>
                  <a:buFont typeface="Arial" panose="020B0604020202020204" pitchFamily="34" charset="0"/>
                  <a:buChar char="•"/>
                </a:pPr>
                <a:endParaRPr lang="en-GB" sz="800" dirty="0"/>
              </a:p>
              <a:p>
                <a:pPr>
                  <a:buFont typeface="Arial" panose="020B0604020202020204" pitchFamily="34" charset="0"/>
                  <a:buChar char="•"/>
                </a:pPr>
                <a:r>
                  <a:rPr lang="en-GB" sz="2000" dirty="0"/>
                  <a:t>The relation between what is called </a:t>
                </a:r>
                <a:r>
                  <a:rPr lang="en-GB" sz="2000" dirty="0">
                    <a:solidFill>
                      <a:srgbClr val="FF0000"/>
                    </a:solidFill>
                  </a:rPr>
                  <a:t>nominal (or quoted) annual interest rate</a:t>
                </a:r>
                <a:r>
                  <a:rPr lang="en-GB" sz="2000" dirty="0"/>
                  <a:t> (</a:t>
                </a:r>
                <a14:m>
                  <m:oMath xmlns:m="http://schemas.openxmlformats.org/officeDocument/2006/math">
                    <m:r>
                      <a:rPr lang="en-GB" sz="2000" i="1">
                        <a:solidFill>
                          <a:srgbClr val="FF0000"/>
                        </a:solidFill>
                        <a:latin typeface="Cambria Math" panose="02040503050406030204" pitchFamily="18" charset="0"/>
                      </a:rPr>
                      <m:t>𝑖</m:t>
                    </m:r>
                  </m:oMath>
                </a14:m>
                <a:r>
                  <a:rPr lang="en-GB" sz="2000" dirty="0"/>
                  <a:t>) and the effective annual interest (</a:t>
                </a:r>
                <a14:m>
                  <m:oMath xmlns:m="http://schemas.openxmlformats.org/officeDocument/2006/math">
                    <m:r>
                      <a:rPr lang="en-GB" sz="2000" i="1">
                        <a:solidFill>
                          <a:srgbClr val="FF0000"/>
                        </a:solidFill>
                        <a:latin typeface="Cambria Math" panose="02040503050406030204" pitchFamily="18" charset="0"/>
                      </a:rPr>
                      <m:t>𝑟</m:t>
                    </m:r>
                  </m:oMath>
                </a14:m>
                <a:r>
                  <a:rPr lang="en-GB" sz="2000" dirty="0"/>
                  <a:t>) is specified as follows: </a:t>
                </a:r>
              </a:p>
              <a:p>
                <a:pPr marL="109728" indent="0">
                  <a:buNone/>
                </a:pPr>
                <a14:m>
                  <m:oMathPara xmlns:m="http://schemas.openxmlformats.org/officeDocument/2006/math">
                    <m:oMathParaPr>
                      <m:jc m:val="centerGroup"/>
                    </m:oMathParaPr>
                    <m:oMath xmlns:m="http://schemas.openxmlformats.org/officeDocument/2006/math">
                      <m:r>
                        <a:rPr lang="en-GB" sz="2000" i="1">
                          <a:latin typeface="Cambria Math" panose="02040503050406030204" pitchFamily="18" charset="0"/>
                        </a:rPr>
                        <m:t>𝑟</m:t>
                      </m:r>
                      <m:r>
                        <a:rPr lang="en-GB" sz="2000" i="1">
                          <a:latin typeface="Cambria Math" panose="02040503050406030204" pitchFamily="18" charset="0"/>
                        </a:rPr>
                        <m:t>=</m:t>
                      </m:r>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r>
                                <a:rPr lang="en-GB" sz="2000" i="1">
                                  <a:latin typeface="Cambria Math" panose="02040503050406030204" pitchFamily="18" charset="0"/>
                                </a:rPr>
                                <m:t>1</m:t>
                              </m:r>
                              <m:r>
                                <a:rPr lang="en-GB" sz="2000" i="1">
                                  <a:latin typeface="Cambria Math" panose="02040503050406030204" pitchFamily="18" charset="0"/>
                                </a:rPr>
                                <m:t>+</m:t>
                              </m:r>
                              <m:f>
                                <m:fPr>
                                  <m:ctrlPr>
                                    <a:rPr lang="en-GB" sz="2000" i="1">
                                      <a:latin typeface="Cambria Math" panose="02040503050406030204" pitchFamily="18" charset="0"/>
                                    </a:rPr>
                                  </m:ctrlPr>
                                </m:fPr>
                                <m:num>
                                  <m:r>
                                    <a:rPr lang="en-GB" sz="2000" i="1">
                                      <a:latin typeface="Cambria Math" panose="02040503050406030204" pitchFamily="18" charset="0"/>
                                    </a:rPr>
                                    <m:t>𝑖</m:t>
                                  </m:r>
                                </m:num>
                                <m:den>
                                  <m:r>
                                    <a:rPr lang="en-GB" sz="2000" i="1">
                                      <a:latin typeface="Cambria Math" panose="02040503050406030204" pitchFamily="18" charset="0"/>
                                    </a:rPr>
                                    <m:t>𝑛</m:t>
                                  </m:r>
                                </m:den>
                              </m:f>
                            </m:e>
                          </m:d>
                        </m:e>
                        <m:sup>
                          <m:r>
                            <a:rPr lang="en-GB" sz="2000" i="1">
                              <a:latin typeface="Cambria Math" panose="02040503050406030204" pitchFamily="18" charset="0"/>
                            </a:rPr>
                            <m:t>𝑛</m:t>
                          </m:r>
                        </m:sup>
                      </m:sSup>
                      <m:r>
                        <a:rPr lang="en-GB" sz="2000" i="1">
                          <a:latin typeface="Cambria Math" panose="02040503050406030204" pitchFamily="18" charset="0"/>
                        </a:rPr>
                        <m:t>−</m:t>
                      </m:r>
                      <m:r>
                        <a:rPr lang="en-GB" sz="2000" i="1">
                          <a:latin typeface="Cambria Math" panose="02040503050406030204" pitchFamily="18" charset="0"/>
                        </a:rPr>
                        <m:t>1</m:t>
                      </m:r>
                    </m:oMath>
                  </m:oMathPara>
                </a14:m>
                <a:endParaRPr lang="en-GB" sz="2000" dirty="0"/>
              </a:p>
              <a:p>
                <a:pPr>
                  <a:buFont typeface="Arial" panose="020B0604020202020204" pitchFamily="34" charset="0"/>
                  <a:buChar char="•"/>
                </a:pPr>
                <a:r>
                  <a:rPr lang="en-GB" sz="2000" dirty="0"/>
                  <a:t>Where </a:t>
                </a:r>
                <a14:m>
                  <m:oMath xmlns:m="http://schemas.openxmlformats.org/officeDocument/2006/math">
                    <m:r>
                      <a:rPr lang="en-GB" sz="2000" i="1">
                        <a:solidFill>
                          <a:srgbClr val="FF0000"/>
                        </a:solidFill>
                        <a:latin typeface="Cambria Math" panose="02040503050406030204" pitchFamily="18" charset="0"/>
                      </a:rPr>
                      <m:t>𝑟</m:t>
                    </m:r>
                  </m:oMath>
                </a14:m>
                <a:r>
                  <a:rPr lang="en-GB" sz="2000" dirty="0"/>
                  <a:t> is the effective </a:t>
                </a:r>
                <a:r>
                  <a:rPr lang="en-GB" sz="2000" u="sng" dirty="0"/>
                  <a:t>annual</a:t>
                </a:r>
                <a:r>
                  <a:rPr lang="en-GB" sz="2000" dirty="0"/>
                  <a:t> interest rate and </a:t>
                </a:r>
                <a14:m>
                  <m:oMath xmlns:m="http://schemas.openxmlformats.org/officeDocument/2006/math">
                    <m:r>
                      <a:rPr lang="en-GB" sz="2000" i="1">
                        <a:solidFill>
                          <a:srgbClr val="FF0000"/>
                        </a:solidFill>
                        <a:latin typeface="Cambria Math" panose="02040503050406030204" pitchFamily="18" charset="0"/>
                      </a:rPr>
                      <m:t>𝑖</m:t>
                    </m:r>
                  </m:oMath>
                </a14:m>
                <a:r>
                  <a:rPr lang="en-GB" sz="2000" dirty="0"/>
                  <a:t> is the </a:t>
                </a:r>
                <a:r>
                  <a:rPr lang="en-GB" sz="2000" u="sng" dirty="0"/>
                  <a:t>nominal (or quoted) annual </a:t>
                </a:r>
                <a:r>
                  <a:rPr lang="en-GB" sz="2000" dirty="0"/>
                  <a:t>interest rate (or APR) and </a:t>
                </a:r>
                <a14:m>
                  <m:oMath xmlns:m="http://schemas.openxmlformats.org/officeDocument/2006/math">
                    <m:r>
                      <a:rPr lang="en-GB" sz="2000" i="1">
                        <a:solidFill>
                          <a:srgbClr val="FF0000"/>
                        </a:solidFill>
                        <a:latin typeface="Cambria Math" panose="02040503050406030204" pitchFamily="18" charset="0"/>
                      </a:rPr>
                      <m:t>𝑛</m:t>
                    </m:r>
                  </m:oMath>
                </a14:m>
                <a:r>
                  <a:rPr lang="en-GB" sz="2000" dirty="0"/>
                  <a:t> represents the frequency of payments.</a:t>
                </a:r>
              </a:p>
              <a:p>
                <a:pPr>
                  <a:buFont typeface="Arial" panose="020B0604020202020204" pitchFamily="34" charset="0"/>
                  <a:buChar char="•"/>
                </a:pPr>
                <a:endParaRPr lang="en-GB"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84557" y="1107347"/>
                <a:ext cx="11878811" cy="5750653"/>
              </a:xfrm>
              <a:blipFill>
                <a:blip r:embed="rId2"/>
                <a:stretch>
                  <a:fillRect t="-636" r="-975" b="-212"/>
                </a:stretch>
              </a:blipFill>
            </p:spPr>
            <p:txBody>
              <a:bodyPr/>
              <a:lstStyle/>
              <a:p>
                <a:r>
                  <a:rPr lang="en-GB">
                    <a:noFill/>
                  </a:rPr>
                  <a:t> </a:t>
                </a:r>
              </a:p>
            </p:txBody>
          </p:sp>
        </mc:Fallback>
      </mc:AlternateContent>
      <p:sp>
        <p:nvSpPr>
          <p:cNvPr id="4" name="Oval 3">
            <a:extLst>
              <a:ext uri="{FF2B5EF4-FFF2-40B4-BE49-F238E27FC236}">
                <a16:creationId xmlns:a16="http://schemas.microsoft.com/office/drawing/2014/main" id="{F16E41B3-9C21-4180-8408-D632D6342CB0}"/>
              </a:ext>
            </a:extLst>
          </p:cNvPr>
          <p:cNvSpPr/>
          <p:nvPr/>
        </p:nvSpPr>
        <p:spPr>
          <a:xfrm>
            <a:off x="7285190" y="5670958"/>
            <a:ext cx="373959" cy="377888"/>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GB" dirty="0">
                <a:solidFill>
                  <a:prstClr val="white"/>
                </a:solidFill>
              </a:rPr>
              <a:t>A</a:t>
            </a:r>
          </a:p>
        </p:txBody>
      </p:sp>
      <p:sp>
        <p:nvSpPr>
          <p:cNvPr id="5" name="Slide Number Placeholder 4">
            <a:extLst>
              <a:ext uri="{FF2B5EF4-FFF2-40B4-BE49-F238E27FC236}">
                <a16:creationId xmlns:a16="http://schemas.microsoft.com/office/drawing/2014/main" id="{D9EC6A95-977B-4851-A600-3D6091F3B5FB}"/>
              </a:ext>
            </a:extLst>
          </p:cNvPr>
          <p:cNvSpPr>
            <a:spLocks noGrp="1"/>
          </p:cNvSpPr>
          <p:nvPr>
            <p:ph type="sldNum" sz="quarter" idx="12"/>
          </p:nvPr>
        </p:nvSpPr>
        <p:spPr/>
        <p:txBody>
          <a:bodyPr/>
          <a:lstStyle/>
          <a:p>
            <a:fld id="{E268A2EE-60DF-4D9A-BDB5-E8B57244CE40}" type="slidenum">
              <a:rPr lang="en-GB" smtClean="0"/>
              <a:pPr/>
              <a:t>103</a:t>
            </a:fld>
            <a:endParaRPr lang="en-GB"/>
          </a:p>
        </p:txBody>
      </p:sp>
      <p:sp>
        <p:nvSpPr>
          <p:cNvPr id="6" name="TextBox 5">
            <a:extLst>
              <a:ext uri="{FF2B5EF4-FFF2-40B4-BE49-F238E27FC236}">
                <a16:creationId xmlns:a16="http://schemas.microsoft.com/office/drawing/2014/main" id="{6CC453FB-6BE3-4C95-AC95-28F06C1B4FB3}"/>
              </a:ext>
            </a:extLst>
          </p:cNvPr>
          <p:cNvSpPr txBox="1"/>
          <p:nvPr/>
        </p:nvSpPr>
        <p:spPr>
          <a:xfrm>
            <a:off x="4057550" y="5670958"/>
            <a:ext cx="1070949" cy="276999"/>
          </a:xfrm>
          <a:prstGeom prst="rect">
            <a:avLst/>
          </a:prstGeom>
          <a:noFill/>
        </p:spPr>
        <p:txBody>
          <a:bodyPr wrap="square" rtlCol="0">
            <a:spAutoFit/>
          </a:bodyPr>
          <a:lstStyle/>
          <a:p>
            <a:pPr algn="ctr"/>
            <a:r>
              <a:rPr lang="en-GB" sz="1200" dirty="0"/>
              <a:t>Effective rate</a:t>
            </a:r>
          </a:p>
        </p:txBody>
      </p:sp>
      <p:sp>
        <p:nvSpPr>
          <p:cNvPr id="7" name="TextBox 6">
            <a:extLst>
              <a:ext uri="{FF2B5EF4-FFF2-40B4-BE49-F238E27FC236}">
                <a16:creationId xmlns:a16="http://schemas.microsoft.com/office/drawing/2014/main" id="{F80F2CD1-7909-4E4E-B835-F5706C63E372}"/>
              </a:ext>
            </a:extLst>
          </p:cNvPr>
          <p:cNvSpPr txBox="1"/>
          <p:nvPr/>
        </p:nvSpPr>
        <p:spPr>
          <a:xfrm>
            <a:off x="6670815" y="5166064"/>
            <a:ext cx="1498445" cy="276999"/>
          </a:xfrm>
          <a:prstGeom prst="rect">
            <a:avLst/>
          </a:prstGeom>
          <a:noFill/>
        </p:spPr>
        <p:txBody>
          <a:bodyPr wrap="square" rtlCol="0">
            <a:spAutoFit/>
          </a:bodyPr>
          <a:lstStyle/>
          <a:p>
            <a:pPr algn="ctr"/>
            <a:r>
              <a:rPr lang="en-GB" sz="1200" dirty="0"/>
              <a:t>Nominal rate</a:t>
            </a:r>
          </a:p>
        </p:txBody>
      </p:sp>
      <p:sp>
        <p:nvSpPr>
          <p:cNvPr id="8" name="Arc 7">
            <a:extLst>
              <a:ext uri="{FF2B5EF4-FFF2-40B4-BE49-F238E27FC236}">
                <a16:creationId xmlns:a16="http://schemas.microsoft.com/office/drawing/2014/main" id="{D7EADFD4-E31E-4D0E-BDA3-FD10B4A109EE}"/>
              </a:ext>
            </a:extLst>
          </p:cNvPr>
          <p:cNvSpPr/>
          <p:nvPr/>
        </p:nvSpPr>
        <p:spPr>
          <a:xfrm rot="18078279">
            <a:off x="6127056" y="5352976"/>
            <a:ext cx="676976" cy="479431"/>
          </a:xfrm>
          <a:prstGeom prst="arc">
            <a:avLst>
              <a:gd name="adj1" fmla="val 16200000"/>
              <a:gd name="adj2" fmla="val 21428298"/>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 name="Arc 8">
            <a:extLst>
              <a:ext uri="{FF2B5EF4-FFF2-40B4-BE49-F238E27FC236}">
                <a16:creationId xmlns:a16="http://schemas.microsoft.com/office/drawing/2014/main" id="{FD797F2E-2F84-450C-9930-F2A99C29F4B4}"/>
              </a:ext>
            </a:extLst>
          </p:cNvPr>
          <p:cNvSpPr/>
          <p:nvPr/>
        </p:nvSpPr>
        <p:spPr>
          <a:xfrm rot="7280479">
            <a:off x="4616096" y="5614835"/>
            <a:ext cx="581430" cy="387476"/>
          </a:xfrm>
          <a:prstGeom prst="arc">
            <a:avLst>
              <a:gd name="adj1" fmla="val 16200000"/>
              <a:gd name="adj2" fmla="val 1731497"/>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46841691-B7F8-4810-B9DD-FC42C09BE380}"/>
                  </a:ext>
                </a:extLst>
              </p:cNvPr>
              <p:cNvSpPr txBox="1"/>
              <p:nvPr/>
            </p:nvSpPr>
            <p:spPr>
              <a:xfrm>
                <a:off x="8011487" y="5498167"/>
                <a:ext cx="2692866" cy="538994"/>
              </a:xfrm>
              <a:prstGeom prst="rect">
                <a:avLst/>
              </a:prstGeom>
              <a:noFill/>
            </p:spPr>
            <p:txBody>
              <a:bodyPr wrap="square" rtlCol="0" anchor="ctr">
                <a:spAutoFit/>
              </a:bodyPr>
              <a:lstStyle/>
              <a:p>
                <a:r>
                  <a:rPr lang="en-GB" dirty="0"/>
                  <a:t>Or       </a:t>
                </a:r>
                <a14:m>
                  <m:oMath xmlns:m="http://schemas.openxmlformats.org/officeDocument/2006/math">
                    <m:r>
                      <a:rPr lang="en-GB" b="0" i="0" smtClean="0">
                        <a:latin typeface="Cambria Math" panose="02040503050406030204" pitchFamily="18" charset="0"/>
                      </a:rPr>
                      <m:t>1</m:t>
                    </m:r>
                    <m:r>
                      <a:rPr lang="en-GB" b="0" i="0" smtClean="0">
                        <a:latin typeface="Cambria Math" panose="02040503050406030204" pitchFamily="18" charset="0"/>
                      </a:rPr>
                      <m:t>+</m:t>
                    </m:r>
                    <m:r>
                      <a:rPr lang="en-GB" i="1">
                        <a:latin typeface="Cambria Math" panose="02040503050406030204" pitchFamily="18" charset="0"/>
                      </a:rPr>
                      <m:t>𝑟</m:t>
                    </m:r>
                    <m:r>
                      <a:rPr lang="en-GB" i="1">
                        <a:latin typeface="Cambria Math" panose="02040503050406030204" pitchFamily="18" charset="0"/>
                      </a:rPr>
                      <m:t>=</m:t>
                    </m:r>
                    <m:sSup>
                      <m:sSupPr>
                        <m:ctrlPr>
                          <a:rPr lang="en-GB" i="1">
                            <a:latin typeface="Cambria Math" panose="02040503050406030204" pitchFamily="18" charset="0"/>
                          </a:rPr>
                        </m:ctrlPr>
                      </m:sSupPr>
                      <m:e>
                        <m:d>
                          <m:dPr>
                            <m:ctrlPr>
                              <a:rPr lang="en-GB" i="1">
                                <a:latin typeface="Cambria Math" panose="02040503050406030204" pitchFamily="18" charset="0"/>
                              </a:rPr>
                            </m:ctrlPr>
                          </m:dPr>
                          <m:e>
                            <m:r>
                              <a:rPr lang="en-GB" i="1">
                                <a:latin typeface="Cambria Math" panose="02040503050406030204" pitchFamily="18" charset="0"/>
                              </a:rPr>
                              <m:t>1</m:t>
                            </m:r>
                            <m:r>
                              <a:rPr lang="en-GB" i="1">
                                <a:latin typeface="Cambria Math" panose="02040503050406030204" pitchFamily="18" charset="0"/>
                              </a:rPr>
                              <m:t>+</m:t>
                            </m:r>
                            <m:f>
                              <m:fPr>
                                <m:ctrlPr>
                                  <a:rPr lang="en-GB" i="1">
                                    <a:latin typeface="Cambria Math" panose="02040503050406030204" pitchFamily="18" charset="0"/>
                                  </a:rPr>
                                </m:ctrlPr>
                              </m:fPr>
                              <m:num>
                                <m:r>
                                  <a:rPr lang="en-GB" i="1">
                                    <a:latin typeface="Cambria Math" panose="02040503050406030204" pitchFamily="18" charset="0"/>
                                  </a:rPr>
                                  <m:t>𝑖</m:t>
                                </m:r>
                              </m:num>
                              <m:den>
                                <m:r>
                                  <a:rPr lang="en-GB" i="1">
                                    <a:latin typeface="Cambria Math" panose="02040503050406030204" pitchFamily="18" charset="0"/>
                                  </a:rPr>
                                  <m:t>𝑛</m:t>
                                </m:r>
                              </m:den>
                            </m:f>
                          </m:e>
                        </m:d>
                      </m:e>
                      <m:sup>
                        <m:r>
                          <a:rPr lang="en-GB" i="1">
                            <a:latin typeface="Cambria Math" panose="02040503050406030204" pitchFamily="18" charset="0"/>
                          </a:rPr>
                          <m:t>𝑛</m:t>
                        </m:r>
                      </m:sup>
                    </m:sSup>
                  </m:oMath>
                </a14:m>
                <a:endParaRPr lang="en-GB" dirty="0"/>
              </a:p>
            </p:txBody>
          </p:sp>
        </mc:Choice>
        <mc:Fallback xmlns="">
          <p:sp>
            <p:nvSpPr>
              <p:cNvPr id="10" name="TextBox 9">
                <a:extLst>
                  <a:ext uri="{FF2B5EF4-FFF2-40B4-BE49-F238E27FC236}">
                    <a16:creationId xmlns:a16="http://schemas.microsoft.com/office/drawing/2014/main" id="{46841691-B7F8-4810-B9DD-FC42C09BE380}"/>
                  </a:ext>
                </a:extLst>
              </p:cNvPr>
              <p:cNvSpPr txBox="1">
                <a:spLocks noRot="1" noChangeAspect="1" noMove="1" noResize="1" noEditPoints="1" noAdjustHandles="1" noChangeArrowheads="1" noChangeShapeType="1" noTextEdit="1"/>
              </p:cNvSpPr>
              <p:nvPr/>
            </p:nvSpPr>
            <p:spPr>
              <a:xfrm>
                <a:off x="8011487" y="5498167"/>
                <a:ext cx="2692866" cy="538994"/>
              </a:xfrm>
              <a:prstGeom prst="rect">
                <a:avLst/>
              </a:prstGeom>
              <a:blipFill>
                <a:blip r:embed="rId3"/>
                <a:stretch>
                  <a:fillRect l="-1810" b="-5682"/>
                </a:stretch>
              </a:blipFill>
            </p:spPr>
            <p:txBody>
              <a:bodyPr/>
              <a:lstStyle/>
              <a:p>
                <a:r>
                  <a:rPr lang="en-GB">
                    <a:noFill/>
                  </a:rPr>
                  <a:t> </a:t>
                </a:r>
              </a:p>
            </p:txBody>
          </p:sp>
        </mc:Fallback>
      </mc:AlternateContent>
    </p:spTree>
    <p:extLst>
      <p:ext uri="{BB962C8B-B14F-4D97-AF65-F5344CB8AC3E}">
        <p14:creationId xmlns:p14="http://schemas.microsoft.com/office/powerpoint/2010/main" val="3257144950"/>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7368" y="692696"/>
            <a:ext cx="11377264"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Quoted (Nominal) VS Effective Annual Interest Rate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07368" y="1340768"/>
                <a:ext cx="11377264" cy="5517232"/>
              </a:xfrm>
            </p:spPr>
            <p:txBody>
              <a:bodyPr>
                <a:normAutofit/>
              </a:bodyPr>
              <a:lstStyle/>
              <a:p>
                <a:pPr>
                  <a:buFont typeface="Arial" panose="020B0604020202020204" pitchFamily="34" charset="0"/>
                  <a:buChar char="•"/>
                </a:pPr>
                <a:r>
                  <a:rPr lang="en-GB" sz="2000" dirty="0"/>
                  <a:t>If APR on your credit card is </a:t>
                </a:r>
                <a:r>
                  <a:rPr lang="en-GB" sz="2000" dirty="0">
                    <a:solidFill>
                      <a:srgbClr val="FF0000"/>
                    </a:solidFill>
                  </a:rPr>
                  <a:t>24%</a:t>
                </a:r>
                <a:r>
                  <a:rPr lang="en-GB" sz="2000" dirty="0"/>
                  <a:t>, this means that you need to pay </a:t>
                </a:r>
                <a:r>
                  <a:rPr lang="en-GB" sz="2000" dirty="0">
                    <a:solidFill>
                      <a:srgbClr val="FF0000"/>
                    </a:solidFill>
                  </a:rPr>
                  <a:t>2%</a:t>
                </a:r>
                <a:r>
                  <a:rPr lang="en-GB" sz="2000" dirty="0"/>
                  <a:t> interest per month when you get your statement but what you really pay annually is:</a:t>
                </a:r>
              </a:p>
              <a:p>
                <a:pPr marL="109728" indent="0">
                  <a:buNone/>
                </a:pPr>
                <a:endParaRPr lang="en-GB" sz="2000" dirty="0"/>
              </a:p>
              <a:p>
                <a:pPr marL="109728" indent="0">
                  <a:buNone/>
                </a:pPr>
                <a14:m>
                  <m:oMathPara xmlns:m="http://schemas.openxmlformats.org/officeDocument/2006/math">
                    <m:oMathParaPr>
                      <m:jc m:val="centerGroup"/>
                    </m:oMathParaPr>
                    <m:oMath xmlns:m="http://schemas.openxmlformats.org/officeDocument/2006/math">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r>
                                <a:rPr lang="en-GB" sz="2000" i="1">
                                  <a:latin typeface="Cambria Math" panose="02040503050406030204" pitchFamily="18" charset="0"/>
                                </a:rPr>
                                <m:t>1+</m:t>
                              </m:r>
                              <m:f>
                                <m:fPr>
                                  <m:ctrlPr>
                                    <a:rPr lang="en-GB" sz="2000" i="1">
                                      <a:latin typeface="Cambria Math" panose="02040503050406030204" pitchFamily="18" charset="0"/>
                                    </a:rPr>
                                  </m:ctrlPr>
                                </m:fPr>
                                <m:num>
                                  <m:r>
                                    <a:rPr lang="en-GB" sz="2000" i="1">
                                      <a:latin typeface="Cambria Math" panose="02040503050406030204" pitchFamily="18" charset="0"/>
                                    </a:rPr>
                                    <m:t>0.24</m:t>
                                  </m:r>
                                </m:num>
                                <m:den>
                                  <m:r>
                                    <a:rPr lang="en-GB" sz="2000" i="1">
                                      <a:latin typeface="Cambria Math" panose="02040503050406030204" pitchFamily="18" charset="0"/>
                                    </a:rPr>
                                    <m:t>12</m:t>
                                  </m:r>
                                </m:den>
                              </m:f>
                            </m:e>
                          </m:d>
                        </m:e>
                        <m:sup>
                          <m:r>
                            <a:rPr lang="en-GB" sz="2000" i="1">
                              <a:latin typeface="Cambria Math" panose="02040503050406030204" pitchFamily="18" charset="0"/>
                            </a:rPr>
                            <m:t>12</m:t>
                          </m:r>
                        </m:sup>
                      </m:sSup>
                      <m:r>
                        <a:rPr lang="en-GB" sz="2000" i="1">
                          <a:latin typeface="Cambria Math" panose="02040503050406030204" pitchFamily="18" charset="0"/>
                        </a:rPr>
                        <m:t>−1</m:t>
                      </m:r>
                      <m:r>
                        <a:rPr lang="en-GB" sz="2000">
                          <a:latin typeface="Cambria Math" panose="02040503050406030204" pitchFamily="18" charset="0"/>
                        </a:rPr>
                        <m:t>=</m:t>
                      </m:r>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r>
                                <a:rPr lang="en-GB" sz="2000" i="1">
                                  <a:latin typeface="Cambria Math" panose="02040503050406030204" pitchFamily="18" charset="0"/>
                                </a:rPr>
                                <m:t>1.02</m:t>
                              </m:r>
                            </m:e>
                          </m:d>
                        </m:e>
                        <m:sup>
                          <m:r>
                            <a:rPr lang="en-GB" sz="2000" i="1">
                              <a:latin typeface="Cambria Math" panose="02040503050406030204" pitchFamily="18" charset="0"/>
                            </a:rPr>
                            <m:t>12</m:t>
                          </m:r>
                        </m:sup>
                      </m:sSup>
                      <m:r>
                        <a:rPr lang="en-GB" sz="2000" i="1">
                          <a:latin typeface="Cambria Math" panose="02040503050406030204" pitchFamily="18" charset="0"/>
                        </a:rPr>
                        <m:t>−1</m:t>
                      </m:r>
                      <m:r>
                        <a:rPr lang="en-GB" sz="2000" i="1">
                          <a:latin typeface="Cambria Math" panose="02040503050406030204" pitchFamily="18" charset="0"/>
                          <a:ea typeface="Cambria Math" panose="02040503050406030204" pitchFamily="18" charset="0"/>
                        </a:rPr>
                        <m:t>≅0.2682=26.8%</m:t>
                      </m:r>
                    </m:oMath>
                  </m:oMathPara>
                </a14:m>
                <a:endParaRPr lang="en-GB" sz="2000" dirty="0"/>
              </a:p>
              <a:p>
                <a:pPr marL="109728" indent="0">
                  <a:buNone/>
                </a:pPr>
                <a:endParaRPr lang="en-GB" sz="2400" dirty="0"/>
              </a:p>
              <a:p>
                <a:pPr marL="109728" indent="0">
                  <a:buNone/>
                </a:pPr>
                <a:endParaRPr lang="en-GB" sz="2400" dirty="0"/>
              </a:p>
              <a:p>
                <a:pPr>
                  <a:buFont typeface="Arial" panose="020B0604020202020204" pitchFamily="34" charset="0"/>
                  <a:buChar char="•"/>
                </a:pPr>
                <a:r>
                  <a:rPr lang="en-GB" sz="2000" dirty="0"/>
                  <a:t>What is the effective annual interest rate </a:t>
                </a:r>
                <a14:m>
                  <m:oMath xmlns:m="http://schemas.openxmlformats.org/officeDocument/2006/math">
                    <m:r>
                      <a:rPr lang="en-GB" sz="2000" b="0" i="1" smtClean="0">
                        <a:solidFill>
                          <a:srgbClr val="FF0000"/>
                        </a:solidFill>
                        <a:latin typeface="Cambria Math" panose="02040503050406030204" pitchFamily="18" charset="0"/>
                      </a:rPr>
                      <m:t>𝑟</m:t>
                    </m:r>
                  </m:oMath>
                </a14:m>
                <a:r>
                  <a:rPr lang="en-GB" sz="2000" dirty="0"/>
                  <a:t> which is equivalent to the nominal </a:t>
                </a:r>
                <a:r>
                  <a:rPr lang="en-GB" sz="2000" dirty="0">
                    <a:solidFill>
                      <a:srgbClr val="FF0000"/>
                    </a:solidFill>
                  </a:rPr>
                  <a:t>12% </a:t>
                </a:r>
                <a:r>
                  <a:rPr lang="en-GB" sz="2000" dirty="0"/>
                  <a:t>interest rate compounding daily if the money is invested in </a:t>
                </a:r>
                <a:r>
                  <a:rPr lang="en-GB" sz="2000" dirty="0">
                    <a:solidFill>
                      <a:srgbClr val="FF0000"/>
                    </a:solidFill>
                  </a:rPr>
                  <a:t>3</a:t>
                </a:r>
                <a:r>
                  <a:rPr lang="en-GB" sz="2000" dirty="0"/>
                  <a:t> years?</a:t>
                </a:r>
              </a:p>
              <a:p>
                <a:pPr marL="109728" indent="0">
                  <a:buNone/>
                </a:pPr>
                <a:endParaRPr lang="en-GB" sz="800" dirty="0"/>
              </a:p>
              <a:p>
                <a:pPr marL="109728" indent="0">
                  <a:buNone/>
                </a:pPr>
                <a:r>
                  <a:rPr lang="en-GB" sz="2000" dirty="0">
                    <a:solidFill>
                      <a:srgbClr val="FF0000"/>
                    </a:solidFill>
                  </a:rPr>
                  <a:t>£1</a:t>
                </a:r>
                <a:r>
                  <a:rPr lang="en-GB" sz="2000" dirty="0"/>
                  <a:t> at rate </a:t>
                </a:r>
                <a14:m>
                  <m:oMath xmlns:m="http://schemas.openxmlformats.org/officeDocument/2006/math">
                    <m:r>
                      <a:rPr lang="en-GB" sz="2000" i="1">
                        <a:solidFill>
                          <a:srgbClr val="FF0000"/>
                        </a:solidFill>
                        <a:latin typeface="Cambria Math" panose="02040503050406030204" pitchFamily="18" charset="0"/>
                      </a:rPr>
                      <m:t>𝑟</m:t>
                    </m:r>
                  </m:oMath>
                </a14:m>
                <a:r>
                  <a:rPr lang="en-GB" sz="2000" dirty="0"/>
                  <a:t> for </a:t>
                </a:r>
                <a:r>
                  <a:rPr lang="en-GB" sz="2000" dirty="0">
                    <a:solidFill>
                      <a:srgbClr val="FF0000"/>
                    </a:solidFill>
                  </a:rPr>
                  <a:t>3</a:t>
                </a:r>
                <a:r>
                  <a:rPr lang="en-GB" sz="2000" dirty="0"/>
                  <a:t> years will accumulate to </a:t>
                </a:r>
                <a14:m>
                  <m:oMath xmlns:m="http://schemas.openxmlformats.org/officeDocument/2006/math">
                    <m:sSup>
                      <m:sSupPr>
                        <m:ctrlPr>
                          <a:rPr lang="en-GB" sz="2000" i="1" smtClean="0">
                            <a:solidFill>
                              <a:srgbClr val="FF0000"/>
                            </a:solidFill>
                            <a:latin typeface="Cambria Math" panose="02040503050406030204" pitchFamily="18" charset="0"/>
                          </a:rPr>
                        </m:ctrlPr>
                      </m:sSupPr>
                      <m:e>
                        <m:r>
                          <a:rPr lang="en-GB" sz="2000" i="1">
                            <a:solidFill>
                              <a:srgbClr val="FF0000"/>
                            </a:solidFill>
                            <a:latin typeface="Cambria Math" panose="02040503050406030204" pitchFamily="18" charset="0"/>
                          </a:rPr>
                          <m:t>(1+</m:t>
                        </m:r>
                        <m:r>
                          <a:rPr lang="en-GB" sz="2000" i="1">
                            <a:solidFill>
                              <a:srgbClr val="FF0000"/>
                            </a:solidFill>
                            <a:latin typeface="Cambria Math" panose="02040503050406030204" pitchFamily="18" charset="0"/>
                          </a:rPr>
                          <m:t>𝑟</m:t>
                        </m:r>
                        <m:r>
                          <a:rPr lang="en-GB" sz="2000" i="1">
                            <a:solidFill>
                              <a:srgbClr val="FF0000"/>
                            </a:solidFill>
                            <a:latin typeface="Cambria Math" panose="02040503050406030204" pitchFamily="18" charset="0"/>
                          </a:rPr>
                          <m:t>)</m:t>
                        </m:r>
                      </m:e>
                      <m:sup>
                        <m:r>
                          <a:rPr lang="en-GB" sz="2000" b="0" i="1" smtClean="0">
                            <a:solidFill>
                              <a:srgbClr val="FF0000"/>
                            </a:solidFill>
                            <a:latin typeface="Cambria Math" panose="02040503050406030204" pitchFamily="18" charset="0"/>
                          </a:rPr>
                          <m:t>3</m:t>
                        </m:r>
                      </m:sup>
                    </m:sSup>
                  </m:oMath>
                </a14:m>
                <a:r>
                  <a:rPr lang="en-GB" sz="2000" dirty="0"/>
                  <a:t> and </a:t>
                </a:r>
                <a:r>
                  <a:rPr lang="en-GB" sz="2000" dirty="0">
                    <a:solidFill>
                      <a:srgbClr val="FF0000"/>
                    </a:solidFill>
                  </a:rPr>
                  <a:t>£1</a:t>
                </a:r>
                <a:r>
                  <a:rPr lang="en-GB" sz="2000" dirty="0"/>
                  <a:t> at rate </a:t>
                </a:r>
                <a:r>
                  <a:rPr lang="en-GB" sz="2000" dirty="0">
                    <a:solidFill>
                      <a:srgbClr val="FF0000"/>
                    </a:solidFill>
                  </a:rPr>
                  <a:t>12%</a:t>
                </a:r>
                <a:r>
                  <a:rPr lang="en-GB" sz="2000" dirty="0"/>
                  <a:t> being paid daily for </a:t>
                </a:r>
                <a:r>
                  <a:rPr lang="en-GB" sz="2000" dirty="0">
                    <a:solidFill>
                      <a:srgbClr val="FF0000"/>
                    </a:solidFill>
                  </a:rPr>
                  <a:t>3</a:t>
                </a:r>
                <a:r>
                  <a:rPr lang="en-GB" sz="2000" dirty="0"/>
                  <a:t> years will accumulate to </a:t>
                </a:r>
                <a14:m>
                  <m:oMath xmlns:m="http://schemas.openxmlformats.org/officeDocument/2006/math">
                    <m:sSup>
                      <m:sSupPr>
                        <m:ctrlPr>
                          <a:rPr lang="en-GB" sz="2000" i="1" smtClean="0">
                            <a:solidFill>
                              <a:srgbClr val="FF0000"/>
                            </a:solidFill>
                            <a:latin typeface="Cambria Math" panose="02040503050406030204" pitchFamily="18" charset="0"/>
                          </a:rPr>
                        </m:ctrlPr>
                      </m:sSupPr>
                      <m:e>
                        <m:d>
                          <m:dPr>
                            <m:begChr m:val="["/>
                            <m:endChr m:val="]"/>
                            <m:ctrlPr>
                              <a:rPr lang="en-GB" sz="2000" i="1" smtClean="0">
                                <a:solidFill>
                                  <a:srgbClr val="FF0000"/>
                                </a:solidFill>
                                <a:latin typeface="Cambria Math" panose="02040503050406030204" pitchFamily="18" charset="0"/>
                              </a:rPr>
                            </m:ctrlPr>
                          </m:dPr>
                          <m:e>
                            <m:r>
                              <a:rPr lang="en-GB" sz="2000" b="0" i="1" smtClean="0">
                                <a:solidFill>
                                  <a:srgbClr val="FF0000"/>
                                </a:solidFill>
                                <a:latin typeface="Cambria Math" panose="02040503050406030204" pitchFamily="18" charset="0"/>
                              </a:rPr>
                              <m:t>1+</m:t>
                            </m:r>
                            <m:d>
                              <m:dPr>
                                <m:ctrlPr>
                                  <a:rPr lang="en-GB" sz="2000" b="0" i="1" smtClean="0">
                                    <a:solidFill>
                                      <a:srgbClr val="FF0000"/>
                                    </a:solidFill>
                                    <a:latin typeface="Cambria Math" panose="02040503050406030204" pitchFamily="18" charset="0"/>
                                  </a:rPr>
                                </m:ctrlPr>
                              </m:dPr>
                              <m:e>
                                <m:f>
                                  <m:fPr>
                                    <m:type m:val="skw"/>
                                    <m:ctrlPr>
                                      <a:rPr lang="en-GB" sz="2000" b="0" i="1" smtClean="0">
                                        <a:solidFill>
                                          <a:srgbClr val="FF0000"/>
                                        </a:solidFill>
                                        <a:latin typeface="Cambria Math" panose="02040503050406030204" pitchFamily="18" charset="0"/>
                                      </a:rPr>
                                    </m:ctrlPr>
                                  </m:fPr>
                                  <m:num>
                                    <m:r>
                                      <a:rPr lang="en-GB" sz="2000" b="0" i="1" smtClean="0">
                                        <a:solidFill>
                                          <a:srgbClr val="FF0000"/>
                                        </a:solidFill>
                                        <a:latin typeface="Cambria Math" panose="02040503050406030204" pitchFamily="18" charset="0"/>
                                      </a:rPr>
                                      <m:t>0.12</m:t>
                                    </m:r>
                                  </m:num>
                                  <m:den>
                                    <m:r>
                                      <a:rPr lang="en-GB" sz="2000" b="0" i="1" smtClean="0">
                                        <a:solidFill>
                                          <a:srgbClr val="FF0000"/>
                                        </a:solidFill>
                                        <a:latin typeface="Cambria Math" panose="02040503050406030204" pitchFamily="18" charset="0"/>
                                      </a:rPr>
                                      <m:t>365</m:t>
                                    </m:r>
                                  </m:den>
                                </m:f>
                              </m:e>
                            </m:d>
                          </m:e>
                        </m:d>
                      </m:e>
                      <m:sup>
                        <m:r>
                          <a:rPr lang="en-GB" sz="2000" b="0" i="1" smtClean="0">
                            <a:solidFill>
                              <a:srgbClr val="FF0000"/>
                            </a:solidFill>
                            <a:latin typeface="Cambria Math" panose="02040503050406030204" pitchFamily="18" charset="0"/>
                          </a:rPr>
                          <m:t>365</m:t>
                        </m:r>
                        <m:r>
                          <a:rPr lang="en-GB" sz="2000" b="0" i="1" smtClean="0">
                            <a:solidFill>
                              <a:srgbClr val="FF0000"/>
                            </a:solidFill>
                            <a:latin typeface="Cambria Math" panose="02040503050406030204" pitchFamily="18" charset="0"/>
                            <a:ea typeface="Cambria Math" panose="02040503050406030204" pitchFamily="18" charset="0"/>
                          </a:rPr>
                          <m:t>×3</m:t>
                        </m:r>
                      </m:sup>
                    </m:sSup>
                  </m:oMath>
                </a14:m>
                <a:r>
                  <a:rPr lang="en-GB" sz="2000" dirty="0"/>
                  <a:t>, and they should be equal, then:</a:t>
                </a:r>
              </a:p>
              <a:p>
                <a:pPr marL="109728" indent="0">
                  <a:buNone/>
                </a:pPr>
                <a:endParaRPr lang="en-GB" sz="2000" dirty="0"/>
              </a:p>
              <a:p>
                <a:pPr marL="109728" indent="0">
                  <a:buNone/>
                </a:pPr>
                <a14:m>
                  <m:oMathPara xmlns:m="http://schemas.openxmlformats.org/officeDocument/2006/math">
                    <m:oMathParaPr>
                      <m:jc m:val="centerGroup"/>
                    </m:oMathParaPr>
                    <m:oMath xmlns:m="http://schemas.openxmlformats.org/officeDocument/2006/math">
                      <m:sSup>
                        <m:sSupPr>
                          <m:ctrlPr>
                            <a:rPr lang="en-GB" sz="2000" i="1" smtClean="0">
                              <a:solidFill>
                                <a:schemeClr val="tx1"/>
                              </a:solidFill>
                              <a:latin typeface="Cambria Math" panose="02040503050406030204" pitchFamily="18" charset="0"/>
                            </a:rPr>
                          </m:ctrlPr>
                        </m:sSupPr>
                        <m:e>
                          <m:r>
                            <a:rPr lang="en-GB" sz="2000" i="1">
                              <a:solidFill>
                                <a:schemeClr val="tx1"/>
                              </a:solidFill>
                              <a:latin typeface="Cambria Math" panose="02040503050406030204" pitchFamily="18" charset="0"/>
                            </a:rPr>
                            <m:t>(1+</m:t>
                          </m:r>
                          <m:r>
                            <a:rPr lang="en-GB" sz="2000" i="1">
                              <a:solidFill>
                                <a:schemeClr val="tx1"/>
                              </a:solidFill>
                              <a:latin typeface="Cambria Math" panose="02040503050406030204" pitchFamily="18" charset="0"/>
                            </a:rPr>
                            <m:t>𝑟</m:t>
                          </m:r>
                          <m:r>
                            <a:rPr lang="en-GB" sz="2000" i="1">
                              <a:solidFill>
                                <a:schemeClr val="tx1"/>
                              </a:solidFill>
                              <a:latin typeface="Cambria Math" panose="02040503050406030204" pitchFamily="18" charset="0"/>
                            </a:rPr>
                            <m:t>)</m:t>
                          </m:r>
                        </m:e>
                        <m:sup>
                          <m:r>
                            <a:rPr lang="en-GB" sz="2000" i="1">
                              <a:solidFill>
                                <a:schemeClr val="tx1"/>
                              </a:solidFill>
                              <a:latin typeface="Cambria Math" panose="02040503050406030204" pitchFamily="18" charset="0"/>
                            </a:rPr>
                            <m:t>3</m:t>
                          </m:r>
                        </m:sup>
                      </m:sSup>
                      <m:r>
                        <a:rPr lang="en-GB" sz="2000" b="0" i="1" smtClean="0">
                          <a:solidFill>
                            <a:schemeClr val="tx1"/>
                          </a:solidFill>
                          <a:latin typeface="Cambria Math" panose="02040503050406030204" pitchFamily="18" charset="0"/>
                        </a:rPr>
                        <m:t>=</m:t>
                      </m:r>
                      <m:sSup>
                        <m:sSupPr>
                          <m:ctrlPr>
                            <a:rPr lang="en-GB" sz="2000" i="1">
                              <a:solidFill>
                                <a:schemeClr val="tx1"/>
                              </a:solidFill>
                              <a:latin typeface="Cambria Math" panose="02040503050406030204" pitchFamily="18" charset="0"/>
                            </a:rPr>
                          </m:ctrlPr>
                        </m:sSupPr>
                        <m:e>
                          <m:d>
                            <m:dPr>
                              <m:begChr m:val="["/>
                              <m:endChr m:val="]"/>
                              <m:ctrlPr>
                                <a:rPr lang="en-GB" sz="2000" i="1">
                                  <a:solidFill>
                                    <a:schemeClr val="tx1"/>
                                  </a:solidFill>
                                  <a:latin typeface="Cambria Math" panose="02040503050406030204" pitchFamily="18" charset="0"/>
                                </a:rPr>
                              </m:ctrlPr>
                            </m:dPr>
                            <m:e>
                              <m:r>
                                <a:rPr lang="en-GB" sz="2000" i="1">
                                  <a:solidFill>
                                    <a:schemeClr val="tx1"/>
                                  </a:solidFill>
                                  <a:latin typeface="Cambria Math" panose="02040503050406030204" pitchFamily="18" charset="0"/>
                                </a:rPr>
                                <m:t>1+</m:t>
                              </m:r>
                              <m:d>
                                <m:dPr>
                                  <m:ctrlPr>
                                    <a:rPr lang="en-GB" sz="2000" i="1">
                                      <a:solidFill>
                                        <a:schemeClr val="tx1"/>
                                      </a:solidFill>
                                      <a:latin typeface="Cambria Math" panose="02040503050406030204" pitchFamily="18" charset="0"/>
                                    </a:rPr>
                                  </m:ctrlPr>
                                </m:dPr>
                                <m:e>
                                  <m:f>
                                    <m:fPr>
                                      <m:type m:val="skw"/>
                                      <m:ctrlPr>
                                        <a:rPr lang="en-GB" sz="2000" i="1">
                                          <a:solidFill>
                                            <a:schemeClr val="tx1"/>
                                          </a:solidFill>
                                          <a:latin typeface="Cambria Math" panose="02040503050406030204" pitchFamily="18" charset="0"/>
                                        </a:rPr>
                                      </m:ctrlPr>
                                    </m:fPr>
                                    <m:num>
                                      <m:r>
                                        <a:rPr lang="en-GB" sz="2000" i="1">
                                          <a:solidFill>
                                            <a:schemeClr val="tx1"/>
                                          </a:solidFill>
                                          <a:latin typeface="Cambria Math" panose="02040503050406030204" pitchFamily="18" charset="0"/>
                                        </a:rPr>
                                        <m:t>0.12</m:t>
                                      </m:r>
                                    </m:num>
                                    <m:den>
                                      <m:r>
                                        <a:rPr lang="en-GB" sz="2000" i="1">
                                          <a:solidFill>
                                            <a:schemeClr val="tx1"/>
                                          </a:solidFill>
                                          <a:latin typeface="Cambria Math" panose="02040503050406030204" pitchFamily="18" charset="0"/>
                                        </a:rPr>
                                        <m:t>365</m:t>
                                      </m:r>
                                    </m:den>
                                  </m:f>
                                </m:e>
                              </m:d>
                            </m:e>
                          </m:d>
                        </m:e>
                        <m:sup>
                          <m:r>
                            <a:rPr lang="en-GB" sz="2000" i="1">
                              <a:solidFill>
                                <a:schemeClr val="tx1"/>
                              </a:solidFill>
                              <a:latin typeface="Cambria Math" panose="02040503050406030204" pitchFamily="18" charset="0"/>
                            </a:rPr>
                            <m:t>365</m:t>
                          </m:r>
                          <m:r>
                            <a:rPr lang="en-GB" sz="2000" i="1">
                              <a:solidFill>
                                <a:schemeClr val="tx1"/>
                              </a:solidFill>
                              <a:latin typeface="Cambria Math" panose="02040503050406030204" pitchFamily="18" charset="0"/>
                              <a:ea typeface="Cambria Math" panose="02040503050406030204" pitchFamily="18" charset="0"/>
                            </a:rPr>
                            <m:t>×3</m:t>
                          </m:r>
                        </m:sup>
                      </m:sSup>
                      <m:r>
                        <a:rPr lang="en-GB" sz="2000" i="1" smtClean="0">
                          <a:solidFill>
                            <a:schemeClr val="tx1"/>
                          </a:solidFill>
                          <a:latin typeface="Cambria Math" panose="02040503050406030204" pitchFamily="18" charset="0"/>
                          <a:ea typeface="Cambria Math" panose="02040503050406030204" pitchFamily="18" charset="0"/>
                        </a:rPr>
                        <m:t>⟹</m:t>
                      </m:r>
                      <m:r>
                        <a:rPr lang="en-GB" sz="2000" b="0" i="1" smtClean="0">
                          <a:solidFill>
                            <a:schemeClr val="tx1"/>
                          </a:solidFill>
                          <a:latin typeface="Cambria Math" panose="02040503050406030204" pitchFamily="18" charset="0"/>
                          <a:ea typeface="Cambria Math" panose="02040503050406030204" pitchFamily="18" charset="0"/>
                        </a:rPr>
                        <m:t>𝑟</m:t>
                      </m:r>
                      <m:r>
                        <a:rPr lang="en-GB" sz="2000" b="0" i="1" smtClean="0">
                          <a:solidFill>
                            <a:schemeClr val="tx1"/>
                          </a:solidFill>
                          <a:latin typeface="Cambria Math" panose="02040503050406030204" pitchFamily="18" charset="0"/>
                          <a:ea typeface="Cambria Math" panose="02040503050406030204" pitchFamily="18" charset="0"/>
                        </a:rPr>
                        <m:t>=</m:t>
                      </m:r>
                      <m:sSup>
                        <m:sSupPr>
                          <m:ctrlPr>
                            <a:rPr lang="en-GB" sz="2000" i="1">
                              <a:latin typeface="Cambria Math" panose="02040503050406030204" pitchFamily="18" charset="0"/>
                            </a:rPr>
                          </m:ctrlPr>
                        </m:sSupPr>
                        <m:e>
                          <m:d>
                            <m:dPr>
                              <m:begChr m:val="["/>
                              <m:endChr m:val="]"/>
                              <m:ctrlPr>
                                <a:rPr lang="en-GB" sz="2000" i="1">
                                  <a:latin typeface="Cambria Math" panose="02040503050406030204" pitchFamily="18" charset="0"/>
                                </a:rPr>
                              </m:ctrlPr>
                            </m:dPr>
                            <m:e>
                              <m:r>
                                <a:rPr lang="en-GB" sz="2000" i="1">
                                  <a:latin typeface="Cambria Math" panose="02040503050406030204" pitchFamily="18" charset="0"/>
                                </a:rPr>
                                <m:t>1+</m:t>
                              </m:r>
                              <m:d>
                                <m:dPr>
                                  <m:ctrlPr>
                                    <a:rPr lang="en-GB" sz="2000" i="1">
                                      <a:latin typeface="Cambria Math" panose="02040503050406030204" pitchFamily="18" charset="0"/>
                                    </a:rPr>
                                  </m:ctrlPr>
                                </m:dPr>
                                <m:e>
                                  <m:f>
                                    <m:fPr>
                                      <m:type m:val="skw"/>
                                      <m:ctrlPr>
                                        <a:rPr lang="en-GB" sz="2000" i="1">
                                          <a:latin typeface="Cambria Math" panose="02040503050406030204" pitchFamily="18" charset="0"/>
                                        </a:rPr>
                                      </m:ctrlPr>
                                    </m:fPr>
                                    <m:num>
                                      <m:r>
                                        <a:rPr lang="en-GB" sz="2000" i="1">
                                          <a:latin typeface="Cambria Math" panose="02040503050406030204" pitchFamily="18" charset="0"/>
                                        </a:rPr>
                                        <m:t>0.12</m:t>
                                      </m:r>
                                    </m:num>
                                    <m:den>
                                      <m:r>
                                        <a:rPr lang="en-GB" sz="2000" i="1">
                                          <a:latin typeface="Cambria Math" panose="02040503050406030204" pitchFamily="18" charset="0"/>
                                        </a:rPr>
                                        <m:t>365</m:t>
                                      </m:r>
                                    </m:den>
                                  </m:f>
                                </m:e>
                              </m:d>
                            </m:e>
                          </m:d>
                        </m:e>
                        <m:sup>
                          <m:r>
                            <a:rPr lang="en-GB" sz="2000" i="1">
                              <a:latin typeface="Cambria Math" panose="02040503050406030204" pitchFamily="18" charset="0"/>
                            </a:rPr>
                            <m:t>365</m:t>
                          </m:r>
                        </m:sup>
                      </m:sSup>
                      <m:r>
                        <a:rPr lang="en-GB" sz="2000" b="0" i="1" smtClean="0">
                          <a:latin typeface="Cambria Math" panose="02040503050406030204" pitchFamily="18" charset="0"/>
                          <a:ea typeface="Cambria Math" panose="02040503050406030204" pitchFamily="18" charset="0"/>
                        </a:rPr>
                        <m:t>−1</m:t>
                      </m:r>
                      <m:r>
                        <a:rPr lang="en-GB" sz="2000" b="0" i="1" smtClean="0">
                          <a:solidFill>
                            <a:schemeClr val="tx1"/>
                          </a:solidFill>
                          <a:latin typeface="Cambria Math" panose="02040503050406030204" pitchFamily="18" charset="0"/>
                          <a:ea typeface="Cambria Math" panose="02040503050406030204" pitchFamily="18" charset="0"/>
                        </a:rPr>
                        <m:t>=0.1274≈12.74%</m:t>
                      </m:r>
                    </m:oMath>
                  </m:oMathPara>
                </a14:m>
                <a:endParaRPr lang="en-GB"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07368" y="1340768"/>
                <a:ext cx="11377264" cy="5517232"/>
              </a:xfrm>
              <a:blipFill>
                <a:blip r:embed="rId2"/>
                <a:stretch>
                  <a:fillRect t="-663"/>
                </a:stretch>
              </a:blipFill>
            </p:spPr>
            <p:txBody>
              <a:bodyPr/>
              <a:lstStyle/>
              <a:p>
                <a:r>
                  <a:rPr lang="en-GB">
                    <a:noFill/>
                  </a:rPr>
                  <a:t> </a:t>
                </a:r>
              </a:p>
            </p:txBody>
          </p:sp>
        </mc:Fallback>
      </mc:AlternateContent>
      <p:sp>
        <p:nvSpPr>
          <p:cNvPr id="5" name="Rectangle 4"/>
          <p:cNvSpPr/>
          <p:nvPr/>
        </p:nvSpPr>
        <p:spPr>
          <a:xfrm>
            <a:off x="4817320" y="3212976"/>
            <a:ext cx="7128792" cy="432048"/>
          </a:xfrm>
          <a:prstGeom prst="rect">
            <a:avLst/>
          </a:prstGeom>
          <a:solidFill>
            <a:schemeClr val="accent4">
              <a:lumMod val="25000"/>
            </a:scheme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dirty="0"/>
              <a:t>Effective Annual Interest Rate=Annual Percentage Yield (APE)</a:t>
            </a:r>
          </a:p>
        </p:txBody>
      </p:sp>
      <p:sp>
        <p:nvSpPr>
          <p:cNvPr id="6" name="Freeform 5"/>
          <p:cNvSpPr/>
          <p:nvPr/>
        </p:nvSpPr>
        <p:spPr>
          <a:xfrm>
            <a:off x="9110539" y="2759353"/>
            <a:ext cx="475146" cy="370054"/>
          </a:xfrm>
          <a:custGeom>
            <a:avLst/>
            <a:gdLst>
              <a:gd name="connsiteX0" fmla="*/ 0 w 475146"/>
              <a:gd name="connsiteY0" fmla="*/ 1565 h 370054"/>
              <a:gd name="connsiteX1" fmla="*/ 464024 w 475146"/>
              <a:gd name="connsiteY1" fmla="*/ 56156 h 370054"/>
              <a:gd name="connsiteX2" fmla="*/ 341194 w 475146"/>
              <a:gd name="connsiteY2" fmla="*/ 370054 h 370054"/>
              <a:gd name="connsiteX3" fmla="*/ 341194 w 475146"/>
              <a:gd name="connsiteY3" fmla="*/ 370054 h 370054"/>
            </a:gdLst>
            <a:ahLst/>
            <a:cxnLst>
              <a:cxn ang="0">
                <a:pos x="connsiteX0" y="connsiteY0"/>
              </a:cxn>
              <a:cxn ang="0">
                <a:pos x="connsiteX1" y="connsiteY1"/>
              </a:cxn>
              <a:cxn ang="0">
                <a:pos x="connsiteX2" y="connsiteY2"/>
              </a:cxn>
              <a:cxn ang="0">
                <a:pos x="connsiteX3" y="connsiteY3"/>
              </a:cxn>
            </a:cxnLst>
            <a:rect l="l" t="t" r="r" b="b"/>
            <a:pathLst>
              <a:path w="475146" h="370054">
                <a:moveTo>
                  <a:pt x="0" y="1565"/>
                </a:moveTo>
                <a:cubicBezTo>
                  <a:pt x="203579" y="-1847"/>
                  <a:pt x="407158" y="-5259"/>
                  <a:pt x="464024" y="56156"/>
                </a:cubicBezTo>
                <a:cubicBezTo>
                  <a:pt x="520890" y="117571"/>
                  <a:pt x="341194" y="370054"/>
                  <a:pt x="341194" y="370054"/>
                </a:cubicBezTo>
                <a:lnTo>
                  <a:pt x="341194" y="370054"/>
                </a:ln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Slide Number Placeholder 3">
            <a:extLst>
              <a:ext uri="{FF2B5EF4-FFF2-40B4-BE49-F238E27FC236}">
                <a16:creationId xmlns:a16="http://schemas.microsoft.com/office/drawing/2014/main" id="{E8454885-65F2-4347-8D58-B74A34C8D728}"/>
              </a:ext>
            </a:extLst>
          </p:cNvPr>
          <p:cNvSpPr>
            <a:spLocks noGrp="1"/>
          </p:cNvSpPr>
          <p:nvPr>
            <p:ph type="sldNum" sz="quarter" idx="12"/>
          </p:nvPr>
        </p:nvSpPr>
        <p:spPr/>
        <p:txBody>
          <a:bodyPr/>
          <a:lstStyle/>
          <a:p>
            <a:fld id="{E268A2EE-60DF-4D9A-BDB5-E8B57244CE40}" type="slidenum">
              <a:rPr lang="en-GB" smtClean="0"/>
              <a:pPr/>
              <a:t>104</a:t>
            </a:fld>
            <a:endParaRPr lang="en-GB"/>
          </a:p>
        </p:txBody>
      </p:sp>
    </p:spTree>
    <p:extLst>
      <p:ext uri="{BB962C8B-B14F-4D97-AF65-F5344CB8AC3E}">
        <p14:creationId xmlns:p14="http://schemas.microsoft.com/office/powerpoint/2010/main" val="525408456"/>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1" y="692696"/>
            <a:ext cx="11593287"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Continuous Compounding</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35361" y="1268763"/>
                <a:ext cx="11593287" cy="5580179"/>
              </a:xfrm>
            </p:spPr>
            <p:txBody>
              <a:bodyPr>
                <a:normAutofit/>
              </a:bodyPr>
              <a:lstStyle/>
              <a:p>
                <a:r>
                  <a:rPr lang="en-GB" sz="2400" dirty="0"/>
                  <a:t>If there is no limit for the frequency of payments (</a:t>
                </a:r>
                <a14:m>
                  <m:oMath xmlns:m="http://schemas.openxmlformats.org/officeDocument/2006/math">
                    <m:r>
                      <a:rPr lang="en-GB" sz="2400" i="1">
                        <a:solidFill>
                          <a:srgbClr val="FF0000"/>
                        </a:solidFill>
                        <a:latin typeface="Cambria Math" panose="02040503050406030204" pitchFamily="18" charset="0"/>
                      </a:rPr>
                      <m:t>𝑛</m:t>
                    </m:r>
                    <m:r>
                      <a:rPr lang="en-GB" sz="2400" b="1" i="1">
                        <a:solidFill>
                          <a:srgbClr val="FF0000"/>
                        </a:solidFill>
                        <a:latin typeface="Cambria Math" panose="02040503050406030204" pitchFamily="18" charset="0"/>
                      </a:rPr>
                      <m:t> </m:t>
                    </m:r>
                  </m:oMath>
                </a14:m>
                <a:r>
                  <a:rPr lang="en-GB" sz="2400" dirty="0"/>
                  <a:t>)we can talk about continuous compounding. Mathematically, when </a:t>
                </a:r>
                <a14:m>
                  <m:oMath xmlns:m="http://schemas.openxmlformats.org/officeDocument/2006/math">
                    <m:r>
                      <a:rPr lang="en-GB" sz="2400" i="1">
                        <a:solidFill>
                          <a:srgbClr val="FF0000"/>
                        </a:solidFill>
                        <a:latin typeface="Cambria Math" panose="02040503050406030204" pitchFamily="18" charset="0"/>
                      </a:rPr>
                      <m:t>𝑛</m:t>
                    </m:r>
                    <m:r>
                      <a:rPr lang="en-GB" sz="2400" i="1">
                        <a:solidFill>
                          <a:srgbClr val="FF0000"/>
                        </a:solidFill>
                        <a:latin typeface="Cambria Math" panose="02040503050406030204" pitchFamily="18" charset="0"/>
                        <a:ea typeface="Cambria Math" panose="02040503050406030204" pitchFamily="18" charset="0"/>
                      </a:rPr>
                      <m:t>→+∞</m:t>
                    </m:r>
                  </m:oMath>
                </a14:m>
                <a:r>
                  <a:rPr lang="en-GB" sz="2400" dirty="0"/>
                  <a:t>, the expression </a:t>
                </a:r>
                <a14:m>
                  <m:oMath xmlns:m="http://schemas.openxmlformats.org/officeDocument/2006/math">
                    <m:sSup>
                      <m:sSupPr>
                        <m:ctrlPr>
                          <a:rPr lang="en-GB" sz="2400" i="1">
                            <a:solidFill>
                              <a:srgbClr val="FF0000"/>
                            </a:solidFill>
                            <a:latin typeface="Cambria Math" panose="02040503050406030204" pitchFamily="18" charset="0"/>
                          </a:rPr>
                        </m:ctrlPr>
                      </m:sSupPr>
                      <m:e>
                        <m:d>
                          <m:dPr>
                            <m:ctrlPr>
                              <a:rPr lang="en-GB" sz="2400" i="1">
                                <a:solidFill>
                                  <a:srgbClr val="FF0000"/>
                                </a:solidFill>
                                <a:latin typeface="Cambria Math" panose="02040503050406030204" pitchFamily="18" charset="0"/>
                              </a:rPr>
                            </m:ctrlPr>
                          </m:dPr>
                          <m:e>
                            <m:r>
                              <a:rPr lang="en-GB" sz="2400" i="1">
                                <a:solidFill>
                                  <a:srgbClr val="FF0000"/>
                                </a:solidFill>
                                <a:latin typeface="Cambria Math" panose="02040503050406030204" pitchFamily="18" charset="0"/>
                              </a:rPr>
                              <m:t>1+</m:t>
                            </m:r>
                            <m:f>
                              <m:fPr>
                                <m:ctrlPr>
                                  <a:rPr lang="en-GB" sz="2400" i="1">
                                    <a:solidFill>
                                      <a:srgbClr val="FF0000"/>
                                    </a:solidFill>
                                    <a:latin typeface="Cambria Math" panose="02040503050406030204" pitchFamily="18" charset="0"/>
                                  </a:rPr>
                                </m:ctrlPr>
                              </m:fPr>
                              <m:num>
                                <m:r>
                                  <a:rPr lang="en-GB" sz="2400" i="1">
                                    <a:solidFill>
                                      <a:srgbClr val="FF0000"/>
                                    </a:solidFill>
                                    <a:latin typeface="Cambria Math" panose="02040503050406030204" pitchFamily="18" charset="0"/>
                                  </a:rPr>
                                  <m:t>1</m:t>
                                </m:r>
                              </m:num>
                              <m:den>
                                <m:r>
                                  <a:rPr lang="en-GB" sz="2400" i="1">
                                    <a:solidFill>
                                      <a:srgbClr val="FF0000"/>
                                    </a:solidFill>
                                    <a:latin typeface="Cambria Math" panose="02040503050406030204" pitchFamily="18" charset="0"/>
                                  </a:rPr>
                                  <m:t>𝑛</m:t>
                                </m:r>
                              </m:den>
                            </m:f>
                          </m:e>
                        </m:d>
                      </m:e>
                      <m:sup>
                        <m:r>
                          <a:rPr lang="en-GB" sz="2400" i="1">
                            <a:solidFill>
                              <a:srgbClr val="FF0000"/>
                            </a:solidFill>
                            <a:latin typeface="Cambria Math" panose="02040503050406030204" pitchFamily="18" charset="0"/>
                          </a:rPr>
                          <m:t>𝑛</m:t>
                        </m:r>
                      </m:sup>
                    </m:sSup>
                  </m:oMath>
                </a14:m>
                <a:r>
                  <a:rPr lang="en-GB" sz="2400" dirty="0"/>
                  <a:t>converge to its limit (</a:t>
                </a:r>
                <a14:m>
                  <m:oMath xmlns:m="http://schemas.openxmlformats.org/officeDocument/2006/math">
                    <m:r>
                      <a:rPr lang="en-GB" sz="2400" i="1">
                        <a:solidFill>
                          <a:srgbClr val="FF0000"/>
                        </a:solidFill>
                        <a:latin typeface="Cambria Math" panose="02040503050406030204" pitchFamily="18" charset="0"/>
                      </a:rPr>
                      <m:t>𝑒</m:t>
                    </m:r>
                    <m:r>
                      <a:rPr lang="en-GB" sz="2400" i="1">
                        <a:solidFill>
                          <a:srgbClr val="FF0000"/>
                        </a:solidFill>
                        <a:latin typeface="Cambria Math" panose="02040503050406030204" pitchFamily="18" charset="0"/>
                      </a:rPr>
                      <m:t>=</m:t>
                    </m:r>
                    <m:r>
                      <m:rPr>
                        <m:nor/>
                      </m:rPr>
                      <a:rPr lang="en-GB" sz="2400">
                        <a:solidFill>
                          <a:srgbClr val="FF0000"/>
                        </a:solidFill>
                      </a:rPr>
                      <m:t>2.718</m:t>
                    </m:r>
                  </m:oMath>
                </a14:m>
                <a:r>
                  <a:rPr lang="en-GB" sz="2400" dirty="0"/>
                  <a:t>), i.e.:</a:t>
                </a:r>
              </a:p>
              <a:p>
                <a:pPr marL="109728" indent="0">
                  <a:buNone/>
                </a:pPr>
                <a14:m>
                  <m:oMathPara xmlns:m="http://schemas.openxmlformats.org/officeDocument/2006/math">
                    <m:oMathParaPr>
                      <m:jc m:val="centerGroup"/>
                    </m:oMathParaPr>
                    <m:oMath xmlns:m="http://schemas.openxmlformats.org/officeDocument/2006/math">
                      <m:func>
                        <m:funcPr>
                          <m:ctrlPr>
                            <a:rPr lang="en-GB" sz="2400" i="1">
                              <a:latin typeface="Cambria Math" panose="02040503050406030204" pitchFamily="18" charset="0"/>
                            </a:rPr>
                          </m:ctrlPr>
                        </m:funcPr>
                        <m:fName>
                          <m:limLow>
                            <m:limLowPr>
                              <m:ctrlPr>
                                <a:rPr lang="en-GB" sz="2400" i="1">
                                  <a:latin typeface="Cambria Math" panose="02040503050406030204" pitchFamily="18" charset="0"/>
                                </a:rPr>
                              </m:ctrlPr>
                            </m:limLowPr>
                            <m:e>
                              <m:r>
                                <m:rPr>
                                  <m:sty m:val="p"/>
                                </m:rPr>
                                <a:rPr lang="en-GB" sz="2400">
                                  <a:latin typeface="Cambria Math" panose="02040503050406030204" pitchFamily="18" charset="0"/>
                                </a:rPr>
                                <m:t>lim</m:t>
                              </m:r>
                            </m:e>
                            <m:lim>
                              <m:r>
                                <a:rPr lang="en-GB" sz="2400" i="1">
                                  <a:latin typeface="Cambria Math" panose="02040503050406030204" pitchFamily="18" charset="0"/>
                                </a:rPr>
                                <m:t>𝑛</m:t>
                              </m:r>
                              <m:r>
                                <a:rPr lang="en-GB" sz="2400" i="1">
                                  <a:latin typeface="Cambria Math" panose="02040503050406030204" pitchFamily="18" charset="0"/>
                                </a:rPr>
                                <m:t>→∞</m:t>
                              </m:r>
                            </m:lim>
                          </m:limLow>
                        </m:fName>
                        <m:e>
                          <m:sSup>
                            <m:sSupPr>
                              <m:ctrlPr>
                                <a:rPr lang="en-GB" sz="2400" i="1">
                                  <a:latin typeface="Cambria Math" panose="02040503050406030204" pitchFamily="18" charset="0"/>
                                </a:rPr>
                              </m:ctrlPr>
                            </m:sSupPr>
                            <m:e>
                              <m:d>
                                <m:dPr>
                                  <m:ctrlPr>
                                    <a:rPr lang="en-GB" sz="2400" i="1">
                                      <a:latin typeface="Cambria Math" panose="02040503050406030204" pitchFamily="18" charset="0"/>
                                    </a:rPr>
                                  </m:ctrlPr>
                                </m:dPr>
                                <m:e>
                                  <m:r>
                                    <a:rPr lang="en-GB" sz="2400" i="1">
                                      <a:latin typeface="Cambria Math" panose="02040503050406030204" pitchFamily="18" charset="0"/>
                                    </a:rPr>
                                    <m:t>1+</m:t>
                                  </m:r>
                                  <m:f>
                                    <m:fPr>
                                      <m:ctrlPr>
                                        <a:rPr lang="en-GB" sz="2400" i="1">
                                          <a:latin typeface="Cambria Math" panose="02040503050406030204" pitchFamily="18" charset="0"/>
                                        </a:rPr>
                                      </m:ctrlPr>
                                    </m:fPr>
                                    <m:num>
                                      <m:r>
                                        <a:rPr lang="en-GB" sz="2400" i="1">
                                          <a:latin typeface="Cambria Math" panose="02040503050406030204" pitchFamily="18" charset="0"/>
                                        </a:rPr>
                                        <m:t>1</m:t>
                                      </m:r>
                                    </m:num>
                                    <m:den>
                                      <m:r>
                                        <a:rPr lang="en-GB" sz="2400" i="1">
                                          <a:latin typeface="Cambria Math" panose="02040503050406030204" pitchFamily="18" charset="0"/>
                                        </a:rPr>
                                        <m:t>𝑛</m:t>
                                      </m:r>
                                    </m:den>
                                  </m:f>
                                </m:e>
                              </m:d>
                            </m:e>
                            <m:sup>
                              <m:r>
                                <a:rPr lang="en-GB" sz="2400" i="1">
                                  <a:latin typeface="Cambria Math" panose="02040503050406030204" pitchFamily="18" charset="0"/>
                                </a:rPr>
                                <m:t>𝑛</m:t>
                              </m:r>
                            </m:sup>
                          </m:sSup>
                        </m:e>
                      </m:func>
                      <m:r>
                        <a:rPr lang="en-GB" sz="2400" i="1">
                          <a:latin typeface="Cambria Math" panose="02040503050406030204" pitchFamily="18" charset="0"/>
                        </a:rPr>
                        <m:t>=</m:t>
                      </m:r>
                      <m:r>
                        <a:rPr lang="en-GB" sz="2400" i="1">
                          <a:latin typeface="Cambria Math" panose="02040503050406030204" pitchFamily="18" charset="0"/>
                        </a:rPr>
                        <m:t>𝑒</m:t>
                      </m:r>
                    </m:oMath>
                  </m:oMathPara>
                </a14:m>
                <a:endParaRPr lang="en-GB" sz="2400" dirty="0"/>
              </a:p>
              <a:p>
                <a:pPr>
                  <a:buFont typeface="Arial" panose="020B0604020202020204" pitchFamily="34" charset="0"/>
                  <a:buChar char="•"/>
                </a:pPr>
                <a:r>
                  <a:rPr lang="en-GB" sz="2400" dirty="0"/>
                  <a:t>With a simple substitution, we can show that:</a:t>
                </a:r>
              </a:p>
              <a:p>
                <a:pPr marL="109728" indent="0">
                  <a:buNone/>
                </a:pPr>
                <a14:m>
                  <m:oMathPara xmlns:m="http://schemas.openxmlformats.org/officeDocument/2006/math">
                    <m:oMathParaPr>
                      <m:jc m:val="centerGroup"/>
                    </m:oMathParaPr>
                    <m:oMath xmlns:m="http://schemas.openxmlformats.org/officeDocument/2006/math">
                      <m:func>
                        <m:funcPr>
                          <m:ctrlPr>
                            <a:rPr lang="en-GB" sz="2400" i="1">
                              <a:latin typeface="Cambria Math" panose="02040503050406030204" pitchFamily="18" charset="0"/>
                            </a:rPr>
                          </m:ctrlPr>
                        </m:funcPr>
                        <m:fName>
                          <m:limLow>
                            <m:limLowPr>
                              <m:ctrlPr>
                                <a:rPr lang="en-GB" sz="2400" i="1">
                                  <a:latin typeface="Cambria Math" panose="02040503050406030204" pitchFamily="18" charset="0"/>
                                </a:rPr>
                              </m:ctrlPr>
                            </m:limLowPr>
                            <m:e>
                              <m:r>
                                <m:rPr>
                                  <m:sty m:val="p"/>
                                </m:rPr>
                                <a:rPr lang="en-GB" sz="2400">
                                  <a:latin typeface="Cambria Math" panose="02040503050406030204" pitchFamily="18" charset="0"/>
                                </a:rPr>
                                <m:t>lim</m:t>
                              </m:r>
                            </m:e>
                            <m:lim>
                              <m:r>
                                <a:rPr lang="en-GB" sz="2400" i="1">
                                  <a:latin typeface="Cambria Math" panose="02040503050406030204" pitchFamily="18" charset="0"/>
                                </a:rPr>
                                <m:t>𝑛</m:t>
                              </m:r>
                              <m:r>
                                <a:rPr lang="en-GB" sz="2400" i="1">
                                  <a:latin typeface="Cambria Math" panose="02040503050406030204" pitchFamily="18" charset="0"/>
                                </a:rPr>
                                <m:t>→∞</m:t>
                              </m:r>
                            </m:lim>
                          </m:limLow>
                        </m:fName>
                        <m:e>
                          <m:sSup>
                            <m:sSupPr>
                              <m:ctrlPr>
                                <a:rPr lang="en-GB" sz="2400" i="1">
                                  <a:latin typeface="Cambria Math" panose="02040503050406030204" pitchFamily="18" charset="0"/>
                                </a:rPr>
                              </m:ctrlPr>
                            </m:sSupPr>
                            <m:e>
                              <m:d>
                                <m:dPr>
                                  <m:ctrlPr>
                                    <a:rPr lang="en-GB" sz="2400" i="1">
                                      <a:latin typeface="Cambria Math" panose="02040503050406030204" pitchFamily="18" charset="0"/>
                                    </a:rPr>
                                  </m:ctrlPr>
                                </m:dPr>
                                <m:e>
                                  <m:r>
                                    <a:rPr lang="en-GB" sz="2400" i="1">
                                      <a:latin typeface="Cambria Math" panose="02040503050406030204" pitchFamily="18" charset="0"/>
                                    </a:rPr>
                                    <m:t>1+</m:t>
                                  </m:r>
                                  <m:f>
                                    <m:fPr>
                                      <m:ctrlPr>
                                        <a:rPr lang="en-GB" sz="2400" i="1">
                                          <a:latin typeface="Cambria Math" panose="02040503050406030204" pitchFamily="18" charset="0"/>
                                        </a:rPr>
                                      </m:ctrlPr>
                                    </m:fPr>
                                    <m:num>
                                      <m:r>
                                        <a:rPr lang="en-GB" sz="2400" i="1">
                                          <a:latin typeface="Cambria Math" panose="02040503050406030204" pitchFamily="18" charset="0"/>
                                        </a:rPr>
                                        <m:t>𝑖</m:t>
                                      </m:r>
                                    </m:num>
                                    <m:den>
                                      <m:r>
                                        <a:rPr lang="en-GB" sz="2400" i="1">
                                          <a:latin typeface="Cambria Math" panose="02040503050406030204" pitchFamily="18" charset="0"/>
                                        </a:rPr>
                                        <m:t>𝑛</m:t>
                                      </m:r>
                                    </m:den>
                                  </m:f>
                                </m:e>
                              </m:d>
                            </m:e>
                            <m:sup>
                              <m:r>
                                <a:rPr lang="en-GB" sz="2400" i="1">
                                  <a:latin typeface="Cambria Math" panose="02040503050406030204" pitchFamily="18" charset="0"/>
                                </a:rPr>
                                <m:t>𝑛</m:t>
                              </m:r>
                            </m:sup>
                          </m:sSup>
                          <m:r>
                            <a:rPr lang="en-GB" sz="2400" i="1">
                              <a:latin typeface="Cambria Math" panose="02040503050406030204" pitchFamily="18" charset="0"/>
                            </a:rPr>
                            <m:t>=</m:t>
                          </m:r>
                          <m:sSup>
                            <m:sSupPr>
                              <m:ctrlPr>
                                <a:rPr lang="en-GB" sz="2400" i="1">
                                  <a:latin typeface="Cambria Math" panose="02040503050406030204" pitchFamily="18" charset="0"/>
                                </a:rPr>
                              </m:ctrlPr>
                            </m:sSupPr>
                            <m:e>
                              <m:r>
                                <a:rPr lang="en-GB" sz="2400" i="1">
                                  <a:latin typeface="Cambria Math" panose="02040503050406030204" pitchFamily="18" charset="0"/>
                                </a:rPr>
                                <m:t>𝑒</m:t>
                              </m:r>
                            </m:e>
                            <m:sup>
                              <m:r>
                                <a:rPr lang="en-GB" sz="2400" i="1">
                                  <a:latin typeface="Cambria Math" panose="02040503050406030204" pitchFamily="18" charset="0"/>
                                </a:rPr>
                                <m:t>𝑖</m:t>
                              </m:r>
                            </m:sup>
                          </m:sSup>
                        </m:e>
                      </m:func>
                    </m:oMath>
                  </m:oMathPara>
                </a14:m>
                <a:endParaRPr lang="en-GB" sz="2400" dirty="0"/>
              </a:p>
              <a:p>
                <a:pPr marL="109728" indent="0">
                  <a:buNone/>
                </a:pPr>
                <a:endParaRPr lang="en-GB" sz="1200" dirty="0"/>
              </a:p>
              <a:p>
                <a:pPr marL="109728" indent="0">
                  <a:buNone/>
                </a:pPr>
                <a:r>
                  <a:rPr lang="en-GB" sz="2400" dirty="0"/>
                  <a:t>Replacing this into         , </a:t>
                </a:r>
                <a:r>
                  <a:rPr lang="en-GB" sz="2400" b="1" dirty="0"/>
                  <a:t>the effective annual interest rate </a:t>
                </a:r>
                <a:r>
                  <a:rPr lang="en-GB" sz="2400" dirty="0"/>
                  <a:t>will be:</a:t>
                </a:r>
              </a:p>
              <a:p>
                <a:pPr marL="109728" indent="0">
                  <a:buNone/>
                </a:pPr>
                <a:endParaRPr lang="en-GB" sz="1200" dirty="0"/>
              </a:p>
              <a:p>
                <a:pPr marL="109728" indent="0">
                  <a:buNone/>
                </a:pPr>
                <a14:m>
                  <m:oMathPara xmlns:m="http://schemas.openxmlformats.org/officeDocument/2006/math">
                    <m:oMathParaPr>
                      <m:jc m:val="centerGroup"/>
                    </m:oMathParaPr>
                    <m:oMath xmlns:m="http://schemas.openxmlformats.org/officeDocument/2006/math">
                      <m:r>
                        <a:rPr lang="en-GB" sz="2400" i="1">
                          <a:latin typeface="Cambria Math" panose="02040503050406030204" pitchFamily="18" charset="0"/>
                        </a:rPr>
                        <m:t>𝑟</m:t>
                      </m:r>
                      <m:r>
                        <a:rPr lang="en-GB" sz="2400" i="1">
                          <a:latin typeface="Cambria Math" panose="02040503050406030204" pitchFamily="18" charset="0"/>
                        </a:rPr>
                        <m:t>=</m:t>
                      </m:r>
                      <m:sSup>
                        <m:sSupPr>
                          <m:ctrlPr>
                            <a:rPr lang="en-GB" sz="2400" i="1">
                              <a:latin typeface="Cambria Math" panose="02040503050406030204" pitchFamily="18" charset="0"/>
                            </a:rPr>
                          </m:ctrlPr>
                        </m:sSupPr>
                        <m:e>
                          <m:r>
                            <a:rPr lang="en-GB" sz="2400" i="1">
                              <a:latin typeface="Cambria Math" panose="02040503050406030204" pitchFamily="18" charset="0"/>
                            </a:rPr>
                            <m:t>𝑒</m:t>
                          </m:r>
                        </m:e>
                        <m:sup>
                          <m:r>
                            <a:rPr lang="en-GB" sz="2400" i="1">
                              <a:latin typeface="Cambria Math" panose="02040503050406030204" pitchFamily="18" charset="0"/>
                            </a:rPr>
                            <m:t>𝑖</m:t>
                          </m:r>
                        </m:sup>
                      </m:sSup>
                      <m:r>
                        <a:rPr lang="en-GB" sz="2400" i="1">
                          <a:latin typeface="Cambria Math" panose="02040503050406030204" pitchFamily="18" charset="0"/>
                        </a:rPr>
                        <m:t>−1</m:t>
                      </m:r>
                    </m:oMath>
                  </m:oMathPara>
                </a14:m>
                <a:endParaRPr lang="en-GB" sz="2400" dirty="0"/>
              </a:p>
              <a:p>
                <a:pPr>
                  <a:buFont typeface="Arial" panose="020B0604020202020204" pitchFamily="34" charset="0"/>
                  <a:buChar char="•"/>
                </a:pPr>
                <a:r>
                  <a:rPr lang="en-GB" sz="2400" dirty="0"/>
                  <a:t>If </a:t>
                </a:r>
                <a14:m>
                  <m:oMath xmlns:m="http://schemas.openxmlformats.org/officeDocument/2006/math">
                    <m:r>
                      <a:rPr lang="en-GB" sz="2400" i="1">
                        <a:solidFill>
                          <a:srgbClr val="FF0000"/>
                        </a:solidFill>
                        <a:latin typeface="Cambria Math" panose="02040503050406030204" pitchFamily="18" charset="0"/>
                      </a:rPr>
                      <m:t>𝑖</m:t>
                    </m:r>
                    <m:r>
                      <a:rPr lang="en-GB" sz="2400" i="1">
                        <a:solidFill>
                          <a:srgbClr val="FF0000"/>
                        </a:solidFill>
                        <a:latin typeface="Cambria Math" panose="02040503050406030204" pitchFamily="18" charset="0"/>
                      </a:rPr>
                      <m:t>=0.12</m:t>
                    </m:r>
                  </m:oMath>
                </a14:m>
                <a:r>
                  <a:rPr lang="en-GB" sz="2400" dirty="0"/>
                  <a:t>, the effective annual rate continuously compounded is about </a:t>
                </a:r>
                <a:r>
                  <a:rPr lang="en-GB" sz="2400" dirty="0">
                    <a:solidFill>
                      <a:srgbClr val="FF0000"/>
                    </a:solidFill>
                  </a:rPr>
                  <a:t>0.127</a:t>
                </a:r>
                <a:r>
                  <a:rPr lang="en-GB" sz="2400" dirty="0"/>
                  <a:t> or </a:t>
                </a:r>
                <a:r>
                  <a:rPr lang="en-GB" sz="2400" dirty="0">
                    <a:solidFill>
                      <a:srgbClr val="FF0000"/>
                    </a:solidFill>
                  </a:rPr>
                  <a:t>12.7%</a:t>
                </a:r>
                <a:r>
                  <a:rPr lang="en-GB" sz="2400" dirty="0"/>
                  <a:t>.</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35361" y="1268763"/>
                <a:ext cx="11593287" cy="5580179"/>
              </a:xfrm>
              <a:blipFill>
                <a:blip r:embed="rId2"/>
                <a:stretch>
                  <a:fillRect t="-873"/>
                </a:stretch>
              </a:blipFill>
            </p:spPr>
            <p:txBody>
              <a:bodyPr/>
              <a:lstStyle/>
              <a:p>
                <a:r>
                  <a:rPr lang="en-GB">
                    <a:noFill/>
                  </a:rPr>
                  <a:t> </a:t>
                </a:r>
              </a:p>
            </p:txBody>
          </p:sp>
        </mc:Fallback>
      </mc:AlternateContent>
      <p:sp>
        <p:nvSpPr>
          <p:cNvPr id="4" name="Oval 3"/>
          <p:cNvSpPr/>
          <p:nvPr/>
        </p:nvSpPr>
        <p:spPr>
          <a:xfrm>
            <a:off x="2883615" y="4822319"/>
            <a:ext cx="503137" cy="504056"/>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GB" dirty="0">
                <a:solidFill>
                  <a:prstClr val="white"/>
                </a:solidFill>
              </a:rPr>
              <a:t>A</a:t>
            </a:r>
          </a:p>
        </p:txBody>
      </p:sp>
      <p:sp>
        <p:nvSpPr>
          <p:cNvPr id="5" name="Slide Number Placeholder 4">
            <a:extLst>
              <a:ext uri="{FF2B5EF4-FFF2-40B4-BE49-F238E27FC236}">
                <a16:creationId xmlns:a16="http://schemas.microsoft.com/office/drawing/2014/main" id="{C3092D81-AF49-452E-B791-BA32176623E2}"/>
              </a:ext>
            </a:extLst>
          </p:cNvPr>
          <p:cNvSpPr>
            <a:spLocks noGrp="1"/>
          </p:cNvSpPr>
          <p:nvPr>
            <p:ph type="sldNum" sz="quarter" idx="12"/>
          </p:nvPr>
        </p:nvSpPr>
        <p:spPr/>
        <p:txBody>
          <a:bodyPr/>
          <a:lstStyle/>
          <a:p>
            <a:fld id="{E268A2EE-60DF-4D9A-BDB5-E8B57244CE40}" type="slidenum">
              <a:rPr lang="en-GB" smtClean="0"/>
              <a:pPr/>
              <a:t>105</a:t>
            </a:fld>
            <a:endParaRPr lang="en-GB"/>
          </a:p>
        </p:txBody>
      </p:sp>
    </p:spTree>
    <p:extLst>
      <p:ext uri="{BB962C8B-B14F-4D97-AF65-F5344CB8AC3E}">
        <p14:creationId xmlns:p14="http://schemas.microsoft.com/office/powerpoint/2010/main" val="382387415"/>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343470" y="2852937"/>
          <a:ext cx="9577068" cy="3384379"/>
        </p:xfrm>
        <a:graphic>
          <a:graphicData uri="http://schemas.openxmlformats.org/drawingml/2006/table">
            <a:tbl>
              <a:tblPr firstRow="1" firstCol="1">
                <a:tableStyleId>{125E5076-3810-47DD-B79F-674D7AD40C01}</a:tableStyleId>
              </a:tblPr>
              <a:tblGrid>
                <a:gridCol w="1596178">
                  <a:extLst>
                    <a:ext uri="{9D8B030D-6E8A-4147-A177-3AD203B41FA5}">
                      <a16:colId xmlns:a16="http://schemas.microsoft.com/office/drawing/2014/main" val="20000"/>
                    </a:ext>
                  </a:extLst>
                </a:gridCol>
                <a:gridCol w="1596178">
                  <a:extLst>
                    <a:ext uri="{9D8B030D-6E8A-4147-A177-3AD203B41FA5}">
                      <a16:colId xmlns:a16="http://schemas.microsoft.com/office/drawing/2014/main" val="20001"/>
                    </a:ext>
                  </a:extLst>
                </a:gridCol>
                <a:gridCol w="1596178">
                  <a:extLst>
                    <a:ext uri="{9D8B030D-6E8A-4147-A177-3AD203B41FA5}">
                      <a16:colId xmlns:a16="http://schemas.microsoft.com/office/drawing/2014/main" val="20002"/>
                    </a:ext>
                  </a:extLst>
                </a:gridCol>
                <a:gridCol w="1596178">
                  <a:extLst>
                    <a:ext uri="{9D8B030D-6E8A-4147-A177-3AD203B41FA5}">
                      <a16:colId xmlns:a16="http://schemas.microsoft.com/office/drawing/2014/main" val="20003"/>
                    </a:ext>
                  </a:extLst>
                </a:gridCol>
                <a:gridCol w="1596178">
                  <a:extLst>
                    <a:ext uri="{9D8B030D-6E8A-4147-A177-3AD203B41FA5}">
                      <a16:colId xmlns:a16="http://schemas.microsoft.com/office/drawing/2014/main" val="20004"/>
                    </a:ext>
                  </a:extLst>
                </a:gridCol>
                <a:gridCol w="1596178">
                  <a:extLst>
                    <a:ext uri="{9D8B030D-6E8A-4147-A177-3AD203B41FA5}">
                      <a16:colId xmlns:a16="http://schemas.microsoft.com/office/drawing/2014/main" val="20005"/>
                    </a:ext>
                  </a:extLst>
                </a:gridCol>
              </a:tblGrid>
              <a:tr h="600963">
                <a:tc>
                  <a:txBody>
                    <a:bodyPr/>
                    <a:lstStyle/>
                    <a:p>
                      <a:pPr algn="ctr"/>
                      <a:r>
                        <a:rPr lang="en-GB" sz="1600" dirty="0">
                          <a:effectLst/>
                        </a:rPr>
                        <a:t>Nominal Rate</a:t>
                      </a:r>
                    </a:p>
                  </a:txBody>
                  <a:tcPr marL="91273" marR="91273" anchor="ctr"/>
                </a:tc>
                <a:tc>
                  <a:txBody>
                    <a:bodyPr/>
                    <a:lstStyle/>
                    <a:p>
                      <a:pPr algn="ctr"/>
                      <a:r>
                        <a:rPr lang="en-GB" sz="1600" dirty="0">
                          <a:effectLst/>
                        </a:rPr>
                        <a:t>Semi-Annual</a:t>
                      </a:r>
                    </a:p>
                  </a:txBody>
                  <a:tcPr marL="91273" marR="91273" anchor="ctr"/>
                </a:tc>
                <a:tc>
                  <a:txBody>
                    <a:bodyPr/>
                    <a:lstStyle/>
                    <a:p>
                      <a:pPr algn="ctr"/>
                      <a:r>
                        <a:rPr lang="en-GB" sz="1600" dirty="0">
                          <a:effectLst/>
                        </a:rPr>
                        <a:t>Quarterly</a:t>
                      </a:r>
                    </a:p>
                  </a:txBody>
                  <a:tcPr marL="91273" marR="91273" anchor="ctr"/>
                </a:tc>
                <a:tc>
                  <a:txBody>
                    <a:bodyPr/>
                    <a:lstStyle/>
                    <a:p>
                      <a:pPr algn="ctr"/>
                      <a:r>
                        <a:rPr lang="en-GB" sz="1600" dirty="0">
                          <a:effectLst/>
                        </a:rPr>
                        <a:t>Monthly</a:t>
                      </a:r>
                    </a:p>
                  </a:txBody>
                  <a:tcPr marL="91273" marR="91273" anchor="ctr"/>
                </a:tc>
                <a:tc>
                  <a:txBody>
                    <a:bodyPr/>
                    <a:lstStyle/>
                    <a:p>
                      <a:pPr algn="ctr"/>
                      <a:r>
                        <a:rPr lang="en-GB" sz="1600">
                          <a:effectLst/>
                        </a:rPr>
                        <a:t>Daily</a:t>
                      </a:r>
                    </a:p>
                  </a:txBody>
                  <a:tcPr marL="91273" marR="91273" anchor="ctr"/>
                </a:tc>
                <a:tc>
                  <a:txBody>
                    <a:bodyPr/>
                    <a:lstStyle/>
                    <a:p>
                      <a:pPr algn="ctr"/>
                      <a:r>
                        <a:rPr lang="en-GB" sz="1600">
                          <a:effectLst/>
                        </a:rPr>
                        <a:t>Continuous</a:t>
                      </a:r>
                    </a:p>
                  </a:txBody>
                  <a:tcPr marL="91273" marR="91273" anchor="ctr"/>
                </a:tc>
                <a:extLst>
                  <a:ext uri="{0D108BD9-81ED-4DB2-BD59-A6C34878D82A}">
                    <a16:rowId xmlns:a16="http://schemas.microsoft.com/office/drawing/2014/main" val="10000"/>
                  </a:ext>
                </a:extLst>
              </a:tr>
              <a:tr h="347927">
                <a:tc>
                  <a:txBody>
                    <a:bodyPr/>
                    <a:lstStyle/>
                    <a:p>
                      <a:pPr algn="ctr"/>
                      <a:r>
                        <a:rPr lang="en-GB" sz="1600" dirty="0">
                          <a:effectLst/>
                        </a:rPr>
                        <a:t>1%</a:t>
                      </a:r>
                    </a:p>
                  </a:txBody>
                  <a:tcPr marL="91273" marR="91273" anchor="ctr"/>
                </a:tc>
                <a:tc>
                  <a:txBody>
                    <a:bodyPr/>
                    <a:lstStyle/>
                    <a:p>
                      <a:pPr algn="ctr"/>
                      <a:r>
                        <a:rPr lang="en-GB" sz="1600" dirty="0">
                          <a:effectLst/>
                        </a:rPr>
                        <a:t>1.003%</a:t>
                      </a:r>
                    </a:p>
                  </a:txBody>
                  <a:tcPr marL="91273" marR="91273" anchor="ctr"/>
                </a:tc>
                <a:tc>
                  <a:txBody>
                    <a:bodyPr/>
                    <a:lstStyle/>
                    <a:p>
                      <a:pPr algn="ctr"/>
                      <a:r>
                        <a:rPr lang="en-GB" sz="1600" dirty="0">
                          <a:effectLst/>
                        </a:rPr>
                        <a:t>1.004%</a:t>
                      </a:r>
                    </a:p>
                  </a:txBody>
                  <a:tcPr marL="91273" marR="91273" anchor="ctr"/>
                </a:tc>
                <a:tc>
                  <a:txBody>
                    <a:bodyPr/>
                    <a:lstStyle/>
                    <a:p>
                      <a:pPr algn="ctr"/>
                      <a:r>
                        <a:rPr lang="en-GB" sz="1600" dirty="0">
                          <a:effectLst/>
                        </a:rPr>
                        <a:t>1.005%</a:t>
                      </a:r>
                    </a:p>
                  </a:txBody>
                  <a:tcPr marL="91273" marR="91273" anchor="ctr"/>
                </a:tc>
                <a:tc>
                  <a:txBody>
                    <a:bodyPr/>
                    <a:lstStyle/>
                    <a:p>
                      <a:pPr algn="ctr"/>
                      <a:r>
                        <a:rPr lang="en-GB" sz="1600">
                          <a:effectLst/>
                        </a:rPr>
                        <a:t>1.005%</a:t>
                      </a:r>
                    </a:p>
                  </a:txBody>
                  <a:tcPr marL="91273" marR="91273" anchor="ctr"/>
                </a:tc>
                <a:tc>
                  <a:txBody>
                    <a:bodyPr/>
                    <a:lstStyle/>
                    <a:p>
                      <a:pPr algn="ctr"/>
                      <a:r>
                        <a:rPr lang="en-GB" sz="1600" dirty="0">
                          <a:effectLst/>
                        </a:rPr>
                        <a:t>1.005%</a:t>
                      </a:r>
                    </a:p>
                  </a:txBody>
                  <a:tcPr marL="91273" marR="91273" anchor="ctr"/>
                </a:tc>
                <a:extLst>
                  <a:ext uri="{0D108BD9-81ED-4DB2-BD59-A6C34878D82A}">
                    <a16:rowId xmlns:a16="http://schemas.microsoft.com/office/drawing/2014/main" val="10001"/>
                  </a:ext>
                </a:extLst>
              </a:tr>
              <a:tr h="347927">
                <a:tc>
                  <a:txBody>
                    <a:bodyPr/>
                    <a:lstStyle/>
                    <a:p>
                      <a:pPr algn="ctr"/>
                      <a:r>
                        <a:rPr lang="en-GB" sz="1600">
                          <a:effectLst/>
                        </a:rPr>
                        <a:t>5%</a:t>
                      </a:r>
                    </a:p>
                  </a:txBody>
                  <a:tcPr marL="91273" marR="91273" anchor="ctr"/>
                </a:tc>
                <a:tc>
                  <a:txBody>
                    <a:bodyPr/>
                    <a:lstStyle/>
                    <a:p>
                      <a:pPr algn="ctr"/>
                      <a:r>
                        <a:rPr lang="en-GB" sz="1600" dirty="0">
                          <a:effectLst/>
                        </a:rPr>
                        <a:t>5.063%</a:t>
                      </a:r>
                    </a:p>
                  </a:txBody>
                  <a:tcPr marL="91273" marR="91273" anchor="ctr"/>
                </a:tc>
                <a:tc>
                  <a:txBody>
                    <a:bodyPr/>
                    <a:lstStyle/>
                    <a:p>
                      <a:pPr algn="ctr"/>
                      <a:r>
                        <a:rPr lang="en-GB" sz="1600" dirty="0">
                          <a:effectLst/>
                        </a:rPr>
                        <a:t>5.095%</a:t>
                      </a:r>
                    </a:p>
                  </a:txBody>
                  <a:tcPr marL="91273" marR="91273" anchor="ctr"/>
                </a:tc>
                <a:tc>
                  <a:txBody>
                    <a:bodyPr/>
                    <a:lstStyle/>
                    <a:p>
                      <a:pPr algn="ctr"/>
                      <a:r>
                        <a:rPr lang="en-GB" sz="1600" dirty="0">
                          <a:effectLst/>
                        </a:rPr>
                        <a:t>5.116%</a:t>
                      </a:r>
                    </a:p>
                  </a:txBody>
                  <a:tcPr marL="91273" marR="91273" anchor="ctr"/>
                </a:tc>
                <a:tc>
                  <a:txBody>
                    <a:bodyPr/>
                    <a:lstStyle/>
                    <a:p>
                      <a:pPr algn="ctr"/>
                      <a:r>
                        <a:rPr lang="en-GB" sz="1600">
                          <a:effectLst/>
                        </a:rPr>
                        <a:t>5.127%</a:t>
                      </a:r>
                    </a:p>
                  </a:txBody>
                  <a:tcPr marL="91273" marR="91273" anchor="ctr"/>
                </a:tc>
                <a:tc>
                  <a:txBody>
                    <a:bodyPr/>
                    <a:lstStyle/>
                    <a:p>
                      <a:pPr algn="ctr"/>
                      <a:r>
                        <a:rPr lang="en-GB" sz="1600">
                          <a:effectLst/>
                        </a:rPr>
                        <a:t>5.127%</a:t>
                      </a:r>
                    </a:p>
                  </a:txBody>
                  <a:tcPr marL="91273" marR="91273" anchor="ctr"/>
                </a:tc>
                <a:extLst>
                  <a:ext uri="{0D108BD9-81ED-4DB2-BD59-A6C34878D82A}">
                    <a16:rowId xmlns:a16="http://schemas.microsoft.com/office/drawing/2014/main" val="10002"/>
                  </a:ext>
                </a:extLst>
              </a:tr>
              <a:tr h="347927">
                <a:tc>
                  <a:txBody>
                    <a:bodyPr/>
                    <a:lstStyle/>
                    <a:p>
                      <a:pPr algn="ctr"/>
                      <a:r>
                        <a:rPr lang="en-GB" sz="1600">
                          <a:effectLst/>
                        </a:rPr>
                        <a:t>10%</a:t>
                      </a:r>
                    </a:p>
                  </a:txBody>
                  <a:tcPr marL="91273" marR="91273" anchor="ctr"/>
                </a:tc>
                <a:tc>
                  <a:txBody>
                    <a:bodyPr/>
                    <a:lstStyle/>
                    <a:p>
                      <a:pPr algn="ctr"/>
                      <a:r>
                        <a:rPr lang="en-GB" sz="1600">
                          <a:effectLst/>
                        </a:rPr>
                        <a:t>10.250%</a:t>
                      </a:r>
                    </a:p>
                  </a:txBody>
                  <a:tcPr marL="91273" marR="91273" anchor="ctr"/>
                </a:tc>
                <a:tc>
                  <a:txBody>
                    <a:bodyPr/>
                    <a:lstStyle/>
                    <a:p>
                      <a:pPr algn="ctr"/>
                      <a:r>
                        <a:rPr lang="en-GB" sz="1600" dirty="0">
                          <a:effectLst/>
                        </a:rPr>
                        <a:t>10.381%</a:t>
                      </a:r>
                    </a:p>
                  </a:txBody>
                  <a:tcPr marL="91273" marR="91273" anchor="ctr"/>
                </a:tc>
                <a:tc>
                  <a:txBody>
                    <a:bodyPr/>
                    <a:lstStyle/>
                    <a:p>
                      <a:pPr algn="ctr"/>
                      <a:r>
                        <a:rPr lang="en-GB" sz="1600" dirty="0">
                          <a:effectLst/>
                        </a:rPr>
                        <a:t>10.471%</a:t>
                      </a:r>
                    </a:p>
                  </a:txBody>
                  <a:tcPr marL="91273" marR="91273" anchor="ctr"/>
                </a:tc>
                <a:tc>
                  <a:txBody>
                    <a:bodyPr/>
                    <a:lstStyle/>
                    <a:p>
                      <a:pPr algn="ctr"/>
                      <a:r>
                        <a:rPr lang="en-GB" sz="1600">
                          <a:effectLst/>
                        </a:rPr>
                        <a:t>10.516%</a:t>
                      </a:r>
                    </a:p>
                  </a:txBody>
                  <a:tcPr marL="91273" marR="91273" anchor="ctr"/>
                </a:tc>
                <a:tc>
                  <a:txBody>
                    <a:bodyPr/>
                    <a:lstStyle/>
                    <a:p>
                      <a:pPr algn="ctr"/>
                      <a:r>
                        <a:rPr lang="en-GB" sz="1600">
                          <a:effectLst/>
                        </a:rPr>
                        <a:t>10.517%</a:t>
                      </a:r>
                    </a:p>
                  </a:txBody>
                  <a:tcPr marL="91273" marR="91273" anchor="ctr"/>
                </a:tc>
                <a:extLst>
                  <a:ext uri="{0D108BD9-81ED-4DB2-BD59-A6C34878D82A}">
                    <a16:rowId xmlns:a16="http://schemas.microsoft.com/office/drawing/2014/main" val="10003"/>
                  </a:ext>
                </a:extLst>
              </a:tr>
              <a:tr h="347927">
                <a:tc>
                  <a:txBody>
                    <a:bodyPr/>
                    <a:lstStyle/>
                    <a:p>
                      <a:pPr algn="ctr"/>
                      <a:r>
                        <a:rPr lang="en-GB" sz="1600">
                          <a:effectLst/>
                        </a:rPr>
                        <a:t>15%</a:t>
                      </a:r>
                    </a:p>
                  </a:txBody>
                  <a:tcPr marL="91273" marR="91273" anchor="ctr"/>
                </a:tc>
                <a:tc>
                  <a:txBody>
                    <a:bodyPr/>
                    <a:lstStyle/>
                    <a:p>
                      <a:pPr algn="ctr"/>
                      <a:r>
                        <a:rPr lang="en-GB" sz="1600" dirty="0">
                          <a:effectLst/>
                        </a:rPr>
                        <a:t>15.563%</a:t>
                      </a:r>
                    </a:p>
                  </a:txBody>
                  <a:tcPr marL="91273" marR="91273" anchor="ctr"/>
                </a:tc>
                <a:tc>
                  <a:txBody>
                    <a:bodyPr/>
                    <a:lstStyle/>
                    <a:p>
                      <a:pPr algn="ctr"/>
                      <a:r>
                        <a:rPr lang="en-GB" sz="1600" dirty="0">
                          <a:effectLst/>
                        </a:rPr>
                        <a:t>15.865%</a:t>
                      </a:r>
                    </a:p>
                  </a:txBody>
                  <a:tcPr marL="91273" marR="91273" anchor="ctr"/>
                </a:tc>
                <a:tc>
                  <a:txBody>
                    <a:bodyPr/>
                    <a:lstStyle/>
                    <a:p>
                      <a:pPr algn="ctr"/>
                      <a:r>
                        <a:rPr lang="en-GB" sz="1600" dirty="0">
                          <a:effectLst/>
                        </a:rPr>
                        <a:t>16.075%</a:t>
                      </a:r>
                    </a:p>
                  </a:txBody>
                  <a:tcPr marL="91273" marR="91273" anchor="ctr"/>
                </a:tc>
                <a:tc>
                  <a:txBody>
                    <a:bodyPr/>
                    <a:lstStyle/>
                    <a:p>
                      <a:pPr algn="ctr"/>
                      <a:r>
                        <a:rPr lang="en-GB" sz="1600" dirty="0">
                          <a:effectLst/>
                        </a:rPr>
                        <a:t>16.180%</a:t>
                      </a:r>
                    </a:p>
                  </a:txBody>
                  <a:tcPr marL="91273" marR="91273" anchor="ctr"/>
                </a:tc>
                <a:tc>
                  <a:txBody>
                    <a:bodyPr/>
                    <a:lstStyle/>
                    <a:p>
                      <a:pPr algn="ctr"/>
                      <a:r>
                        <a:rPr lang="en-GB" sz="1600">
                          <a:effectLst/>
                        </a:rPr>
                        <a:t>16.183%</a:t>
                      </a:r>
                    </a:p>
                  </a:txBody>
                  <a:tcPr marL="91273" marR="91273" anchor="ctr"/>
                </a:tc>
                <a:extLst>
                  <a:ext uri="{0D108BD9-81ED-4DB2-BD59-A6C34878D82A}">
                    <a16:rowId xmlns:a16="http://schemas.microsoft.com/office/drawing/2014/main" val="10004"/>
                  </a:ext>
                </a:extLst>
              </a:tr>
              <a:tr h="347927">
                <a:tc>
                  <a:txBody>
                    <a:bodyPr/>
                    <a:lstStyle/>
                    <a:p>
                      <a:pPr algn="ctr"/>
                      <a:r>
                        <a:rPr lang="en-GB" sz="1600">
                          <a:effectLst/>
                        </a:rPr>
                        <a:t>20%</a:t>
                      </a:r>
                    </a:p>
                  </a:txBody>
                  <a:tcPr marL="91273" marR="91273" anchor="ctr"/>
                </a:tc>
                <a:tc>
                  <a:txBody>
                    <a:bodyPr/>
                    <a:lstStyle/>
                    <a:p>
                      <a:pPr algn="ctr"/>
                      <a:r>
                        <a:rPr lang="en-GB" sz="1600">
                          <a:effectLst/>
                        </a:rPr>
                        <a:t>21.000%</a:t>
                      </a:r>
                    </a:p>
                  </a:txBody>
                  <a:tcPr marL="91273" marR="91273" anchor="ctr"/>
                </a:tc>
                <a:tc>
                  <a:txBody>
                    <a:bodyPr/>
                    <a:lstStyle/>
                    <a:p>
                      <a:pPr algn="ctr"/>
                      <a:r>
                        <a:rPr lang="en-GB" sz="1600" dirty="0">
                          <a:effectLst/>
                        </a:rPr>
                        <a:t>21.551%</a:t>
                      </a:r>
                    </a:p>
                  </a:txBody>
                  <a:tcPr marL="91273" marR="91273" anchor="ctr"/>
                </a:tc>
                <a:tc>
                  <a:txBody>
                    <a:bodyPr/>
                    <a:lstStyle/>
                    <a:p>
                      <a:pPr algn="ctr"/>
                      <a:r>
                        <a:rPr lang="en-GB" sz="1600" dirty="0">
                          <a:effectLst/>
                        </a:rPr>
                        <a:t>21.939%</a:t>
                      </a:r>
                    </a:p>
                  </a:txBody>
                  <a:tcPr marL="91273" marR="91273" anchor="ctr"/>
                </a:tc>
                <a:tc>
                  <a:txBody>
                    <a:bodyPr/>
                    <a:lstStyle/>
                    <a:p>
                      <a:pPr algn="ctr"/>
                      <a:r>
                        <a:rPr lang="en-GB" sz="1600" dirty="0">
                          <a:effectLst/>
                        </a:rPr>
                        <a:t>22.134%</a:t>
                      </a:r>
                    </a:p>
                  </a:txBody>
                  <a:tcPr marL="91273" marR="91273" anchor="ctr"/>
                </a:tc>
                <a:tc>
                  <a:txBody>
                    <a:bodyPr/>
                    <a:lstStyle/>
                    <a:p>
                      <a:pPr algn="ctr"/>
                      <a:r>
                        <a:rPr lang="en-GB" sz="1600">
                          <a:effectLst/>
                        </a:rPr>
                        <a:t>22.140%</a:t>
                      </a:r>
                    </a:p>
                  </a:txBody>
                  <a:tcPr marL="91273" marR="91273" anchor="ctr"/>
                </a:tc>
                <a:extLst>
                  <a:ext uri="{0D108BD9-81ED-4DB2-BD59-A6C34878D82A}">
                    <a16:rowId xmlns:a16="http://schemas.microsoft.com/office/drawing/2014/main" val="10005"/>
                  </a:ext>
                </a:extLst>
              </a:tr>
              <a:tr h="347927">
                <a:tc>
                  <a:txBody>
                    <a:bodyPr/>
                    <a:lstStyle/>
                    <a:p>
                      <a:pPr algn="ctr"/>
                      <a:r>
                        <a:rPr lang="en-GB" sz="1600">
                          <a:effectLst/>
                        </a:rPr>
                        <a:t>30%</a:t>
                      </a:r>
                    </a:p>
                  </a:txBody>
                  <a:tcPr marL="91273" marR="91273" anchor="ctr"/>
                </a:tc>
                <a:tc>
                  <a:txBody>
                    <a:bodyPr/>
                    <a:lstStyle/>
                    <a:p>
                      <a:pPr algn="ctr"/>
                      <a:r>
                        <a:rPr lang="en-GB" sz="1600" dirty="0">
                          <a:effectLst/>
                        </a:rPr>
                        <a:t>32.250%</a:t>
                      </a:r>
                    </a:p>
                  </a:txBody>
                  <a:tcPr marL="91273" marR="91273" anchor="ctr"/>
                </a:tc>
                <a:tc>
                  <a:txBody>
                    <a:bodyPr/>
                    <a:lstStyle/>
                    <a:p>
                      <a:pPr algn="ctr"/>
                      <a:r>
                        <a:rPr lang="en-GB" sz="1600" dirty="0">
                          <a:effectLst/>
                        </a:rPr>
                        <a:t>33.547%</a:t>
                      </a:r>
                    </a:p>
                  </a:txBody>
                  <a:tcPr marL="91273" marR="91273" anchor="ctr"/>
                </a:tc>
                <a:tc>
                  <a:txBody>
                    <a:bodyPr/>
                    <a:lstStyle/>
                    <a:p>
                      <a:pPr algn="ctr"/>
                      <a:r>
                        <a:rPr lang="en-GB" sz="1600" dirty="0">
                          <a:effectLst/>
                        </a:rPr>
                        <a:t>34.489%</a:t>
                      </a:r>
                    </a:p>
                  </a:txBody>
                  <a:tcPr marL="91273" marR="91273" anchor="ctr"/>
                </a:tc>
                <a:tc>
                  <a:txBody>
                    <a:bodyPr/>
                    <a:lstStyle/>
                    <a:p>
                      <a:pPr algn="ctr"/>
                      <a:r>
                        <a:rPr lang="en-GB" sz="1600" dirty="0">
                          <a:effectLst/>
                        </a:rPr>
                        <a:t>34.969%</a:t>
                      </a:r>
                    </a:p>
                  </a:txBody>
                  <a:tcPr marL="91273" marR="91273" anchor="ctr"/>
                </a:tc>
                <a:tc>
                  <a:txBody>
                    <a:bodyPr/>
                    <a:lstStyle/>
                    <a:p>
                      <a:pPr algn="ctr"/>
                      <a:r>
                        <a:rPr lang="en-GB" sz="1600" dirty="0">
                          <a:effectLst/>
                        </a:rPr>
                        <a:t>34.986%</a:t>
                      </a:r>
                    </a:p>
                  </a:txBody>
                  <a:tcPr marL="91273" marR="91273" anchor="ctr"/>
                </a:tc>
                <a:extLst>
                  <a:ext uri="{0D108BD9-81ED-4DB2-BD59-A6C34878D82A}">
                    <a16:rowId xmlns:a16="http://schemas.microsoft.com/office/drawing/2014/main" val="10006"/>
                  </a:ext>
                </a:extLst>
              </a:tr>
              <a:tr h="347927">
                <a:tc>
                  <a:txBody>
                    <a:bodyPr/>
                    <a:lstStyle/>
                    <a:p>
                      <a:pPr algn="ctr"/>
                      <a:r>
                        <a:rPr lang="en-GB" sz="1600">
                          <a:effectLst/>
                        </a:rPr>
                        <a:t>40%</a:t>
                      </a:r>
                    </a:p>
                  </a:txBody>
                  <a:tcPr marL="91273" marR="91273" anchor="ctr"/>
                </a:tc>
                <a:tc>
                  <a:txBody>
                    <a:bodyPr/>
                    <a:lstStyle/>
                    <a:p>
                      <a:pPr algn="ctr"/>
                      <a:r>
                        <a:rPr lang="en-GB" sz="1600">
                          <a:effectLst/>
                        </a:rPr>
                        <a:t>44.000%</a:t>
                      </a:r>
                    </a:p>
                  </a:txBody>
                  <a:tcPr marL="91273" marR="91273" anchor="ctr"/>
                </a:tc>
                <a:tc>
                  <a:txBody>
                    <a:bodyPr/>
                    <a:lstStyle/>
                    <a:p>
                      <a:pPr algn="ctr"/>
                      <a:r>
                        <a:rPr lang="en-GB" sz="1600">
                          <a:effectLst/>
                        </a:rPr>
                        <a:t>46.410%</a:t>
                      </a:r>
                    </a:p>
                  </a:txBody>
                  <a:tcPr marL="91273" marR="91273" anchor="ctr"/>
                </a:tc>
                <a:tc>
                  <a:txBody>
                    <a:bodyPr/>
                    <a:lstStyle/>
                    <a:p>
                      <a:pPr algn="ctr"/>
                      <a:r>
                        <a:rPr lang="en-GB" sz="1600" dirty="0">
                          <a:effectLst/>
                        </a:rPr>
                        <a:t>48.213%</a:t>
                      </a:r>
                    </a:p>
                  </a:txBody>
                  <a:tcPr marL="91273" marR="91273" anchor="ctr"/>
                </a:tc>
                <a:tc>
                  <a:txBody>
                    <a:bodyPr/>
                    <a:lstStyle/>
                    <a:p>
                      <a:pPr algn="ctr"/>
                      <a:r>
                        <a:rPr lang="en-GB" sz="1600" dirty="0">
                          <a:effectLst/>
                        </a:rPr>
                        <a:t>49.150%</a:t>
                      </a:r>
                    </a:p>
                  </a:txBody>
                  <a:tcPr marL="91273" marR="91273" anchor="ctr"/>
                </a:tc>
                <a:tc>
                  <a:txBody>
                    <a:bodyPr/>
                    <a:lstStyle/>
                    <a:p>
                      <a:pPr algn="ctr"/>
                      <a:r>
                        <a:rPr lang="en-GB" sz="1600" dirty="0">
                          <a:effectLst/>
                        </a:rPr>
                        <a:t>49.182%</a:t>
                      </a:r>
                    </a:p>
                  </a:txBody>
                  <a:tcPr marL="91273" marR="91273" anchor="ctr"/>
                </a:tc>
                <a:extLst>
                  <a:ext uri="{0D108BD9-81ED-4DB2-BD59-A6C34878D82A}">
                    <a16:rowId xmlns:a16="http://schemas.microsoft.com/office/drawing/2014/main" val="10007"/>
                  </a:ext>
                </a:extLst>
              </a:tr>
              <a:tr h="347927">
                <a:tc>
                  <a:txBody>
                    <a:bodyPr/>
                    <a:lstStyle/>
                    <a:p>
                      <a:pPr algn="ctr"/>
                      <a:r>
                        <a:rPr lang="en-GB" sz="1600">
                          <a:effectLst/>
                        </a:rPr>
                        <a:t>50%</a:t>
                      </a:r>
                    </a:p>
                  </a:txBody>
                  <a:tcPr marL="91273" marR="91273" anchor="ctr"/>
                </a:tc>
                <a:tc>
                  <a:txBody>
                    <a:bodyPr/>
                    <a:lstStyle/>
                    <a:p>
                      <a:pPr algn="ctr"/>
                      <a:r>
                        <a:rPr lang="en-GB" sz="1600">
                          <a:effectLst/>
                        </a:rPr>
                        <a:t>56.250%</a:t>
                      </a:r>
                    </a:p>
                  </a:txBody>
                  <a:tcPr marL="91273" marR="91273" anchor="ctr"/>
                </a:tc>
                <a:tc>
                  <a:txBody>
                    <a:bodyPr/>
                    <a:lstStyle/>
                    <a:p>
                      <a:pPr algn="ctr"/>
                      <a:r>
                        <a:rPr lang="en-GB" sz="1600">
                          <a:effectLst/>
                        </a:rPr>
                        <a:t>60.181%</a:t>
                      </a:r>
                    </a:p>
                  </a:txBody>
                  <a:tcPr marL="91273" marR="91273" anchor="ctr"/>
                </a:tc>
                <a:tc>
                  <a:txBody>
                    <a:bodyPr/>
                    <a:lstStyle/>
                    <a:p>
                      <a:pPr algn="ctr"/>
                      <a:r>
                        <a:rPr lang="en-GB" sz="1600">
                          <a:effectLst/>
                        </a:rPr>
                        <a:t>63.209%</a:t>
                      </a:r>
                    </a:p>
                  </a:txBody>
                  <a:tcPr marL="91273" marR="91273" anchor="ctr"/>
                </a:tc>
                <a:tc>
                  <a:txBody>
                    <a:bodyPr/>
                    <a:lstStyle/>
                    <a:p>
                      <a:pPr algn="ctr"/>
                      <a:r>
                        <a:rPr lang="en-GB" sz="1600" dirty="0">
                          <a:effectLst/>
                        </a:rPr>
                        <a:t>64.816%</a:t>
                      </a:r>
                    </a:p>
                  </a:txBody>
                  <a:tcPr marL="91273" marR="91273" anchor="ctr"/>
                </a:tc>
                <a:tc>
                  <a:txBody>
                    <a:bodyPr/>
                    <a:lstStyle/>
                    <a:p>
                      <a:pPr algn="ctr"/>
                      <a:r>
                        <a:rPr lang="en-GB" sz="1600" dirty="0">
                          <a:effectLst/>
                        </a:rPr>
                        <a:t>64.872%</a:t>
                      </a:r>
                    </a:p>
                  </a:txBody>
                  <a:tcPr marL="91273" marR="91273" anchor="ctr"/>
                </a:tc>
                <a:extLst>
                  <a:ext uri="{0D108BD9-81ED-4DB2-BD59-A6C34878D82A}">
                    <a16:rowId xmlns:a16="http://schemas.microsoft.com/office/drawing/2014/main" val="10008"/>
                  </a:ext>
                </a:extLst>
              </a:tr>
            </a:tbl>
          </a:graphicData>
        </a:graphic>
      </p:graphicFrame>
      <p:sp>
        <p:nvSpPr>
          <p:cNvPr id="4" name="Rectangle 3"/>
          <p:cNvSpPr/>
          <p:nvPr/>
        </p:nvSpPr>
        <p:spPr>
          <a:xfrm>
            <a:off x="2861547" y="2420888"/>
            <a:ext cx="6612660" cy="369332"/>
          </a:xfrm>
          <a:prstGeom prst="rect">
            <a:avLst/>
          </a:prstGeom>
        </p:spPr>
        <p:txBody>
          <a:bodyPr wrap="square">
            <a:spAutoFit/>
          </a:bodyPr>
          <a:lstStyle/>
          <a:p>
            <a:pPr eaLnBrk="0" fontAlgn="base" hangingPunct="0">
              <a:spcBef>
                <a:spcPct val="0"/>
              </a:spcBef>
              <a:spcAft>
                <a:spcPct val="0"/>
              </a:spcAft>
            </a:pPr>
            <a:r>
              <a:rPr lang="en-US" dirty="0">
                <a:solidFill>
                  <a:prstClr val="black"/>
                </a:solidFill>
                <a:latin typeface="Arial" panose="020B0604020202020204" pitchFamily="34" charset="0"/>
              </a:rPr>
              <a:t>Effective Annual Rate Based on Frequency of Compounding</a:t>
            </a:r>
          </a:p>
        </p:txBody>
      </p:sp>
      <p:sp>
        <p:nvSpPr>
          <p:cNvPr id="5" name="Rectangle 4"/>
          <p:cNvSpPr/>
          <p:nvPr/>
        </p:nvSpPr>
        <p:spPr>
          <a:xfrm>
            <a:off x="7892920" y="6453339"/>
            <a:ext cx="2443809" cy="169277"/>
          </a:xfrm>
          <a:prstGeom prst="rect">
            <a:avLst/>
          </a:prstGeom>
        </p:spPr>
        <p:txBody>
          <a:bodyPr wrap="square">
            <a:spAutoFit/>
          </a:bodyPr>
          <a:lstStyle/>
          <a:p>
            <a:r>
              <a:rPr lang="en-GB" sz="500" b="1" dirty="0">
                <a:solidFill>
                  <a:prstClr val="black"/>
                </a:solidFill>
              </a:rPr>
              <a:t>Adopted from http://en.wikipedia.org/wiki/Effective_interest_rate</a:t>
            </a:r>
          </a:p>
        </p:txBody>
      </p:sp>
      <p:sp>
        <p:nvSpPr>
          <p:cNvPr id="6" name="TextBox 5"/>
          <p:cNvSpPr txBox="1"/>
          <p:nvPr/>
        </p:nvSpPr>
        <p:spPr>
          <a:xfrm>
            <a:off x="335360" y="692696"/>
            <a:ext cx="11593288" cy="523220"/>
          </a:xfrm>
          <a:prstGeom prst="rect">
            <a:avLst/>
          </a:prstGeo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en-GB" sz="2800" dirty="0">
                <a:solidFill>
                  <a:prstClr val="white"/>
                </a:solidFill>
              </a:rPr>
              <a:t>Quoted (Nominal) VS Effective Annual Interest Rate</a:t>
            </a:r>
            <a:endParaRPr lang="en-GB" dirty="0">
              <a:solidFill>
                <a:prstClr val="white"/>
              </a:solidFill>
            </a:endParaRPr>
          </a:p>
        </p:txBody>
      </p:sp>
      <p:sp>
        <p:nvSpPr>
          <p:cNvPr id="7" name="TextBox 6"/>
          <p:cNvSpPr txBox="1"/>
          <p:nvPr/>
        </p:nvSpPr>
        <p:spPr>
          <a:xfrm>
            <a:off x="335360" y="1412779"/>
            <a:ext cx="11593288" cy="830997"/>
          </a:xfrm>
          <a:prstGeom prst="rect">
            <a:avLst/>
          </a:prstGeom>
          <a:noFill/>
        </p:spPr>
        <p:txBody>
          <a:bodyPr wrap="square" rtlCol="0">
            <a:spAutoFit/>
          </a:bodyPr>
          <a:lstStyle/>
          <a:p>
            <a:pPr marL="285750" indent="-285750">
              <a:buClr>
                <a:srgbClr val="A04DA3">
                  <a:lumMod val="60000"/>
                  <a:lumOff val="40000"/>
                </a:srgbClr>
              </a:buClr>
              <a:buFont typeface="Arial" panose="020B0604020202020204" pitchFamily="34" charset="0"/>
              <a:buChar char="•"/>
            </a:pPr>
            <a:r>
              <a:rPr lang="en-GB" sz="2400" dirty="0">
                <a:solidFill>
                  <a:prstClr val="black"/>
                </a:solidFill>
              </a:rPr>
              <a:t>The following table shows the difference between nominal and effective annual interest rates based on the frequency of compounding:</a:t>
            </a:r>
          </a:p>
        </p:txBody>
      </p:sp>
      <p:sp>
        <p:nvSpPr>
          <p:cNvPr id="3" name="Slide Number Placeholder 2">
            <a:extLst>
              <a:ext uri="{FF2B5EF4-FFF2-40B4-BE49-F238E27FC236}">
                <a16:creationId xmlns:a16="http://schemas.microsoft.com/office/drawing/2014/main" id="{4D9A1646-4D71-4EFF-804C-7BD79041EEF1}"/>
              </a:ext>
            </a:extLst>
          </p:cNvPr>
          <p:cNvSpPr>
            <a:spLocks noGrp="1"/>
          </p:cNvSpPr>
          <p:nvPr>
            <p:ph type="sldNum" sz="quarter" idx="12"/>
          </p:nvPr>
        </p:nvSpPr>
        <p:spPr/>
        <p:txBody>
          <a:bodyPr/>
          <a:lstStyle/>
          <a:p>
            <a:fld id="{E268A2EE-60DF-4D9A-BDB5-E8B57244CE40}" type="slidenum">
              <a:rPr lang="en-GB" smtClean="0"/>
              <a:pPr/>
              <a:t>106</a:t>
            </a:fld>
            <a:endParaRPr lang="en-GB"/>
          </a:p>
        </p:txBody>
      </p:sp>
    </p:spTree>
    <p:extLst>
      <p:ext uri="{BB962C8B-B14F-4D97-AF65-F5344CB8AC3E}">
        <p14:creationId xmlns:p14="http://schemas.microsoft.com/office/powerpoint/2010/main" val="2897825089"/>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35360" y="692696"/>
            <a:ext cx="11593288" cy="523220"/>
          </a:xfrm>
          <a:prstGeom prst="rect">
            <a:avLst/>
          </a:prstGeo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en-GB" sz="2800" dirty="0">
                <a:solidFill>
                  <a:prstClr val="white"/>
                </a:solidFill>
              </a:rPr>
              <a:t>Difference Between Annual, Semi-Annual &amp; Continuous Compounding</a:t>
            </a:r>
            <a:endParaRPr lang="en-GB" dirty="0">
              <a:solidFill>
                <a:prstClr val="white"/>
              </a:solidFill>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360" y="1643610"/>
            <a:ext cx="10945216" cy="4161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4616181" y="6416843"/>
            <a:ext cx="3089189" cy="3295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dirty="0"/>
          </a:p>
          <a:p>
            <a:pPr algn="ctr"/>
            <a:endParaRPr lang="en-GB" sz="800" dirty="0"/>
          </a:p>
          <a:p>
            <a:pPr algn="ctr"/>
            <a:r>
              <a:rPr lang="en-GB" sz="500" b="1" dirty="0">
                <a:solidFill>
                  <a:srgbClr val="FF0000"/>
                </a:solidFill>
              </a:rPr>
              <a:t>Adopted from Hillier’s PPT , The McGraw-Hill Companies, 2012</a:t>
            </a:r>
          </a:p>
          <a:p>
            <a:pPr algn="ctr"/>
            <a:endParaRPr lang="en-GB" dirty="0"/>
          </a:p>
        </p:txBody>
      </p:sp>
      <p:sp>
        <p:nvSpPr>
          <p:cNvPr id="2" name="Slide Number Placeholder 1">
            <a:extLst>
              <a:ext uri="{FF2B5EF4-FFF2-40B4-BE49-F238E27FC236}">
                <a16:creationId xmlns:a16="http://schemas.microsoft.com/office/drawing/2014/main" id="{2FE8602D-3906-41A7-B103-3009ABD69487}"/>
              </a:ext>
            </a:extLst>
          </p:cNvPr>
          <p:cNvSpPr>
            <a:spLocks noGrp="1"/>
          </p:cNvSpPr>
          <p:nvPr>
            <p:ph type="sldNum" sz="quarter" idx="12"/>
          </p:nvPr>
        </p:nvSpPr>
        <p:spPr/>
        <p:txBody>
          <a:bodyPr/>
          <a:lstStyle/>
          <a:p>
            <a:fld id="{E268A2EE-60DF-4D9A-BDB5-E8B57244CE40}" type="slidenum">
              <a:rPr lang="en-GB" smtClean="0"/>
              <a:pPr/>
              <a:t>107</a:t>
            </a:fld>
            <a:endParaRPr lang="en-GB"/>
          </a:p>
        </p:txBody>
      </p:sp>
    </p:spTree>
    <p:extLst>
      <p:ext uri="{BB962C8B-B14F-4D97-AF65-F5344CB8AC3E}">
        <p14:creationId xmlns:p14="http://schemas.microsoft.com/office/powerpoint/2010/main" val="1226693299"/>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717821"/>
            <a:ext cx="11593288"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PV of Bonds </a:t>
            </a:r>
          </a:p>
        </p:txBody>
      </p:sp>
      <p:sp>
        <p:nvSpPr>
          <p:cNvPr id="3" name="Content Placeholder 2"/>
          <p:cNvSpPr>
            <a:spLocks noGrp="1"/>
          </p:cNvSpPr>
          <p:nvPr>
            <p:ph idx="1"/>
          </p:nvPr>
        </p:nvSpPr>
        <p:spPr>
          <a:xfrm>
            <a:off x="335360" y="1268763"/>
            <a:ext cx="11593288" cy="5580179"/>
          </a:xfrm>
        </p:spPr>
        <p:txBody>
          <a:bodyPr>
            <a:normAutofit/>
          </a:bodyPr>
          <a:lstStyle/>
          <a:p>
            <a:r>
              <a:rPr lang="en-GB" sz="2200" u="sng" dirty="0">
                <a:solidFill>
                  <a:srgbClr val="FF0000"/>
                </a:solidFill>
              </a:rPr>
              <a:t>Stocks &amp; Shares</a:t>
            </a:r>
            <a:r>
              <a:rPr lang="en-GB" sz="2200" dirty="0">
                <a:solidFill>
                  <a:srgbClr val="FF0000"/>
                </a:solidFill>
              </a:rPr>
              <a:t>:</a:t>
            </a:r>
            <a:r>
              <a:rPr lang="en-GB" sz="2200" dirty="0"/>
              <a:t> They are both certificates of ownership. </a:t>
            </a:r>
            <a:r>
              <a:rPr lang="en-GB" sz="2200" dirty="0">
                <a:solidFill>
                  <a:srgbClr val="FF0000"/>
                </a:solidFill>
              </a:rPr>
              <a:t>Stocks</a:t>
            </a:r>
            <a:r>
              <a:rPr lang="en-GB" sz="2200" dirty="0"/>
              <a:t> refer to the </a:t>
            </a:r>
            <a:r>
              <a:rPr lang="en-GB" sz="2200" u="sng" dirty="0"/>
              <a:t>ownership of any company</a:t>
            </a:r>
            <a:r>
              <a:rPr lang="en-GB" sz="2200" dirty="0"/>
              <a:t> but </a:t>
            </a:r>
            <a:r>
              <a:rPr lang="en-GB" sz="2200" dirty="0">
                <a:solidFill>
                  <a:srgbClr val="FF0000"/>
                </a:solidFill>
              </a:rPr>
              <a:t>shares</a:t>
            </a:r>
            <a:r>
              <a:rPr lang="en-GB" sz="2200" dirty="0"/>
              <a:t> refer to the </a:t>
            </a:r>
            <a:r>
              <a:rPr lang="en-GB" sz="2200" u="sng" dirty="0"/>
              <a:t>ownership of a specific company</a:t>
            </a:r>
            <a:r>
              <a:rPr lang="en-GB" sz="2200" dirty="0"/>
              <a:t>.</a:t>
            </a:r>
          </a:p>
          <a:p>
            <a:pPr marL="109728" indent="0">
              <a:buNone/>
            </a:pPr>
            <a:endParaRPr lang="en-GB" sz="1100" dirty="0"/>
          </a:p>
          <a:p>
            <a:r>
              <a:rPr lang="en-GB" sz="2200" u="sng" dirty="0">
                <a:solidFill>
                  <a:srgbClr val="FF0000"/>
                </a:solidFill>
              </a:rPr>
              <a:t>Bonds</a:t>
            </a:r>
            <a:r>
              <a:rPr lang="en-GB" sz="2200" dirty="0">
                <a:solidFill>
                  <a:srgbClr val="FF0000"/>
                </a:solidFill>
              </a:rPr>
              <a:t>: </a:t>
            </a:r>
          </a:p>
          <a:p>
            <a:pPr>
              <a:buFont typeface="Wingdings" panose="05000000000000000000" pitchFamily="2" charset="2"/>
              <a:buChar char="§"/>
            </a:pPr>
            <a:r>
              <a:rPr lang="en-GB" sz="2200" dirty="0"/>
              <a:t>Financial instruments (or debt securities or </a:t>
            </a:r>
            <a:r>
              <a:rPr lang="en-GB" sz="2200" dirty="0">
                <a:solidFill>
                  <a:srgbClr val="FF0000"/>
                </a:solidFill>
              </a:rPr>
              <a:t>long-term loans</a:t>
            </a:r>
            <a:r>
              <a:rPr lang="en-GB" sz="2200" dirty="0"/>
              <a:t>) showing the indebtedness of the bond issuer (borrower) to the bondholder (lender or creditor).</a:t>
            </a:r>
          </a:p>
          <a:p>
            <a:pPr marL="109728" indent="0">
              <a:buNone/>
            </a:pPr>
            <a:endParaRPr lang="en-GB" sz="800" dirty="0"/>
          </a:p>
          <a:p>
            <a:pPr>
              <a:buFont typeface="Wingdings" panose="05000000000000000000" pitchFamily="2" charset="2"/>
              <a:buChar char="§"/>
            </a:pPr>
            <a:r>
              <a:rPr lang="en-GB" sz="2200" dirty="0"/>
              <a:t>For usual bonds the issuer is obliged to pay interests (coupons) before reaching its </a:t>
            </a:r>
            <a:r>
              <a:rPr lang="en-GB" sz="2200" i="1" dirty="0">
                <a:solidFill>
                  <a:srgbClr val="FF0000"/>
                </a:solidFill>
              </a:rPr>
              <a:t>maturity date </a:t>
            </a:r>
            <a:r>
              <a:rPr lang="en-GB" sz="2200" i="1" dirty="0"/>
              <a:t>(</a:t>
            </a:r>
            <a:r>
              <a:rPr lang="en-GB" sz="2200" i="1" dirty="0">
                <a:solidFill>
                  <a:srgbClr val="FF0000"/>
                </a:solidFill>
              </a:rPr>
              <a:t>redemption date</a:t>
            </a:r>
            <a:r>
              <a:rPr lang="en-GB" sz="2200" i="1" dirty="0"/>
              <a:t>)</a:t>
            </a:r>
            <a:r>
              <a:rPr lang="en-GB" sz="2200" dirty="0"/>
              <a:t>, which is the </a:t>
            </a:r>
            <a:r>
              <a:rPr lang="en-GB" sz="2200" u="sng" dirty="0"/>
              <a:t>final date of payment of the original debt (principal) and possibly the remaining interests</a:t>
            </a:r>
            <a:r>
              <a:rPr lang="en-GB" sz="2200" dirty="0"/>
              <a:t>.</a:t>
            </a:r>
            <a:r>
              <a:rPr lang="en-GB" sz="2400" dirty="0"/>
              <a:t>  </a:t>
            </a:r>
          </a:p>
          <a:p>
            <a:pPr marL="109728" indent="0">
              <a:buNone/>
            </a:pPr>
            <a:endParaRPr lang="en-GB" sz="1200" dirty="0"/>
          </a:p>
          <a:p>
            <a:r>
              <a:rPr lang="en-GB" sz="2200" dirty="0"/>
              <a:t>Shareholders are investors in a company with an equity of ownership but bondholders are just lenders (or creditors) of a company with no ownership right. But, in case of company bankruptcy, they have priority over shareholders in terms of repayments. Shares can be kept infinitely but bonds should be redeemed at their maturity dates. </a:t>
            </a:r>
            <a:r>
              <a:rPr lang="en-GB" sz="2200" dirty="0">
                <a:solidFill>
                  <a:srgbClr val="FF0000"/>
                </a:solidFill>
              </a:rPr>
              <a:t>Consols</a:t>
            </a:r>
            <a:r>
              <a:rPr lang="en-GB" sz="2200" dirty="0"/>
              <a:t> are the only exception.</a:t>
            </a:r>
          </a:p>
        </p:txBody>
      </p:sp>
      <p:sp>
        <p:nvSpPr>
          <p:cNvPr id="4" name="Slide Number Placeholder 3">
            <a:extLst>
              <a:ext uri="{FF2B5EF4-FFF2-40B4-BE49-F238E27FC236}">
                <a16:creationId xmlns:a16="http://schemas.microsoft.com/office/drawing/2014/main" id="{36A8647D-C346-4DCC-AD41-3C3263708809}"/>
              </a:ext>
            </a:extLst>
          </p:cNvPr>
          <p:cNvSpPr>
            <a:spLocks noGrp="1"/>
          </p:cNvSpPr>
          <p:nvPr>
            <p:ph type="sldNum" sz="quarter" idx="12"/>
          </p:nvPr>
        </p:nvSpPr>
        <p:spPr/>
        <p:txBody>
          <a:bodyPr/>
          <a:lstStyle/>
          <a:p>
            <a:fld id="{E268A2EE-60DF-4D9A-BDB5-E8B57244CE40}" type="slidenum">
              <a:rPr lang="en-GB" smtClean="0"/>
              <a:pPr/>
              <a:t>108</a:t>
            </a:fld>
            <a:endParaRPr lang="en-GB"/>
          </a:p>
        </p:txBody>
      </p:sp>
    </p:spTree>
    <p:extLst>
      <p:ext uri="{BB962C8B-B14F-4D97-AF65-F5344CB8AC3E}">
        <p14:creationId xmlns:p14="http://schemas.microsoft.com/office/powerpoint/2010/main" val="1767689033"/>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3" y="692696"/>
            <a:ext cx="11737303"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PV of Bonds </a:t>
            </a:r>
          </a:p>
        </p:txBody>
      </p:sp>
      <p:pic>
        <p:nvPicPr>
          <p:cNvPr id="9" name="Content Placeholder 8"/>
          <p:cNvPicPr>
            <a:picLocks noGrp="1" noChangeAspect="1"/>
          </p:cNvPicPr>
          <p:nvPr>
            <p:ph idx="1"/>
          </p:nvPr>
        </p:nvPicPr>
        <p:blipFill>
          <a:blip r:embed="rId2"/>
          <a:stretch>
            <a:fillRect/>
          </a:stretch>
        </p:blipFill>
        <p:spPr>
          <a:xfrm>
            <a:off x="5575357" y="2060849"/>
            <a:ext cx="3486118" cy="4122599"/>
          </a:xfrm>
          <a:prstGeom prst="rect">
            <a:avLst/>
          </a:prstGeom>
          <a:ln>
            <a:solidFill>
              <a:srgbClr val="C00000"/>
            </a:solidFill>
          </a:ln>
        </p:spPr>
      </p:pic>
      <p:pic>
        <p:nvPicPr>
          <p:cNvPr id="4" name="Picture 3"/>
          <p:cNvPicPr>
            <a:picLocks noChangeAspect="1"/>
          </p:cNvPicPr>
          <p:nvPr/>
        </p:nvPicPr>
        <p:blipFill>
          <a:blip r:embed="rId3"/>
          <a:stretch>
            <a:fillRect/>
          </a:stretch>
        </p:blipFill>
        <p:spPr>
          <a:xfrm>
            <a:off x="9188906" y="4835430"/>
            <a:ext cx="2829770" cy="1900500"/>
          </a:xfrm>
          <a:prstGeom prst="rect">
            <a:avLst/>
          </a:prstGeom>
        </p:spPr>
      </p:pic>
      <p:sp>
        <p:nvSpPr>
          <p:cNvPr id="5" name="TextBox 4"/>
          <p:cNvSpPr txBox="1"/>
          <p:nvPr/>
        </p:nvSpPr>
        <p:spPr>
          <a:xfrm>
            <a:off x="9272726" y="6615496"/>
            <a:ext cx="2887634" cy="169277"/>
          </a:xfrm>
          <a:prstGeom prst="rect">
            <a:avLst/>
          </a:prstGeom>
          <a:noFill/>
        </p:spPr>
        <p:txBody>
          <a:bodyPr wrap="square" rtlCol="0">
            <a:spAutoFit/>
          </a:bodyPr>
          <a:lstStyle/>
          <a:p>
            <a:r>
              <a:rPr lang="en-GB" sz="500" b="1" dirty="0"/>
              <a:t>Adopted from http://images.dailytech.com/nimage/21262_large_Treasury_Bonds.jpg</a:t>
            </a:r>
          </a:p>
        </p:txBody>
      </p:sp>
      <p:pic>
        <p:nvPicPr>
          <p:cNvPr id="6" name="Picture 5"/>
          <p:cNvPicPr>
            <a:picLocks noChangeAspect="1"/>
          </p:cNvPicPr>
          <p:nvPr/>
        </p:nvPicPr>
        <p:blipFill>
          <a:blip r:embed="rId4"/>
          <a:stretch>
            <a:fillRect/>
          </a:stretch>
        </p:blipFill>
        <p:spPr>
          <a:xfrm>
            <a:off x="9188905" y="1390154"/>
            <a:ext cx="2796166" cy="2054637"/>
          </a:xfrm>
          <a:prstGeom prst="rect">
            <a:avLst/>
          </a:prstGeom>
        </p:spPr>
      </p:pic>
      <p:sp>
        <p:nvSpPr>
          <p:cNvPr id="7" name="Rectangle 6"/>
          <p:cNvSpPr/>
          <p:nvPr/>
        </p:nvSpPr>
        <p:spPr>
          <a:xfrm>
            <a:off x="257608" y="1340767"/>
            <a:ext cx="5040560" cy="5395163"/>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buFont typeface="Arial" panose="020B0604020202020204" pitchFamily="34" charset="0"/>
              <a:buChar char="•"/>
            </a:pPr>
            <a:r>
              <a:rPr lang="en-GB" dirty="0"/>
              <a:t>Large corporations, credit institutions, governments and international institutions can issue bonds when they need to borrow money for the long term. </a:t>
            </a:r>
          </a:p>
          <a:p>
            <a:pPr marL="109728"/>
            <a:endParaRPr lang="en-GB" sz="1000" dirty="0"/>
          </a:p>
          <a:p>
            <a:pPr>
              <a:buFont typeface="Arial" panose="020B0604020202020204" pitchFamily="34" charset="0"/>
              <a:buChar char="•"/>
            </a:pPr>
            <a:r>
              <a:rPr lang="en-GB" dirty="0"/>
              <a:t>Among all, government bonds are the safest securities in the world. UK government bonds are called </a:t>
            </a:r>
            <a:r>
              <a:rPr lang="en-GB" i="1" dirty="0">
                <a:solidFill>
                  <a:srgbClr val="FF0000"/>
                </a:solidFill>
              </a:rPr>
              <a:t>Gilts </a:t>
            </a:r>
            <a:r>
              <a:rPr lang="en-GB" i="1" dirty="0"/>
              <a:t>as it was a certificate trimmed by gold</a:t>
            </a:r>
            <a:r>
              <a:rPr lang="en-GB" dirty="0"/>
              <a:t>.</a:t>
            </a:r>
          </a:p>
          <a:p>
            <a:pPr marL="109728"/>
            <a:endParaRPr lang="en-GB" sz="1000" dirty="0"/>
          </a:p>
          <a:p>
            <a:pPr>
              <a:buFont typeface="Arial" panose="020B0604020202020204" pitchFamily="34" charset="0"/>
              <a:buChar char="•"/>
            </a:pPr>
            <a:r>
              <a:rPr lang="en-GB" dirty="0"/>
              <a:t> Bonds’ maturities can be categorised as </a:t>
            </a:r>
            <a:r>
              <a:rPr lang="en-GB" u="sng" dirty="0"/>
              <a:t>short-term</a:t>
            </a:r>
            <a:r>
              <a:rPr lang="en-GB" dirty="0"/>
              <a:t>, </a:t>
            </a:r>
            <a:r>
              <a:rPr lang="en-GB" u="sng" dirty="0"/>
              <a:t>medium-term </a:t>
            </a:r>
            <a:r>
              <a:rPr lang="en-GB" dirty="0"/>
              <a:t>and </a:t>
            </a:r>
            <a:r>
              <a:rPr lang="en-GB" u="sng" dirty="0"/>
              <a:t>long-term</a:t>
            </a:r>
            <a:r>
              <a:rPr lang="en-GB" dirty="0"/>
              <a:t>. In the UK, the maturities are defined by </a:t>
            </a:r>
            <a:r>
              <a:rPr lang="en-GB" dirty="0">
                <a:solidFill>
                  <a:srgbClr val="FF0000"/>
                </a:solidFill>
              </a:rPr>
              <a:t>Debt Management Office </a:t>
            </a:r>
            <a:r>
              <a:rPr lang="en-GB" dirty="0"/>
              <a:t>(</a:t>
            </a:r>
            <a:r>
              <a:rPr lang="en-GB" dirty="0">
                <a:solidFill>
                  <a:srgbClr val="FF0000"/>
                </a:solidFill>
              </a:rPr>
              <a:t>DMO</a:t>
            </a:r>
            <a:r>
              <a:rPr lang="en-GB" dirty="0"/>
              <a:t>) as short (0-7 years), medium ( 7-15 years) and long (15+ years), respectively.</a:t>
            </a:r>
          </a:p>
          <a:p>
            <a:pPr marL="109728"/>
            <a:endParaRPr lang="en-GB" sz="1000" dirty="0"/>
          </a:p>
          <a:p>
            <a:pPr>
              <a:buFont typeface="Arial" panose="020B0604020202020204" pitchFamily="34" charset="0"/>
              <a:buChar char="•"/>
            </a:pPr>
            <a:r>
              <a:rPr lang="en-GB" dirty="0"/>
              <a:t>Every bond has a </a:t>
            </a:r>
            <a:r>
              <a:rPr lang="en-GB" dirty="0">
                <a:solidFill>
                  <a:srgbClr val="FF0000"/>
                </a:solidFill>
              </a:rPr>
              <a:t>face value </a:t>
            </a:r>
            <a:r>
              <a:rPr lang="en-GB" dirty="0"/>
              <a:t>(</a:t>
            </a:r>
            <a:r>
              <a:rPr lang="en-GB" dirty="0">
                <a:solidFill>
                  <a:srgbClr val="FF0000"/>
                </a:solidFill>
              </a:rPr>
              <a:t>par value</a:t>
            </a:r>
            <a:r>
              <a:rPr lang="en-GB" dirty="0"/>
              <a:t>) and the </a:t>
            </a:r>
            <a:r>
              <a:rPr lang="en-GB" dirty="0">
                <a:solidFill>
                  <a:srgbClr val="FF0000"/>
                </a:solidFill>
              </a:rPr>
              <a:t>bond’s coupons </a:t>
            </a:r>
            <a:r>
              <a:rPr lang="en-GB" dirty="0"/>
              <a:t>are calculated as a </a:t>
            </a:r>
            <a:r>
              <a:rPr lang="en-GB" u="sng" dirty="0"/>
              <a:t>percentage of its face value.</a:t>
            </a:r>
            <a:endParaRPr lang="en-GB" dirty="0"/>
          </a:p>
        </p:txBody>
      </p:sp>
      <p:sp>
        <p:nvSpPr>
          <p:cNvPr id="8" name="TextBox 7"/>
          <p:cNvSpPr txBox="1"/>
          <p:nvPr/>
        </p:nvSpPr>
        <p:spPr>
          <a:xfrm>
            <a:off x="9177257" y="3444791"/>
            <a:ext cx="2448272" cy="246221"/>
          </a:xfrm>
          <a:prstGeom prst="rect">
            <a:avLst/>
          </a:prstGeom>
          <a:noFill/>
        </p:spPr>
        <p:txBody>
          <a:bodyPr wrap="square" rtlCol="0">
            <a:spAutoFit/>
          </a:bodyPr>
          <a:lstStyle/>
          <a:p>
            <a:r>
              <a:rPr lang="en-GB" sz="500" b="1" dirty="0"/>
              <a:t>Adopted from http://www.dailyfinance.com/2013/02/06/bond-market-crash-fears-interest-rates/</a:t>
            </a:r>
          </a:p>
        </p:txBody>
      </p:sp>
      <p:sp>
        <p:nvSpPr>
          <p:cNvPr id="10" name="TextBox 9"/>
          <p:cNvSpPr txBox="1"/>
          <p:nvPr/>
        </p:nvSpPr>
        <p:spPr>
          <a:xfrm>
            <a:off x="5951984" y="6258218"/>
            <a:ext cx="2232248" cy="246221"/>
          </a:xfrm>
          <a:prstGeom prst="rect">
            <a:avLst/>
          </a:prstGeom>
          <a:noFill/>
        </p:spPr>
        <p:txBody>
          <a:bodyPr wrap="square" rtlCol="0">
            <a:spAutoFit/>
          </a:bodyPr>
          <a:lstStyle/>
          <a:p>
            <a:r>
              <a:rPr lang="en-GB" sz="500" b="1" dirty="0"/>
              <a:t>Adopted from http://www.the-diy-income-investor.com/2012_01_01_archive.html</a:t>
            </a:r>
          </a:p>
        </p:txBody>
      </p:sp>
      <p:sp>
        <p:nvSpPr>
          <p:cNvPr id="3" name="Slide Number Placeholder 2">
            <a:extLst>
              <a:ext uri="{FF2B5EF4-FFF2-40B4-BE49-F238E27FC236}">
                <a16:creationId xmlns:a16="http://schemas.microsoft.com/office/drawing/2014/main" id="{31603F3B-FA07-4A42-9892-FA4DD2983AFA}"/>
              </a:ext>
            </a:extLst>
          </p:cNvPr>
          <p:cNvSpPr>
            <a:spLocks noGrp="1"/>
          </p:cNvSpPr>
          <p:nvPr>
            <p:ph type="sldNum" sz="quarter" idx="12"/>
          </p:nvPr>
        </p:nvSpPr>
        <p:spPr/>
        <p:txBody>
          <a:bodyPr/>
          <a:lstStyle/>
          <a:p>
            <a:fld id="{E268A2EE-60DF-4D9A-BDB5-E8B57244CE40}" type="slidenum">
              <a:rPr lang="en-GB" smtClean="0"/>
              <a:pPr/>
              <a:t>109</a:t>
            </a:fld>
            <a:endParaRPr lang="en-GB"/>
          </a:p>
        </p:txBody>
      </p:sp>
    </p:spTree>
    <p:extLst>
      <p:ext uri="{BB962C8B-B14F-4D97-AF65-F5344CB8AC3E}">
        <p14:creationId xmlns:p14="http://schemas.microsoft.com/office/powerpoint/2010/main" val="23836956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252664" y="647700"/>
            <a:ext cx="11742819" cy="603584"/>
          </a:xfrm>
          <a:prstGeom prst="rect">
            <a:avLst/>
          </a:prstGeom>
          <a:solidFill>
            <a:schemeClr val="accent6">
              <a:lumMod val="90000"/>
            </a:schemeClr>
          </a:solidFill>
          <a:ln w="0" cmpd="sng">
            <a:noFill/>
            <a:prstDash val="solid"/>
          </a:ln>
        </p:spPr>
        <p:txBody>
          <a:bodyPr vert="horz" lIns="0" tIns="0" rIns="0" bIns="0" anchor="t">
            <a:normAutofit fontScale="70000" lnSpcReduction="20000"/>
          </a:bodyPr>
          <a:lstStyle/>
          <a:p>
            <a:pPr marL="45720" marR="0" indent="0" algn="ctr">
              <a:lnSpc>
                <a:spcPts val="5600"/>
              </a:lnSpc>
              <a:spcAft>
                <a:spcPts val="2215"/>
              </a:spcAft>
              <a:buNone/>
            </a:pPr>
            <a:r>
              <a:rPr lang="en-US" sz="3600" spc="75" dirty="0">
                <a:latin typeface="Tahoma" panose="02020603050405020304" pitchFamily="2"/>
              </a:rPr>
              <a:t>Papers</a:t>
            </a:r>
            <a:r>
              <a:rPr lang="en-US" sz="3600" spc="75" dirty="0">
                <a:solidFill>
                  <a:srgbClr val="006FC0"/>
                </a:solidFill>
                <a:latin typeface="Tahoma" panose="02020603050405020304" pitchFamily="2"/>
              </a:rPr>
              <a:t> (6 of 6) </a:t>
            </a:r>
          </a:p>
        </p:txBody>
      </p:sp>
      <p:sp>
        <p:nvSpPr>
          <p:cNvPr id="3" name="Text Placeholder 2"/>
          <p:cNvSpPr>
            <a:spLocks noGrp="1"/>
          </p:cNvSpPr>
          <p:nvPr>
            <p:ph type="body" idx="10"/>
          </p:nvPr>
        </p:nvSpPr>
        <p:spPr>
          <a:xfrm>
            <a:off x="252664" y="1340051"/>
            <a:ext cx="11742820" cy="5313412"/>
          </a:xfrm>
          <a:prstGeom prst="rect">
            <a:avLst/>
          </a:prstGeom>
          <a:noFill/>
          <a:ln w="0" cmpd="sng">
            <a:noFill/>
            <a:prstDash val="solid"/>
          </a:ln>
        </p:spPr>
        <p:txBody>
          <a:bodyPr vert="horz" lIns="0" tIns="236855" rIns="0" bIns="0" anchor="t">
            <a:normAutofit/>
          </a:bodyPr>
          <a:lstStyle/>
          <a:p>
            <a:pPr>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Gao, Gerald Yong, Tan Wang, Danny and Che, Yi. ‘Impact of historical conflict on FDI location and performance: Japanese investment in China’, Journal of International Business Studies vol. 49, no .8 (2018).</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Meyer, Klaus E., Mudambi, Ram and Narula, Rajneesh. ‘Multinational enterprises and local contexts: the opportunities and challenges of multiple embeddedness’, Journal of Management Studies, vol. 48, no. 2 (March 2011).</a:t>
            </a:r>
          </a:p>
          <a:p>
            <a:pPr>
              <a:lnSpc>
                <a:spcPct val="107000"/>
              </a:lnSpc>
              <a:spcAft>
                <a:spcPts val="800"/>
              </a:spcAft>
            </a:pPr>
            <a:r>
              <a:rPr lang="en-GB" sz="1800" dirty="0" err="1">
                <a:effectLst/>
                <a:latin typeface="Calibri" panose="020F0502020204030204" pitchFamily="34" charset="0"/>
                <a:ea typeface="Calibri" panose="020F0502020204030204" pitchFamily="34" charset="0"/>
                <a:cs typeface="Arial" panose="020B0604020202020204" pitchFamily="34" charset="0"/>
              </a:rPr>
              <a:t>Piscitello</a:t>
            </a:r>
            <a:r>
              <a:rPr lang="en-GB" sz="1800" dirty="0">
                <a:effectLst/>
                <a:latin typeface="Calibri" panose="020F0502020204030204" pitchFamily="34" charset="0"/>
                <a:ea typeface="Calibri" panose="020F0502020204030204" pitchFamily="34" charset="0"/>
                <a:cs typeface="Arial" panose="020B0604020202020204" pitchFamily="34" charset="0"/>
              </a:rPr>
              <a:t>, Lucia. ‘Multinationals and economic geography: location, technology and innovation’, Journal of International Business Studies, vol. 44, no. 8 (2013).</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Vahlne, Jan-Erik, Ivarsson Inge and Johanson, Jan. ‘The tortuous road to globalization for Volvo’s heavy truck business: extending the scope of the Uppsala model’, International Business Review, vol. 20, no. 1 (February 2011).</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Yip, George S., Rugman, Alan M. and </a:t>
            </a:r>
            <a:r>
              <a:rPr lang="en-GB" sz="1800" dirty="0" err="1">
                <a:effectLst/>
                <a:latin typeface="Calibri" panose="020F0502020204030204" pitchFamily="34" charset="0"/>
                <a:ea typeface="Calibri" panose="020F0502020204030204" pitchFamily="34" charset="0"/>
                <a:cs typeface="Arial" panose="020B0604020202020204" pitchFamily="34" charset="0"/>
              </a:rPr>
              <a:t>Kudina</a:t>
            </a:r>
            <a:r>
              <a:rPr lang="en-GB" sz="1800" dirty="0">
                <a:effectLst/>
                <a:latin typeface="Calibri" panose="020F0502020204030204" pitchFamily="34" charset="0"/>
                <a:ea typeface="Calibri" panose="020F0502020204030204" pitchFamily="34" charset="0"/>
                <a:cs typeface="Arial" panose="020B0604020202020204" pitchFamily="34" charset="0"/>
              </a:rPr>
              <a:t>, Alina. ‘International success of British companies’, Long Range Planning, vol. 39, no. 2 (June 2006).</a:t>
            </a:r>
          </a:p>
          <a:p>
            <a:pPr marL="274320" marR="45720" indent="228600" algn="just">
              <a:lnSpc>
                <a:spcPts val="3000"/>
              </a:lnSpc>
              <a:spcAft>
                <a:spcPts val="0"/>
              </a:spcAft>
              <a:buFont typeface="Symbol"/>
              <a:buChar char="·"/>
            </a:pPr>
            <a:endParaRPr lang="en-US" sz="2400" spc="0" dirty="0">
              <a:solidFill>
                <a:srgbClr val="383838"/>
              </a:solidFill>
              <a:latin typeface="+mn-lt"/>
            </a:endParaRPr>
          </a:p>
        </p:txBody>
      </p:sp>
    </p:spTree>
    <p:extLst>
      <p:ext uri="{BB962C8B-B14F-4D97-AF65-F5344CB8AC3E}">
        <p14:creationId xmlns:p14="http://schemas.microsoft.com/office/powerpoint/2010/main" val="2586764271"/>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3" y="692696"/>
            <a:ext cx="11737303"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PV of Bonds </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63353" y="1268763"/>
                <a:ext cx="11737303" cy="5580179"/>
              </a:xfrm>
            </p:spPr>
            <p:txBody>
              <a:bodyPr>
                <a:normAutofit/>
              </a:bodyPr>
              <a:lstStyle/>
              <a:p>
                <a:pPr>
                  <a:buFont typeface="Arial" panose="020B0604020202020204" pitchFamily="34" charset="0"/>
                  <a:buChar char="•"/>
                </a:pPr>
                <a:r>
                  <a:rPr lang="en-GB" sz="2200" dirty="0"/>
                  <a:t>There are </a:t>
                </a:r>
                <a:r>
                  <a:rPr lang="en-GB" sz="2200" u="sng" dirty="0"/>
                  <a:t>three types </a:t>
                </a:r>
                <a:r>
                  <a:rPr lang="en-GB" sz="2200" dirty="0"/>
                  <a:t>of bonds in general:</a:t>
                </a:r>
              </a:p>
              <a:p>
                <a:pPr marL="681228" indent="-571500">
                  <a:buFont typeface="+mj-lt"/>
                  <a:buAutoNum type="romanUcPeriod"/>
                </a:pPr>
                <a:r>
                  <a:rPr lang="en-GB" sz="2200" dirty="0"/>
                  <a:t>The </a:t>
                </a:r>
                <a:r>
                  <a:rPr lang="en-GB" sz="2200" dirty="0">
                    <a:solidFill>
                      <a:srgbClr val="FF0000"/>
                    </a:solidFill>
                  </a:rPr>
                  <a:t>Pure Discount Bond</a:t>
                </a:r>
                <a:r>
                  <a:rPr lang="en-GB" sz="2200" dirty="0"/>
                  <a:t>: Simplest bond which promises a single payment in its maturity date. It could be a </a:t>
                </a:r>
                <a:r>
                  <a:rPr lang="en-GB" sz="2200" dirty="0">
                    <a:solidFill>
                      <a:srgbClr val="FF0000"/>
                    </a:solidFill>
                  </a:rPr>
                  <a:t>1</a:t>
                </a:r>
                <a:r>
                  <a:rPr lang="en-GB" sz="2200" dirty="0"/>
                  <a:t>-year discount or </a:t>
                </a:r>
                <a:r>
                  <a:rPr lang="en-GB" sz="2200" dirty="0">
                    <a:solidFill>
                      <a:srgbClr val="FF0000"/>
                    </a:solidFill>
                  </a:rPr>
                  <a:t>2-year</a:t>
                </a:r>
                <a:r>
                  <a:rPr lang="en-GB" sz="2200" dirty="0"/>
                  <a:t> discount or </a:t>
                </a:r>
                <a:r>
                  <a:rPr lang="en-GB" sz="2200" dirty="0">
                    <a:solidFill>
                      <a:srgbClr val="FF0000"/>
                    </a:solidFill>
                  </a:rPr>
                  <a:t>n</a:t>
                </a:r>
                <a:r>
                  <a:rPr lang="en-GB" sz="2200" dirty="0"/>
                  <a:t>-year discount bond. Holders of these bonds receive no payment until the maturity date and for that reason, they are called </a:t>
                </a:r>
                <a:r>
                  <a:rPr lang="en-GB" sz="2200" dirty="0">
                    <a:solidFill>
                      <a:srgbClr val="FF0000"/>
                    </a:solidFill>
                  </a:rPr>
                  <a:t>zero-coupon bonds</a:t>
                </a:r>
                <a:r>
                  <a:rPr lang="en-GB" sz="2200" dirty="0"/>
                  <a:t>.</a:t>
                </a:r>
              </a:p>
              <a:p>
                <a:pPr>
                  <a:buFont typeface="Arial" panose="020B0604020202020204" pitchFamily="34" charset="0"/>
                  <a:buChar char="•"/>
                </a:pPr>
                <a:r>
                  <a:rPr lang="en-GB" sz="2200" dirty="0"/>
                  <a:t>The PV of these bonds is the discounted amount of the face value in its maturity date, i.e.: </a:t>
                </a:r>
              </a:p>
              <a:p>
                <a:pPr marL="109728" indent="0">
                  <a:buNone/>
                </a:pPr>
                <a14:m>
                  <m:oMathPara xmlns:m="http://schemas.openxmlformats.org/officeDocument/2006/math">
                    <m:oMathParaPr>
                      <m:jc m:val="centerGroup"/>
                    </m:oMathParaPr>
                    <m:oMath xmlns:m="http://schemas.openxmlformats.org/officeDocument/2006/math">
                      <m:r>
                        <a:rPr lang="en-GB" sz="2200" i="1">
                          <a:latin typeface="Cambria Math" panose="02040503050406030204" pitchFamily="18" charset="0"/>
                        </a:rPr>
                        <m:t>𝑃𝑉</m:t>
                      </m:r>
                      <m:r>
                        <a:rPr lang="en-GB" sz="2200" i="1">
                          <a:latin typeface="Cambria Math" panose="02040503050406030204" pitchFamily="18" charset="0"/>
                        </a:rPr>
                        <m:t>=</m:t>
                      </m:r>
                      <m:f>
                        <m:fPr>
                          <m:ctrlPr>
                            <a:rPr lang="en-GB" sz="2200" i="1">
                              <a:latin typeface="Cambria Math" panose="02040503050406030204" pitchFamily="18" charset="0"/>
                            </a:rPr>
                          </m:ctrlPr>
                        </m:fPr>
                        <m:num>
                          <m:r>
                            <a:rPr lang="en-GB" sz="2200" i="1">
                              <a:latin typeface="Cambria Math" panose="02040503050406030204" pitchFamily="18" charset="0"/>
                            </a:rPr>
                            <m:t>𝐹𝑎𝑐𝑒</m:t>
                          </m:r>
                          <m:r>
                            <a:rPr lang="en-GB" sz="2200" i="1">
                              <a:latin typeface="Cambria Math" panose="02040503050406030204" pitchFamily="18" charset="0"/>
                            </a:rPr>
                            <m:t> </m:t>
                          </m:r>
                          <m:r>
                            <a:rPr lang="en-GB" sz="2200" i="1">
                              <a:latin typeface="Cambria Math" panose="02040503050406030204" pitchFamily="18" charset="0"/>
                            </a:rPr>
                            <m:t>𝑉𝑎𝑙𝑢𝑒</m:t>
                          </m:r>
                        </m:num>
                        <m:den>
                          <m:sSup>
                            <m:sSupPr>
                              <m:ctrlPr>
                                <a:rPr lang="en-GB" sz="2200" i="1">
                                  <a:latin typeface="Cambria Math" panose="02040503050406030204" pitchFamily="18" charset="0"/>
                                </a:rPr>
                              </m:ctrlPr>
                            </m:sSupPr>
                            <m:e>
                              <m:d>
                                <m:dPr>
                                  <m:ctrlPr>
                                    <a:rPr lang="en-GB" sz="2200" i="1">
                                      <a:latin typeface="Cambria Math" panose="02040503050406030204" pitchFamily="18" charset="0"/>
                                    </a:rPr>
                                  </m:ctrlPr>
                                </m:dPr>
                                <m:e>
                                  <m:r>
                                    <a:rPr lang="en-GB" sz="2200" i="1">
                                      <a:latin typeface="Cambria Math" panose="02040503050406030204" pitchFamily="18" charset="0"/>
                                    </a:rPr>
                                    <m:t>1+</m:t>
                                  </m:r>
                                  <m:r>
                                    <a:rPr lang="en-GB" sz="2200" i="1">
                                      <a:latin typeface="Cambria Math" panose="02040503050406030204" pitchFamily="18" charset="0"/>
                                    </a:rPr>
                                    <m:t>𝑟</m:t>
                                  </m:r>
                                </m:e>
                              </m:d>
                            </m:e>
                            <m:sup>
                              <m:r>
                                <a:rPr lang="en-GB" sz="2200" i="1">
                                  <a:latin typeface="Cambria Math" panose="02040503050406030204" pitchFamily="18" charset="0"/>
                                </a:rPr>
                                <m:t>𝑡</m:t>
                              </m:r>
                            </m:sup>
                          </m:sSup>
                        </m:den>
                      </m:f>
                    </m:oMath>
                  </m:oMathPara>
                </a14:m>
                <a:endParaRPr lang="en-GB" sz="2200" dirty="0"/>
              </a:p>
              <a:p>
                <a:pPr marL="109728" indent="0">
                  <a:buNone/>
                </a:pPr>
                <a:r>
                  <a:rPr lang="en-GB" sz="2200" dirty="0"/>
                  <a:t>Where </a:t>
                </a:r>
                <a14:m>
                  <m:oMath xmlns:m="http://schemas.openxmlformats.org/officeDocument/2006/math">
                    <m:r>
                      <a:rPr lang="en-GB" sz="2200" i="1">
                        <a:solidFill>
                          <a:srgbClr val="FF0000"/>
                        </a:solidFill>
                        <a:latin typeface="Cambria Math" panose="02040503050406030204" pitchFamily="18" charset="0"/>
                      </a:rPr>
                      <m:t>𝑟</m:t>
                    </m:r>
                  </m:oMath>
                </a14:m>
                <a:r>
                  <a:rPr lang="en-GB" sz="2200" dirty="0">
                    <a:solidFill>
                      <a:srgbClr val="FF0000"/>
                    </a:solidFill>
                  </a:rPr>
                  <a:t> </a:t>
                </a:r>
                <a:r>
                  <a:rPr lang="en-GB" sz="2200" dirty="0"/>
                  <a:t>might be (but </a:t>
                </a:r>
                <a:r>
                  <a:rPr lang="en-GB" sz="2200" u="sng" dirty="0"/>
                  <a:t>not necessarily</a:t>
                </a:r>
                <a:r>
                  <a:rPr lang="en-GB" sz="2200" dirty="0"/>
                  <a:t>) the market interest rate and </a:t>
                </a:r>
                <a14:m>
                  <m:oMath xmlns:m="http://schemas.openxmlformats.org/officeDocument/2006/math">
                    <m:r>
                      <a:rPr lang="en-GB" sz="2200" i="1">
                        <a:solidFill>
                          <a:srgbClr val="FF0000"/>
                        </a:solidFill>
                        <a:latin typeface="Cambria Math" panose="02040503050406030204" pitchFamily="18" charset="0"/>
                      </a:rPr>
                      <m:t>𝑡</m:t>
                    </m:r>
                  </m:oMath>
                </a14:m>
                <a:r>
                  <a:rPr lang="en-GB" sz="2200" dirty="0"/>
                  <a:t> is the maturity date of the bond.</a:t>
                </a:r>
              </a:p>
              <a:p>
                <a:pPr>
                  <a:buFont typeface="Courier New" panose="02070309020205020404" pitchFamily="49" charset="0"/>
                  <a:buChar char="o"/>
                </a:pPr>
                <a:r>
                  <a:rPr lang="en-GB" sz="2200" dirty="0"/>
                  <a:t>The PV of a pure 6-year discount bond with a face value </a:t>
                </a:r>
              </a:p>
              <a:p>
                <a:pPr marL="109728" indent="0">
                  <a:buNone/>
                </a:pPr>
                <a:r>
                  <a:rPr lang="en-GB" sz="2200" dirty="0"/>
                  <a:t>    of </a:t>
                </a:r>
                <a:r>
                  <a:rPr lang="en-GB" sz="2200" dirty="0">
                    <a:solidFill>
                      <a:srgbClr val="FF0000"/>
                    </a:solidFill>
                  </a:rPr>
                  <a:t>£1000 </a:t>
                </a:r>
                <a:r>
                  <a:rPr lang="en-GB" sz="2200" dirty="0"/>
                  <a:t>at the interest rate of </a:t>
                </a:r>
                <a:r>
                  <a:rPr lang="en-GB" sz="2200" dirty="0">
                    <a:solidFill>
                      <a:srgbClr val="FF0000"/>
                    </a:solidFill>
                  </a:rPr>
                  <a:t>10%</a:t>
                </a:r>
                <a:r>
                  <a:rPr lang="en-GB" sz="2200" dirty="0"/>
                  <a:t> is:</a:t>
                </a:r>
              </a:p>
              <a:p>
                <a:pPr marL="109728" indent="0">
                  <a:buNone/>
                </a:pPr>
                <a14:m>
                  <m:oMathPara xmlns:m="http://schemas.openxmlformats.org/officeDocument/2006/math">
                    <m:oMathParaPr>
                      <m:jc m:val="centerGroup"/>
                    </m:oMathParaPr>
                    <m:oMath xmlns:m="http://schemas.openxmlformats.org/officeDocument/2006/math">
                      <m:r>
                        <a:rPr lang="en-GB" sz="2200" i="1">
                          <a:latin typeface="Cambria Math" panose="02040503050406030204" pitchFamily="18" charset="0"/>
                        </a:rPr>
                        <m:t>𝑃𝑉</m:t>
                      </m:r>
                      <m:r>
                        <a:rPr lang="en-GB" sz="2200" i="1">
                          <a:latin typeface="Cambria Math" panose="02040503050406030204" pitchFamily="18" charset="0"/>
                        </a:rPr>
                        <m:t>=</m:t>
                      </m:r>
                      <m:f>
                        <m:fPr>
                          <m:ctrlPr>
                            <a:rPr lang="en-GB" sz="2200" i="1">
                              <a:latin typeface="Cambria Math" panose="02040503050406030204" pitchFamily="18" charset="0"/>
                            </a:rPr>
                          </m:ctrlPr>
                        </m:fPr>
                        <m:num>
                          <m:r>
                            <a:rPr lang="en-GB" sz="2200" i="1">
                              <a:latin typeface="Cambria Math" panose="02040503050406030204" pitchFamily="18" charset="0"/>
                            </a:rPr>
                            <m:t>£1000</m:t>
                          </m:r>
                        </m:num>
                        <m:den>
                          <m:sSup>
                            <m:sSupPr>
                              <m:ctrlPr>
                                <a:rPr lang="en-GB" sz="2200" i="1">
                                  <a:latin typeface="Cambria Math" panose="02040503050406030204" pitchFamily="18" charset="0"/>
                                </a:rPr>
                              </m:ctrlPr>
                            </m:sSupPr>
                            <m:e>
                              <m:r>
                                <a:rPr lang="en-GB" sz="2200" i="1">
                                  <a:latin typeface="Cambria Math" panose="02040503050406030204" pitchFamily="18" charset="0"/>
                                </a:rPr>
                                <m:t>1.1</m:t>
                              </m:r>
                            </m:e>
                            <m:sup>
                              <m:r>
                                <a:rPr lang="en-GB" sz="2200" i="1">
                                  <a:latin typeface="Cambria Math" panose="02040503050406030204" pitchFamily="18" charset="0"/>
                                </a:rPr>
                                <m:t>6</m:t>
                              </m:r>
                            </m:sup>
                          </m:sSup>
                        </m:den>
                      </m:f>
                      <m:r>
                        <a:rPr lang="en-GB" sz="2200" i="1">
                          <a:latin typeface="Cambria Math" panose="02040503050406030204" pitchFamily="18" charset="0"/>
                        </a:rPr>
                        <m:t>=£564.47</m:t>
                      </m:r>
                    </m:oMath>
                  </m:oMathPara>
                </a14:m>
                <a:endParaRPr lang="en-GB" sz="2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63353" y="1268763"/>
                <a:ext cx="11737303" cy="5580179"/>
              </a:xfrm>
              <a:blipFill>
                <a:blip r:embed="rId2"/>
                <a:stretch>
                  <a:fillRect t="-764" r="-519"/>
                </a:stretch>
              </a:blipFill>
            </p:spPr>
            <p:txBody>
              <a:bodyPr/>
              <a:lstStyle/>
              <a:p>
                <a:r>
                  <a:rPr lang="en-GB">
                    <a:noFill/>
                  </a:rPr>
                  <a:t> </a:t>
                </a:r>
              </a:p>
            </p:txBody>
          </p:sp>
        </mc:Fallback>
      </mc:AlternateContent>
      <p:sp>
        <p:nvSpPr>
          <p:cNvPr id="4" name="Rectangle 3"/>
          <p:cNvSpPr/>
          <p:nvPr/>
        </p:nvSpPr>
        <p:spPr>
          <a:xfrm>
            <a:off x="8256240" y="4797152"/>
            <a:ext cx="3096344" cy="1944216"/>
          </a:xfrm>
          <a:prstGeom prst="rect">
            <a:avLst/>
          </a:prstGeom>
          <a:solidFill>
            <a:srgbClr val="7030A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t>This means the bond keeps </a:t>
            </a:r>
            <a:r>
              <a:rPr lang="en-GB" sz="1600" dirty="0">
                <a:solidFill>
                  <a:srgbClr val="FFFF00"/>
                </a:solidFill>
              </a:rPr>
              <a:t>56.4%</a:t>
            </a:r>
            <a:r>
              <a:rPr lang="en-GB" sz="1600" dirty="0"/>
              <a:t> of its face value after </a:t>
            </a:r>
            <a:r>
              <a:rPr lang="en-GB" sz="1600" dirty="0">
                <a:solidFill>
                  <a:srgbClr val="FFFF00"/>
                </a:solidFill>
              </a:rPr>
              <a:t>6</a:t>
            </a:r>
            <a:r>
              <a:rPr lang="en-GB" sz="1600" dirty="0"/>
              <a:t> years. So, if it is offered for a price of more than </a:t>
            </a:r>
            <a:r>
              <a:rPr lang="en-GB" sz="1600" dirty="0">
                <a:solidFill>
                  <a:srgbClr val="FFFF00"/>
                </a:solidFill>
              </a:rPr>
              <a:t>£564.47 </a:t>
            </a:r>
            <a:r>
              <a:rPr lang="en-GB" sz="1600" dirty="0"/>
              <a:t>it is over-valued but less than that is profitable for the buyer.</a:t>
            </a:r>
          </a:p>
        </p:txBody>
      </p:sp>
      <p:sp>
        <p:nvSpPr>
          <p:cNvPr id="5" name="Slide Number Placeholder 4">
            <a:extLst>
              <a:ext uri="{FF2B5EF4-FFF2-40B4-BE49-F238E27FC236}">
                <a16:creationId xmlns:a16="http://schemas.microsoft.com/office/drawing/2014/main" id="{D415F1F6-89EE-453E-B666-EA721535165F}"/>
              </a:ext>
            </a:extLst>
          </p:cNvPr>
          <p:cNvSpPr>
            <a:spLocks noGrp="1"/>
          </p:cNvSpPr>
          <p:nvPr>
            <p:ph type="sldNum" sz="quarter" idx="12"/>
          </p:nvPr>
        </p:nvSpPr>
        <p:spPr/>
        <p:txBody>
          <a:bodyPr/>
          <a:lstStyle/>
          <a:p>
            <a:fld id="{E268A2EE-60DF-4D9A-BDB5-E8B57244CE40}" type="slidenum">
              <a:rPr lang="en-GB" smtClean="0"/>
              <a:pPr/>
              <a:t>110</a:t>
            </a:fld>
            <a:endParaRPr lang="en-GB"/>
          </a:p>
        </p:txBody>
      </p:sp>
    </p:spTree>
    <p:extLst>
      <p:ext uri="{BB962C8B-B14F-4D97-AF65-F5344CB8AC3E}">
        <p14:creationId xmlns:p14="http://schemas.microsoft.com/office/powerpoint/2010/main" val="172274295"/>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3" y="692696"/>
            <a:ext cx="11737303" cy="504056"/>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r>
              <a:rPr lang="en-GB" sz="2800" dirty="0"/>
              <a:t>PV of Bonds </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63353" y="1196753"/>
                <a:ext cx="11737303" cy="5652189"/>
              </a:xfrm>
            </p:spPr>
            <p:txBody>
              <a:bodyPr>
                <a:normAutofit/>
              </a:bodyPr>
              <a:lstStyle/>
              <a:p>
                <a:pPr marL="624078" indent="-514350">
                  <a:buFont typeface="+mj-lt"/>
                  <a:buAutoNum type="romanUcPeriod" startAt="2"/>
                </a:pPr>
                <a:r>
                  <a:rPr lang="en-GB" sz="2200" dirty="0"/>
                  <a:t>The </a:t>
                </a:r>
                <a:r>
                  <a:rPr lang="en-GB" sz="2200" dirty="0">
                    <a:solidFill>
                      <a:srgbClr val="FF0000"/>
                    </a:solidFill>
                  </a:rPr>
                  <a:t>Level Coupon Bond</a:t>
                </a:r>
                <a:r>
                  <a:rPr lang="en-GB" sz="2200" dirty="0"/>
                  <a:t>: Usual bonds which offer a regular cash payment or coupons (usually yearly or </a:t>
                </a:r>
                <a:r>
                  <a:rPr lang="en-GB" sz="2200" dirty="0">
                    <a:solidFill>
                      <a:srgbClr val="FF0000"/>
                    </a:solidFill>
                  </a:rPr>
                  <a:t>6</a:t>
                </a:r>
                <a:r>
                  <a:rPr lang="en-GB" sz="2200" dirty="0"/>
                  <a:t>-monthly) up to and including their maturity date.</a:t>
                </a:r>
              </a:p>
              <a:p>
                <a:pPr>
                  <a:buFont typeface="Arial" panose="020B0604020202020204" pitchFamily="34" charset="0"/>
                  <a:buChar char="•"/>
                </a:pPr>
                <a:r>
                  <a:rPr lang="en-GB" sz="2200" dirty="0"/>
                  <a:t>The value of this type of bond is again the PV of the bond, which is calculated through the following formula: (</a:t>
                </a:r>
                <a:r>
                  <a:rPr lang="en-GB" sz="2200" dirty="0">
                    <a:solidFill>
                      <a:srgbClr val="FF0000"/>
                    </a:solidFill>
                  </a:rPr>
                  <a:t>see an example in the next slide</a:t>
                </a:r>
                <a:r>
                  <a:rPr lang="en-GB" sz="2200" dirty="0"/>
                  <a:t>)</a:t>
                </a:r>
              </a:p>
              <a:p>
                <a:pPr marL="109728" indent="0">
                  <a:buNone/>
                </a:pPr>
                <a:endParaRPr lang="en-GB" sz="500" dirty="0"/>
              </a:p>
              <a:p>
                <a:pPr marL="109728" indent="0">
                  <a:buNone/>
                </a:pPr>
                <a14:m>
                  <m:oMathPara xmlns:m="http://schemas.openxmlformats.org/officeDocument/2006/math">
                    <m:oMathParaPr>
                      <m:jc m:val="centerGroup"/>
                    </m:oMathParaPr>
                    <m:oMath xmlns:m="http://schemas.openxmlformats.org/officeDocument/2006/math">
                      <m:r>
                        <a:rPr lang="en-GB" sz="1600" i="1">
                          <a:latin typeface="Cambria Math"/>
                        </a:rPr>
                        <m:t>𝑃𝑉</m:t>
                      </m:r>
                      <m:r>
                        <a:rPr lang="en-GB" sz="1600" i="1">
                          <a:latin typeface="Cambria Math"/>
                        </a:rPr>
                        <m:t>=</m:t>
                      </m:r>
                      <m:f>
                        <m:fPr>
                          <m:ctrlPr>
                            <a:rPr lang="en-GB" sz="1600" i="1">
                              <a:latin typeface="Cambria Math" panose="02040503050406030204" pitchFamily="18" charset="0"/>
                            </a:rPr>
                          </m:ctrlPr>
                        </m:fPr>
                        <m:num>
                          <m:r>
                            <a:rPr lang="en-GB" sz="1600" i="1">
                              <a:latin typeface="Cambria Math" panose="02040503050406030204" pitchFamily="18" charset="0"/>
                            </a:rPr>
                            <m:t>𝐶</m:t>
                          </m:r>
                        </m:num>
                        <m:den>
                          <m:r>
                            <a:rPr lang="en-GB" sz="1600" i="1">
                              <a:latin typeface="Cambria Math"/>
                            </a:rPr>
                            <m:t>(</m:t>
                          </m:r>
                          <m:r>
                            <a:rPr lang="en-GB" sz="1600" i="1">
                              <a:latin typeface="Cambria Math"/>
                            </a:rPr>
                            <m:t>1</m:t>
                          </m:r>
                          <m:r>
                            <a:rPr lang="en-GB" sz="1600" i="1">
                              <a:latin typeface="Cambria Math"/>
                            </a:rPr>
                            <m:t>+</m:t>
                          </m:r>
                          <m:r>
                            <a:rPr lang="en-GB" sz="1600" i="1">
                              <a:latin typeface="Cambria Math"/>
                            </a:rPr>
                            <m:t>𝑟</m:t>
                          </m:r>
                          <m:r>
                            <a:rPr lang="en-GB" sz="1600" i="1">
                              <a:latin typeface="Cambria Math"/>
                            </a:rPr>
                            <m:t>)</m:t>
                          </m:r>
                        </m:den>
                      </m:f>
                      <m:r>
                        <a:rPr lang="en-GB" sz="1600" i="1">
                          <a:latin typeface="Cambria Math"/>
                        </a:rPr>
                        <m:t>+</m:t>
                      </m:r>
                      <m:f>
                        <m:fPr>
                          <m:ctrlPr>
                            <a:rPr lang="en-GB" sz="1600" i="1">
                              <a:latin typeface="Cambria Math" panose="02040503050406030204" pitchFamily="18" charset="0"/>
                            </a:rPr>
                          </m:ctrlPr>
                        </m:fPr>
                        <m:num>
                          <m:r>
                            <a:rPr lang="en-GB" sz="1600" i="1">
                              <a:latin typeface="Cambria Math" panose="02040503050406030204" pitchFamily="18" charset="0"/>
                            </a:rPr>
                            <m:t>𝐶</m:t>
                          </m:r>
                        </m:num>
                        <m:den>
                          <m:sSup>
                            <m:sSupPr>
                              <m:ctrlPr>
                                <a:rPr lang="en-GB" sz="1600" i="1">
                                  <a:latin typeface="Cambria Math" panose="02040503050406030204" pitchFamily="18" charset="0"/>
                                </a:rPr>
                              </m:ctrlPr>
                            </m:sSupPr>
                            <m:e>
                              <m:r>
                                <a:rPr lang="en-GB" sz="1600" i="1">
                                  <a:latin typeface="Cambria Math"/>
                                </a:rPr>
                                <m:t>(</m:t>
                              </m:r>
                              <m:r>
                                <a:rPr lang="en-GB" sz="1600" i="1">
                                  <a:latin typeface="Cambria Math"/>
                                </a:rPr>
                                <m:t>1</m:t>
                              </m:r>
                              <m:r>
                                <a:rPr lang="en-GB" sz="1600" i="1">
                                  <a:latin typeface="Cambria Math"/>
                                </a:rPr>
                                <m:t>+</m:t>
                              </m:r>
                              <m:r>
                                <a:rPr lang="en-GB" sz="1600" i="1">
                                  <a:latin typeface="Cambria Math"/>
                                </a:rPr>
                                <m:t>𝑟</m:t>
                              </m:r>
                              <m:r>
                                <a:rPr lang="en-GB" sz="1600" i="1">
                                  <a:latin typeface="Cambria Math"/>
                                </a:rPr>
                                <m:t>)</m:t>
                              </m:r>
                            </m:e>
                            <m:sup>
                              <m:r>
                                <a:rPr lang="en-GB" sz="1600" i="1">
                                  <a:latin typeface="Cambria Math"/>
                                </a:rPr>
                                <m:t>2</m:t>
                              </m:r>
                            </m:sup>
                          </m:sSup>
                        </m:den>
                      </m:f>
                      <m:r>
                        <a:rPr lang="en-GB" sz="1600" i="1">
                          <a:latin typeface="Cambria Math"/>
                        </a:rPr>
                        <m:t>+⋯+</m:t>
                      </m:r>
                      <m:f>
                        <m:fPr>
                          <m:ctrlPr>
                            <a:rPr lang="en-GB" sz="1600" i="1">
                              <a:latin typeface="Cambria Math" panose="02040503050406030204" pitchFamily="18" charset="0"/>
                            </a:rPr>
                          </m:ctrlPr>
                        </m:fPr>
                        <m:num>
                          <m:r>
                            <a:rPr lang="en-GB" sz="1600" i="1">
                              <a:latin typeface="Cambria Math" panose="02040503050406030204" pitchFamily="18" charset="0"/>
                            </a:rPr>
                            <m:t>𝐶</m:t>
                          </m:r>
                        </m:num>
                        <m:den>
                          <m:sSup>
                            <m:sSupPr>
                              <m:ctrlPr>
                                <a:rPr lang="en-GB" sz="1600" i="1">
                                  <a:latin typeface="Cambria Math" panose="02040503050406030204" pitchFamily="18" charset="0"/>
                                </a:rPr>
                              </m:ctrlPr>
                            </m:sSupPr>
                            <m:e>
                              <m:d>
                                <m:dPr>
                                  <m:ctrlPr>
                                    <a:rPr lang="en-GB" sz="1600" i="1">
                                      <a:latin typeface="Cambria Math" panose="02040503050406030204" pitchFamily="18" charset="0"/>
                                    </a:rPr>
                                  </m:ctrlPr>
                                </m:dPr>
                                <m:e>
                                  <m:r>
                                    <a:rPr lang="en-GB" sz="1600" i="1">
                                      <a:latin typeface="Cambria Math"/>
                                    </a:rPr>
                                    <m:t>1</m:t>
                                  </m:r>
                                  <m:r>
                                    <a:rPr lang="en-GB" sz="1600" i="1">
                                      <a:latin typeface="Cambria Math"/>
                                    </a:rPr>
                                    <m:t>+</m:t>
                                  </m:r>
                                  <m:r>
                                    <a:rPr lang="en-GB" sz="1600" i="1">
                                      <a:latin typeface="Cambria Math"/>
                                    </a:rPr>
                                    <m:t>𝑟</m:t>
                                  </m:r>
                                </m:e>
                              </m:d>
                            </m:e>
                            <m:sup>
                              <m:r>
                                <a:rPr lang="en-GB" sz="1600" i="1">
                                  <a:latin typeface="Cambria Math" panose="02040503050406030204" pitchFamily="18" charset="0"/>
                                </a:rPr>
                                <m:t>𝑡</m:t>
                              </m:r>
                            </m:sup>
                          </m:sSup>
                        </m:den>
                      </m:f>
                      <m:r>
                        <a:rPr lang="en-GB" sz="1600" i="1">
                          <a:latin typeface="Cambria Math" panose="02040503050406030204" pitchFamily="18" charset="0"/>
                        </a:rPr>
                        <m:t>+</m:t>
                      </m:r>
                      <m:f>
                        <m:fPr>
                          <m:ctrlPr>
                            <a:rPr lang="en-GB" sz="1600" i="1">
                              <a:latin typeface="Cambria Math" panose="02040503050406030204" pitchFamily="18" charset="0"/>
                            </a:rPr>
                          </m:ctrlPr>
                        </m:fPr>
                        <m:num>
                          <m:r>
                            <a:rPr lang="en-GB" sz="1600" i="1">
                              <a:latin typeface="Cambria Math" panose="02040503050406030204" pitchFamily="18" charset="0"/>
                            </a:rPr>
                            <m:t>𝐹𝑎𝑐𝑒</m:t>
                          </m:r>
                          <m:r>
                            <a:rPr lang="en-GB" sz="1600" i="1">
                              <a:latin typeface="Cambria Math" panose="02040503050406030204" pitchFamily="18" charset="0"/>
                            </a:rPr>
                            <m:t> </m:t>
                          </m:r>
                          <m:r>
                            <a:rPr lang="en-GB" sz="1600" i="1">
                              <a:latin typeface="Cambria Math" panose="02040503050406030204" pitchFamily="18" charset="0"/>
                            </a:rPr>
                            <m:t>𝑉𝑎𝑙𝑢𝑒</m:t>
                          </m:r>
                        </m:num>
                        <m:den>
                          <m:sSup>
                            <m:sSupPr>
                              <m:ctrlPr>
                                <a:rPr lang="en-GB" sz="1600" i="1">
                                  <a:latin typeface="Cambria Math" panose="02040503050406030204" pitchFamily="18" charset="0"/>
                                </a:rPr>
                              </m:ctrlPr>
                            </m:sSupPr>
                            <m:e>
                              <m:d>
                                <m:dPr>
                                  <m:ctrlPr>
                                    <a:rPr lang="en-GB" sz="1600" i="1">
                                      <a:latin typeface="Cambria Math" panose="02040503050406030204" pitchFamily="18" charset="0"/>
                                    </a:rPr>
                                  </m:ctrlPr>
                                </m:dPr>
                                <m:e>
                                  <m:r>
                                    <a:rPr lang="en-GB" sz="1600" i="1">
                                      <a:latin typeface="Cambria Math"/>
                                    </a:rPr>
                                    <m:t>1</m:t>
                                  </m:r>
                                  <m:r>
                                    <a:rPr lang="en-GB" sz="1600" i="1">
                                      <a:latin typeface="Cambria Math"/>
                                    </a:rPr>
                                    <m:t>+</m:t>
                                  </m:r>
                                  <m:r>
                                    <a:rPr lang="en-GB" sz="1600" i="1">
                                      <a:latin typeface="Cambria Math"/>
                                    </a:rPr>
                                    <m:t>𝑟</m:t>
                                  </m:r>
                                </m:e>
                              </m:d>
                            </m:e>
                            <m:sup>
                              <m:r>
                                <a:rPr lang="en-GB" sz="1600" i="1">
                                  <a:latin typeface="Cambria Math" panose="02040503050406030204" pitchFamily="18" charset="0"/>
                                </a:rPr>
                                <m:t>𝑡</m:t>
                              </m:r>
                            </m:sup>
                          </m:sSup>
                        </m:den>
                      </m:f>
                      <m:r>
                        <a:rPr lang="en-GB" sz="1600" i="1">
                          <a:latin typeface="Cambria Math"/>
                        </a:rPr>
                        <m:t>=</m:t>
                      </m:r>
                      <m:nary>
                        <m:naryPr>
                          <m:chr m:val="∑"/>
                          <m:ctrlPr>
                            <a:rPr lang="en-GB" sz="1600" i="1">
                              <a:latin typeface="Cambria Math" panose="02040503050406030204" pitchFamily="18" charset="0"/>
                            </a:rPr>
                          </m:ctrlPr>
                        </m:naryPr>
                        <m:sub>
                          <m:r>
                            <m:rPr>
                              <m:brk m:alnAt="23"/>
                            </m:rPr>
                            <a:rPr lang="en-GB" sz="1600" i="1">
                              <a:latin typeface="Cambria Math"/>
                            </a:rPr>
                            <m:t>𝑖</m:t>
                          </m:r>
                          <m:r>
                            <a:rPr lang="en-GB" sz="1600" i="1">
                              <a:latin typeface="Cambria Math"/>
                            </a:rPr>
                            <m:t>=</m:t>
                          </m:r>
                          <m:r>
                            <a:rPr lang="en-GB" sz="1600" i="1">
                              <a:latin typeface="Cambria Math"/>
                            </a:rPr>
                            <m:t>1</m:t>
                          </m:r>
                        </m:sub>
                        <m:sup>
                          <m:r>
                            <a:rPr lang="en-GB" sz="1600" i="1">
                              <a:latin typeface="Cambria Math" panose="02040503050406030204" pitchFamily="18" charset="0"/>
                            </a:rPr>
                            <m:t>𝑡</m:t>
                          </m:r>
                        </m:sup>
                        <m:e>
                          <m:f>
                            <m:fPr>
                              <m:ctrlPr>
                                <a:rPr lang="en-GB" sz="1600" i="1">
                                  <a:solidFill>
                                    <a:prstClr val="black"/>
                                  </a:solidFill>
                                  <a:latin typeface="Cambria Math" panose="02040503050406030204" pitchFamily="18" charset="0"/>
                                </a:rPr>
                              </m:ctrlPr>
                            </m:fPr>
                            <m:num>
                              <m:r>
                                <a:rPr lang="en-GB" sz="1600" i="1">
                                  <a:solidFill>
                                    <a:prstClr val="black"/>
                                  </a:solidFill>
                                  <a:latin typeface="Cambria Math" panose="02040503050406030204" pitchFamily="18" charset="0"/>
                                </a:rPr>
                                <m:t>𝐶</m:t>
                              </m:r>
                            </m:num>
                            <m:den>
                              <m:sSup>
                                <m:sSupPr>
                                  <m:ctrlPr>
                                    <a:rPr lang="en-GB" sz="1600" i="1">
                                      <a:solidFill>
                                        <a:prstClr val="black"/>
                                      </a:solidFill>
                                      <a:latin typeface="Cambria Math" panose="02040503050406030204" pitchFamily="18" charset="0"/>
                                    </a:rPr>
                                  </m:ctrlPr>
                                </m:sSupPr>
                                <m:e>
                                  <m:d>
                                    <m:dPr>
                                      <m:ctrlPr>
                                        <a:rPr lang="en-GB" sz="1600" i="1">
                                          <a:solidFill>
                                            <a:prstClr val="black"/>
                                          </a:solidFill>
                                          <a:latin typeface="Cambria Math" panose="02040503050406030204" pitchFamily="18" charset="0"/>
                                        </a:rPr>
                                      </m:ctrlPr>
                                    </m:dPr>
                                    <m:e>
                                      <m:r>
                                        <a:rPr lang="en-GB" sz="1600" i="1">
                                          <a:solidFill>
                                            <a:prstClr val="black"/>
                                          </a:solidFill>
                                          <a:latin typeface="Cambria Math"/>
                                        </a:rPr>
                                        <m:t>1</m:t>
                                      </m:r>
                                      <m:r>
                                        <a:rPr lang="en-GB" sz="1600" i="1">
                                          <a:solidFill>
                                            <a:prstClr val="black"/>
                                          </a:solidFill>
                                          <a:latin typeface="Cambria Math"/>
                                        </a:rPr>
                                        <m:t>+</m:t>
                                      </m:r>
                                      <m:r>
                                        <a:rPr lang="en-GB" sz="1600" i="1">
                                          <a:solidFill>
                                            <a:prstClr val="black"/>
                                          </a:solidFill>
                                          <a:latin typeface="Cambria Math"/>
                                        </a:rPr>
                                        <m:t>𝑟</m:t>
                                      </m:r>
                                    </m:e>
                                  </m:d>
                                </m:e>
                                <m:sup>
                                  <m:r>
                                    <a:rPr lang="en-GB" sz="1600" i="1">
                                      <a:solidFill>
                                        <a:prstClr val="black"/>
                                      </a:solidFill>
                                      <a:latin typeface="Cambria Math"/>
                                    </a:rPr>
                                    <m:t>𝑖</m:t>
                                  </m:r>
                                </m:sup>
                              </m:sSup>
                            </m:den>
                          </m:f>
                          <m:r>
                            <a:rPr lang="en-GB" sz="1600" i="1">
                              <a:solidFill>
                                <a:prstClr val="black"/>
                              </a:solidFill>
                              <a:latin typeface="Cambria Math" panose="02040503050406030204" pitchFamily="18" charset="0"/>
                            </a:rPr>
                            <m:t>+</m:t>
                          </m:r>
                          <m:f>
                            <m:fPr>
                              <m:ctrlPr>
                                <a:rPr lang="en-GB" sz="1600" i="1">
                                  <a:latin typeface="Cambria Math" panose="02040503050406030204" pitchFamily="18" charset="0"/>
                                </a:rPr>
                              </m:ctrlPr>
                            </m:fPr>
                            <m:num>
                              <m:r>
                                <a:rPr lang="en-GB" sz="1600" i="1">
                                  <a:latin typeface="Cambria Math" panose="02040503050406030204" pitchFamily="18" charset="0"/>
                                </a:rPr>
                                <m:t>𝐹𝑎𝑐𝑒</m:t>
                              </m:r>
                              <m:r>
                                <a:rPr lang="en-GB" sz="1600" i="1">
                                  <a:latin typeface="Cambria Math" panose="02040503050406030204" pitchFamily="18" charset="0"/>
                                </a:rPr>
                                <m:t> </m:t>
                              </m:r>
                              <m:r>
                                <a:rPr lang="en-GB" sz="1600" i="1">
                                  <a:latin typeface="Cambria Math" panose="02040503050406030204" pitchFamily="18" charset="0"/>
                                </a:rPr>
                                <m:t>𝑉𝑎𝑙𝑢𝑒</m:t>
                              </m:r>
                            </m:num>
                            <m:den>
                              <m:sSup>
                                <m:sSupPr>
                                  <m:ctrlPr>
                                    <a:rPr lang="en-GB" sz="1600" i="1">
                                      <a:latin typeface="Cambria Math" panose="02040503050406030204" pitchFamily="18" charset="0"/>
                                    </a:rPr>
                                  </m:ctrlPr>
                                </m:sSupPr>
                                <m:e>
                                  <m:d>
                                    <m:dPr>
                                      <m:ctrlPr>
                                        <a:rPr lang="en-GB" sz="1600" i="1">
                                          <a:latin typeface="Cambria Math" panose="02040503050406030204" pitchFamily="18" charset="0"/>
                                        </a:rPr>
                                      </m:ctrlPr>
                                    </m:dPr>
                                    <m:e>
                                      <m:r>
                                        <a:rPr lang="en-GB" sz="1600" i="1">
                                          <a:latin typeface="Cambria Math"/>
                                        </a:rPr>
                                        <m:t>1</m:t>
                                      </m:r>
                                      <m:r>
                                        <a:rPr lang="en-GB" sz="1600" i="1">
                                          <a:latin typeface="Cambria Math"/>
                                        </a:rPr>
                                        <m:t>+</m:t>
                                      </m:r>
                                      <m:r>
                                        <a:rPr lang="en-GB" sz="1600" i="1">
                                          <a:latin typeface="Cambria Math"/>
                                        </a:rPr>
                                        <m:t>𝑟</m:t>
                                      </m:r>
                                    </m:e>
                                  </m:d>
                                </m:e>
                                <m:sup>
                                  <m:r>
                                    <a:rPr lang="en-GB" sz="1600" i="1">
                                      <a:latin typeface="Cambria Math" panose="02040503050406030204" pitchFamily="18" charset="0"/>
                                    </a:rPr>
                                    <m:t>𝑡</m:t>
                                  </m:r>
                                </m:sup>
                              </m:sSup>
                            </m:den>
                          </m:f>
                          <m:r>
                            <a:rPr lang="en-GB" sz="1600" i="1">
                              <a:solidFill>
                                <a:prstClr val="black"/>
                              </a:solidFill>
                              <a:latin typeface="Cambria Math" panose="02040503050406030204" pitchFamily="18" charset="0"/>
                            </a:rPr>
                            <m:t>=</m:t>
                          </m:r>
                          <m:f>
                            <m:fPr>
                              <m:ctrlPr>
                                <a:rPr lang="en-GB" sz="1600" i="1">
                                  <a:solidFill>
                                    <a:srgbClr val="FF0000"/>
                                  </a:solidFill>
                                  <a:latin typeface="Cambria Math" panose="02040503050406030204" pitchFamily="18" charset="0"/>
                                </a:rPr>
                              </m:ctrlPr>
                            </m:fPr>
                            <m:num>
                              <m:r>
                                <a:rPr lang="en-GB" sz="1600" i="1">
                                  <a:solidFill>
                                    <a:srgbClr val="FF0000"/>
                                  </a:solidFill>
                                  <a:latin typeface="Cambria Math" panose="02040503050406030204" pitchFamily="18" charset="0"/>
                                </a:rPr>
                                <m:t>𝐶</m:t>
                              </m:r>
                            </m:num>
                            <m:den>
                              <m:r>
                                <a:rPr lang="en-GB" sz="1600" i="1">
                                  <a:solidFill>
                                    <a:srgbClr val="FF0000"/>
                                  </a:solidFill>
                                  <a:latin typeface="Cambria Math" panose="02040503050406030204" pitchFamily="18" charset="0"/>
                                </a:rPr>
                                <m:t>𝑟</m:t>
                              </m:r>
                            </m:den>
                          </m:f>
                          <m:d>
                            <m:dPr>
                              <m:begChr m:val="["/>
                              <m:endChr m:val="]"/>
                              <m:ctrlPr>
                                <a:rPr lang="en-GB" sz="1600" i="1">
                                  <a:solidFill>
                                    <a:srgbClr val="FF0000"/>
                                  </a:solidFill>
                                  <a:latin typeface="Cambria Math" panose="02040503050406030204" pitchFamily="18" charset="0"/>
                                </a:rPr>
                              </m:ctrlPr>
                            </m:dPr>
                            <m:e>
                              <m:r>
                                <a:rPr lang="en-GB" sz="1600" i="1">
                                  <a:solidFill>
                                    <a:srgbClr val="FF0000"/>
                                  </a:solidFill>
                                  <a:latin typeface="Cambria Math" panose="02040503050406030204" pitchFamily="18" charset="0"/>
                                </a:rPr>
                                <m:t>1</m:t>
                              </m:r>
                              <m:r>
                                <a:rPr lang="en-GB" sz="1600" i="1">
                                  <a:solidFill>
                                    <a:srgbClr val="FF0000"/>
                                  </a:solidFill>
                                  <a:latin typeface="Cambria Math" panose="02040503050406030204" pitchFamily="18" charset="0"/>
                                </a:rPr>
                                <m:t>−</m:t>
                              </m:r>
                              <m:f>
                                <m:fPr>
                                  <m:ctrlPr>
                                    <a:rPr lang="en-GB" sz="1600" i="1">
                                      <a:solidFill>
                                        <a:srgbClr val="FF0000"/>
                                      </a:solidFill>
                                      <a:latin typeface="Cambria Math" panose="02040503050406030204" pitchFamily="18" charset="0"/>
                                    </a:rPr>
                                  </m:ctrlPr>
                                </m:fPr>
                                <m:num>
                                  <m:r>
                                    <a:rPr lang="en-GB" sz="1600" i="1">
                                      <a:solidFill>
                                        <a:srgbClr val="FF0000"/>
                                      </a:solidFill>
                                      <a:latin typeface="Cambria Math" panose="02040503050406030204" pitchFamily="18" charset="0"/>
                                    </a:rPr>
                                    <m:t>1</m:t>
                                  </m:r>
                                </m:num>
                                <m:den>
                                  <m:sSup>
                                    <m:sSupPr>
                                      <m:ctrlPr>
                                        <a:rPr lang="en-GB" sz="1600" i="1">
                                          <a:solidFill>
                                            <a:srgbClr val="FF0000"/>
                                          </a:solidFill>
                                          <a:latin typeface="Cambria Math" panose="02040503050406030204" pitchFamily="18" charset="0"/>
                                        </a:rPr>
                                      </m:ctrlPr>
                                    </m:sSupPr>
                                    <m:e>
                                      <m:d>
                                        <m:dPr>
                                          <m:ctrlPr>
                                            <a:rPr lang="en-GB" sz="1600" i="1">
                                              <a:solidFill>
                                                <a:srgbClr val="FF0000"/>
                                              </a:solidFill>
                                              <a:latin typeface="Cambria Math" panose="02040503050406030204" pitchFamily="18" charset="0"/>
                                            </a:rPr>
                                          </m:ctrlPr>
                                        </m:dPr>
                                        <m:e>
                                          <m:r>
                                            <a:rPr lang="en-GB" sz="1600" i="1">
                                              <a:solidFill>
                                                <a:srgbClr val="FF0000"/>
                                              </a:solidFill>
                                              <a:latin typeface="Cambria Math" panose="02040503050406030204" pitchFamily="18" charset="0"/>
                                            </a:rPr>
                                            <m:t>1</m:t>
                                          </m:r>
                                          <m:r>
                                            <a:rPr lang="en-GB" sz="1600" i="1">
                                              <a:solidFill>
                                                <a:srgbClr val="FF0000"/>
                                              </a:solidFill>
                                              <a:latin typeface="Cambria Math" panose="02040503050406030204" pitchFamily="18" charset="0"/>
                                            </a:rPr>
                                            <m:t>+</m:t>
                                          </m:r>
                                          <m:r>
                                            <a:rPr lang="en-GB" sz="1600" i="1">
                                              <a:solidFill>
                                                <a:srgbClr val="FF0000"/>
                                              </a:solidFill>
                                              <a:latin typeface="Cambria Math" panose="02040503050406030204" pitchFamily="18" charset="0"/>
                                            </a:rPr>
                                            <m:t>𝑟</m:t>
                                          </m:r>
                                        </m:e>
                                      </m:d>
                                    </m:e>
                                    <m:sup>
                                      <m:r>
                                        <a:rPr lang="en-GB" sz="1600" i="1">
                                          <a:solidFill>
                                            <a:srgbClr val="FF0000"/>
                                          </a:solidFill>
                                          <a:latin typeface="Cambria Math" panose="02040503050406030204" pitchFamily="18" charset="0"/>
                                        </a:rPr>
                                        <m:t>𝑡</m:t>
                                      </m:r>
                                    </m:sup>
                                  </m:sSup>
                                </m:den>
                              </m:f>
                            </m:e>
                          </m:d>
                          <m:r>
                            <a:rPr lang="en-GB" sz="1600" i="1">
                              <a:solidFill>
                                <a:srgbClr val="FF0000"/>
                              </a:solidFill>
                              <a:latin typeface="Cambria Math" panose="02040503050406030204" pitchFamily="18" charset="0"/>
                            </a:rPr>
                            <m:t>+</m:t>
                          </m:r>
                          <m:f>
                            <m:fPr>
                              <m:ctrlPr>
                                <a:rPr lang="en-GB" sz="1600" i="1">
                                  <a:solidFill>
                                    <a:srgbClr val="FF0000"/>
                                  </a:solidFill>
                                  <a:latin typeface="Cambria Math" panose="02040503050406030204" pitchFamily="18" charset="0"/>
                                </a:rPr>
                              </m:ctrlPr>
                            </m:fPr>
                            <m:num>
                              <m:r>
                                <a:rPr lang="en-GB" sz="1600" i="1">
                                  <a:solidFill>
                                    <a:srgbClr val="FF0000"/>
                                  </a:solidFill>
                                  <a:latin typeface="Cambria Math" panose="02040503050406030204" pitchFamily="18" charset="0"/>
                                </a:rPr>
                                <m:t>𝐹𝑎𝑐𝑒</m:t>
                              </m:r>
                              <m:r>
                                <a:rPr lang="en-GB" sz="1600" i="1">
                                  <a:solidFill>
                                    <a:srgbClr val="FF0000"/>
                                  </a:solidFill>
                                  <a:latin typeface="Cambria Math" panose="02040503050406030204" pitchFamily="18" charset="0"/>
                                </a:rPr>
                                <m:t> </m:t>
                              </m:r>
                              <m:r>
                                <a:rPr lang="en-GB" sz="1600" i="1">
                                  <a:solidFill>
                                    <a:srgbClr val="FF0000"/>
                                  </a:solidFill>
                                  <a:latin typeface="Cambria Math" panose="02040503050406030204" pitchFamily="18" charset="0"/>
                                </a:rPr>
                                <m:t>𝑉𝑎𝑙𝑢𝑒</m:t>
                              </m:r>
                            </m:num>
                            <m:den>
                              <m:sSup>
                                <m:sSupPr>
                                  <m:ctrlPr>
                                    <a:rPr lang="en-GB" sz="1600" i="1">
                                      <a:solidFill>
                                        <a:srgbClr val="FF0000"/>
                                      </a:solidFill>
                                      <a:latin typeface="Cambria Math" panose="02040503050406030204" pitchFamily="18" charset="0"/>
                                    </a:rPr>
                                  </m:ctrlPr>
                                </m:sSupPr>
                                <m:e>
                                  <m:d>
                                    <m:dPr>
                                      <m:ctrlPr>
                                        <a:rPr lang="en-GB" sz="1600" i="1">
                                          <a:solidFill>
                                            <a:srgbClr val="FF0000"/>
                                          </a:solidFill>
                                          <a:latin typeface="Cambria Math" panose="02040503050406030204" pitchFamily="18" charset="0"/>
                                        </a:rPr>
                                      </m:ctrlPr>
                                    </m:dPr>
                                    <m:e>
                                      <m:r>
                                        <a:rPr lang="en-GB" sz="1600" i="1">
                                          <a:solidFill>
                                            <a:srgbClr val="FF0000"/>
                                          </a:solidFill>
                                          <a:latin typeface="Cambria Math"/>
                                        </a:rPr>
                                        <m:t>1</m:t>
                                      </m:r>
                                      <m:r>
                                        <a:rPr lang="en-GB" sz="1600" i="1">
                                          <a:solidFill>
                                            <a:srgbClr val="FF0000"/>
                                          </a:solidFill>
                                          <a:latin typeface="Cambria Math"/>
                                        </a:rPr>
                                        <m:t>+</m:t>
                                      </m:r>
                                      <m:r>
                                        <a:rPr lang="en-GB" sz="1600" i="1">
                                          <a:solidFill>
                                            <a:srgbClr val="FF0000"/>
                                          </a:solidFill>
                                          <a:latin typeface="Cambria Math"/>
                                        </a:rPr>
                                        <m:t>𝑟</m:t>
                                      </m:r>
                                    </m:e>
                                  </m:d>
                                </m:e>
                                <m:sup>
                                  <m:r>
                                    <a:rPr lang="en-GB" sz="1600" i="1">
                                      <a:solidFill>
                                        <a:srgbClr val="FF0000"/>
                                      </a:solidFill>
                                      <a:latin typeface="Cambria Math" panose="02040503050406030204" pitchFamily="18" charset="0"/>
                                    </a:rPr>
                                    <m:t>𝑡</m:t>
                                  </m:r>
                                </m:sup>
                              </m:sSup>
                            </m:den>
                          </m:f>
                        </m:e>
                      </m:nary>
                    </m:oMath>
                  </m:oMathPara>
                </a14:m>
                <a:endParaRPr lang="en-GB" sz="1600" dirty="0"/>
              </a:p>
              <a:p>
                <a:pPr marL="624078" indent="-514350">
                  <a:buFont typeface="+mj-lt"/>
                  <a:buAutoNum type="romanUcPeriod" startAt="3"/>
                </a:pPr>
                <a:r>
                  <a:rPr lang="en-GB" sz="2200" dirty="0">
                    <a:solidFill>
                      <a:srgbClr val="FF0000"/>
                    </a:solidFill>
                  </a:rPr>
                  <a:t>Consol</a:t>
                </a:r>
                <a:r>
                  <a:rPr lang="en-GB" sz="2200" dirty="0"/>
                  <a:t>: Special bond which offers a regular coupons forever with no finite maturity date. The PV of these type of bonds can be calculated as:</a:t>
                </a:r>
              </a:p>
              <a:p>
                <a:pPr marL="109728" indent="0">
                  <a:buNone/>
                </a:pPr>
                <a:endParaRPr lang="en-GB" sz="500" dirty="0"/>
              </a:p>
              <a:p>
                <a:pPr marL="109728" indent="0">
                  <a:buNone/>
                </a:pPr>
                <a14:m>
                  <m:oMathPara xmlns:m="http://schemas.openxmlformats.org/officeDocument/2006/math">
                    <m:oMathParaPr>
                      <m:jc m:val="centerGroup"/>
                    </m:oMathParaPr>
                    <m:oMath xmlns:m="http://schemas.openxmlformats.org/officeDocument/2006/math">
                      <m:r>
                        <a:rPr lang="en-GB" sz="2000" i="1">
                          <a:solidFill>
                            <a:prstClr val="black"/>
                          </a:solidFill>
                          <a:latin typeface="Cambria Math"/>
                        </a:rPr>
                        <m:t>𝑃𝑉</m:t>
                      </m:r>
                      <m:r>
                        <a:rPr lang="en-GB" sz="2000" i="1">
                          <a:solidFill>
                            <a:prstClr val="black"/>
                          </a:solidFill>
                          <a:latin typeface="Cambria Math"/>
                        </a:rPr>
                        <m:t>=</m:t>
                      </m: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a:rPr>
                            <m:t>(</m:t>
                          </m:r>
                          <m:r>
                            <a:rPr lang="en-GB" sz="2000" i="1">
                              <a:solidFill>
                                <a:prstClr val="black"/>
                              </a:solidFill>
                              <a:latin typeface="Cambria Math"/>
                            </a:rPr>
                            <m:t>1</m:t>
                          </m:r>
                          <m:r>
                            <a:rPr lang="en-GB" sz="2000" i="1">
                              <a:solidFill>
                                <a:prstClr val="black"/>
                              </a:solidFill>
                              <a:latin typeface="Cambria Math"/>
                            </a:rPr>
                            <m:t>+</m:t>
                          </m:r>
                          <m:r>
                            <a:rPr lang="en-GB" sz="2000" i="1">
                              <a:solidFill>
                                <a:prstClr val="black"/>
                              </a:solidFill>
                              <a:latin typeface="Cambria Math"/>
                            </a:rPr>
                            <m:t>𝑟</m:t>
                          </m:r>
                          <m:r>
                            <a:rPr lang="en-GB" sz="2000" i="1">
                              <a:solidFill>
                                <a:prstClr val="black"/>
                              </a:solidFill>
                              <a:latin typeface="Cambria Math"/>
                            </a:rPr>
                            <m:t>)</m:t>
                          </m:r>
                        </m:den>
                      </m:f>
                      <m:r>
                        <a:rPr lang="en-GB" sz="2000" i="1">
                          <a:solidFill>
                            <a:prstClr val="black"/>
                          </a:solidFill>
                          <a:latin typeface="Cambria Math"/>
                        </a:rPr>
                        <m:t>+</m:t>
                      </m: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sSup>
                            <m:sSupPr>
                              <m:ctrlPr>
                                <a:rPr lang="en-GB" sz="2000" i="1">
                                  <a:solidFill>
                                    <a:prstClr val="black"/>
                                  </a:solidFill>
                                  <a:latin typeface="Cambria Math" panose="02040503050406030204" pitchFamily="18" charset="0"/>
                                </a:rPr>
                              </m:ctrlPr>
                            </m:sSupPr>
                            <m:e>
                              <m:r>
                                <a:rPr lang="en-GB" sz="2000" i="1">
                                  <a:solidFill>
                                    <a:prstClr val="black"/>
                                  </a:solidFill>
                                  <a:latin typeface="Cambria Math"/>
                                </a:rPr>
                                <m:t>(</m:t>
                              </m:r>
                              <m:r>
                                <a:rPr lang="en-GB" sz="2000" i="1">
                                  <a:solidFill>
                                    <a:prstClr val="black"/>
                                  </a:solidFill>
                                  <a:latin typeface="Cambria Math"/>
                                </a:rPr>
                                <m:t>1</m:t>
                              </m:r>
                              <m:r>
                                <a:rPr lang="en-GB" sz="2000" i="1">
                                  <a:solidFill>
                                    <a:prstClr val="black"/>
                                  </a:solidFill>
                                  <a:latin typeface="Cambria Math"/>
                                </a:rPr>
                                <m:t>+</m:t>
                              </m:r>
                              <m:r>
                                <a:rPr lang="en-GB" sz="2000" i="1">
                                  <a:solidFill>
                                    <a:prstClr val="black"/>
                                  </a:solidFill>
                                  <a:latin typeface="Cambria Math"/>
                                </a:rPr>
                                <m:t>𝑟</m:t>
                              </m:r>
                              <m:r>
                                <a:rPr lang="en-GB" sz="2000" i="1">
                                  <a:solidFill>
                                    <a:prstClr val="black"/>
                                  </a:solidFill>
                                  <a:latin typeface="Cambria Math"/>
                                </a:rPr>
                                <m:t>)</m:t>
                              </m:r>
                            </m:e>
                            <m:sup>
                              <m:r>
                                <a:rPr lang="en-GB" sz="2000" i="1">
                                  <a:solidFill>
                                    <a:prstClr val="black"/>
                                  </a:solidFill>
                                  <a:latin typeface="Cambria Math"/>
                                </a:rPr>
                                <m:t>2</m:t>
                              </m:r>
                            </m:sup>
                          </m:sSup>
                        </m:den>
                      </m:f>
                      <m:r>
                        <a:rPr lang="en-GB" sz="2000" i="1">
                          <a:solidFill>
                            <a:prstClr val="black"/>
                          </a:solidFill>
                          <a:latin typeface="Cambria Math"/>
                        </a:rPr>
                        <m:t>+⋯=</m:t>
                      </m:r>
                      <m:nary>
                        <m:naryPr>
                          <m:chr m:val="∑"/>
                          <m:ctrlPr>
                            <a:rPr lang="en-GB" sz="2000" i="1">
                              <a:solidFill>
                                <a:prstClr val="black"/>
                              </a:solidFill>
                              <a:latin typeface="Cambria Math" panose="02040503050406030204" pitchFamily="18" charset="0"/>
                            </a:rPr>
                          </m:ctrlPr>
                        </m:naryPr>
                        <m:sub>
                          <m:r>
                            <m:rPr>
                              <m:brk m:alnAt="23"/>
                            </m:rPr>
                            <a:rPr lang="en-GB" sz="2000" i="1">
                              <a:solidFill>
                                <a:prstClr val="black"/>
                              </a:solidFill>
                              <a:latin typeface="Cambria Math"/>
                            </a:rPr>
                            <m:t>𝑖</m:t>
                          </m:r>
                          <m:r>
                            <a:rPr lang="en-GB" sz="2000" i="1">
                              <a:solidFill>
                                <a:prstClr val="black"/>
                              </a:solidFill>
                              <a:latin typeface="Cambria Math"/>
                            </a:rPr>
                            <m:t>=</m:t>
                          </m:r>
                          <m:r>
                            <a:rPr lang="en-GB" sz="2000" i="1">
                              <a:solidFill>
                                <a:prstClr val="black"/>
                              </a:solidFill>
                              <a:latin typeface="Cambria Math"/>
                            </a:rPr>
                            <m:t>1</m:t>
                          </m:r>
                        </m:sub>
                        <m:sup>
                          <m:r>
                            <a:rPr lang="en-GB" sz="2000" i="1">
                              <a:solidFill>
                                <a:prstClr val="black"/>
                              </a:solidFill>
                              <a:latin typeface="Cambria Math" panose="02040503050406030204" pitchFamily="18" charset="0"/>
                              <a:ea typeface="Cambria Math" panose="02040503050406030204" pitchFamily="18" charset="0"/>
                            </a:rPr>
                            <m:t>∞</m:t>
                          </m:r>
                        </m:sup>
                        <m:e>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a:rPr>
                                        <m:t>1</m:t>
                                      </m:r>
                                      <m:r>
                                        <a:rPr lang="en-GB" sz="2000" i="1">
                                          <a:solidFill>
                                            <a:prstClr val="black"/>
                                          </a:solidFill>
                                          <a:latin typeface="Cambria Math"/>
                                        </a:rPr>
                                        <m:t>+</m:t>
                                      </m:r>
                                      <m:r>
                                        <a:rPr lang="en-GB" sz="2000" i="1">
                                          <a:solidFill>
                                            <a:prstClr val="black"/>
                                          </a:solidFill>
                                          <a:latin typeface="Cambria Math"/>
                                        </a:rPr>
                                        <m:t>𝑟</m:t>
                                      </m:r>
                                    </m:e>
                                  </m:d>
                                </m:e>
                                <m:sup>
                                  <m:r>
                                    <a:rPr lang="en-GB" sz="2000" i="1">
                                      <a:solidFill>
                                        <a:prstClr val="black"/>
                                      </a:solidFill>
                                      <a:latin typeface="Cambria Math"/>
                                    </a:rPr>
                                    <m:t>𝑖</m:t>
                                  </m:r>
                                </m:sup>
                              </m:sSup>
                            </m:den>
                          </m:f>
                          <m:r>
                            <a:rPr lang="en-GB" sz="2000" i="1">
                              <a:solidFill>
                                <a:prstClr val="black"/>
                              </a:solidFill>
                              <a:latin typeface="Cambria Math" panose="02040503050406030204" pitchFamily="18" charset="0"/>
                            </a:rPr>
                            <m:t>=</m:t>
                          </m:r>
                          <m:f>
                            <m:fPr>
                              <m:ctrlPr>
                                <a:rPr lang="en-GB" sz="2000" i="1">
                                  <a:solidFill>
                                    <a:srgbClr val="FF0000"/>
                                  </a:solidFill>
                                  <a:latin typeface="Cambria Math" panose="02040503050406030204" pitchFamily="18" charset="0"/>
                                </a:rPr>
                              </m:ctrlPr>
                            </m:fPr>
                            <m:num>
                              <m:r>
                                <a:rPr lang="en-GB" sz="2000" i="1">
                                  <a:solidFill>
                                    <a:srgbClr val="FF0000"/>
                                  </a:solidFill>
                                  <a:latin typeface="Cambria Math" panose="02040503050406030204" pitchFamily="18" charset="0"/>
                                </a:rPr>
                                <m:t>𝐶</m:t>
                              </m:r>
                            </m:num>
                            <m:den>
                              <m:r>
                                <a:rPr lang="en-GB" sz="2000" i="1">
                                  <a:solidFill>
                                    <a:srgbClr val="FF0000"/>
                                  </a:solidFill>
                                  <a:latin typeface="Cambria Math" panose="02040503050406030204" pitchFamily="18" charset="0"/>
                                </a:rPr>
                                <m:t>𝑟</m:t>
                              </m:r>
                            </m:den>
                          </m:f>
                        </m:e>
                      </m:nary>
                    </m:oMath>
                  </m:oMathPara>
                </a14:m>
                <a:endParaRPr lang="en-GB" sz="2000" dirty="0"/>
              </a:p>
              <a:p>
                <a:pPr marL="109728" indent="0">
                  <a:buNone/>
                </a:pPr>
                <a:endParaRPr lang="en-GB"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63353" y="1196753"/>
                <a:ext cx="11737303" cy="5652189"/>
              </a:xfrm>
              <a:blipFill>
                <a:blip r:embed="rId2"/>
                <a:stretch>
                  <a:fillRect t="-862" r="-623"/>
                </a:stretch>
              </a:blipFill>
            </p:spPr>
            <p:txBody>
              <a:bodyPr/>
              <a:lstStyle/>
              <a:p>
                <a:r>
                  <a:rPr lang="en-GB">
                    <a:noFill/>
                  </a:rPr>
                  <a:t> </a:t>
                </a:r>
              </a:p>
            </p:txBody>
          </p:sp>
        </mc:Fallback>
      </mc:AlternateContent>
      <p:graphicFrame>
        <p:nvGraphicFramePr>
          <p:cNvPr id="5" name="Table 4"/>
          <p:cNvGraphicFramePr>
            <a:graphicFrameLocks noGrp="1"/>
          </p:cNvGraphicFramePr>
          <p:nvPr/>
        </p:nvGraphicFramePr>
        <p:xfrm>
          <a:off x="1847528" y="5296666"/>
          <a:ext cx="8113182" cy="1544568"/>
        </p:xfrm>
        <a:graphic>
          <a:graphicData uri="http://schemas.openxmlformats.org/drawingml/2006/table">
            <a:tbl>
              <a:tblPr firstRow="1" bandRow="1">
                <a:tableStyleId>{EB344D84-9AFB-497E-A393-DC336BA19D2E}</a:tableStyleId>
              </a:tblPr>
              <a:tblGrid>
                <a:gridCol w="1872208">
                  <a:extLst>
                    <a:ext uri="{9D8B030D-6E8A-4147-A177-3AD203B41FA5}">
                      <a16:colId xmlns:a16="http://schemas.microsoft.com/office/drawing/2014/main" val="20000"/>
                    </a:ext>
                  </a:extLst>
                </a:gridCol>
                <a:gridCol w="792088">
                  <a:extLst>
                    <a:ext uri="{9D8B030D-6E8A-4147-A177-3AD203B41FA5}">
                      <a16:colId xmlns:a16="http://schemas.microsoft.com/office/drawing/2014/main" val="20001"/>
                    </a:ext>
                  </a:extLst>
                </a:gridCol>
                <a:gridCol w="812782">
                  <a:extLst>
                    <a:ext uri="{9D8B030D-6E8A-4147-A177-3AD203B41FA5}">
                      <a16:colId xmlns:a16="http://schemas.microsoft.com/office/drawing/2014/main" val="20002"/>
                    </a:ext>
                  </a:extLst>
                </a:gridCol>
                <a:gridCol w="2427578">
                  <a:extLst>
                    <a:ext uri="{9D8B030D-6E8A-4147-A177-3AD203B41FA5}">
                      <a16:colId xmlns:a16="http://schemas.microsoft.com/office/drawing/2014/main" val="20003"/>
                    </a:ext>
                  </a:extLst>
                </a:gridCol>
                <a:gridCol w="792088">
                  <a:extLst>
                    <a:ext uri="{9D8B030D-6E8A-4147-A177-3AD203B41FA5}">
                      <a16:colId xmlns:a16="http://schemas.microsoft.com/office/drawing/2014/main" val="20004"/>
                    </a:ext>
                  </a:extLst>
                </a:gridCol>
                <a:gridCol w="720080">
                  <a:extLst>
                    <a:ext uri="{9D8B030D-6E8A-4147-A177-3AD203B41FA5}">
                      <a16:colId xmlns:a16="http://schemas.microsoft.com/office/drawing/2014/main" val="20005"/>
                    </a:ext>
                  </a:extLst>
                </a:gridCol>
                <a:gridCol w="696358">
                  <a:extLst>
                    <a:ext uri="{9D8B030D-6E8A-4147-A177-3AD203B41FA5}">
                      <a16:colId xmlns:a16="http://schemas.microsoft.com/office/drawing/2014/main" val="20006"/>
                    </a:ext>
                  </a:extLst>
                </a:gridCol>
              </a:tblGrid>
              <a:tr h="432048">
                <a:tc>
                  <a:txBody>
                    <a:bodyPr/>
                    <a:lstStyle/>
                    <a:p>
                      <a:pPr algn="ctr"/>
                      <a:r>
                        <a:rPr lang="en-GB" sz="1600" dirty="0"/>
                        <a:t>Years</a:t>
                      </a:r>
                    </a:p>
                  </a:txBody>
                  <a:tcPr/>
                </a:tc>
                <a:tc>
                  <a:txBody>
                    <a:bodyPr/>
                    <a:lstStyle/>
                    <a:p>
                      <a:pPr algn="ctr"/>
                      <a:r>
                        <a:rPr lang="en-GB" sz="1600" dirty="0"/>
                        <a:t>1</a:t>
                      </a:r>
                    </a:p>
                  </a:txBody>
                  <a:tcPr/>
                </a:tc>
                <a:tc>
                  <a:txBody>
                    <a:bodyPr/>
                    <a:lstStyle/>
                    <a:p>
                      <a:pPr algn="ctr"/>
                      <a:r>
                        <a:rPr lang="en-GB" sz="1600" dirty="0"/>
                        <a:t>2</a:t>
                      </a:r>
                    </a:p>
                  </a:txBody>
                  <a:tcPr/>
                </a:tc>
                <a:tc>
                  <a:txBody>
                    <a:bodyPr/>
                    <a:lstStyle/>
                    <a:p>
                      <a:pPr algn="ctr"/>
                      <a:r>
                        <a:rPr lang="en-GB" sz="1600" dirty="0"/>
                        <a:t>…..</a:t>
                      </a:r>
                    </a:p>
                  </a:txBody>
                  <a:tcPr/>
                </a:tc>
                <a:tc>
                  <a:txBody>
                    <a:bodyPr/>
                    <a:lstStyle/>
                    <a:p>
                      <a:pPr algn="ctr"/>
                      <a:r>
                        <a:rPr lang="en-GB" sz="1600" dirty="0"/>
                        <a:t>t</a:t>
                      </a:r>
                    </a:p>
                  </a:txBody>
                  <a:tcPr/>
                </a:tc>
                <a:tc>
                  <a:txBody>
                    <a:bodyPr/>
                    <a:lstStyle/>
                    <a:p>
                      <a:pPr algn="ctr"/>
                      <a:r>
                        <a:rPr lang="en-GB" sz="1600" dirty="0"/>
                        <a:t>t+1</a:t>
                      </a:r>
                    </a:p>
                  </a:txBody>
                  <a:tcPr/>
                </a:tc>
                <a:tc>
                  <a:txBody>
                    <a:bodyPr/>
                    <a:lstStyle/>
                    <a:p>
                      <a:pPr algn="ctr"/>
                      <a:r>
                        <a:rPr lang="en-GB" sz="1600" dirty="0"/>
                        <a:t>….</a:t>
                      </a:r>
                    </a:p>
                  </a:txBody>
                  <a:tcPr/>
                </a:tc>
                <a:extLst>
                  <a:ext uri="{0D108BD9-81ED-4DB2-BD59-A6C34878D82A}">
                    <a16:rowId xmlns:a16="http://schemas.microsoft.com/office/drawing/2014/main" val="10000"/>
                  </a:ext>
                </a:extLst>
              </a:tr>
              <a:tr h="370840">
                <a:tc>
                  <a:txBody>
                    <a:bodyPr/>
                    <a:lstStyle/>
                    <a:p>
                      <a:pPr algn="ctr"/>
                      <a:r>
                        <a:rPr lang="en-GB" sz="1100" dirty="0"/>
                        <a:t>Pure Discount Bonds</a:t>
                      </a:r>
                    </a:p>
                  </a:txBody>
                  <a:tcPr/>
                </a:tc>
                <a:tc>
                  <a:txBody>
                    <a:bodyPr/>
                    <a:lstStyle/>
                    <a:p>
                      <a:pPr algn="ctr"/>
                      <a:r>
                        <a:rPr lang="en-GB" dirty="0"/>
                        <a:t>---</a:t>
                      </a:r>
                      <a:endParaRPr lang="en-GB" i="1" dirty="0"/>
                    </a:p>
                  </a:txBody>
                  <a:tcPr/>
                </a:tc>
                <a:tc>
                  <a:txBody>
                    <a:bodyPr/>
                    <a:lstStyle/>
                    <a:p>
                      <a:pPr algn="ctr"/>
                      <a:r>
                        <a:rPr lang="en-GB" dirty="0"/>
                        <a:t>---</a:t>
                      </a:r>
                      <a:endParaRPr lang="en-GB" i="1" dirty="0"/>
                    </a:p>
                  </a:txBody>
                  <a:tcPr/>
                </a:tc>
                <a:tc>
                  <a:txBody>
                    <a:bodyPr/>
                    <a:lstStyle/>
                    <a:p>
                      <a:pPr algn="ctr"/>
                      <a:r>
                        <a:rPr lang="en-GB" dirty="0"/>
                        <a:t>---</a:t>
                      </a:r>
                      <a:endParaRPr lang="en-GB" i="1" dirty="0"/>
                    </a:p>
                  </a:txBody>
                  <a:tcPr/>
                </a:tc>
                <a:tc>
                  <a:txBody>
                    <a:bodyPr/>
                    <a:lstStyle/>
                    <a:p>
                      <a:pPr algn="ctr"/>
                      <a:r>
                        <a:rPr lang="en-GB" dirty="0"/>
                        <a:t>F</a:t>
                      </a:r>
                      <a:endParaRPr lang="en-GB" i="1" dirty="0"/>
                    </a:p>
                  </a:txBody>
                  <a:tcPr/>
                </a:tc>
                <a:tc>
                  <a:txBody>
                    <a:bodyPr/>
                    <a:lstStyle/>
                    <a:p>
                      <a:pPr algn="ctr"/>
                      <a:endParaRPr lang="en-GB" i="1"/>
                    </a:p>
                  </a:txBody>
                  <a:tcPr/>
                </a:tc>
                <a:tc>
                  <a:txBody>
                    <a:bodyPr/>
                    <a:lstStyle/>
                    <a:p>
                      <a:pPr algn="ctr"/>
                      <a:endParaRPr lang="en-GB" i="1"/>
                    </a:p>
                  </a:txBody>
                  <a:tcPr/>
                </a:tc>
                <a:extLst>
                  <a:ext uri="{0D108BD9-81ED-4DB2-BD59-A6C34878D82A}">
                    <a16:rowId xmlns:a16="http://schemas.microsoft.com/office/drawing/2014/main" val="10001"/>
                  </a:ext>
                </a:extLst>
              </a:tr>
              <a:tr h="370840">
                <a:tc>
                  <a:txBody>
                    <a:bodyPr/>
                    <a:lstStyle/>
                    <a:p>
                      <a:pPr algn="ctr"/>
                      <a:r>
                        <a:rPr lang="en-GB" sz="1200" dirty="0"/>
                        <a:t>Coupon Bonds</a:t>
                      </a:r>
                    </a:p>
                  </a:txBody>
                  <a:tcPr/>
                </a:tc>
                <a:tc>
                  <a:txBody>
                    <a:bodyPr/>
                    <a:lstStyle/>
                    <a:p>
                      <a:pPr algn="ctr"/>
                      <a:r>
                        <a:rPr lang="en-GB" dirty="0"/>
                        <a:t>C</a:t>
                      </a:r>
                      <a:endParaRPr lang="en-GB" i="1" dirty="0"/>
                    </a:p>
                  </a:txBody>
                  <a:tcPr/>
                </a:tc>
                <a:tc>
                  <a:txBody>
                    <a:bodyPr/>
                    <a:lstStyle/>
                    <a:p>
                      <a:pPr algn="ctr"/>
                      <a:r>
                        <a:rPr lang="en-GB" dirty="0"/>
                        <a:t>C</a:t>
                      </a:r>
                      <a:endParaRPr lang="en-GB" i="1" dirty="0"/>
                    </a:p>
                  </a:txBody>
                  <a:tcPr/>
                </a:tc>
                <a:tc>
                  <a:txBody>
                    <a:bodyPr/>
                    <a:lstStyle/>
                    <a:p>
                      <a:pPr algn="ctr"/>
                      <a:r>
                        <a:rPr lang="en-GB" dirty="0"/>
                        <a:t>….</a:t>
                      </a:r>
                      <a:endParaRPr lang="en-GB" i="1" dirty="0"/>
                    </a:p>
                  </a:txBody>
                  <a:tcPr/>
                </a:tc>
                <a:tc>
                  <a:txBody>
                    <a:bodyPr/>
                    <a:lstStyle/>
                    <a:p>
                      <a:pPr algn="ctr"/>
                      <a:r>
                        <a:rPr lang="en-GB" dirty="0"/>
                        <a:t>C+F</a:t>
                      </a:r>
                      <a:endParaRPr lang="en-GB" i="1" dirty="0"/>
                    </a:p>
                  </a:txBody>
                  <a:tcPr/>
                </a:tc>
                <a:tc>
                  <a:txBody>
                    <a:bodyPr/>
                    <a:lstStyle/>
                    <a:p>
                      <a:pPr algn="ctr"/>
                      <a:endParaRPr lang="en-GB" i="1" dirty="0"/>
                    </a:p>
                  </a:txBody>
                  <a:tcPr/>
                </a:tc>
                <a:tc>
                  <a:txBody>
                    <a:bodyPr/>
                    <a:lstStyle/>
                    <a:p>
                      <a:pPr algn="ctr"/>
                      <a:endParaRPr lang="en-GB" i="1" dirty="0"/>
                    </a:p>
                  </a:txBody>
                  <a:tcPr/>
                </a:tc>
                <a:extLst>
                  <a:ext uri="{0D108BD9-81ED-4DB2-BD59-A6C34878D82A}">
                    <a16:rowId xmlns:a16="http://schemas.microsoft.com/office/drawing/2014/main" val="10002"/>
                  </a:ext>
                </a:extLst>
              </a:tr>
              <a:tr h="370840">
                <a:tc>
                  <a:txBody>
                    <a:bodyPr/>
                    <a:lstStyle/>
                    <a:p>
                      <a:pPr algn="ctr"/>
                      <a:r>
                        <a:rPr lang="en-GB" sz="1200" dirty="0"/>
                        <a:t>Consols</a:t>
                      </a:r>
                    </a:p>
                  </a:txBody>
                  <a:tcPr/>
                </a:tc>
                <a:tc>
                  <a:txBody>
                    <a:bodyPr/>
                    <a:lstStyle/>
                    <a:p>
                      <a:pPr algn="ctr"/>
                      <a:r>
                        <a:rPr lang="en-GB" dirty="0"/>
                        <a:t>C</a:t>
                      </a:r>
                      <a:endParaRPr lang="en-GB" i="1" dirty="0"/>
                    </a:p>
                  </a:txBody>
                  <a:tcPr/>
                </a:tc>
                <a:tc>
                  <a:txBody>
                    <a:bodyPr/>
                    <a:lstStyle/>
                    <a:p>
                      <a:pPr algn="ctr"/>
                      <a:r>
                        <a:rPr lang="en-GB" dirty="0"/>
                        <a:t>C</a:t>
                      </a:r>
                      <a:endParaRPr lang="en-GB" i="1" dirty="0"/>
                    </a:p>
                  </a:txBody>
                  <a:tcPr/>
                </a:tc>
                <a:tc>
                  <a:txBody>
                    <a:bodyPr/>
                    <a:lstStyle/>
                    <a:p>
                      <a:pPr algn="ctr"/>
                      <a:r>
                        <a:rPr lang="en-GB" dirty="0"/>
                        <a:t>….</a:t>
                      </a:r>
                      <a:endParaRPr lang="en-GB" i="1" dirty="0"/>
                    </a:p>
                  </a:txBody>
                  <a:tcPr/>
                </a:tc>
                <a:tc>
                  <a:txBody>
                    <a:bodyPr/>
                    <a:lstStyle/>
                    <a:p>
                      <a:pPr algn="ctr"/>
                      <a:r>
                        <a:rPr lang="en-GB" dirty="0"/>
                        <a:t>C</a:t>
                      </a:r>
                      <a:endParaRPr lang="en-GB" i="1" dirty="0"/>
                    </a:p>
                  </a:txBody>
                  <a:tcPr/>
                </a:tc>
                <a:tc>
                  <a:txBody>
                    <a:bodyPr/>
                    <a:lstStyle/>
                    <a:p>
                      <a:pPr algn="ctr"/>
                      <a:r>
                        <a:rPr lang="en-GB" dirty="0"/>
                        <a:t>C</a:t>
                      </a:r>
                      <a:endParaRPr lang="en-GB" i="1" dirty="0"/>
                    </a:p>
                  </a:txBody>
                  <a:tcPr/>
                </a:tc>
                <a:tc>
                  <a:txBody>
                    <a:bodyPr/>
                    <a:lstStyle/>
                    <a:p>
                      <a:pPr algn="ctr"/>
                      <a:r>
                        <a:rPr lang="en-GB" dirty="0"/>
                        <a:t>C</a:t>
                      </a:r>
                      <a:endParaRPr lang="en-GB" i="1" dirty="0"/>
                    </a:p>
                  </a:txBody>
                  <a:tcPr/>
                </a:tc>
                <a:extLst>
                  <a:ext uri="{0D108BD9-81ED-4DB2-BD59-A6C34878D82A}">
                    <a16:rowId xmlns:a16="http://schemas.microsoft.com/office/drawing/2014/main" val="10003"/>
                  </a:ext>
                </a:extLst>
              </a:tr>
            </a:tbl>
          </a:graphicData>
        </a:graphic>
      </p:graphicFrame>
      <p:sp>
        <p:nvSpPr>
          <p:cNvPr id="4" name="Slide Number Placeholder 3">
            <a:extLst>
              <a:ext uri="{FF2B5EF4-FFF2-40B4-BE49-F238E27FC236}">
                <a16:creationId xmlns:a16="http://schemas.microsoft.com/office/drawing/2014/main" id="{33720793-B2FB-4674-83F7-00997CC74814}"/>
              </a:ext>
            </a:extLst>
          </p:cNvPr>
          <p:cNvSpPr>
            <a:spLocks noGrp="1"/>
          </p:cNvSpPr>
          <p:nvPr>
            <p:ph type="sldNum" sz="quarter" idx="12"/>
          </p:nvPr>
        </p:nvSpPr>
        <p:spPr/>
        <p:txBody>
          <a:bodyPr/>
          <a:lstStyle/>
          <a:p>
            <a:fld id="{E268A2EE-60DF-4D9A-BDB5-E8B57244CE40}" type="slidenum">
              <a:rPr lang="en-GB" smtClean="0"/>
              <a:pPr/>
              <a:t>111</a:t>
            </a:fld>
            <a:endParaRPr lang="en-GB"/>
          </a:p>
        </p:txBody>
      </p:sp>
    </p:spTree>
    <p:extLst>
      <p:ext uri="{BB962C8B-B14F-4D97-AF65-F5344CB8AC3E}">
        <p14:creationId xmlns:p14="http://schemas.microsoft.com/office/powerpoint/2010/main" val="2844295644"/>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3" y="692696"/>
            <a:ext cx="11665295"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PV of Bonds </a:t>
            </a:r>
          </a:p>
        </p:txBody>
      </p:sp>
      <mc:AlternateContent xmlns:mc="http://schemas.openxmlformats.org/markup-compatibility/2006" xmlns:a14="http://schemas.microsoft.com/office/drawing/2010/main">
        <mc:Choice Requires="a14">
          <p:sp>
            <p:nvSpPr>
              <p:cNvPr id="6" name="Content Placeholder 5"/>
              <p:cNvSpPr>
                <a:spLocks noGrp="1"/>
              </p:cNvSpPr>
              <p:nvPr>
                <p:ph idx="1"/>
              </p:nvPr>
            </p:nvSpPr>
            <p:spPr>
              <a:xfrm>
                <a:off x="263353" y="1340768"/>
                <a:ext cx="11665295" cy="5517232"/>
              </a:xfrm>
            </p:spPr>
            <p:txBody>
              <a:bodyPr>
                <a:normAutofit/>
              </a:bodyPr>
              <a:lstStyle/>
              <a:p>
                <a:pPr>
                  <a:buFont typeface="Courier New" panose="02070309020205020404" pitchFamily="49" charset="0"/>
                  <a:buChar char="o"/>
                </a:pPr>
                <a:r>
                  <a:rPr lang="en-GB" sz="2400" u="sng" dirty="0"/>
                  <a:t>Example for the coupon bonds</a:t>
                </a:r>
                <a:r>
                  <a:rPr lang="en-GB" sz="2400" dirty="0"/>
                  <a:t>: If you buy a </a:t>
                </a:r>
                <a:r>
                  <a:rPr lang="en-GB" sz="2400" dirty="0">
                    <a:solidFill>
                      <a:srgbClr val="FF0000"/>
                    </a:solidFill>
                  </a:rPr>
                  <a:t>4%</a:t>
                </a:r>
                <a:r>
                  <a:rPr lang="en-GB" sz="2400" dirty="0"/>
                  <a:t> treasury bond in </a:t>
                </a:r>
                <a:r>
                  <a:rPr lang="en-GB" sz="2400" dirty="0">
                    <a:solidFill>
                      <a:srgbClr val="FF0000"/>
                    </a:solidFill>
                  </a:rPr>
                  <a:t>2014</a:t>
                </a:r>
                <a:r>
                  <a:rPr lang="en-GB" sz="2400" dirty="0"/>
                  <a:t> with a face value of </a:t>
                </a:r>
                <a:r>
                  <a:rPr lang="en-GB" sz="2400" dirty="0">
                    <a:solidFill>
                      <a:srgbClr val="FF0000"/>
                    </a:solidFill>
                  </a:rPr>
                  <a:t>£100 </a:t>
                </a:r>
                <a:r>
                  <a:rPr lang="en-GB" sz="2400" dirty="0"/>
                  <a:t>maturing in </a:t>
                </a:r>
                <a:r>
                  <a:rPr lang="en-GB" sz="2400" dirty="0">
                    <a:solidFill>
                      <a:srgbClr val="FF0000"/>
                    </a:solidFill>
                  </a:rPr>
                  <a:t>2018</a:t>
                </a:r>
                <a:r>
                  <a:rPr lang="en-GB" sz="2400" dirty="0"/>
                  <a:t>, it means you are entitled to get </a:t>
                </a:r>
                <a14:m>
                  <m:oMath xmlns:m="http://schemas.openxmlformats.org/officeDocument/2006/math">
                    <m:r>
                      <a:rPr lang="en-GB" sz="2400" i="1">
                        <a:solidFill>
                          <a:srgbClr val="FF0000"/>
                        </a:solidFill>
                        <a:latin typeface="Cambria Math" panose="02040503050406030204" pitchFamily="18" charset="0"/>
                      </a:rPr>
                      <m:t>0</m:t>
                    </m:r>
                    <m:r>
                      <a:rPr lang="en-GB" sz="2400" i="1">
                        <a:solidFill>
                          <a:srgbClr val="FF0000"/>
                        </a:solidFill>
                        <a:latin typeface="Cambria Math" panose="02040503050406030204" pitchFamily="18" charset="0"/>
                      </a:rPr>
                      <m:t>.</m:t>
                    </m:r>
                    <m:r>
                      <a:rPr lang="en-GB" sz="2400" i="1">
                        <a:solidFill>
                          <a:srgbClr val="FF0000"/>
                        </a:solidFill>
                        <a:latin typeface="Cambria Math" panose="02040503050406030204" pitchFamily="18" charset="0"/>
                      </a:rPr>
                      <m:t>04</m:t>
                    </m:r>
                    <m:r>
                      <a:rPr lang="en-GB" sz="2400" i="1">
                        <a:solidFill>
                          <a:srgbClr val="FF0000"/>
                        </a:solidFill>
                        <a:latin typeface="Cambria Math" panose="02040503050406030204" pitchFamily="18" charset="0"/>
                        <a:ea typeface="Cambria Math" panose="02040503050406030204" pitchFamily="18" charset="0"/>
                      </a:rPr>
                      <m:t>×</m:t>
                    </m:r>
                    <m:r>
                      <a:rPr lang="en-GB" sz="2400" i="1">
                        <a:solidFill>
                          <a:srgbClr val="FF0000"/>
                        </a:solidFill>
                        <a:latin typeface="Cambria Math" panose="02040503050406030204" pitchFamily="18" charset="0"/>
                        <a:ea typeface="Cambria Math" panose="02040503050406030204" pitchFamily="18" charset="0"/>
                      </a:rPr>
                      <m:t>100</m:t>
                    </m:r>
                    <m:r>
                      <a:rPr lang="en-GB" sz="2400" i="1">
                        <a:solidFill>
                          <a:srgbClr val="FF0000"/>
                        </a:solidFill>
                        <a:latin typeface="Cambria Math" panose="02040503050406030204" pitchFamily="18" charset="0"/>
                        <a:ea typeface="Cambria Math" panose="02040503050406030204" pitchFamily="18" charset="0"/>
                      </a:rPr>
                      <m:t>=£</m:t>
                    </m:r>
                    <m:r>
                      <a:rPr lang="en-GB" sz="2400" i="1">
                        <a:solidFill>
                          <a:srgbClr val="FF0000"/>
                        </a:solidFill>
                        <a:latin typeface="Cambria Math" panose="02040503050406030204" pitchFamily="18" charset="0"/>
                        <a:ea typeface="Cambria Math" panose="02040503050406030204" pitchFamily="18" charset="0"/>
                      </a:rPr>
                      <m:t>4</m:t>
                    </m:r>
                  </m:oMath>
                </a14:m>
                <a:r>
                  <a:rPr lang="en-GB" sz="2400" dirty="0">
                    <a:solidFill>
                      <a:srgbClr val="FF0000"/>
                    </a:solidFill>
                  </a:rPr>
                  <a:t> </a:t>
                </a:r>
                <a:r>
                  <a:rPr lang="en-GB" sz="2400" dirty="0"/>
                  <a:t>interest (coupon) each year until </a:t>
                </a:r>
                <a:r>
                  <a:rPr lang="en-GB" sz="2400" dirty="0">
                    <a:solidFill>
                      <a:srgbClr val="FF0000"/>
                    </a:solidFill>
                  </a:rPr>
                  <a:t>2018</a:t>
                </a:r>
                <a:r>
                  <a:rPr lang="en-GB" sz="2400" dirty="0"/>
                  <a:t>, which you receive the final coupon and the face value (nominal value) of your bond, i.e.:   </a:t>
                </a:r>
              </a:p>
              <a:p>
                <a:pPr marL="109728" indent="0">
                  <a:buNone/>
                </a:pPr>
                <a14:m>
                  <m:oMathPara xmlns:m="http://schemas.openxmlformats.org/officeDocument/2006/math">
                    <m:oMathParaPr>
                      <m:jc m:val="centerGroup"/>
                    </m:oMathParaPr>
                    <m:oMath xmlns:m="http://schemas.openxmlformats.org/officeDocument/2006/math">
                      <m:limLow>
                        <m:limLowPr>
                          <m:ctrlPr>
                            <a:rPr lang="en-GB" sz="2400" i="1">
                              <a:latin typeface="Cambria Math" panose="02040503050406030204" pitchFamily="18" charset="0"/>
                            </a:rPr>
                          </m:ctrlPr>
                        </m:limLowPr>
                        <m:e>
                          <m:groupChr>
                            <m:groupChrPr>
                              <m:chr m:val="⏟"/>
                              <m:ctrlPr>
                                <a:rPr lang="en-GB" sz="2400" i="1">
                                  <a:latin typeface="Cambria Math" panose="02040503050406030204" pitchFamily="18" charset="0"/>
                                </a:rPr>
                              </m:ctrlPr>
                            </m:groupChrPr>
                            <m:e>
                              <m:r>
                                <a:rPr lang="en-GB" sz="2400" i="1">
                                  <a:latin typeface="Cambria Math" panose="02040503050406030204" pitchFamily="18" charset="0"/>
                                </a:rPr>
                                <m:t>£</m:t>
                              </m:r>
                              <m:r>
                                <a:rPr lang="en-GB" sz="2400" i="1">
                                  <a:latin typeface="Cambria Math" panose="02040503050406030204" pitchFamily="18" charset="0"/>
                                </a:rPr>
                                <m:t>4</m:t>
                              </m:r>
                            </m:e>
                          </m:groupChr>
                        </m:e>
                        <m:lim>
                          <m:r>
                            <a:rPr lang="en-GB" sz="2400" i="1">
                              <a:solidFill>
                                <a:srgbClr val="FF0000"/>
                              </a:solidFill>
                              <a:latin typeface="Cambria Math" panose="02040503050406030204" pitchFamily="18" charset="0"/>
                            </a:rPr>
                            <m:t>2015</m:t>
                          </m:r>
                        </m:lim>
                      </m:limLow>
                      <m:r>
                        <a:rPr lang="en-GB" sz="2400" i="1">
                          <a:latin typeface="Cambria Math" panose="02040503050406030204" pitchFamily="18" charset="0"/>
                        </a:rPr>
                        <m:t>, </m:t>
                      </m:r>
                      <m:limLow>
                        <m:limLowPr>
                          <m:ctrlPr>
                            <a:rPr lang="en-GB" sz="2400" i="1">
                              <a:latin typeface="Cambria Math" panose="02040503050406030204" pitchFamily="18" charset="0"/>
                            </a:rPr>
                          </m:ctrlPr>
                        </m:limLowPr>
                        <m:e>
                          <m:groupChr>
                            <m:groupChrPr>
                              <m:chr m:val="⏟"/>
                              <m:ctrlPr>
                                <a:rPr lang="en-GB" sz="2400" i="1">
                                  <a:latin typeface="Cambria Math" panose="02040503050406030204" pitchFamily="18" charset="0"/>
                                </a:rPr>
                              </m:ctrlPr>
                            </m:groupChrPr>
                            <m:e>
                              <m:r>
                                <a:rPr lang="en-GB" sz="2400" i="1">
                                  <a:latin typeface="Cambria Math" panose="02040503050406030204" pitchFamily="18" charset="0"/>
                                </a:rPr>
                                <m:t>£</m:t>
                              </m:r>
                              <m:r>
                                <a:rPr lang="en-GB" sz="2400" i="1">
                                  <a:latin typeface="Cambria Math" panose="02040503050406030204" pitchFamily="18" charset="0"/>
                                </a:rPr>
                                <m:t>4</m:t>
                              </m:r>
                            </m:e>
                          </m:groupChr>
                        </m:e>
                        <m:lim>
                          <m:r>
                            <a:rPr lang="en-GB" sz="2400" i="1">
                              <a:solidFill>
                                <a:srgbClr val="FF0000"/>
                              </a:solidFill>
                              <a:latin typeface="Cambria Math" panose="02040503050406030204" pitchFamily="18" charset="0"/>
                            </a:rPr>
                            <m:t>2016</m:t>
                          </m:r>
                        </m:lim>
                      </m:limLow>
                      <m:r>
                        <a:rPr lang="en-GB" sz="2400" i="1">
                          <a:latin typeface="Cambria Math" panose="02040503050406030204" pitchFamily="18" charset="0"/>
                        </a:rPr>
                        <m:t>,</m:t>
                      </m:r>
                      <m:limLow>
                        <m:limLowPr>
                          <m:ctrlPr>
                            <a:rPr lang="en-GB" sz="2400" i="1">
                              <a:latin typeface="Cambria Math" panose="02040503050406030204" pitchFamily="18" charset="0"/>
                            </a:rPr>
                          </m:ctrlPr>
                        </m:limLowPr>
                        <m:e>
                          <m:groupChr>
                            <m:groupChrPr>
                              <m:chr m:val="⏟"/>
                              <m:ctrlPr>
                                <a:rPr lang="en-GB" sz="2400" i="1">
                                  <a:latin typeface="Cambria Math" panose="02040503050406030204" pitchFamily="18" charset="0"/>
                                </a:rPr>
                              </m:ctrlPr>
                            </m:groupChrPr>
                            <m:e>
                              <m:r>
                                <a:rPr lang="en-GB" sz="2400" i="1">
                                  <a:latin typeface="Cambria Math" panose="02040503050406030204" pitchFamily="18" charset="0"/>
                                </a:rPr>
                                <m:t>£</m:t>
                              </m:r>
                              <m:r>
                                <a:rPr lang="en-GB" sz="2400" i="1">
                                  <a:latin typeface="Cambria Math" panose="02040503050406030204" pitchFamily="18" charset="0"/>
                                </a:rPr>
                                <m:t>4</m:t>
                              </m:r>
                            </m:e>
                          </m:groupChr>
                        </m:e>
                        <m:lim>
                          <m:r>
                            <a:rPr lang="en-GB" sz="2400" i="1">
                              <a:solidFill>
                                <a:srgbClr val="FF0000"/>
                              </a:solidFill>
                              <a:latin typeface="Cambria Math" panose="02040503050406030204" pitchFamily="18" charset="0"/>
                            </a:rPr>
                            <m:t>2017</m:t>
                          </m:r>
                        </m:lim>
                      </m:limLow>
                      <m:r>
                        <a:rPr lang="en-GB" sz="2400" i="1">
                          <a:latin typeface="Cambria Math" panose="02040503050406030204" pitchFamily="18" charset="0"/>
                        </a:rPr>
                        <m:t>,</m:t>
                      </m:r>
                      <m:limLow>
                        <m:limLowPr>
                          <m:ctrlPr>
                            <a:rPr lang="en-GB" sz="2400" i="1">
                              <a:latin typeface="Cambria Math" panose="02040503050406030204" pitchFamily="18" charset="0"/>
                            </a:rPr>
                          </m:ctrlPr>
                        </m:limLowPr>
                        <m:e>
                          <m:groupChr>
                            <m:groupChrPr>
                              <m:chr m:val="⏟"/>
                              <m:ctrlPr>
                                <a:rPr lang="en-GB" sz="2400" i="1">
                                  <a:latin typeface="Cambria Math" panose="02040503050406030204" pitchFamily="18" charset="0"/>
                                </a:rPr>
                              </m:ctrlPr>
                            </m:groupChrPr>
                            <m:e>
                              <m:r>
                                <a:rPr lang="en-GB" sz="2400" i="1">
                                  <a:latin typeface="Cambria Math" panose="02040503050406030204" pitchFamily="18" charset="0"/>
                                </a:rPr>
                                <m:t>£</m:t>
                              </m:r>
                              <m:r>
                                <a:rPr lang="en-GB" sz="2400" i="1">
                                  <a:latin typeface="Cambria Math" panose="02040503050406030204" pitchFamily="18" charset="0"/>
                                </a:rPr>
                                <m:t>104</m:t>
                              </m:r>
                            </m:e>
                          </m:groupChr>
                        </m:e>
                        <m:lim>
                          <m:r>
                            <a:rPr lang="en-GB" sz="2400" i="1">
                              <a:solidFill>
                                <a:srgbClr val="FF0000"/>
                              </a:solidFill>
                              <a:latin typeface="Cambria Math" panose="02040503050406030204" pitchFamily="18" charset="0"/>
                            </a:rPr>
                            <m:t>2018</m:t>
                          </m:r>
                        </m:lim>
                      </m:limLow>
                    </m:oMath>
                  </m:oMathPara>
                </a14:m>
                <a:endParaRPr lang="en-GB" sz="2400" dirty="0"/>
              </a:p>
              <a:p>
                <a:pPr marL="109728" indent="0">
                  <a:buNone/>
                </a:pPr>
                <a:endParaRPr lang="en-GB" sz="1100" dirty="0"/>
              </a:p>
              <a:p>
                <a:pPr>
                  <a:buFont typeface="Arial" panose="020B0604020202020204" pitchFamily="34" charset="0"/>
                  <a:buChar char="•"/>
                </a:pPr>
                <a:r>
                  <a:rPr lang="en-GB" sz="2400" dirty="0"/>
                  <a:t>Obviously, this is an annuity for </a:t>
                </a:r>
                <a:r>
                  <a:rPr lang="en-GB" sz="2400" dirty="0">
                    <a:solidFill>
                      <a:srgbClr val="FF0000"/>
                    </a:solidFill>
                  </a:rPr>
                  <a:t>4</a:t>
                </a:r>
                <a:r>
                  <a:rPr lang="en-GB" sz="2400" dirty="0"/>
                  <a:t> years plus a final payment. So, the PV of this bond can be calculated as:</a:t>
                </a:r>
              </a:p>
              <a:p>
                <a:pPr marL="109728" indent="0">
                  <a:buNone/>
                </a:pPr>
                <a:endParaRPr lang="en-GB" sz="1100" i="1" dirty="0">
                  <a:latin typeface="Cambria Math" panose="02040503050406030204" pitchFamily="18" charset="0"/>
                </a:endParaRPr>
              </a:p>
              <a:p>
                <a:pPr marL="109728" indent="0">
                  <a:buNone/>
                </a:pPr>
                <a14:m>
                  <m:oMathPara xmlns:m="http://schemas.openxmlformats.org/officeDocument/2006/math">
                    <m:oMathParaPr>
                      <m:jc m:val="centerGroup"/>
                    </m:oMathParaPr>
                    <m:oMath xmlns:m="http://schemas.openxmlformats.org/officeDocument/2006/math">
                      <m:f>
                        <m:fPr>
                          <m:ctrlPr>
                            <a:rPr lang="en-GB" sz="2400" i="1">
                              <a:latin typeface="Cambria Math" panose="02040503050406030204" pitchFamily="18" charset="0"/>
                            </a:rPr>
                          </m:ctrlPr>
                        </m:fPr>
                        <m:num>
                          <m:r>
                            <a:rPr lang="en-GB" sz="2400" i="1">
                              <a:latin typeface="Cambria Math" panose="02040503050406030204" pitchFamily="18" charset="0"/>
                            </a:rPr>
                            <m:t>£</m:t>
                          </m:r>
                          <m:r>
                            <a:rPr lang="en-GB" sz="2400" i="1">
                              <a:latin typeface="Cambria Math" panose="02040503050406030204" pitchFamily="18" charset="0"/>
                            </a:rPr>
                            <m:t>4</m:t>
                          </m:r>
                        </m:num>
                        <m:den>
                          <m:r>
                            <a:rPr lang="en-GB" sz="2400" i="1">
                              <a:latin typeface="Cambria Math" panose="02040503050406030204" pitchFamily="18" charset="0"/>
                            </a:rPr>
                            <m:t>𝑟</m:t>
                          </m:r>
                        </m:den>
                      </m:f>
                      <m:d>
                        <m:dPr>
                          <m:begChr m:val="["/>
                          <m:endChr m:val="]"/>
                          <m:ctrlPr>
                            <a:rPr lang="en-GB" sz="2400" i="1">
                              <a:latin typeface="Cambria Math" panose="02040503050406030204" pitchFamily="18" charset="0"/>
                            </a:rPr>
                          </m:ctrlPr>
                        </m:dPr>
                        <m:e>
                          <m:r>
                            <a:rPr lang="en-GB" sz="2400" i="1">
                              <a:latin typeface="Cambria Math" panose="02040503050406030204" pitchFamily="18" charset="0"/>
                            </a:rPr>
                            <m:t>1</m:t>
                          </m:r>
                          <m:r>
                            <a:rPr lang="en-GB" sz="2400" i="1">
                              <a:latin typeface="Cambria Math" panose="02040503050406030204" pitchFamily="18" charset="0"/>
                            </a:rPr>
                            <m:t>−</m:t>
                          </m:r>
                          <m:f>
                            <m:fPr>
                              <m:ctrlPr>
                                <a:rPr lang="en-GB" sz="2400" i="1">
                                  <a:latin typeface="Cambria Math" panose="02040503050406030204" pitchFamily="18" charset="0"/>
                                </a:rPr>
                              </m:ctrlPr>
                            </m:fPr>
                            <m:num>
                              <m:r>
                                <a:rPr lang="en-GB" sz="2400" i="1">
                                  <a:latin typeface="Cambria Math" panose="02040503050406030204" pitchFamily="18" charset="0"/>
                                </a:rPr>
                                <m:t>1</m:t>
                              </m:r>
                            </m:num>
                            <m:den>
                              <m:sSup>
                                <m:sSupPr>
                                  <m:ctrlPr>
                                    <a:rPr lang="en-GB" sz="2400" i="1">
                                      <a:latin typeface="Cambria Math" panose="02040503050406030204" pitchFamily="18" charset="0"/>
                                    </a:rPr>
                                  </m:ctrlPr>
                                </m:sSupPr>
                                <m:e>
                                  <m:d>
                                    <m:dPr>
                                      <m:ctrlPr>
                                        <a:rPr lang="en-GB" sz="2400" i="1">
                                          <a:latin typeface="Cambria Math" panose="02040503050406030204" pitchFamily="18" charset="0"/>
                                        </a:rPr>
                                      </m:ctrlPr>
                                    </m:dPr>
                                    <m:e>
                                      <m:r>
                                        <a:rPr lang="en-GB" sz="2400" i="1">
                                          <a:latin typeface="Cambria Math" panose="02040503050406030204" pitchFamily="18" charset="0"/>
                                        </a:rPr>
                                        <m:t>1</m:t>
                                      </m:r>
                                      <m:r>
                                        <a:rPr lang="en-GB" sz="2400" i="1">
                                          <a:latin typeface="Cambria Math" panose="02040503050406030204" pitchFamily="18" charset="0"/>
                                        </a:rPr>
                                        <m:t>+</m:t>
                                      </m:r>
                                      <m:r>
                                        <a:rPr lang="en-GB" sz="2400" i="1">
                                          <a:latin typeface="Cambria Math" panose="02040503050406030204" pitchFamily="18" charset="0"/>
                                        </a:rPr>
                                        <m:t>𝑟</m:t>
                                      </m:r>
                                    </m:e>
                                  </m:d>
                                </m:e>
                                <m:sup>
                                  <m:r>
                                    <a:rPr lang="en-GB" sz="2400" i="1">
                                      <a:latin typeface="Cambria Math" panose="02040503050406030204" pitchFamily="18" charset="0"/>
                                    </a:rPr>
                                    <m:t>4</m:t>
                                  </m:r>
                                </m:sup>
                              </m:sSup>
                            </m:den>
                          </m:f>
                        </m:e>
                      </m:d>
                      <m:r>
                        <a:rPr lang="en-GB" sz="2400" i="1">
                          <a:latin typeface="Cambria Math" panose="02040503050406030204" pitchFamily="18" charset="0"/>
                        </a:rPr>
                        <m:t>+</m:t>
                      </m:r>
                      <m:f>
                        <m:fPr>
                          <m:ctrlPr>
                            <a:rPr lang="en-GB" sz="2400" i="1">
                              <a:latin typeface="Cambria Math" panose="02040503050406030204" pitchFamily="18" charset="0"/>
                            </a:rPr>
                          </m:ctrlPr>
                        </m:fPr>
                        <m:num>
                          <m:r>
                            <a:rPr lang="en-GB" sz="2400" i="1">
                              <a:latin typeface="Cambria Math" panose="02040503050406030204" pitchFamily="18" charset="0"/>
                            </a:rPr>
                            <m:t>£</m:t>
                          </m:r>
                          <m:r>
                            <a:rPr lang="en-GB" sz="2400" i="1">
                              <a:latin typeface="Cambria Math" panose="02040503050406030204" pitchFamily="18" charset="0"/>
                            </a:rPr>
                            <m:t>100</m:t>
                          </m:r>
                        </m:num>
                        <m:den>
                          <m:sSup>
                            <m:sSupPr>
                              <m:ctrlPr>
                                <a:rPr lang="en-GB" sz="2400" i="1">
                                  <a:latin typeface="Cambria Math" panose="02040503050406030204" pitchFamily="18" charset="0"/>
                                </a:rPr>
                              </m:ctrlPr>
                            </m:sSupPr>
                            <m:e>
                              <m:d>
                                <m:dPr>
                                  <m:ctrlPr>
                                    <a:rPr lang="en-GB" sz="2400" i="1">
                                      <a:latin typeface="Cambria Math" panose="02040503050406030204" pitchFamily="18" charset="0"/>
                                    </a:rPr>
                                  </m:ctrlPr>
                                </m:dPr>
                                <m:e>
                                  <m:r>
                                    <a:rPr lang="en-GB" sz="2400" i="1">
                                      <a:latin typeface="Cambria Math" panose="02040503050406030204" pitchFamily="18" charset="0"/>
                                    </a:rPr>
                                    <m:t>1</m:t>
                                  </m:r>
                                  <m:r>
                                    <a:rPr lang="en-GB" sz="2400" i="1">
                                      <a:latin typeface="Cambria Math" panose="02040503050406030204" pitchFamily="18" charset="0"/>
                                    </a:rPr>
                                    <m:t>+</m:t>
                                  </m:r>
                                  <m:r>
                                    <a:rPr lang="en-GB" sz="2400" i="1">
                                      <a:latin typeface="Cambria Math" panose="02040503050406030204" pitchFamily="18" charset="0"/>
                                    </a:rPr>
                                    <m:t>𝑟</m:t>
                                  </m:r>
                                </m:e>
                              </m:d>
                            </m:e>
                            <m:sup>
                              <m:r>
                                <a:rPr lang="en-GB" sz="2400" i="1">
                                  <a:latin typeface="Cambria Math" panose="02040503050406030204" pitchFamily="18" charset="0"/>
                                </a:rPr>
                                <m:t>4</m:t>
                              </m:r>
                            </m:sup>
                          </m:sSup>
                        </m:den>
                      </m:f>
                    </m:oMath>
                  </m:oMathPara>
                </a14:m>
                <a:endParaRPr lang="en-GB" sz="1100" i="1" dirty="0">
                  <a:latin typeface="Cambria Math" panose="02040503050406030204" pitchFamily="18" charset="0"/>
                </a:endParaRPr>
              </a:p>
              <a:p>
                <a:pPr marL="109728" indent="0">
                  <a:buNone/>
                </a:pPr>
                <a:endParaRPr lang="en-GB" sz="1100" i="1" dirty="0">
                  <a:latin typeface="Cambria Math" panose="02040503050406030204" pitchFamily="18" charset="0"/>
                </a:endParaRPr>
              </a:p>
              <a:p>
                <a:pPr marL="109728" indent="0">
                  <a:buNone/>
                </a:pPr>
                <a:r>
                  <a:rPr lang="en-GB" sz="2400" dirty="0"/>
                  <a:t>But this PV depends on the opportunity cost of capital which in this case must be the </a:t>
                </a:r>
                <a:r>
                  <a:rPr lang="en-GB" sz="2400" dirty="0">
                    <a:solidFill>
                      <a:srgbClr val="FF0000"/>
                    </a:solidFill>
                  </a:rPr>
                  <a:t>rate of return offered by other similar short-term treasury bonds </a:t>
                </a:r>
                <a:r>
                  <a:rPr lang="en-GB" sz="2400" dirty="0"/>
                  <a:t>(The word “</a:t>
                </a:r>
                <a:r>
                  <a:rPr lang="en-GB" sz="2400" dirty="0">
                    <a:solidFill>
                      <a:srgbClr val="FF0000"/>
                    </a:solidFill>
                  </a:rPr>
                  <a:t>similar</a:t>
                </a:r>
                <a:r>
                  <a:rPr lang="en-GB" sz="2400" dirty="0"/>
                  <a:t>” here refers to the same level of risk and credit quality; same asset class). </a:t>
                </a:r>
                <a:endParaRPr lang="en-GB" sz="2400" dirty="0">
                  <a:solidFill>
                    <a:srgbClr val="FF0000"/>
                  </a:solidFill>
                </a:endParaRPr>
              </a:p>
            </p:txBody>
          </p:sp>
        </mc:Choice>
        <mc:Fallback xmlns="">
          <p:sp>
            <p:nvSpPr>
              <p:cNvPr id="6" name="Content Placeholder 5"/>
              <p:cNvSpPr>
                <a:spLocks noGrp="1" noRot="1" noChangeAspect="1" noMove="1" noResize="1" noEditPoints="1" noAdjustHandles="1" noChangeArrowheads="1" noChangeShapeType="1" noTextEdit="1"/>
              </p:cNvSpPr>
              <p:nvPr>
                <p:ph idx="1"/>
              </p:nvPr>
            </p:nvSpPr>
            <p:spPr>
              <a:xfrm>
                <a:off x="263353" y="1340768"/>
                <a:ext cx="11665295" cy="5517232"/>
              </a:xfrm>
              <a:blipFill>
                <a:blip r:embed="rId2"/>
                <a:stretch>
                  <a:fillRect t="-884" r="-1149" b="-1105"/>
                </a:stretch>
              </a:blipFill>
            </p:spPr>
            <p:txBody>
              <a:bodyPr/>
              <a:lstStyle/>
              <a:p>
                <a:r>
                  <a:rPr lang="en-GB">
                    <a:noFill/>
                  </a:rPr>
                  <a:t> </a:t>
                </a:r>
              </a:p>
            </p:txBody>
          </p:sp>
        </mc:Fallback>
      </mc:AlternateContent>
      <p:sp>
        <p:nvSpPr>
          <p:cNvPr id="3" name="Slide Number Placeholder 2">
            <a:extLst>
              <a:ext uri="{FF2B5EF4-FFF2-40B4-BE49-F238E27FC236}">
                <a16:creationId xmlns:a16="http://schemas.microsoft.com/office/drawing/2014/main" id="{E809482F-F59D-42C3-8151-19BA25C132AF}"/>
              </a:ext>
            </a:extLst>
          </p:cNvPr>
          <p:cNvSpPr>
            <a:spLocks noGrp="1"/>
          </p:cNvSpPr>
          <p:nvPr>
            <p:ph type="sldNum" sz="quarter" idx="12"/>
          </p:nvPr>
        </p:nvSpPr>
        <p:spPr/>
        <p:txBody>
          <a:bodyPr/>
          <a:lstStyle/>
          <a:p>
            <a:fld id="{E268A2EE-60DF-4D9A-BDB5-E8B57244CE40}" type="slidenum">
              <a:rPr lang="en-GB" smtClean="0"/>
              <a:pPr/>
              <a:t>112</a:t>
            </a:fld>
            <a:endParaRPr lang="en-GB"/>
          </a:p>
        </p:txBody>
      </p:sp>
    </p:spTree>
    <p:extLst>
      <p:ext uri="{BB962C8B-B14F-4D97-AF65-F5344CB8AC3E}">
        <p14:creationId xmlns:p14="http://schemas.microsoft.com/office/powerpoint/2010/main" val="1039559131"/>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3" y="692696"/>
            <a:ext cx="11665295" cy="432048"/>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r>
              <a:rPr lang="en-GB" sz="2800" dirty="0"/>
              <a:t>PV of Bonds </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63353" y="1124747"/>
                <a:ext cx="11665295" cy="5724195"/>
              </a:xfrm>
            </p:spPr>
            <p:txBody>
              <a:bodyPr>
                <a:normAutofit lnSpcReduction="10000"/>
              </a:bodyPr>
              <a:lstStyle/>
              <a:p>
                <a:r>
                  <a:rPr lang="en-GB" sz="2400" dirty="0"/>
                  <a:t>Imagine other short-term treasury bonds have a </a:t>
                </a:r>
                <a:r>
                  <a:rPr lang="en-GB" sz="2400" dirty="0">
                    <a:solidFill>
                      <a:srgbClr val="FF0000"/>
                    </a:solidFill>
                  </a:rPr>
                  <a:t>2.8%</a:t>
                </a:r>
                <a:r>
                  <a:rPr lang="en-GB" sz="2400" dirty="0"/>
                  <a:t> return, the PV of our example would be:</a:t>
                </a:r>
              </a:p>
              <a:p>
                <a:pPr marL="109728" indent="0">
                  <a:buNone/>
                </a:pPr>
                <a:endParaRPr lang="en-GB" sz="1000" dirty="0"/>
              </a:p>
              <a:p>
                <a:pPr marL="109728" indent="0">
                  <a:buNone/>
                </a:pPr>
                <a:endParaRPr lang="en-GB" sz="2400" dirty="0"/>
              </a:p>
              <a:p>
                <a:pPr marL="109728" indent="0">
                  <a:buNone/>
                </a:pPr>
                <a:endParaRPr lang="en-GB" sz="1200" dirty="0"/>
              </a:p>
              <a:p>
                <a:pPr>
                  <a:buFont typeface="Arial" panose="020B0604020202020204" pitchFamily="34" charset="0"/>
                  <a:buChar char="•"/>
                </a:pPr>
                <a:r>
                  <a:rPr lang="en-GB" sz="2400" dirty="0"/>
                  <a:t>Now, let’s look at the question from a different angle. What return do investors receive when they buy a bond and hold it to its maturity if the </a:t>
                </a:r>
                <a:r>
                  <a:rPr lang="en-GB" sz="2400" i="1" dirty="0">
                    <a:solidFill>
                      <a:srgbClr val="FF0000"/>
                    </a:solidFill>
                  </a:rPr>
                  <a:t>asked price </a:t>
                </a:r>
                <a:r>
                  <a:rPr lang="en-GB" sz="2400" dirty="0"/>
                  <a:t>of the bond is given?</a:t>
                </a:r>
              </a:p>
              <a:p>
                <a:pPr>
                  <a:buFont typeface="Arial" panose="020B0604020202020204" pitchFamily="34" charset="0"/>
                  <a:buChar char="•"/>
                </a:pPr>
                <a:r>
                  <a:rPr lang="en-GB" sz="2400" dirty="0"/>
                  <a:t>Based on our example, we need to find </a:t>
                </a:r>
                <a14:m>
                  <m:oMath xmlns:m="http://schemas.openxmlformats.org/officeDocument/2006/math">
                    <m:r>
                      <a:rPr lang="en-GB" sz="2400" i="1">
                        <a:solidFill>
                          <a:srgbClr val="FF0000"/>
                        </a:solidFill>
                        <a:latin typeface="Cambria Math" panose="02040503050406030204" pitchFamily="18" charset="0"/>
                      </a:rPr>
                      <m:t>𝑟</m:t>
                    </m:r>
                  </m:oMath>
                </a14:m>
                <a:r>
                  <a:rPr lang="en-GB" sz="2400" b="1" dirty="0"/>
                  <a:t> </a:t>
                </a:r>
                <a:r>
                  <a:rPr lang="en-GB" sz="2400" dirty="0"/>
                  <a:t>in this equation:</a:t>
                </a:r>
              </a:p>
              <a:p>
                <a:pPr marL="109728" indent="0">
                  <a:buNone/>
                </a:pPr>
                <a:endParaRPr lang="en-GB" sz="900" dirty="0"/>
              </a:p>
              <a:p>
                <a:pPr marL="109728" indent="0">
                  <a:buNone/>
                </a:pPr>
                <a14:m>
                  <m:oMathPara xmlns:m="http://schemas.openxmlformats.org/officeDocument/2006/math">
                    <m:oMathParaPr>
                      <m:jc m:val="centerGroup"/>
                    </m:oMathParaPr>
                    <m:oMath xmlns:m="http://schemas.openxmlformats.org/officeDocument/2006/math">
                      <m:r>
                        <a:rPr lang="en-GB" sz="2000" i="1">
                          <a:latin typeface="Cambria Math" panose="02040503050406030204" pitchFamily="18" charset="0"/>
                        </a:rPr>
                        <m:t>104</m:t>
                      </m:r>
                      <m:r>
                        <a:rPr lang="en-GB" sz="2000" i="1">
                          <a:latin typeface="Cambria Math" panose="02040503050406030204" pitchFamily="18" charset="0"/>
                        </a:rPr>
                        <m:t>.</m:t>
                      </m:r>
                      <m:r>
                        <a:rPr lang="en-GB" sz="2000" i="1">
                          <a:latin typeface="Cambria Math" panose="02040503050406030204" pitchFamily="18" charset="0"/>
                        </a:rPr>
                        <m:t>40</m:t>
                      </m:r>
                      <m:r>
                        <a:rPr lang="en-GB" sz="2000" i="1">
                          <a:latin typeface="Cambria Math" panose="02040503050406030204" pitchFamily="18" charset="0"/>
                        </a:rPr>
                        <m:t>=</m:t>
                      </m:r>
                      <m:f>
                        <m:fPr>
                          <m:ctrlPr>
                            <a:rPr lang="en-GB" sz="2000" i="1">
                              <a:latin typeface="Cambria Math" panose="02040503050406030204" pitchFamily="18" charset="0"/>
                            </a:rPr>
                          </m:ctrlPr>
                        </m:fPr>
                        <m:num>
                          <m:r>
                            <a:rPr lang="en-GB" sz="2000" i="1">
                              <a:latin typeface="Cambria Math" panose="02040503050406030204" pitchFamily="18" charset="0"/>
                            </a:rPr>
                            <m:t>4</m:t>
                          </m:r>
                        </m:num>
                        <m:den>
                          <m:d>
                            <m:dPr>
                              <m:ctrlPr>
                                <a:rPr lang="en-GB" sz="2000" i="1">
                                  <a:latin typeface="Cambria Math" panose="02040503050406030204" pitchFamily="18" charset="0"/>
                                </a:rPr>
                              </m:ctrlPr>
                            </m:dPr>
                            <m:e>
                              <m:r>
                                <a:rPr lang="en-GB" sz="2000" i="1">
                                  <a:latin typeface="Cambria Math" panose="02040503050406030204" pitchFamily="18" charset="0"/>
                                </a:rPr>
                                <m:t>1</m:t>
                              </m:r>
                              <m:r>
                                <a:rPr lang="en-GB" sz="2000" i="1">
                                  <a:latin typeface="Cambria Math" panose="02040503050406030204" pitchFamily="18" charset="0"/>
                                </a:rPr>
                                <m:t>+</m:t>
                              </m:r>
                              <m:r>
                                <a:rPr lang="en-GB" sz="2000" i="1">
                                  <a:latin typeface="Cambria Math" panose="02040503050406030204" pitchFamily="18" charset="0"/>
                                </a:rPr>
                                <m:t>𝑟</m:t>
                              </m:r>
                            </m:e>
                          </m:d>
                        </m:den>
                      </m:f>
                      <m:r>
                        <a:rPr lang="en-GB" sz="2000" i="1">
                          <a:latin typeface="Cambria Math" panose="02040503050406030204" pitchFamily="18" charset="0"/>
                        </a:rPr>
                        <m:t>+</m:t>
                      </m:r>
                      <m:f>
                        <m:fPr>
                          <m:ctrlPr>
                            <a:rPr lang="en-GB" sz="2000" i="1">
                              <a:latin typeface="Cambria Math" panose="02040503050406030204" pitchFamily="18" charset="0"/>
                            </a:rPr>
                          </m:ctrlPr>
                        </m:fPr>
                        <m:num>
                          <m:r>
                            <a:rPr lang="en-GB" sz="2000" i="1">
                              <a:latin typeface="Cambria Math" panose="02040503050406030204" pitchFamily="18" charset="0"/>
                            </a:rPr>
                            <m:t>4</m:t>
                          </m:r>
                        </m:num>
                        <m:den>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r>
                                    <a:rPr lang="en-GB" sz="2000" i="1">
                                      <a:latin typeface="Cambria Math" panose="02040503050406030204" pitchFamily="18" charset="0"/>
                                    </a:rPr>
                                    <m:t>1</m:t>
                                  </m:r>
                                  <m:r>
                                    <a:rPr lang="en-GB" sz="2000" i="1">
                                      <a:latin typeface="Cambria Math" panose="02040503050406030204" pitchFamily="18" charset="0"/>
                                    </a:rPr>
                                    <m:t>+</m:t>
                                  </m:r>
                                  <m:r>
                                    <a:rPr lang="en-GB" sz="2000" i="1">
                                      <a:latin typeface="Cambria Math" panose="02040503050406030204" pitchFamily="18" charset="0"/>
                                    </a:rPr>
                                    <m:t>𝑟</m:t>
                                  </m:r>
                                </m:e>
                              </m:d>
                            </m:e>
                            <m:sup>
                              <m:r>
                                <a:rPr lang="en-GB" sz="2000" i="1">
                                  <a:latin typeface="Cambria Math" panose="02040503050406030204" pitchFamily="18" charset="0"/>
                                </a:rPr>
                                <m:t>2</m:t>
                              </m:r>
                            </m:sup>
                          </m:sSup>
                        </m:den>
                      </m:f>
                      <m:r>
                        <a:rPr lang="en-GB" sz="2000" i="1">
                          <a:latin typeface="Cambria Math" panose="02040503050406030204" pitchFamily="18" charset="0"/>
                        </a:rPr>
                        <m:t>+</m:t>
                      </m:r>
                      <m:f>
                        <m:fPr>
                          <m:ctrlPr>
                            <a:rPr lang="en-GB" sz="2000" i="1">
                              <a:latin typeface="Cambria Math" panose="02040503050406030204" pitchFamily="18" charset="0"/>
                            </a:rPr>
                          </m:ctrlPr>
                        </m:fPr>
                        <m:num>
                          <m:r>
                            <a:rPr lang="en-GB" sz="2000" i="1">
                              <a:latin typeface="Cambria Math" panose="02040503050406030204" pitchFamily="18" charset="0"/>
                            </a:rPr>
                            <m:t>4</m:t>
                          </m:r>
                        </m:num>
                        <m:den>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r>
                                    <a:rPr lang="en-GB" sz="2000" i="1">
                                      <a:latin typeface="Cambria Math" panose="02040503050406030204" pitchFamily="18" charset="0"/>
                                    </a:rPr>
                                    <m:t>1</m:t>
                                  </m:r>
                                  <m:r>
                                    <a:rPr lang="en-GB" sz="2000" i="1">
                                      <a:latin typeface="Cambria Math" panose="02040503050406030204" pitchFamily="18" charset="0"/>
                                    </a:rPr>
                                    <m:t>+</m:t>
                                  </m:r>
                                  <m:r>
                                    <a:rPr lang="en-GB" sz="2000" i="1">
                                      <a:latin typeface="Cambria Math" panose="02040503050406030204" pitchFamily="18" charset="0"/>
                                    </a:rPr>
                                    <m:t>𝑟</m:t>
                                  </m:r>
                                </m:e>
                              </m:d>
                            </m:e>
                            <m:sup>
                              <m:r>
                                <a:rPr lang="en-GB" sz="2000" i="1">
                                  <a:latin typeface="Cambria Math" panose="02040503050406030204" pitchFamily="18" charset="0"/>
                                </a:rPr>
                                <m:t>3</m:t>
                              </m:r>
                            </m:sup>
                          </m:sSup>
                        </m:den>
                      </m:f>
                      <m:r>
                        <a:rPr lang="en-GB" sz="2000" i="1">
                          <a:latin typeface="Cambria Math" panose="02040503050406030204" pitchFamily="18" charset="0"/>
                        </a:rPr>
                        <m:t>+</m:t>
                      </m:r>
                      <m:f>
                        <m:fPr>
                          <m:ctrlPr>
                            <a:rPr lang="en-GB" sz="2000" i="1">
                              <a:latin typeface="Cambria Math" panose="02040503050406030204" pitchFamily="18" charset="0"/>
                            </a:rPr>
                          </m:ctrlPr>
                        </m:fPr>
                        <m:num>
                          <m:r>
                            <a:rPr lang="en-GB" sz="2000" i="1">
                              <a:latin typeface="Cambria Math" panose="02040503050406030204" pitchFamily="18" charset="0"/>
                            </a:rPr>
                            <m:t>104</m:t>
                          </m:r>
                        </m:num>
                        <m:den>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r>
                                    <a:rPr lang="en-GB" sz="2000" i="1">
                                      <a:latin typeface="Cambria Math" panose="02040503050406030204" pitchFamily="18" charset="0"/>
                                    </a:rPr>
                                    <m:t>1</m:t>
                                  </m:r>
                                  <m:r>
                                    <a:rPr lang="en-GB" sz="2000" i="1">
                                      <a:latin typeface="Cambria Math" panose="02040503050406030204" pitchFamily="18" charset="0"/>
                                    </a:rPr>
                                    <m:t>+</m:t>
                                  </m:r>
                                  <m:r>
                                    <a:rPr lang="en-GB" sz="2000" i="1">
                                      <a:latin typeface="Cambria Math" panose="02040503050406030204" pitchFamily="18" charset="0"/>
                                    </a:rPr>
                                    <m:t>𝑟</m:t>
                                  </m:r>
                                </m:e>
                              </m:d>
                            </m:e>
                            <m:sup>
                              <m:r>
                                <a:rPr lang="en-GB" sz="2000" i="1">
                                  <a:latin typeface="Cambria Math" panose="02040503050406030204" pitchFamily="18" charset="0"/>
                                </a:rPr>
                                <m:t>4</m:t>
                              </m:r>
                            </m:sup>
                          </m:sSup>
                        </m:den>
                      </m:f>
                    </m:oMath>
                  </m:oMathPara>
                </a14:m>
                <a:endParaRPr lang="en-GB" sz="2000" dirty="0"/>
              </a:p>
              <a:p>
                <a:pPr marL="109728" indent="0">
                  <a:buNone/>
                </a:pPr>
                <a:endParaRPr lang="en-GB" sz="900" dirty="0"/>
              </a:p>
              <a:p>
                <a:pPr marL="109728" indent="0">
                  <a:buNone/>
                </a:pPr>
                <a:r>
                  <a:rPr lang="en-GB" sz="2400" dirty="0"/>
                  <a:t>This rate of return </a:t>
                </a:r>
                <a14:m>
                  <m:oMath xmlns:m="http://schemas.openxmlformats.org/officeDocument/2006/math">
                    <m:r>
                      <a:rPr lang="en-GB" sz="2400" i="1">
                        <a:solidFill>
                          <a:srgbClr val="FF0000"/>
                        </a:solidFill>
                        <a:latin typeface="Cambria Math" panose="02040503050406030204" pitchFamily="18" charset="0"/>
                      </a:rPr>
                      <m:t>𝑟</m:t>
                    </m:r>
                    <m:r>
                      <a:rPr lang="en-GB" sz="2400" i="1">
                        <a:solidFill>
                          <a:srgbClr val="FF0000"/>
                        </a:solidFill>
                        <a:latin typeface="Cambria Math" panose="02040503050406030204" pitchFamily="18" charset="0"/>
                      </a:rPr>
                      <m:t> </m:t>
                    </m:r>
                  </m:oMath>
                </a14:m>
                <a:r>
                  <a:rPr lang="en-GB" sz="2400" dirty="0"/>
                  <a:t>is called </a:t>
                </a:r>
                <a:r>
                  <a:rPr lang="en-GB" sz="2400" i="1" dirty="0">
                    <a:solidFill>
                      <a:srgbClr val="FF0000"/>
                    </a:solidFill>
                  </a:rPr>
                  <a:t>yield to maturity </a:t>
                </a:r>
                <a:r>
                  <a:rPr lang="en-GB" sz="2400" dirty="0"/>
                  <a:t>(</a:t>
                </a:r>
                <a:r>
                  <a:rPr lang="en-GB" sz="2400" i="1" dirty="0">
                    <a:solidFill>
                      <a:srgbClr val="FF0000"/>
                    </a:solidFill>
                  </a:rPr>
                  <a:t>YTM</a:t>
                </a:r>
                <a:r>
                  <a:rPr lang="en-GB" sz="2400" dirty="0"/>
                  <a:t>) and based on the previous information, we know that </a:t>
                </a:r>
                <a14:m>
                  <m:oMath xmlns:m="http://schemas.openxmlformats.org/officeDocument/2006/math">
                    <m:r>
                      <a:rPr lang="en-GB" sz="2400" i="1">
                        <a:solidFill>
                          <a:srgbClr val="FF0000"/>
                        </a:solidFill>
                        <a:latin typeface="Cambria Math" panose="02040503050406030204" pitchFamily="18" charset="0"/>
                      </a:rPr>
                      <m:t>𝑟</m:t>
                    </m:r>
                    <m:r>
                      <a:rPr lang="en-GB" sz="2400" i="1">
                        <a:solidFill>
                          <a:srgbClr val="FF0000"/>
                        </a:solidFill>
                        <a:latin typeface="Cambria Math" panose="02040503050406030204" pitchFamily="18" charset="0"/>
                      </a:rPr>
                      <m:t>=</m:t>
                    </m:r>
                    <m:r>
                      <a:rPr lang="en-GB" sz="2400" i="1">
                        <a:solidFill>
                          <a:srgbClr val="FF0000"/>
                        </a:solidFill>
                        <a:latin typeface="Cambria Math" panose="02040503050406030204" pitchFamily="18" charset="0"/>
                      </a:rPr>
                      <m:t>2</m:t>
                    </m:r>
                    <m:r>
                      <a:rPr lang="en-GB" sz="2400" i="1">
                        <a:solidFill>
                          <a:srgbClr val="FF0000"/>
                        </a:solidFill>
                        <a:latin typeface="Cambria Math" panose="02040503050406030204" pitchFamily="18" charset="0"/>
                      </a:rPr>
                      <m:t>.</m:t>
                    </m:r>
                    <m:r>
                      <a:rPr lang="en-GB" sz="2400" i="1">
                        <a:solidFill>
                          <a:srgbClr val="FF0000"/>
                        </a:solidFill>
                        <a:latin typeface="Cambria Math" panose="02040503050406030204" pitchFamily="18" charset="0"/>
                      </a:rPr>
                      <m:t>8</m:t>
                    </m:r>
                    <m:r>
                      <a:rPr lang="en-GB" sz="2400" i="1">
                        <a:solidFill>
                          <a:srgbClr val="FF0000"/>
                        </a:solidFill>
                        <a:latin typeface="Cambria Math" panose="02040503050406030204" pitchFamily="18" charset="0"/>
                      </a:rPr>
                      <m:t>%</m:t>
                    </m:r>
                  </m:oMath>
                </a14:m>
                <a:r>
                  <a:rPr lang="en-GB" sz="2400" dirty="0"/>
                  <a:t> but if we did not have this information, solving this equation would require the trial and error technique or a computer software. </a:t>
                </a:r>
              </a:p>
              <a:p>
                <a:pPr marL="109728" indent="0">
                  <a:buNone/>
                </a:pPr>
                <a:endParaRPr lang="en-GB" sz="1300" dirty="0"/>
              </a:p>
              <a:p>
                <a:pPr marL="109728" indent="0">
                  <a:buNone/>
                </a:pPr>
                <a:r>
                  <a:rPr lang="en-GB" sz="2400" u="sng" dirty="0">
                    <a:solidFill>
                      <a:srgbClr val="FF0000"/>
                    </a:solidFill>
                  </a:rPr>
                  <a:t>Note:</a:t>
                </a:r>
                <a:r>
                  <a:rPr lang="en-GB" sz="2400" dirty="0"/>
                  <a:t> the price of a bond has an inverse relation with the rate of interest (or yield to maturity rate). Why? Can you explain this through the opportunity cost of having bonds?</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63353" y="1124747"/>
                <a:ext cx="11665295" cy="5724195"/>
              </a:xfrm>
              <a:blipFill>
                <a:blip r:embed="rId2"/>
                <a:stretch>
                  <a:fillRect t="-1491" r="-135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2502165" y="1772816"/>
                <a:ext cx="6972043" cy="714042"/>
              </a:xfrm>
              <a:prstGeom prst="rect">
                <a:avLst/>
              </a:prstGeom>
            </p:spPr>
            <p:txBody>
              <a:bodyPr wrap="square">
                <a:spAutoFit/>
              </a:bodyPr>
              <a:lstStyle/>
              <a:p>
                <a:pPr marL="109728"/>
                <a14:m>
                  <m:oMathPara xmlns:m="http://schemas.openxmlformats.org/officeDocument/2006/math">
                    <m:oMathParaPr>
                      <m:jc m:val="centerGroup"/>
                    </m:oMathParaPr>
                    <m:oMath xmlns:m="http://schemas.openxmlformats.org/officeDocument/2006/math">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4</m:t>
                          </m:r>
                        </m:num>
                        <m:den>
                          <m:r>
                            <a:rPr lang="en-GB" sz="2000" i="1">
                              <a:solidFill>
                                <a:prstClr val="black"/>
                              </a:solidFill>
                              <a:latin typeface="Cambria Math" panose="02040503050406030204" pitchFamily="18" charset="0"/>
                            </a:rPr>
                            <m:t>0</m:t>
                          </m:r>
                          <m:r>
                            <a:rPr lang="en-GB" sz="2000" i="1">
                              <a:solidFill>
                                <a:prstClr val="black"/>
                              </a:solidFill>
                              <a:latin typeface="Cambria Math" panose="02040503050406030204" pitchFamily="18" charset="0"/>
                            </a:rPr>
                            <m:t>.</m:t>
                          </m:r>
                          <m:r>
                            <a:rPr lang="en-GB" sz="2000" i="1">
                              <a:solidFill>
                                <a:prstClr val="black"/>
                              </a:solidFill>
                              <a:latin typeface="Cambria Math" panose="02040503050406030204" pitchFamily="18" charset="0"/>
                            </a:rPr>
                            <m:t>028</m:t>
                          </m:r>
                        </m:den>
                      </m:f>
                      <m:d>
                        <m:dPr>
                          <m:begChr m:val="["/>
                          <m:endChr m:val="]"/>
                          <m:ctrlPr>
                            <a:rPr lang="en-GB" sz="2000" i="1">
                              <a:solidFill>
                                <a:prstClr val="black"/>
                              </a:solidFill>
                              <a:latin typeface="Cambria Math" panose="02040503050406030204" pitchFamily="18" charset="0"/>
                            </a:rPr>
                          </m:ctrlPr>
                        </m:dPr>
                        <m:e>
                          <m:r>
                            <a:rPr lang="en-GB" sz="2000" i="1">
                              <a:solidFill>
                                <a:prstClr val="black"/>
                              </a:solidFill>
                              <a:latin typeface="Cambria Math" panose="02040503050406030204" pitchFamily="18" charset="0"/>
                            </a:rPr>
                            <m:t>1</m:t>
                          </m:r>
                          <m:r>
                            <a:rPr lang="en-GB" sz="2000" i="1">
                              <a:solidFill>
                                <a:prstClr val="black"/>
                              </a:solidFill>
                              <a:latin typeface="Cambria Math" panose="02040503050406030204" pitchFamily="18" charset="0"/>
                            </a:rPr>
                            <m:t>−</m:t>
                          </m: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1</m:t>
                              </m:r>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panose="02040503050406030204" pitchFamily="18" charset="0"/>
                                        </a:rPr>
                                        <m:t>1</m:t>
                                      </m:r>
                                      <m:r>
                                        <a:rPr lang="en-GB" sz="2000" i="1">
                                          <a:solidFill>
                                            <a:prstClr val="black"/>
                                          </a:solidFill>
                                          <a:latin typeface="Cambria Math" panose="02040503050406030204" pitchFamily="18" charset="0"/>
                                        </a:rPr>
                                        <m:t>+</m:t>
                                      </m:r>
                                      <m:r>
                                        <a:rPr lang="en-GB" sz="2000" i="1">
                                          <a:solidFill>
                                            <a:prstClr val="black"/>
                                          </a:solidFill>
                                          <a:latin typeface="Cambria Math" panose="02040503050406030204" pitchFamily="18" charset="0"/>
                                        </a:rPr>
                                        <m:t>0</m:t>
                                      </m:r>
                                      <m:r>
                                        <a:rPr lang="en-GB" sz="2000" i="1">
                                          <a:solidFill>
                                            <a:prstClr val="black"/>
                                          </a:solidFill>
                                          <a:latin typeface="Cambria Math" panose="02040503050406030204" pitchFamily="18" charset="0"/>
                                        </a:rPr>
                                        <m:t>.</m:t>
                                      </m:r>
                                      <m:r>
                                        <a:rPr lang="en-GB" sz="2000" i="1">
                                          <a:solidFill>
                                            <a:prstClr val="black"/>
                                          </a:solidFill>
                                          <a:latin typeface="Cambria Math" panose="02040503050406030204" pitchFamily="18" charset="0"/>
                                        </a:rPr>
                                        <m:t>028</m:t>
                                      </m:r>
                                    </m:e>
                                  </m:d>
                                </m:e>
                                <m:sup>
                                  <m:r>
                                    <a:rPr lang="en-GB" sz="2000" i="1">
                                      <a:solidFill>
                                        <a:prstClr val="black"/>
                                      </a:solidFill>
                                      <a:latin typeface="Cambria Math" panose="02040503050406030204" pitchFamily="18" charset="0"/>
                                    </a:rPr>
                                    <m:t>4</m:t>
                                  </m:r>
                                </m:sup>
                              </m:sSup>
                            </m:den>
                          </m:f>
                        </m:e>
                      </m:d>
                      <m:r>
                        <a:rPr lang="en-GB" sz="2000" i="1">
                          <a:solidFill>
                            <a:prstClr val="black"/>
                          </a:solidFill>
                          <a:latin typeface="Cambria Math" panose="02040503050406030204" pitchFamily="18" charset="0"/>
                        </a:rPr>
                        <m:t>+</m:t>
                      </m: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100</m:t>
                          </m:r>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panose="02040503050406030204" pitchFamily="18" charset="0"/>
                                    </a:rPr>
                                    <m:t>1</m:t>
                                  </m:r>
                                  <m:r>
                                    <a:rPr lang="en-GB" sz="2000" i="1">
                                      <a:solidFill>
                                        <a:prstClr val="black"/>
                                      </a:solidFill>
                                      <a:latin typeface="Cambria Math" panose="02040503050406030204" pitchFamily="18" charset="0"/>
                                    </a:rPr>
                                    <m:t>+</m:t>
                                  </m:r>
                                  <m:r>
                                    <a:rPr lang="en-GB" sz="2000" i="1">
                                      <a:solidFill>
                                        <a:prstClr val="black"/>
                                      </a:solidFill>
                                      <a:latin typeface="Cambria Math" panose="02040503050406030204" pitchFamily="18" charset="0"/>
                                    </a:rPr>
                                    <m:t>0</m:t>
                                  </m:r>
                                  <m:r>
                                    <a:rPr lang="en-GB" sz="2000" i="1">
                                      <a:solidFill>
                                        <a:prstClr val="black"/>
                                      </a:solidFill>
                                      <a:latin typeface="Cambria Math" panose="02040503050406030204" pitchFamily="18" charset="0"/>
                                    </a:rPr>
                                    <m:t>.</m:t>
                                  </m:r>
                                  <m:r>
                                    <a:rPr lang="en-GB" sz="2000" i="1">
                                      <a:solidFill>
                                        <a:prstClr val="black"/>
                                      </a:solidFill>
                                      <a:latin typeface="Cambria Math" panose="02040503050406030204" pitchFamily="18" charset="0"/>
                                    </a:rPr>
                                    <m:t>028</m:t>
                                  </m:r>
                                </m:e>
                              </m:d>
                            </m:e>
                            <m:sup>
                              <m:r>
                                <a:rPr lang="en-GB" sz="2000" i="1">
                                  <a:solidFill>
                                    <a:prstClr val="black"/>
                                  </a:solidFill>
                                  <a:latin typeface="Cambria Math" panose="02040503050406030204" pitchFamily="18" charset="0"/>
                                </a:rPr>
                                <m:t>4</m:t>
                              </m:r>
                            </m:sup>
                          </m:sSup>
                        </m:den>
                      </m:f>
                      <m:r>
                        <a:rPr lang="en-GB" sz="2000" i="1">
                          <a:solidFill>
                            <a:prstClr val="black"/>
                          </a:solidFill>
                          <a:latin typeface="Cambria Math" panose="02040503050406030204" pitchFamily="18" charset="0"/>
                          <a:ea typeface="Cambria Math" panose="02040503050406030204" pitchFamily="18" charset="0"/>
                        </a:rPr>
                        <m:t>≅</m:t>
                      </m:r>
                      <m:r>
                        <a:rPr lang="en-GB" sz="2000" i="1">
                          <a:solidFill>
                            <a:prstClr val="black"/>
                          </a:solidFill>
                          <a:latin typeface="Cambria Math" panose="02040503050406030204" pitchFamily="18" charset="0"/>
                          <a:ea typeface="Cambria Math" panose="02040503050406030204" pitchFamily="18" charset="0"/>
                        </a:rPr>
                        <m:t>104</m:t>
                      </m:r>
                      <m:r>
                        <a:rPr lang="en-GB" sz="2000" i="1">
                          <a:solidFill>
                            <a:prstClr val="black"/>
                          </a:solidFill>
                          <a:latin typeface="Cambria Math" panose="02040503050406030204" pitchFamily="18" charset="0"/>
                          <a:ea typeface="Cambria Math" panose="02040503050406030204" pitchFamily="18" charset="0"/>
                        </a:rPr>
                        <m:t>.</m:t>
                      </m:r>
                      <m:r>
                        <a:rPr lang="en-GB" sz="2000" i="1">
                          <a:solidFill>
                            <a:prstClr val="black"/>
                          </a:solidFill>
                          <a:latin typeface="Cambria Math" panose="02040503050406030204" pitchFamily="18" charset="0"/>
                          <a:ea typeface="Cambria Math" panose="02040503050406030204" pitchFamily="18" charset="0"/>
                        </a:rPr>
                        <m:t>40</m:t>
                      </m:r>
                    </m:oMath>
                  </m:oMathPara>
                </a14:m>
                <a:endParaRPr lang="en-GB" sz="2000" dirty="0">
                  <a:solidFill>
                    <a:prstClr val="black"/>
                  </a:solidFill>
                </a:endParaRPr>
              </a:p>
            </p:txBody>
          </p:sp>
        </mc:Choice>
        <mc:Fallback xmlns="">
          <p:sp>
            <p:nvSpPr>
              <p:cNvPr id="4" name="Rectangle 3"/>
              <p:cNvSpPr>
                <a:spLocks noRot="1" noChangeAspect="1" noMove="1" noResize="1" noEditPoints="1" noAdjustHandles="1" noChangeArrowheads="1" noChangeShapeType="1" noTextEdit="1"/>
              </p:cNvSpPr>
              <p:nvPr/>
            </p:nvSpPr>
            <p:spPr>
              <a:xfrm>
                <a:off x="2502165" y="1772816"/>
                <a:ext cx="6972043" cy="714042"/>
              </a:xfrm>
              <a:prstGeom prst="rect">
                <a:avLst/>
              </a:prstGeom>
              <a:blipFill>
                <a:blip r:embed="rId3"/>
                <a:stretch>
                  <a:fillRect/>
                </a:stretch>
              </a:blipFill>
            </p:spPr>
            <p:txBody>
              <a:bodyPr/>
              <a:lstStyle/>
              <a:p>
                <a:r>
                  <a:rPr lang="en-GB">
                    <a:noFill/>
                  </a:rPr>
                  <a:t> </a:t>
                </a:r>
              </a:p>
            </p:txBody>
          </p:sp>
        </mc:Fallback>
      </mc:AlternateContent>
      <p:sp>
        <p:nvSpPr>
          <p:cNvPr id="5" name="Slide Number Placeholder 4">
            <a:extLst>
              <a:ext uri="{FF2B5EF4-FFF2-40B4-BE49-F238E27FC236}">
                <a16:creationId xmlns:a16="http://schemas.microsoft.com/office/drawing/2014/main" id="{94835BED-892E-4CA1-A7B1-D2FDF3E9050E}"/>
              </a:ext>
            </a:extLst>
          </p:cNvPr>
          <p:cNvSpPr>
            <a:spLocks noGrp="1"/>
          </p:cNvSpPr>
          <p:nvPr>
            <p:ph type="sldNum" sz="quarter" idx="12"/>
          </p:nvPr>
        </p:nvSpPr>
        <p:spPr/>
        <p:txBody>
          <a:bodyPr/>
          <a:lstStyle/>
          <a:p>
            <a:fld id="{E268A2EE-60DF-4D9A-BDB5-E8B57244CE40}" type="slidenum">
              <a:rPr lang="en-GB" smtClean="0"/>
              <a:pPr/>
              <a:t>113</a:t>
            </a:fld>
            <a:endParaRPr lang="en-GB"/>
          </a:p>
        </p:txBody>
      </p:sp>
    </p:spTree>
    <p:extLst>
      <p:ext uri="{BB962C8B-B14F-4D97-AF65-F5344CB8AC3E}">
        <p14:creationId xmlns:p14="http://schemas.microsoft.com/office/powerpoint/2010/main" val="4008688398"/>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3" y="692696"/>
            <a:ext cx="11593287"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The Term Structure of Interest Rates (Yield Curve)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63353" y="1268763"/>
                <a:ext cx="11593287" cy="5580179"/>
              </a:xfrm>
            </p:spPr>
            <p:txBody>
              <a:bodyPr>
                <a:normAutofit/>
              </a:bodyPr>
              <a:lstStyle/>
              <a:p>
                <a:r>
                  <a:rPr lang="en-GB" sz="2200" dirty="0"/>
                  <a:t>To calculate the PV of a cash flow we use a </a:t>
                </a:r>
                <a:r>
                  <a:rPr lang="en-GB" sz="2200" u="sng" dirty="0"/>
                  <a:t>single discount rate</a:t>
                </a:r>
                <a:r>
                  <a:rPr lang="en-GB" sz="2200" dirty="0"/>
                  <a:t> </a:t>
                </a:r>
                <a14:m>
                  <m:oMath xmlns:m="http://schemas.openxmlformats.org/officeDocument/2006/math">
                    <m:r>
                      <a:rPr lang="en-GB" sz="2200" i="1">
                        <a:solidFill>
                          <a:srgbClr val="FF0000"/>
                        </a:solidFill>
                        <a:latin typeface="Cambria Math" panose="02040503050406030204" pitchFamily="18" charset="0"/>
                      </a:rPr>
                      <m:t>𝑟</m:t>
                    </m:r>
                  </m:oMath>
                </a14:m>
                <a:r>
                  <a:rPr lang="en-GB" sz="2200" dirty="0"/>
                  <a:t> with the assumption that </a:t>
                </a:r>
                <a14:m>
                  <m:oMath xmlns:m="http://schemas.openxmlformats.org/officeDocument/2006/math">
                    <m:r>
                      <a:rPr lang="en-GB" sz="2200" i="1">
                        <a:solidFill>
                          <a:srgbClr val="FF0000"/>
                        </a:solidFill>
                        <a:latin typeface="Cambria Math" panose="02040503050406030204" pitchFamily="18" charset="0"/>
                      </a:rPr>
                      <m:t>𝑟</m:t>
                    </m:r>
                  </m:oMath>
                </a14:m>
                <a:r>
                  <a:rPr lang="en-GB" sz="2200" dirty="0"/>
                  <a:t> does not change or the change is ignorable. For bonds, we also use a fixed rate (as </a:t>
                </a:r>
                <a:r>
                  <a:rPr lang="en-GB" sz="2200" dirty="0">
                    <a:solidFill>
                      <a:srgbClr val="FF0000"/>
                    </a:solidFill>
                  </a:rPr>
                  <a:t>yield to maturity rate</a:t>
                </a:r>
                <a:r>
                  <a:rPr lang="en-GB" sz="2200" dirty="0"/>
                  <a:t>) for the whole period. But, in long term, the assumption of fixed </a:t>
                </a:r>
                <a14:m>
                  <m:oMath xmlns:m="http://schemas.openxmlformats.org/officeDocument/2006/math">
                    <m:r>
                      <a:rPr lang="en-GB" sz="2200" i="1">
                        <a:solidFill>
                          <a:srgbClr val="FF0000"/>
                        </a:solidFill>
                        <a:latin typeface="Cambria Math" panose="02040503050406030204" pitchFamily="18" charset="0"/>
                      </a:rPr>
                      <m:t>𝑟</m:t>
                    </m:r>
                  </m:oMath>
                </a14:m>
                <a:r>
                  <a:rPr lang="en-GB" sz="2200" dirty="0"/>
                  <a:t> cannot be supported.</a:t>
                </a:r>
              </a:p>
              <a:p>
                <a:pPr marL="109728" indent="0">
                  <a:buNone/>
                </a:pPr>
                <a:endParaRPr lang="en-GB" sz="1100" dirty="0"/>
              </a:p>
              <a:p>
                <a:r>
                  <a:rPr lang="en-GB" sz="2400" dirty="0"/>
                  <a:t> </a:t>
                </a:r>
                <a:r>
                  <a:rPr lang="en-GB" sz="2200" u="sng" dirty="0"/>
                  <a:t>In reality, yields or interest rates vary with the length of the term (length of maturity)</a:t>
                </a:r>
                <a:r>
                  <a:rPr lang="en-GB" sz="2200" dirty="0"/>
                  <a:t>. In general, yields increase along with the term (maturity), because lenders demand higher yields for longer-term loans as compensation for the greater risk associated with the longer loan contracts, in comparison to the short-term loan contracts. </a:t>
                </a:r>
              </a:p>
              <a:p>
                <a:pPr marL="109728" indent="0">
                  <a:buNone/>
                </a:pPr>
                <a:endParaRPr lang="en-GB" sz="1300" dirty="0"/>
              </a:p>
              <a:p>
                <a:r>
                  <a:rPr lang="en-GB" sz="2200" dirty="0"/>
                  <a:t>The relationship between different yields (or interest rates) and different maturities (terms) for a specific bond (government or corporate bond) is called the </a:t>
                </a:r>
                <a:r>
                  <a:rPr lang="en-GB" sz="2200" dirty="0">
                    <a:solidFill>
                      <a:srgbClr val="FF0000"/>
                    </a:solidFill>
                  </a:rPr>
                  <a:t>term structure of interest rates</a:t>
                </a:r>
                <a:r>
                  <a:rPr lang="en-GB" sz="2200" dirty="0"/>
                  <a:t>, which can be plotted as a curve, known as the </a:t>
                </a:r>
                <a:r>
                  <a:rPr lang="en-GB" sz="2200" dirty="0">
                    <a:solidFill>
                      <a:srgbClr val="FF0000"/>
                    </a:solidFill>
                  </a:rPr>
                  <a:t>yield curve</a:t>
                </a:r>
                <a:r>
                  <a:rPr lang="en-GB" sz="2200" dirty="0"/>
                  <a:t>. In other words, the term structure of interest rates shows the relationship between short-term and long-term interest rates.</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63353" y="1268763"/>
                <a:ext cx="11593287" cy="5580179"/>
              </a:xfrm>
              <a:blipFill>
                <a:blip r:embed="rId2"/>
                <a:stretch>
                  <a:fillRect t="-764" r="-946"/>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C351AD1D-515A-4D24-A642-1BBCF668041C}"/>
              </a:ext>
            </a:extLst>
          </p:cNvPr>
          <p:cNvSpPr>
            <a:spLocks noGrp="1"/>
          </p:cNvSpPr>
          <p:nvPr>
            <p:ph type="sldNum" sz="quarter" idx="12"/>
          </p:nvPr>
        </p:nvSpPr>
        <p:spPr/>
        <p:txBody>
          <a:bodyPr/>
          <a:lstStyle/>
          <a:p>
            <a:fld id="{E268A2EE-60DF-4D9A-BDB5-E8B57244CE40}" type="slidenum">
              <a:rPr lang="en-GB" smtClean="0"/>
              <a:pPr/>
              <a:t>114</a:t>
            </a:fld>
            <a:endParaRPr lang="en-GB"/>
          </a:p>
        </p:txBody>
      </p:sp>
    </p:spTree>
    <p:extLst>
      <p:ext uri="{BB962C8B-B14F-4D97-AF65-F5344CB8AC3E}">
        <p14:creationId xmlns:p14="http://schemas.microsoft.com/office/powerpoint/2010/main" val="1298636381"/>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3" y="692696"/>
            <a:ext cx="11665295"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The Term Structure of Interest Rates (Yield Curve)</a:t>
            </a:r>
          </a:p>
        </p:txBody>
      </p:sp>
      <p:sp>
        <p:nvSpPr>
          <p:cNvPr id="3" name="Content Placeholder 2"/>
          <p:cNvSpPr>
            <a:spLocks noGrp="1"/>
          </p:cNvSpPr>
          <p:nvPr>
            <p:ph idx="1"/>
          </p:nvPr>
        </p:nvSpPr>
        <p:spPr>
          <a:xfrm>
            <a:off x="263353" y="1268763"/>
            <a:ext cx="11665295" cy="5580179"/>
          </a:xfrm>
        </p:spPr>
        <p:txBody>
          <a:bodyPr>
            <a:normAutofit/>
          </a:bodyPr>
          <a:lstStyle/>
          <a:p>
            <a:r>
              <a:rPr lang="en-GB" sz="2600" dirty="0"/>
              <a:t>So, the yield curve plots different yields of a specific bond (or similar bonds, in terms of their quality) against their maturities. </a:t>
            </a:r>
          </a:p>
          <a:p>
            <a:pPr marL="109728" indent="0">
              <a:buNone/>
            </a:pPr>
            <a:endParaRPr lang="en-GB" sz="1100" dirty="0"/>
          </a:p>
          <a:p>
            <a:r>
              <a:rPr lang="en-GB" sz="2600" dirty="0"/>
              <a:t>The </a:t>
            </a:r>
            <a:r>
              <a:rPr lang="en-GB" sz="2600" i="1" dirty="0">
                <a:solidFill>
                  <a:srgbClr val="FF0000"/>
                </a:solidFill>
              </a:rPr>
              <a:t>term structure</a:t>
            </a:r>
            <a:r>
              <a:rPr lang="en-GB" sz="2600" i="1" dirty="0"/>
              <a:t>,</a:t>
            </a:r>
            <a:r>
              <a:rPr lang="en-GB" sz="2600" i="1" dirty="0">
                <a:solidFill>
                  <a:srgbClr val="FF0000"/>
                </a:solidFill>
              </a:rPr>
              <a:t> </a:t>
            </a:r>
            <a:r>
              <a:rPr lang="en-GB" sz="2600" dirty="0"/>
              <a:t>or its graphical representation of the yield curve, play an important role in financial economics. It shows </a:t>
            </a:r>
            <a:r>
              <a:rPr lang="en-GB" sz="2600" u="sng" dirty="0"/>
              <a:t>the expectations of market participants about the level of risk in the economy</a:t>
            </a:r>
            <a:r>
              <a:rPr lang="en-GB" sz="2600" dirty="0"/>
              <a:t>. </a:t>
            </a:r>
          </a:p>
          <a:p>
            <a:endParaRPr lang="en-GB" sz="2400" dirty="0"/>
          </a:p>
          <a:p>
            <a:r>
              <a:rPr lang="en-GB" sz="2600" u="sng" dirty="0"/>
              <a:t>The shape of the yield curve indicates the priorities of lenders relative to that of borrowers. It explains how lenders (or investors) see the state of the economy and the level of risk in lending/investing</a:t>
            </a:r>
            <a:r>
              <a:rPr lang="en-GB" sz="2600" dirty="0"/>
              <a:t>. Is it riskier to lend (invest) long-term or short-term? How much are they confident about the state of the economy.</a:t>
            </a:r>
          </a:p>
        </p:txBody>
      </p:sp>
      <p:sp>
        <p:nvSpPr>
          <p:cNvPr id="4" name="Slide Number Placeholder 3">
            <a:extLst>
              <a:ext uri="{FF2B5EF4-FFF2-40B4-BE49-F238E27FC236}">
                <a16:creationId xmlns:a16="http://schemas.microsoft.com/office/drawing/2014/main" id="{D283D23A-7E39-4241-A15E-89DF3F997F67}"/>
              </a:ext>
            </a:extLst>
          </p:cNvPr>
          <p:cNvSpPr>
            <a:spLocks noGrp="1"/>
          </p:cNvSpPr>
          <p:nvPr>
            <p:ph type="sldNum" sz="quarter" idx="12"/>
          </p:nvPr>
        </p:nvSpPr>
        <p:spPr/>
        <p:txBody>
          <a:bodyPr/>
          <a:lstStyle/>
          <a:p>
            <a:fld id="{E268A2EE-60DF-4D9A-BDB5-E8B57244CE40}" type="slidenum">
              <a:rPr lang="en-GB" smtClean="0"/>
              <a:pPr/>
              <a:t>115</a:t>
            </a:fld>
            <a:endParaRPr lang="en-GB"/>
          </a:p>
        </p:txBody>
      </p:sp>
    </p:spTree>
    <p:extLst>
      <p:ext uri="{BB962C8B-B14F-4D97-AF65-F5344CB8AC3E}">
        <p14:creationId xmlns:p14="http://schemas.microsoft.com/office/powerpoint/2010/main" val="226940681"/>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1" y="692696"/>
            <a:ext cx="11593287"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Yield Curve &amp; Its Meaning</a:t>
            </a:r>
          </a:p>
        </p:txBody>
      </p:sp>
      <p:sp>
        <p:nvSpPr>
          <p:cNvPr id="3" name="Content Placeholder 2"/>
          <p:cNvSpPr>
            <a:spLocks noGrp="1"/>
          </p:cNvSpPr>
          <p:nvPr>
            <p:ph idx="1"/>
          </p:nvPr>
        </p:nvSpPr>
        <p:spPr>
          <a:xfrm>
            <a:off x="335361" y="1268763"/>
            <a:ext cx="11593287" cy="5580179"/>
          </a:xfrm>
        </p:spPr>
        <p:txBody>
          <a:bodyPr>
            <a:normAutofit/>
          </a:bodyPr>
          <a:lstStyle/>
          <a:p>
            <a:r>
              <a:rPr lang="en-GB" sz="2400" dirty="0"/>
              <a:t>If </a:t>
            </a:r>
            <a:r>
              <a:rPr lang="en-GB" sz="2400" u="sng" dirty="0"/>
              <a:t>short-term yields are </a:t>
            </a:r>
            <a:r>
              <a:rPr lang="en-GB" sz="2400" u="sng" dirty="0">
                <a:solidFill>
                  <a:srgbClr val="FF0000"/>
                </a:solidFill>
              </a:rPr>
              <a:t>lower</a:t>
            </a:r>
            <a:r>
              <a:rPr lang="en-GB" sz="2400" u="sng" dirty="0"/>
              <a:t> than long-term yields</a:t>
            </a:r>
            <a:r>
              <a:rPr lang="en-GB" sz="2400" dirty="0"/>
              <a:t>, the economy is in a normal situation and long-term investments are not considered high-risk activities, so the slope of the yield curve is positive and the curve is called the </a:t>
            </a:r>
            <a:r>
              <a:rPr lang="en-GB" sz="2400" dirty="0">
                <a:solidFill>
                  <a:srgbClr val="FF0000"/>
                </a:solidFill>
              </a:rPr>
              <a:t>normal yield curve</a:t>
            </a:r>
            <a:r>
              <a:rPr lang="en-GB" sz="2400" dirty="0"/>
              <a:t>.</a:t>
            </a:r>
          </a:p>
          <a:p>
            <a:endParaRPr lang="en-GB" sz="2400" dirty="0"/>
          </a:p>
        </p:txBody>
      </p:sp>
      <p:pic>
        <p:nvPicPr>
          <p:cNvPr id="1027" name="Picture 3"/>
          <p:cNvPicPr>
            <a:picLocks noChangeAspect="1" noChangeArrowheads="1"/>
          </p:cNvPicPr>
          <p:nvPr/>
        </p:nvPicPr>
        <p:blipFill>
          <a:blip r:embed="rId2">
            <a:duotone>
              <a:schemeClr val="accent3">
                <a:shade val="45000"/>
                <a:satMod val="135000"/>
              </a:schemeClr>
              <a:prstClr val="white"/>
            </a:duotone>
            <a:extLst>
              <a:ext uri="{BEBA8EAE-BF5A-486C-A8C5-ECC9F3942E4B}">
                <a14:imgProps xmlns:a14="http://schemas.microsoft.com/office/drawing/2010/main">
                  <a14:imgLayer r:embed="rId3">
                    <a14:imgEffect>
                      <a14:sharpenSoften amount="60000"/>
                    </a14:imgEffect>
                    <a14:imgEffect>
                      <a14:colorTemperature colorTemp="6000"/>
                    </a14:imgEffect>
                    <a14:imgEffect>
                      <a14:saturation sat="160000"/>
                    </a14:imgEffect>
                  </a14:imgLayer>
                </a14:imgProps>
              </a:ext>
              <a:ext uri="{28A0092B-C50C-407E-A947-70E740481C1C}">
                <a14:useLocalDpi xmlns:a14="http://schemas.microsoft.com/office/drawing/2010/main" val="0"/>
              </a:ext>
            </a:extLst>
          </a:blip>
          <a:srcRect/>
          <a:stretch>
            <a:fillRect/>
          </a:stretch>
        </p:blipFill>
        <p:spPr bwMode="auto">
          <a:xfrm>
            <a:off x="1055441" y="2461128"/>
            <a:ext cx="4567135" cy="4064216"/>
          </a:xfrm>
          <a:prstGeom prst="rect">
            <a:avLst/>
          </a:prstGeom>
          <a:solidFill>
            <a:schemeClr val="accent6">
              <a:lumMod val="20000"/>
              <a:lumOff val="80000"/>
            </a:schemeClr>
          </a:solidFill>
          <a:ln>
            <a:noFill/>
          </a:ln>
        </p:spPr>
      </p:pic>
      <p:sp>
        <p:nvSpPr>
          <p:cNvPr id="5" name="TextBox 4"/>
          <p:cNvSpPr txBox="1"/>
          <p:nvPr/>
        </p:nvSpPr>
        <p:spPr>
          <a:xfrm>
            <a:off x="6383507" y="2461128"/>
            <a:ext cx="4330614" cy="3785652"/>
          </a:xfrm>
          <a:prstGeom prst="rect">
            <a:avLst/>
          </a:prstGeom>
          <a:solidFill>
            <a:srgbClr val="002060"/>
          </a:solidFill>
        </p:spPr>
        <p:style>
          <a:lnRef idx="0">
            <a:schemeClr val="dk1"/>
          </a:lnRef>
          <a:fillRef idx="3">
            <a:schemeClr val="dk1"/>
          </a:fillRef>
          <a:effectRef idx="3">
            <a:schemeClr val="dk1"/>
          </a:effectRef>
          <a:fontRef idx="minor">
            <a:schemeClr val="lt1"/>
          </a:fontRef>
        </p:style>
        <p:txBody>
          <a:bodyPr wrap="square" rtlCol="0">
            <a:spAutoFit/>
          </a:bodyPr>
          <a:lstStyle/>
          <a:p>
            <a:r>
              <a:rPr lang="en-GB" sz="2400" dirty="0">
                <a:solidFill>
                  <a:srgbClr val="FFFF00"/>
                </a:solidFill>
              </a:rPr>
              <a:t>When the yield curve has a positive slope, lenders are happy to provide long-term loans to the approved borrowers, as they are confident (in general) about the state of the economy and future returns from those borrowers.</a:t>
            </a:r>
          </a:p>
          <a:p>
            <a:endParaRPr lang="en-GB" dirty="0">
              <a:solidFill>
                <a:prstClr val="white"/>
              </a:solidFill>
            </a:endParaRPr>
          </a:p>
          <a:p>
            <a:endParaRPr lang="en-GB" dirty="0">
              <a:solidFill>
                <a:prstClr val="white"/>
              </a:solidFill>
            </a:endParaRPr>
          </a:p>
          <a:p>
            <a:endParaRPr lang="en-GB" dirty="0">
              <a:solidFill>
                <a:prstClr val="white"/>
              </a:solidFill>
            </a:endParaRPr>
          </a:p>
          <a:p>
            <a:endParaRPr lang="en-GB" dirty="0">
              <a:solidFill>
                <a:prstClr val="white"/>
              </a:solidFill>
            </a:endParaRPr>
          </a:p>
        </p:txBody>
      </p:sp>
      <p:sp>
        <p:nvSpPr>
          <p:cNvPr id="4" name="Rectangle 3"/>
          <p:cNvSpPr/>
          <p:nvPr/>
        </p:nvSpPr>
        <p:spPr>
          <a:xfrm>
            <a:off x="1775521" y="6525345"/>
            <a:ext cx="3450083" cy="169277"/>
          </a:xfrm>
          <a:prstGeom prst="rect">
            <a:avLst/>
          </a:prstGeom>
        </p:spPr>
        <p:txBody>
          <a:bodyPr wrap="square">
            <a:spAutoFit/>
          </a:bodyPr>
          <a:lstStyle/>
          <a:p>
            <a:r>
              <a:rPr lang="en-GB" sz="500" b="1" dirty="0">
                <a:solidFill>
                  <a:prstClr val="black"/>
                </a:solidFill>
              </a:rPr>
              <a:t>http://www.investinganswers.com/financial-dictionary/bonds/term-structure-interest-rates-2936</a:t>
            </a:r>
          </a:p>
        </p:txBody>
      </p:sp>
      <p:sp>
        <p:nvSpPr>
          <p:cNvPr id="6" name="Slide Number Placeholder 5">
            <a:extLst>
              <a:ext uri="{FF2B5EF4-FFF2-40B4-BE49-F238E27FC236}">
                <a16:creationId xmlns:a16="http://schemas.microsoft.com/office/drawing/2014/main" id="{42C33C86-8EF2-4631-B831-00A403B44D9A}"/>
              </a:ext>
            </a:extLst>
          </p:cNvPr>
          <p:cNvSpPr>
            <a:spLocks noGrp="1"/>
          </p:cNvSpPr>
          <p:nvPr>
            <p:ph type="sldNum" sz="quarter" idx="12"/>
          </p:nvPr>
        </p:nvSpPr>
        <p:spPr/>
        <p:txBody>
          <a:bodyPr/>
          <a:lstStyle/>
          <a:p>
            <a:fld id="{E268A2EE-60DF-4D9A-BDB5-E8B57244CE40}" type="slidenum">
              <a:rPr lang="en-GB" smtClean="0"/>
              <a:pPr/>
              <a:t>116</a:t>
            </a:fld>
            <a:endParaRPr lang="en-GB"/>
          </a:p>
        </p:txBody>
      </p:sp>
    </p:spTree>
    <p:extLst>
      <p:ext uri="{BB962C8B-B14F-4D97-AF65-F5344CB8AC3E}">
        <p14:creationId xmlns:p14="http://schemas.microsoft.com/office/powerpoint/2010/main" val="2780173189"/>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1" y="692696"/>
            <a:ext cx="11521279"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Yield Curve &amp; Its Meaning</a:t>
            </a:r>
          </a:p>
        </p:txBody>
      </p:sp>
      <p:sp>
        <p:nvSpPr>
          <p:cNvPr id="3" name="Content Placeholder 2"/>
          <p:cNvSpPr>
            <a:spLocks noGrp="1"/>
          </p:cNvSpPr>
          <p:nvPr>
            <p:ph idx="1"/>
          </p:nvPr>
        </p:nvSpPr>
        <p:spPr>
          <a:xfrm>
            <a:off x="335361" y="1268763"/>
            <a:ext cx="11521279" cy="5580179"/>
          </a:xfrm>
        </p:spPr>
        <p:txBody>
          <a:bodyPr>
            <a:normAutofit/>
          </a:bodyPr>
          <a:lstStyle/>
          <a:p>
            <a:r>
              <a:rPr lang="en-GB" sz="2600" dirty="0"/>
              <a:t>If</a:t>
            </a:r>
            <a:r>
              <a:rPr lang="en-GB" sz="2600" u="sng" dirty="0"/>
              <a:t> short-term yields are </a:t>
            </a:r>
            <a:r>
              <a:rPr lang="en-GB" sz="2600" u="sng" dirty="0">
                <a:solidFill>
                  <a:srgbClr val="FF0000"/>
                </a:solidFill>
              </a:rPr>
              <a:t>higher</a:t>
            </a:r>
            <a:r>
              <a:rPr lang="en-GB" sz="2600" u="sng" dirty="0"/>
              <a:t> than long-term yields</a:t>
            </a:r>
            <a:r>
              <a:rPr lang="en-GB" sz="2600" dirty="0"/>
              <a:t>, the economy is in a risky situation and long-term investments are risky activities, so the slope of the yield curve is negative and the curve is called the </a:t>
            </a:r>
            <a:r>
              <a:rPr lang="en-GB" sz="2600" dirty="0">
                <a:solidFill>
                  <a:srgbClr val="FF0000"/>
                </a:solidFill>
              </a:rPr>
              <a:t>inverted yield curve</a:t>
            </a:r>
            <a:r>
              <a:rPr lang="en-GB" sz="2600" dirty="0"/>
              <a:t>. </a:t>
            </a:r>
          </a:p>
        </p:txBody>
      </p:sp>
      <p:pic>
        <p:nvPicPr>
          <p:cNvPr id="4" name="Picture 2"/>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27449" y="2852937"/>
            <a:ext cx="5431960" cy="38343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7317904" y="3068961"/>
            <a:ext cx="3530624" cy="2662267"/>
          </a:xfrm>
          <a:prstGeom prst="rect">
            <a:avLst/>
          </a:prstGeom>
          <a:solidFill>
            <a:srgbClr val="FF0000">
              <a:alpha val="35000"/>
            </a:srgbClr>
          </a:solidFill>
        </p:spPr>
        <p:txBody>
          <a:bodyPr wrap="square" rtlCol="0">
            <a:spAutoFit/>
          </a:bodyPr>
          <a:lstStyle/>
          <a:p>
            <a:r>
              <a:rPr lang="en-GB" sz="2400" dirty="0">
                <a:solidFill>
                  <a:prstClr val="black"/>
                </a:solidFill>
              </a:rPr>
              <a:t>The British pound yield curve on February 9, 2005. This curve is unusual (inverted) in that long-term rates are lower than short-term ones.</a:t>
            </a:r>
          </a:p>
          <a:p>
            <a:endParaRPr lang="en-GB" dirty="0">
              <a:solidFill>
                <a:prstClr val="black"/>
              </a:solidFill>
            </a:endParaRPr>
          </a:p>
          <a:p>
            <a:r>
              <a:rPr lang="en-GB" sz="500" b="1" dirty="0">
                <a:solidFill>
                  <a:prstClr val="black"/>
                </a:solidFill>
              </a:rPr>
              <a:t>Both adopted from  http://en.wikipedia.org/wiki/Yield_curve</a:t>
            </a:r>
          </a:p>
        </p:txBody>
      </p:sp>
      <p:sp>
        <p:nvSpPr>
          <p:cNvPr id="6" name="Slide Number Placeholder 5">
            <a:extLst>
              <a:ext uri="{FF2B5EF4-FFF2-40B4-BE49-F238E27FC236}">
                <a16:creationId xmlns:a16="http://schemas.microsoft.com/office/drawing/2014/main" id="{165B1157-46B3-427F-AA8D-BBBB91A51AAF}"/>
              </a:ext>
            </a:extLst>
          </p:cNvPr>
          <p:cNvSpPr>
            <a:spLocks noGrp="1"/>
          </p:cNvSpPr>
          <p:nvPr>
            <p:ph type="sldNum" sz="quarter" idx="12"/>
          </p:nvPr>
        </p:nvSpPr>
        <p:spPr/>
        <p:txBody>
          <a:bodyPr/>
          <a:lstStyle/>
          <a:p>
            <a:fld id="{E268A2EE-60DF-4D9A-BDB5-E8B57244CE40}" type="slidenum">
              <a:rPr lang="en-GB" smtClean="0"/>
              <a:pPr/>
              <a:t>117</a:t>
            </a:fld>
            <a:endParaRPr lang="en-GB"/>
          </a:p>
        </p:txBody>
      </p:sp>
    </p:spTree>
    <p:extLst>
      <p:ext uri="{BB962C8B-B14F-4D97-AF65-F5344CB8AC3E}">
        <p14:creationId xmlns:p14="http://schemas.microsoft.com/office/powerpoint/2010/main" val="1273184009"/>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1" y="692696"/>
            <a:ext cx="11521279"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Yield Curve &amp; Its Meaning</a:t>
            </a:r>
          </a:p>
        </p:txBody>
      </p:sp>
      <p:sp>
        <p:nvSpPr>
          <p:cNvPr id="6" name="Slide Number Placeholder 5">
            <a:extLst>
              <a:ext uri="{FF2B5EF4-FFF2-40B4-BE49-F238E27FC236}">
                <a16:creationId xmlns:a16="http://schemas.microsoft.com/office/drawing/2014/main" id="{165B1157-46B3-427F-AA8D-BBBB91A51AAF}"/>
              </a:ext>
            </a:extLst>
          </p:cNvPr>
          <p:cNvSpPr>
            <a:spLocks noGrp="1"/>
          </p:cNvSpPr>
          <p:nvPr>
            <p:ph type="sldNum" sz="quarter" idx="12"/>
          </p:nvPr>
        </p:nvSpPr>
        <p:spPr/>
        <p:txBody>
          <a:bodyPr/>
          <a:lstStyle/>
          <a:p>
            <a:fld id="{E268A2EE-60DF-4D9A-BDB5-E8B57244CE40}" type="slidenum">
              <a:rPr lang="en-GB" smtClean="0"/>
              <a:pPr/>
              <a:t>118</a:t>
            </a:fld>
            <a:endParaRPr lang="en-GB"/>
          </a:p>
        </p:txBody>
      </p:sp>
      <p:pic>
        <p:nvPicPr>
          <p:cNvPr id="4098" name="Picture 2" descr="Image result for yield curve">
            <a:extLst>
              <a:ext uri="{FF2B5EF4-FFF2-40B4-BE49-F238E27FC236}">
                <a16:creationId xmlns:a16="http://schemas.microsoft.com/office/drawing/2014/main" id="{6863306D-5F12-4D67-B7FB-37AC72D452D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39856" y="1352303"/>
            <a:ext cx="7288244" cy="550569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EC33E289-0325-4291-BD41-792D99D86EEA}"/>
              </a:ext>
            </a:extLst>
          </p:cNvPr>
          <p:cNvSpPr/>
          <p:nvPr/>
        </p:nvSpPr>
        <p:spPr>
          <a:xfrm>
            <a:off x="4415406" y="6604084"/>
            <a:ext cx="6096000" cy="169277"/>
          </a:xfrm>
          <a:prstGeom prst="rect">
            <a:avLst/>
          </a:prstGeom>
        </p:spPr>
        <p:txBody>
          <a:bodyPr>
            <a:spAutoFit/>
          </a:bodyPr>
          <a:lstStyle/>
          <a:p>
            <a:r>
              <a:rPr lang="en-GB" sz="500" dirty="0"/>
              <a:t>Adopted from https://www.cnbc.com/2019/08/14/the-inverted-yield-curve-explained-and-what-it-means-for-your-money.html</a:t>
            </a:r>
          </a:p>
        </p:txBody>
      </p:sp>
      <p:pic>
        <p:nvPicPr>
          <p:cNvPr id="4100" name="Picture 4">
            <a:extLst>
              <a:ext uri="{FF2B5EF4-FFF2-40B4-BE49-F238E27FC236}">
                <a16:creationId xmlns:a16="http://schemas.microsoft.com/office/drawing/2014/main" id="{C79D3943-C58D-4E17-825A-6F3FD104A75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45043" y="3135779"/>
            <a:ext cx="3038475" cy="1685925"/>
          </a:xfrm>
          <a:prstGeom prst="rect">
            <a:avLst/>
          </a:prstGeom>
          <a:noFill/>
          <a:extLst>
            <a:ext uri="{909E8E84-426E-40DD-AFC4-6F175D3DCCD1}">
              <a14:hiddenFill xmlns:a14="http://schemas.microsoft.com/office/drawing/2010/main">
                <a:solidFill>
                  <a:srgbClr val="FFFFFF"/>
                </a:solidFill>
              </a14:hiddenFill>
            </a:ext>
          </a:extLst>
        </p:spPr>
      </p:pic>
      <p:sp>
        <p:nvSpPr>
          <p:cNvPr id="8" name="Oval 7">
            <a:extLst>
              <a:ext uri="{FF2B5EF4-FFF2-40B4-BE49-F238E27FC236}">
                <a16:creationId xmlns:a16="http://schemas.microsoft.com/office/drawing/2014/main" id="{8E2B3916-4889-470E-B0FE-79E10851BA50}"/>
              </a:ext>
            </a:extLst>
          </p:cNvPr>
          <p:cNvSpPr/>
          <p:nvPr/>
        </p:nvSpPr>
        <p:spPr>
          <a:xfrm>
            <a:off x="7928100" y="3338818"/>
            <a:ext cx="2072081" cy="327171"/>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A8BDFE15-D94A-409F-9E3C-4C8D8AB5E502}"/>
              </a:ext>
            </a:extLst>
          </p:cNvPr>
          <p:cNvSpPr/>
          <p:nvPr/>
        </p:nvSpPr>
        <p:spPr>
          <a:xfrm>
            <a:off x="7928100" y="4236216"/>
            <a:ext cx="2072081" cy="327171"/>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94CD5CE5-88AF-432A-9A61-8BD00220FEB2}"/>
              </a:ext>
            </a:extLst>
          </p:cNvPr>
          <p:cNvSpPr/>
          <p:nvPr/>
        </p:nvSpPr>
        <p:spPr>
          <a:xfrm>
            <a:off x="6096000" y="1431217"/>
            <a:ext cx="5975758" cy="954107"/>
          </a:xfrm>
          <a:prstGeom prst="rect">
            <a:avLst/>
          </a:prstGeom>
        </p:spPr>
        <p:txBody>
          <a:bodyPr wrap="square">
            <a:spAutoFit/>
          </a:bodyPr>
          <a:lstStyle/>
          <a:p>
            <a:pPr marL="285750" indent="-285750">
              <a:buFont typeface="Arial" panose="020B0604020202020204" pitchFamily="34" charset="0"/>
              <a:buChar char="•"/>
            </a:pPr>
            <a:r>
              <a:rPr lang="en-GB" sz="1400" dirty="0"/>
              <a:t>This inverted yield curve means interest rates have flipped on U.S. Treasury with short-term bonds paying more than long-term bonds. It’s generally regarded as a warning sign for the economy and the markets. A recession, if it comes at all, usually appears many months after a yield curve inversion.</a:t>
            </a:r>
          </a:p>
        </p:txBody>
      </p:sp>
      <p:sp>
        <p:nvSpPr>
          <p:cNvPr id="10" name="TextBox 9">
            <a:extLst>
              <a:ext uri="{FF2B5EF4-FFF2-40B4-BE49-F238E27FC236}">
                <a16:creationId xmlns:a16="http://schemas.microsoft.com/office/drawing/2014/main" id="{6958FDDE-4442-45BD-9D74-5C9A5AABCBBE}"/>
              </a:ext>
            </a:extLst>
          </p:cNvPr>
          <p:cNvSpPr txBox="1"/>
          <p:nvPr/>
        </p:nvSpPr>
        <p:spPr>
          <a:xfrm>
            <a:off x="5093515" y="5302854"/>
            <a:ext cx="2004969" cy="369332"/>
          </a:xfrm>
          <a:prstGeom prst="rect">
            <a:avLst/>
          </a:prstGeom>
          <a:noFill/>
        </p:spPr>
        <p:txBody>
          <a:bodyPr wrap="square" rtlCol="0">
            <a:spAutoFit/>
          </a:bodyPr>
          <a:lstStyle/>
          <a:p>
            <a:r>
              <a:rPr lang="en-GB" dirty="0"/>
              <a:t>In Aug. 2019</a:t>
            </a:r>
          </a:p>
        </p:txBody>
      </p:sp>
    </p:spTree>
    <p:extLst>
      <p:ext uri="{BB962C8B-B14F-4D97-AF65-F5344CB8AC3E}">
        <p14:creationId xmlns:p14="http://schemas.microsoft.com/office/powerpoint/2010/main" val="1645056544"/>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3" y="692696"/>
            <a:ext cx="11593287"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Yield Curve &amp; Its Meaning</a:t>
            </a:r>
          </a:p>
        </p:txBody>
      </p:sp>
      <p:sp>
        <p:nvSpPr>
          <p:cNvPr id="3" name="Content Placeholder 2"/>
          <p:cNvSpPr>
            <a:spLocks noGrp="1"/>
          </p:cNvSpPr>
          <p:nvPr>
            <p:ph idx="1"/>
          </p:nvPr>
        </p:nvSpPr>
        <p:spPr>
          <a:xfrm>
            <a:off x="263353" y="1268763"/>
            <a:ext cx="11593287" cy="5580179"/>
          </a:xfrm>
        </p:spPr>
        <p:txBody>
          <a:bodyPr>
            <a:normAutofit/>
          </a:bodyPr>
          <a:lstStyle/>
          <a:p>
            <a:r>
              <a:rPr lang="en-GB" sz="2400" dirty="0"/>
              <a:t>Finally, if there is little or no variation between short-term and long-term yield rates the yield curve will be </a:t>
            </a:r>
            <a:r>
              <a:rPr lang="en-GB" sz="2400" dirty="0">
                <a:solidFill>
                  <a:srgbClr val="FF0000"/>
                </a:solidFill>
              </a:rPr>
              <a:t>flat</a:t>
            </a:r>
            <a:r>
              <a:rPr lang="en-GB" sz="2400" dirty="0"/>
              <a:t>. This means that lenders/investors are not sure about the future and the risk of lending/investing is the same either in the short or long term.</a:t>
            </a:r>
          </a:p>
          <a:p>
            <a:r>
              <a:rPr lang="en-GB" sz="2400" dirty="0"/>
              <a:t>The flat yield curve can be usually seen during transitory periods when the economy does not show any sign of expansion (normal curve) or contraction (inverted curve).</a:t>
            </a:r>
          </a:p>
        </p:txBody>
      </p:sp>
      <p:pic>
        <p:nvPicPr>
          <p:cNvPr id="4" name="Picture 3"/>
          <p:cNvPicPr>
            <a:picLocks noChangeAspect="1"/>
          </p:cNvPicPr>
          <p:nvPr/>
        </p:nvPicPr>
        <p:blipFill rotWithShape="1">
          <a:blip r:embed="rId2">
            <a:extLst>
              <a:ext uri="{BEBA8EAE-BF5A-486C-A8C5-ECC9F3942E4B}">
                <a14:imgProps xmlns:a14="http://schemas.microsoft.com/office/drawing/2010/main">
                  <a14:imgLayer r:embed="rId3">
                    <a14:imgEffect>
                      <a14:colorTemperature colorTemp="4100"/>
                    </a14:imgEffect>
                    <a14:imgEffect>
                      <a14:saturation sat="217000"/>
                    </a14:imgEffect>
                  </a14:imgLayer>
                </a14:imgProps>
              </a:ext>
            </a:extLst>
          </a:blip>
          <a:srcRect l="556" t="7704" r="556" b="7704"/>
          <a:stretch/>
        </p:blipFill>
        <p:spPr>
          <a:xfrm>
            <a:off x="839417" y="4058316"/>
            <a:ext cx="4371599" cy="2612982"/>
          </a:xfrm>
          <a:prstGeom prst="rect">
            <a:avLst/>
          </a:prstGeom>
          <a:solidFill>
            <a:schemeClr val="accent1">
              <a:lumMod val="40000"/>
              <a:lumOff val="60000"/>
              <a:alpha val="72000"/>
            </a:schemeClr>
          </a:solidFill>
        </p:spPr>
      </p:pic>
      <p:sp>
        <p:nvSpPr>
          <p:cNvPr id="5" name="Rectangle 4"/>
          <p:cNvSpPr/>
          <p:nvPr/>
        </p:nvSpPr>
        <p:spPr>
          <a:xfrm>
            <a:off x="5988192" y="3861048"/>
            <a:ext cx="5652424" cy="28800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prstClr val="white"/>
                </a:solidFill>
              </a:rPr>
              <a:t>When short- and long-term bonds are offering equivalent yields, there is usually little benefit in holding the longer-term instruments - that is, the investor does not gain any excess compensation for the risks associated with holding longer-term securities.</a:t>
            </a:r>
          </a:p>
          <a:p>
            <a:pPr algn="ctr"/>
            <a:endParaRPr lang="en-GB" sz="1100" dirty="0">
              <a:solidFill>
                <a:prstClr val="white"/>
              </a:solidFill>
            </a:endParaRPr>
          </a:p>
          <a:p>
            <a:pPr algn="ctr"/>
            <a:r>
              <a:rPr lang="en-GB" sz="500" b="1" dirty="0">
                <a:solidFill>
                  <a:prstClr val="white"/>
                </a:solidFill>
              </a:rPr>
              <a:t>Both adopted from http://www.investopedia.com/terms/f/flatyieldcurve.asp</a:t>
            </a:r>
          </a:p>
        </p:txBody>
      </p:sp>
      <p:sp>
        <p:nvSpPr>
          <p:cNvPr id="6" name="Slide Number Placeholder 5">
            <a:extLst>
              <a:ext uri="{FF2B5EF4-FFF2-40B4-BE49-F238E27FC236}">
                <a16:creationId xmlns:a16="http://schemas.microsoft.com/office/drawing/2014/main" id="{DB5A5314-C345-46F9-8A8A-80F610332621}"/>
              </a:ext>
            </a:extLst>
          </p:cNvPr>
          <p:cNvSpPr>
            <a:spLocks noGrp="1"/>
          </p:cNvSpPr>
          <p:nvPr>
            <p:ph type="sldNum" sz="quarter" idx="12"/>
          </p:nvPr>
        </p:nvSpPr>
        <p:spPr/>
        <p:txBody>
          <a:bodyPr/>
          <a:lstStyle/>
          <a:p>
            <a:fld id="{E268A2EE-60DF-4D9A-BDB5-E8B57244CE40}" type="slidenum">
              <a:rPr lang="en-GB" smtClean="0"/>
              <a:pPr/>
              <a:t>119</a:t>
            </a:fld>
            <a:endParaRPr lang="en-GB"/>
          </a:p>
        </p:txBody>
      </p:sp>
    </p:spTree>
    <p:extLst>
      <p:ext uri="{BB962C8B-B14F-4D97-AF65-F5344CB8AC3E}">
        <p14:creationId xmlns:p14="http://schemas.microsoft.com/office/powerpoint/2010/main" val="19433111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788035" y="622300"/>
            <a:ext cx="10375900" cy="1712595"/>
          </a:xfrm>
          <a:prstGeom prst="rect">
            <a:avLst/>
          </a:prstGeom>
          <a:noFill/>
          <a:ln w="0" cmpd="sng">
            <a:noFill/>
            <a:prstDash val="solid"/>
          </a:ln>
        </p:spPr>
        <p:txBody>
          <a:bodyPr vert="horz" lIns="0" tIns="0" rIns="0" bIns="0" anchor="t"/>
          <a:lstStyle/>
          <a:p>
            <a:pPr marL="137160" marR="0" indent="0" algn="l">
              <a:lnSpc>
                <a:spcPts val="5600"/>
              </a:lnSpc>
              <a:spcAft>
                <a:spcPts val="7890"/>
              </a:spcAft>
            </a:pPr>
            <a:r>
              <a:rPr lang="en-US" sz="4550" spc="110">
                <a:solidFill>
                  <a:srgbClr val="006FC0"/>
                </a:solidFill>
                <a:latin typeface="Tahoma" panose="02020603050405020304" pitchFamily="2"/>
              </a:rPr>
              <a:t>Course Assessment </a:t>
            </a:r>
          </a:p>
        </p:txBody>
      </p:sp>
      <p:sp>
        <p:nvSpPr>
          <p:cNvPr id="3" name="Text Placeholder 2"/>
          <p:cNvSpPr>
            <a:spLocks noGrp="1"/>
          </p:cNvSpPr>
          <p:nvPr>
            <p:ph type="body" idx="10"/>
          </p:nvPr>
        </p:nvSpPr>
        <p:spPr>
          <a:xfrm>
            <a:off x="660717" y="1613000"/>
            <a:ext cx="10870565" cy="2637155"/>
          </a:xfrm>
          <a:prstGeom prst="rect">
            <a:avLst/>
          </a:prstGeom>
          <a:noFill/>
          <a:ln w="0" cmpd="sng">
            <a:noFill/>
            <a:prstDash val="solid"/>
          </a:ln>
        </p:spPr>
        <p:txBody>
          <a:bodyPr vert="horz" lIns="0" tIns="17145" rIns="0" bIns="0" anchor="t"/>
          <a:lstStyle/>
          <a:p>
            <a:pPr marL="137160" marR="0" indent="0" algn="l">
              <a:lnSpc>
                <a:spcPts val="3000"/>
              </a:lnSpc>
              <a:spcAft>
                <a:spcPts val="0"/>
              </a:spcAft>
            </a:pPr>
            <a:r>
              <a:rPr lang="en-US" sz="2400" spc="0" dirty="0">
                <a:solidFill>
                  <a:srgbClr val="383838"/>
                </a:solidFill>
                <a:latin typeface="Calibri" panose="02020603050405020304" pitchFamily="2"/>
              </a:rPr>
              <a:t>The module will be assessed via a 2-hour examination. </a:t>
            </a:r>
            <a:r>
              <a:rPr lang="en-US" sz="2400" u="sng" spc="0" dirty="0">
                <a:solidFill>
                  <a:srgbClr val="383838"/>
                </a:solidFill>
                <a:latin typeface="Calibri" panose="02020603050405020304" pitchFamily="2"/>
              </a:rPr>
              <a:t>It should be </a:t>
            </a:r>
            <a:r>
              <a:rPr lang="en-US" sz="2400" u="sng" spc="-5" dirty="0">
                <a:solidFill>
                  <a:srgbClr val="383838"/>
                </a:solidFill>
                <a:latin typeface="Calibri" panose="02020603050405020304" pitchFamily="2"/>
              </a:rPr>
              <a:t>noted that the exam is not compulsory for everyone, apart from some.</a:t>
            </a:r>
            <a:r>
              <a:rPr lang="en-US" sz="2400" spc="-5" dirty="0">
                <a:solidFill>
                  <a:srgbClr val="383838"/>
                </a:solidFill>
                <a:latin typeface="Calibri" panose="02020603050405020304" pitchFamily="2"/>
              </a:rPr>
              <a:t> Everyone who completes the </a:t>
            </a:r>
            <a:r>
              <a:rPr lang="en-US" sz="2400" spc="0" dirty="0">
                <a:solidFill>
                  <a:srgbClr val="383838"/>
                </a:solidFill>
                <a:latin typeface="Calibri" panose="02020603050405020304" pitchFamily="2"/>
              </a:rPr>
              <a:t>course, whether or not they sit the exam, will receive a certificate of </a:t>
            </a:r>
            <a:r>
              <a:rPr lang="en-US" sz="2400" spc="-10" dirty="0">
                <a:solidFill>
                  <a:srgbClr val="383838"/>
                </a:solidFill>
                <a:latin typeface="Calibri" panose="02020603050405020304" pitchFamily="2"/>
              </a:rPr>
              <a:t>attendance.</a:t>
            </a:r>
          </a:p>
          <a:p>
            <a:pPr marL="137160" marR="0" indent="0" algn="l">
              <a:lnSpc>
                <a:spcPts val="3000"/>
              </a:lnSpc>
              <a:spcAft>
                <a:spcPts val="0"/>
              </a:spcAft>
            </a:pPr>
            <a:endParaRPr lang="en-US" sz="2400" spc="-10" dirty="0">
              <a:solidFill>
                <a:srgbClr val="383838"/>
              </a:solidFill>
              <a:latin typeface="Calibri" panose="02020603050405020304" pitchFamily="2"/>
            </a:endParaRPr>
          </a:p>
          <a:p>
            <a:pPr marL="137160" marR="0" indent="0" algn="l">
              <a:lnSpc>
                <a:spcPts val="3000"/>
              </a:lnSpc>
              <a:spcAft>
                <a:spcPts val="0"/>
              </a:spcAft>
            </a:pPr>
            <a:r>
              <a:rPr lang="en-US" sz="2400" spc="-10" dirty="0">
                <a:solidFill>
                  <a:srgbClr val="383838"/>
                </a:solidFill>
                <a:latin typeface="Calibri" panose="02020603050405020304" pitchFamily="2"/>
              </a:rPr>
              <a:t>However, by taking the exam, you will also receive a </a:t>
            </a:r>
            <a:r>
              <a:rPr lang="en-US" sz="2400" spc="-5" dirty="0">
                <a:solidFill>
                  <a:srgbClr val="383838"/>
                </a:solidFill>
                <a:latin typeface="Calibri" panose="02020603050405020304" pitchFamily="2"/>
              </a:rPr>
              <a:t>grade/mark for the course, which can be helpful to you. </a:t>
            </a: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1" y="692697"/>
            <a:ext cx="11521279" cy="540499"/>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PV &amp; Different Interest Rates (Spot Rates)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35361" y="1268763"/>
                <a:ext cx="11521279" cy="5580179"/>
              </a:xfrm>
            </p:spPr>
            <p:txBody>
              <a:bodyPr>
                <a:normAutofit/>
              </a:bodyPr>
              <a:lstStyle/>
              <a:p>
                <a:r>
                  <a:rPr lang="en-GB" sz="2000" dirty="0"/>
                  <a:t>How to calculate the PV of a bond when there are different rates of interest each year (spot rates)?</a:t>
                </a:r>
              </a:p>
              <a:p>
                <a:r>
                  <a:rPr lang="en-GB" sz="2000" dirty="0"/>
                  <a:t>In this case, we need to find the PV of each year separately, using the associated discount factor: </a:t>
                </a:r>
              </a:p>
              <a:p>
                <a:pPr marL="109728" indent="0">
                  <a:buNone/>
                </a:pPr>
                <a14:m>
                  <m:oMathPara xmlns:m="http://schemas.openxmlformats.org/officeDocument/2006/math">
                    <m:oMathParaPr>
                      <m:jc m:val="centerGroup"/>
                    </m:oMathParaPr>
                    <m:oMath xmlns:m="http://schemas.openxmlformats.org/officeDocument/2006/math">
                      <m:sSub>
                        <m:sSubPr>
                          <m:ctrlPr>
                            <a:rPr lang="en-GB" sz="2000" i="1">
                              <a:latin typeface="Cambria Math" panose="02040503050406030204" pitchFamily="18" charset="0"/>
                            </a:rPr>
                          </m:ctrlPr>
                        </m:sSubPr>
                        <m:e>
                          <m:r>
                            <a:rPr lang="en-GB" sz="2000" i="1">
                              <a:latin typeface="Cambria Math" panose="02040503050406030204" pitchFamily="18" charset="0"/>
                            </a:rPr>
                            <m:t>𝑃𝑉</m:t>
                          </m:r>
                        </m:e>
                        <m:sub>
                          <m:r>
                            <a:rPr lang="en-GB" sz="2000" i="1">
                              <a:latin typeface="Cambria Math" panose="02040503050406030204" pitchFamily="18" charset="0"/>
                            </a:rPr>
                            <m:t>1</m:t>
                          </m:r>
                        </m:sub>
                      </m:sSub>
                      <m:r>
                        <a:rPr lang="en-GB" sz="2000" i="1">
                          <a:latin typeface="Cambria Math" panose="02040503050406030204" pitchFamily="18" charset="0"/>
                        </a:rPr>
                        <m:t>=</m:t>
                      </m:r>
                      <m:f>
                        <m:fPr>
                          <m:ctrlPr>
                            <a:rPr lang="en-GB" sz="2000" i="1">
                              <a:latin typeface="Cambria Math" panose="02040503050406030204" pitchFamily="18" charset="0"/>
                            </a:rPr>
                          </m:ctrlPr>
                        </m:fPr>
                        <m:num>
                          <m:r>
                            <a:rPr lang="en-GB" sz="2000" i="1">
                              <a:latin typeface="Cambria Math" panose="02040503050406030204" pitchFamily="18" charset="0"/>
                            </a:rPr>
                            <m:t>𝐶</m:t>
                          </m:r>
                        </m:num>
                        <m:den>
                          <m:d>
                            <m:dPr>
                              <m:ctrlPr>
                                <a:rPr lang="en-GB" sz="2000" i="1">
                                  <a:latin typeface="Cambria Math" panose="02040503050406030204" pitchFamily="18" charset="0"/>
                                </a:rPr>
                              </m:ctrlPr>
                            </m:dPr>
                            <m:e>
                              <m:r>
                                <a:rPr lang="en-GB" sz="2000" i="1">
                                  <a:latin typeface="Cambria Math" panose="02040503050406030204" pitchFamily="18" charset="0"/>
                                </a:rPr>
                                <m:t>1+</m:t>
                              </m:r>
                              <m:sSub>
                                <m:sSubPr>
                                  <m:ctrlPr>
                                    <a:rPr lang="en-GB" sz="2000" i="1">
                                      <a:latin typeface="Cambria Math" panose="02040503050406030204" pitchFamily="18" charset="0"/>
                                    </a:rPr>
                                  </m:ctrlPr>
                                </m:sSubPr>
                                <m:e>
                                  <m:r>
                                    <a:rPr lang="en-GB" sz="2000" i="1">
                                      <a:latin typeface="Cambria Math" panose="02040503050406030204" pitchFamily="18" charset="0"/>
                                    </a:rPr>
                                    <m:t>𝑟</m:t>
                                  </m:r>
                                </m:e>
                                <m:sub>
                                  <m:r>
                                    <a:rPr lang="en-GB" sz="2000" i="1">
                                      <a:latin typeface="Cambria Math" panose="02040503050406030204" pitchFamily="18" charset="0"/>
                                    </a:rPr>
                                    <m:t>1</m:t>
                                  </m:r>
                                </m:sub>
                              </m:sSub>
                            </m:e>
                          </m:d>
                        </m:den>
                      </m:f>
                    </m:oMath>
                  </m:oMathPara>
                </a14:m>
                <a:endParaRPr lang="en-GB" sz="2000" dirty="0"/>
              </a:p>
              <a:p>
                <a:pPr marL="109728" indent="0">
                  <a:buNone/>
                </a:pPr>
                <a14:m>
                  <m:oMathPara xmlns:m="http://schemas.openxmlformats.org/officeDocument/2006/math">
                    <m:oMathParaPr>
                      <m:jc m:val="centerGroup"/>
                    </m:oMathParaPr>
                    <m:oMath xmlns:m="http://schemas.openxmlformats.org/officeDocument/2006/math">
                      <m:sSub>
                        <m:sSubPr>
                          <m:ctrlPr>
                            <a:rPr lang="en-GB" sz="2000" i="1">
                              <a:latin typeface="Cambria Math" panose="02040503050406030204" pitchFamily="18" charset="0"/>
                            </a:rPr>
                          </m:ctrlPr>
                        </m:sSubPr>
                        <m:e>
                          <m:r>
                            <a:rPr lang="en-GB" sz="2000" i="1">
                              <a:latin typeface="Cambria Math" panose="02040503050406030204" pitchFamily="18" charset="0"/>
                            </a:rPr>
                            <m:t>𝑃𝑉</m:t>
                          </m:r>
                        </m:e>
                        <m:sub>
                          <m:r>
                            <a:rPr lang="en-GB" sz="2000" i="1">
                              <a:latin typeface="Cambria Math" panose="02040503050406030204" pitchFamily="18" charset="0"/>
                            </a:rPr>
                            <m:t>2</m:t>
                          </m:r>
                        </m:sub>
                      </m:sSub>
                      <m:r>
                        <a:rPr lang="en-GB" sz="2000" i="1">
                          <a:latin typeface="Cambria Math" panose="02040503050406030204" pitchFamily="18" charset="0"/>
                        </a:rPr>
                        <m:t>=</m:t>
                      </m:r>
                      <m:f>
                        <m:fPr>
                          <m:ctrlPr>
                            <a:rPr lang="en-GB" sz="2000" i="1">
                              <a:latin typeface="Cambria Math" panose="02040503050406030204" pitchFamily="18" charset="0"/>
                            </a:rPr>
                          </m:ctrlPr>
                        </m:fPr>
                        <m:num>
                          <m:r>
                            <a:rPr lang="en-GB" sz="2000" i="1">
                              <a:latin typeface="Cambria Math" panose="02040503050406030204" pitchFamily="18" charset="0"/>
                            </a:rPr>
                            <m:t>𝐶</m:t>
                          </m:r>
                        </m:num>
                        <m:den>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r>
                                    <a:rPr lang="en-GB" sz="2000" i="1">
                                      <a:latin typeface="Cambria Math" panose="02040503050406030204" pitchFamily="18" charset="0"/>
                                    </a:rPr>
                                    <m:t>1+</m:t>
                                  </m:r>
                                  <m:sSub>
                                    <m:sSubPr>
                                      <m:ctrlPr>
                                        <a:rPr lang="en-GB" sz="2000" i="1">
                                          <a:latin typeface="Cambria Math" panose="02040503050406030204" pitchFamily="18" charset="0"/>
                                        </a:rPr>
                                      </m:ctrlPr>
                                    </m:sSubPr>
                                    <m:e>
                                      <m:r>
                                        <a:rPr lang="en-GB" sz="2000" i="1">
                                          <a:latin typeface="Cambria Math" panose="02040503050406030204" pitchFamily="18" charset="0"/>
                                        </a:rPr>
                                        <m:t>𝑟</m:t>
                                      </m:r>
                                    </m:e>
                                    <m:sub>
                                      <m:r>
                                        <a:rPr lang="en-GB" sz="2000" i="1">
                                          <a:latin typeface="Cambria Math" panose="02040503050406030204" pitchFamily="18" charset="0"/>
                                        </a:rPr>
                                        <m:t>2</m:t>
                                      </m:r>
                                    </m:sub>
                                  </m:sSub>
                                </m:e>
                              </m:d>
                            </m:e>
                            <m:sup>
                              <m:r>
                                <a:rPr lang="en-GB" sz="2000" i="1">
                                  <a:latin typeface="Cambria Math" panose="02040503050406030204" pitchFamily="18" charset="0"/>
                                </a:rPr>
                                <m:t>2</m:t>
                              </m:r>
                            </m:sup>
                          </m:sSup>
                        </m:den>
                      </m:f>
                    </m:oMath>
                  </m:oMathPara>
                </a14:m>
                <a:endParaRPr lang="en-GB" sz="2000" dirty="0"/>
              </a:p>
              <a:p>
                <a:pPr marL="109728" indent="0">
                  <a:buNone/>
                </a:pPr>
                <a14:m>
                  <m:oMathPara xmlns:m="http://schemas.openxmlformats.org/officeDocument/2006/math">
                    <m:oMathParaPr>
                      <m:jc m:val="centerGroup"/>
                    </m:oMathParaPr>
                    <m:oMath xmlns:m="http://schemas.openxmlformats.org/officeDocument/2006/math">
                      <m:r>
                        <a:rPr lang="en-GB" sz="2000" i="1">
                          <a:latin typeface="Cambria Math" panose="02040503050406030204" pitchFamily="18" charset="0"/>
                        </a:rPr>
                        <m:t>⋮</m:t>
                      </m:r>
                    </m:oMath>
                  </m:oMathPara>
                </a14:m>
                <a:endParaRPr lang="en-GB" sz="2000" dirty="0"/>
              </a:p>
              <a:p>
                <a:pPr marL="109728" indent="0">
                  <a:buNone/>
                </a:pPr>
                <a14:m>
                  <m:oMathPara xmlns:m="http://schemas.openxmlformats.org/officeDocument/2006/math">
                    <m:oMathParaPr>
                      <m:jc m:val="centerGroup"/>
                    </m:oMathParaPr>
                    <m:oMath xmlns:m="http://schemas.openxmlformats.org/officeDocument/2006/math">
                      <m:sSub>
                        <m:sSubPr>
                          <m:ctrlPr>
                            <a:rPr lang="en-GB" sz="2000" i="1">
                              <a:latin typeface="Cambria Math" panose="02040503050406030204" pitchFamily="18" charset="0"/>
                            </a:rPr>
                          </m:ctrlPr>
                        </m:sSubPr>
                        <m:e>
                          <m:r>
                            <a:rPr lang="en-GB" sz="2000" i="1">
                              <a:latin typeface="Cambria Math" panose="02040503050406030204" pitchFamily="18" charset="0"/>
                            </a:rPr>
                            <m:t>𝑃𝑉</m:t>
                          </m:r>
                        </m:e>
                        <m:sub>
                          <m:r>
                            <a:rPr lang="en-GB" sz="2000" i="1">
                              <a:latin typeface="Cambria Math" panose="02040503050406030204" pitchFamily="18" charset="0"/>
                            </a:rPr>
                            <m:t>𝑡</m:t>
                          </m:r>
                        </m:sub>
                      </m:sSub>
                      <m:r>
                        <a:rPr lang="en-GB" sz="2000" i="1">
                          <a:latin typeface="Cambria Math" panose="02040503050406030204" pitchFamily="18" charset="0"/>
                        </a:rPr>
                        <m:t>=</m:t>
                      </m:r>
                      <m:f>
                        <m:fPr>
                          <m:ctrlPr>
                            <a:rPr lang="en-GB" sz="2000" i="1">
                              <a:latin typeface="Cambria Math" panose="02040503050406030204" pitchFamily="18" charset="0"/>
                            </a:rPr>
                          </m:ctrlPr>
                        </m:fPr>
                        <m:num>
                          <m:r>
                            <a:rPr lang="en-GB" sz="2000" i="1">
                              <a:latin typeface="Cambria Math" panose="02040503050406030204" pitchFamily="18" charset="0"/>
                            </a:rPr>
                            <m:t>𝐶</m:t>
                          </m:r>
                          <m:r>
                            <a:rPr lang="en-GB" sz="2000" i="1">
                              <a:latin typeface="Cambria Math" panose="02040503050406030204" pitchFamily="18" charset="0"/>
                            </a:rPr>
                            <m:t>+</m:t>
                          </m:r>
                          <m:r>
                            <a:rPr lang="en-GB" sz="2000" i="1">
                              <a:latin typeface="Cambria Math" panose="02040503050406030204" pitchFamily="18" charset="0"/>
                            </a:rPr>
                            <m:t>𝐹𝑎𝑐𝑒</m:t>
                          </m:r>
                          <m:r>
                            <a:rPr lang="en-GB" sz="2000" i="1">
                              <a:latin typeface="Cambria Math" panose="02040503050406030204" pitchFamily="18" charset="0"/>
                            </a:rPr>
                            <m:t> </m:t>
                          </m:r>
                          <m:r>
                            <a:rPr lang="en-GB" sz="2000" i="1">
                              <a:latin typeface="Cambria Math" panose="02040503050406030204" pitchFamily="18" charset="0"/>
                            </a:rPr>
                            <m:t>𝑣𝑎𝑙𝑢𝑒</m:t>
                          </m:r>
                        </m:num>
                        <m:den>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r>
                                    <a:rPr lang="en-GB" sz="2000" i="1">
                                      <a:latin typeface="Cambria Math" panose="02040503050406030204" pitchFamily="18" charset="0"/>
                                    </a:rPr>
                                    <m:t>1+</m:t>
                                  </m:r>
                                  <m:sSub>
                                    <m:sSubPr>
                                      <m:ctrlPr>
                                        <a:rPr lang="en-GB" sz="2000" i="1">
                                          <a:latin typeface="Cambria Math" panose="02040503050406030204" pitchFamily="18" charset="0"/>
                                        </a:rPr>
                                      </m:ctrlPr>
                                    </m:sSubPr>
                                    <m:e>
                                      <m:r>
                                        <a:rPr lang="en-GB" sz="2000" i="1">
                                          <a:latin typeface="Cambria Math" panose="02040503050406030204" pitchFamily="18" charset="0"/>
                                        </a:rPr>
                                        <m:t>𝑟</m:t>
                                      </m:r>
                                    </m:e>
                                    <m:sub>
                                      <m:r>
                                        <a:rPr lang="en-GB" sz="2000" i="1">
                                          <a:latin typeface="Cambria Math" panose="02040503050406030204" pitchFamily="18" charset="0"/>
                                        </a:rPr>
                                        <m:t>𝑡</m:t>
                                      </m:r>
                                    </m:sub>
                                  </m:sSub>
                                </m:e>
                              </m:d>
                            </m:e>
                            <m:sup>
                              <m:r>
                                <a:rPr lang="en-GB" sz="2000" i="1">
                                  <a:latin typeface="Cambria Math" panose="02040503050406030204" pitchFamily="18" charset="0"/>
                                </a:rPr>
                                <m:t>𝑡</m:t>
                              </m:r>
                            </m:sup>
                          </m:sSup>
                        </m:den>
                      </m:f>
                    </m:oMath>
                  </m:oMathPara>
                </a14:m>
                <a:endParaRPr lang="en-GB" sz="2000" dirty="0"/>
              </a:p>
              <a:p>
                <a:pPr marL="109728" indent="0">
                  <a:buNone/>
                </a:pPr>
                <a:endParaRPr lang="en-GB" sz="1000" dirty="0"/>
              </a:p>
              <a:p>
                <a:r>
                  <a:rPr lang="en-GB" sz="2000" dirty="0"/>
                  <a:t>and then add all the PVs in order to reach to a total PV:</a:t>
                </a:r>
              </a:p>
              <a:p>
                <a:pPr marL="109728" indent="0">
                  <a:buNone/>
                </a:pPr>
                <a14:m>
                  <m:oMathPara xmlns:m="http://schemas.openxmlformats.org/officeDocument/2006/math">
                    <m:oMathParaPr>
                      <m:jc m:val="centerGroup"/>
                    </m:oMathParaPr>
                    <m:oMath xmlns:m="http://schemas.openxmlformats.org/officeDocument/2006/math">
                      <m:sSup>
                        <m:sSupPr>
                          <m:ctrlPr>
                            <a:rPr lang="en-GB" sz="2000" i="1">
                              <a:latin typeface="Cambria Math" panose="02040503050406030204" pitchFamily="18" charset="0"/>
                            </a:rPr>
                          </m:ctrlPr>
                        </m:sSupPr>
                        <m:e>
                          <m:r>
                            <a:rPr lang="en-GB" sz="2000" i="1">
                              <a:latin typeface="Cambria Math" panose="02040503050406030204" pitchFamily="18" charset="0"/>
                            </a:rPr>
                            <m:t>𝑃𝑉</m:t>
                          </m:r>
                        </m:e>
                        <m:sup>
                          <m:r>
                            <a:rPr lang="en-GB" sz="2000" i="1">
                              <a:latin typeface="Cambria Math" panose="02040503050406030204" pitchFamily="18" charset="0"/>
                            </a:rPr>
                            <m:t>∗</m:t>
                          </m:r>
                        </m:sup>
                      </m:sSup>
                      <m:r>
                        <a:rPr lang="en-GB" sz="2000" i="1">
                          <a:latin typeface="Cambria Math" panose="02040503050406030204" pitchFamily="18" charset="0"/>
                        </a:rPr>
                        <m:t>=</m:t>
                      </m:r>
                      <m:nary>
                        <m:naryPr>
                          <m:chr m:val="∑"/>
                          <m:ctrlPr>
                            <a:rPr lang="en-GB" sz="2000" i="1">
                              <a:latin typeface="Cambria Math" panose="02040503050406030204" pitchFamily="18" charset="0"/>
                            </a:rPr>
                          </m:ctrlPr>
                        </m:naryPr>
                        <m:sub>
                          <m:r>
                            <m:rPr>
                              <m:brk m:alnAt="23"/>
                            </m:rPr>
                            <a:rPr lang="en-GB" sz="2000" i="1">
                              <a:latin typeface="Cambria Math" panose="02040503050406030204" pitchFamily="18" charset="0"/>
                            </a:rPr>
                            <m:t>𝑖</m:t>
                          </m:r>
                          <m:r>
                            <a:rPr lang="en-GB" sz="2000" i="1">
                              <a:latin typeface="Cambria Math" panose="02040503050406030204" pitchFamily="18" charset="0"/>
                            </a:rPr>
                            <m:t>=1</m:t>
                          </m:r>
                        </m:sub>
                        <m:sup>
                          <m:r>
                            <a:rPr lang="en-GB" sz="2000" i="1">
                              <a:latin typeface="Cambria Math" panose="02040503050406030204" pitchFamily="18" charset="0"/>
                            </a:rPr>
                            <m:t>𝑡</m:t>
                          </m:r>
                        </m:sup>
                        <m:e>
                          <m:sSub>
                            <m:sSubPr>
                              <m:ctrlPr>
                                <a:rPr lang="en-GB" sz="2000" i="1">
                                  <a:latin typeface="Cambria Math" panose="02040503050406030204" pitchFamily="18" charset="0"/>
                                </a:rPr>
                              </m:ctrlPr>
                            </m:sSubPr>
                            <m:e>
                              <m:r>
                                <a:rPr lang="en-GB" sz="2000" i="1">
                                  <a:latin typeface="Cambria Math" panose="02040503050406030204" pitchFamily="18" charset="0"/>
                                </a:rPr>
                                <m:t>𝑃𝑉</m:t>
                              </m:r>
                            </m:e>
                            <m:sub>
                              <m:r>
                                <a:rPr lang="en-GB" sz="2000" i="1">
                                  <a:latin typeface="Cambria Math" panose="02040503050406030204" pitchFamily="18" charset="0"/>
                                </a:rPr>
                                <m:t>𝑖</m:t>
                              </m:r>
                            </m:sub>
                          </m:sSub>
                        </m:e>
                      </m:nary>
                    </m:oMath>
                  </m:oMathPara>
                </a14:m>
                <a:endParaRPr lang="en-GB" sz="2000" dirty="0"/>
              </a:p>
              <a:p>
                <a:r>
                  <a:rPr lang="en-GB" sz="1800" dirty="0"/>
                  <a:t>and then use the total value (</a:t>
                </a:r>
                <a14:m>
                  <m:oMath xmlns:m="http://schemas.openxmlformats.org/officeDocument/2006/math">
                    <m:sSup>
                      <m:sSupPr>
                        <m:ctrlPr>
                          <a:rPr lang="en-GB" sz="1800" i="1">
                            <a:latin typeface="Cambria Math" panose="02040503050406030204" pitchFamily="18" charset="0"/>
                          </a:rPr>
                        </m:ctrlPr>
                      </m:sSupPr>
                      <m:e>
                        <m:r>
                          <a:rPr lang="en-GB" sz="1800" i="1">
                            <a:latin typeface="Cambria Math" panose="02040503050406030204" pitchFamily="18" charset="0"/>
                          </a:rPr>
                          <m:t>𝑃𝑉</m:t>
                        </m:r>
                      </m:e>
                      <m:sup>
                        <m:r>
                          <a:rPr lang="en-GB" sz="1800" i="1">
                            <a:latin typeface="Cambria Math" panose="02040503050406030204" pitchFamily="18" charset="0"/>
                          </a:rPr>
                          <m:t>∗</m:t>
                        </m:r>
                      </m:sup>
                    </m:sSup>
                  </m:oMath>
                </a14:m>
                <a:r>
                  <a:rPr lang="en-GB" sz="1800" dirty="0"/>
                  <a:t>) to find a unique </a:t>
                </a:r>
                <a:r>
                  <a:rPr lang="en-GB" sz="1800" dirty="0">
                    <a:solidFill>
                      <a:srgbClr val="FF0000"/>
                    </a:solidFill>
                  </a:rPr>
                  <a:t>yield to maturity rate</a:t>
                </a:r>
                <a:r>
                  <a:rPr lang="en-GB" sz="1800" dirty="0"/>
                  <a:t>:</a:t>
                </a:r>
              </a:p>
              <a:p>
                <a:pPr marL="109728" indent="0" algn="ctr">
                  <a:buNone/>
                </a:pPr>
                <a14:m>
                  <m:oMath xmlns:m="http://schemas.openxmlformats.org/officeDocument/2006/math">
                    <m:sSup>
                      <m:sSupPr>
                        <m:ctrlPr>
                          <a:rPr lang="en-GB" sz="2400" i="1">
                            <a:latin typeface="Cambria Math" panose="02040503050406030204" pitchFamily="18" charset="0"/>
                          </a:rPr>
                        </m:ctrlPr>
                      </m:sSupPr>
                      <m:e>
                        <m:r>
                          <a:rPr lang="en-GB" sz="2400" i="1">
                            <a:latin typeface="Cambria Math" panose="02040503050406030204" pitchFamily="18" charset="0"/>
                          </a:rPr>
                          <m:t>𝑃𝑉</m:t>
                        </m:r>
                      </m:e>
                      <m:sup>
                        <m:r>
                          <a:rPr lang="en-GB" sz="2400" i="1">
                            <a:latin typeface="Cambria Math" panose="02040503050406030204" pitchFamily="18" charset="0"/>
                          </a:rPr>
                          <m:t>∗</m:t>
                        </m:r>
                      </m:sup>
                    </m:sSup>
                    <m:r>
                      <a:rPr lang="en-GB" sz="2400" i="1">
                        <a:latin typeface="Cambria Math" panose="02040503050406030204" pitchFamily="18" charset="0"/>
                      </a:rPr>
                      <m:t>=</m:t>
                    </m:r>
                    <m:f>
                      <m:fPr>
                        <m:ctrlPr>
                          <a:rPr lang="en-GB" sz="2400" i="1">
                            <a:latin typeface="Cambria Math" panose="02040503050406030204" pitchFamily="18" charset="0"/>
                          </a:rPr>
                        </m:ctrlPr>
                      </m:fPr>
                      <m:num>
                        <m:r>
                          <a:rPr lang="en-GB" sz="2400" i="1">
                            <a:latin typeface="Cambria Math" panose="02040503050406030204" pitchFamily="18" charset="0"/>
                          </a:rPr>
                          <m:t>𝐶</m:t>
                        </m:r>
                      </m:num>
                      <m:den>
                        <m:d>
                          <m:dPr>
                            <m:ctrlPr>
                              <a:rPr lang="en-GB" sz="2400" i="1">
                                <a:latin typeface="Cambria Math" panose="02040503050406030204" pitchFamily="18" charset="0"/>
                              </a:rPr>
                            </m:ctrlPr>
                          </m:dPr>
                          <m:e>
                            <m:r>
                              <a:rPr lang="en-GB" sz="2400" i="1">
                                <a:latin typeface="Cambria Math" panose="02040503050406030204" pitchFamily="18" charset="0"/>
                              </a:rPr>
                              <m:t>1+</m:t>
                            </m:r>
                            <m:r>
                              <a:rPr lang="en-GB" sz="2400" i="1">
                                <a:latin typeface="Cambria Math" panose="02040503050406030204" pitchFamily="18" charset="0"/>
                              </a:rPr>
                              <m:t>𝑦</m:t>
                            </m:r>
                          </m:e>
                        </m:d>
                      </m:den>
                    </m:f>
                    <m:r>
                      <a:rPr lang="en-GB" sz="2400" i="1">
                        <a:latin typeface="Cambria Math" panose="02040503050406030204" pitchFamily="18" charset="0"/>
                      </a:rPr>
                      <m:t>+</m:t>
                    </m:r>
                    <m:f>
                      <m:fPr>
                        <m:ctrlPr>
                          <a:rPr lang="en-GB" sz="2400" i="1">
                            <a:latin typeface="Cambria Math" panose="02040503050406030204" pitchFamily="18" charset="0"/>
                          </a:rPr>
                        </m:ctrlPr>
                      </m:fPr>
                      <m:num>
                        <m:r>
                          <a:rPr lang="en-GB" sz="2400" i="1">
                            <a:latin typeface="Cambria Math" panose="02040503050406030204" pitchFamily="18" charset="0"/>
                          </a:rPr>
                          <m:t>𝐶</m:t>
                        </m:r>
                      </m:num>
                      <m:den>
                        <m:sSup>
                          <m:sSupPr>
                            <m:ctrlPr>
                              <a:rPr lang="en-GB" sz="2400" i="1">
                                <a:latin typeface="Cambria Math" panose="02040503050406030204" pitchFamily="18" charset="0"/>
                              </a:rPr>
                            </m:ctrlPr>
                          </m:sSupPr>
                          <m:e>
                            <m:d>
                              <m:dPr>
                                <m:ctrlPr>
                                  <a:rPr lang="en-GB" sz="2400" i="1">
                                    <a:latin typeface="Cambria Math" panose="02040503050406030204" pitchFamily="18" charset="0"/>
                                  </a:rPr>
                                </m:ctrlPr>
                              </m:dPr>
                              <m:e>
                                <m:r>
                                  <a:rPr lang="en-GB" sz="2400" i="1">
                                    <a:latin typeface="Cambria Math" panose="02040503050406030204" pitchFamily="18" charset="0"/>
                                  </a:rPr>
                                  <m:t>1+</m:t>
                                </m:r>
                                <m:r>
                                  <a:rPr lang="en-GB" sz="2400" i="1">
                                    <a:latin typeface="Cambria Math" panose="02040503050406030204" pitchFamily="18" charset="0"/>
                                  </a:rPr>
                                  <m:t>𝑦</m:t>
                                </m:r>
                              </m:e>
                            </m:d>
                          </m:e>
                          <m:sup>
                            <m:r>
                              <a:rPr lang="en-GB" sz="2400" i="1">
                                <a:latin typeface="Cambria Math" panose="02040503050406030204" pitchFamily="18" charset="0"/>
                              </a:rPr>
                              <m:t>2</m:t>
                            </m:r>
                          </m:sup>
                        </m:sSup>
                      </m:den>
                    </m:f>
                    <m:r>
                      <a:rPr lang="en-GB" sz="2400" i="1">
                        <a:latin typeface="Cambria Math" panose="02040503050406030204" pitchFamily="18" charset="0"/>
                      </a:rPr>
                      <m:t>+⋯+</m:t>
                    </m:r>
                    <m:f>
                      <m:fPr>
                        <m:ctrlPr>
                          <a:rPr lang="en-GB" sz="2400" i="1">
                            <a:latin typeface="Cambria Math" panose="02040503050406030204" pitchFamily="18" charset="0"/>
                          </a:rPr>
                        </m:ctrlPr>
                      </m:fPr>
                      <m:num>
                        <m:r>
                          <a:rPr lang="en-GB" sz="2400" i="1">
                            <a:latin typeface="Cambria Math" panose="02040503050406030204" pitchFamily="18" charset="0"/>
                          </a:rPr>
                          <m:t>𝐶</m:t>
                        </m:r>
                        <m:r>
                          <a:rPr lang="en-GB" sz="2400" i="1">
                            <a:latin typeface="Cambria Math" panose="02040503050406030204" pitchFamily="18" charset="0"/>
                          </a:rPr>
                          <m:t>+</m:t>
                        </m:r>
                        <m:r>
                          <a:rPr lang="en-GB" sz="2400" i="1">
                            <a:latin typeface="Cambria Math" panose="02040503050406030204" pitchFamily="18" charset="0"/>
                          </a:rPr>
                          <m:t>𝑓𝑎𝑐𝑒</m:t>
                        </m:r>
                        <m:r>
                          <a:rPr lang="en-GB" sz="2400" i="1">
                            <a:latin typeface="Cambria Math" panose="02040503050406030204" pitchFamily="18" charset="0"/>
                          </a:rPr>
                          <m:t> </m:t>
                        </m:r>
                        <m:r>
                          <a:rPr lang="en-GB" sz="2400" i="1">
                            <a:latin typeface="Cambria Math" panose="02040503050406030204" pitchFamily="18" charset="0"/>
                          </a:rPr>
                          <m:t>𝑣𝑎𝑙𝑢𝑒</m:t>
                        </m:r>
                      </m:num>
                      <m:den>
                        <m:sSup>
                          <m:sSupPr>
                            <m:ctrlPr>
                              <a:rPr lang="en-GB" sz="2400" i="1">
                                <a:latin typeface="Cambria Math" panose="02040503050406030204" pitchFamily="18" charset="0"/>
                              </a:rPr>
                            </m:ctrlPr>
                          </m:sSupPr>
                          <m:e>
                            <m:d>
                              <m:dPr>
                                <m:ctrlPr>
                                  <a:rPr lang="en-GB" sz="2400" i="1">
                                    <a:latin typeface="Cambria Math" panose="02040503050406030204" pitchFamily="18" charset="0"/>
                                  </a:rPr>
                                </m:ctrlPr>
                              </m:dPr>
                              <m:e>
                                <m:r>
                                  <a:rPr lang="en-GB" sz="2400" i="1">
                                    <a:latin typeface="Cambria Math" panose="02040503050406030204" pitchFamily="18" charset="0"/>
                                  </a:rPr>
                                  <m:t>1+</m:t>
                                </m:r>
                                <m:r>
                                  <a:rPr lang="en-GB" sz="2400" i="1">
                                    <a:latin typeface="Cambria Math" panose="02040503050406030204" pitchFamily="18" charset="0"/>
                                  </a:rPr>
                                  <m:t>𝑦</m:t>
                                </m:r>
                              </m:e>
                            </m:d>
                          </m:e>
                          <m:sup>
                            <m:r>
                              <a:rPr lang="en-GB" sz="2400" i="1">
                                <a:latin typeface="Cambria Math" panose="02040503050406030204" pitchFamily="18" charset="0"/>
                              </a:rPr>
                              <m:t>𝑡</m:t>
                            </m:r>
                          </m:sup>
                        </m:sSup>
                      </m:den>
                    </m:f>
                    <m:r>
                      <a:rPr lang="en-GB" sz="2400" i="1">
                        <a:solidFill>
                          <a:srgbClr val="FF0000"/>
                        </a:solidFill>
                        <a:latin typeface="Cambria Math" panose="02040503050406030204" pitchFamily="18" charset="0"/>
                        <a:ea typeface="Cambria Math" panose="02040503050406030204" pitchFamily="18" charset="0"/>
                      </a:rPr>
                      <m:t>→</m:t>
                    </m:r>
                    <m:sSup>
                      <m:sSupPr>
                        <m:ctrlPr>
                          <a:rPr lang="en-GB" sz="2400" i="1">
                            <a:solidFill>
                              <a:srgbClr val="FF0000"/>
                            </a:solidFill>
                            <a:latin typeface="Cambria Math" panose="02040503050406030204" pitchFamily="18" charset="0"/>
                            <a:ea typeface="Cambria Math" panose="02040503050406030204" pitchFamily="18" charset="0"/>
                          </a:rPr>
                        </m:ctrlPr>
                      </m:sSupPr>
                      <m:e>
                        <m:r>
                          <a:rPr lang="en-GB" sz="2400" i="1">
                            <a:solidFill>
                              <a:srgbClr val="FF0000"/>
                            </a:solidFill>
                            <a:latin typeface="Cambria Math" panose="02040503050406030204" pitchFamily="18" charset="0"/>
                            <a:ea typeface="Cambria Math" panose="02040503050406030204" pitchFamily="18" charset="0"/>
                          </a:rPr>
                          <m:t>𝑦</m:t>
                        </m:r>
                      </m:e>
                      <m:sup>
                        <m:r>
                          <a:rPr lang="en-GB" sz="2400" i="1">
                            <a:solidFill>
                              <a:srgbClr val="FF0000"/>
                            </a:solidFill>
                            <a:latin typeface="Cambria Math" panose="02040503050406030204" pitchFamily="18" charset="0"/>
                            <a:ea typeface="Cambria Math" panose="02040503050406030204" pitchFamily="18" charset="0"/>
                          </a:rPr>
                          <m:t>∗</m:t>
                        </m:r>
                      </m:sup>
                    </m:sSup>
                  </m:oMath>
                </a14:m>
                <a:r>
                  <a:rPr lang="en-GB" sz="2400" dirty="0"/>
                  <a:t> </a:t>
                </a:r>
              </a:p>
              <a:p>
                <a:pPr marL="109728" indent="0">
                  <a:buNone/>
                </a:pPr>
                <a:endParaRPr lang="en-GB"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35361" y="1268763"/>
                <a:ext cx="11521279" cy="5580179"/>
              </a:xfrm>
              <a:blipFill>
                <a:blip r:embed="rId2"/>
                <a:stretch>
                  <a:fillRect t="-546"/>
                </a:stretch>
              </a:blipFill>
            </p:spPr>
            <p:txBody>
              <a:bodyPr/>
              <a:lstStyle/>
              <a:p>
                <a:r>
                  <a:rPr lang="en-GB">
                    <a:noFill/>
                  </a:rPr>
                  <a:t> </a:t>
                </a:r>
              </a:p>
            </p:txBody>
          </p:sp>
        </mc:Fallback>
      </mc:AlternateContent>
      <p:sp>
        <p:nvSpPr>
          <p:cNvPr id="4" name="Rectangle 3"/>
          <p:cNvSpPr/>
          <p:nvPr/>
        </p:nvSpPr>
        <p:spPr>
          <a:xfrm>
            <a:off x="7392144" y="2132856"/>
            <a:ext cx="1365658"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prstClr val="white"/>
                </a:solidFill>
              </a:rPr>
              <a:t>1</a:t>
            </a:r>
            <a:r>
              <a:rPr lang="en-GB" baseline="30000" dirty="0">
                <a:solidFill>
                  <a:prstClr val="white"/>
                </a:solidFill>
              </a:rPr>
              <a:t>st</a:t>
            </a:r>
            <a:r>
              <a:rPr lang="en-GB" dirty="0">
                <a:solidFill>
                  <a:prstClr val="white"/>
                </a:solidFill>
              </a:rPr>
              <a:t> Year</a:t>
            </a:r>
          </a:p>
        </p:txBody>
      </p:sp>
      <p:sp>
        <p:nvSpPr>
          <p:cNvPr id="5" name="Rectangle 4"/>
          <p:cNvSpPr/>
          <p:nvPr/>
        </p:nvSpPr>
        <p:spPr>
          <a:xfrm>
            <a:off x="7392144" y="2777713"/>
            <a:ext cx="1365658"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prstClr val="white"/>
                </a:solidFill>
              </a:rPr>
              <a:t>2</a:t>
            </a:r>
            <a:r>
              <a:rPr lang="en-GB" baseline="30000" dirty="0">
                <a:solidFill>
                  <a:prstClr val="white"/>
                </a:solidFill>
              </a:rPr>
              <a:t>nd</a:t>
            </a:r>
            <a:r>
              <a:rPr lang="en-GB" dirty="0">
                <a:solidFill>
                  <a:prstClr val="white"/>
                </a:solidFill>
              </a:rPr>
              <a:t> Year</a:t>
            </a:r>
          </a:p>
        </p:txBody>
      </p:sp>
      <p:sp>
        <p:nvSpPr>
          <p:cNvPr id="6" name="Rectangle 5"/>
          <p:cNvSpPr/>
          <p:nvPr/>
        </p:nvSpPr>
        <p:spPr>
          <a:xfrm>
            <a:off x="7392144" y="3573016"/>
            <a:ext cx="1365658"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prstClr val="white"/>
                </a:solidFill>
              </a:rPr>
              <a:t>t-</a:t>
            </a:r>
            <a:r>
              <a:rPr lang="en-GB" dirty="0" err="1">
                <a:solidFill>
                  <a:prstClr val="white"/>
                </a:solidFill>
              </a:rPr>
              <a:t>th</a:t>
            </a:r>
            <a:r>
              <a:rPr lang="en-GB" dirty="0">
                <a:solidFill>
                  <a:prstClr val="white"/>
                </a:solidFill>
              </a:rPr>
              <a:t> Year</a:t>
            </a:r>
          </a:p>
        </p:txBody>
      </p:sp>
      <mc:AlternateContent xmlns:mc="http://schemas.openxmlformats.org/markup-compatibility/2006" xmlns:a14="http://schemas.microsoft.com/office/drawing/2010/main">
        <mc:Choice Requires="a14">
          <p:sp>
            <p:nvSpPr>
              <p:cNvPr id="7" name="Rectangle 6"/>
              <p:cNvSpPr/>
              <p:nvPr/>
            </p:nvSpPr>
            <p:spPr>
              <a:xfrm>
                <a:off x="9048329" y="2276872"/>
                <a:ext cx="2808310" cy="3528392"/>
              </a:xfrm>
              <a:prstGeom prst="rect">
                <a:avLst/>
              </a:prstGeom>
              <a:solidFill>
                <a:srgbClr val="0070C0"/>
              </a:solidFill>
            </p:spPr>
            <p:style>
              <a:lnRef idx="1">
                <a:schemeClr val="accent2"/>
              </a:lnRef>
              <a:fillRef idx="3">
                <a:schemeClr val="accent2"/>
              </a:fillRef>
              <a:effectRef idx="2">
                <a:schemeClr val="accent2"/>
              </a:effectRef>
              <a:fontRef idx="minor">
                <a:schemeClr val="lt1"/>
              </a:fontRef>
            </p:style>
            <p:txBody>
              <a:bodyPr rtlCol="0" anchor="ctr"/>
              <a:lstStyle/>
              <a:p>
                <a:pPr marL="285750" indent="-285750">
                  <a:buFont typeface="Wingdings" panose="05000000000000000000" pitchFamily="2" charset="2"/>
                  <a:buChar char="q"/>
                </a:pPr>
                <a:r>
                  <a:rPr lang="en-GB" sz="1400" dirty="0"/>
                  <a:t>Remember that </a:t>
                </a:r>
                <a14:m>
                  <m:oMath xmlns:m="http://schemas.openxmlformats.org/officeDocument/2006/math">
                    <m:sSub>
                      <m:sSubPr>
                        <m:ctrlPr>
                          <a:rPr lang="en-GB" sz="1400" b="1" i="1">
                            <a:solidFill>
                              <a:srgbClr val="FFFF00"/>
                            </a:solidFill>
                            <a:latin typeface="Cambria Math" panose="02040503050406030204" pitchFamily="18" charset="0"/>
                          </a:rPr>
                        </m:ctrlPr>
                      </m:sSubPr>
                      <m:e>
                        <m:r>
                          <a:rPr lang="en-GB" sz="1400" b="1" i="1">
                            <a:solidFill>
                              <a:srgbClr val="FFFF00"/>
                            </a:solidFill>
                            <a:latin typeface="Cambria Math" panose="02040503050406030204" pitchFamily="18" charset="0"/>
                          </a:rPr>
                          <m:t>𝒓</m:t>
                        </m:r>
                      </m:e>
                      <m:sub>
                        <m:r>
                          <a:rPr lang="en-GB" sz="1400" b="1" i="1">
                            <a:solidFill>
                              <a:srgbClr val="FFFF00"/>
                            </a:solidFill>
                            <a:latin typeface="Cambria Math" panose="02040503050406030204" pitchFamily="18" charset="0"/>
                          </a:rPr>
                          <m:t>𝟏</m:t>
                        </m:r>
                      </m:sub>
                    </m:sSub>
                    <m:r>
                      <a:rPr lang="en-GB" sz="1400" b="1" i="1">
                        <a:solidFill>
                          <a:srgbClr val="FFFF00"/>
                        </a:solidFill>
                        <a:latin typeface="Cambria Math" panose="02040503050406030204" pitchFamily="18" charset="0"/>
                      </a:rPr>
                      <m:t>, </m:t>
                    </m:r>
                    <m:sSub>
                      <m:sSubPr>
                        <m:ctrlPr>
                          <a:rPr lang="en-GB" sz="1400" b="1" i="1">
                            <a:solidFill>
                              <a:srgbClr val="FFFF00"/>
                            </a:solidFill>
                            <a:latin typeface="Cambria Math" panose="02040503050406030204" pitchFamily="18" charset="0"/>
                          </a:rPr>
                        </m:ctrlPr>
                      </m:sSubPr>
                      <m:e>
                        <m:r>
                          <a:rPr lang="en-GB" sz="1400" b="1" i="1">
                            <a:solidFill>
                              <a:srgbClr val="FFFF00"/>
                            </a:solidFill>
                            <a:latin typeface="Cambria Math" panose="02040503050406030204" pitchFamily="18" charset="0"/>
                          </a:rPr>
                          <m:t>𝒓</m:t>
                        </m:r>
                      </m:e>
                      <m:sub>
                        <m:r>
                          <a:rPr lang="en-GB" sz="1400" b="1" i="1">
                            <a:solidFill>
                              <a:srgbClr val="FFFF00"/>
                            </a:solidFill>
                            <a:latin typeface="Cambria Math" panose="02040503050406030204" pitchFamily="18" charset="0"/>
                          </a:rPr>
                          <m:t>𝟐</m:t>
                        </m:r>
                      </m:sub>
                    </m:sSub>
                    <m:r>
                      <a:rPr lang="en-GB" sz="1400" b="1" i="1">
                        <a:solidFill>
                          <a:srgbClr val="FFFF00"/>
                        </a:solidFill>
                        <a:latin typeface="Cambria Math" panose="02040503050406030204" pitchFamily="18" charset="0"/>
                      </a:rPr>
                      <m:t>, …, </m:t>
                    </m:r>
                    <m:sSub>
                      <m:sSubPr>
                        <m:ctrlPr>
                          <a:rPr lang="en-GB" sz="1400" b="1" i="1">
                            <a:solidFill>
                              <a:srgbClr val="FFFF00"/>
                            </a:solidFill>
                            <a:latin typeface="Cambria Math" panose="02040503050406030204" pitchFamily="18" charset="0"/>
                          </a:rPr>
                        </m:ctrlPr>
                      </m:sSubPr>
                      <m:e>
                        <m:r>
                          <a:rPr lang="en-GB" sz="1400" b="1" i="1">
                            <a:solidFill>
                              <a:srgbClr val="FFFF00"/>
                            </a:solidFill>
                            <a:latin typeface="Cambria Math" panose="02040503050406030204" pitchFamily="18" charset="0"/>
                          </a:rPr>
                          <m:t>𝒓</m:t>
                        </m:r>
                      </m:e>
                      <m:sub>
                        <m:r>
                          <a:rPr lang="en-GB" sz="1400" b="1" i="1">
                            <a:solidFill>
                              <a:srgbClr val="FFFF00"/>
                            </a:solidFill>
                            <a:latin typeface="Cambria Math" panose="02040503050406030204" pitchFamily="18" charset="0"/>
                          </a:rPr>
                          <m:t>𝒕</m:t>
                        </m:r>
                      </m:sub>
                    </m:sSub>
                  </m:oMath>
                </a14:m>
                <a:r>
                  <a:rPr lang="en-GB" sz="1400" dirty="0"/>
                  <a:t> are the </a:t>
                </a:r>
                <a:r>
                  <a:rPr lang="en-GB" sz="1400" dirty="0">
                    <a:solidFill>
                      <a:srgbClr val="FFFF00"/>
                    </a:solidFill>
                  </a:rPr>
                  <a:t>spot rates </a:t>
                </a:r>
                <a:r>
                  <a:rPr lang="en-GB" sz="1400" dirty="0"/>
                  <a:t>for each represented year. Using these spot rates we can calculate the total PV (total value) of the bond and then the yield to maturity rate. we cannot find the yield to maturity rate until we know the price (value) of the bond.</a:t>
                </a:r>
              </a:p>
              <a:p>
                <a:pPr marL="285750" indent="-285750">
                  <a:buFont typeface="Wingdings" panose="05000000000000000000" pitchFamily="2" charset="2"/>
                  <a:buChar char="q"/>
                </a:pPr>
                <a:endParaRPr lang="en-GB" sz="1400" dirty="0"/>
              </a:p>
              <a:p>
                <a:pPr marL="285750" indent="-285750">
                  <a:buFont typeface="Wingdings" panose="05000000000000000000" pitchFamily="2" charset="2"/>
                  <a:buChar char="q"/>
                </a:pPr>
                <a:r>
                  <a:rPr lang="en-GB" sz="1400" dirty="0"/>
                  <a:t>Spot rates comes first and then yield to maturity rate can be calculated </a:t>
                </a:r>
              </a:p>
            </p:txBody>
          </p:sp>
        </mc:Choice>
        <mc:Fallback xmlns="">
          <p:sp>
            <p:nvSpPr>
              <p:cNvPr id="7" name="Rectangle 6"/>
              <p:cNvSpPr>
                <a:spLocks noRot="1" noChangeAspect="1" noMove="1" noResize="1" noEditPoints="1" noAdjustHandles="1" noChangeArrowheads="1" noChangeShapeType="1" noTextEdit="1"/>
              </p:cNvSpPr>
              <p:nvPr/>
            </p:nvSpPr>
            <p:spPr>
              <a:xfrm>
                <a:off x="9048329" y="2276872"/>
                <a:ext cx="2808310" cy="3528392"/>
              </a:xfrm>
              <a:prstGeom prst="rect">
                <a:avLst/>
              </a:prstGeom>
              <a:blipFill>
                <a:blip r:embed="rId3"/>
                <a:stretch>
                  <a:fillRect/>
                </a:stretch>
              </a:blipFill>
            </p:spPr>
            <p:txBody>
              <a:bodyPr/>
              <a:lstStyle/>
              <a:p>
                <a:r>
                  <a:rPr lang="en-GB">
                    <a:noFill/>
                  </a:rPr>
                  <a:t> </a:t>
                </a:r>
              </a:p>
            </p:txBody>
          </p:sp>
        </mc:Fallback>
      </mc:AlternateContent>
      <p:sp>
        <p:nvSpPr>
          <p:cNvPr id="8" name="Rectangle 7"/>
          <p:cNvSpPr/>
          <p:nvPr/>
        </p:nvSpPr>
        <p:spPr>
          <a:xfrm>
            <a:off x="407368" y="2132856"/>
            <a:ext cx="4320480" cy="216024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v"/>
            </a:pPr>
            <a:r>
              <a:rPr lang="en-GB" sz="1400" dirty="0">
                <a:solidFill>
                  <a:srgbClr val="FFFF00"/>
                </a:solidFill>
              </a:rPr>
              <a:t>Spot rate (or sometimes spot price) is the quoted rate for a  currency, commodity or security which is valid for a specific period of time (daily, weekly, monthly or yearly).</a:t>
            </a:r>
          </a:p>
          <a:p>
            <a:endParaRPr lang="en-GB" sz="1400" dirty="0">
              <a:solidFill>
                <a:srgbClr val="FFFF00"/>
              </a:solidFill>
            </a:endParaRPr>
          </a:p>
          <a:p>
            <a:pPr marL="285750" indent="-285750">
              <a:buFont typeface="Wingdings" panose="05000000000000000000" pitchFamily="2" charset="2"/>
              <a:buChar char="v"/>
            </a:pPr>
            <a:r>
              <a:rPr lang="en-GB" sz="1400" dirty="0">
                <a:solidFill>
                  <a:srgbClr val="FFFF00"/>
                </a:solidFill>
              </a:rPr>
              <a:t>This rate is determined based on the interaction between demand and supply for currencies or commodities but for a bond it is determined based on the price of a zero-coupon bond.  </a:t>
            </a:r>
          </a:p>
        </p:txBody>
      </p:sp>
      <p:sp>
        <p:nvSpPr>
          <p:cNvPr id="9" name="Slide Number Placeholder 8">
            <a:extLst>
              <a:ext uri="{FF2B5EF4-FFF2-40B4-BE49-F238E27FC236}">
                <a16:creationId xmlns:a16="http://schemas.microsoft.com/office/drawing/2014/main" id="{A39A83B6-5432-4107-A329-715E17818F51}"/>
              </a:ext>
            </a:extLst>
          </p:cNvPr>
          <p:cNvSpPr>
            <a:spLocks noGrp="1"/>
          </p:cNvSpPr>
          <p:nvPr>
            <p:ph type="sldNum" sz="quarter" idx="12"/>
          </p:nvPr>
        </p:nvSpPr>
        <p:spPr/>
        <p:txBody>
          <a:bodyPr/>
          <a:lstStyle/>
          <a:p>
            <a:fld id="{E268A2EE-60DF-4D9A-BDB5-E8B57244CE40}" type="slidenum">
              <a:rPr lang="en-GB" smtClean="0"/>
              <a:pPr/>
              <a:t>120</a:t>
            </a:fld>
            <a:endParaRPr lang="en-GB"/>
          </a:p>
        </p:txBody>
      </p:sp>
    </p:spTree>
    <p:extLst>
      <p:ext uri="{BB962C8B-B14F-4D97-AF65-F5344CB8AC3E}">
        <p14:creationId xmlns:p14="http://schemas.microsoft.com/office/powerpoint/2010/main" val="2337240193"/>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1" y="692696"/>
            <a:ext cx="11521279"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PV of Bonds &amp; Frequency of Payments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63353" y="1268763"/>
                <a:ext cx="11593287" cy="5580179"/>
              </a:xfrm>
            </p:spPr>
            <p:txBody>
              <a:bodyPr>
                <a:normAutofit/>
              </a:bodyPr>
              <a:lstStyle/>
              <a:p>
                <a:r>
                  <a:rPr lang="en-GB" sz="2000" dirty="0"/>
                  <a:t>In the previous formula used to calculate the PV (value) of a bond we assumed that the coupons are paid yearly, but if the frequency of payments changes the power of the denominators will change: (</a:t>
                </a:r>
                <a:r>
                  <a:rPr lang="en-GB" sz="2000" u="sng" dirty="0">
                    <a:solidFill>
                      <a:srgbClr val="FF0000"/>
                    </a:solidFill>
                  </a:rPr>
                  <a:t>here we consider a 5-year maturity</a:t>
                </a:r>
                <a:r>
                  <a:rPr lang="en-GB" sz="2000" dirty="0"/>
                  <a:t>)</a:t>
                </a:r>
              </a:p>
              <a:p>
                <a:pPr marL="109728" indent="0">
                  <a:buNone/>
                </a:pPr>
                <a:endParaRPr lang="en-GB" sz="800" dirty="0"/>
              </a:p>
              <a:p>
                <a:pPr marL="109728" indent="0">
                  <a:buNone/>
                </a:pPr>
                <a14:m>
                  <m:oMathPara xmlns:m="http://schemas.openxmlformats.org/officeDocument/2006/math">
                    <m:oMathParaPr>
                      <m:jc m:val="centerGroup"/>
                    </m:oMathParaPr>
                    <m:oMath xmlns:m="http://schemas.openxmlformats.org/officeDocument/2006/math">
                      <m:r>
                        <a:rPr lang="en-GB" sz="2000" i="1">
                          <a:solidFill>
                            <a:prstClr val="black"/>
                          </a:solidFill>
                          <a:latin typeface="Cambria Math"/>
                        </a:rPr>
                        <m:t>𝑃𝑉</m:t>
                      </m:r>
                      <m:r>
                        <a:rPr lang="en-GB" sz="2000" i="1">
                          <a:solidFill>
                            <a:prstClr val="black"/>
                          </a:solidFill>
                          <a:latin typeface="Cambria Math"/>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2</m:t>
                                  </m:r>
                                </m:den>
                              </m:f>
                            </m:e>
                          </m:box>
                        </m:num>
                        <m:den>
                          <m:sSup>
                            <m:sSupPr>
                              <m:ctrlPr>
                                <a:rPr lang="en-GB" sz="2000" i="1">
                                  <a:solidFill>
                                    <a:prstClr val="black"/>
                                  </a:solidFill>
                                  <a:latin typeface="Cambria Math" panose="02040503050406030204" pitchFamily="18" charset="0"/>
                                </a:rPr>
                              </m:ctrlPr>
                            </m:sSupPr>
                            <m:e>
                              <m:r>
                                <a:rPr lang="en-GB" sz="2000" i="1">
                                  <a:solidFill>
                                    <a:prstClr val="black"/>
                                  </a:solidFill>
                                  <a:latin typeface="Cambria Math"/>
                                </a:rPr>
                                <m:t>(1+</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2</m:t>
                                      </m:r>
                                    </m:den>
                                  </m:f>
                                </m:e>
                              </m:box>
                              <m:r>
                                <a:rPr lang="en-GB" sz="2000" i="1">
                                  <a:solidFill>
                                    <a:prstClr val="black"/>
                                  </a:solidFill>
                                  <a:latin typeface="Cambria Math"/>
                                </a:rPr>
                                <m:t>)</m:t>
                              </m:r>
                            </m:e>
                            <m:sup>
                              <m:box>
                                <m:boxPr>
                                  <m:ctrlPr>
                                    <a:rPr lang="en-GB" sz="2000" i="1">
                                      <a:solidFill>
                                        <a:prstClr val="black"/>
                                      </a:solidFill>
                                      <a:latin typeface="Cambria Math" panose="02040503050406030204" pitchFamily="18" charset="0"/>
                                    </a:rPr>
                                  </m:ctrlPr>
                                </m:boxPr>
                                <m:e>
                                  <m:argPr>
                                    <m:argSz m:val="-1"/>
                                  </m:argPr>
                                  <m:r>
                                    <a:rPr lang="en-GB" sz="2000" i="1">
                                      <a:solidFill>
                                        <a:prstClr val="black"/>
                                      </a:solidFill>
                                      <a:latin typeface="Cambria Math" panose="02040503050406030204" pitchFamily="18" charset="0"/>
                                    </a:rPr>
                                    <m:t>1</m:t>
                                  </m:r>
                                </m:e>
                              </m:box>
                            </m:sup>
                          </m:sSup>
                        </m:den>
                      </m:f>
                      <m:r>
                        <a:rPr lang="en-GB" sz="2000" i="1">
                          <a:solidFill>
                            <a:prstClr val="black"/>
                          </a:solidFill>
                          <a:latin typeface="Cambria Math"/>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2</m:t>
                                  </m:r>
                                </m:den>
                              </m:f>
                            </m:e>
                          </m:box>
                        </m:num>
                        <m:den>
                          <m:sSup>
                            <m:sSupPr>
                              <m:ctrlPr>
                                <a:rPr lang="en-GB" sz="2000" i="1">
                                  <a:solidFill>
                                    <a:prstClr val="black"/>
                                  </a:solidFill>
                                  <a:latin typeface="Cambria Math" panose="02040503050406030204" pitchFamily="18" charset="0"/>
                                </a:rPr>
                              </m:ctrlPr>
                            </m:sSupPr>
                            <m:e>
                              <m:r>
                                <a:rPr lang="en-GB" sz="2000" i="1">
                                  <a:solidFill>
                                    <a:prstClr val="black"/>
                                  </a:solidFill>
                                  <a:latin typeface="Cambria Math"/>
                                </a:rPr>
                                <m:t>(1+</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2</m:t>
                                      </m:r>
                                    </m:den>
                                  </m:f>
                                </m:e>
                              </m:box>
                              <m:r>
                                <a:rPr lang="en-GB" sz="2000" i="1">
                                  <a:solidFill>
                                    <a:prstClr val="black"/>
                                  </a:solidFill>
                                  <a:latin typeface="Cambria Math"/>
                                </a:rPr>
                                <m:t>)</m:t>
                              </m:r>
                            </m:e>
                            <m:sup>
                              <m:box>
                                <m:boxPr>
                                  <m:ctrlPr>
                                    <a:rPr lang="en-GB" sz="2000" i="1">
                                      <a:solidFill>
                                        <a:prstClr val="black"/>
                                      </a:solidFill>
                                      <a:latin typeface="Cambria Math" panose="02040503050406030204" pitchFamily="18" charset="0"/>
                                    </a:rPr>
                                  </m:ctrlPr>
                                </m:boxPr>
                                <m:e>
                                  <m:argPr>
                                    <m:argSz m:val="-1"/>
                                  </m:argPr>
                                  <m:r>
                                    <m:rPr>
                                      <m:brk m:alnAt="63"/>
                                    </m:rPr>
                                    <a:rPr lang="en-GB" sz="2000" i="1">
                                      <a:solidFill>
                                        <a:prstClr val="black"/>
                                      </a:solidFill>
                                      <a:latin typeface="Cambria Math" panose="02040503050406030204" pitchFamily="18" charset="0"/>
                                    </a:rPr>
                                    <m:t>2</m:t>
                                  </m:r>
                                </m:e>
                              </m:box>
                            </m:sup>
                          </m:sSup>
                        </m:den>
                      </m:f>
                      <m:r>
                        <a:rPr lang="en-GB" sz="2000" i="1">
                          <a:solidFill>
                            <a:prstClr val="black"/>
                          </a:solidFill>
                          <a:latin typeface="Cambria Math"/>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2</m:t>
                                  </m:r>
                                </m:den>
                              </m:f>
                            </m:e>
                          </m:box>
                        </m:num>
                        <m:den>
                          <m:sSup>
                            <m:sSupPr>
                              <m:ctrlPr>
                                <a:rPr lang="en-GB" sz="2000" i="1">
                                  <a:solidFill>
                                    <a:prstClr val="black"/>
                                  </a:solidFill>
                                  <a:latin typeface="Cambria Math" panose="02040503050406030204" pitchFamily="18" charset="0"/>
                                </a:rPr>
                              </m:ctrlPr>
                            </m:sSupPr>
                            <m:e>
                              <m:r>
                                <a:rPr lang="en-GB" sz="2000" i="1">
                                  <a:solidFill>
                                    <a:prstClr val="black"/>
                                  </a:solidFill>
                                  <a:latin typeface="Cambria Math"/>
                                </a:rPr>
                                <m:t>(1+</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2</m:t>
                                      </m:r>
                                    </m:den>
                                  </m:f>
                                </m:e>
                              </m:box>
                              <m:r>
                                <a:rPr lang="en-GB" sz="2000" i="1">
                                  <a:solidFill>
                                    <a:prstClr val="black"/>
                                  </a:solidFill>
                                  <a:latin typeface="Cambria Math"/>
                                </a:rPr>
                                <m:t>)</m:t>
                              </m:r>
                            </m:e>
                            <m:sup>
                              <m:box>
                                <m:boxPr>
                                  <m:ctrlPr>
                                    <a:rPr lang="en-GB" sz="2000" i="1">
                                      <a:solidFill>
                                        <a:prstClr val="black"/>
                                      </a:solidFill>
                                      <a:latin typeface="Cambria Math" panose="02040503050406030204" pitchFamily="18" charset="0"/>
                                    </a:rPr>
                                  </m:ctrlPr>
                                </m:boxPr>
                                <m:e>
                                  <m:argPr>
                                    <m:argSz m:val="-1"/>
                                  </m:argPr>
                                  <m:r>
                                    <m:rPr>
                                      <m:brk m:alnAt="63"/>
                                    </m:rPr>
                                    <a:rPr lang="en-GB" sz="2000" i="1">
                                      <a:solidFill>
                                        <a:prstClr val="black"/>
                                      </a:solidFill>
                                      <a:latin typeface="Cambria Math" panose="02040503050406030204" pitchFamily="18" charset="0"/>
                                    </a:rPr>
                                    <m:t>3</m:t>
                                  </m:r>
                                </m:e>
                              </m:box>
                            </m:sup>
                          </m:sSup>
                        </m:den>
                      </m:f>
                      <m:r>
                        <a:rPr lang="en-GB" sz="2000" i="1">
                          <a:solidFill>
                            <a:prstClr val="black"/>
                          </a:solidFill>
                          <a:latin typeface="Cambria Math" panose="02040503050406030204" pitchFamily="18" charset="0"/>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2</m:t>
                                  </m:r>
                                </m:den>
                              </m:f>
                            </m:e>
                          </m:box>
                        </m:num>
                        <m:den>
                          <m:sSup>
                            <m:sSupPr>
                              <m:ctrlPr>
                                <a:rPr lang="en-GB" sz="2000" i="1">
                                  <a:solidFill>
                                    <a:prstClr val="black"/>
                                  </a:solidFill>
                                  <a:latin typeface="Cambria Math" panose="02040503050406030204" pitchFamily="18" charset="0"/>
                                </a:rPr>
                              </m:ctrlPr>
                            </m:sSupPr>
                            <m:e>
                              <m:r>
                                <a:rPr lang="en-GB" sz="2000" i="1">
                                  <a:solidFill>
                                    <a:prstClr val="black"/>
                                  </a:solidFill>
                                  <a:latin typeface="Cambria Math"/>
                                </a:rPr>
                                <m:t>(1+</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2</m:t>
                                      </m:r>
                                    </m:den>
                                  </m:f>
                                </m:e>
                              </m:box>
                              <m:r>
                                <a:rPr lang="en-GB" sz="2000" i="1">
                                  <a:solidFill>
                                    <a:prstClr val="black"/>
                                  </a:solidFill>
                                  <a:latin typeface="Cambria Math"/>
                                </a:rPr>
                                <m:t>)</m:t>
                              </m:r>
                            </m:e>
                            <m:sup>
                              <m:box>
                                <m:boxPr>
                                  <m:ctrlPr>
                                    <a:rPr lang="en-GB" sz="2000" i="1">
                                      <a:solidFill>
                                        <a:prstClr val="black"/>
                                      </a:solidFill>
                                      <a:latin typeface="Cambria Math" panose="02040503050406030204" pitchFamily="18" charset="0"/>
                                    </a:rPr>
                                  </m:ctrlPr>
                                </m:boxPr>
                                <m:e>
                                  <m:argPr>
                                    <m:argSz m:val="-1"/>
                                  </m:argPr>
                                  <m:r>
                                    <m:rPr>
                                      <m:brk m:alnAt="63"/>
                                    </m:rPr>
                                    <a:rPr lang="en-GB" sz="2000" i="1">
                                      <a:solidFill>
                                        <a:prstClr val="black"/>
                                      </a:solidFill>
                                      <a:latin typeface="Cambria Math" panose="02040503050406030204" pitchFamily="18" charset="0"/>
                                    </a:rPr>
                                    <m:t>4</m:t>
                                  </m:r>
                                </m:e>
                              </m:box>
                            </m:sup>
                          </m:sSup>
                        </m:den>
                      </m:f>
                      <m:r>
                        <a:rPr lang="en-GB" sz="2000" i="1">
                          <a:solidFill>
                            <a:prstClr val="black"/>
                          </a:solidFill>
                          <a:latin typeface="Cambria Math" panose="02040503050406030204" pitchFamily="18" charset="0"/>
                        </a:rPr>
                        <m:t>+</m:t>
                      </m:r>
                      <m:r>
                        <a:rPr lang="en-GB" sz="2000" i="1">
                          <a:solidFill>
                            <a:prstClr val="black"/>
                          </a:solidFill>
                          <a:latin typeface="Cambria Math"/>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2</m:t>
                                  </m:r>
                                </m:den>
                              </m:f>
                            </m:e>
                          </m:box>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a:rPr>
                                    <m:t>1+</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2</m:t>
                                          </m:r>
                                        </m:den>
                                      </m:f>
                                    </m:e>
                                  </m:box>
                                </m:e>
                              </m:d>
                            </m:e>
                            <m:sup>
                              <m:r>
                                <a:rPr lang="en-GB" sz="2000" i="1">
                                  <a:solidFill>
                                    <a:prstClr val="black"/>
                                  </a:solidFill>
                                  <a:latin typeface="Cambria Math" panose="02040503050406030204" pitchFamily="18" charset="0"/>
                                </a:rPr>
                                <m:t>10</m:t>
                              </m:r>
                            </m:sup>
                          </m:sSup>
                        </m:den>
                      </m:f>
                      <m:r>
                        <a:rPr lang="en-GB" sz="2000" i="1">
                          <a:solidFill>
                            <a:prstClr val="black"/>
                          </a:solidFill>
                          <a:latin typeface="Cambria Math" panose="02040503050406030204" pitchFamily="18" charset="0"/>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r>
                                <a:rPr lang="en-GB" sz="2000" i="1">
                                  <a:solidFill>
                                    <a:prstClr val="black"/>
                                  </a:solidFill>
                                  <a:latin typeface="Cambria Math" panose="02040503050406030204" pitchFamily="18" charset="0"/>
                                </a:rPr>
                                <m:t>𝐹𝑎𝑐𝑒</m:t>
                              </m:r>
                              <m:r>
                                <a:rPr lang="en-GB" sz="2000" i="1">
                                  <a:solidFill>
                                    <a:prstClr val="black"/>
                                  </a:solidFill>
                                  <a:latin typeface="Cambria Math" panose="02040503050406030204" pitchFamily="18" charset="0"/>
                                </a:rPr>
                                <m:t> </m:t>
                              </m:r>
                              <m:r>
                                <a:rPr lang="en-GB" sz="2000" i="1">
                                  <a:solidFill>
                                    <a:prstClr val="black"/>
                                  </a:solidFill>
                                  <a:latin typeface="Cambria Math" panose="02040503050406030204" pitchFamily="18" charset="0"/>
                                </a:rPr>
                                <m:t>𝑉𝑎𝑙𝑢𝑒</m:t>
                              </m:r>
                            </m:e>
                          </m:box>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a:rPr>
                                    <m:t>1+</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2</m:t>
                                          </m:r>
                                        </m:den>
                                      </m:f>
                                    </m:e>
                                  </m:box>
                                </m:e>
                              </m:d>
                            </m:e>
                            <m:sup>
                              <m:r>
                                <a:rPr lang="en-GB" sz="2000" i="1">
                                  <a:solidFill>
                                    <a:prstClr val="black"/>
                                  </a:solidFill>
                                  <a:latin typeface="Cambria Math" panose="02040503050406030204" pitchFamily="18" charset="0"/>
                                </a:rPr>
                                <m:t>10</m:t>
                              </m:r>
                            </m:sup>
                          </m:sSup>
                        </m:den>
                      </m:f>
                    </m:oMath>
                  </m:oMathPara>
                </a14:m>
                <a:endParaRPr lang="en-GB" sz="2000" dirty="0"/>
              </a:p>
              <a:p>
                <a:pPr marL="109728" indent="0">
                  <a:buNone/>
                </a:pPr>
                <a:endParaRPr lang="en-GB" sz="2400" dirty="0"/>
              </a:p>
              <a:p>
                <a:pPr marL="109728" indent="0">
                  <a:buNone/>
                </a:pPr>
                <a14:m>
                  <m:oMathPara xmlns:m="http://schemas.openxmlformats.org/officeDocument/2006/math">
                    <m:oMathParaPr>
                      <m:jc m:val="centerGroup"/>
                    </m:oMathParaPr>
                    <m:oMath xmlns:m="http://schemas.openxmlformats.org/officeDocument/2006/math">
                      <m:r>
                        <a:rPr lang="en-GB" sz="2000" i="1">
                          <a:solidFill>
                            <a:prstClr val="black"/>
                          </a:solidFill>
                          <a:latin typeface="Cambria Math"/>
                        </a:rPr>
                        <m:t>𝑃𝑉</m:t>
                      </m:r>
                      <m:r>
                        <a:rPr lang="en-GB" sz="2000" i="1">
                          <a:solidFill>
                            <a:prstClr val="black"/>
                          </a:solidFill>
                          <a:latin typeface="Cambria Math"/>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3</m:t>
                                      </m:r>
                                    </m:den>
                                  </m:f>
                                </m:e>
                              </m:box>
                            </m:e>
                          </m:box>
                        </m:num>
                        <m:den>
                          <m:sSup>
                            <m:sSupPr>
                              <m:ctrlPr>
                                <a:rPr lang="en-GB" sz="2000" i="1">
                                  <a:solidFill>
                                    <a:prstClr val="black"/>
                                  </a:solidFill>
                                  <a:latin typeface="Cambria Math" panose="02040503050406030204" pitchFamily="18" charset="0"/>
                                </a:rPr>
                              </m:ctrlPr>
                            </m:sSupPr>
                            <m:e>
                              <m:r>
                                <a:rPr lang="en-GB" sz="2000" i="1">
                                  <a:solidFill>
                                    <a:prstClr val="black"/>
                                  </a:solidFill>
                                  <a:latin typeface="Cambria Math"/>
                                </a:rPr>
                                <m:t>(1+</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3</m:t>
                                      </m:r>
                                    </m:den>
                                  </m:f>
                                </m:e>
                              </m:box>
                              <m:r>
                                <a:rPr lang="en-GB" sz="2000" i="1">
                                  <a:solidFill>
                                    <a:prstClr val="black"/>
                                  </a:solidFill>
                                  <a:latin typeface="Cambria Math"/>
                                </a:rPr>
                                <m:t>)</m:t>
                              </m:r>
                            </m:e>
                            <m:sup>
                              <m:box>
                                <m:boxPr>
                                  <m:ctrlPr>
                                    <a:rPr lang="en-GB" sz="2000" i="1">
                                      <a:solidFill>
                                        <a:prstClr val="black"/>
                                      </a:solidFill>
                                      <a:latin typeface="Cambria Math" panose="02040503050406030204" pitchFamily="18" charset="0"/>
                                    </a:rPr>
                                  </m:ctrlPr>
                                </m:boxPr>
                                <m:e>
                                  <m:argPr>
                                    <m:argSz m:val="-1"/>
                                  </m:argPr>
                                  <m:r>
                                    <a:rPr lang="en-GB" sz="2000" i="1">
                                      <a:solidFill>
                                        <a:prstClr val="black"/>
                                      </a:solidFill>
                                      <a:latin typeface="Cambria Math" panose="02040503050406030204" pitchFamily="18" charset="0"/>
                                    </a:rPr>
                                    <m:t>1</m:t>
                                  </m:r>
                                </m:e>
                              </m:box>
                            </m:sup>
                          </m:sSup>
                        </m:den>
                      </m:f>
                      <m:r>
                        <a:rPr lang="en-GB" sz="2000" i="1">
                          <a:solidFill>
                            <a:prstClr val="black"/>
                          </a:solidFill>
                          <a:latin typeface="Cambria Math"/>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3</m:t>
                                  </m:r>
                                </m:den>
                              </m:f>
                            </m:e>
                          </m:box>
                        </m:num>
                        <m:den>
                          <m:sSup>
                            <m:sSupPr>
                              <m:ctrlPr>
                                <a:rPr lang="en-GB" sz="2000" i="1">
                                  <a:solidFill>
                                    <a:prstClr val="black"/>
                                  </a:solidFill>
                                  <a:latin typeface="Cambria Math" panose="02040503050406030204" pitchFamily="18" charset="0"/>
                                </a:rPr>
                              </m:ctrlPr>
                            </m:sSupPr>
                            <m:e>
                              <m:r>
                                <a:rPr lang="en-GB" sz="2000" i="1">
                                  <a:solidFill>
                                    <a:prstClr val="black"/>
                                  </a:solidFill>
                                  <a:latin typeface="Cambria Math"/>
                                </a:rPr>
                                <m:t>(1+</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3</m:t>
                                      </m:r>
                                    </m:den>
                                  </m:f>
                                </m:e>
                              </m:box>
                              <m:r>
                                <a:rPr lang="en-GB" sz="2000" i="1">
                                  <a:solidFill>
                                    <a:prstClr val="black"/>
                                  </a:solidFill>
                                  <a:latin typeface="Cambria Math"/>
                                </a:rPr>
                                <m:t>)</m:t>
                              </m:r>
                            </m:e>
                            <m:sup>
                              <m:box>
                                <m:boxPr>
                                  <m:ctrlPr>
                                    <a:rPr lang="en-GB" sz="2000" i="1">
                                      <a:solidFill>
                                        <a:prstClr val="black"/>
                                      </a:solidFill>
                                      <a:latin typeface="Cambria Math" panose="02040503050406030204" pitchFamily="18" charset="0"/>
                                    </a:rPr>
                                  </m:ctrlPr>
                                </m:boxPr>
                                <m:e>
                                  <m:argPr>
                                    <m:argSz m:val="-1"/>
                                  </m:argPr>
                                  <m:r>
                                    <m:rPr>
                                      <m:brk m:alnAt="63"/>
                                    </m:rPr>
                                    <a:rPr lang="en-GB" sz="2000" i="1">
                                      <a:solidFill>
                                        <a:prstClr val="black"/>
                                      </a:solidFill>
                                      <a:latin typeface="Cambria Math" panose="02040503050406030204" pitchFamily="18" charset="0"/>
                                    </a:rPr>
                                    <m:t>2</m:t>
                                  </m:r>
                                </m:e>
                              </m:box>
                            </m:sup>
                          </m:sSup>
                        </m:den>
                      </m:f>
                      <m:r>
                        <a:rPr lang="en-GB" sz="2000" i="1">
                          <a:solidFill>
                            <a:prstClr val="black"/>
                          </a:solidFill>
                          <a:latin typeface="Cambria Math"/>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3</m:t>
                                  </m:r>
                                </m:den>
                              </m:f>
                            </m:e>
                          </m:box>
                        </m:num>
                        <m:den>
                          <m:sSup>
                            <m:sSupPr>
                              <m:ctrlPr>
                                <a:rPr lang="en-GB" sz="2000" i="1">
                                  <a:solidFill>
                                    <a:prstClr val="black"/>
                                  </a:solidFill>
                                  <a:latin typeface="Cambria Math" panose="02040503050406030204" pitchFamily="18" charset="0"/>
                                </a:rPr>
                              </m:ctrlPr>
                            </m:sSupPr>
                            <m:e>
                              <m:r>
                                <a:rPr lang="en-GB" sz="2000" i="1">
                                  <a:solidFill>
                                    <a:prstClr val="black"/>
                                  </a:solidFill>
                                  <a:latin typeface="Cambria Math"/>
                                </a:rPr>
                                <m:t>(1+</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3</m:t>
                                      </m:r>
                                    </m:den>
                                  </m:f>
                                </m:e>
                              </m:box>
                              <m:r>
                                <a:rPr lang="en-GB" sz="2000" i="1">
                                  <a:solidFill>
                                    <a:prstClr val="black"/>
                                  </a:solidFill>
                                  <a:latin typeface="Cambria Math"/>
                                </a:rPr>
                                <m:t>)</m:t>
                              </m:r>
                            </m:e>
                            <m:sup>
                              <m:box>
                                <m:boxPr>
                                  <m:ctrlPr>
                                    <a:rPr lang="en-GB" sz="2000" i="1">
                                      <a:solidFill>
                                        <a:prstClr val="black"/>
                                      </a:solidFill>
                                      <a:latin typeface="Cambria Math" panose="02040503050406030204" pitchFamily="18" charset="0"/>
                                    </a:rPr>
                                  </m:ctrlPr>
                                </m:boxPr>
                                <m:e>
                                  <m:argPr>
                                    <m:argSz m:val="-1"/>
                                  </m:argPr>
                                  <m:r>
                                    <m:rPr>
                                      <m:brk m:alnAt="63"/>
                                    </m:rPr>
                                    <a:rPr lang="en-GB" sz="2000" i="1">
                                      <a:solidFill>
                                        <a:prstClr val="black"/>
                                      </a:solidFill>
                                      <a:latin typeface="Cambria Math" panose="02040503050406030204" pitchFamily="18" charset="0"/>
                                    </a:rPr>
                                    <m:t>3</m:t>
                                  </m:r>
                                </m:e>
                              </m:box>
                            </m:sup>
                          </m:sSup>
                        </m:den>
                      </m:f>
                      <m:r>
                        <a:rPr lang="en-GB" sz="2000" i="1">
                          <a:solidFill>
                            <a:prstClr val="black"/>
                          </a:solidFill>
                          <a:latin typeface="Cambria Math" panose="02040503050406030204" pitchFamily="18" charset="0"/>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3</m:t>
                                  </m:r>
                                </m:den>
                              </m:f>
                            </m:e>
                          </m:box>
                        </m:num>
                        <m:den>
                          <m:sSup>
                            <m:sSupPr>
                              <m:ctrlPr>
                                <a:rPr lang="en-GB" sz="2000" i="1">
                                  <a:solidFill>
                                    <a:prstClr val="black"/>
                                  </a:solidFill>
                                  <a:latin typeface="Cambria Math" panose="02040503050406030204" pitchFamily="18" charset="0"/>
                                </a:rPr>
                              </m:ctrlPr>
                            </m:sSupPr>
                            <m:e>
                              <m:r>
                                <a:rPr lang="en-GB" sz="2000" i="1">
                                  <a:solidFill>
                                    <a:prstClr val="black"/>
                                  </a:solidFill>
                                  <a:latin typeface="Cambria Math"/>
                                </a:rPr>
                                <m:t>(1+</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3</m:t>
                                      </m:r>
                                    </m:den>
                                  </m:f>
                                </m:e>
                              </m:box>
                              <m:r>
                                <a:rPr lang="en-GB" sz="2000" i="1">
                                  <a:solidFill>
                                    <a:prstClr val="black"/>
                                  </a:solidFill>
                                  <a:latin typeface="Cambria Math"/>
                                </a:rPr>
                                <m:t>)</m:t>
                              </m:r>
                            </m:e>
                            <m:sup>
                              <m:r>
                                <a:rPr lang="en-GB" sz="2000" i="1">
                                  <a:solidFill>
                                    <a:prstClr val="black"/>
                                  </a:solidFill>
                                  <a:latin typeface="Cambria Math" panose="02040503050406030204" pitchFamily="18" charset="0"/>
                                </a:rPr>
                                <m:t>4</m:t>
                              </m:r>
                            </m:sup>
                          </m:sSup>
                        </m:den>
                      </m:f>
                      <m:r>
                        <a:rPr lang="en-GB" sz="2000" i="1">
                          <a:solidFill>
                            <a:prstClr val="black"/>
                          </a:solidFill>
                          <a:latin typeface="Cambria Math" panose="02040503050406030204" pitchFamily="18" charset="0"/>
                        </a:rPr>
                        <m:t>+</m:t>
                      </m:r>
                      <m:r>
                        <a:rPr lang="en-GB" sz="2000" i="1">
                          <a:solidFill>
                            <a:prstClr val="black"/>
                          </a:solidFill>
                          <a:latin typeface="Cambria Math"/>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3</m:t>
                                  </m:r>
                                </m:den>
                              </m:f>
                            </m:e>
                          </m:box>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a:rPr>
                                    <m:t>1+</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3</m:t>
                                          </m:r>
                                        </m:den>
                                      </m:f>
                                    </m:e>
                                  </m:box>
                                </m:e>
                              </m:d>
                            </m:e>
                            <m:sup>
                              <m:box>
                                <m:boxPr>
                                  <m:ctrlPr>
                                    <a:rPr lang="en-GB" sz="2000" i="1">
                                      <a:solidFill>
                                        <a:prstClr val="black"/>
                                      </a:solidFill>
                                      <a:latin typeface="Cambria Math" panose="02040503050406030204" pitchFamily="18" charset="0"/>
                                    </a:rPr>
                                  </m:ctrlPr>
                                </m:boxPr>
                                <m:e>
                                  <m:argPr>
                                    <m:argSz m:val="-1"/>
                                  </m:argPr>
                                  <m:r>
                                    <a:rPr lang="en-GB" sz="2000" i="1">
                                      <a:solidFill>
                                        <a:prstClr val="black"/>
                                      </a:solidFill>
                                      <a:latin typeface="Cambria Math" panose="02040503050406030204" pitchFamily="18" charset="0"/>
                                    </a:rPr>
                                    <m:t>15</m:t>
                                  </m:r>
                                </m:e>
                              </m:box>
                            </m:sup>
                          </m:sSup>
                        </m:den>
                      </m:f>
                      <m:r>
                        <a:rPr lang="en-GB" sz="2000" i="1">
                          <a:solidFill>
                            <a:prstClr val="black"/>
                          </a:solidFill>
                          <a:latin typeface="Cambria Math" panose="02040503050406030204" pitchFamily="18" charset="0"/>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r>
                                <a:rPr lang="en-GB" sz="2000" i="1">
                                  <a:solidFill>
                                    <a:prstClr val="black"/>
                                  </a:solidFill>
                                  <a:latin typeface="Cambria Math" panose="02040503050406030204" pitchFamily="18" charset="0"/>
                                </a:rPr>
                                <m:t>𝐹𝑎𝑐𝑒</m:t>
                              </m:r>
                              <m:r>
                                <a:rPr lang="en-GB" sz="2000" i="1">
                                  <a:solidFill>
                                    <a:prstClr val="black"/>
                                  </a:solidFill>
                                  <a:latin typeface="Cambria Math" panose="02040503050406030204" pitchFamily="18" charset="0"/>
                                </a:rPr>
                                <m:t> </m:t>
                              </m:r>
                              <m:r>
                                <a:rPr lang="en-GB" sz="2000" i="1">
                                  <a:solidFill>
                                    <a:prstClr val="black"/>
                                  </a:solidFill>
                                  <a:latin typeface="Cambria Math" panose="02040503050406030204" pitchFamily="18" charset="0"/>
                                </a:rPr>
                                <m:t>𝑉𝑎𝑙𝑢𝑒</m:t>
                              </m:r>
                            </m:e>
                          </m:box>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a:rPr>
                                    <m:t>1+</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3</m:t>
                                          </m:r>
                                        </m:den>
                                      </m:f>
                                    </m:e>
                                  </m:box>
                                </m:e>
                              </m:d>
                            </m:e>
                            <m:sup>
                              <m:box>
                                <m:boxPr>
                                  <m:ctrlPr>
                                    <a:rPr lang="en-GB" sz="2000" i="1">
                                      <a:solidFill>
                                        <a:prstClr val="black"/>
                                      </a:solidFill>
                                      <a:latin typeface="Cambria Math" panose="02040503050406030204" pitchFamily="18" charset="0"/>
                                    </a:rPr>
                                  </m:ctrlPr>
                                </m:boxPr>
                                <m:e>
                                  <m:argPr>
                                    <m:argSz m:val="-1"/>
                                  </m:argPr>
                                  <m:r>
                                    <a:rPr lang="en-GB" sz="2000" i="1">
                                      <a:solidFill>
                                        <a:prstClr val="black"/>
                                      </a:solidFill>
                                      <a:latin typeface="Cambria Math" panose="02040503050406030204" pitchFamily="18" charset="0"/>
                                    </a:rPr>
                                    <m:t>15</m:t>
                                  </m:r>
                                </m:e>
                              </m:box>
                            </m:sup>
                          </m:sSup>
                        </m:den>
                      </m:f>
                    </m:oMath>
                  </m:oMathPara>
                </a14:m>
                <a:endParaRPr lang="en-GB" sz="2000" dirty="0"/>
              </a:p>
              <a:p>
                <a:pPr marL="109728" indent="0">
                  <a:buNone/>
                </a:pPr>
                <a:endParaRPr lang="en-GB" sz="2000" dirty="0"/>
              </a:p>
              <a:p>
                <a:pPr marL="109728" indent="0">
                  <a:buNone/>
                </a:pPr>
                <a14:m>
                  <m:oMathPara xmlns:m="http://schemas.openxmlformats.org/officeDocument/2006/math">
                    <m:oMathParaPr>
                      <m:jc m:val="centerGroup"/>
                    </m:oMathParaPr>
                    <m:oMath xmlns:m="http://schemas.openxmlformats.org/officeDocument/2006/math">
                      <m:r>
                        <a:rPr lang="en-GB" sz="2000" i="1">
                          <a:solidFill>
                            <a:prstClr val="black"/>
                          </a:solidFill>
                          <a:latin typeface="Cambria Math"/>
                        </a:rPr>
                        <m:t>𝑃𝑉</m:t>
                      </m:r>
                      <m:r>
                        <a:rPr lang="en-GB" sz="2000" i="1">
                          <a:solidFill>
                            <a:prstClr val="black"/>
                          </a:solidFill>
                          <a:latin typeface="Cambria Math"/>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4</m:t>
                                  </m:r>
                                </m:den>
                              </m:f>
                            </m:e>
                          </m:box>
                        </m:num>
                        <m:den>
                          <m:sSup>
                            <m:sSupPr>
                              <m:ctrlPr>
                                <a:rPr lang="en-GB" sz="2000" i="1">
                                  <a:solidFill>
                                    <a:prstClr val="black"/>
                                  </a:solidFill>
                                  <a:latin typeface="Cambria Math" panose="02040503050406030204" pitchFamily="18" charset="0"/>
                                </a:rPr>
                              </m:ctrlPr>
                            </m:sSupPr>
                            <m:e>
                              <m:r>
                                <a:rPr lang="en-GB" sz="2000" i="1">
                                  <a:solidFill>
                                    <a:prstClr val="black"/>
                                  </a:solidFill>
                                  <a:latin typeface="Cambria Math"/>
                                </a:rPr>
                                <m:t>(1+</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4</m:t>
                                      </m:r>
                                    </m:den>
                                  </m:f>
                                </m:e>
                              </m:box>
                              <m:r>
                                <a:rPr lang="en-GB" sz="2000" i="1">
                                  <a:solidFill>
                                    <a:prstClr val="black"/>
                                  </a:solidFill>
                                  <a:latin typeface="Cambria Math"/>
                                </a:rPr>
                                <m:t>)</m:t>
                              </m:r>
                            </m:e>
                            <m:sup>
                              <m:box>
                                <m:boxPr>
                                  <m:ctrlPr>
                                    <a:rPr lang="en-GB" sz="2000" i="1">
                                      <a:solidFill>
                                        <a:prstClr val="black"/>
                                      </a:solidFill>
                                      <a:latin typeface="Cambria Math" panose="02040503050406030204" pitchFamily="18" charset="0"/>
                                    </a:rPr>
                                  </m:ctrlPr>
                                </m:boxPr>
                                <m:e>
                                  <m:argPr>
                                    <m:argSz m:val="-1"/>
                                  </m:argPr>
                                  <m:r>
                                    <a:rPr lang="en-GB" sz="2000" i="1">
                                      <a:solidFill>
                                        <a:prstClr val="black"/>
                                      </a:solidFill>
                                      <a:latin typeface="Cambria Math" panose="02040503050406030204" pitchFamily="18" charset="0"/>
                                    </a:rPr>
                                    <m:t>1</m:t>
                                  </m:r>
                                </m:e>
                              </m:box>
                            </m:sup>
                          </m:sSup>
                        </m:den>
                      </m:f>
                      <m:r>
                        <a:rPr lang="en-GB" sz="2000" i="1">
                          <a:solidFill>
                            <a:prstClr val="black"/>
                          </a:solidFill>
                          <a:latin typeface="Cambria Math"/>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4</m:t>
                                  </m:r>
                                </m:den>
                              </m:f>
                            </m:e>
                          </m:box>
                        </m:num>
                        <m:den>
                          <m:sSup>
                            <m:sSupPr>
                              <m:ctrlPr>
                                <a:rPr lang="en-GB" sz="2000" i="1">
                                  <a:solidFill>
                                    <a:prstClr val="black"/>
                                  </a:solidFill>
                                  <a:latin typeface="Cambria Math" panose="02040503050406030204" pitchFamily="18" charset="0"/>
                                </a:rPr>
                              </m:ctrlPr>
                            </m:sSupPr>
                            <m:e>
                              <m:r>
                                <a:rPr lang="en-GB" sz="2000" i="1">
                                  <a:solidFill>
                                    <a:prstClr val="black"/>
                                  </a:solidFill>
                                  <a:latin typeface="Cambria Math"/>
                                </a:rPr>
                                <m:t>(1+</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4</m:t>
                                      </m:r>
                                    </m:den>
                                  </m:f>
                                </m:e>
                              </m:box>
                              <m:r>
                                <a:rPr lang="en-GB" sz="2000" i="1">
                                  <a:solidFill>
                                    <a:prstClr val="black"/>
                                  </a:solidFill>
                                  <a:latin typeface="Cambria Math"/>
                                </a:rPr>
                                <m:t>)</m:t>
                              </m:r>
                            </m:e>
                            <m:sup>
                              <m:box>
                                <m:boxPr>
                                  <m:ctrlPr>
                                    <a:rPr lang="en-GB" sz="2000" i="1">
                                      <a:solidFill>
                                        <a:prstClr val="black"/>
                                      </a:solidFill>
                                      <a:latin typeface="Cambria Math" panose="02040503050406030204" pitchFamily="18" charset="0"/>
                                    </a:rPr>
                                  </m:ctrlPr>
                                </m:boxPr>
                                <m:e>
                                  <m:argPr>
                                    <m:argSz m:val="-1"/>
                                  </m:argPr>
                                  <m:r>
                                    <a:rPr lang="en-GB" sz="2000" i="1">
                                      <a:solidFill>
                                        <a:prstClr val="black"/>
                                      </a:solidFill>
                                      <a:latin typeface="Cambria Math" panose="02040503050406030204" pitchFamily="18" charset="0"/>
                                    </a:rPr>
                                    <m:t>2</m:t>
                                  </m:r>
                                </m:e>
                              </m:box>
                            </m:sup>
                          </m:sSup>
                        </m:den>
                      </m:f>
                      <m:r>
                        <a:rPr lang="en-GB" sz="2000" i="1">
                          <a:solidFill>
                            <a:prstClr val="black"/>
                          </a:solidFill>
                          <a:latin typeface="Cambria Math"/>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4</m:t>
                                  </m:r>
                                </m:den>
                              </m:f>
                            </m:e>
                          </m:box>
                        </m:num>
                        <m:den>
                          <m:sSup>
                            <m:sSupPr>
                              <m:ctrlPr>
                                <a:rPr lang="en-GB" sz="2000" i="1">
                                  <a:solidFill>
                                    <a:prstClr val="black"/>
                                  </a:solidFill>
                                  <a:latin typeface="Cambria Math" panose="02040503050406030204" pitchFamily="18" charset="0"/>
                                </a:rPr>
                              </m:ctrlPr>
                            </m:sSupPr>
                            <m:e>
                              <m:r>
                                <a:rPr lang="en-GB" sz="2000" i="1">
                                  <a:solidFill>
                                    <a:prstClr val="black"/>
                                  </a:solidFill>
                                  <a:latin typeface="Cambria Math"/>
                                </a:rPr>
                                <m:t>(1+</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4</m:t>
                                      </m:r>
                                    </m:den>
                                  </m:f>
                                </m:e>
                              </m:box>
                              <m:r>
                                <a:rPr lang="en-GB" sz="2000" i="1">
                                  <a:solidFill>
                                    <a:prstClr val="black"/>
                                  </a:solidFill>
                                  <a:latin typeface="Cambria Math"/>
                                </a:rPr>
                                <m:t>)</m:t>
                              </m:r>
                            </m:e>
                            <m:sup>
                              <m:box>
                                <m:boxPr>
                                  <m:ctrlPr>
                                    <a:rPr lang="en-GB" sz="2000" i="1">
                                      <a:solidFill>
                                        <a:prstClr val="black"/>
                                      </a:solidFill>
                                      <a:latin typeface="Cambria Math" panose="02040503050406030204" pitchFamily="18" charset="0"/>
                                    </a:rPr>
                                  </m:ctrlPr>
                                </m:boxPr>
                                <m:e>
                                  <m:argPr>
                                    <m:argSz m:val="-1"/>
                                  </m:argPr>
                                  <m:r>
                                    <m:rPr>
                                      <m:brk m:alnAt="63"/>
                                    </m:rPr>
                                    <a:rPr lang="en-GB" sz="2000" i="1">
                                      <a:solidFill>
                                        <a:prstClr val="black"/>
                                      </a:solidFill>
                                      <a:latin typeface="Cambria Math" panose="02040503050406030204" pitchFamily="18" charset="0"/>
                                    </a:rPr>
                                    <m:t>3</m:t>
                                  </m:r>
                                </m:e>
                              </m:box>
                            </m:sup>
                          </m:sSup>
                        </m:den>
                      </m:f>
                      <m:r>
                        <a:rPr lang="en-GB" sz="2000" i="1">
                          <a:solidFill>
                            <a:prstClr val="black"/>
                          </a:solidFill>
                          <a:latin typeface="Cambria Math" panose="02040503050406030204" pitchFamily="18" charset="0"/>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4</m:t>
                                  </m:r>
                                </m:den>
                              </m:f>
                            </m:e>
                          </m:box>
                        </m:num>
                        <m:den>
                          <m:sSup>
                            <m:sSupPr>
                              <m:ctrlPr>
                                <a:rPr lang="en-GB" sz="2000" i="1">
                                  <a:solidFill>
                                    <a:prstClr val="black"/>
                                  </a:solidFill>
                                  <a:latin typeface="Cambria Math" panose="02040503050406030204" pitchFamily="18" charset="0"/>
                                </a:rPr>
                              </m:ctrlPr>
                            </m:sSupPr>
                            <m:e>
                              <m:r>
                                <a:rPr lang="en-GB" sz="2000" i="1">
                                  <a:solidFill>
                                    <a:prstClr val="black"/>
                                  </a:solidFill>
                                  <a:latin typeface="Cambria Math"/>
                                </a:rPr>
                                <m:t>(1+</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4</m:t>
                                      </m:r>
                                    </m:den>
                                  </m:f>
                                </m:e>
                              </m:box>
                              <m:r>
                                <a:rPr lang="en-GB" sz="2000" i="1">
                                  <a:solidFill>
                                    <a:prstClr val="black"/>
                                  </a:solidFill>
                                  <a:latin typeface="Cambria Math"/>
                                </a:rPr>
                                <m:t>)</m:t>
                              </m:r>
                            </m:e>
                            <m:sup>
                              <m:box>
                                <m:boxPr>
                                  <m:ctrlPr>
                                    <a:rPr lang="en-GB" sz="2000" i="1">
                                      <a:solidFill>
                                        <a:prstClr val="black"/>
                                      </a:solidFill>
                                      <a:latin typeface="Cambria Math" panose="02040503050406030204" pitchFamily="18" charset="0"/>
                                    </a:rPr>
                                  </m:ctrlPr>
                                </m:boxPr>
                                <m:e>
                                  <m:argPr>
                                    <m:argSz m:val="-1"/>
                                  </m:argPr>
                                  <m:r>
                                    <m:rPr>
                                      <m:brk m:alnAt="63"/>
                                    </m:rPr>
                                    <a:rPr lang="en-GB" sz="2000" i="1">
                                      <a:solidFill>
                                        <a:prstClr val="black"/>
                                      </a:solidFill>
                                      <a:latin typeface="Cambria Math" panose="02040503050406030204" pitchFamily="18" charset="0"/>
                                    </a:rPr>
                                    <m:t>4</m:t>
                                  </m:r>
                                </m:e>
                              </m:box>
                            </m:sup>
                          </m:sSup>
                        </m:den>
                      </m:f>
                      <m:r>
                        <a:rPr lang="en-GB" sz="2000" i="1">
                          <a:solidFill>
                            <a:prstClr val="black"/>
                          </a:solidFill>
                          <a:latin typeface="Cambria Math" panose="02040503050406030204" pitchFamily="18" charset="0"/>
                        </a:rPr>
                        <m:t>+</m:t>
                      </m:r>
                      <m:r>
                        <a:rPr lang="en-GB" sz="2000" i="1">
                          <a:solidFill>
                            <a:prstClr val="black"/>
                          </a:solidFill>
                          <a:latin typeface="Cambria Math"/>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4</m:t>
                                  </m:r>
                                </m:den>
                              </m:f>
                            </m:e>
                          </m:box>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a:rPr>
                                    <m:t>1+</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4</m:t>
                                          </m:r>
                                        </m:den>
                                      </m:f>
                                    </m:e>
                                  </m:box>
                                </m:e>
                              </m:d>
                            </m:e>
                            <m:sup>
                              <m:box>
                                <m:boxPr>
                                  <m:ctrlPr>
                                    <a:rPr lang="en-GB" sz="2000" i="1">
                                      <a:solidFill>
                                        <a:prstClr val="black"/>
                                      </a:solidFill>
                                      <a:latin typeface="Cambria Math" panose="02040503050406030204" pitchFamily="18" charset="0"/>
                                    </a:rPr>
                                  </m:ctrlPr>
                                </m:boxPr>
                                <m:e>
                                  <m:argPr>
                                    <m:argSz m:val="-1"/>
                                  </m:argPr>
                                  <m:r>
                                    <a:rPr lang="en-GB" sz="2000" i="1">
                                      <a:solidFill>
                                        <a:prstClr val="black"/>
                                      </a:solidFill>
                                      <a:latin typeface="Cambria Math" panose="02040503050406030204" pitchFamily="18" charset="0"/>
                                    </a:rPr>
                                    <m:t>20</m:t>
                                  </m:r>
                                </m:e>
                              </m:box>
                            </m:sup>
                          </m:sSup>
                        </m:den>
                      </m:f>
                      <m:r>
                        <a:rPr lang="en-GB" sz="2000" i="1">
                          <a:solidFill>
                            <a:prstClr val="black"/>
                          </a:solidFill>
                          <a:latin typeface="Cambria Math" panose="02040503050406030204" pitchFamily="18" charset="0"/>
                        </a:rPr>
                        <m:t>+</m:t>
                      </m: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𝐹𝑎𝑐𝑒</m:t>
                          </m:r>
                          <m:r>
                            <a:rPr lang="en-GB" sz="2000" i="1">
                              <a:solidFill>
                                <a:prstClr val="black"/>
                              </a:solidFill>
                              <a:latin typeface="Cambria Math" panose="02040503050406030204" pitchFamily="18" charset="0"/>
                            </a:rPr>
                            <m:t> </m:t>
                          </m:r>
                          <m:r>
                            <a:rPr lang="en-GB" sz="2000" i="1">
                              <a:solidFill>
                                <a:prstClr val="black"/>
                              </a:solidFill>
                              <a:latin typeface="Cambria Math" panose="02040503050406030204" pitchFamily="18" charset="0"/>
                            </a:rPr>
                            <m:t>𝑉𝑎𝑙𝑢𝑒</m:t>
                          </m:r>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a:rPr>
                                    <m:t>1+</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4</m:t>
                                          </m:r>
                                        </m:den>
                                      </m:f>
                                    </m:e>
                                  </m:box>
                                </m:e>
                              </m:d>
                            </m:e>
                            <m:sup>
                              <m:box>
                                <m:boxPr>
                                  <m:ctrlPr>
                                    <a:rPr lang="en-GB" sz="2000" i="1">
                                      <a:solidFill>
                                        <a:prstClr val="black"/>
                                      </a:solidFill>
                                      <a:latin typeface="Cambria Math" panose="02040503050406030204" pitchFamily="18" charset="0"/>
                                    </a:rPr>
                                  </m:ctrlPr>
                                </m:boxPr>
                                <m:e>
                                  <m:argPr>
                                    <m:argSz m:val="-1"/>
                                  </m:argPr>
                                  <m:r>
                                    <a:rPr lang="en-GB" sz="2000" i="1">
                                      <a:solidFill>
                                        <a:prstClr val="black"/>
                                      </a:solidFill>
                                      <a:latin typeface="Cambria Math" panose="02040503050406030204" pitchFamily="18" charset="0"/>
                                    </a:rPr>
                                    <m:t>20</m:t>
                                  </m:r>
                                </m:e>
                              </m:box>
                            </m:sup>
                          </m:sSup>
                        </m:den>
                      </m:f>
                    </m:oMath>
                  </m:oMathPara>
                </a14:m>
                <a:endParaRPr lang="en-GB" sz="2000" dirty="0"/>
              </a:p>
              <a:p>
                <a:pPr marL="109728" indent="0">
                  <a:buNone/>
                </a:pPr>
                <a:endParaRPr lang="en-GB" sz="1800" dirty="0"/>
              </a:p>
              <a:p>
                <a:pPr marL="109728" indent="0">
                  <a:buNone/>
                </a:pPr>
                <a:r>
                  <a:rPr lang="en-GB" sz="2000" dirty="0"/>
                  <a:t>Where </a:t>
                </a:r>
                <a14:m>
                  <m:oMath xmlns:m="http://schemas.openxmlformats.org/officeDocument/2006/math">
                    <m:r>
                      <a:rPr lang="en-GB" sz="2000" i="1">
                        <a:solidFill>
                          <a:srgbClr val="FF0000"/>
                        </a:solidFill>
                        <a:latin typeface="Cambria Math" panose="02040503050406030204" pitchFamily="18" charset="0"/>
                      </a:rPr>
                      <m:t>𝑟</m:t>
                    </m:r>
                  </m:oMath>
                </a14:m>
                <a:r>
                  <a:rPr lang="en-GB" sz="2000" dirty="0"/>
                  <a:t> represents the rate of return for a year. </a:t>
                </a:r>
                <a:r>
                  <a:rPr lang="en-GB" sz="2000" dirty="0">
                    <a:solidFill>
                      <a:prstClr val="black"/>
                    </a:solidFill>
                  </a:rPr>
                  <a:t>It is not necessarily the market interest rate. We may use yield to maturity rate of similar bonds (same category in terms of return and risk). Which one is bigger?</a:t>
                </a:r>
                <a:endParaRPr lang="en-GB"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63353" y="1268763"/>
                <a:ext cx="11593287" cy="5580179"/>
              </a:xfrm>
              <a:blipFill>
                <a:blip r:embed="rId2"/>
                <a:stretch>
                  <a:fillRect t="-546"/>
                </a:stretch>
              </a:blipFill>
            </p:spPr>
            <p:txBody>
              <a:bodyPr/>
              <a:lstStyle/>
              <a:p>
                <a:r>
                  <a:rPr lang="en-GB">
                    <a:noFill/>
                  </a:rPr>
                  <a:t> </a:t>
                </a:r>
              </a:p>
            </p:txBody>
          </p:sp>
        </mc:Fallback>
      </mc:AlternateContent>
      <p:cxnSp>
        <p:nvCxnSpPr>
          <p:cNvPr id="8" name="Straight Arrow Connector 7"/>
          <p:cNvCxnSpPr/>
          <p:nvPr/>
        </p:nvCxnSpPr>
        <p:spPr>
          <a:xfrm>
            <a:off x="2483718" y="3233246"/>
            <a:ext cx="2016224" cy="0"/>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2483718" y="4474161"/>
            <a:ext cx="3168352" cy="0"/>
          </a:xfrm>
          <a:prstGeom prst="straightConnector1">
            <a:avLst/>
          </a:prstGeom>
          <a:ln w="28575">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2382642" y="5613004"/>
            <a:ext cx="4392488" cy="0"/>
          </a:xfrm>
          <a:prstGeom prst="straightConnector1">
            <a:avLst/>
          </a:prstGeom>
          <a:ln w="28575">
            <a:solidFill>
              <a:srgbClr val="00B0F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Rounded Rectangle 14"/>
          <p:cNvSpPr/>
          <p:nvPr/>
        </p:nvSpPr>
        <p:spPr>
          <a:xfrm>
            <a:off x="257972" y="3502548"/>
            <a:ext cx="1440160" cy="1080120"/>
          </a:xfrm>
          <a:prstGeom prst="round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a:solidFill>
                  <a:srgbClr val="FFFF00"/>
                </a:solidFill>
              </a:rPr>
              <a:t>Arrows show one full year</a:t>
            </a:r>
          </a:p>
        </p:txBody>
      </p:sp>
      <p:sp>
        <p:nvSpPr>
          <p:cNvPr id="16" name="Rounded Rectangle 15"/>
          <p:cNvSpPr/>
          <p:nvPr/>
        </p:nvSpPr>
        <p:spPr>
          <a:xfrm>
            <a:off x="10632503" y="2420888"/>
            <a:ext cx="1224136" cy="504056"/>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GB" sz="1200" dirty="0"/>
              <a:t>Every </a:t>
            </a:r>
            <a:r>
              <a:rPr lang="en-GB" sz="1200" dirty="0">
                <a:solidFill>
                  <a:srgbClr val="FFFF00"/>
                </a:solidFill>
              </a:rPr>
              <a:t>6</a:t>
            </a:r>
            <a:r>
              <a:rPr lang="en-GB" sz="1200" dirty="0"/>
              <a:t> months</a:t>
            </a:r>
          </a:p>
        </p:txBody>
      </p:sp>
      <p:sp>
        <p:nvSpPr>
          <p:cNvPr id="17" name="Rounded Rectangle 16"/>
          <p:cNvSpPr/>
          <p:nvPr/>
        </p:nvSpPr>
        <p:spPr>
          <a:xfrm>
            <a:off x="10645863" y="3618296"/>
            <a:ext cx="1224136" cy="504056"/>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GB" sz="1400" dirty="0"/>
              <a:t>Every </a:t>
            </a:r>
            <a:r>
              <a:rPr lang="en-GB" sz="1400" dirty="0">
                <a:solidFill>
                  <a:srgbClr val="FFFF00"/>
                </a:solidFill>
              </a:rPr>
              <a:t>4</a:t>
            </a:r>
            <a:r>
              <a:rPr lang="en-GB" sz="1400" dirty="0"/>
              <a:t> months</a:t>
            </a:r>
          </a:p>
        </p:txBody>
      </p:sp>
      <p:sp>
        <p:nvSpPr>
          <p:cNvPr id="18" name="Rounded Rectangle 17"/>
          <p:cNvSpPr/>
          <p:nvPr/>
        </p:nvSpPr>
        <p:spPr>
          <a:xfrm>
            <a:off x="10632503" y="4798149"/>
            <a:ext cx="1224136" cy="504056"/>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GB" sz="1400" dirty="0"/>
              <a:t>Every </a:t>
            </a:r>
            <a:r>
              <a:rPr lang="en-GB" sz="1400" dirty="0">
                <a:solidFill>
                  <a:srgbClr val="FFFF00"/>
                </a:solidFill>
              </a:rPr>
              <a:t>3</a:t>
            </a:r>
            <a:r>
              <a:rPr lang="en-GB" sz="1400" dirty="0"/>
              <a:t> months</a:t>
            </a:r>
          </a:p>
        </p:txBody>
      </p:sp>
      <p:sp>
        <p:nvSpPr>
          <p:cNvPr id="4" name="Slide Number Placeholder 3">
            <a:extLst>
              <a:ext uri="{FF2B5EF4-FFF2-40B4-BE49-F238E27FC236}">
                <a16:creationId xmlns:a16="http://schemas.microsoft.com/office/drawing/2014/main" id="{04375E8B-B93D-4E2C-A020-EB115AA61BBD}"/>
              </a:ext>
            </a:extLst>
          </p:cNvPr>
          <p:cNvSpPr>
            <a:spLocks noGrp="1"/>
          </p:cNvSpPr>
          <p:nvPr>
            <p:ph type="sldNum" sz="quarter" idx="12"/>
          </p:nvPr>
        </p:nvSpPr>
        <p:spPr/>
        <p:txBody>
          <a:bodyPr/>
          <a:lstStyle/>
          <a:p>
            <a:fld id="{E268A2EE-60DF-4D9A-BDB5-E8B57244CE40}" type="slidenum">
              <a:rPr lang="en-GB" smtClean="0"/>
              <a:pPr/>
              <a:t>121</a:t>
            </a:fld>
            <a:endParaRPr lang="en-GB"/>
          </a:p>
        </p:txBody>
      </p:sp>
    </p:spTree>
    <p:extLst>
      <p:ext uri="{BB962C8B-B14F-4D97-AF65-F5344CB8AC3E}">
        <p14:creationId xmlns:p14="http://schemas.microsoft.com/office/powerpoint/2010/main" val="1297886312"/>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71763" y="3518791"/>
            <a:ext cx="4320480" cy="1080120"/>
          </a:xfrm>
          <a:prstGeom prst="rect">
            <a:avLst/>
          </a:prstGeom>
          <a:solidFill>
            <a:schemeClr val="accent6">
              <a:lumMod val="90000"/>
              <a:lumOff val="1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5015879" y="5318673"/>
            <a:ext cx="2232248" cy="1008112"/>
          </a:xfrm>
          <a:prstGeom prst="rect">
            <a:avLst/>
          </a:prstGeom>
          <a:solidFill>
            <a:schemeClr val="accent6">
              <a:lumMod val="90000"/>
              <a:lumOff val="1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35361" y="1268763"/>
                <a:ext cx="11593287" cy="5580179"/>
              </a:xfrm>
            </p:spPr>
            <p:txBody>
              <a:bodyPr>
                <a:normAutofit/>
              </a:bodyPr>
              <a:lstStyle/>
              <a:p>
                <a:pPr>
                  <a:buFont typeface="Arial" panose="020B0604020202020204" pitchFamily="34" charset="0"/>
                  <a:buChar char="•"/>
                </a:pPr>
                <a:r>
                  <a:rPr lang="en-GB" sz="2000" dirty="0"/>
                  <a:t>In general if </a:t>
                </a:r>
                <a14:m>
                  <m:oMath xmlns:m="http://schemas.openxmlformats.org/officeDocument/2006/math">
                    <m:r>
                      <a:rPr lang="en-GB" sz="2000" i="1">
                        <a:solidFill>
                          <a:srgbClr val="FF0000"/>
                        </a:solidFill>
                        <a:latin typeface="Cambria Math" panose="02040503050406030204" pitchFamily="18" charset="0"/>
                      </a:rPr>
                      <m:t>𝐶</m:t>
                    </m:r>
                    <m:r>
                      <a:rPr lang="en-GB" sz="2000" i="1" smtClean="0">
                        <a:latin typeface="Cambria Math" panose="02040503050406030204" pitchFamily="18" charset="0"/>
                      </a:rPr>
                      <m:t> </m:t>
                    </m:r>
                  </m:oMath>
                </a14:m>
                <a:r>
                  <a:rPr lang="en-GB" sz="2000" dirty="0"/>
                  <a:t>is the face value of a bond and </a:t>
                </a:r>
                <a14:m>
                  <m:oMath xmlns:m="http://schemas.openxmlformats.org/officeDocument/2006/math">
                    <m:r>
                      <a:rPr lang="en-GB" sz="2000" i="1">
                        <a:solidFill>
                          <a:srgbClr val="FF0000"/>
                        </a:solidFill>
                        <a:latin typeface="Cambria Math" panose="02040503050406030204" pitchFamily="18" charset="0"/>
                      </a:rPr>
                      <m:t>𝑟</m:t>
                    </m:r>
                  </m:oMath>
                </a14:m>
                <a:r>
                  <a:rPr lang="en-GB" sz="2000" dirty="0"/>
                  <a:t> represents the yearly rate of return and </a:t>
                </a:r>
                <a14:m>
                  <m:oMath xmlns:m="http://schemas.openxmlformats.org/officeDocument/2006/math">
                    <m:r>
                      <a:rPr lang="en-GB" sz="2000" i="1">
                        <a:solidFill>
                          <a:srgbClr val="FF0000"/>
                        </a:solidFill>
                        <a:latin typeface="Cambria Math" panose="02040503050406030204" pitchFamily="18" charset="0"/>
                      </a:rPr>
                      <m:t>𝑡</m:t>
                    </m:r>
                  </m:oMath>
                </a14:m>
                <a:r>
                  <a:rPr lang="en-GB" sz="2000" dirty="0"/>
                  <a:t>, the number of years and </a:t>
                </a:r>
                <a14:m>
                  <m:oMath xmlns:m="http://schemas.openxmlformats.org/officeDocument/2006/math">
                    <m:r>
                      <a:rPr lang="en-GB" sz="2000" i="1">
                        <a:solidFill>
                          <a:srgbClr val="FF0000"/>
                        </a:solidFill>
                        <a:latin typeface="Cambria Math" panose="02040503050406030204" pitchFamily="18" charset="0"/>
                      </a:rPr>
                      <m:t>𝑓</m:t>
                    </m:r>
                  </m:oMath>
                </a14:m>
                <a:r>
                  <a:rPr lang="en-GB" sz="2000" dirty="0"/>
                  <a:t>, the frequency of payments in a year (</a:t>
                </a:r>
                <a14:m>
                  <m:oMath xmlns:m="http://schemas.openxmlformats.org/officeDocument/2006/math">
                    <m:r>
                      <a:rPr lang="en-GB" sz="2000" i="1">
                        <a:solidFill>
                          <a:srgbClr val="FF0000"/>
                        </a:solidFill>
                        <a:latin typeface="Cambria Math" panose="02040503050406030204" pitchFamily="18" charset="0"/>
                      </a:rPr>
                      <m:t>𝑓</m:t>
                    </m:r>
                    <m:r>
                      <a:rPr lang="en-GB" sz="2000" i="1">
                        <a:solidFill>
                          <a:srgbClr val="FF0000"/>
                        </a:solidFill>
                        <a:latin typeface="Cambria Math" panose="02040503050406030204" pitchFamily="18" charset="0"/>
                        <a:ea typeface="Cambria Math" panose="02040503050406030204" pitchFamily="18" charset="0"/>
                      </a:rPr>
                      <m:t>≤</m:t>
                    </m:r>
                    <m:r>
                      <a:rPr lang="en-GB" sz="2000" i="1">
                        <a:solidFill>
                          <a:srgbClr val="FF0000"/>
                        </a:solidFill>
                        <a:latin typeface="Cambria Math" panose="02040503050406030204" pitchFamily="18" charset="0"/>
                        <a:ea typeface="Cambria Math" panose="02040503050406030204" pitchFamily="18" charset="0"/>
                      </a:rPr>
                      <m:t>365</m:t>
                    </m:r>
                  </m:oMath>
                </a14:m>
                <a:r>
                  <a:rPr lang="en-GB" sz="2000" dirty="0"/>
                  <a:t>), then the PV of the bond can be calculated as:</a:t>
                </a:r>
              </a:p>
              <a:p>
                <a:pPr marL="109728" indent="0">
                  <a:buNone/>
                </a:pPr>
                <a:endParaRPr lang="en-GB" sz="800" dirty="0"/>
              </a:p>
              <a:p>
                <a:pPr marL="109728" indent="0">
                  <a:buNone/>
                </a:pPr>
                <a14:m>
                  <m:oMathPara xmlns:m="http://schemas.openxmlformats.org/officeDocument/2006/math">
                    <m:oMathParaPr>
                      <m:jc m:val="centerGroup"/>
                    </m:oMathParaPr>
                    <m:oMath xmlns:m="http://schemas.openxmlformats.org/officeDocument/2006/math">
                      <m:r>
                        <a:rPr lang="en-GB" sz="2000" i="1">
                          <a:latin typeface="Cambria Math" panose="02040503050406030204" pitchFamily="18" charset="0"/>
                        </a:rPr>
                        <m:t>𝑃𝑉</m:t>
                      </m:r>
                      <m:r>
                        <a:rPr lang="en-GB" sz="2000" i="1">
                          <a:latin typeface="Cambria Math" panose="02040503050406030204" pitchFamily="18" charset="0"/>
                        </a:rPr>
                        <m:t>=</m:t>
                      </m:r>
                      <m:f>
                        <m:fPr>
                          <m:ctrlPr>
                            <a:rPr lang="en-GB" sz="2000" i="1">
                              <a:latin typeface="Cambria Math" panose="02040503050406030204" pitchFamily="18" charset="0"/>
                            </a:rPr>
                          </m:ctrlPr>
                        </m:fPr>
                        <m:num>
                          <m:box>
                            <m:boxPr>
                              <m:ctrlPr>
                                <a:rPr lang="en-GB" sz="2000" i="1">
                                  <a:latin typeface="Cambria Math" panose="02040503050406030204" pitchFamily="18" charset="0"/>
                                </a:rPr>
                              </m:ctrlPr>
                            </m:boxPr>
                            <m:e>
                              <m:argPr>
                                <m:argSz m:val="-1"/>
                              </m:argPr>
                              <m:f>
                                <m:fPr>
                                  <m:ctrlPr>
                                    <a:rPr lang="en-GB" sz="2000" i="1">
                                      <a:latin typeface="Cambria Math" panose="02040503050406030204" pitchFamily="18" charset="0"/>
                                    </a:rPr>
                                  </m:ctrlPr>
                                </m:fPr>
                                <m:num>
                                  <m:r>
                                    <a:rPr lang="en-GB" sz="2000" i="1">
                                      <a:latin typeface="Cambria Math" panose="02040503050406030204" pitchFamily="18" charset="0"/>
                                    </a:rPr>
                                    <m:t>𝐶</m:t>
                                  </m:r>
                                </m:num>
                                <m:den>
                                  <m:r>
                                    <a:rPr lang="en-GB" sz="2000" i="1">
                                      <a:latin typeface="Cambria Math" panose="02040503050406030204" pitchFamily="18" charset="0"/>
                                    </a:rPr>
                                    <m:t>𝑓</m:t>
                                  </m:r>
                                </m:den>
                              </m:f>
                            </m:e>
                          </m:box>
                        </m:num>
                        <m:den>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r>
                                    <a:rPr lang="en-GB" sz="2000" i="1">
                                      <a:latin typeface="Cambria Math" panose="02040503050406030204" pitchFamily="18" charset="0"/>
                                    </a:rPr>
                                    <m:t>1</m:t>
                                  </m:r>
                                  <m:r>
                                    <a:rPr lang="en-GB" sz="2000" i="1">
                                      <a:latin typeface="Cambria Math" panose="02040503050406030204" pitchFamily="18" charset="0"/>
                                    </a:rPr>
                                    <m:t>+</m:t>
                                  </m:r>
                                  <m:box>
                                    <m:boxPr>
                                      <m:ctrlPr>
                                        <a:rPr lang="en-GB" sz="2000" i="1">
                                          <a:latin typeface="Cambria Math" panose="02040503050406030204" pitchFamily="18" charset="0"/>
                                        </a:rPr>
                                      </m:ctrlPr>
                                    </m:boxPr>
                                    <m:e>
                                      <m:argPr>
                                        <m:argSz m:val="-1"/>
                                      </m:argPr>
                                      <m:f>
                                        <m:fPr>
                                          <m:ctrlPr>
                                            <a:rPr lang="en-GB" sz="2000" i="1">
                                              <a:latin typeface="Cambria Math" panose="02040503050406030204" pitchFamily="18" charset="0"/>
                                            </a:rPr>
                                          </m:ctrlPr>
                                        </m:fPr>
                                        <m:num>
                                          <m:r>
                                            <a:rPr lang="en-GB" sz="2000" i="1">
                                              <a:latin typeface="Cambria Math" panose="02040503050406030204" pitchFamily="18" charset="0"/>
                                            </a:rPr>
                                            <m:t>𝑟</m:t>
                                          </m:r>
                                        </m:num>
                                        <m:den>
                                          <m:r>
                                            <a:rPr lang="en-GB" sz="2000" i="1">
                                              <a:latin typeface="Cambria Math" panose="02040503050406030204" pitchFamily="18" charset="0"/>
                                            </a:rPr>
                                            <m:t>𝑓</m:t>
                                          </m:r>
                                        </m:den>
                                      </m:f>
                                    </m:e>
                                  </m:box>
                                </m:e>
                              </m:d>
                            </m:e>
                            <m:sup>
                              <m:r>
                                <a:rPr lang="en-GB" sz="2000" i="1">
                                  <a:latin typeface="Cambria Math" panose="02040503050406030204" pitchFamily="18" charset="0"/>
                                </a:rPr>
                                <m:t>1</m:t>
                              </m:r>
                            </m:sup>
                          </m:sSup>
                        </m:den>
                      </m:f>
                      <m:r>
                        <a:rPr lang="en-GB" sz="2000" i="1">
                          <a:latin typeface="Cambria Math" panose="02040503050406030204" pitchFamily="18" charset="0"/>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𝑓</m:t>
                                  </m:r>
                                </m:den>
                              </m:f>
                            </m:e>
                          </m:box>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panose="02040503050406030204" pitchFamily="18" charset="0"/>
                                    </a:rPr>
                                    <m:t>1</m:t>
                                  </m:r>
                                  <m:r>
                                    <a:rPr lang="en-GB" sz="2000" i="1">
                                      <a:solidFill>
                                        <a:prstClr val="black"/>
                                      </a:solidFill>
                                      <a:latin typeface="Cambria Math" panose="02040503050406030204" pitchFamily="18" charset="0"/>
                                    </a:rPr>
                                    <m:t>+</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𝑓</m:t>
                                          </m:r>
                                        </m:den>
                                      </m:f>
                                    </m:e>
                                  </m:box>
                                </m:e>
                              </m:d>
                            </m:e>
                            <m:sup>
                              <m:r>
                                <a:rPr lang="en-GB" sz="2000" i="1">
                                  <a:solidFill>
                                    <a:prstClr val="black"/>
                                  </a:solidFill>
                                  <a:latin typeface="Cambria Math" panose="02040503050406030204" pitchFamily="18" charset="0"/>
                                </a:rPr>
                                <m:t>2</m:t>
                              </m:r>
                            </m:sup>
                          </m:sSup>
                        </m:den>
                      </m:f>
                      <m:r>
                        <a:rPr lang="en-GB" sz="2000" i="1">
                          <a:solidFill>
                            <a:prstClr val="black"/>
                          </a:solidFill>
                          <a:latin typeface="Cambria Math" panose="02040503050406030204" pitchFamily="18" charset="0"/>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𝑓</m:t>
                                  </m:r>
                                </m:den>
                              </m:f>
                            </m:e>
                          </m:box>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panose="02040503050406030204" pitchFamily="18" charset="0"/>
                                    </a:rPr>
                                    <m:t>1</m:t>
                                  </m:r>
                                  <m:r>
                                    <a:rPr lang="en-GB" sz="2000" i="1">
                                      <a:solidFill>
                                        <a:prstClr val="black"/>
                                      </a:solidFill>
                                      <a:latin typeface="Cambria Math" panose="02040503050406030204" pitchFamily="18" charset="0"/>
                                    </a:rPr>
                                    <m:t>+</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𝑓</m:t>
                                          </m:r>
                                        </m:den>
                                      </m:f>
                                    </m:e>
                                  </m:box>
                                </m:e>
                              </m:d>
                            </m:e>
                            <m:sup>
                              <m:r>
                                <a:rPr lang="en-GB" sz="2000" i="1">
                                  <a:solidFill>
                                    <a:prstClr val="black"/>
                                  </a:solidFill>
                                  <a:latin typeface="Cambria Math" panose="02040503050406030204" pitchFamily="18" charset="0"/>
                                </a:rPr>
                                <m:t>3</m:t>
                              </m:r>
                            </m:sup>
                          </m:sSup>
                        </m:den>
                      </m:f>
                      <m:r>
                        <a:rPr lang="en-GB" sz="2000" i="1">
                          <a:solidFill>
                            <a:prstClr val="black"/>
                          </a:solidFill>
                          <a:latin typeface="Cambria Math" panose="02040503050406030204" pitchFamily="18" charset="0"/>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𝑓</m:t>
                                  </m:r>
                                </m:den>
                              </m:f>
                            </m:e>
                          </m:box>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panose="02040503050406030204" pitchFamily="18" charset="0"/>
                                    </a:rPr>
                                    <m:t>1</m:t>
                                  </m:r>
                                  <m:r>
                                    <a:rPr lang="en-GB" sz="2000" i="1">
                                      <a:solidFill>
                                        <a:prstClr val="black"/>
                                      </a:solidFill>
                                      <a:latin typeface="Cambria Math" panose="02040503050406030204" pitchFamily="18" charset="0"/>
                                    </a:rPr>
                                    <m:t>+</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𝑓</m:t>
                                          </m:r>
                                        </m:den>
                                      </m:f>
                                    </m:e>
                                  </m:box>
                                </m:e>
                              </m:d>
                            </m:e>
                            <m:sup>
                              <m:r>
                                <a:rPr lang="en-GB" sz="2000" i="1">
                                  <a:solidFill>
                                    <a:prstClr val="black"/>
                                  </a:solidFill>
                                  <a:latin typeface="Cambria Math" panose="02040503050406030204" pitchFamily="18" charset="0"/>
                                </a:rPr>
                                <m:t>𝑓</m:t>
                              </m:r>
                              <m:r>
                                <a:rPr lang="en-GB" sz="2000" i="1">
                                  <a:solidFill>
                                    <a:prstClr val="black"/>
                                  </a:solidFill>
                                  <a:latin typeface="Cambria Math" panose="02040503050406030204" pitchFamily="18" charset="0"/>
                                  <a:ea typeface="Cambria Math" panose="02040503050406030204" pitchFamily="18" charset="0"/>
                                </a:rPr>
                                <m:t>×</m:t>
                              </m:r>
                              <m:r>
                                <a:rPr lang="en-GB" sz="2000" i="1">
                                  <a:solidFill>
                                    <a:prstClr val="black"/>
                                  </a:solidFill>
                                  <a:latin typeface="Cambria Math" panose="02040503050406030204" pitchFamily="18" charset="0"/>
                                </a:rPr>
                                <m:t>𝑡</m:t>
                              </m:r>
                            </m:sup>
                          </m:sSup>
                        </m:den>
                      </m:f>
                      <m:r>
                        <a:rPr lang="en-GB" sz="2000" i="1">
                          <a:solidFill>
                            <a:prstClr val="black"/>
                          </a:solidFill>
                          <a:latin typeface="Cambria Math" panose="02040503050406030204" pitchFamily="18" charset="0"/>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r>
                                <a:rPr lang="en-GB" sz="2000" i="1">
                                  <a:solidFill>
                                    <a:prstClr val="black"/>
                                  </a:solidFill>
                                  <a:latin typeface="Cambria Math" panose="02040503050406030204" pitchFamily="18" charset="0"/>
                                </a:rPr>
                                <m:t>𝐹𝑎𝑐𝑒</m:t>
                              </m:r>
                              <m:r>
                                <a:rPr lang="en-GB" sz="2000" i="1">
                                  <a:solidFill>
                                    <a:prstClr val="black"/>
                                  </a:solidFill>
                                  <a:latin typeface="Cambria Math" panose="02040503050406030204" pitchFamily="18" charset="0"/>
                                </a:rPr>
                                <m:t> </m:t>
                              </m:r>
                              <m:r>
                                <a:rPr lang="en-GB" sz="2000" i="1">
                                  <a:solidFill>
                                    <a:prstClr val="black"/>
                                  </a:solidFill>
                                  <a:latin typeface="Cambria Math" panose="02040503050406030204" pitchFamily="18" charset="0"/>
                                </a:rPr>
                                <m:t>𝑉𝑎𝑙𝑢𝑒</m:t>
                              </m:r>
                            </m:e>
                          </m:box>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panose="02040503050406030204" pitchFamily="18" charset="0"/>
                                    </a:rPr>
                                    <m:t>1</m:t>
                                  </m:r>
                                  <m:r>
                                    <a:rPr lang="en-GB" sz="2000" i="1">
                                      <a:solidFill>
                                        <a:prstClr val="black"/>
                                      </a:solidFill>
                                      <a:latin typeface="Cambria Math" panose="02040503050406030204" pitchFamily="18" charset="0"/>
                                    </a:rPr>
                                    <m:t>+</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𝑓</m:t>
                                          </m:r>
                                        </m:den>
                                      </m:f>
                                    </m:e>
                                  </m:box>
                                </m:e>
                              </m:d>
                            </m:e>
                            <m:sup>
                              <m:r>
                                <a:rPr lang="en-GB" sz="2000" i="1">
                                  <a:solidFill>
                                    <a:prstClr val="black"/>
                                  </a:solidFill>
                                  <a:latin typeface="Cambria Math" panose="02040503050406030204" pitchFamily="18" charset="0"/>
                                </a:rPr>
                                <m:t>𝑓</m:t>
                              </m:r>
                              <m:r>
                                <a:rPr lang="en-GB" sz="2000" i="1">
                                  <a:solidFill>
                                    <a:prstClr val="black"/>
                                  </a:solidFill>
                                  <a:latin typeface="Cambria Math" panose="02040503050406030204" pitchFamily="18" charset="0"/>
                                  <a:ea typeface="Cambria Math" panose="02040503050406030204" pitchFamily="18" charset="0"/>
                                </a:rPr>
                                <m:t>×</m:t>
                              </m:r>
                              <m:r>
                                <a:rPr lang="en-GB" sz="2000" i="1">
                                  <a:solidFill>
                                    <a:prstClr val="black"/>
                                  </a:solidFill>
                                  <a:latin typeface="Cambria Math" panose="02040503050406030204" pitchFamily="18" charset="0"/>
                                </a:rPr>
                                <m:t>𝑡</m:t>
                              </m:r>
                            </m:sup>
                          </m:sSup>
                        </m:den>
                      </m:f>
                    </m:oMath>
                  </m:oMathPara>
                </a14:m>
                <a:endParaRPr lang="en-GB" sz="2000" i="1" dirty="0">
                  <a:solidFill>
                    <a:prstClr val="black"/>
                  </a:solidFill>
                  <a:latin typeface="Cambria Math" panose="02040503050406030204" pitchFamily="18" charset="0"/>
                </a:endParaRPr>
              </a:p>
              <a:p>
                <a:pPr marL="109728" indent="0">
                  <a:buNone/>
                </a:pPr>
                <a:endParaRPr lang="en-GB" sz="2000" i="1" dirty="0">
                  <a:solidFill>
                    <a:prstClr val="black"/>
                  </a:solidFill>
                  <a:latin typeface="Cambria Math" panose="02040503050406030204" pitchFamily="18" charset="0"/>
                </a:endParaRPr>
              </a:p>
              <a:p>
                <a:pPr marL="109728" indent="0">
                  <a:buNone/>
                </a:pPr>
                <a:endParaRPr lang="en-GB" sz="2000" i="1" dirty="0">
                  <a:solidFill>
                    <a:prstClr val="black"/>
                  </a:solidFill>
                  <a:latin typeface="Cambria Math" panose="02040503050406030204" pitchFamily="18" charset="0"/>
                </a:endParaRPr>
              </a:p>
              <a:p>
                <a:pPr marL="109728" indent="0">
                  <a:buNone/>
                </a:pPr>
                <a14:m>
                  <m:oMathPara xmlns:m="http://schemas.openxmlformats.org/officeDocument/2006/math">
                    <m:oMathParaPr>
                      <m:jc m:val="centerGroup"/>
                    </m:oMathParaPr>
                    <m:oMath xmlns:m="http://schemas.openxmlformats.org/officeDocument/2006/math">
                      <m:r>
                        <a:rPr lang="en-GB" sz="2000" i="1" smtClean="0">
                          <a:solidFill>
                            <a:schemeClr val="tx1"/>
                          </a:solidFill>
                          <a:latin typeface="Cambria Math" panose="02040503050406030204" pitchFamily="18" charset="0"/>
                        </a:rPr>
                        <m:t>𝑃𝑉</m:t>
                      </m:r>
                      <m:r>
                        <a:rPr lang="en-GB" sz="2000" i="1" smtClean="0">
                          <a:solidFill>
                            <a:schemeClr val="tx1"/>
                          </a:solidFill>
                          <a:latin typeface="Cambria Math" panose="02040503050406030204" pitchFamily="18" charset="0"/>
                        </a:rPr>
                        <m:t>=</m:t>
                      </m:r>
                      <m:f>
                        <m:fPr>
                          <m:ctrlPr>
                            <a:rPr lang="en-GB" sz="2000" i="1">
                              <a:solidFill>
                                <a:schemeClr val="tx1"/>
                              </a:solidFill>
                              <a:latin typeface="Cambria Math" panose="02040503050406030204" pitchFamily="18" charset="0"/>
                            </a:rPr>
                          </m:ctrlPr>
                        </m:fPr>
                        <m:num>
                          <m:r>
                            <a:rPr lang="en-GB" sz="2000" i="1">
                              <a:solidFill>
                                <a:schemeClr val="tx1"/>
                              </a:solidFill>
                              <a:latin typeface="Cambria Math" panose="02040503050406030204" pitchFamily="18" charset="0"/>
                            </a:rPr>
                            <m:t>𝐶</m:t>
                          </m:r>
                        </m:num>
                        <m:den>
                          <m:r>
                            <a:rPr lang="en-GB" sz="2000" i="1">
                              <a:solidFill>
                                <a:schemeClr val="tx1"/>
                              </a:solidFill>
                              <a:latin typeface="Cambria Math" panose="02040503050406030204" pitchFamily="18" charset="0"/>
                            </a:rPr>
                            <m:t>𝑟</m:t>
                          </m:r>
                        </m:den>
                      </m:f>
                      <m:d>
                        <m:dPr>
                          <m:begChr m:val="["/>
                          <m:endChr m:val="]"/>
                          <m:ctrlPr>
                            <a:rPr lang="en-GB" sz="2000" i="1">
                              <a:solidFill>
                                <a:schemeClr val="tx1"/>
                              </a:solidFill>
                              <a:latin typeface="Cambria Math" panose="02040503050406030204" pitchFamily="18" charset="0"/>
                            </a:rPr>
                          </m:ctrlPr>
                        </m:dPr>
                        <m:e>
                          <m:r>
                            <a:rPr lang="en-GB" sz="2000" i="1">
                              <a:solidFill>
                                <a:schemeClr val="tx1"/>
                              </a:solidFill>
                              <a:latin typeface="Cambria Math" panose="02040503050406030204" pitchFamily="18" charset="0"/>
                            </a:rPr>
                            <m:t>1</m:t>
                          </m:r>
                          <m:r>
                            <a:rPr lang="en-GB" sz="2000" i="1">
                              <a:solidFill>
                                <a:schemeClr val="tx1"/>
                              </a:solidFill>
                              <a:latin typeface="Cambria Math" panose="02040503050406030204" pitchFamily="18" charset="0"/>
                            </a:rPr>
                            <m:t>−</m:t>
                          </m:r>
                          <m:f>
                            <m:fPr>
                              <m:ctrlPr>
                                <a:rPr lang="en-GB" sz="2000" i="1">
                                  <a:solidFill>
                                    <a:schemeClr val="tx1"/>
                                  </a:solidFill>
                                  <a:latin typeface="Cambria Math" panose="02040503050406030204" pitchFamily="18" charset="0"/>
                                </a:rPr>
                              </m:ctrlPr>
                            </m:fPr>
                            <m:num>
                              <m:r>
                                <a:rPr lang="en-GB" sz="2000" i="1">
                                  <a:solidFill>
                                    <a:schemeClr val="tx1"/>
                                  </a:solidFill>
                                  <a:latin typeface="Cambria Math" panose="02040503050406030204" pitchFamily="18" charset="0"/>
                                </a:rPr>
                                <m:t>1</m:t>
                              </m:r>
                            </m:num>
                            <m:den>
                              <m:sSup>
                                <m:sSupPr>
                                  <m:ctrlPr>
                                    <a:rPr lang="en-GB" sz="2000" i="1">
                                      <a:solidFill>
                                        <a:schemeClr val="tx1"/>
                                      </a:solidFill>
                                      <a:latin typeface="Cambria Math" panose="02040503050406030204" pitchFamily="18" charset="0"/>
                                    </a:rPr>
                                  </m:ctrlPr>
                                </m:sSupPr>
                                <m:e>
                                  <m:d>
                                    <m:dPr>
                                      <m:ctrlPr>
                                        <a:rPr lang="en-GB" sz="2000" i="1">
                                          <a:solidFill>
                                            <a:schemeClr val="tx1"/>
                                          </a:solidFill>
                                          <a:latin typeface="Cambria Math" panose="02040503050406030204" pitchFamily="18" charset="0"/>
                                        </a:rPr>
                                      </m:ctrlPr>
                                    </m:dPr>
                                    <m:e>
                                      <m:r>
                                        <a:rPr lang="en-GB" sz="2000" i="1">
                                          <a:solidFill>
                                            <a:schemeClr val="tx1"/>
                                          </a:solidFill>
                                          <a:latin typeface="Cambria Math" panose="02040503050406030204" pitchFamily="18" charset="0"/>
                                        </a:rPr>
                                        <m:t>1</m:t>
                                      </m:r>
                                      <m:r>
                                        <a:rPr lang="en-GB" sz="2000" i="1">
                                          <a:solidFill>
                                            <a:schemeClr val="tx1"/>
                                          </a:solidFill>
                                          <a:latin typeface="Cambria Math" panose="02040503050406030204" pitchFamily="18" charset="0"/>
                                        </a:rPr>
                                        <m:t>+</m:t>
                                      </m:r>
                                      <m:box>
                                        <m:boxPr>
                                          <m:ctrlPr>
                                            <a:rPr lang="en-GB" sz="2000" i="1">
                                              <a:solidFill>
                                                <a:schemeClr val="tx1"/>
                                              </a:solidFill>
                                              <a:latin typeface="Cambria Math" panose="02040503050406030204" pitchFamily="18" charset="0"/>
                                            </a:rPr>
                                          </m:ctrlPr>
                                        </m:boxPr>
                                        <m:e>
                                          <m:argPr>
                                            <m:argSz m:val="-1"/>
                                          </m:argPr>
                                          <m:f>
                                            <m:fPr>
                                              <m:ctrlPr>
                                                <a:rPr lang="en-GB" sz="2000" i="1">
                                                  <a:solidFill>
                                                    <a:schemeClr val="tx1"/>
                                                  </a:solidFill>
                                                  <a:latin typeface="Cambria Math" panose="02040503050406030204" pitchFamily="18" charset="0"/>
                                                </a:rPr>
                                              </m:ctrlPr>
                                            </m:fPr>
                                            <m:num>
                                              <m:r>
                                                <a:rPr lang="en-GB" sz="2000" i="1">
                                                  <a:solidFill>
                                                    <a:schemeClr val="tx1"/>
                                                  </a:solidFill>
                                                  <a:latin typeface="Cambria Math" panose="02040503050406030204" pitchFamily="18" charset="0"/>
                                                </a:rPr>
                                                <m:t>𝑟</m:t>
                                              </m:r>
                                            </m:num>
                                            <m:den>
                                              <m:r>
                                                <a:rPr lang="en-GB" sz="2000" i="1">
                                                  <a:solidFill>
                                                    <a:schemeClr val="tx1"/>
                                                  </a:solidFill>
                                                  <a:latin typeface="Cambria Math" panose="02040503050406030204" pitchFamily="18" charset="0"/>
                                                </a:rPr>
                                                <m:t>𝑓</m:t>
                                              </m:r>
                                            </m:den>
                                          </m:f>
                                        </m:e>
                                      </m:box>
                                    </m:e>
                                  </m:d>
                                </m:e>
                                <m:sup>
                                  <m:r>
                                    <a:rPr lang="en-GB" sz="2000" i="1">
                                      <a:solidFill>
                                        <a:schemeClr val="tx1"/>
                                      </a:solidFill>
                                      <a:latin typeface="Cambria Math" panose="02040503050406030204" pitchFamily="18" charset="0"/>
                                    </a:rPr>
                                    <m:t>𝑓</m:t>
                                  </m:r>
                                  <m:r>
                                    <a:rPr lang="en-GB" sz="2000" i="1">
                                      <a:solidFill>
                                        <a:schemeClr val="tx1"/>
                                      </a:solidFill>
                                      <a:latin typeface="Cambria Math" panose="02040503050406030204" pitchFamily="18" charset="0"/>
                                      <a:ea typeface="Cambria Math" panose="02040503050406030204" pitchFamily="18" charset="0"/>
                                    </a:rPr>
                                    <m:t>×</m:t>
                                  </m:r>
                                  <m:r>
                                    <a:rPr lang="en-GB" sz="2000" i="1">
                                      <a:solidFill>
                                        <a:schemeClr val="tx1"/>
                                      </a:solidFill>
                                      <a:latin typeface="Cambria Math" panose="02040503050406030204" pitchFamily="18" charset="0"/>
                                      <a:ea typeface="Cambria Math" panose="02040503050406030204" pitchFamily="18" charset="0"/>
                                    </a:rPr>
                                    <m:t>𝑡</m:t>
                                  </m:r>
                                </m:sup>
                              </m:sSup>
                            </m:den>
                          </m:f>
                        </m:e>
                      </m:d>
                      <m:r>
                        <a:rPr lang="en-GB" sz="2000" i="1">
                          <a:solidFill>
                            <a:schemeClr val="tx1"/>
                          </a:solidFill>
                          <a:latin typeface="Cambria Math" panose="02040503050406030204" pitchFamily="18" charset="0"/>
                        </a:rPr>
                        <m:t>+</m:t>
                      </m:r>
                      <m:f>
                        <m:fPr>
                          <m:ctrlPr>
                            <a:rPr lang="en-GB" sz="2000" i="1">
                              <a:solidFill>
                                <a:schemeClr val="tx1"/>
                              </a:solidFill>
                              <a:latin typeface="Cambria Math" panose="02040503050406030204" pitchFamily="18" charset="0"/>
                            </a:rPr>
                          </m:ctrlPr>
                        </m:fPr>
                        <m:num>
                          <m:box>
                            <m:boxPr>
                              <m:ctrlPr>
                                <a:rPr lang="en-GB" sz="2000" i="1">
                                  <a:solidFill>
                                    <a:schemeClr val="tx1"/>
                                  </a:solidFill>
                                  <a:latin typeface="Cambria Math" panose="02040503050406030204" pitchFamily="18" charset="0"/>
                                </a:rPr>
                              </m:ctrlPr>
                            </m:boxPr>
                            <m:e>
                              <m:argPr>
                                <m:argSz m:val="-1"/>
                              </m:argPr>
                              <m:r>
                                <a:rPr lang="en-GB" sz="2000" i="1">
                                  <a:solidFill>
                                    <a:schemeClr val="tx1"/>
                                  </a:solidFill>
                                  <a:latin typeface="Cambria Math" panose="02040503050406030204" pitchFamily="18" charset="0"/>
                                </a:rPr>
                                <m:t>𝐹𝑎𝑐𝑒</m:t>
                              </m:r>
                              <m:r>
                                <a:rPr lang="en-GB" sz="2000" i="1">
                                  <a:solidFill>
                                    <a:schemeClr val="tx1"/>
                                  </a:solidFill>
                                  <a:latin typeface="Cambria Math" panose="02040503050406030204" pitchFamily="18" charset="0"/>
                                </a:rPr>
                                <m:t> </m:t>
                              </m:r>
                              <m:r>
                                <a:rPr lang="en-GB" sz="2000" i="1">
                                  <a:solidFill>
                                    <a:schemeClr val="tx1"/>
                                  </a:solidFill>
                                  <a:latin typeface="Cambria Math" panose="02040503050406030204" pitchFamily="18" charset="0"/>
                                </a:rPr>
                                <m:t>𝑉𝑎𝑙𝑢𝑒</m:t>
                              </m:r>
                            </m:e>
                          </m:box>
                        </m:num>
                        <m:den>
                          <m:sSup>
                            <m:sSupPr>
                              <m:ctrlPr>
                                <a:rPr lang="en-GB" sz="2000" i="1">
                                  <a:solidFill>
                                    <a:schemeClr val="tx1"/>
                                  </a:solidFill>
                                  <a:latin typeface="Cambria Math" panose="02040503050406030204" pitchFamily="18" charset="0"/>
                                </a:rPr>
                              </m:ctrlPr>
                            </m:sSupPr>
                            <m:e>
                              <m:d>
                                <m:dPr>
                                  <m:ctrlPr>
                                    <a:rPr lang="en-GB" sz="2000" i="1">
                                      <a:solidFill>
                                        <a:schemeClr val="tx1"/>
                                      </a:solidFill>
                                      <a:latin typeface="Cambria Math" panose="02040503050406030204" pitchFamily="18" charset="0"/>
                                    </a:rPr>
                                  </m:ctrlPr>
                                </m:dPr>
                                <m:e>
                                  <m:r>
                                    <a:rPr lang="en-GB" sz="2000" i="1">
                                      <a:solidFill>
                                        <a:schemeClr val="tx1"/>
                                      </a:solidFill>
                                      <a:latin typeface="Cambria Math" panose="02040503050406030204" pitchFamily="18" charset="0"/>
                                    </a:rPr>
                                    <m:t>1</m:t>
                                  </m:r>
                                  <m:r>
                                    <a:rPr lang="en-GB" sz="2000" i="1">
                                      <a:solidFill>
                                        <a:schemeClr val="tx1"/>
                                      </a:solidFill>
                                      <a:latin typeface="Cambria Math" panose="02040503050406030204" pitchFamily="18" charset="0"/>
                                    </a:rPr>
                                    <m:t>+</m:t>
                                  </m:r>
                                  <m:box>
                                    <m:boxPr>
                                      <m:ctrlPr>
                                        <a:rPr lang="en-GB" sz="2000" i="1">
                                          <a:solidFill>
                                            <a:schemeClr val="tx1"/>
                                          </a:solidFill>
                                          <a:latin typeface="Cambria Math" panose="02040503050406030204" pitchFamily="18" charset="0"/>
                                        </a:rPr>
                                      </m:ctrlPr>
                                    </m:boxPr>
                                    <m:e>
                                      <m:argPr>
                                        <m:argSz m:val="-1"/>
                                      </m:argPr>
                                      <m:f>
                                        <m:fPr>
                                          <m:ctrlPr>
                                            <a:rPr lang="en-GB" sz="2000" i="1">
                                              <a:solidFill>
                                                <a:schemeClr val="tx1"/>
                                              </a:solidFill>
                                              <a:latin typeface="Cambria Math" panose="02040503050406030204" pitchFamily="18" charset="0"/>
                                            </a:rPr>
                                          </m:ctrlPr>
                                        </m:fPr>
                                        <m:num>
                                          <m:r>
                                            <a:rPr lang="en-GB" sz="2000" i="1">
                                              <a:solidFill>
                                                <a:schemeClr val="tx1"/>
                                              </a:solidFill>
                                              <a:latin typeface="Cambria Math" panose="02040503050406030204" pitchFamily="18" charset="0"/>
                                            </a:rPr>
                                            <m:t>𝑟</m:t>
                                          </m:r>
                                        </m:num>
                                        <m:den>
                                          <m:r>
                                            <a:rPr lang="en-GB" sz="2000" i="1">
                                              <a:solidFill>
                                                <a:schemeClr val="tx1"/>
                                              </a:solidFill>
                                              <a:latin typeface="Cambria Math" panose="02040503050406030204" pitchFamily="18" charset="0"/>
                                            </a:rPr>
                                            <m:t>𝑓</m:t>
                                          </m:r>
                                        </m:den>
                                      </m:f>
                                    </m:e>
                                  </m:box>
                                </m:e>
                              </m:d>
                            </m:e>
                            <m:sup>
                              <m:r>
                                <a:rPr lang="en-GB" sz="2000" i="1">
                                  <a:solidFill>
                                    <a:schemeClr val="tx1"/>
                                  </a:solidFill>
                                  <a:latin typeface="Cambria Math" panose="02040503050406030204" pitchFamily="18" charset="0"/>
                                </a:rPr>
                                <m:t>𝑓</m:t>
                              </m:r>
                              <m:r>
                                <a:rPr lang="en-GB" sz="2000" i="1">
                                  <a:solidFill>
                                    <a:schemeClr val="tx1"/>
                                  </a:solidFill>
                                  <a:latin typeface="Cambria Math" panose="02040503050406030204" pitchFamily="18" charset="0"/>
                                  <a:ea typeface="Cambria Math" panose="02040503050406030204" pitchFamily="18" charset="0"/>
                                </a:rPr>
                                <m:t>×</m:t>
                              </m:r>
                              <m:r>
                                <a:rPr lang="en-GB" sz="2000" i="1">
                                  <a:solidFill>
                                    <a:schemeClr val="tx1"/>
                                  </a:solidFill>
                                  <a:latin typeface="Cambria Math" panose="02040503050406030204" pitchFamily="18" charset="0"/>
                                </a:rPr>
                                <m:t>𝑡</m:t>
                              </m:r>
                            </m:sup>
                          </m:sSup>
                        </m:den>
                      </m:f>
                    </m:oMath>
                  </m:oMathPara>
                </a14:m>
                <a:endParaRPr lang="en-GB" sz="2000" dirty="0">
                  <a:solidFill>
                    <a:schemeClr val="tx1"/>
                  </a:solidFill>
                </a:endParaRPr>
              </a:p>
              <a:p>
                <a:pPr>
                  <a:buFont typeface="Arial" panose="020B0604020202020204" pitchFamily="34" charset="0"/>
                  <a:buChar char="•"/>
                </a:pPr>
                <a:endParaRPr lang="en-GB" sz="2000" dirty="0"/>
              </a:p>
              <a:p>
                <a:pPr>
                  <a:buFont typeface="Arial" panose="020B0604020202020204" pitchFamily="34" charset="0"/>
                  <a:buChar char="•"/>
                </a:pPr>
                <a:r>
                  <a:rPr lang="en-GB" sz="2000" dirty="0"/>
                  <a:t>And, for a zero-coupon bond:</a:t>
                </a:r>
              </a:p>
              <a:p>
                <a:pPr marL="109728" indent="0">
                  <a:buNone/>
                </a:pPr>
                <a:endParaRPr lang="en-GB" sz="800" dirty="0"/>
              </a:p>
              <a:p>
                <a:pPr marL="109728" indent="0">
                  <a:buNone/>
                </a:pPr>
                <a14:m>
                  <m:oMathPara xmlns:m="http://schemas.openxmlformats.org/officeDocument/2006/math">
                    <m:oMathParaPr>
                      <m:jc m:val="centerGroup"/>
                    </m:oMathParaPr>
                    <m:oMath xmlns:m="http://schemas.openxmlformats.org/officeDocument/2006/math">
                      <m:r>
                        <a:rPr lang="en-GB" sz="2000" i="1" smtClean="0">
                          <a:solidFill>
                            <a:schemeClr val="tx1"/>
                          </a:solidFill>
                          <a:latin typeface="Cambria Math" panose="02040503050406030204" pitchFamily="18" charset="0"/>
                        </a:rPr>
                        <m:t>𝑃𝑉</m:t>
                      </m:r>
                      <m:r>
                        <a:rPr lang="en-GB" sz="2000" i="1" smtClean="0">
                          <a:solidFill>
                            <a:schemeClr val="tx1"/>
                          </a:solidFill>
                          <a:latin typeface="Cambria Math" panose="02040503050406030204" pitchFamily="18" charset="0"/>
                        </a:rPr>
                        <m:t>=</m:t>
                      </m:r>
                      <m:f>
                        <m:fPr>
                          <m:ctrlPr>
                            <a:rPr lang="en-GB" sz="2000" i="1">
                              <a:solidFill>
                                <a:schemeClr val="tx1"/>
                              </a:solidFill>
                              <a:latin typeface="Cambria Math" panose="02040503050406030204" pitchFamily="18" charset="0"/>
                            </a:rPr>
                          </m:ctrlPr>
                        </m:fPr>
                        <m:num>
                          <m:r>
                            <a:rPr lang="en-GB" sz="2000" i="1">
                              <a:solidFill>
                                <a:schemeClr val="tx1"/>
                              </a:solidFill>
                              <a:latin typeface="Cambria Math" panose="02040503050406030204" pitchFamily="18" charset="0"/>
                            </a:rPr>
                            <m:t>𝐹𝑎𝑐𝑒</m:t>
                          </m:r>
                          <m:r>
                            <a:rPr lang="en-GB" sz="2000" i="1">
                              <a:solidFill>
                                <a:schemeClr val="tx1"/>
                              </a:solidFill>
                              <a:latin typeface="Cambria Math" panose="02040503050406030204" pitchFamily="18" charset="0"/>
                            </a:rPr>
                            <m:t> </m:t>
                          </m:r>
                          <m:r>
                            <a:rPr lang="en-GB" sz="2000" i="1">
                              <a:solidFill>
                                <a:schemeClr val="tx1"/>
                              </a:solidFill>
                              <a:latin typeface="Cambria Math" panose="02040503050406030204" pitchFamily="18" charset="0"/>
                            </a:rPr>
                            <m:t>𝑉𝑎𝑙𝑢𝑒</m:t>
                          </m:r>
                        </m:num>
                        <m:den>
                          <m:sSup>
                            <m:sSupPr>
                              <m:ctrlPr>
                                <a:rPr lang="en-GB" sz="2000" i="1">
                                  <a:solidFill>
                                    <a:schemeClr val="tx1"/>
                                  </a:solidFill>
                                  <a:latin typeface="Cambria Math" panose="02040503050406030204" pitchFamily="18" charset="0"/>
                                </a:rPr>
                              </m:ctrlPr>
                            </m:sSupPr>
                            <m:e>
                              <m:d>
                                <m:dPr>
                                  <m:ctrlPr>
                                    <a:rPr lang="en-GB" sz="2000" i="1">
                                      <a:solidFill>
                                        <a:schemeClr val="tx1"/>
                                      </a:solidFill>
                                      <a:latin typeface="Cambria Math" panose="02040503050406030204" pitchFamily="18" charset="0"/>
                                    </a:rPr>
                                  </m:ctrlPr>
                                </m:dPr>
                                <m:e>
                                  <m:r>
                                    <a:rPr lang="en-GB" sz="2000" i="1">
                                      <a:solidFill>
                                        <a:schemeClr val="tx1"/>
                                      </a:solidFill>
                                      <a:latin typeface="Cambria Math" panose="02040503050406030204" pitchFamily="18" charset="0"/>
                                    </a:rPr>
                                    <m:t>1</m:t>
                                  </m:r>
                                  <m:r>
                                    <a:rPr lang="en-GB" sz="2000" i="1">
                                      <a:solidFill>
                                        <a:schemeClr val="tx1"/>
                                      </a:solidFill>
                                      <a:latin typeface="Cambria Math" panose="02040503050406030204" pitchFamily="18" charset="0"/>
                                    </a:rPr>
                                    <m:t>+</m:t>
                                  </m:r>
                                  <m:box>
                                    <m:boxPr>
                                      <m:ctrlPr>
                                        <a:rPr lang="en-GB" sz="2000" i="1">
                                          <a:solidFill>
                                            <a:schemeClr val="tx1"/>
                                          </a:solidFill>
                                          <a:latin typeface="Cambria Math" panose="02040503050406030204" pitchFamily="18" charset="0"/>
                                        </a:rPr>
                                      </m:ctrlPr>
                                    </m:boxPr>
                                    <m:e>
                                      <m:argPr>
                                        <m:argSz m:val="-1"/>
                                      </m:argPr>
                                      <m:f>
                                        <m:fPr>
                                          <m:ctrlPr>
                                            <a:rPr lang="en-GB" sz="2000" i="1">
                                              <a:solidFill>
                                                <a:schemeClr val="tx1"/>
                                              </a:solidFill>
                                              <a:latin typeface="Cambria Math" panose="02040503050406030204" pitchFamily="18" charset="0"/>
                                            </a:rPr>
                                          </m:ctrlPr>
                                        </m:fPr>
                                        <m:num>
                                          <m:r>
                                            <a:rPr lang="en-GB" sz="2000" i="1">
                                              <a:solidFill>
                                                <a:schemeClr val="tx1"/>
                                              </a:solidFill>
                                              <a:latin typeface="Cambria Math" panose="02040503050406030204" pitchFamily="18" charset="0"/>
                                            </a:rPr>
                                            <m:t>𝑟</m:t>
                                          </m:r>
                                        </m:num>
                                        <m:den>
                                          <m:r>
                                            <a:rPr lang="en-GB" sz="2000" i="1">
                                              <a:solidFill>
                                                <a:schemeClr val="tx1"/>
                                              </a:solidFill>
                                              <a:latin typeface="Cambria Math" panose="02040503050406030204" pitchFamily="18" charset="0"/>
                                            </a:rPr>
                                            <m:t>𝑓</m:t>
                                          </m:r>
                                        </m:den>
                                      </m:f>
                                    </m:e>
                                  </m:box>
                                </m:e>
                              </m:d>
                            </m:e>
                            <m:sup>
                              <m:r>
                                <a:rPr lang="en-GB" sz="2000" i="1">
                                  <a:solidFill>
                                    <a:schemeClr val="tx1"/>
                                  </a:solidFill>
                                  <a:latin typeface="Cambria Math" panose="02040503050406030204" pitchFamily="18" charset="0"/>
                                </a:rPr>
                                <m:t>𝑓</m:t>
                              </m:r>
                              <m:r>
                                <a:rPr lang="en-GB" sz="2000" i="1">
                                  <a:solidFill>
                                    <a:schemeClr val="tx1"/>
                                  </a:solidFill>
                                  <a:latin typeface="Cambria Math" panose="02040503050406030204" pitchFamily="18" charset="0"/>
                                  <a:ea typeface="Cambria Math" panose="02040503050406030204" pitchFamily="18" charset="0"/>
                                </a:rPr>
                                <m:t>×</m:t>
                              </m:r>
                              <m:r>
                                <a:rPr lang="en-GB" sz="2000" i="1">
                                  <a:solidFill>
                                    <a:schemeClr val="tx1"/>
                                  </a:solidFill>
                                  <a:latin typeface="Cambria Math" panose="02040503050406030204" pitchFamily="18" charset="0"/>
                                  <a:ea typeface="Cambria Math" panose="02040503050406030204" pitchFamily="18" charset="0"/>
                                </a:rPr>
                                <m:t>𝑡</m:t>
                              </m:r>
                            </m:sup>
                          </m:sSup>
                        </m:den>
                      </m:f>
                    </m:oMath>
                  </m:oMathPara>
                </a14:m>
                <a:endParaRPr lang="en-GB" sz="2000" dirty="0">
                  <a:solidFill>
                    <a:schemeClr val="tx1"/>
                  </a:solidFill>
                </a:endParaRPr>
              </a:p>
              <a:p>
                <a:pPr>
                  <a:buFont typeface="Courier New" panose="02070309020205020404" pitchFamily="49" charset="0"/>
                  <a:buChar char="o"/>
                </a:pPr>
                <a:r>
                  <a:rPr lang="en-GB" sz="2000" dirty="0"/>
                  <a:t>Find a formula for a Consol.</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35361" y="1268763"/>
                <a:ext cx="11593287" cy="5580179"/>
              </a:xfrm>
              <a:blipFill>
                <a:blip r:embed="rId2"/>
                <a:stretch>
                  <a:fillRect t="-546"/>
                </a:stretch>
              </a:blipFill>
            </p:spPr>
            <p:txBody>
              <a:bodyPr/>
              <a:lstStyle/>
              <a:p>
                <a:r>
                  <a:rPr lang="en-GB">
                    <a:noFill/>
                  </a:rPr>
                  <a:t> </a:t>
                </a:r>
              </a:p>
            </p:txBody>
          </p:sp>
        </mc:Fallback>
      </mc:AlternateContent>
      <p:sp>
        <p:nvSpPr>
          <p:cNvPr id="2" name="Title 1"/>
          <p:cNvSpPr>
            <a:spLocks noGrp="1"/>
          </p:cNvSpPr>
          <p:nvPr>
            <p:ph type="title"/>
          </p:nvPr>
        </p:nvSpPr>
        <p:spPr>
          <a:xfrm>
            <a:off x="335361" y="692696"/>
            <a:ext cx="11593287"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PV of Bonds &amp; Frequency of Payments</a:t>
            </a:r>
          </a:p>
        </p:txBody>
      </p:sp>
      <p:sp>
        <p:nvSpPr>
          <p:cNvPr id="6" name="Slide Number Placeholder 5">
            <a:extLst>
              <a:ext uri="{FF2B5EF4-FFF2-40B4-BE49-F238E27FC236}">
                <a16:creationId xmlns:a16="http://schemas.microsoft.com/office/drawing/2014/main" id="{DB90383B-AE78-4DBE-925B-89AE313765C0}"/>
              </a:ext>
            </a:extLst>
          </p:cNvPr>
          <p:cNvSpPr>
            <a:spLocks noGrp="1"/>
          </p:cNvSpPr>
          <p:nvPr>
            <p:ph type="sldNum" sz="quarter" idx="12"/>
          </p:nvPr>
        </p:nvSpPr>
        <p:spPr/>
        <p:txBody>
          <a:bodyPr/>
          <a:lstStyle/>
          <a:p>
            <a:fld id="{E268A2EE-60DF-4D9A-BDB5-E8B57244CE40}" type="slidenum">
              <a:rPr lang="en-GB" smtClean="0"/>
              <a:pPr/>
              <a:t>122</a:t>
            </a:fld>
            <a:endParaRPr lang="en-GB"/>
          </a:p>
        </p:txBody>
      </p:sp>
      <p:sp>
        <p:nvSpPr>
          <p:cNvPr id="7" name="TextBox 6">
            <a:extLst>
              <a:ext uri="{FF2B5EF4-FFF2-40B4-BE49-F238E27FC236}">
                <a16:creationId xmlns:a16="http://schemas.microsoft.com/office/drawing/2014/main" id="{7361F5EF-10C2-4898-B156-B28FB31913F4}"/>
              </a:ext>
            </a:extLst>
          </p:cNvPr>
          <p:cNvSpPr txBox="1"/>
          <p:nvPr/>
        </p:nvSpPr>
        <p:spPr>
          <a:xfrm>
            <a:off x="8061820" y="5217952"/>
            <a:ext cx="3853828" cy="1200329"/>
          </a:xfrm>
          <a:prstGeom prst="rect">
            <a:avLst/>
          </a:prstGeom>
          <a:solidFill>
            <a:schemeClr val="accent5">
              <a:lumMod val="40000"/>
              <a:lumOff val="60000"/>
            </a:schemeClr>
          </a:solidFill>
          <a:effectLst>
            <a:outerShdw blurRad="50800" dist="38100" dir="2700000" algn="tl" rotWithShape="0">
              <a:prstClr val="black">
                <a:alpha val="40000"/>
              </a:prstClr>
            </a:outerShdw>
          </a:effectLst>
        </p:spPr>
        <p:txBody>
          <a:bodyPr wrap="square" rtlCol="0">
            <a:spAutoFit/>
          </a:bodyPr>
          <a:lstStyle/>
          <a:p>
            <a:r>
              <a:rPr lang="en-GB" dirty="0"/>
              <a:t>The formula for Consols as a specific form of bond ( i.e. no end for the fixed payment) with a frequency of payment can be found in Question </a:t>
            </a:r>
            <a:r>
              <a:rPr lang="en-GB" dirty="0">
                <a:solidFill>
                  <a:srgbClr val="FF0000"/>
                </a:solidFill>
              </a:rPr>
              <a:t>1</a:t>
            </a:r>
            <a:endParaRPr lang="en-GB" dirty="0"/>
          </a:p>
        </p:txBody>
      </p:sp>
    </p:spTree>
    <p:extLst>
      <p:ext uri="{BB962C8B-B14F-4D97-AF65-F5344CB8AC3E}">
        <p14:creationId xmlns:p14="http://schemas.microsoft.com/office/powerpoint/2010/main" val="2300399277"/>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1" y="692696"/>
            <a:ext cx="11593287"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Bond’s Return &amp; Inflation</a:t>
            </a:r>
          </a:p>
        </p:txBody>
      </p:sp>
      <p:sp>
        <p:nvSpPr>
          <p:cNvPr id="3" name="Content Placeholder 2"/>
          <p:cNvSpPr>
            <a:spLocks noGrp="1"/>
          </p:cNvSpPr>
          <p:nvPr>
            <p:ph idx="1"/>
          </p:nvPr>
        </p:nvSpPr>
        <p:spPr>
          <a:xfrm>
            <a:off x="335361" y="1268763"/>
            <a:ext cx="11593287" cy="5580179"/>
          </a:xfrm>
        </p:spPr>
        <p:txBody>
          <a:bodyPr>
            <a:normAutofit/>
          </a:bodyPr>
          <a:lstStyle/>
          <a:p>
            <a:r>
              <a:rPr lang="en-GB" sz="2600" b="1" u="sng" dirty="0">
                <a:solidFill>
                  <a:srgbClr val="FF0000"/>
                </a:solidFill>
              </a:rPr>
              <a:t>Returns &amp; Inflation: </a:t>
            </a:r>
          </a:p>
          <a:p>
            <a:r>
              <a:rPr lang="en-GB" sz="2600" dirty="0"/>
              <a:t> Bond coupons are fixed </a:t>
            </a:r>
            <a:r>
              <a:rPr lang="en-GB" sz="2600" u="sng" dirty="0">
                <a:solidFill>
                  <a:srgbClr val="FF0000"/>
                </a:solidFill>
              </a:rPr>
              <a:t>nominal </a:t>
            </a:r>
            <a:r>
              <a:rPr lang="en-GB" sz="2600" dirty="0"/>
              <a:t>returns each year but the </a:t>
            </a:r>
            <a:r>
              <a:rPr lang="en-GB" sz="2600" u="sng" dirty="0">
                <a:solidFill>
                  <a:srgbClr val="FF0000"/>
                </a:solidFill>
              </a:rPr>
              <a:t>real</a:t>
            </a:r>
            <a:r>
              <a:rPr lang="en-GB" sz="2600" dirty="0"/>
              <a:t> return depends on the level of inflation. When inflation is high and it seems to remain high, borrowers must offer a better deal to convince the lenders/investors to buy and keep long-term bonds.</a:t>
            </a:r>
          </a:p>
          <a:p>
            <a:pPr marL="109728" indent="0">
              <a:buNone/>
            </a:pPr>
            <a:endParaRPr lang="en-GB" sz="1000" dirty="0"/>
          </a:p>
          <a:p>
            <a:r>
              <a:rPr lang="en-GB" sz="2600" dirty="0"/>
              <a:t>The term </a:t>
            </a:r>
            <a:r>
              <a:rPr lang="en-GB" sz="2600" i="1" dirty="0">
                <a:solidFill>
                  <a:srgbClr val="FF0000"/>
                </a:solidFill>
              </a:rPr>
              <a:t>nominal </a:t>
            </a:r>
            <a:r>
              <a:rPr lang="en-GB" sz="2600" dirty="0"/>
              <a:t>refers to what we observe in the market such as nominal interest rate, nominal wages, and nominal GDP, but when the variable is adjusted for inflation (removing or eliminating the impact of inflation on the variable) the </a:t>
            </a:r>
            <a:r>
              <a:rPr lang="en-GB" sz="2600" i="1" dirty="0">
                <a:solidFill>
                  <a:srgbClr val="FF0000"/>
                </a:solidFill>
              </a:rPr>
              <a:t>real </a:t>
            </a:r>
            <a:r>
              <a:rPr lang="en-GB" sz="2600" dirty="0"/>
              <a:t>element appears, such as real interest rate, real wages, real GDP.</a:t>
            </a:r>
          </a:p>
          <a:p>
            <a:pPr marL="109728" indent="0">
              <a:buNone/>
            </a:pPr>
            <a:endParaRPr lang="en-GB" sz="1100" dirty="0"/>
          </a:p>
          <a:p>
            <a:r>
              <a:rPr lang="en-GB" sz="2600" dirty="0"/>
              <a:t>It is important for financial managers to base their calculations on real and not nominal interest rates.</a:t>
            </a:r>
          </a:p>
          <a:p>
            <a:pPr marL="109728" indent="0">
              <a:buNone/>
            </a:pPr>
            <a:endParaRPr lang="en-GB" sz="2400" dirty="0"/>
          </a:p>
        </p:txBody>
      </p:sp>
      <p:sp>
        <p:nvSpPr>
          <p:cNvPr id="4" name="Slide Number Placeholder 3">
            <a:extLst>
              <a:ext uri="{FF2B5EF4-FFF2-40B4-BE49-F238E27FC236}">
                <a16:creationId xmlns:a16="http://schemas.microsoft.com/office/drawing/2014/main" id="{A23FD03C-F698-4818-AEFF-C6854D28BD87}"/>
              </a:ext>
            </a:extLst>
          </p:cNvPr>
          <p:cNvSpPr>
            <a:spLocks noGrp="1"/>
          </p:cNvSpPr>
          <p:nvPr>
            <p:ph type="sldNum" sz="quarter" idx="12"/>
          </p:nvPr>
        </p:nvSpPr>
        <p:spPr/>
        <p:txBody>
          <a:bodyPr/>
          <a:lstStyle/>
          <a:p>
            <a:fld id="{E268A2EE-60DF-4D9A-BDB5-E8B57244CE40}" type="slidenum">
              <a:rPr lang="en-GB" smtClean="0"/>
              <a:pPr/>
              <a:t>123</a:t>
            </a:fld>
            <a:endParaRPr lang="en-GB"/>
          </a:p>
        </p:txBody>
      </p:sp>
    </p:spTree>
    <p:extLst>
      <p:ext uri="{BB962C8B-B14F-4D97-AF65-F5344CB8AC3E}">
        <p14:creationId xmlns:p14="http://schemas.microsoft.com/office/powerpoint/2010/main" val="2023211699"/>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1" y="692696"/>
            <a:ext cx="11593287"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Bond’s Return &amp; Inflation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35361" y="1268763"/>
                <a:ext cx="11593287" cy="5580179"/>
              </a:xfrm>
            </p:spPr>
            <p:txBody>
              <a:bodyPr>
                <a:normAutofit/>
              </a:bodyPr>
              <a:lstStyle/>
              <a:p>
                <a:r>
                  <a:rPr lang="en-GB" sz="2600" dirty="0"/>
                  <a:t>The economist Irving Fisher believed that investors and in general, all people, to some extent have </a:t>
                </a:r>
                <a:r>
                  <a:rPr lang="en-GB" sz="2600" i="1" dirty="0">
                    <a:solidFill>
                      <a:srgbClr val="FF0000"/>
                    </a:solidFill>
                  </a:rPr>
                  <a:t>money illusion</a:t>
                </a:r>
                <a:r>
                  <a:rPr lang="en-GB" sz="2600" dirty="0"/>
                  <a:t>; meaning the nominal (face) value of money is mistaken for its purchasing power and in the presence of money illusion, price fluctuations (in the form of inflation or deflation) do many harms.</a:t>
                </a:r>
              </a:p>
              <a:p>
                <a:endParaRPr lang="en-GB" sz="2400" dirty="0"/>
              </a:p>
              <a:p>
                <a:r>
                  <a:rPr lang="en-GB" sz="2600" dirty="0"/>
                  <a:t>His theory suggests that the change in the nominal interest rate is proportionate to a change in the expected inflation rate. Mathematically, the relationship between real interest rate </a:t>
                </a:r>
                <a14:m>
                  <m:oMath xmlns:m="http://schemas.openxmlformats.org/officeDocument/2006/math">
                    <m:r>
                      <a:rPr lang="en-GB" sz="2600" i="1">
                        <a:solidFill>
                          <a:srgbClr val="FF0000"/>
                        </a:solidFill>
                        <a:latin typeface="Cambria Math" panose="02040503050406030204" pitchFamily="18" charset="0"/>
                      </a:rPr>
                      <m:t>𝑟</m:t>
                    </m:r>
                  </m:oMath>
                </a14:m>
                <a:r>
                  <a:rPr lang="en-GB" sz="2600" dirty="0"/>
                  <a:t> and nominal interest rate </a:t>
                </a:r>
                <a14:m>
                  <m:oMath xmlns:m="http://schemas.openxmlformats.org/officeDocument/2006/math">
                    <m:r>
                      <a:rPr lang="en-GB" sz="2600" i="1">
                        <a:solidFill>
                          <a:srgbClr val="FF0000"/>
                        </a:solidFill>
                        <a:latin typeface="Cambria Math" panose="02040503050406030204" pitchFamily="18" charset="0"/>
                      </a:rPr>
                      <m:t>𝑖</m:t>
                    </m:r>
                  </m:oMath>
                </a14:m>
                <a:r>
                  <a:rPr lang="en-GB" sz="2600" dirty="0"/>
                  <a:t> and the expected inflation rate </a:t>
                </a:r>
                <a14:m>
                  <m:oMath xmlns:m="http://schemas.openxmlformats.org/officeDocument/2006/math">
                    <m:sSup>
                      <m:sSupPr>
                        <m:ctrlPr>
                          <a:rPr lang="en-GB" sz="2600" i="1">
                            <a:solidFill>
                              <a:srgbClr val="FF0000"/>
                            </a:solidFill>
                            <a:latin typeface="Cambria Math" panose="02040503050406030204" pitchFamily="18" charset="0"/>
                          </a:rPr>
                        </m:ctrlPr>
                      </m:sSupPr>
                      <m:e>
                        <m:r>
                          <a:rPr lang="en-GB" sz="2600" i="1">
                            <a:solidFill>
                              <a:srgbClr val="FF0000"/>
                            </a:solidFill>
                            <a:latin typeface="Cambria Math" panose="02040503050406030204" pitchFamily="18" charset="0"/>
                            <a:ea typeface="Cambria Math" panose="02040503050406030204" pitchFamily="18" charset="0"/>
                          </a:rPr>
                          <m:t>𝜋</m:t>
                        </m:r>
                      </m:e>
                      <m:sup>
                        <m:r>
                          <a:rPr lang="en-GB" sz="2600" i="1">
                            <a:solidFill>
                              <a:srgbClr val="FF0000"/>
                            </a:solidFill>
                            <a:latin typeface="Cambria Math" panose="02040503050406030204" pitchFamily="18" charset="0"/>
                          </a:rPr>
                          <m:t>𝑒</m:t>
                        </m:r>
                      </m:sup>
                    </m:sSup>
                    <m:r>
                      <a:rPr lang="en-GB" sz="2600" i="1">
                        <a:latin typeface="Cambria Math" panose="02040503050406030204" pitchFamily="18" charset="0"/>
                      </a:rPr>
                      <m:t> </m:t>
                    </m:r>
                  </m:oMath>
                </a14:m>
                <a:r>
                  <a:rPr lang="en-GB" sz="2600" dirty="0"/>
                  <a:t>can be expressed as: </a:t>
                </a:r>
              </a:p>
              <a:p>
                <a:pPr marL="109728" indent="0">
                  <a:buNone/>
                </a:pPr>
                <a14:m>
                  <m:oMathPara xmlns:m="http://schemas.openxmlformats.org/officeDocument/2006/math">
                    <m:oMathParaPr>
                      <m:jc m:val="centerGroup"/>
                    </m:oMathParaPr>
                    <m:oMath xmlns:m="http://schemas.openxmlformats.org/officeDocument/2006/math">
                      <m:r>
                        <a:rPr lang="en-GB" sz="2600" i="1">
                          <a:latin typeface="Cambria Math" panose="02040503050406030204" pitchFamily="18" charset="0"/>
                        </a:rPr>
                        <m:t>𝑟</m:t>
                      </m:r>
                      <m:r>
                        <a:rPr lang="en-GB" sz="2600" i="1">
                          <a:latin typeface="Cambria Math" panose="02040503050406030204" pitchFamily="18" charset="0"/>
                        </a:rPr>
                        <m:t>=</m:t>
                      </m:r>
                      <m:f>
                        <m:fPr>
                          <m:ctrlPr>
                            <a:rPr lang="en-GB" sz="2600" i="1">
                              <a:latin typeface="Cambria Math" panose="02040503050406030204" pitchFamily="18" charset="0"/>
                            </a:rPr>
                          </m:ctrlPr>
                        </m:fPr>
                        <m:num>
                          <m:d>
                            <m:dPr>
                              <m:ctrlPr>
                                <a:rPr lang="en-GB" sz="2600" i="1">
                                  <a:latin typeface="Cambria Math" panose="02040503050406030204" pitchFamily="18" charset="0"/>
                                </a:rPr>
                              </m:ctrlPr>
                            </m:dPr>
                            <m:e>
                              <m:r>
                                <a:rPr lang="en-GB" sz="2600" i="1">
                                  <a:latin typeface="Cambria Math" panose="02040503050406030204" pitchFamily="18" charset="0"/>
                                </a:rPr>
                                <m:t>1</m:t>
                              </m:r>
                              <m:r>
                                <a:rPr lang="en-GB" sz="2600" i="1">
                                  <a:latin typeface="Cambria Math" panose="02040503050406030204" pitchFamily="18" charset="0"/>
                                </a:rPr>
                                <m:t>+</m:t>
                              </m:r>
                              <m:r>
                                <a:rPr lang="en-GB" sz="2600" i="1">
                                  <a:latin typeface="Cambria Math" panose="02040503050406030204" pitchFamily="18" charset="0"/>
                                </a:rPr>
                                <m:t>𝑖</m:t>
                              </m:r>
                            </m:e>
                          </m:d>
                        </m:num>
                        <m:den>
                          <m:d>
                            <m:dPr>
                              <m:ctrlPr>
                                <a:rPr lang="en-GB" sz="2600" i="1">
                                  <a:latin typeface="Cambria Math" panose="02040503050406030204" pitchFamily="18" charset="0"/>
                                </a:rPr>
                              </m:ctrlPr>
                            </m:dPr>
                            <m:e>
                              <m:r>
                                <a:rPr lang="en-GB" sz="2600" i="1">
                                  <a:latin typeface="Cambria Math" panose="02040503050406030204" pitchFamily="18" charset="0"/>
                                </a:rPr>
                                <m:t>1</m:t>
                              </m:r>
                              <m:r>
                                <a:rPr lang="en-GB" sz="2600" i="1">
                                  <a:latin typeface="Cambria Math" panose="02040503050406030204" pitchFamily="18" charset="0"/>
                                </a:rPr>
                                <m:t>+</m:t>
                              </m:r>
                              <m:sSup>
                                <m:sSupPr>
                                  <m:ctrlPr>
                                    <a:rPr lang="en-GB" sz="2600" i="1">
                                      <a:latin typeface="Cambria Math" panose="02040503050406030204" pitchFamily="18" charset="0"/>
                                    </a:rPr>
                                  </m:ctrlPr>
                                </m:sSupPr>
                                <m:e>
                                  <m:r>
                                    <a:rPr lang="en-GB" sz="2600" i="1">
                                      <a:latin typeface="Cambria Math" panose="02040503050406030204" pitchFamily="18" charset="0"/>
                                      <a:ea typeface="Cambria Math" panose="02040503050406030204" pitchFamily="18" charset="0"/>
                                    </a:rPr>
                                    <m:t>𝜋</m:t>
                                  </m:r>
                                </m:e>
                                <m:sup>
                                  <m:r>
                                    <a:rPr lang="en-GB" sz="2600" i="1">
                                      <a:latin typeface="Cambria Math" panose="02040503050406030204" pitchFamily="18" charset="0"/>
                                    </a:rPr>
                                    <m:t>𝑒</m:t>
                                  </m:r>
                                </m:sup>
                              </m:sSup>
                            </m:e>
                          </m:d>
                        </m:den>
                      </m:f>
                      <m:r>
                        <a:rPr lang="en-GB" sz="2600" i="1">
                          <a:latin typeface="Cambria Math" panose="02040503050406030204" pitchFamily="18" charset="0"/>
                        </a:rPr>
                        <m:t>−</m:t>
                      </m:r>
                      <m:r>
                        <a:rPr lang="en-GB" sz="2600" i="1">
                          <a:latin typeface="Cambria Math" panose="02040503050406030204" pitchFamily="18" charset="0"/>
                        </a:rPr>
                        <m:t>1</m:t>
                      </m:r>
                    </m:oMath>
                  </m:oMathPara>
                </a14:m>
                <a:endParaRPr lang="en-GB" sz="26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35361" y="1268763"/>
                <a:ext cx="11593287" cy="5580179"/>
              </a:xfrm>
              <a:blipFill>
                <a:blip r:embed="rId2"/>
                <a:stretch>
                  <a:fillRect t="-873" r="-841"/>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57B8CB17-A0C7-47A5-B8A2-AA791AC2CC0A}"/>
              </a:ext>
            </a:extLst>
          </p:cNvPr>
          <p:cNvSpPr>
            <a:spLocks noGrp="1"/>
          </p:cNvSpPr>
          <p:nvPr>
            <p:ph type="sldNum" sz="quarter" idx="12"/>
          </p:nvPr>
        </p:nvSpPr>
        <p:spPr/>
        <p:txBody>
          <a:bodyPr/>
          <a:lstStyle/>
          <a:p>
            <a:fld id="{E268A2EE-60DF-4D9A-BDB5-E8B57244CE40}" type="slidenum">
              <a:rPr lang="en-GB" smtClean="0"/>
              <a:pPr/>
              <a:t>124</a:t>
            </a:fld>
            <a:endParaRPr lang="en-GB"/>
          </a:p>
        </p:txBody>
      </p:sp>
    </p:spTree>
    <p:extLst>
      <p:ext uri="{BB962C8B-B14F-4D97-AF65-F5344CB8AC3E}">
        <p14:creationId xmlns:p14="http://schemas.microsoft.com/office/powerpoint/2010/main" val="3589471870"/>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2" y="692696"/>
            <a:ext cx="11665296"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Appendix</a:t>
            </a:r>
          </a:p>
        </p:txBody>
      </p:sp>
      <p:sp>
        <p:nvSpPr>
          <p:cNvPr id="3" name="Content Placeholder 2"/>
          <p:cNvSpPr>
            <a:spLocks noGrp="1"/>
          </p:cNvSpPr>
          <p:nvPr>
            <p:ph idx="1"/>
          </p:nvPr>
        </p:nvSpPr>
        <p:spPr>
          <a:xfrm>
            <a:off x="263352" y="1340768"/>
            <a:ext cx="11665296" cy="5517232"/>
          </a:xfrm>
        </p:spPr>
        <p:txBody>
          <a:bodyPr>
            <a:normAutofit/>
          </a:bodyPr>
          <a:lstStyle/>
          <a:p>
            <a:pPr marL="109728" indent="0">
              <a:buNone/>
            </a:pPr>
            <a:r>
              <a:rPr lang="en-GB" sz="2000" dirty="0"/>
              <a:t> </a:t>
            </a:r>
          </a:p>
        </p:txBody>
      </p:sp>
      <p:sp>
        <p:nvSpPr>
          <p:cNvPr id="4" name="Rectangle 3">
            <a:extLst>
              <a:ext uri="{FF2B5EF4-FFF2-40B4-BE49-F238E27FC236}">
                <a16:creationId xmlns:a16="http://schemas.microsoft.com/office/drawing/2014/main" id="{0788397A-F0D7-4B87-A91B-416094ADF39C}"/>
              </a:ext>
            </a:extLst>
          </p:cNvPr>
          <p:cNvSpPr/>
          <p:nvPr/>
        </p:nvSpPr>
        <p:spPr>
          <a:xfrm>
            <a:off x="4932187" y="3244334"/>
            <a:ext cx="2327625" cy="369332"/>
          </a:xfrm>
          <a:prstGeom prst="rect">
            <a:avLst/>
          </a:prstGeom>
        </p:spPr>
        <p:txBody>
          <a:bodyPr wrap="none">
            <a:spAutoFit/>
          </a:bodyPr>
          <a:lstStyle/>
          <a:p>
            <a:r>
              <a:rPr lang="en-GB" dirty="0">
                <a:solidFill>
                  <a:prstClr val="white"/>
                </a:solidFill>
              </a:rPr>
              <a:t>Some Basics in Algebra</a:t>
            </a:r>
            <a:endParaRPr lang="en-GB" dirty="0"/>
          </a:p>
        </p:txBody>
      </p:sp>
      <p:sp>
        <p:nvSpPr>
          <p:cNvPr id="5" name="Rectangle 4">
            <a:extLst>
              <a:ext uri="{FF2B5EF4-FFF2-40B4-BE49-F238E27FC236}">
                <a16:creationId xmlns:a16="http://schemas.microsoft.com/office/drawing/2014/main" id="{8C9AAD5E-F5E0-4DBE-9515-89CA1C4F86D9}"/>
              </a:ext>
            </a:extLst>
          </p:cNvPr>
          <p:cNvSpPr/>
          <p:nvPr/>
        </p:nvSpPr>
        <p:spPr>
          <a:xfrm>
            <a:off x="1602297" y="3167390"/>
            <a:ext cx="9102055" cy="830997"/>
          </a:xfrm>
          <a:prstGeom prst="rect">
            <a:avLst/>
          </a:prstGeom>
        </p:spPr>
        <p:txBody>
          <a:bodyPr wrap="square">
            <a:spAutoFit/>
          </a:bodyPr>
          <a:lstStyle/>
          <a:p>
            <a:pPr algn="ctr"/>
            <a:r>
              <a:rPr lang="en-GB" sz="4800" dirty="0"/>
              <a:t>Some Preliminaries in Algebra</a:t>
            </a:r>
          </a:p>
        </p:txBody>
      </p:sp>
      <p:sp>
        <p:nvSpPr>
          <p:cNvPr id="6" name="Slide Number Placeholder 5">
            <a:extLst>
              <a:ext uri="{FF2B5EF4-FFF2-40B4-BE49-F238E27FC236}">
                <a16:creationId xmlns:a16="http://schemas.microsoft.com/office/drawing/2014/main" id="{F99A5867-AB19-4B22-B498-989DDB216BF6}"/>
              </a:ext>
            </a:extLst>
          </p:cNvPr>
          <p:cNvSpPr>
            <a:spLocks noGrp="1"/>
          </p:cNvSpPr>
          <p:nvPr>
            <p:ph type="sldNum" sz="quarter" idx="12"/>
          </p:nvPr>
        </p:nvSpPr>
        <p:spPr/>
        <p:txBody>
          <a:bodyPr/>
          <a:lstStyle/>
          <a:p>
            <a:fld id="{E268A2EE-60DF-4D9A-BDB5-E8B57244CE40}" type="slidenum">
              <a:rPr lang="en-GB" smtClean="0"/>
              <a:pPr/>
              <a:t>125</a:t>
            </a:fld>
            <a:endParaRPr lang="en-GB"/>
          </a:p>
        </p:txBody>
      </p:sp>
    </p:spTree>
    <p:extLst>
      <p:ext uri="{BB962C8B-B14F-4D97-AF65-F5344CB8AC3E}">
        <p14:creationId xmlns:p14="http://schemas.microsoft.com/office/powerpoint/2010/main" val="3348109469"/>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2" y="692696"/>
            <a:ext cx="11593288"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solidFill>
                  <a:prstClr val="white"/>
                </a:solidFill>
              </a:rPr>
              <a:t>Some Basics in Algebra</a:t>
            </a:r>
            <a:endParaRPr lang="en-GB" sz="2800" dirty="0"/>
          </a:p>
        </p:txBody>
      </p:sp>
      <p:sp>
        <p:nvSpPr>
          <p:cNvPr id="3" name="Content Placeholder 2"/>
          <p:cNvSpPr>
            <a:spLocks noGrp="1"/>
          </p:cNvSpPr>
          <p:nvPr>
            <p:ph idx="1"/>
          </p:nvPr>
        </p:nvSpPr>
        <p:spPr>
          <a:xfrm>
            <a:off x="263352" y="1340768"/>
            <a:ext cx="11593288" cy="5517232"/>
          </a:xfrm>
        </p:spPr>
        <p:txBody>
          <a:bodyPr>
            <a:normAutofit/>
          </a:bodyPr>
          <a:lstStyle/>
          <a:p>
            <a:r>
              <a:rPr lang="en-GB" sz="2400" i="1" u="sng" dirty="0">
                <a:solidFill>
                  <a:srgbClr val="FF0000"/>
                </a:solidFill>
              </a:rPr>
              <a:t>Sequence: </a:t>
            </a:r>
            <a:r>
              <a:rPr lang="en-GB" sz="2400" dirty="0"/>
              <a:t>is an encountered set of elements (objects or numbers), usually (in mathematics) with a specific pattern with finite (limited) or infinite (unlimited) elements. A more advanced definition is based on the function definition whose domain is the natural numbers set.</a:t>
            </a:r>
            <a:endParaRPr lang="fa-IR" sz="2400" dirty="0"/>
          </a:p>
          <a:p>
            <a:endParaRPr lang="fa-IR" sz="2400" dirty="0"/>
          </a:p>
          <a:p>
            <a:endParaRPr lang="fa-IR" sz="2400" dirty="0"/>
          </a:p>
          <a:p>
            <a:endParaRPr lang="fa-IR" sz="2400" dirty="0"/>
          </a:p>
          <a:p>
            <a:endParaRPr lang="fa-IR" sz="2400" dirty="0"/>
          </a:p>
          <a:p>
            <a:endParaRPr lang="fa-IR" sz="2400" dirty="0"/>
          </a:p>
          <a:p>
            <a:endParaRPr lang="fa-IR" sz="2400" dirty="0"/>
          </a:p>
          <a:p>
            <a:endParaRPr lang="fa-IR" sz="2400" dirty="0"/>
          </a:p>
          <a:p>
            <a:r>
              <a:rPr lang="en-GB" sz="2400" dirty="0"/>
              <a:t>Two important sequences in mathematics are </a:t>
            </a:r>
            <a:r>
              <a:rPr lang="en-GB" sz="2400" i="1" dirty="0">
                <a:solidFill>
                  <a:srgbClr val="FF0000"/>
                </a:solidFill>
              </a:rPr>
              <a:t>arithmetic</a:t>
            </a:r>
            <a:r>
              <a:rPr lang="en-GB" sz="2400" dirty="0">
                <a:solidFill>
                  <a:srgbClr val="FF0000"/>
                </a:solidFill>
              </a:rPr>
              <a:t> </a:t>
            </a:r>
            <a:r>
              <a:rPr lang="en-GB" sz="2400" dirty="0"/>
              <a:t>and </a:t>
            </a:r>
            <a:r>
              <a:rPr lang="en-GB" sz="2400" i="1" dirty="0">
                <a:solidFill>
                  <a:srgbClr val="FF0000"/>
                </a:solidFill>
              </a:rPr>
              <a:t>geometric</a:t>
            </a:r>
            <a:r>
              <a:rPr lang="en-GB" sz="2400" dirty="0"/>
              <a:t>. They are sometimes called </a:t>
            </a:r>
            <a:r>
              <a:rPr lang="en-GB" sz="2400" i="1" dirty="0">
                <a:solidFill>
                  <a:srgbClr val="FF0000"/>
                </a:solidFill>
              </a:rPr>
              <a:t>arithmetic progression </a:t>
            </a:r>
            <a:r>
              <a:rPr lang="en-GB" sz="2400" dirty="0"/>
              <a:t>and </a:t>
            </a:r>
            <a:r>
              <a:rPr lang="en-GB" sz="2400" i="1" dirty="0">
                <a:solidFill>
                  <a:srgbClr val="FF0000"/>
                </a:solidFill>
              </a:rPr>
              <a:t>geometric progression</a:t>
            </a:r>
            <a:r>
              <a:rPr lang="en-GB" sz="2400" dirty="0"/>
              <a:t>.</a:t>
            </a:r>
          </a:p>
          <a:p>
            <a:pPr marL="109728" indent="0">
              <a:buNone/>
            </a:pPr>
            <a:endParaRPr lang="en-GB" sz="2400" dirty="0"/>
          </a:p>
        </p:txBody>
      </p:sp>
      <p:pic>
        <p:nvPicPr>
          <p:cNvPr id="4" name="Picture 3"/>
          <p:cNvPicPr>
            <a:picLocks noChangeAspect="1"/>
          </p:cNvPicPr>
          <p:nvPr/>
        </p:nvPicPr>
        <p:blipFill rotWithShape="1">
          <a:blip r:embed="rId2"/>
          <a:srcRect l="2223" t="3704" r="2174" b="3704"/>
          <a:stretch/>
        </p:blipFill>
        <p:spPr>
          <a:xfrm>
            <a:off x="759096" y="3022282"/>
            <a:ext cx="3096344" cy="1800200"/>
          </a:xfrm>
          <a:prstGeom prst="rect">
            <a:avLst/>
          </a:prstGeom>
        </p:spPr>
      </p:pic>
      <p:pic>
        <p:nvPicPr>
          <p:cNvPr id="5" name="Picture 4"/>
          <p:cNvPicPr>
            <a:picLocks noChangeAspect="1"/>
          </p:cNvPicPr>
          <p:nvPr/>
        </p:nvPicPr>
        <p:blipFill rotWithShape="1">
          <a:blip r:embed="rId3"/>
          <a:srcRect l="14706" b="9281"/>
          <a:stretch/>
        </p:blipFill>
        <p:spPr>
          <a:xfrm>
            <a:off x="4723692" y="3022282"/>
            <a:ext cx="2088232" cy="2160240"/>
          </a:xfrm>
          <a:prstGeom prst="rect">
            <a:avLst/>
          </a:prstGeom>
        </p:spPr>
      </p:pic>
      <mc:AlternateContent xmlns:mc="http://schemas.openxmlformats.org/markup-compatibility/2006" xmlns:p14="http://schemas.microsoft.com/office/powerpoint/2010/main">
        <mc:Choice Requires="p14">
          <p:contentPart p14:bwMode="auto" r:id="rId4">
            <p14:nvContentPartPr>
              <p14:cNvPr id="8" name="Ink 7"/>
              <p14:cNvContentPartPr/>
              <p14:nvPr/>
            </p14:nvContentPartPr>
            <p14:xfrm flipH="1">
              <a:off x="3071665" y="2777966"/>
              <a:ext cx="153083" cy="244317"/>
            </p14:xfrm>
          </p:contentPart>
        </mc:Choice>
        <mc:Fallback xmlns="">
          <p:pic>
            <p:nvPicPr>
              <p:cNvPr id="8" name="Ink 7"/>
              <p:cNvPicPr/>
              <p:nvPr/>
            </p:nvPicPr>
            <p:blipFill>
              <a:blip r:embed="rId5"/>
              <a:stretch>
                <a:fillRect/>
              </a:stretch>
            </p:blipFill>
            <p:spPr>
              <a:xfrm flipH="1">
                <a:off x="3059779" y="2766092"/>
                <a:ext cx="176856" cy="268065"/>
              </a:xfrm>
              <a:prstGeom prst="rect">
                <a:avLst/>
              </a:prstGeom>
            </p:spPr>
          </p:pic>
        </mc:Fallback>
      </mc:AlternateContent>
      <p:sp>
        <p:nvSpPr>
          <p:cNvPr id="11" name="Rectangle 10"/>
          <p:cNvSpPr/>
          <p:nvPr/>
        </p:nvSpPr>
        <p:spPr>
          <a:xfrm>
            <a:off x="4393515" y="5071224"/>
            <a:ext cx="2748587" cy="169277"/>
          </a:xfrm>
          <a:prstGeom prst="rect">
            <a:avLst/>
          </a:prstGeom>
        </p:spPr>
        <p:txBody>
          <a:bodyPr wrap="square">
            <a:spAutoFit/>
          </a:bodyPr>
          <a:lstStyle/>
          <a:p>
            <a:r>
              <a:rPr lang="en-GB" sz="500" dirty="0"/>
              <a:t>https://lacienciaesbella.blogspot.co.uk/2010/10/el-mundo-de-mandelbrot-en-3-d.html</a:t>
            </a:r>
          </a:p>
        </p:txBody>
      </p:sp>
      <p:sp>
        <p:nvSpPr>
          <p:cNvPr id="12" name="Rectangle 11"/>
          <p:cNvSpPr/>
          <p:nvPr/>
        </p:nvSpPr>
        <p:spPr>
          <a:xfrm>
            <a:off x="1703513" y="5072988"/>
            <a:ext cx="846707" cy="169277"/>
          </a:xfrm>
          <a:prstGeom prst="rect">
            <a:avLst/>
          </a:prstGeom>
        </p:spPr>
        <p:txBody>
          <a:bodyPr wrap="none">
            <a:spAutoFit/>
          </a:bodyPr>
          <a:lstStyle/>
          <a:p>
            <a:r>
              <a:rPr lang="en-GB" sz="500" dirty="0"/>
              <a:t>https://oeis.org/A000217</a:t>
            </a:r>
          </a:p>
        </p:txBody>
      </p:sp>
      <p:pic>
        <p:nvPicPr>
          <p:cNvPr id="13" name="Picture 12"/>
          <p:cNvPicPr>
            <a:picLocks noChangeAspect="1"/>
          </p:cNvPicPr>
          <p:nvPr/>
        </p:nvPicPr>
        <p:blipFill rotWithShape="1">
          <a:blip r:embed="rId6"/>
          <a:srcRect l="15034" t="29139" r="29450"/>
          <a:stretch/>
        </p:blipFill>
        <p:spPr>
          <a:xfrm>
            <a:off x="7680176" y="3020944"/>
            <a:ext cx="2448272" cy="1757822"/>
          </a:xfrm>
          <a:prstGeom prst="rect">
            <a:avLst/>
          </a:prstGeom>
        </p:spPr>
      </p:pic>
      <p:sp>
        <p:nvSpPr>
          <p:cNvPr id="14" name="Rectangle 13"/>
          <p:cNvSpPr/>
          <p:nvPr/>
        </p:nvSpPr>
        <p:spPr>
          <a:xfrm>
            <a:off x="8295195" y="5071223"/>
            <a:ext cx="1125629" cy="169277"/>
          </a:xfrm>
          <a:prstGeom prst="rect">
            <a:avLst/>
          </a:prstGeom>
        </p:spPr>
        <p:txBody>
          <a:bodyPr wrap="none">
            <a:spAutoFit/>
          </a:bodyPr>
          <a:lstStyle/>
          <a:p>
            <a:r>
              <a:rPr lang="en-GB" sz="500" dirty="0"/>
              <a:t>https://www.bossmaths.com/a25b/</a:t>
            </a:r>
          </a:p>
        </p:txBody>
      </p:sp>
      <p:sp>
        <p:nvSpPr>
          <p:cNvPr id="6" name="Slide Number Placeholder 5">
            <a:extLst>
              <a:ext uri="{FF2B5EF4-FFF2-40B4-BE49-F238E27FC236}">
                <a16:creationId xmlns:a16="http://schemas.microsoft.com/office/drawing/2014/main" id="{C78DE070-E744-40A5-A0BC-67A71845BB8D}"/>
              </a:ext>
            </a:extLst>
          </p:cNvPr>
          <p:cNvSpPr>
            <a:spLocks noGrp="1"/>
          </p:cNvSpPr>
          <p:nvPr>
            <p:ph type="sldNum" sz="quarter" idx="12"/>
          </p:nvPr>
        </p:nvSpPr>
        <p:spPr/>
        <p:txBody>
          <a:bodyPr/>
          <a:lstStyle/>
          <a:p>
            <a:fld id="{E268A2EE-60DF-4D9A-BDB5-E8B57244CE40}" type="slidenum">
              <a:rPr lang="en-GB" smtClean="0"/>
              <a:pPr/>
              <a:t>126</a:t>
            </a:fld>
            <a:endParaRPr lang="en-GB"/>
          </a:p>
        </p:txBody>
      </p:sp>
    </p:spTree>
    <p:extLst>
      <p:ext uri="{BB962C8B-B14F-4D97-AF65-F5344CB8AC3E}">
        <p14:creationId xmlns:p14="http://schemas.microsoft.com/office/powerpoint/2010/main" val="1455182472"/>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2" y="692696"/>
            <a:ext cx="11593288"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solidFill>
                  <a:prstClr val="white"/>
                </a:solidFill>
              </a:rPr>
              <a:t>Some Basics in Algebra</a:t>
            </a:r>
            <a:endParaRPr lang="en-GB" sz="2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63352" y="1340768"/>
                <a:ext cx="11593288" cy="5517232"/>
              </a:xfrm>
            </p:spPr>
            <p:txBody>
              <a:bodyPr>
                <a:normAutofit/>
              </a:bodyPr>
              <a:lstStyle/>
              <a:p>
                <a:r>
                  <a:rPr lang="en-GB" sz="2400" i="1" u="sng" dirty="0">
                    <a:solidFill>
                      <a:srgbClr val="FF0000"/>
                    </a:solidFill>
                  </a:rPr>
                  <a:t>Arithmatic sequence (progression)</a:t>
                </a:r>
                <a:r>
                  <a:rPr lang="en-GB" sz="2400" i="1" dirty="0">
                    <a:solidFill>
                      <a:srgbClr val="FF0000"/>
                    </a:solidFill>
                  </a:rPr>
                  <a:t>:</a:t>
                </a:r>
                <a:r>
                  <a:rPr lang="en-GB" sz="2400" dirty="0"/>
                  <a:t> is a sequence that each term (apart from the first term) can be obtained from the previous term by adding or subtracting a fixed value, called the “</a:t>
                </a:r>
                <a:r>
                  <a:rPr lang="en-GB" sz="2400" i="1" dirty="0">
                    <a:solidFill>
                      <a:srgbClr val="FF0000"/>
                    </a:solidFill>
                  </a:rPr>
                  <a:t>common difference</a:t>
                </a:r>
                <a:r>
                  <a:rPr lang="en-GB" sz="2400" dirty="0"/>
                  <a:t>”.</a:t>
                </a:r>
              </a:p>
              <a:p>
                <a:endParaRPr lang="en-GB" sz="1000" dirty="0"/>
              </a:p>
              <a:p>
                <a:pPr marL="109728" indent="0">
                  <a:buNone/>
                </a:pPr>
                <a:r>
                  <a:rPr lang="en-GB" sz="2400" dirty="0"/>
                  <a:t>                                     </a:t>
                </a:r>
                <a14:m>
                  <m:oMath xmlns:m="http://schemas.openxmlformats.org/officeDocument/2006/math">
                    <m:sSub>
                      <m:sSubPr>
                        <m:ctrlPr>
                          <a:rPr lang="en-GB" sz="2400" i="1">
                            <a:latin typeface="Cambria Math" panose="02040503050406030204" pitchFamily="18" charset="0"/>
                          </a:rPr>
                        </m:ctrlPr>
                      </m:sSubPr>
                      <m:e>
                        <m:r>
                          <a:rPr lang="en-GB" sz="2400" i="1">
                            <a:latin typeface="Cambria Math" panose="02040503050406030204" pitchFamily="18" charset="0"/>
                          </a:rPr>
                          <m:t>𝑡</m:t>
                        </m:r>
                      </m:e>
                      <m:sub>
                        <m:r>
                          <a:rPr lang="en-GB" sz="2400" i="1">
                            <a:latin typeface="Cambria Math" panose="02040503050406030204" pitchFamily="18" charset="0"/>
                          </a:rPr>
                          <m:t>1</m:t>
                        </m:r>
                      </m:sub>
                    </m:sSub>
                    <m:r>
                      <a:rPr lang="en-GB" sz="2400" i="1">
                        <a:latin typeface="Cambria Math" panose="02040503050406030204" pitchFamily="18" charset="0"/>
                      </a:rPr>
                      <m:t>,</m:t>
                    </m:r>
                    <m:d>
                      <m:dPr>
                        <m:ctrlPr>
                          <a:rPr lang="en-GB" sz="2400" i="1">
                            <a:latin typeface="Cambria Math" panose="02040503050406030204" pitchFamily="18" charset="0"/>
                          </a:rPr>
                        </m:ctrlPr>
                      </m:dPr>
                      <m:e>
                        <m:sSub>
                          <m:sSubPr>
                            <m:ctrlPr>
                              <a:rPr lang="en-GB" sz="2400" i="1">
                                <a:latin typeface="Cambria Math" panose="02040503050406030204" pitchFamily="18" charset="0"/>
                              </a:rPr>
                            </m:ctrlPr>
                          </m:sSubPr>
                          <m:e>
                            <m:r>
                              <a:rPr lang="en-GB" sz="2400" i="1">
                                <a:latin typeface="Cambria Math" panose="02040503050406030204" pitchFamily="18" charset="0"/>
                              </a:rPr>
                              <m:t>𝑡</m:t>
                            </m:r>
                          </m:e>
                          <m:sub>
                            <m:r>
                              <a:rPr lang="en-GB" sz="2400" i="1">
                                <a:latin typeface="Cambria Math" panose="02040503050406030204" pitchFamily="18" charset="0"/>
                              </a:rPr>
                              <m:t>1</m:t>
                            </m:r>
                          </m:sub>
                        </m:sSub>
                        <m:r>
                          <a:rPr lang="en-GB" sz="2400" i="1">
                            <a:latin typeface="Cambria Math" panose="02040503050406030204" pitchFamily="18" charset="0"/>
                          </a:rPr>
                          <m:t>+</m:t>
                        </m:r>
                        <m:r>
                          <a:rPr lang="en-GB" sz="2400" i="1">
                            <a:latin typeface="Cambria Math" panose="02040503050406030204" pitchFamily="18" charset="0"/>
                          </a:rPr>
                          <m:t>𝑑</m:t>
                        </m:r>
                      </m:e>
                    </m:d>
                    <m:r>
                      <a:rPr lang="en-GB" sz="2400" i="1">
                        <a:latin typeface="Cambria Math" panose="02040503050406030204" pitchFamily="18" charset="0"/>
                      </a:rPr>
                      <m:t>,</m:t>
                    </m:r>
                    <m:d>
                      <m:dPr>
                        <m:ctrlPr>
                          <a:rPr lang="en-GB" sz="2400" i="1">
                            <a:latin typeface="Cambria Math" panose="02040503050406030204" pitchFamily="18" charset="0"/>
                          </a:rPr>
                        </m:ctrlPr>
                      </m:dPr>
                      <m:e>
                        <m:sSub>
                          <m:sSubPr>
                            <m:ctrlPr>
                              <a:rPr lang="en-GB" sz="2400" i="1">
                                <a:latin typeface="Cambria Math" panose="02040503050406030204" pitchFamily="18" charset="0"/>
                              </a:rPr>
                            </m:ctrlPr>
                          </m:sSubPr>
                          <m:e>
                            <m:r>
                              <a:rPr lang="en-GB" sz="2400" i="1">
                                <a:latin typeface="Cambria Math" panose="02040503050406030204" pitchFamily="18" charset="0"/>
                              </a:rPr>
                              <m:t>𝑡</m:t>
                            </m:r>
                          </m:e>
                          <m:sub>
                            <m:r>
                              <a:rPr lang="en-GB" sz="2400" i="1">
                                <a:latin typeface="Cambria Math" panose="02040503050406030204" pitchFamily="18" charset="0"/>
                              </a:rPr>
                              <m:t>1</m:t>
                            </m:r>
                          </m:sub>
                        </m:sSub>
                        <m:r>
                          <a:rPr lang="en-GB" sz="2400" i="1">
                            <a:latin typeface="Cambria Math" panose="02040503050406030204" pitchFamily="18" charset="0"/>
                          </a:rPr>
                          <m:t>+</m:t>
                        </m:r>
                        <m:r>
                          <a:rPr lang="en-GB" sz="2400" i="1">
                            <a:latin typeface="Cambria Math" panose="02040503050406030204" pitchFamily="18" charset="0"/>
                          </a:rPr>
                          <m:t>2</m:t>
                        </m:r>
                        <m:r>
                          <a:rPr lang="en-GB" sz="2400" i="1">
                            <a:latin typeface="Cambria Math" panose="02040503050406030204" pitchFamily="18" charset="0"/>
                          </a:rPr>
                          <m:t>𝑑</m:t>
                        </m:r>
                      </m:e>
                    </m:d>
                    <m:r>
                      <a:rPr lang="en-GB" sz="2400" i="1">
                        <a:latin typeface="Cambria Math" panose="02040503050406030204" pitchFamily="18" charset="0"/>
                      </a:rPr>
                      <m:t>,</m:t>
                    </m:r>
                    <m:d>
                      <m:dPr>
                        <m:ctrlPr>
                          <a:rPr lang="en-GB" sz="2400" i="1">
                            <a:latin typeface="Cambria Math" panose="02040503050406030204" pitchFamily="18" charset="0"/>
                          </a:rPr>
                        </m:ctrlPr>
                      </m:dPr>
                      <m:e>
                        <m:sSub>
                          <m:sSubPr>
                            <m:ctrlPr>
                              <a:rPr lang="en-GB" sz="2400" i="1">
                                <a:latin typeface="Cambria Math" panose="02040503050406030204" pitchFamily="18" charset="0"/>
                              </a:rPr>
                            </m:ctrlPr>
                          </m:sSubPr>
                          <m:e>
                            <m:r>
                              <a:rPr lang="en-GB" sz="2400" i="1">
                                <a:latin typeface="Cambria Math" panose="02040503050406030204" pitchFamily="18" charset="0"/>
                              </a:rPr>
                              <m:t>𝑡</m:t>
                            </m:r>
                          </m:e>
                          <m:sub>
                            <m:r>
                              <a:rPr lang="en-GB" sz="2400" i="1">
                                <a:latin typeface="Cambria Math" panose="02040503050406030204" pitchFamily="18" charset="0"/>
                              </a:rPr>
                              <m:t>1</m:t>
                            </m:r>
                          </m:sub>
                        </m:sSub>
                        <m:r>
                          <a:rPr lang="en-GB" sz="2400" i="1">
                            <a:latin typeface="Cambria Math" panose="02040503050406030204" pitchFamily="18" charset="0"/>
                          </a:rPr>
                          <m:t>+</m:t>
                        </m:r>
                        <m:r>
                          <a:rPr lang="en-GB" sz="2400" i="1">
                            <a:latin typeface="Cambria Math" panose="02040503050406030204" pitchFamily="18" charset="0"/>
                          </a:rPr>
                          <m:t>3</m:t>
                        </m:r>
                        <m:r>
                          <a:rPr lang="en-GB" sz="2400" i="1">
                            <a:latin typeface="Cambria Math" panose="02040503050406030204" pitchFamily="18" charset="0"/>
                          </a:rPr>
                          <m:t>𝑑</m:t>
                        </m:r>
                      </m:e>
                    </m:d>
                    <m:r>
                      <a:rPr lang="en-GB" sz="2400" i="1">
                        <a:latin typeface="Cambria Math" panose="02040503050406030204" pitchFamily="18" charset="0"/>
                      </a:rPr>
                      <m:t>,…,</m:t>
                    </m:r>
                    <m:d>
                      <m:dPr>
                        <m:ctrlPr>
                          <a:rPr lang="en-GB" sz="2400" i="1">
                            <a:solidFill>
                              <a:prstClr val="black"/>
                            </a:solidFill>
                            <a:latin typeface="Cambria Math" panose="02040503050406030204" pitchFamily="18" charset="0"/>
                          </a:rPr>
                        </m:ctrlPr>
                      </m:dPr>
                      <m:e>
                        <m:sSub>
                          <m:sSubPr>
                            <m:ctrlPr>
                              <a:rPr lang="en-GB" sz="2400" i="1">
                                <a:solidFill>
                                  <a:prstClr val="black"/>
                                </a:solidFill>
                                <a:latin typeface="Cambria Math" panose="02040503050406030204" pitchFamily="18" charset="0"/>
                              </a:rPr>
                            </m:ctrlPr>
                          </m:sSubPr>
                          <m:e>
                            <m:r>
                              <a:rPr lang="en-GB" sz="2400" i="1">
                                <a:solidFill>
                                  <a:prstClr val="black"/>
                                </a:solidFill>
                                <a:latin typeface="Cambria Math" panose="02040503050406030204" pitchFamily="18" charset="0"/>
                              </a:rPr>
                              <m:t>𝑡</m:t>
                            </m:r>
                          </m:e>
                          <m:sub>
                            <m:r>
                              <a:rPr lang="en-GB" sz="2400" i="1">
                                <a:solidFill>
                                  <a:prstClr val="black"/>
                                </a:solidFill>
                                <a:latin typeface="Cambria Math" panose="02040503050406030204" pitchFamily="18" charset="0"/>
                              </a:rPr>
                              <m:t>1</m:t>
                            </m:r>
                          </m:sub>
                        </m:sSub>
                        <m:r>
                          <a:rPr lang="en-GB" sz="2400" i="1">
                            <a:solidFill>
                              <a:prstClr val="black"/>
                            </a:solidFill>
                            <a:latin typeface="Cambria Math" panose="02040503050406030204" pitchFamily="18" charset="0"/>
                          </a:rPr>
                          <m:t>+</m:t>
                        </m:r>
                        <m:d>
                          <m:dPr>
                            <m:ctrlPr>
                              <a:rPr lang="en-GB" sz="2400" i="1">
                                <a:solidFill>
                                  <a:prstClr val="black"/>
                                </a:solidFill>
                                <a:latin typeface="Cambria Math" panose="02040503050406030204" pitchFamily="18" charset="0"/>
                              </a:rPr>
                            </m:ctrlPr>
                          </m:dPr>
                          <m:e>
                            <m:r>
                              <a:rPr lang="en-GB" sz="2400" i="1">
                                <a:solidFill>
                                  <a:prstClr val="black"/>
                                </a:solidFill>
                                <a:latin typeface="Cambria Math" panose="02040503050406030204" pitchFamily="18" charset="0"/>
                              </a:rPr>
                              <m:t>𝑛</m:t>
                            </m:r>
                            <m:r>
                              <a:rPr lang="en-GB" sz="2400" i="1">
                                <a:solidFill>
                                  <a:prstClr val="black"/>
                                </a:solidFill>
                                <a:latin typeface="Cambria Math" panose="02040503050406030204" pitchFamily="18" charset="0"/>
                              </a:rPr>
                              <m:t>−</m:t>
                            </m:r>
                            <m:r>
                              <a:rPr lang="en-GB" sz="2400" i="1">
                                <a:solidFill>
                                  <a:prstClr val="black"/>
                                </a:solidFill>
                                <a:latin typeface="Cambria Math" panose="02040503050406030204" pitchFamily="18" charset="0"/>
                              </a:rPr>
                              <m:t>1</m:t>
                            </m:r>
                          </m:e>
                        </m:d>
                        <m:r>
                          <a:rPr lang="en-GB" sz="2400" i="1">
                            <a:solidFill>
                              <a:prstClr val="black"/>
                            </a:solidFill>
                            <a:latin typeface="Cambria Math" panose="02040503050406030204" pitchFamily="18" charset="0"/>
                          </a:rPr>
                          <m:t>𝑑</m:t>
                        </m:r>
                      </m:e>
                    </m:d>
                  </m:oMath>
                </a14:m>
                <a:endParaRPr lang="en-GB"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63352" y="1340768"/>
                <a:ext cx="11593288" cy="5517232"/>
              </a:xfrm>
              <a:blipFill>
                <a:blip r:embed="rId2"/>
                <a:stretch>
                  <a:fillRect t="-884"/>
                </a:stretch>
              </a:blipFill>
            </p:spPr>
            <p:txBody>
              <a:bodyPr/>
              <a:lstStyle/>
              <a:p>
                <a:r>
                  <a:rPr lang="en-GB">
                    <a:noFill/>
                  </a:rPr>
                  <a:t> </a:t>
                </a:r>
              </a:p>
            </p:txBody>
          </p:sp>
        </mc:Fallback>
      </mc:AlternateContent>
      <p:cxnSp>
        <p:nvCxnSpPr>
          <p:cNvPr id="9" name="Straight Arrow Connector 8"/>
          <p:cNvCxnSpPr>
            <a:cxnSpLocks/>
            <a:stCxn id="10" idx="0"/>
          </p:cNvCxnSpPr>
          <p:nvPr/>
        </p:nvCxnSpPr>
        <p:spPr>
          <a:xfrm flipH="1" flipV="1">
            <a:off x="3096682" y="3140968"/>
            <a:ext cx="19036" cy="370872"/>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15" name="Straight Arrow Connector 14"/>
          <p:cNvCxnSpPr>
            <a:cxnSpLocks/>
          </p:cNvCxnSpPr>
          <p:nvPr/>
        </p:nvCxnSpPr>
        <p:spPr>
          <a:xfrm flipV="1">
            <a:off x="3920459" y="3136037"/>
            <a:ext cx="0" cy="361072"/>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16" name="Straight Arrow Connector 15"/>
          <p:cNvCxnSpPr>
            <a:cxnSpLocks/>
          </p:cNvCxnSpPr>
          <p:nvPr/>
        </p:nvCxnSpPr>
        <p:spPr>
          <a:xfrm flipV="1">
            <a:off x="5093844" y="3136037"/>
            <a:ext cx="0" cy="361072"/>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mc:AlternateContent xmlns:mc="http://schemas.openxmlformats.org/markup-compatibility/2006" xmlns:a14="http://schemas.microsoft.com/office/drawing/2010/main">
        <mc:Choice Requires="a14">
          <p:sp>
            <p:nvSpPr>
              <p:cNvPr id="10" name="Rectangle 9"/>
              <p:cNvSpPr/>
              <p:nvPr/>
            </p:nvSpPr>
            <p:spPr>
              <a:xfrm>
                <a:off x="2900338" y="3511840"/>
                <a:ext cx="430759" cy="36933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a:solidFill>
                                <a:srgbClr val="FF0000"/>
                              </a:solidFill>
                              <a:latin typeface="Cambria Math" panose="02040503050406030204" pitchFamily="18" charset="0"/>
                            </a:rPr>
                          </m:ctrlPr>
                        </m:sSubPr>
                        <m:e>
                          <m:r>
                            <a:rPr lang="en-GB" i="1">
                              <a:solidFill>
                                <a:srgbClr val="FF0000"/>
                              </a:solidFill>
                              <a:latin typeface="Cambria Math" panose="02040503050406030204" pitchFamily="18" charset="0"/>
                            </a:rPr>
                            <m:t>𝑡</m:t>
                          </m:r>
                        </m:e>
                        <m:sub>
                          <m:r>
                            <a:rPr lang="en-GB" i="1">
                              <a:solidFill>
                                <a:srgbClr val="FF0000"/>
                              </a:solidFill>
                              <a:latin typeface="Cambria Math" panose="02040503050406030204" pitchFamily="18" charset="0"/>
                            </a:rPr>
                            <m:t>1</m:t>
                          </m:r>
                        </m:sub>
                      </m:sSub>
                    </m:oMath>
                  </m:oMathPara>
                </a14:m>
                <a:endParaRPr lang="en-GB" dirty="0"/>
              </a:p>
            </p:txBody>
          </p:sp>
        </mc:Choice>
        <mc:Fallback xmlns="">
          <p:sp>
            <p:nvSpPr>
              <p:cNvPr id="10" name="Rectangle 9"/>
              <p:cNvSpPr>
                <a:spLocks noRot="1" noChangeAspect="1" noMove="1" noResize="1" noEditPoints="1" noAdjustHandles="1" noChangeArrowheads="1" noChangeShapeType="1" noTextEdit="1"/>
              </p:cNvSpPr>
              <p:nvPr/>
            </p:nvSpPr>
            <p:spPr>
              <a:xfrm>
                <a:off x="2900338" y="3511840"/>
                <a:ext cx="430759" cy="369332"/>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Rectangle 16"/>
              <p:cNvSpPr/>
              <p:nvPr/>
            </p:nvSpPr>
            <p:spPr>
              <a:xfrm>
                <a:off x="3702517" y="3515056"/>
                <a:ext cx="436080"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a:solidFill>
                                <a:srgbClr val="FF0000"/>
                              </a:solidFill>
                              <a:latin typeface="Cambria Math" panose="02040503050406030204" pitchFamily="18" charset="0"/>
                            </a:rPr>
                          </m:ctrlPr>
                        </m:sSubPr>
                        <m:e>
                          <m:r>
                            <a:rPr lang="en-GB" i="1">
                              <a:solidFill>
                                <a:srgbClr val="FF0000"/>
                              </a:solidFill>
                              <a:latin typeface="Cambria Math" panose="02040503050406030204" pitchFamily="18" charset="0"/>
                            </a:rPr>
                            <m:t>𝑡</m:t>
                          </m:r>
                        </m:e>
                        <m:sub>
                          <m:r>
                            <a:rPr lang="en-GB" i="1">
                              <a:solidFill>
                                <a:srgbClr val="FF0000"/>
                              </a:solidFill>
                              <a:latin typeface="Cambria Math" panose="02040503050406030204" pitchFamily="18" charset="0"/>
                            </a:rPr>
                            <m:t>2</m:t>
                          </m:r>
                        </m:sub>
                      </m:sSub>
                    </m:oMath>
                  </m:oMathPara>
                </a14:m>
                <a:endParaRPr lang="en-GB" dirty="0"/>
              </a:p>
            </p:txBody>
          </p:sp>
        </mc:Choice>
        <mc:Fallback xmlns="">
          <p:sp>
            <p:nvSpPr>
              <p:cNvPr id="17" name="Rectangle 16"/>
              <p:cNvSpPr>
                <a:spLocks noRot="1" noChangeAspect="1" noMove="1" noResize="1" noEditPoints="1" noAdjustHandles="1" noChangeArrowheads="1" noChangeShapeType="1" noTextEdit="1"/>
              </p:cNvSpPr>
              <p:nvPr/>
            </p:nvSpPr>
            <p:spPr>
              <a:xfrm>
                <a:off x="3702517" y="3515056"/>
                <a:ext cx="436080" cy="369332"/>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Rectangle 17"/>
              <p:cNvSpPr/>
              <p:nvPr/>
            </p:nvSpPr>
            <p:spPr>
              <a:xfrm>
                <a:off x="4885204" y="3500304"/>
                <a:ext cx="436080"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a:solidFill>
                                <a:srgbClr val="FF0000"/>
                              </a:solidFill>
                              <a:latin typeface="Cambria Math" panose="02040503050406030204" pitchFamily="18" charset="0"/>
                            </a:rPr>
                          </m:ctrlPr>
                        </m:sSubPr>
                        <m:e>
                          <m:r>
                            <a:rPr lang="en-GB" i="1">
                              <a:solidFill>
                                <a:srgbClr val="FF0000"/>
                              </a:solidFill>
                              <a:latin typeface="Cambria Math" panose="02040503050406030204" pitchFamily="18" charset="0"/>
                            </a:rPr>
                            <m:t>𝑡</m:t>
                          </m:r>
                        </m:e>
                        <m:sub>
                          <m:r>
                            <a:rPr lang="en-GB" i="1">
                              <a:solidFill>
                                <a:srgbClr val="FF0000"/>
                              </a:solidFill>
                              <a:latin typeface="Cambria Math" panose="02040503050406030204" pitchFamily="18" charset="0"/>
                            </a:rPr>
                            <m:t>3</m:t>
                          </m:r>
                        </m:sub>
                      </m:sSub>
                    </m:oMath>
                  </m:oMathPara>
                </a14:m>
                <a:endParaRPr lang="en-GB" dirty="0"/>
              </a:p>
            </p:txBody>
          </p:sp>
        </mc:Choice>
        <mc:Fallback xmlns="">
          <p:sp>
            <p:nvSpPr>
              <p:cNvPr id="18" name="Rectangle 17"/>
              <p:cNvSpPr>
                <a:spLocks noRot="1" noChangeAspect="1" noMove="1" noResize="1" noEditPoints="1" noAdjustHandles="1" noChangeArrowheads="1" noChangeShapeType="1" noTextEdit="1"/>
              </p:cNvSpPr>
              <p:nvPr/>
            </p:nvSpPr>
            <p:spPr>
              <a:xfrm>
                <a:off x="4885204" y="3500304"/>
                <a:ext cx="436080" cy="369332"/>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Rectangle 18"/>
              <p:cNvSpPr/>
              <p:nvPr/>
            </p:nvSpPr>
            <p:spPr>
              <a:xfrm>
                <a:off x="6370060" y="3511840"/>
                <a:ext cx="436080"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a:solidFill>
                                <a:srgbClr val="FF0000"/>
                              </a:solidFill>
                              <a:latin typeface="Cambria Math" panose="02040503050406030204" pitchFamily="18" charset="0"/>
                            </a:rPr>
                          </m:ctrlPr>
                        </m:sSubPr>
                        <m:e>
                          <m:r>
                            <a:rPr lang="en-GB" i="1">
                              <a:solidFill>
                                <a:srgbClr val="FF0000"/>
                              </a:solidFill>
                              <a:latin typeface="Cambria Math" panose="02040503050406030204" pitchFamily="18" charset="0"/>
                            </a:rPr>
                            <m:t>𝑡</m:t>
                          </m:r>
                        </m:e>
                        <m:sub>
                          <m:r>
                            <a:rPr lang="en-GB" i="1">
                              <a:solidFill>
                                <a:srgbClr val="FF0000"/>
                              </a:solidFill>
                              <a:latin typeface="Cambria Math" panose="02040503050406030204" pitchFamily="18" charset="0"/>
                            </a:rPr>
                            <m:t>4</m:t>
                          </m:r>
                        </m:sub>
                      </m:sSub>
                    </m:oMath>
                  </m:oMathPara>
                </a14:m>
                <a:endParaRPr lang="en-GB" dirty="0"/>
              </a:p>
            </p:txBody>
          </p:sp>
        </mc:Choice>
        <mc:Fallback xmlns="">
          <p:sp>
            <p:nvSpPr>
              <p:cNvPr id="19" name="Rectangle 18"/>
              <p:cNvSpPr>
                <a:spLocks noRot="1" noChangeAspect="1" noMove="1" noResize="1" noEditPoints="1" noAdjustHandles="1" noChangeArrowheads="1" noChangeShapeType="1" noTextEdit="1"/>
              </p:cNvSpPr>
              <p:nvPr/>
            </p:nvSpPr>
            <p:spPr>
              <a:xfrm>
                <a:off x="6370060" y="3511840"/>
                <a:ext cx="436080" cy="369332"/>
              </a:xfrm>
              <a:prstGeom prst="rect">
                <a:avLst/>
              </a:prstGeom>
              <a:blipFill>
                <a:blip r:embed="rId6"/>
                <a:stretch>
                  <a:fillRect/>
                </a:stretch>
              </a:blipFill>
            </p:spPr>
            <p:txBody>
              <a:bodyPr/>
              <a:lstStyle/>
              <a:p>
                <a:r>
                  <a:rPr lang="en-GB">
                    <a:noFill/>
                  </a:rPr>
                  <a:t> </a:t>
                </a:r>
              </a:p>
            </p:txBody>
          </p:sp>
        </mc:Fallback>
      </mc:AlternateContent>
      <p:cxnSp>
        <p:nvCxnSpPr>
          <p:cNvPr id="20" name="Straight Arrow Connector 19"/>
          <p:cNvCxnSpPr>
            <a:cxnSpLocks/>
            <a:stCxn id="19" idx="0"/>
          </p:cNvCxnSpPr>
          <p:nvPr/>
        </p:nvCxnSpPr>
        <p:spPr>
          <a:xfrm flipV="1">
            <a:off x="6588100" y="3140968"/>
            <a:ext cx="0" cy="370872"/>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21" name="Straight Arrow Connector 20"/>
          <p:cNvCxnSpPr>
            <a:cxnSpLocks/>
          </p:cNvCxnSpPr>
          <p:nvPr/>
        </p:nvCxnSpPr>
        <p:spPr>
          <a:xfrm flipV="1">
            <a:off x="8109066" y="3155699"/>
            <a:ext cx="0" cy="356141"/>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mc:AlternateContent xmlns:mc="http://schemas.openxmlformats.org/markup-compatibility/2006" xmlns:a14="http://schemas.microsoft.com/office/drawing/2010/main">
        <mc:Choice Requires="a14">
          <p:sp>
            <p:nvSpPr>
              <p:cNvPr id="22" name="Rectangle 21"/>
              <p:cNvSpPr/>
              <p:nvPr/>
            </p:nvSpPr>
            <p:spPr>
              <a:xfrm>
                <a:off x="7915956" y="3506245"/>
                <a:ext cx="450187"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a:solidFill>
                                <a:srgbClr val="FF0000"/>
                              </a:solidFill>
                              <a:latin typeface="Cambria Math" panose="02040503050406030204" pitchFamily="18" charset="0"/>
                            </a:rPr>
                          </m:ctrlPr>
                        </m:sSubPr>
                        <m:e>
                          <m:r>
                            <a:rPr lang="en-GB" i="1">
                              <a:solidFill>
                                <a:srgbClr val="FF0000"/>
                              </a:solidFill>
                              <a:latin typeface="Cambria Math" panose="02040503050406030204" pitchFamily="18" charset="0"/>
                            </a:rPr>
                            <m:t>𝑡</m:t>
                          </m:r>
                        </m:e>
                        <m:sub>
                          <m:r>
                            <a:rPr lang="en-GB" i="1">
                              <a:solidFill>
                                <a:srgbClr val="FF0000"/>
                              </a:solidFill>
                              <a:latin typeface="Cambria Math" panose="02040503050406030204" pitchFamily="18" charset="0"/>
                            </a:rPr>
                            <m:t>𝑛</m:t>
                          </m:r>
                        </m:sub>
                      </m:sSub>
                    </m:oMath>
                  </m:oMathPara>
                </a14:m>
                <a:endParaRPr lang="en-GB" dirty="0"/>
              </a:p>
            </p:txBody>
          </p:sp>
        </mc:Choice>
        <mc:Fallback xmlns="">
          <p:sp>
            <p:nvSpPr>
              <p:cNvPr id="22" name="Rectangle 21"/>
              <p:cNvSpPr>
                <a:spLocks noRot="1" noChangeAspect="1" noMove="1" noResize="1" noEditPoints="1" noAdjustHandles="1" noChangeArrowheads="1" noChangeShapeType="1" noTextEdit="1"/>
              </p:cNvSpPr>
              <p:nvPr/>
            </p:nvSpPr>
            <p:spPr>
              <a:xfrm>
                <a:off x="7915956" y="3506245"/>
                <a:ext cx="450187" cy="369332"/>
              </a:xfrm>
              <a:prstGeom prst="rect">
                <a:avLst/>
              </a:prstGeom>
              <a:blipFill>
                <a:blip r:embed="rId7"/>
                <a:stretch>
                  <a:fillRect/>
                </a:stretch>
              </a:blipFill>
            </p:spPr>
            <p:txBody>
              <a:bodyPr/>
              <a:lstStyle/>
              <a:p>
                <a:r>
                  <a:rPr lang="en-GB">
                    <a:noFill/>
                  </a:rPr>
                  <a:t> </a:t>
                </a:r>
              </a:p>
            </p:txBody>
          </p:sp>
        </mc:Fallback>
      </mc:AlternateContent>
      <p:sp>
        <p:nvSpPr>
          <p:cNvPr id="23" name="Rectangle 22"/>
          <p:cNvSpPr/>
          <p:nvPr/>
        </p:nvSpPr>
        <p:spPr>
          <a:xfrm>
            <a:off x="2763019" y="3799097"/>
            <a:ext cx="765338" cy="276999"/>
          </a:xfrm>
          <a:prstGeom prst="rect">
            <a:avLst/>
          </a:prstGeom>
        </p:spPr>
        <p:txBody>
          <a:bodyPr wrap="none">
            <a:spAutoFit/>
          </a:bodyPr>
          <a:lstStyle/>
          <a:p>
            <a:r>
              <a:rPr lang="en-GB" sz="1200" dirty="0">
                <a:solidFill>
                  <a:srgbClr val="FF0000"/>
                </a:solidFill>
              </a:rPr>
              <a:t>first term</a:t>
            </a:r>
            <a:endParaRPr lang="en-GB" dirty="0"/>
          </a:p>
        </p:txBody>
      </p:sp>
      <p:sp>
        <p:nvSpPr>
          <p:cNvPr id="24" name="Rectangle 23"/>
          <p:cNvSpPr/>
          <p:nvPr/>
        </p:nvSpPr>
        <p:spPr>
          <a:xfrm>
            <a:off x="7824192" y="3794122"/>
            <a:ext cx="780919" cy="276999"/>
          </a:xfrm>
          <a:prstGeom prst="rect">
            <a:avLst/>
          </a:prstGeom>
        </p:spPr>
        <p:txBody>
          <a:bodyPr wrap="none">
            <a:spAutoFit/>
          </a:bodyPr>
          <a:lstStyle/>
          <a:p>
            <a:pPr lvl="0"/>
            <a:r>
              <a:rPr lang="en-GB" sz="1200" dirty="0">
                <a:solidFill>
                  <a:srgbClr val="FF0000"/>
                </a:solidFill>
              </a:rPr>
              <a:t>n-</a:t>
            </a:r>
            <a:r>
              <a:rPr lang="en-GB" sz="1200" dirty="0" err="1">
                <a:solidFill>
                  <a:srgbClr val="FF0000"/>
                </a:solidFill>
              </a:rPr>
              <a:t>th</a:t>
            </a:r>
            <a:r>
              <a:rPr lang="en-GB" sz="1200" dirty="0">
                <a:solidFill>
                  <a:srgbClr val="FF0000"/>
                </a:solidFill>
              </a:rPr>
              <a:t> term</a:t>
            </a:r>
          </a:p>
        </p:txBody>
      </p:sp>
      <mc:AlternateContent xmlns:mc="http://schemas.openxmlformats.org/markup-compatibility/2006" xmlns:a14="http://schemas.microsoft.com/office/drawing/2010/main">
        <mc:Choice Requires="a14">
          <p:sp>
            <p:nvSpPr>
              <p:cNvPr id="25" name="Rectangle 24"/>
              <p:cNvSpPr/>
              <p:nvPr/>
            </p:nvSpPr>
            <p:spPr>
              <a:xfrm>
                <a:off x="983433" y="4537084"/>
                <a:ext cx="7576963" cy="1590756"/>
              </a:xfrm>
              <a:prstGeom prst="rect">
                <a:avLst/>
              </a:prstGeom>
            </p:spPr>
            <p:txBody>
              <a:bodyPr wrap="square">
                <a:spAutoFit/>
              </a:bodyPr>
              <a:lstStyle/>
              <a:p>
                <a:pPr marL="285750" indent="-285750">
                  <a:buFont typeface="Wingdings" panose="05000000000000000000" pitchFamily="2" charset="2"/>
                  <a:buChar char="§"/>
                </a:pPr>
                <a:r>
                  <a:rPr lang="en-GB" sz="1600" b="1" dirty="0">
                    <a:solidFill>
                      <a:srgbClr val="002060"/>
                    </a:solidFill>
                  </a:rPr>
                  <a:t>  </a:t>
                </a:r>
                <a14:m>
                  <m:oMath xmlns:m="http://schemas.openxmlformats.org/officeDocument/2006/math">
                    <m:sSub>
                      <m:sSubPr>
                        <m:ctrlPr>
                          <a:rPr lang="en-GB" sz="1600" b="1" i="1">
                            <a:solidFill>
                              <a:srgbClr val="002060"/>
                            </a:solidFill>
                            <a:latin typeface="Cambria Math" panose="02040503050406030204" pitchFamily="18" charset="0"/>
                          </a:rPr>
                        </m:ctrlPr>
                      </m:sSubPr>
                      <m:e>
                        <m:r>
                          <a:rPr lang="en-GB" sz="1600" b="1" i="1">
                            <a:solidFill>
                              <a:srgbClr val="002060"/>
                            </a:solidFill>
                            <a:latin typeface="Cambria Math" panose="02040503050406030204" pitchFamily="18" charset="0"/>
                          </a:rPr>
                          <m:t>𝒕</m:t>
                        </m:r>
                      </m:e>
                      <m:sub>
                        <m:r>
                          <a:rPr lang="en-GB" sz="1600" b="1" i="1">
                            <a:solidFill>
                              <a:srgbClr val="002060"/>
                            </a:solidFill>
                            <a:latin typeface="Cambria Math" panose="02040503050406030204" pitchFamily="18" charset="0"/>
                          </a:rPr>
                          <m:t>𝟏</m:t>
                        </m:r>
                      </m:sub>
                    </m:sSub>
                    <m:r>
                      <a:rPr lang="en-GB" sz="1600" b="1" i="1">
                        <a:solidFill>
                          <a:srgbClr val="002060"/>
                        </a:solidFill>
                        <a:latin typeface="Cambria Math" panose="02040503050406030204" pitchFamily="18" charset="0"/>
                      </a:rPr>
                      <m:t>=</m:t>
                    </m:r>
                    <m:sSub>
                      <m:sSubPr>
                        <m:ctrlPr>
                          <a:rPr lang="en-GB" sz="1600" b="1" i="1">
                            <a:solidFill>
                              <a:srgbClr val="002060"/>
                            </a:solidFill>
                            <a:latin typeface="Cambria Math" panose="02040503050406030204" pitchFamily="18" charset="0"/>
                          </a:rPr>
                        </m:ctrlPr>
                      </m:sSubPr>
                      <m:e>
                        <m:r>
                          <a:rPr lang="en-GB" sz="1600" b="1" i="1">
                            <a:solidFill>
                              <a:srgbClr val="002060"/>
                            </a:solidFill>
                            <a:latin typeface="Cambria Math" panose="02040503050406030204" pitchFamily="18" charset="0"/>
                          </a:rPr>
                          <m:t>𝒕</m:t>
                        </m:r>
                      </m:e>
                      <m:sub>
                        <m:r>
                          <a:rPr lang="en-GB" sz="1600" b="1" i="1">
                            <a:solidFill>
                              <a:srgbClr val="002060"/>
                            </a:solidFill>
                            <a:latin typeface="Cambria Math" panose="02040503050406030204" pitchFamily="18" charset="0"/>
                          </a:rPr>
                          <m:t>𝟏</m:t>
                        </m:r>
                      </m:sub>
                    </m:sSub>
                  </m:oMath>
                </a14:m>
                <a:endParaRPr lang="en-GB" sz="1600" dirty="0">
                  <a:solidFill>
                    <a:srgbClr val="002060"/>
                  </a:solidFill>
                </a:endParaRPr>
              </a:p>
              <a:p>
                <a:pPr marL="395478" indent="-285750">
                  <a:buFont typeface="Wingdings" panose="05000000000000000000" pitchFamily="2" charset="2"/>
                  <a:buChar char="§"/>
                </a:pPr>
                <a14:m>
                  <m:oMath xmlns:m="http://schemas.openxmlformats.org/officeDocument/2006/math">
                    <m:sSub>
                      <m:sSubPr>
                        <m:ctrlPr>
                          <a:rPr lang="en-GB" sz="1600" b="1" i="1">
                            <a:solidFill>
                              <a:srgbClr val="002060"/>
                            </a:solidFill>
                            <a:latin typeface="Cambria Math" panose="02040503050406030204" pitchFamily="18" charset="0"/>
                          </a:rPr>
                        </m:ctrlPr>
                      </m:sSubPr>
                      <m:e>
                        <m:r>
                          <a:rPr lang="en-GB" sz="1600" b="1" i="1">
                            <a:solidFill>
                              <a:srgbClr val="002060"/>
                            </a:solidFill>
                            <a:latin typeface="Cambria Math" panose="02040503050406030204" pitchFamily="18" charset="0"/>
                          </a:rPr>
                          <m:t>𝒕</m:t>
                        </m:r>
                      </m:e>
                      <m:sub>
                        <m:r>
                          <a:rPr lang="en-GB" sz="1600" b="1" i="1">
                            <a:solidFill>
                              <a:srgbClr val="002060"/>
                            </a:solidFill>
                            <a:latin typeface="Cambria Math" panose="02040503050406030204" pitchFamily="18" charset="0"/>
                          </a:rPr>
                          <m:t>𝟐</m:t>
                        </m:r>
                      </m:sub>
                    </m:sSub>
                    <m:r>
                      <a:rPr lang="en-GB" sz="1600" b="1" i="1">
                        <a:solidFill>
                          <a:srgbClr val="002060"/>
                        </a:solidFill>
                        <a:latin typeface="Cambria Math" panose="02040503050406030204" pitchFamily="18" charset="0"/>
                      </a:rPr>
                      <m:t>=</m:t>
                    </m:r>
                    <m:sSub>
                      <m:sSubPr>
                        <m:ctrlPr>
                          <a:rPr lang="en-GB" sz="1600" b="1" i="1">
                            <a:solidFill>
                              <a:srgbClr val="002060"/>
                            </a:solidFill>
                            <a:latin typeface="Cambria Math" panose="02040503050406030204" pitchFamily="18" charset="0"/>
                          </a:rPr>
                        </m:ctrlPr>
                      </m:sSubPr>
                      <m:e>
                        <m:r>
                          <a:rPr lang="en-GB" sz="1600" b="1" i="1">
                            <a:solidFill>
                              <a:srgbClr val="002060"/>
                            </a:solidFill>
                            <a:latin typeface="Cambria Math" panose="02040503050406030204" pitchFamily="18" charset="0"/>
                          </a:rPr>
                          <m:t>𝒕</m:t>
                        </m:r>
                      </m:e>
                      <m:sub>
                        <m:r>
                          <a:rPr lang="en-GB" sz="1600" b="1" i="1">
                            <a:solidFill>
                              <a:srgbClr val="002060"/>
                            </a:solidFill>
                            <a:latin typeface="Cambria Math" panose="02040503050406030204" pitchFamily="18" charset="0"/>
                          </a:rPr>
                          <m:t>𝟏</m:t>
                        </m:r>
                      </m:sub>
                    </m:sSub>
                    <m:r>
                      <a:rPr lang="en-GB" sz="1600" b="1" i="1">
                        <a:solidFill>
                          <a:srgbClr val="002060"/>
                        </a:solidFill>
                        <a:latin typeface="Cambria Math" panose="02040503050406030204" pitchFamily="18" charset="0"/>
                        <a:ea typeface="Cambria Math" panose="02040503050406030204" pitchFamily="18" charset="0"/>
                      </a:rPr>
                      <m:t>+</m:t>
                    </m:r>
                    <m:r>
                      <a:rPr lang="en-GB" sz="1600" b="1" i="1">
                        <a:solidFill>
                          <a:srgbClr val="002060"/>
                        </a:solidFill>
                        <a:latin typeface="Cambria Math" panose="02040503050406030204" pitchFamily="18" charset="0"/>
                        <a:ea typeface="Cambria Math" panose="02040503050406030204" pitchFamily="18" charset="0"/>
                      </a:rPr>
                      <m:t>𝒅</m:t>
                    </m:r>
                  </m:oMath>
                </a14:m>
                <a:endParaRPr lang="en-GB" dirty="0">
                  <a:solidFill>
                    <a:srgbClr val="002060"/>
                  </a:solidFill>
                </a:endParaRPr>
              </a:p>
              <a:p>
                <a:pPr marL="395478" indent="-285750">
                  <a:buFont typeface="Wingdings" panose="05000000000000000000" pitchFamily="2" charset="2"/>
                  <a:buChar char="§"/>
                </a:pPr>
                <a14:m>
                  <m:oMath xmlns:m="http://schemas.openxmlformats.org/officeDocument/2006/math">
                    <m:sSub>
                      <m:sSubPr>
                        <m:ctrlPr>
                          <a:rPr lang="en-GB" sz="1600" b="1" i="1">
                            <a:solidFill>
                              <a:srgbClr val="002060"/>
                            </a:solidFill>
                            <a:latin typeface="Cambria Math" panose="02040503050406030204" pitchFamily="18" charset="0"/>
                          </a:rPr>
                        </m:ctrlPr>
                      </m:sSubPr>
                      <m:e>
                        <m:r>
                          <a:rPr lang="en-GB" sz="1600" b="1" i="1">
                            <a:solidFill>
                              <a:srgbClr val="002060"/>
                            </a:solidFill>
                            <a:latin typeface="Cambria Math" panose="02040503050406030204" pitchFamily="18" charset="0"/>
                          </a:rPr>
                          <m:t>𝒕</m:t>
                        </m:r>
                      </m:e>
                      <m:sub>
                        <m:r>
                          <a:rPr lang="en-GB" sz="1600" b="1" i="1">
                            <a:solidFill>
                              <a:srgbClr val="002060"/>
                            </a:solidFill>
                            <a:latin typeface="Cambria Math" panose="02040503050406030204" pitchFamily="18" charset="0"/>
                          </a:rPr>
                          <m:t>𝟑</m:t>
                        </m:r>
                      </m:sub>
                    </m:sSub>
                    <m:r>
                      <a:rPr lang="en-GB" sz="1600" b="1" i="1">
                        <a:solidFill>
                          <a:srgbClr val="002060"/>
                        </a:solidFill>
                        <a:latin typeface="Cambria Math" panose="02040503050406030204" pitchFamily="18" charset="0"/>
                      </a:rPr>
                      <m:t>=</m:t>
                    </m:r>
                    <m:sSub>
                      <m:sSubPr>
                        <m:ctrlPr>
                          <a:rPr lang="en-GB" sz="1600" b="1" i="1">
                            <a:solidFill>
                              <a:srgbClr val="002060"/>
                            </a:solidFill>
                            <a:latin typeface="Cambria Math" panose="02040503050406030204" pitchFamily="18" charset="0"/>
                          </a:rPr>
                        </m:ctrlPr>
                      </m:sSubPr>
                      <m:e>
                        <m:r>
                          <a:rPr lang="en-GB" sz="1600" b="1" i="1">
                            <a:solidFill>
                              <a:srgbClr val="002060"/>
                            </a:solidFill>
                            <a:latin typeface="Cambria Math" panose="02040503050406030204" pitchFamily="18" charset="0"/>
                          </a:rPr>
                          <m:t>𝒕</m:t>
                        </m:r>
                      </m:e>
                      <m:sub>
                        <m:r>
                          <a:rPr lang="en-GB" sz="1600" b="1" i="1">
                            <a:solidFill>
                              <a:srgbClr val="002060"/>
                            </a:solidFill>
                            <a:latin typeface="Cambria Math" panose="02040503050406030204" pitchFamily="18" charset="0"/>
                          </a:rPr>
                          <m:t>𝟐</m:t>
                        </m:r>
                      </m:sub>
                    </m:sSub>
                    <m:r>
                      <a:rPr lang="en-GB" sz="1600" b="1" i="1">
                        <a:solidFill>
                          <a:srgbClr val="002060"/>
                        </a:solidFill>
                        <a:latin typeface="Cambria Math" panose="02040503050406030204" pitchFamily="18" charset="0"/>
                        <a:ea typeface="Cambria Math" panose="02040503050406030204" pitchFamily="18" charset="0"/>
                      </a:rPr>
                      <m:t>+</m:t>
                    </m:r>
                    <m:r>
                      <a:rPr lang="en-GB" sz="1600" b="1" i="1">
                        <a:solidFill>
                          <a:srgbClr val="002060"/>
                        </a:solidFill>
                        <a:latin typeface="Cambria Math" panose="02040503050406030204" pitchFamily="18" charset="0"/>
                        <a:ea typeface="Cambria Math" panose="02040503050406030204" pitchFamily="18" charset="0"/>
                      </a:rPr>
                      <m:t>𝒅</m:t>
                    </m:r>
                    <m:r>
                      <a:rPr lang="en-GB" sz="1600" b="1" i="1">
                        <a:solidFill>
                          <a:srgbClr val="002060"/>
                        </a:solidFill>
                        <a:latin typeface="Cambria Math" panose="02040503050406030204" pitchFamily="18" charset="0"/>
                        <a:ea typeface="Cambria Math" panose="02040503050406030204" pitchFamily="18" charset="0"/>
                      </a:rPr>
                      <m:t>=</m:t>
                    </m:r>
                    <m:sSub>
                      <m:sSubPr>
                        <m:ctrlPr>
                          <a:rPr lang="en-GB" sz="1600" b="1" i="1">
                            <a:solidFill>
                              <a:srgbClr val="002060"/>
                            </a:solidFill>
                            <a:latin typeface="Cambria Math" panose="02040503050406030204" pitchFamily="18" charset="0"/>
                            <a:ea typeface="Cambria Math" panose="02040503050406030204" pitchFamily="18" charset="0"/>
                          </a:rPr>
                        </m:ctrlPr>
                      </m:sSubPr>
                      <m:e>
                        <m:r>
                          <a:rPr lang="en-GB" sz="1600" b="1" i="1">
                            <a:solidFill>
                              <a:srgbClr val="002060"/>
                            </a:solidFill>
                            <a:latin typeface="Cambria Math" panose="02040503050406030204" pitchFamily="18" charset="0"/>
                            <a:ea typeface="Cambria Math" panose="02040503050406030204" pitchFamily="18" charset="0"/>
                          </a:rPr>
                          <m:t>𝒕</m:t>
                        </m:r>
                      </m:e>
                      <m:sub>
                        <m:r>
                          <a:rPr lang="en-GB" sz="1600" b="1" i="1">
                            <a:solidFill>
                              <a:srgbClr val="002060"/>
                            </a:solidFill>
                            <a:latin typeface="Cambria Math" panose="02040503050406030204" pitchFamily="18" charset="0"/>
                            <a:ea typeface="Cambria Math" panose="02040503050406030204" pitchFamily="18" charset="0"/>
                          </a:rPr>
                          <m:t>𝟏</m:t>
                        </m:r>
                      </m:sub>
                    </m:sSub>
                    <m:r>
                      <a:rPr lang="en-GB" sz="1600" b="1" i="1">
                        <a:solidFill>
                          <a:srgbClr val="002060"/>
                        </a:solidFill>
                        <a:latin typeface="Cambria Math" panose="02040503050406030204" pitchFamily="18" charset="0"/>
                        <a:ea typeface="Cambria Math" panose="02040503050406030204" pitchFamily="18" charset="0"/>
                      </a:rPr>
                      <m:t>+</m:t>
                    </m:r>
                    <m:r>
                      <a:rPr lang="en-GB" sz="1600" b="1" i="1">
                        <a:solidFill>
                          <a:srgbClr val="002060"/>
                        </a:solidFill>
                        <a:latin typeface="Cambria Math" panose="02040503050406030204" pitchFamily="18" charset="0"/>
                        <a:ea typeface="Cambria Math" panose="02040503050406030204" pitchFamily="18" charset="0"/>
                      </a:rPr>
                      <m:t>𝟐</m:t>
                    </m:r>
                    <m:r>
                      <a:rPr lang="en-GB" sz="1600" b="1" i="1">
                        <a:solidFill>
                          <a:srgbClr val="002060"/>
                        </a:solidFill>
                        <a:latin typeface="Cambria Math" panose="02040503050406030204" pitchFamily="18" charset="0"/>
                        <a:ea typeface="Cambria Math" panose="02040503050406030204" pitchFamily="18" charset="0"/>
                      </a:rPr>
                      <m:t>𝒅</m:t>
                    </m:r>
                  </m:oMath>
                </a14:m>
                <a:endParaRPr lang="en-GB" sz="1600" b="1" i="1" dirty="0">
                  <a:solidFill>
                    <a:srgbClr val="002060"/>
                  </a:solidFill>
                  <a:latin typeface="Cambria Math"/>
                  <a:ea typeface="Cambria Math" panose="02040503050406030204" pitchFamily="18" charset="0"/>
                </a:endParaRPr>
              </a:p>
              <a:p>
                <a:pPr marL="395478" indent="-285750">
                  <a:buFont typeface="Wingdings" panose="05000000000000000000" pitchFamily="2" charset="2"/>
                  <a:buChar char="§"/>
                </a:pPr>
                <a14:m>
                  <m:oMath xmlns:m="http://schemas.openxmlformats.org/officeDocument/2006/math">
                    <m:sSub>
                      <m:sSubPr>
                        <m:ctrlPr>
                          <a:rPr lang="en-GB" sz="1600" b="1" i="1">
                            <a:solidFill>
                              <a:srgbClr val="002060"/>
                            </a:solidFill>
                            <a:latin typeface="Cambria Math" panose="02040503050406030204" pitchFamily="18" charset="0"/>
                          </a:rPr>
                        </m:ctrlPr>
                      </m:sSubPr>
                      <m:e>
                        <m:r>
                          <a:rPr lang="en-GB" sz="1600" b="1" i="1">
                            <a:solidFill>
                              <a:srgbClr val="002060"/>
                            </a:solidFill>
                            <a:latin typeface="Cambria Math" panose="02040503050406030204" pitchFamily="18" charset="0"/>
                          </a:rPr>
                          <m:t>𝒕</m:t>
                        </m:r>
                      </m:e>
                      <m:sub>
                        <m:r>
                          <a:rPr lang="en-GB" sz="1600" b="1" i="1">
                            <a:solidFill>
                              <a:srgbClr val="002060"/>
                            </a:solidFill>
                            <a:latin typeface="Cambria Math" panose="02040503050406030204" pitchFamily="18" charset="0"/>
                          </a:rPr>
                          <m:t>𝟒</m:t>
                        </m:r>
                      </m:sub>
                    </m:sSub>
                    <m:r>
                      <a:rPr lang="en-GB" sz="1600" b="1" i="1">
                        <a:solidFill>
                          <a:srgbClr val="002060"/>
                        </a:solidFill>
                        <a:latin typeface="Cambria Math" panose="02040503050406030204" pitchFamily="18" charset="0"/>
                      </a:rPr>
                      <m:t>=</m:t>
                    </m:r>
                    <m:sSub>
                      <m:sSubPr>
                        <m:ctrlPr>
                          <a:rPr lang="en-GB" sz="1600" b="1" i="1">
                            <a:solidFill>
                              <a:srgbClr val="002060"/>
                            </a:solidFill>
                            <a:latin typeface="Cambria Math" panose="02040503050406030204" pitchFamily="18" charset="0"/>
                          </a:rPr>
                        </m:ctrlPr>
                      </m:sSubPr>
                      <m:e>
                        <m:r>
                          <a:rPr lang="en-GB" sz="1600" b="1" i="1">
                            <a:solidFill>
                              <a:srgbClr val="002060"/>
                            </a:solidFill>
                            <a:latin typeface="Cambria Math" panose="02040503050406030204" pitchFamily="18" charset="0"/>
                          </a:rPr>
                          <m:t>𝒕</m:t>
                        </m:r>
                      </m:e>
                      <m:sub>
                        <m:r>
                          <a:rPr lang="en-GB" sz="1600" b="1" i="1">
                            <a:solidFill>
                              <a:srgbClr val="002060"/>
                            </a:solidFill>
                            <a:latin typeface="Cambria Math" panose="02040503050406030204" pitchFamily="18" charset="0"/>
                          </a:rPr>
                          <m:t>𝟑</m:t>
                        </m:r>
                      </m:sub>
                    </m:sSub>
                    <m:r>
                      <a:rPr lang="en-GB" sz="1600" b="1" i="1">
                        <a:solidFill>
                          <a:srgbClr val="002060"/>
                        </a:solidFill>
                        <a:latin typeface="Cambria Math" panose="02040503050406030204" pitchFamily="18" charset="0"/>
                        <a:ea typeface="Cambria Math" panose="02040503050406030204" pitchFamily="18" charset="0"/>
                      </a:rPr>
                      <m:t>+</m:t>
                    </m:r>
                    <m:r>
                      <a:rPr lang="en-GB" sz="1600" b="1" i="1">
                        <a:solidFill>
                          <a:srgbClr val="002060"/>
                        </a:solidFill>
                        <a:latin typeface="Cambria Math" panose="02040503050406030204" pitchFamily="18" charset="0"/>
                        <a:ea typeface="Cambria Math" panose="02040503050406030204" pitchFamily="18" charset="0"/>
                      </a:rPr>
                      <m:t>𝒅</m:t>
                    </m:r>
                    <m:r>
                      <a:rPr lang="en-GB" sz="1600" b="1" i="1">
                        <a:solidFill>
                          <a:srgbClr val="002060"/>
                        </a:solidFill>
                        <a:latin typeface="Cambria Math" panose="02040503050406030204" pitchFamily="18" charset="0"/>
                        <a:ea typeface="Cambria Math" panose="02040503050406030204" pitchFamily="18" charset="0"/>
                      </a:rPr>
                      <m:t>=</m:t>
                    </m:r>
                    <m:sSub>
                      <m:sSubPr>
                        <m:ctrlPr>
                          <a:rPr lang="en-GB" sz="1600" b="1" i="1">
                            <a:solidFill>
                              <a:srgbClr val="002060"/>
                            </a:solidFill>
                            <a:latin typeface="Cambria Math" panose="02040503050406030204" pitchFamily="18" charset="0"/>
                            <a:ea typeface="Cambria Math" panose="02040503050406030204" pitchFamily="18" charset="0"/>
                          </a:rPr>
                        </m:ctrlPr>
                      </m:sSubPr>
                      <m:e>
                        <m:r>
                          <a:rPr lang="en-GB" sz="1600" b="1" i="1">
                            <a:solidFill>
                              <a:srgbClr val="002060"/>
                            </a:solidFill>
                            <a:latin typeface="Cambria Math" panose="02040503050406030204" pitchFamily="18" charset="0"/>
                            <a:ea typeface="Cambria Math" panose="02040503050406030204" pitchFamily="18" charset="0"/>
                          </a:rPr>
                          <m:t>𝒕</m:t>
                        </m:r>
                      </m:e>
                      <m:sub>
                        <m:r>
                          <a:rPr lang="en-GB" sz="1600" b="1" i="1">
                            <a:solidFill>
                              <a:srgbClr val="002060"/>
                            </a:solidFill>
                            <a:latin typeface="Cambria Math" panose="02040503050406030204" pitchFamily="18" charset="0"/>
                            <a:ea typeface="Cambria Math" panose="02040503050406030204" pitchFamily="18" charset="0"/>
                          </a:rPr>
                          <m:t>𝟏</m:t>
                        </m:r>
                      </m:sub>
                    </m:sSub>
                    <m:r>
                      <a:rPr lang="en-GB" sz="1600" b="1" i="1">
                        <a:solidFill>
                          <a:srgbClr val="002060"/>
                        </a:solidFill>
                        <a:latin typeface="Cambria Math" panose="02040503050406030204" pitchFamily="18" charset="0"/>
                        <a:ea typeface="Cambria Math" panose="02040503050406030204" pitchFamily="18" charset="0"/>
                      </a:rPr>
                      <m:t>+</m:t>
                    </m:r>
                    <m:r>
                      <a:rPr lang="en-GB" sz="1600" b="1" i="1">
                        <a:solidFill>
                          <a:srgbClr val="002060"/>
                        </a:solidFill>
                        <a:latin typeface="Cambria Math" panose="02040503050406030204" pitchFamily="18" charset="0"/>
                        <a:ea typeface="Cambria Math" panose="02040503050406030204" pitchFamily="18" charset="0"/>
                      </a:rPr>
                      <m:t>𝟑</m:t>
                    </m:r>
                    <m:r>
                      <a:rPr lang="en-GB" sz="1600" b="1" i="1">
                        <a:solidFill>
                          <a:srgbClr val="002060"/>
                        </a:solidFill>
                        <a:latin typeface="Cambria Math" panose="02040503050406030204" pitchFamily="18" charset="0"/>
                        <a:ea typeface="Cambria Math" panose="02040503050406030204" pitchFamily="18" charset="0"/>
                      </a:rPr>
                      <m:t>𝒅</m:t>
                    </m:r>
                  </m:oMath>
                </a14:m>
                <a:endParaRPr lang="en-GB" sz="1600" b="1" dirty="0">
                  <a:solidFill>
                    <a:srgbClr val="002060"/>
                  </a:solidFill>
                </a:endParaRPr>
              </a:p>
              <a:p>
                <a:pPr marL="395478" indent="-285750">
                  <a:buFont typeface="Wingdings" panose="05000000000000000000" pitchFamily="2" charset="2"/>
                  <a:buChar char="§"/>
                </a:pPr>
                <a14:m>
                  <m:oMath xmlns:m="http://schemas.openxmlformats.org/officeDocument/2006/math">
                    <m:r>
                      <a:rPr lang="en-GB" sz="1600" b="1" i="1" smtClean="0">
                        <a:solidFill>
                          <a:srgbClr val="002060"/>
                        </a:solidFill>
                        <a:latin typeface="Cambria Math" panose="02040503050406030204" pitchFamily="18" charset="0"/>
                      </a:rPr>
                      <m:t>⋮</m:t>
                    </m:r>
                  </m:oMath>
                </a14:m>
                <a:endParaRPr lang="en-GB" sz="1600" b="1" dirty="0">
                  <a:solidFill>
                    <a:srgbClr val="002060"/>
                  </a:solidFill>
                </a:endParaRPr>
              </a:p>
              <a:p>
                <a:pPr marL="395478" indent="-285750">
                  <a:buFont typeface="Wingdings" panose="05000000000000000000" pitchFamily="2" charset="2"/>
                  <a:buChar char="§"/>
                </a:pPr>
                <a14:m>
                  <m:oMath xmlns:m="http://schemas.openxmlformats.org/officeDocument/2006/math">
                    <m:sSub>
                      <m:sSubPr>
                        <m:ctrlPr>
                          <a:rPr lang="en-GB" sz="1600" b="1" i="1" smtClean="0">
                            <a:solidFill>
                              <a:srgbClr val="002060"/>
                            </a:solidFill>
                            <a:latin typeface="Cambria Math" panose="02040503050406030204" pitchFamily="18" charset="0"/>
                          </a:rPr>
                        </m:ctrlPr>
                      </m:sSubPr>
                      <m:e>
                        <m:r>
                          <a:rPr lang="en-GB" sz="1600" b="1" i="1">
                            <a:solidFill>
                              <a:srgbClr val="002060"/>
                            </a:solidFill>
                            <a:latin typeface="Cambria Math" panose="02040503050406030204" pitchFamily="18" charset="0"/>
                          </a:rPr>
                          <m:t>𝒕</m:t>
                        </m:r>
                      </m:e>
                      <m:sub>
                        <m:r>
                          <a:rPr lang="en-GB" sz="1600" b="1" i="1">
                            <a:solidFill>
                              <a:srgbClr val="002060"/>
                            </a:solidFill>
                            <a:latin typeface="Cambria Math" panose="02040503050406030204" pitchFamily="18" charset="0"/>
                          </a:rPr>
                          <m:t>𝒏</m:t>
                        </m:r>
                      </m:sub>
                    </m:sSub>
                    <m:r>
                      <a:rPr lang="en-GB" sz="1600" b="1" i="1">
                        <a:solidFill>
                          <a:srgbClr val="002060"/>
                        </a:solidFill>
                        <a:latin typeface="Cambria Math" panose="02040503050406030204" pitchFamily="18" charset="0"/>
                      </a:rPr>
                      <m:t>=</m:t>
                    </m:r>
                    <m:sSub>
                      <m:sSubPr>
                        <m:ctrlPr>
                          <a:rPr lang="en-GB" sz="1600" b="1" i="1">
                            <a:solidFill>
                              <a:srgbClr val="002060"/>
                            </a:solidFill>
                            <a:latin typeface="Cambria Math" panose="02040503050406030204" pitchFamily="18" charset="0"/>
                          </a:rPr>
                        </m:ctrlPr>
                      </m:sSubPr>
                      <m:e>
                        <m:r>
                          <a:rPr lang="en-GB" sz="1600" b="1" i="1">
                            <a:solidFill>
                              <a:srgbClr val="002060"/>
                            </a:solidFill>
                            <a:latin typeface="Cambria Math" panose="02040503050406030204" pitchFamily="18" charset="0"/>
                          </a:rPr>
                          <m:t>𝒕</m:t>
                        </m:r>
                      </m:e>
                      <m:sub>
                        <m:r>
                          <a:rPr lang="en-GB" sz="1600" b="1" i="1">
                            <a:solidFill>
                              <a:srgbClr val="002060"/>
                            </a:solidFill>
                            <a:latin typeface="Cambria Math" panose="02040503050406030204" pitchFamily="18" charset="0"/>
                          </a:rPr>
                          <m:t>𝒏</m:t>
                        </m:r>
                        <m:r>
                          <a:rPr lang="en-GB" sz="1600" b="1" i="1">
                            <a:solidFill>
                              <a:srgbClr val="002060"/>
                            </a:solidFill>
                            <a:latin typeface="Cambria Math" panose="02040503050406030204" pitchFamily="18" charset="0"/>
                          </a:rPr>
                          <m:t>−</m:t>
                        </m:r>
                        <m:r>
                          <a:rPr lang="en-GB" sz="1600" b="1" i="1">
                            <a:solidFill>
                              <a:srgbClr val="002060"/>
                            </a:solidFill>
                            <a:latin typeface="Cambria Math" panose="02040503050406030204" pitchFamily="18" charset="0"/>
                          </a:rPr>
                          <m:t>𝟏</m:t>
                        </m:r>
                      </m:sub>
                    </m:sSub>
                    <m:r>
                      <a:rPr lang="en-GB" sz="1600" b="1" i="1">
                        <a:solidFill>
                          <a:srgbClr val="002060"/>
                        </a:solidFill>
                        <a:latin typeface="Cambria Math" panose="02040503050406030204" pitchFamily="18" charset="0"/>
                        <a:ea typeface="Cambria Math" panose="02040503050406030204" pitchFamily="18" charset="0"/>
                      </a:rPr>
                      <m:t>+</m:t>
                    </m:r>
                    <m:r>
                      <a:rPr lang="en-GB" sz="1600" b="1" i="1">
                        <a:solidFill>
                          <a:srgbClr val="002060"/>
                        </a:solidFill>
                        <a:latin typeface="Cambria Math" panose="02040503050406030204" pitchFamily="18" charset="0"/>
                        <a:ea typeface="Cambria Math" panose="02040503050406030204" pitchFamily="18" charset="0"/>
                      </a:rPr>
                      <m:t>𝒅</m:t>
                    </m:r>
                    <m:r>
                      <a:rPr lang="en-GB" sz="1600" b="1" i="1">
                        <a:solidFill>
                          <a:srgbClr val="002060"/>
                        </a:solidFill>
                        <a:latin typeface="Cambria Math" panose="02040503050406030204" pitchFamily="18" charset="0"/>
                        <a:ea typeface="Cambria Math" panose="02040503050406030204" pitchFamily="18" charset="0"/>
                      </a:rPr>
                      <m:t>=</m:t>
                    </m:r>
                    <m:sSub>
                      <m:sSubPr>
                        <m:ctrlPr>
                          <a:rPr lang="en-GB" sz="1600" b="1" i="1">
                            <a:solidFill>
                              <a:srgbClr val="002060"/>
                            </a:solidFill>
                            <a:latin typeface="Cambria Math" panose="02040503050406030204" pitchFamily="18" charset="0"/>
                            <a:ea typeface="Cambria Math" panose="02040503050406030204" pitchFamily="18" charset="0"/>
                          </a:rPr>
                        </m:ctrlPr>
                      </m:sSubPr>
                      <m:e>
                        <m:r>
                          <a:rPr lang="en-GB" sz="1600" b="1" i="1">
                            <a:solidFill>
                              <a:srgbClr val="002060"/>
                            </a:solidFill>
                            <a:latin typeface="Cambria Math" panose="02040503050406030204" pitchFamily="18" charset="0"/>
                            <a:ea typeface="Cambria Math" panose="02040503050406030204" pitchFamily="18" charset="0"/>
                          </a:rPr>
                          <m:t>𝒕</m:t>
                        </m:r>
                      </m:e>
                      <m:sub>
                        <m:r>
                          <a:rPr lang="en-GB" sz="1600" b="1" i="1">
                            <a:solidFill>
                              <a:srgbClr val="002060"/>
                            </a:solidFill>
                            <a:latin typeface="Cambria Math" panose="02040503050406030204" pitchFamily="18" charset="0"/>
                            <a:ea typeface="Cambria Math" panose="02040503050406030204" pitchFamily="18" charset="0"/>
                          </a:rPr>
                          <m:t>𝟏</m:t>
                        </m:r>
                      </m:sub>
                    </m:sSub>
                    <m:r>
                      <a:rPr lang="en-GB" sz="1600" b="1" i="1">
                        <a:solidFill>
                          <a:srgbClr val="002060"/>
                        </a:solidFill>
                        <a:latin typeface="Cambria Math" panose="02040503050406030204" pitchFamily="18" charset="0"/>
                        <a:ea typeface="Cambria Math" panose="02040503050406030204" pitchFamily="18" charset="0"/>
                      </a:rPr>
                      <m:t>+</m:t>
                    </m:r>
                    <m:d>
                      <m:dPr>
                        <m:ctrlPr>
                          <a:rPr lang="en-GB" sz="1600" b="1" i="1">
                            <a:solidFill>
                              <a:srgbClr val="002060"/>
                            </a:solidFill>
                            <a:latin typeface="Cambria Math" panose="02040503050406030204" pitchFamily="18" charset="0"/>
                            <a:ea typeface="Cambria Math" panose="02040503050406030204" pitchFamily="18" charset="0"/>
                          </a:rPr>
                        </m:ctrlPr>
                      </m:dPr>
                      <m:e>
                        <m:r>
                          <a:rPr lang="en-GB" sz="1600" b="1" i="1">
                            <a:solidFill>
                              <a:srgbClr val="002060"/>
                            </a:solidFill>
                            <a:latin typeface="Cambria Math" panose="02040503050406030204" pitchFamily="18" charset="0"/>
                            <a:ea typeface="Cambria Math" panose="02040503050406030204" pitchFamily="18" charset="0"/>
                          </a:rPr>
                          <m:t>𝒏</m:t>
                        </m:r>
                        <m:r>
                          <a:rPr lang="en-GB" sz="1600" b="1" i="1">
                            <a:solidFill>
                              <a:srgbClr val="002060"/>
                            </a:solidFill>
                            <a:latin typeface="Cambria Math" panose="02040503050406030204" pitchFamily="18" charset="0"/>
                            <a:ea typeface="Cambria Math" panose="02040503050406030204" pitchFamily="18" charset="0"/>
                          </a:rPr>
                          <m:t>−</m:t>
                        </m:r>
                        <m:r>
                          <a:rPr lang="en-GB" sz="1600" b="1" i="1">
                            <a:solidFill>
                              <a:srgbClr val="002060"/>
                            </a:solidFill>
                            <a:latin typeface="Cambria Math" panose="02040503050406030204" pitchFamily="18" charset="0"/>
                            <a:ea typeface="Cambria Math" panose="02040503050406030204" pitchFamily="18" charset="0"/>
                          </a:rPr>
                          <m:t>𝟏</m:t>
                        </m:r>
                      </m:e>
                    </m:d>
                    <m:r>
                      <a:rPr lang="en-GB" sz="1600" b="1" i="1">
                        <a:solidFill>
                          <a:srgbClr val="002060"/>
                        </a:solidFill>
                        <a:latin typeface="Cambria Math" panose="02040503050406030204" pitchFamily="18" charset="0"/>
                        <a:ea typeface="Cambria Math" panose="02040503050406030204" pitchFamily="18" charset="0"/>
                      </a:rPr>
                      <m:t>𝒅</m:t>
                    </m:r>
                  </m:oMath>
                </a14:m>
                <a:endParaRPr lang="en-GB" dirty="0"/>
              </a:p>
            </p:txBody>
          </p:sp>
        </mc:Choice>
        <mc:Fallback xmlns="">
          <p:sp>
            <p:nvSpPr>
              <p:cNvPr id="25" name="Rectangle 24"/>
              <p:cNvSpPr>
                <a:spLocks noRot="1" noChangeAspect="1" noMove="1" noResize="1" noEditPoints="1" noAdjustHandles="1" noChangeArrowheads="1" noChangeShapeType="1" noTextEdit="1"/>
              </p:cNvSpPr>
              <p:nvPr/>
            </p:nvSpPr>
            <p:spPr>
              <a:xfrm>
                <a:off x="983433" y="4537084"/>
                <a:ext cx="7576963" cy="1590756"/>
              </a:xfrm>
              <a:prstGeom prst="rect">
                <a:avLst/>
              </a:prstGeom>
              <a:blipFill>
                <a:blip r:embed="rId8"/>
                <a:stretch>
                  <a:fillRect l="-322" t="-383" b="-15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6" name="TextBox 25"/>
              <p:cNvSpPr txBox="1"/>
              <p:nvPr/>
            </p:nvSpPr>
            <p:spPr>
              <a:xfrm>
                <a:off x="5303912" y="4437112"/>
                <a:ext cx="5040560" cy="1754326"/>
              </a:xfrm>
              <a:prstGeom prst="rect">
                <a:avLst/>
              </a:prstGeom>
              <a:noFill/>
              <a:ln>
                <a:solidFill>
                  <a:srgbClr val="0070C0"/>
                </a:solidFill>
              </a:ln>
            </p:spPr>
            <p:txBody>
              <a:bodyPr wrap="square" rtlCol="0">
                <a:spAutoFit/>
              </a:bodyPr>
              <a:lstStyle/>
              <a:p>
                <a:r>
                  <a:rPr lang="en-GB" dirty="0"/>
                  <a:t>e.g.: </a:t>
                </a:r>
              </a:p>
              <a:p>
                <a:endParaRPr lang="en-GB" dirty="0"/>
              </a:p>
              <a:p>
                <a:r>
                  <a:rPr lang="en-GB" dirty="0"/>
                  <a:t>15, 12, 9, 6, …. (</a:t>
                </a:r>
                <a14:m>
                  <m:oMath xmlns:m="http://schemas.openxmlformats.org/officeDocument/2006/math">
                    <m:sSub>
                      <m:sSubPr>
                        <m:ctrlPr>
                          <a:rPr lang="en-GB" i="1">
                            <a:solidFill>
                              <a:prstClr val="black"/>
                            </a:solidFill>
                            <a:latin typeface="Cambria Math" panose="02040503050406030204" pitchFamily="18" charset="0"/>
                          </a:rPr>
                        </m:ctrlPr>
                      </m:sSubPr>
                      <m:e>
                        <m:r>
                          <a:rPr lang="en-GB" i="1">
                            <a:solidFill>
                              <a:prstClr val="black"/>
                            </a:solidFill>
                            <a:latin typeface="Cambria Math" panose="02040503050406030204" pitchFamily="18" charset="0"/>
                          </a:rPr>
                          <m:t>𝑡</m:t>
                        </m:r>
                      </m:e>
                      <m:sub>
                        <m:r>
                          <a:rPr lang="en-GB" i="1">
                            <a:solidFill>
                              <a:prstClr val="black"/>
                            </a:solidFill>
                            <a:latin typeface="Cambria Math" panose="02040503050406030204" pitchFamily="18" charset="0"/>
                          </a:rPr>
                          <m:t>1</m:t>
                        </m:r>
                      </m:sub>
                    </m:sSub>
                    <m:r>
                      <a:rPr lang="en-GB" i="1">
                        <a:solidFill>
                          <a:prstClr val="black"/>
                        </a:solidFill>
                        <a:latin typeface="Cambria Math" panose="02040503050406030204" pitchFamily="18" charset="0"/>
                      </a:rPr>
                      <m:t>=</m:t>
                    </m:r>
                    <m:r>
                      <a:rPr lang="en-GB" i="1">
                        <a:solidFill>
                          <a:prstClr val="black"/>
                        </a:solidFill>
                        <a:latin typeface="Cambria Math" panose="02040503050406030204" pitchFamily="18" charset="0"/>
                      </a:rPr>
                      <m:t>15</m:t>
                    </m:r>
                    <m:r>
                      <a:rPr lang="en-GB" i="1">
                        <a:solidFill>
                          <a:prstClr val="black"/>
                        </a:solidFill>
                        <a:latin typeface="Cambria Math" panose="02040503050406030204" pitchFamily="18" charset="0"/>
                      </a:rPr>
                      <m:t>, </m:t>
                    </m:r>
                    <m:r>
                      <a:rPr lang="en-GB" i="1">
                        <a:solidFill>
                          <a:prstClr val="black"/>
                        </a:solidFill>
                        <a:latin typeface="Cambria Math" panose="02040503050406030204" pitchFamily="18" charset="0"/>
                      </a:rPr>
                      <m:t>𝑑</m:t>
                    </m:r>
                    <m:r>
                      <a:rPr lang="en-GB" i="1">
                        <a:solidFill>
                          <a:prstClr val="black"/>
                        </a:solidFill>
                        <a:latin typeface="Cambria Math" panose="02040503050406030204" pitchFamily="18" charset="0"/>
                      </a:rPr>
                      <m:t>=−</m:t>
                    </m:r>
                    <m:r>
                      <a:rPr lang="en-GB" i="1">
                        <a:solidFill>
                          <a:prstClr val="black"/>
                        </a:solidFill>
                        <a:latin typeface="Cambria Math" panose="02040503050406030204" pitchFamily="18" charset="0"/>
                      </a:rPr>
                      <m:t>3</m:t>
                    </m:r>
                    <m:r>
                      <a:rPr lang="en-GB" i="1">
                        <a:solidFill>
                          <a:prstClr val="black"/>
                        </a:solidFill>
                        <a:latin typeface="Cambria Math" panose="02040503050406030204" pitchFamily="18" charset="0"/>
                      </a:rPr>
                      <m:t>)</m:t>
                    </m:r>
                  </m:oMath>
                </a14:m>
                <a:endParaRPr lang="en-GB" dirty="0"/>
              </a:p>
              <a:p>
                <a:endParaRPr lang="en-GB" dirty="0"/>
              </a:p>
              <a:p>
                <a:pPr lvl="0"/>
                <a:r>
                  <a:rPr lang="en-GB" dirty="0"/>
                  <a:t>-5,-1,+3,+7, … </a:t>
                </a:r>
                <a:r>
                  <a:rPr lang="en-GB" dirty="0">
                    <a:solidFill>
                      <a:prstClr val="black"/>
                    </a:solidFill>
                  </a:rPr>
                  <a:t>(</a:t>
                </a:r>
                <a14:m>
                  <m:oMath xmlns:m="http://schemas.openxmlformats.org/officeDocument/2006/math">
                    <m:sSub>
                      <m:sSubPr>
                        <m:ctrlPr>
                          <a:rPr lang="en-GB" i="1">
                            <a:solidFill>
                              <a:prstClr val="black"/>
                            </a:solidFill>
                            <a:latin typeface="Cambria Math" panose="02040503050406030204" pitchFamily="18" charset="0"/>
                          </a:rPr>
                        </m:ctrlPr>
                      </m:sSubPr>
                      <m:e>
                        <m:r>
                          <a:rPr lang="en-GB" i="1">
                            <a:solidFill>
                              <a:prstClr val="black"/>
                            </a:solidFill>
                            <a:latin typeface="Cambria Math" panose="02040503050406030204" pitchFamily="18" charset="0"/>
                          </a:rPr>
                          <m:t>𝑡</m:t>
                        </m:r>
                      </m:e>
                      <m:sub>
                        <m:r>
                          <a:rPr lang="en-GB" i="1">
                            <a:solidFill>
                              <a:prstClr val="black"/>
                            </a:solidFill>
                            <a:latin typeface="Cambria Math" panose="02040503050406030204" pitchFamily="18" charset="0"/>
                          </a:rPr>
                          <m:t>1</m:t>
                        </m:r>
                      </m:sub>
                    </m:sSub>
                    <m:r>
                      <a:rPr lang="en-GB" i="1">
                        <a:solidFill>
                          <a:prstClr val="black"/>
                        </a:solidFill>
                        <a:latin typeface="Cambria Math" panose="02040503050406030204" pitchFamily="18" charset="0"/>
                      </a:rPr>
                      <m:t>=−</m:t>
                    </m:r>
                    <m:r>
                      <a:rPr lang="en-GB" i="1">
                        <a:solidFill>
                          <a:prstClr val="black"/>
                        </a:solidFill>
                        <a:latin typeface="Cambria Math" panose="02040503050406030204" pitchFamily="18" charset="0"/>
                      </a:rPr>
                      <m:t>5</m:t>
                    </m:r>
                    <m:r>
                      <a:rPr lang="en-GB" i="1">
                        <a:solidFill>
                          <a:prstClr val="black"/>
                        </a:solidFill>
                        <a:latin typeface="Cambria Math" panose="02040503050406030204" pitchFamily="18" charset="0"/>
                      </a:rPr>
                      <m:t>, </m:t>
                    </m:r>
                    <m:r>
                      <a:rPr lang="en-GB" i="1">
                        <a:solidFill>
                          <a:prstClr val="black"/>
                        </a:solidFill>
                        <a:latin typeface="Cambria Math" panose="02040503050406030204" pitchFamily="18" charset="0"/>
                      </a:rPr>
                      <m:t>𝑑</m:t>
                    </m:r>
                    <m:r>
                      <a:rPr lang="en-GB" i="1">
                        <a:solidFill>
                          <a:prstClr val="black"/>
                        </a:solidFill>
                        <a:latin typeface="Cambria Math" panose="02040503050406030204" pitchFamily="18" charset="0"/>
                      </a:rPr>
                      <m:t>=+</m:t>
                    </m:r>
                    <m:r>
                      <a:rPr lang="en-GB" i="1">
                        <a:solidFill>
                          <a:prstClr val="black"/>
                        </a:solidFill>
                        <a:latin typeface="Cambria Math" panose="02040503050406030204" pitchFamily="18" charset="0"/>
                      </a:rPr>
                      <m:t>4</m:t>
                    </m:r>
                    <m:r>
                      <a:rPr lang="en-GB" i="1">
                        <a:solidFill>
                          <a:prstClr val="black"/>
                        </a:solidFill>
                        <a:latin typeface="Cambria Math" panose="02040503050406030204" pitchFamily="18" charset="0"/>
                      </a:rPr>
                      <m:t>)</m:t>
                    </m:r>
                  </m:oMath>
                </a14:m>
                <a:endParaRPr lang="en-GB" dirty="0">
                  <a:solidFill>
                    <a:prstClr val="black"/>
                  </a:solidFill>
                </a:endParaRPr>
              </a:p>
              <a:p>
                <a:endParaRPr lang="en-GB" dirty="0"/>
              </a:p>
            </p:txBody>
          </p:sp>
        </mc:Choice>
        <mc:Fallback xmlns="">
          <p:sp>
            <p:nvSpPr>
              <p:cNvPr id="26" name="TextBox 25"/>
              <p:cNvSpPr txBox="1">
                <a:spLocks noRot="1" noChangeAspect="1" noMove="1" noResize="1" noEditPoints="1" noAdjustHandles="1" noChangeArrowheads="1" noChangeShapeType="1" noTextEdit="1"/>
              </p:cNvSpPr>
              <p:nvPr/>
            </p:nvSpPr>
            <p:spPr>
              <a:xfrm>
                <a:off x="5303912" y="4437112"/>
                <a:ext cx="5040560" cy="1754326"/>
              </a:xfrm>
              <a:prstGeom prst="rect">
                <a:avLst/>
              </a:prstGeom>
              <a:blipFill>
                <a:blip r:embed="rId9"/>
                <a:stretch>
                  <a:fillRect l="-844" t="-1724"/>
                </a:stretch>
              </a:blipFill>
              <a:ln>
                <a:solidFill>
                  <a:srgbClr val="0070C0"/>
                </a:solidFill>
              </a:ln>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1174D32C-C83B-4242-83E7-4592D85930D4}"/>
              </a:ext>
            </a:extLst>
          </p:cNvPr>
          <p:cNvSpPr>
            <a:spLocks noGrp="1"/>
          </p:cNvSpPr>
          <p:nvPr>
            <p:ph type="sldNum" sz="quarter" idx="12"/>
          </p:nvPr>
        </p:nvSpPr>
        <p:spPr/>
        <p:txBody>
          <a:bodyPr/>
          <a:lstStyle/>
          <a:p>
            <a:fld id="{E268A2EE-60DF-4D9A-BDB5-E8B57244CE40}" type="slidenum">
              <a:rPr lang="en-GB" smtClean="0"/>
              <a:pPr/>
              <a:t>127</a:t>
            </a:fld>
            <a:endParaRPr lang="en-GB"/>
          </a:p>
        </p:txBody>
      </p:sp>
    </p:spTree>
    <p:extLst>
      <p:ext uri="{BB962C8B-B14F-4D97-AF65-F5344CB8AC3E}">
        <p14:creationId xmlns:p14="http://schemas.microsoft.com/office/powerpoint/2010/main" val="1864329190"/>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2" y="692696"/>
            <a:ext cx="11593288"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solidFill>
                  <a:prstClr val="white"/>
                </a:solidFill>
              </a:rPr>
              <a:t>Some Basics in Algebra</a:t>
            </a:r>
            <a:endParaRPr lang="en-GB" sz="2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63352" y="1340768"/>
                <a:ext cx="11593288" cy="5517232"/>
              </a:xfrm>
            </p:spPr>
            <p:txBody>
              <a:bodyPr>
                <a:normAutofit lnSpcReduction="10000"/>
              </a:bodyPr>
              <a:lstStyle/>
              <a:p>
                <a:r>
                  <a:rPr lang="en-GB" sz="2400" dirty="0"/>
                  <a:t>Sum of the terms (entirely or partially) of an arithmetic sequence is called </a:t>
                </a:r>
                <a:r>
                  <a:rPr lang="en-GB" sz="2400" i="1" dirty="0">
                    <a:solidFill>
                      <a:srgbClr val="FF0000"/>
                    </a:solidFill>
                  </a:rPr>
                  <a:t>arithmetic series</a:t>
                </a:r>
                <a:r>
                  <a:rPr lang="en-GB" sz="2400" dirty="0"/>
                  <a:t>. The series for </a:t>
                </a:r>
                <a14:m>
                  <m:oMath xmlns:m="http://schemas.openxmlformats.org/officeDocument/2006/math">
                    <m:r>
                      <a:rPr lang="en-GB" sz="2400" i="1">
                        <a:solidFill>
                          <a:srgbClr val="FF0000"/>
                        </a:solidFill>
                        <a:latin typeface="Cambria Math" panose="02040503050406030204" pitchFamily="18" charset="0"/>
                      </a:rPr>
                      <m:t>𝑛</m:t>
                    </m:r>
                  </m:oMath>
                </a14:m>
                <a:r>
                  <a:rPr lang="en-GB" sz="2400" dirty="0"/>
                  <a:t> term can be shown as </a:t>
                </a:r>
                <a14:m>
                  <m:oMath xmlns:m="http://schemas.openxmlformats.org/officeDocument/2006/math">
                    <m:sSub>
                      <m:sSubPr>
                        <m:ctrlPr>
                          <a:rPr lang="en-GB" sz="2400" i="1">
                            <a:solidFill>
                              <a:srgbClr val="FF0000"/>
                            </a:solidFill>
                            <a:latin typeface="Cambria Math" panose="02040503050406030204" pitchFamily="18" charset="0"/>
                          </a:rPr>
                        </m:ctrlPr>
                      </m:sSubPr>
                      <m:e>
                        <m:r>
                          <a:rPr lang="en-GB" sz="2400" i="1">
                            <a:solidFill>
                              <a:srgbClr val="FF0000"/>
                            </a:solidFill>
                            <a:latin typeface="Cambria Math" panose="02040503050406030204" pitchFamily="18" charset="0"/>
                          </a:rPr>
                          <m:t>𝑆</m:t>
                        </m:r>
                      </m:e>
                      <m:sub>
                        <m:r>
                          <a:rPr lang="en-GB" sz="2400" i="1">
                            <a:solidFill>
                              <a:srgbClr val="FF0000"/>
                            </a:solidFill>
                            <a:latin typeface="Cambria Math" panose="02040503050406030204" pitchFamily="18" charset="0"/>
                          </a:rPr>
                          <m:t>𝑛</m:t>
                        </m:r>
                      </m:sub>
                    </m:sSub>
                  </m:oMath>
                </a14:m>
                <a:r>
                  <a:rPr lang="en-GB" sz="2400" dirty="0"/>
                  <a:t>:</a:t>
                </a:r>
              </a:p>
              <a:p>
                <a:endParaRPr lang="en-GB" sz="800" dirty="0"/>
              </a:p>
              <a:p>
                <a:pPr marL="109728" indent="0">
                  <a:buNone/>
                </a:pPr>
                <a14:m>
                  <m:oMathPara xmlns:m="http://schemas.openxmlformats.org/officeDocument/2006/math">
                    <m:oMathParaPr>
                      <m:jc m:val="centerGroup"/>
                    </m:oMathParaPr>
                    <m:oMath xmlns:m="http://schemas.openxmlformats.org/officeDocument/2006/math">
                      <m:sSub>
                        <m:sSubPr>
                          <m:ctrlPr>
                            <a:rPr lang="en-GB" sz="2200" i="1">
                              <a:latin typeface="Cambria Math" panose="02040503050406030204" pitchFamily="18" charset="0"/>
                            </a:rPr>
                          </m:ctrlPr>
                        </m:sSubPr>
                        <m:e>
                          <m:r>
                            <a:rPr lang="en-GB" sz="2200" i="1">
                              <a:latin typeface="Cambria Math" panose="02040503050406030204" pitchFamily="18" charset="0"/>
                            </a:rPr>
                            <m:t>𝑆</m:t>
                          </m:r>
                        </m:e>
                        <m:sub>
                          <m:r>
                            <a:rPr lang="en-GB" sz="2200" i="1">
                              <a:latin typeface="Cambria Math" panose="02040503050406030204" pitchFamily="18" charset="0"/>
                            </a:rPr>
                            <m:t>𝑛</m:t>
                          </m:r>
                        </m:sub>
                      </m:sSub>
                      <m:r>
                        <a:rPr lang="en-GB" sz="2200" i="1">
                          <a:latin typeface="Cambria Math" panose="02040503050406030204" pitchFamily="18" charset="0"/>
                        </a:rPr>
                        <m:t>=</m:t>
                      </m:r>
                      <m:sSub>
                        <m:sSubPr>
                          <m:ctrlPr>
                            <a:rPr lang="en-GB" sz="2200" i="1">
                              <a:solidFill>
                                <a:prstClr val="black"/>
                              </a:solidFill>
                              <a:latin typeface="Cambria Math" panose="02040503050406030204" pitchFamily="18" charset="0"/>
                            </a:rPr>
                          </m:ctrlPr>
                        </m:sSubPr>
                        <m:e>
                          <m:r>
                            <a:rPr lang="en-GB" sz="2200" i="1">
                              <a:solidFill>
                                <a:prstClr val="black"/>
                              </a:solidFill>
                              <a:latin typeface="Cambria Math" panose="02040503050406030204" pitchFamily="18" charset="0"/>
                            </a:rPr>
                            <m:t>𝑡</m:t>
                          </m:r>
                        </m:e>
                        <m:sub>
                          <m:r>
                            <a:rPr lang="en-GB" sz="2200" i="1">
                              <a:solidFill>
                                <a:prstClr val="black"/>
                              </a:solidFill>
                              <a:latin typeface="Cambria Math" panose="02040503050406030204" pitchFamily="18" charset="0"/>
                            </a:rPr>
                            <m:t>1</m:t>
                          </m:r>
                        </m:sub>
                      </m:sSub>
                      <m:r>
                        <a:rPr lang="en-GB" sz="2200" i="1">
                          <a:solidFill>
                            <a:prstClr val="black"/>
                          </a:solidFill>
                          <a:latin typeface="Cambria Math" panose="02040503050406030204" pitchFamily="18" charset="0"/>
                        </a:rPr>
                        <m:t>+</m:t>
                      </m:r>
                      <m:d>
                        <m:dPr>
                          <m:ctrlPr>
                            <a:rPr lang="en-GB" sz="2200" i="1">
                              <a:solidFill>
                                <a:prstClr val="black"/>
                              </a:solidFill>
                              <a:latin typeface="Cambria Math" panose="02040503050406030204" pitchFamily="18" charset="0"/>
                            </a:rPr>
                          </m:ctrlPr>
                        </m:dPr>
                        <m:e>
                          <m:sSub>
                            <m:sSubPr>
                              <m:ctrlPr>
                                <a:rPr lang="en-GB" sz="2200" i="1">
                                  <a:solidFill>
                                    <a:prstClr val="black"/>
                                  </a:solidFill>
                                  <a:latin typeface="Cambria Math" panose="02040503050406030204" pitchFamily="18" charset="0"/>
                                </a:rPr>
                              </m:ctrlPr>
                            </m:sSubPr>
                            <m:e>
                              <m:r>
                                <a:rPr lang="en-GB" sz="2200" i="1">
                                  <a:solidFill>
                                    <a:prstClr val="black"/>
                                  </a:solidFill>
                                  <a:latin typeface="Cambria Math" panose="02040503050406030204" pitchFamily="18" charset="0"/>
                                </a:rPr>
                                <m:t>𝑡</m:t>
                              </m:r>
                            </m:e>
                            <m:sub>
                              <m:r>
                                <a:rPr lang="en-GB" sz="2200" i="1">
                                  <a:solidFill>
                                    <a:prstClr val="black"/>
                                  </a:solidFill>
                                  <a:latin typeface="Cambria Math" panose="02040503050406030204" pitchFamily="18" charset="0"/>
                                </a:rPr>
                                <m:t>1</m:t>
                              </m:r>
                            </m:sub>
                          </m:sSub>
                          <m:r>
                            <a:rPr lang="en-GB" sz="2200" i="1">
                              <a:solidFill>
                                <a:prstClr val="black"/>
                              </a:solidFill>
                              <a:latin typeface="Cambria Math" panose="02040503050406030204" pitchFamily="18" charset="0"/>
                            </a:rPr>
                            <m:t>+</m:t>
                          </m:r>
                          <m:r>
                            <a:rPr lang="en-GB" sz="2200" i="1">
                              <a:solidFill>
                                <a:prstClr val="black"/>
                              </a:solidFill>
                              <a:latin typeface="Cambria Math" panose="02040503050406030204" pitchFamily="18" charset="0"/>
                            </a:rPr>
                            <m:t>𝑑</m:t>
                          </m:r>
                        </m:e>
                      </m:d>
                      <m:r>
                        <a:rPr lang="en-GB" sz="2200" i="1">
                          <a:solidFill>
                            <a:prstClr val="black"/>
                          </a:solidFill>
                          <a:latin typeface="Cambria Math" panose="02040503050406030204" pitchFamily="18" charset="0"/>
                        </a:rPr>
                        <m:t>+</m:t>
                      </m:r>
                      <m:d>
                        <m:dPr>
                          <m:ctrlPr>
                            <a:rPr lang="en-GB" sz="2200" i="1">
                              <a:solidFill>
                                <a:prstClr val="black"/>
                              </a:solidFill>
                              <a:latin typeface="Cambria Math" panose="02040503050406030204" pitchFamily="18" charset="0"/>
                            </a:rPr>
                          </m:ctrlPr>
                        </m:dPr>
                        <m:e>
                          <m:sSub>
                            <m:sSubPr>
                              <m:ctrlPr>
                                <a:rPr lang="en-GB" sz="2200" i="1">
                                  <a:solidFill>
                                    <a:prstClr val="black"/>
                                  </a:solidFill>
                                  <a:latin typeface="Cambria Math" panose="02040503050406030204" pitchFamily="18" charset="0"/>
                                </a:rPr>
                              </m:ctrlPr>
                            </m:sSubPr>
                            <m:e>
                              <m:r>
                                <a:rPr lang="en-GB" sz="2200" i="1">
                                  <a:solidFill>
                                    <a:prstClr val="black"/>
                                  </a:solidFill>
                                  <a:latin typeface="Cambria Math" panose="02040503050406030204" pitchFamily="18" charset="0"/>
                                </a:rPr>
                                <m:t>𝑡</m:t>
                              </m:r>
                            </m:e>
                            <m:sub>
                              <m:r>
                                <a:rPr lang="en-GB" sz="2200" i="1">
                                  <a:solidFill>
                                    <a:prstClr val="black"/>
                                  </a:solidFill>
                                  <a:latin typeface="Cambria Math" panose="02040503050406030204" pitchFamily="18" charset="0"/>
                                </a:rPr>
                                <m:t>1</m:t>
                              </m:r>
                            </m:sub>
                          </m:sSub>
                          <m:r>
                            <a:rPr lang="en-GB" sz="2200" i="1">
                              <a:solidFill>
                                <a:prstClr val="black"/>
                              </a:solidFill>
                              <a:latin typeface="Cambria Math" panose="02040503050406030204" pitchFamily="18" charset="0"/>
                            </a:rPr>
                            <m:t>+</m:t>
                          </m:r>
                          <m:r>
                            <a:rPr lang="en-GB" sz="2200" i="1">
                              <a:solidFill>
                                <a:prstClr val="black"/>
                              </a:solidFill>
                              <a:latin typeface="Cambria Math" panose="02040503050406030204" pitchFamily="18" charset="0"/>
                            </a:rPr>
                            <m:t>2</m:t>
                          </m:r>
                          <m:r>
                            <a:rPr lang="en-GB" sz="2200" i="1">
                              <a:solidFill>
                                <a:prstClr val="black"/>
                              </a:solidFill>
                              <a:latin typeface="Cambria Math" panose="02040503050406030204" pitchFamily="18" charset="0"/>
                            </a:rPr>
                            <m:t>𝑑</m:t>
                          </m:r>
                        </m:e>
                      </m:d>
                      <m:r>
                        <a:rPr lang="en-GB" sz="2200" i="1">
                          <a:solidFill>
                            <a:prstClr val="black"/>
                          </a:solidFill>
                          <a:latin typeface="Cambria Math" panose="02040503050406030204" pitchFamily="18" charset="0"/>
                        </a:rPr>
                        <m:t>+…+</m:t>
                      </m:r>
                      <m:d>
                        <m:dPr>
                          <m:ctrlPr>
                            <a:rPr lang="en-GB" sz="2200" i="1">
                              <a:solidFill>
                                <a:prstClr val="black"/>
                              </a:solidFill>
                              <a:latin typeface="Cambria Math" panose="02040503050406030204" pitchFamily="18" charset="0"/>
                            </a:rPr>
                          </m:ctrlPr>
                        </m:dPr>
                        <m:e>
                          <m:sSub>
                            <m:sSubPr>
                              <m:ctrlPr>
                                <a:rPr lang="en-GB" sz="2200" i="1">
                                  <a:solidFill>
                                    <a:prstClr val="black"/>
                                  </a:solidFill>
                                  <a:latin typeface="Cambria Math" panose="02040503050406030204" pitchFamily="18" charset="0"/>
                                </a:rPr>
                              </m:ctrlPr>
                            </m:sSubPr>
                            <m:e>
                              <m:r>
                                <a:rPr lang="en-GB" sz="2200" i="1">
                                  <a:solidFill>
                                    <a:prstClr val="black"/>
                                  </a:solidFill>
                                  <a:latin typeface="Cambria Math" panose="02040503050406030204" pitchFamily="18" charset="0"/>
                                </a:rPr>
                                <m:t>𝑡</m:t>
                              </m:r>
                            </m:e>
                            <m:sub>
                              <m:r>
                                <a:rPr lang="en-GB" sz="2200" i="1">
                                  <a:solidFill>
                                    <a:prstClr val="black"/>
                                  </a:solidFill>
                                  <a:latin typeface="Cambria Math" panose="02040503050406030204" pitchFamily="18" charset="0"/>
                                </a:rPr>
                                <m:t>1</m:t>
                              </m:r>
                            </m:sub>
                          </m:sSub>
                          <m:r>
                            <a:rPr lang="en-GB" sz="2200" i="1">
                              <a:solidFill>
                                <a:prstClr val="black"/>
                              </a:solidFill>
                              <a:latin typeface="Cambria Math" panose="02040503050406030204" pitchFamily="18" charset="0"/>
                            </a:rPr>
                            <m:t>+</m:t>
                          </m:r>
                          <m:d>
                            <m:dPr>
                              <m:ctrlPr>
                                <a:rPr lang="en-GB" sz="2200" i="1">
                                  <a:solidFill>
                                    <a:prstClr val="black"/>
                                  </a:solidFill>
                                  <a:latin typeface="Cambria Math" panose="02040503050406030204" pitchFamily="18" charset="0"/>
                                </a:rPr>
                              </m:ctrlPr>
                            </m:dPr>
                            <m:e>
                              <m:r>
                                <a:rPr lang="en-GB" sz="2200" i="1">
                                  <a:solidFill>
                                    <a:prstClr val="black"/>
                                  </a:solidFill>
                                  <a:latin typeface="Cambria Math" panose="02040503050406030204" pitchFamily="18" charset="0"/>
                                </a:rPr>
                                <m:t>𝑛</m:t>
                              </m:r>
                              <m:r>
                                <a:rPr lang="en-GB" sz="2200" i="1">
                                  <a:solidFill>
                                    <a:prstClr val="black"/>
                                  </a:solidFill>
                                  <a:latin typeface="Cambria Math" panose="02040503050406030204" pitchFamily="18" charset="0"/>
                                </a:rPr>
                                <m:t>−</m:t>
                              </m:r>
                              <m:r>
                                <a:rPr lang="en-GB" sz="2200" i="1">
                                  <a:solidFill>
                                    <a:prstClr val="black"/>
                                  </a:solidFill>
                                  <a:latin typeface="Cambria Math" panose="02040503050406030204" pitchFamily="18" charset="0"/>
                                </a:rPr>
                                <m:t>1</m:t>
                              </m:r>
                            </m:e>
                          </m:d>
                          <m:r>
                            <a:rPr lang="en-GB" sz="2200" i="1">
                              <a:solidFill>
                                <a:prstClr val="black"/>
                              </a:solidFill>
                              <a:latin typeface="Cambria Math" panose="02040503050406030204" pitchFamily="18" charset="0"/>
                            </a:rPr>
                            <m:t>𝑑</m:t>
                          </m:r>
                        </m:e>
                      </m:d>
                    </m:oMath>
                  </m:oMathPara>
                </a14:m>
                <a:endParaRPr lang="en-GB" sz="2200" dirty="0"/>
              </a:p>
              <a:p>
                <a:pPr marL="109728" indent="0">
                  <a:buNone/>
                </a:pPr>
                <a:endParaRPr lang="en-GB" sz="800" dirty="0"/>
              </a:p>
              <a:p>
                <a:pPr>
                  <a:buFont typeface="Arial" panose="020B0604020202020204" pitchFamily="34" charset="0"/>
                  <a:buChar char="•"/>
                </a:pPr>
                <a:r>
                  <a:rPr lang="en-GB" sz="2400" dirty="0"/>
                  <a:t>We can write </a:t>
                </a:r>
                <a14:m>
                  <m:oMath xmlns:m="http://schemas.openxmlformats.org/officeDocument/2006/math">
                    <m:sSub>
                      <m:sSubPr>
                        <m:ctrlPr>
                          <a:rPr lang="en-GB" sz="2400" i="1">
                            <a:solidFill>
                              <a:srgbClr val="FF0000"/>
                            </a:solidFill>
                            <a:latin typeface="Cambria Math" panose="02040503050406030204" pitchFamily="18" charset="0"/>
                          </a:rPr>
                        </m:ctrlPr>
                      </m:sSubPr>
                      <m:e>
                        <m:r>
                          <a:rPr lang="en-GB" sz="2400" i="1">
                            <a:solidFill>
                              <a:srgbClr val="FF0000"/>
                            </a:solidFill>
                            <a:latin typeface="Cambria Math" panose="02040503050406030204" pitchFamily="18" charset="0"/>
                          </a:rPr>
                          <m:t>𝑆</m:t>
                        </m:r>
                      </m:e>
                      <m:sub>
                        <m:r>
                          <a:rPr lang="en-GB" sz="2400" i="1">
                            <a:solidFill>
                              <a:srgbClr val="FF0000"/>
                            </a:solidFill>
                            <a:latin typeface="Cambria Math" panose="02040503050406030204" pitchFamily="18" charset="0"/>
                          </a:rPr>
                          <m:t>𝑛</m:t>
                        </m:r>
                      </m:sub>
                    </m:sSub>
                  </m:oMath>
                </a14:m>
                <a:r>
                  <a:rPr lang="en-GB" sz="2400" dirty="0"/>
                  <a:t> in these ways: </a:t>
                </a:r>
              </a:p>
              <a:p>
                <a:pPr marL="109728" indent="0">
                  <a:buNone/>
                </a:pPr>
                <a:endParaRPr lang="en-GB" sz="1400" dirty="0"/>
              </a:p>
              <a:p>
                <a:pPr marL="109728" indent="0">
                  <a:buClr>
                    <a:srgbClr val="1B587C"/>
                  </a:buClr>
                  <a:buNone/>
                </a:pPr>
                <a:r>
                  <a:rPr lang="en-GB" sz="2200" dirty="0">
                    <a:solidFill>
                      <a:prstClr val="black"/>
                    </a:solidFill>
                  </a:rPr>
                  <a:t>                                 </a:t>
                </a:r>
                <a14:m>
                  <m:oMath xmlns:m="http://schemas.openxmlformats.org/officeDocument/2006/math">
                    <m:sSub>
                      <m:sSubPr>
                        <m:ctrlPr>
                          <a:rPr lang="en-GB" sz="2200" i="1">
                            <a:solidFill>
                              <a:prstClr val="black"/>
                            </a:solidFill>
                            <a:latin typeface="Cambria Math" panose="02040503050406030204" pitchFamily="18" charset="0"/>
                          </a:rPr>
                        </m:ctrlPr>
                      </m:sSubPr>
                      <m:e>
                        <m:r>
                          <a:rPr lang="en-GB" sz="2200" i="1">
                            <a:solidFill>
                              <a:prstClr val="black"/>
                            </a:solidFill>
                            <a:latin typeface="Cambria Math" panose="02040503050406030204" pitchFamily="18" charset="0"/>
                          </a:rPr>
                          <m:t>𝑆</m:t>
                        </m:r>
                      </m:e>
                      <m:sub>
                        <m:r>
                          <a:rPr lang="en-GB" sz="2200" i="1">
                            <a:solidFill>
                              <a:prstClr val="black"/>
                            </a:solidFill>
                            <a:latin typeface="Cambria Math" panose="02040503050406030204" pitchFamily="18" charset="0"/>
                          </a:rPr>
                          <m:t>𝑛</m:t>
                        </m:r>
                      </m:sub>
                    </m:sSub>
                    <m:r>
                      <a:rPr lang="en-GB" sz="2200" i="1">
                        <a:solidFill>
                          <a:prstClr val="black"/>
                        </a:solidFill>
                        <a:latin typeface="Cambria Math" panose="02040503050406030204" pitchFamily="18" charset="0"/>
                      </a:rPr>
                      <m:t>=</m:t>
                    </m:r>
                    <m:sSub>
                      <m:sSubPr>
                        <m:ctrlPr>
                          <a:rPr lang="en-GB" sz="2200" i="1">
                            <a:solidFill>
                              <a:prstClr val="black"/>
                            </a:solidFill>
                            <a:latin typeface="Cambria Math" panose="02040503050406030204" pitchFamily="18" charset="0"/>
                          </a:rPr>
                        </m:ctrlPr>
                      </m:sSubPr>
                      <m:e>
                        <m:r>
                          <a:rPr lang="en-GB" sz="2200" i="1">
                            <a:solidFill>
                              <a:prstClr val="black"/>
                            </a:solidFill>
                            <a:latin typeface="Cambria Math" panose="02040503050406030204" pitchFamily="18" charset="0"/>
                          </a:rPr>
                          <m:t>𝑡</m:t>
                        </m:r>
                      </m:e>
                      <m:sub>
                        <m:r>
                          <a:rPr lang="en-GB" sz="2200" i="1">
                            <a:solidFill>
                              <a:prstClr val="black"/>
                            </a:solidFill>
                            <a:latin typeface="Cambria Math" panose="02040503050406030204" pitchFamily="18" charset="0"/>
                          </a:rPr>
                          <m:t>1</m:t>
                        </m:r>
                      </m:sub>
                    </m:sSub>
                    <m:r>
                      <a:rPr lang="en-GB" sz="2200" i="1">
                        <a:solidFill>
                          <a:prstClr val="black"/>
                        </a:solidFill>
                        <a:latin typeface="Cambria Math" panose="02040503050406030204" pitchFamily="18" charset="0"/>
                      </a:rPr>
                      <m:t>+</m:t>
                    </m:r>
                    <m:d>
                      <m:dPr>
                        <m:ctrlPr>
                          <a:rPr lang="en-GB" sz="2200" i="1">
                            <a:solidFill>
                              <a:prstClr val="black"/>
                            </a:solidFill>
                            <a:latin typeface="Cambria Math" panose="02040503050406030204" pitchFamily="18" charset="0"/>
                          </a:rPr>
                        </m:ctrlPr>
                      </m:dPr>
                      <m:e>
                        <m:sSub>
                          <m:sSubPr>
                            <m:ctrlPr>
                              <a:rPr lang="en-GB" sz="2200" i="1">
                                <a:solidFill>
                                  <a:prstClr val="black"/>
                                </a:solidFill>
                                <a:latin typeface="Cambria Math" panose="02040503050406030204" pitchFamily="18" charset="0"/>
                              </a:rPr>
                            </m:ctrlPr>
                          </m:sSubPr>
                          <m:e>
                            <m:r>
                              <a:rPr lang="en-GB" sz="2200" i="1">
                                <a:solidFill>
                                  <a:prstClr val="black"/>
                                </a:solidFill>
                                <a:latin typeface="Cambria Math" panose="02040503050406030204" pitchFamily="18" charset="0"/>
                              </a:rPr>
                              <m:t>𝑡</m:t>
                            </m:r>
                          </m:e>
                          <m:sub>
                            <m:r>
                              <a:rPr lang="en-GB" sz="2200" i="1">
                                <a:solidFill>
                                  <a:prstClr val="black"/>
                                </a:solidFill>
                                <a:latin typeface="Cambria Math" panose="02040503050406030204" pitchFamily="18" charset="0"/>
                              </a:rPr>
                              <m:t>1</m:t>
                            </m:r>
                          </m:sub>
                        </m:sSub>
                        <m:r>
                          <a:rPr lang="en-GB" sz="2200" i="1">
                            <a:solidFill>
                              <a:prstClr val="black"/>
                            </a:solidFill>
                            <a:latin typeface="Cambria Math" panose="02040503050406030204" pitchFamily="18" charset="0"/>
                          </a:rPr>
                          <m:t>+</m:t>
                        </m:r>
                        <m:r>
                          <a:rPr lang="en-GB" sz="2200" i="1">
                            <a:solidFill>
                              <a:prstClr val="black"/>
                            </a:solidFill>
                            <a:latin typeface="Cambria Math" panose="02040503050406030204" pitchFamily="18" charset="0"/>
                          </a:rPr>
                          <m:t>𝑑</m:t>
                        </m:r>
                      </m:e>
                    </m:d>
                    <m:r>
                      <a:rPr lang="en-GB" sz="2200" i="1">
                        <a:solidFill>
                          <a:prstClr val="black"/>
                        </a:solidFill>
                        <a:latin typeface="Cambria Math" panose="02040503050406030204" pitchFamily="18" charset="0"/>
                      </a:rPr>
                      <m:t>+</m:t>
                    </m:r>
                    <m:d>
                      <m:dPr>
                        <m:ctrlPr>
                          <a:rPr lang="en-GB" sz="2200" i="1">
                            <a:solidFill>
                              <a:prstClr val="black"/>
                            </a:solidFill>
                            <a:latin typeface="Cambria Math" panose="02040503050406030204" pitchFamily="18" charset="0"/>
                          </a:rPr>
                        </m:ctrlPr>
                      </m:dPr>
                      <m:e>
                        <m:sSub>
                          <m:sSubPr>
                            <m:ctrlPr>
                              <a:rPr lang="en-GB" sz="2200" i="1">
                                <a:solidFill>
                                  <a:prstClr val="black"/>
                                </a:solidFill>
                                <a:latin typeface="Cambria Math" panose="02040503050406030204" pitchFamily="18" charset="0"/>
                              </a:rPr>
                            </m:ctrlPr>
                          </m:sSubPr>
                          <m:e>
                            <m:r>
                              <a:rPr lang="en-GB" sz="2200" i="1">
                                <a:solidFill>
                                  <a:prstClr val="black"/>
                                </a:solidFill>
                                <a:latin typeface="Cambria Math" panose="02040503050406030204" pitchFamily="18" charset="0"/>
                              </a:rPr>
                              <m:t>𝑡</m:t>
                            </m:r>
                          </m:e>
                          <m:sub>
                            <m:r>
                              <a:rPr lang="en-GB" sz="2200" i="1">
                                <a:solidFill>
                                  <a:prstClr val="black"/>
                                </a:solidFill>
                                <a:latin typeface="Cambria Math" panose="02040503050406030204" pitchFamily="18" charset="0"/>
                              </a:rPr>
                              <m:t>1</m:t>
                            </m:r>
                          </m:sub>
                        </m:sSub>
                        <m:r>
                          <a:rPr lang="en-GB" sz="2200" i="1">
                            <a:solidFill>
                              <a:prstClr val="black"/>
                            </a:solidFill>
                            <a:latin typeface="Cambria Math" panose="02040503050406030204" pitchFamily="18" charset="0"/>
                          </a:rPr>
                          <m:t>+</m:t>
                        </m:r>
                        <m:r>
                          <a:rPr lang="en-GB" sz="2200" i="1">
                            <a:solidFill>
                              <a:prstClr val="black"/>
                            </a:solidFill>
                            <a:latin typeface="Cambria Math" panose="02040503050406030204" pitchFamily="18" charset="0"/>
                          </a:rPr>
                          <m:t>2</m:t>
                        </m:r>
                        <m:r>
                          <a:rPr lang="en-GB" sz="2200" i="1">
                            <a:solidFill>
                              <a:prstClr val="black"/>
                            </a:solidFill>
                            <a:latin typeface="Cambria Math" panose="02040503050406030204" pitchFamily="18" charset="0"/>
                          </a:rPr>
                          <m:t>𝑑</m:t>
                        </m:r>
                      </m:e>
                    </m:d>
                    <m:r>
                      <a:rPr lang="en-GB" sz="2200" i="1">
                        <a:solidFill>
                          <a:prstClr val="black"/>
                        </a:solidFill>
                        <a:latin typeface="Cambria Math" panose="02040503050406030204" pitchFamily="18" charset="0"/>
                      </a:rPr>
                      <m:t>+…+</m:t>
                    </m:r>
                    <m:d>
                      <m:dPr>
                        <m:ctrlPr>
                          <a:rPr lang="en-GB" sz="2200" i="1">
                            <a:solidFill>
                              <a:prstClr val="black"/>
                            </a:solidFill>
                            <a:latin typeface="Cambria Math" panose="02040503050406030204" pitchFamily="18" charset="0"/>
                          </a:rPr>
                        </m:ctrlPr>
                      </m:dPr>
                      <m:e>
                        <m:sSub>
                          <m:sSubPr>
                            <m:ctrlPr>
                              <a:rPr lang="en-GB" sz="2200" i="1">
                                <a:solidFill>
                                  <a:prstClr val="black"/>
                                </a:solidFill>
                                <a:latin typeface="Cambria Math" panose="02040503050406030204" pitchFamily="18" charset="0"/>
                              </a:rPr>
                            </m:ctrlPr>
                          </m:sSubPr>
                          <m:e>
                            <m:r>
                              <a:rPr lang="en-GB" sz="2200" i="1">
                                <a:solidFill>
                                  <a:prstClr val="black"/>
                                </a:solidFill>
                                <a:latin typeface="Cambria Math" panose="02040503050406030204" pitchFamily="18" charset="0"/>
                              </a:rPr>
                              <m:t>𝑡</m:t>
                            </m:r>
                          </m:e>
                          <m:sub>
                            <m:r>
                              <a:rPr lang="en-GB" sz="2200" i="1">
                                <a:solidFill>
                                  <a:prstClr val="black"/>
                                </a:solidFill>
                                <a:latin typeface="Cambria Math" panose="02040503050406030204" pitchFamily="18" charset="0"/>
                              </a:rPr>
                              <m:t>𝑛</m:t>
                            </m:r>
                          </m:sub>
                        </m:sSub>
                        <m:r>
                          <a:rPr lang="en-GB" sz="2200" i="1">
                            <a:solidFill>
                              <a:prstClr val="black"/>
                            </a:solidFill>
                            <a:latin typeface="Cambria Math" panose="02040503050406030204" pitchFamily="18" charset="0"/>
                          </a:rPr>
                          <m:t>−</m:t>
                        </m:r>
                        <m:r>
                          <a:rPr lang="en-GB" sz="2200" i="1">
                            <a:solidFill>
                              <a:prstClr val="black"/>
                            </a:solidFill>
                            <a:latin typeface="Cambria Math" panose="02040503050406030204" pitchFamily="18" charset="0"/>
                          </a:rPr>
                          <m:t>2</m:t>
                        </m:r>
                        <m:r>
                          <a:rPr lang="en-GB" sz="2200" i="1">
                            <a:solidFill>
                              <a:prstClr val="black"/>
                            </a:solidFill>
                            <a:latin typeface="Cambria Math" panose="02040503050406030204" pitchFamily="18" charset="0"/>
                          </a:rPr>
                          <m:t>𝑑</m:t>
                        </m:r>
                      </m:e>
                    </m:d>
                    <m:r>
                      <a:rPr lang="en-GB" sz="2200" i="1">
                        <a:solidFill>
                          <a:prstClr val="black"/>
                        </a:solidFill>
                        <a:latin typeface="Cambria Math" panose="02040503050406030204" pitchFamily="18" charset="0"/>
                      </a:rPr>
                      <m:t>+</m:t>
                    </m:r>
                    <m:d>
                      <m:dPr>
                        <m:ctrlPr>
                          <a:rPr lang="en-GB" sz="2200" i="1">
                            <a:solidFill>
                              <a:prstClr val="black"/>
                            </a:solidFill>
                            <a:latin typeface="Cambria Math" panose="02040503050406030204" pitchFamily="18" charset="0"/>
                          </a:rPr>
                        </m:ctrlPr>
                      </m:dPr>
                      <m:e>
                        <m:sSub>
                          <m:sSubPr>
                            <m:ctrlPr>
                              <a:rPr lang="en-GB" sz="2200" i="1">
                                <a:solidFill>
                                  <a:prstClr val="black"/>
                                </a:solidFill>
                                <a:latin typeface="Cambria Math" panose="02040503050406030204" pitchFamily="18" charset="0"/>
                              </a:rPr>
                            </m:ctrlPr>
                          </m:sSubPr>
                          <m:e>
                            <m:r>
                              <a:rPr lang="en-GB" sz="2200" i="1">
                                <a:solidFill>
                                  <a:prstClr val="black"/>
                                </a:solidFill>
                                <a:latin typeface="Cambria Math" panose="02040503050406030204" pitchFamily="18" charset="0"/>
                              </a:rPr>
                              <m:t>𝑡</m:t>
                            </m:r>
                          </m:e>
                          <m:sub>
                            <m:r>
                              <a:rPr lang="en-GB" sz="2200" i="1">
                                <a:solidFill>
                                  <a:prstClr val="black"/>
                                </a:solidFill>
                                <a:latin typeface="Cambria Math" panose="02040503050406030204" pitchFamily="18" charset="0"/>
                              </a:rPr>
                              <m:t>𝑛</m:t>
                            </m:r>
                          </m:sub>
                        </m:sSub>
                        <m:r>
                          <a:rPr lang="en-GB" sz="2200" i="1">
                            <a:solidFill>
                              <a:prstClr val="black"/>
                            </a:solidFill>
                            <a:latin typeface="Cambria Math" panose="02040503050406030204" pitchFamily="18" charset="0"/>
                          </a:rPr>
                          <m:t>−</m:t>
                        </m:r>
                        <m:r>
                          <a:rPr lang="en-GB" sz="2200" i="1">
                            <a:solidFill>
                              <a:prstClr val="black"/>
                            </a:solidFill>
                            <a:latin typeface="Cambria Math" panose="02040503050406030204" pitchFamily="18" charset="0"/>
                          </a:rPr>
                          <m:t>𝑑</m:t>
                        </m:r>
                      </m:e>
                    </m:d>
                    <m:r>
                      <a:rPr lang="en-GB" sz="2200" i="1">
                        <a:solidFill>
                          <a:prstClr val="black"/>
                        </a:solidFill>
                        <a:latin typeface="Cambria Math" panose="02040503050406030204" pitchFamily="18" charset="0"/>
                      </a:rPr>
                      <m:t>+</m:t>
                    </m:r>
                    <m:sSub>
                      <m:sSubPr>
                        <m:ctrlPr>
                          <a:rPr lang="en-GB" sz="2200" i="1">
                            <a:solidFill>
                              <a:prstClr val="black"/>
                            </a:solidFill>
                            <a:latin typeface="Cambria Math" panose="02040503050406030204" pitchFamily="18" charset="0"/>
                          </a:rPr>
                        </m:ctrlPr>
                      </m:sSubPr>
                      <m:e>
                        <m:r>
                          <a:rPr lang="en-GB" sz="2200" i="1">
                            <a:solidFill>
                              <a:prstClr val="black"/>
                            </a:solidFill>
                            <a:latin typeface="Cambria Math" panose="02040503050406030204" pitchFamily="18" charset="0"/>
                          </a:rPr>
                          <m:t>𝑡</m:t>
                        </m:r>
                      </m:e>
                      <m:sub>
                        <m:r>
                          <a:rPr lang="en-GB" sz="2200" i="1">
                            <a:solidFill>
                              <a:prstClr val="black"/>
                            </a:solidFill>
                            <a:latin typeface="Cambria Math" panose="02040503050406030204" pitchFamily="18" charset="0"/>
                          </a:rPr>
                          <m:t>𝑛</m:t>
                        </m:r>
                      </m:sub>
                    </m:sSub>
                  </m:oMath>
                </a14:m>
                <a:r>
                  <a:rPr lang="en-GB" sz="2400" dirty="0">
                    <a:solidFill>
                      <a:prstClr val="black"/>
                    </a:solidFill>
                  </a:rPr>
                  <a:t>          (</a:t>
                </a:r>
                <a:r>
                  <a:rPr lang="en-GB" sz="2400" dirty="0">
                    <a:solidFill>
                      <a:srgbClr val="FF0000"/>
                    </a:solidFill>
                  </a:rPr>
                  <a:t>1</a:t>
                </a:r>
                <a:r>
                  <a:rPr lang="en-GB" sz="2400" dirty="0">
                    <a:solidFill>
                      <a:prstClr val="black"/>
                    </a:solidFill>
                  </a:rPr>
                  <a:t>)</a:t>
                </a:r>
                <a:endParaRPr lang="en-GB" sz="2200" dirty="0">
                  <a:solidFill>
                    <a:prstClr val="black"/>
                  </a:solidFill>
                </a:endParaRPr>
              </a:p>
              <a:p>
                <a:pPr marL="109728" indent="0">
                  <a:buClr>
                    <a:srgbClr val="1B587C"/>
                  </a:buClr>
                  <a:buNone/>
                </a:pPr>
                <a:r>
                  <a:rPr lang="en-GB" sz="2200" dirty="0">
                    <a:solidFill>
                      <a:prstClr val="black"/>
                    </a:solidFill>
                  </a:rPr>
                  <a:t>Or</a:t>
                </a:r>
              </a:p>
              <a:p>
                <a:pPr marL="109728" indent="0">
                  <a:buClr>
                    <a:srgbClr val="1B587C"/>
                  </a:buClr>
                  <a:buNone/>
                </a:pPr>
                <a:r>
                  <a:rPr lang="en-GB" sz="2200" dirty="0">
                    <a:solidFill>
                      <a:prstClr val="black"/>
                    </a:solidFill>
                  </a:rPr>
                  <a:t>                                </a:t>
                </a:r>
                <a14:m>
                  <m:oMath xmlns:m="http://schemas.openxmlformats.org/officeDocument/2006/math">
                    <m:sSub>
                      <m:sSubPr>
                        <m:ctrlPr>
                          <a:rPr lang="en-GB" sz="2200" i="1">
                            <a:solidFill>
                              <a:prstClr val="black"/>
                            </a:solidFill>
                            <a:latin typeface="Cambria Math" panose="02040503050406030204" pitchFamily="18" charset="0"/>
                          </a:rPr>
                        </m:ctrlPr>
                      </m:sSubPr>
                      <m:e>
                        <m:r>
                          <a:rPr lang="en-GB" sz="2200" i="1">
                            <a:solidFill>
                              <a:prstClr val="black"/>
                            </a:solidFill>
                            <a:latin typeface="Cambria Math" panose="02040503050406030204" pitchFamily="18" charset="0"/>
                          </a:rPr>
                          <m:t>𝑆</m:t>
                        </m:r>
                      </m:e>
                      <m:sub>
                        <m:r>
                          <a:rPr lang="en-GB" sz="2200" i="1">
                            <a:solidFill>
                              <a:prstClr val="black"/>
                            </a:solidFill>
                            <a:latin typeface="Cambria Math" panose="02040503050406030204" pitchFamily="18" charset="0"/>
                          </a:rPr>
                          <m:t>𝑛</m:t>
                        </m:r>
                      </m:sub>
                    </m:sSub>
                    <m:r>
                      <a:rPr lang="en-GB" sz="2200" i="1">
                        <a:solidFill>
                          <a:prstClr val="black"/>
                        </a:solidFill>
                        <a:latin typeface="Cambria Math" panose="02040503050406030204" pitchFamily="18" charset="0"/>
                      </a:rPr>
                      <m:t>=</m:t>
                    </m:r>
                    <m:sSub>
                      <m:sSubPr>
                        <m:ctrlPr>
                          <a:rPr lang="en-GB" sz="2200" i="1">
                            <a:solidFill>
                              <a:prstClr val="black"/>
                            </a:solidFill>
                            <a:latin typeface="Cambria Math" panose="02040503050406030204" pitchFamily="18" charset="0"/>
                          </a:rPr>
                        </m:ctrlPr>
                      </m:sSubPr>
                      <m:e>
                        <m:r>
                          <a:rPr lang="en-GB" sz="2200" i="1">
                            <a:solidFill>
                              <a:prstClr val="black"/>
                            </a:solidFill>
                            <a:latin typeface="Cambria Math" panose="02040503050406030204" pitchFamily="18" charset="0"/>
                          </a:rPr>
                          <m:t>𝑡</m:t>
                        </m:r>
                      </m:e>
                      <m:sub>
                        <m:r>
                          <a:rPr lang="en-GB" sz="2200" i="1">
                            <a:solidFill>
                              <a:prstClr val="black"/>
                            </a:solidFill>
                            <a:latin typeface="Cambria Math" panose="02040503050406030204" pitchFamily="18" charset="0"/>
                          </a:rPr>
                          <m:t>𝑛</m:t>
                        </m:r>
                      </m:sub>
                    </m:sSub>
                    <m:r>
                      <a:rPr lang="en-GB" sz="2200" i="1">
                        <a:solidFill>
                          <a:prstClr val="black"/>
                        </a:solidFill>
                        <a:latin typeface="Cambria Math" panose="02040503050406030204" pitchFamily="18" charset="0"/>
                      </a:rPr>
                      <m:t>+</m:t>
                    </m:r>
                    <m:d>
                      <m:dPr>
                        <m:ctrlPr>
                          <a:rPr lang="en-GB" sz="2200" i="1">
                            <a:solidFill>
                              <a:prstClr val="black"/>
                            </a:solidFill>
                            <a:latin typeface="Cambria Math" panose="02040503050406030204" pitchFamily="18" charset="0"/>
                          </a:rPr>
                        </m:ctrlPr>
                      </m:dPr>
                      <m:e>
                        <m:sSub>
                          <m:sSubPr>
                            <m:ctrlPr>
                              <a:rPr lang="en-GB" sz="2200" i="1">
                                <a:solidFill>
                                  <a:prstClr val="black"/>
                                </a:solidFill>
                                <a:latin typeface="Cambria Math" panose="02040503050406030204" pitchFamily="18" charset="0"/>
                              </a:rPr>
                            </m:ctrlPr>
                          </m:sSubPr>
                          <m:e>
                            <m:r>
                              <a:rPr lang="en-GB" sz="2200" i="1">
                                <a:solidFill>
                                  <a:prstClr val="black"/>
                                </a:solidFill>
                                <a:latin typeface="Cambria Math" panose="02040503050406030204" pitchFamily="18" charset="0"/>
                              </a:rPr>
                              <m:t>𝑡</m:t>
                            </m:r>
                          </m:e>
                          <m:sub>
                            <m:r>
                              <a:rPr lang="en-GB" sz="2200" i="1">
                                <a:solidFill>
                                  <a:prstClr val="black"/>
                                </a:solidFill>
                                <a:latin typeface="Cambria Math" panose="02040503050406030204" pitchFamily="18" charset="0"/>
                              </a:rPr>
                              <m:t>𝑛</m:t>
                            </m:r>
                          </m:sub>
                        </m:sSub>
                        <m:r>
                          <a:rPr lang="en-GB" sz="2200" i="1">
                            <a:solidFill>
                              <a:prstClr val="black"/>
                            </a:solidFill>
                            <a:latin typeface="Cambria Math" panose="02040503050406030204" pitchFamily="18" charset="0"/>
                          </a:rPr>
                          <m:t>−</m:t>
                        </m:r>
                        <m:r>
                          <a:rPr lang="en-GB" sz="2200" i="1">
                            <a:solidFill>
                              <a:prstClr val="black"/>
                            </a:solidFill>
                            <a:latin typeface="Cambria Math" panose="02040503050406030204" pitchFamily="18" charset="0"/>
                          </a:rPr>
                          <m:t>𝑑</m:t>
                        </m:r>
                      </m:e>
                    </m:d>
                    <m:r>
                      <a:rPr lang="en-GB" sz="2200" i="1">
                        <a:solidFill>
                          <a:prstClr val="black"/>
                        </a:solidFill>
                        <a:latin typeface="Cambria Math" panose="02040503050406030204" pitchFamily="18" charset="0"/>
                      </a:rPr>
                      <m:t>+</m:t>
                    </m:r>
                    <m:d>
                      <m:dPr>
                        <m:ctrlPr>
                          <a:rPr lang="en-GB" sz="2200" i="1">
                            <a:solidFill>
                              <a:prstClr val="black"/>
                            </a:solidFill>
                            <a:latin typeface="Cambria Math" panose="02040503050406030204" pitchFamily="18" charset="0"/>
                          </a:rPr>
                        </m:ctrlPr>
                      </m:dPr>
                      <m:e>
                        <m:sSub>
                          <m:sSubPr>
                            <m:ctrlPr>
                              <a:rPr lang="en-GB" sz="2200" i="1">
                                <a:solidFill>
                                  <a:prstClr val="black"/>
                                </a:solidFill>
                                <a:latin typeface="Cambria Math" panose="02040503050406030204" pitchFamily="18" charset="0"/>
                              </a:rPr>
                            </m:ctrlPr>
                          </m:sSubPr>
                          <m:e>
                            <m:r>
                              <a:rPr lang="en-GB" sz="2200" i="1">
                                <a:solidFill>
                                  <a:prstClr val="black"/>
                                </a:solidFill>
                                <a:latin typeface="Cambria Math" panose="02040503050406030204" pitchFamily="18" charset="0"/>
                              </a:rPr>
                              <m:t>𝑡</m:t>
                            </m:r>
                          </m:e>
                          <m:sub>
                            <m:r>
                              <a:rPr lang="en-GB" sz="2200" i="1">
                                <a:solidFill>
                                  <a:prstClr val="black"/>
                                </a:solidFill>
                                <a:latin typeface="Cambria Math" panose="02040503050406030204" pitchFamily="18" charset="0"/>
                              </a:rPr>
                              <m:t>𝑛</m:t>
                            </m:r>
                          </m:sub>
                        </m:sSub>
                        <m:r>
                          <a:rPr lang="en-GB" sz="2200" i="1">
                            <a:solidFill>
                              <a:prstClr val="black"/>
                            </a:solidFill>
                            <a:latin typeface="Cambria Math" panose="02040503050406030204" pitchFamily="18" charset="0"/>
                          </a:rPr>
                          <m:t>−</m:t>
                        </m:r>
                        <m:r>
                          <a:rPr lang="en-GB" sz="2200" i="1">
                            <a:solidFill>
                              <a:prstClr val="black"/>
                            </a:solidFill>
                            <a:latin typeface="Cambria Math" panose="02040503050406030204" pitchFamily="18" charset="0"/>
                          </a:rPr>
                          <m:t>2</m:t>
                        </m:r>
                        <m:r>
                          <a:rPr lang="en-GB" sz="2200" i="1">
                            <a:solidFill>
                              <a:prstClr val="black"/>
                            </a:solidFill>
                            <a:latin typeface="Cambria Math" panose="02040503050406030204" pitchFamily="18" charset="0"/>
                          </a:rPr>
                          <m:t>𝑑</m:t>
                        </m:r>
                      </m:e>
                    </m:d>
                    <m:r>
                      <a:rPr lang="en-GB" sz="2200" i="1">
                        <a:solidFill>
                          <a:prstClr val="black"/>
                        </a:solidFill>
                        <a:latin typeface="Cambria Math" panose="02040503050406030204" pitchFamily="18" charset="0"/>
                      </a:rPr>
                      <m:t>+…+</m:t>
                    </m:r>
                    <m:d>
                      <m:dPr>
                        <m:ctrlPr>
                          <a:rPr lang="en-GB" sz="2200" i="1">
                            <a:solidFill>
                              <a:prstClr val="black"/>
                            </a:solidFill>
                            <a:latin typeface="Cambria Math" panose="02040503050406030204" pitchFamily="18" charset="0"/>
                          </a:rPr>
                        </m:ctrlPr>
                      </m:dPr>
                      <m:e>
                        <m:sSub>
                          <m:sSubPr>
                            <m:ctrlPr>
                              <a:rPr lang="en-GB" sz="2200" i="1">
                                <a:solidFill>
                                  <a:prstClr val="black"/>
                                </a:solidFill>
                                <a:latin typeface="Cambria Math" panose="02040503050406030204" pitchFamily="18" charset="0"/>
                              </a:rPr>
                            </m:ctrlPr>
                          </m:sSubPr>
                          <m:e>
                            <m:r>
                              <a:rPr lang="en-GB" sz="2200" i="1">
                                <a:solidFill>
                                  <a:prstClr val="black"/>
                                </a:solidFill>
                                <a:latin typeface="Cambria Math" panose="02040503050406030204" pitchFamily="18" charset="0"/>
                              </a:rPr>
                              <m:t>𝑡</m:t>
                            </m:r>
                          </m:e>
                          <m:sub>
                            <m:r>
                              <a:rPr lang="en-GB" sz="2200" i="1">
                                <a:solidFill>
                                  <a:prstClr val="black"/>
                                </a:solidFill>
                                <a:latin typeface="Cambria Math" panose="02040503050406030204" pitchFamily="18" charset="0"/>
                              </a:rPr>
                              <m:t>1</m:t>
                            </m:r>
                          </m:sub>
                        </m:sSub>
                        <m:r>
                          <a:rPr lang="en-GB" sz="2200" i="1">
                            <a:solidFill>
                              <a:prstClr val="black"/>
                            </a:solidFill>
                            <a:latin typeface="Cambria Math" panose="02040503050406030204" pitchFamily="18" charset="0"/>
                          </a:rPr>
                          <m:t>+</m:t>
                        </m:r>
                        <m:r>
                          <a:rPr lang="en-GB" sz="2200" i="1">
                            <a:solidFill>
                              <a:prstClr val="black"/>
                            </a:solidFill>
                            <a:latin typeface="Cambria Math" panose="02040503050406030204" pitchFamily="18" charset="0"/>
                          </a:rPr>
                          <m:t>2</m:t>
                        </m:r>
                        <m:r>
                          <a:rPr lang="en-GB" sz="2200" i="1">
                            <a:solidFill>
                              <a:prstClr val="black"/>
                            </a:solidFill>
                            <a:latin typeface="Cambria Math" panose="02040503050406030204" pitchFamily="18" charset="0"/>
                          </a:rPr>
                          <m:t>𝑑</m:t>
                        </m:r>
                      </m:e>
                    </m:d>
                    <m:r>
                      <a:rPr lang="en-GB" sz="2200" i="1">
                        <a:solidFill>
                          <a:prstClr val="black"/>
                        </a:solidFill>
                        <a:latin typeface="Cambria Math" panose="02040503050406030204" pitchFamily="18" charset="0"/>
                      </a:rPr>
                      <m:t>+</m:t>
                    </m:r>
                    <m:d>
                      <m:dPr>
                        <m:ctrlPr>
                          <a:rPr lang="en-GB" sz="2200" i="1">
                            <a:solidFill>
                              <a:prstClr val="black"/>
                            </a:solidFill>
                            <a:latin typeface="Cambria Math" panose="02040503050406030204" pitchFamily="18" charset="0"/>
                          </a:rPr>
                        </m:ctrlPr>
                      </m:dPr>
                      <m:e>
                        <m:sSub>
                          <m:sSubPr>
                            <m:ctrlPr>
                              <a:rPr lang="en-GB" sz="2200" i="1">
                                <a:solidFill>
                                  <a:prstClr val="black"/>
                                </a:solidFill>
                                <a:latin typeface="Cambria Math" panose="02040503050406030204" pitchFamily="18" charset="0"/>
                              </a:rPr>
                            </m:ctrlPr>
                          </m:sSubPr>
                          <m:e>
                            <m:r>
                              <a:rPr lang="en-GB" sz="2200" i="1">
                                <a:solidFill>
                                  <a:prstClr val="black"/>
                                </a:solidFill>
                                <a:latin typeface="Cambria Math" panose="02040503050406030204" pitchFamily="18" charset="0"/>
                              </a:rPr>
                              <m:t>𝑡</m:t>
                            </m:r>
                          </m:e>
                          <m:sub>
                            <m:r>
                              <a:rPr lang="en-GB" sz="2200" i="1">
                                <a:solidFill>
                                  <a:prstClr val="black"/>
                                </a:solidFill>
                                <a:latin typeface="Cambria Math" panose="02040503050406030204" pitchFamily="18" charset="0"/>
                              </a:rPr>
                              <m:t>1</m:t>
                            </m:r>
                          </m:sub>
                        </m:sSub>
                        <m:r>
                          <a:rPr lang="en-GB" sz="2200" i="1">
                            <a:solidFill>
                              <a:prstClr val="black"/>
                            </a:solidFill>
                            <a:latin typeface="Cambria Math" panose="02040503050406030204" pitchFamily="18" charset="0"/>
                          </a:rPr>
                          <m:t>+</m:t>
                        </m:r>
                        <m:r>
                          <a:rPr lang="en-GB" sz="2200" i="1">
                            <a:solidFill>
                              <a:prstClr val="black"/>
                            </a:solidFill>
                            <a:latin typeface="Cambria Math" panose="02040503050406030204" pitchFamily="18" charset="0"/>
                          </a:rPr>
                          <m:t>𝑑</m:t>
                        </m:r>
                      </m:e>
                    </m:d>
                    <m:r>
                      <a:rPr lang="en-GB" sz="2200" i="1">
                        <a:solidFill>
                          <a:prstClr val="black"/>
                        </a:solidFill>
                        <a:latin typeface="Cambria Math" panose="02040503050406030204" pitchFamily="18" charset="0"/>
                      </a:rPr>
                      <m:t>+</m:t>
                    </m:r>
                    <m:sSub>
                      <m:sSubPr>
                        <m:ctrlPr>
                          <a:rPr lang="en-GB" sz="2200" i="1">
                            <a:solidFill>
                              <a:prstClr val="black"/>
                            </a:solidFill>
                            <a:latin typeface="Cambria Math" panose="02040503050406030204" pitchFamily="18" charset="0"/>
                          </a:rPr>
                        </m:ctrlPr>
                      </m:sSubPr>
                      <m:e>
                        <m:r>
                          <a:rPr lang="en-GB" sz="2200" i="1">
                            <a:solidFill>
                              <a:prstClr val="black"/>
                            </a:solidFill>
                            <a:latin typeface="Cambria Math" panose="02040503050406030204" pitchFamily="18" charset="0"/>
                          </a:rPr>
                          <m:t>𝑡</m:t>
                        </m:r>
                      </m:e>
                      <m:sub>
                        <m:r>
                          <a:rPr lang="en-GB" sz="2200" i="1">
                            <a:solidFill>
                              <a:prstClr val="black"/>
                            </a:solidFill>
                            <a:latin typeface="Cambria Math" panose="02040503050406030204" pitchFamily="18" charset="0"/>
                          </a:rPr>
                          <m:t>1</m:t>
                        </m:r>
                      </m:sub>
                    </m:sSub>
                  </m:oMath>
                </a14:m>
                <a:r>
                  <a:rPr lang="en-GB" sz="2200" dirty="0">
                    <a:solidFill>
                      <a:prstClr val="black"/>
                    </a:solidFill>
                  </a:rPr>
                  <a:t>            </a:t>
                </a:r>
                <a:r>
                  <a:rPr lang="en-GB" sz="2400" dirty="0">
                    <a:solidFill>
                      <a:prstClr val="black"/>
                    </a:solidFill>
                  </a:rPr>
                  <a:t>(</a:t>
                </a:r>
                <a:r>
                  <a:rPr lang="en-GB" sz="2400" dirty="0">
                    <a:solidFill>
                      <a:srgbClr val="FF0000"/>
                    </a:solidFill>
                  </a:rPr>
                  <a:t>2</a:t>
                </a:r>
                <a:r>
                  <a:rPr lang="en-GB" sz="2400" dirty="0">
                    <a:solidFill>
                      <a:prstClr val="black"/>
                    </a:solidFill>
                  </a:rPr>
                  <a:t>)</a:t>
                </a:r>
                <a:endParaRPr lang="en-GB" sz="2200" dirty="0">
                  <a:solidFill>
                    <a:prstClr val="black"/>
                  </a:solidFill>
                </a:endParaRPr>
              </a:p>
              <a:p>
                <a:pPr marL="109728" indent="0">
                  <a:buNone/>
                </a:pPr>
                <a:endParaRPr lang="en-GB" sz="1400" dirty="0"/>
              </a:p>
              <a:p>
                <a:pPr>
                  <a:buFont typeface="Arial" panose="020B0604020202020204" pitchFamily="34" charset="0"/>
                  <a:buChar char="•"/>
                </a:pPr>
                <a:r>
                  <a:rPr lang="en-GB" sz="2400" dirty="0"/>
                  <a:t>Adding (</a:t>
                </a:r>
                <a:r>
                  <a:rPr lang="en-GB" sz="2400" dirty="0">
                    <a:solidFill>
                      <a:srgbClr val="FF0000"/>
                    </a:solidFill>
                  </a:rPr>
                  <a:t>1</a:t>
                </a:r>
                <a:r>
                  <a:rPr lang="en-GB" sz="2400" dirty="0"/>
                  <a:t>) and (</a:t>
                </a:r>
                <a:r>
                  <a:rPr lang="en-GB" sz="2400" dirty="0">
                    <a:solidFill>
                      <a:srgbClr val="FF0000"/>
                    </a:solidFill>
                  </a:rPr>
                  <a:t>2</a:t>
                </a:r>
                <a:r>
                  <a:rPr lang="en-GB" sz="2400" dirty="0"/>
                  <a:t>), we have:</a:t>
                </a:r>
              </a:p>
              <a:p>
                <a:pPr marL="109728" indent="0">
                  <a:buNone/>
                </a:pPr>
                <a:endParaRPr lang="en-GB" sz="1400" dirty="0"/>
              </a:p>
              <a:p>
                <a:pPr marL="109728" indent="0">
                  <a:buNone/>
                </a:pPr>
                <a14:m>
                  <m:oMathPara xmlns:m="http://schemas.openxmlformats.org/officeDocument/2006/math">
                    <m:oMathParaPr>
                      <m:jc m:val="centerGroup"/>
                    </m:oMathParaPr>
                    <m:oMath xmlns:m="http://schemas.openxmlformats.org/officeDocument/2006/math">
                      <m:r>
                        <a:rPr lang="en-GB" sz="2400" i="1">
                          <a:latin typeface="Cambria Math" panose="02040503050406030204" pitchFamily="18" charset="0"/>
                        </a:rPr>
                        <m:t>2</m:t>
                      </m:r>
                      <m:sSub>
                        <m:sSubPr>
                          <m:ctrlPr>
                            <a:rPr lang="en-GB" sz="2400" i="1">
                              <a:latin typeface="Cambria Math" panose="02040503050406030204" pitchFamily="18" charset="0"/>
                            </a:rPr>
                          </m:ctrlPr>
                        </m:sSubPr>
                        <m:e>
                          <m:r>
                            <a:rPr lang="en-GB" sz="2400" i="1">
                              <a:latin typeface="Cambria Math" panose="02040503050406030204" pitchFamily="18" charset="0"/>
                            </a:rPr>
                            <m:t>𝑆</m:t>
                          </m:r>
                        </m:e>
                        <m:sub>
                          <m:r>
                            <a:rPr lang="en-GB" sz="2400" i="1">
                              <a:latin typeface="Cambria Math" panose="02040503050406030204" pitchFamily="18" charset="0"/>
                            </a:rPr>
                            <m:t>𝑛</m:t>
                          </m:r>
                        </m:sub>
                      </m:sSub>
                      <m:r>
                        <a:rPr lang="en-GB" sz="2400" i="1">
                          <a:latin typeface="Cambria Math" panose="02040503050406030204" pitchFamily="18" charset="0"/>
                        </a:rPr>
                        <m:t>=</m:t>
                      </m:r>
                      <m:d>
                        <m:dPr>
                          <m:ctrlPr>
                            <a:rPr lang="en-GB" sz="2400" i="1">
                              <a:latin typeface="Cambria Math" panose="02040503050406030204" pitchFamily="18" charset="0"/>
                            </a:rPr>
                          </m:ctrlPr>
                        </m:dPr>
                        <m:e>
                          <m:sSub>
                            <m:sSubPr>
                              <m:ctrlPr>
                                <a:rPr lang="en-GB" sz="2400" i="1">
                                  <a:latin typeface="Cambria Math" panose="02040503050406030204" pitchFamily="18" charset="0"/>
                                </a:rPr>
                              </m:ctrlPr>
                            </m:sSubPr>
                            <m:e>
                              <m:r>
                                <a:rPr lang="en-GB" sz="2400" i="1">
                                  <a:latin typeface="Cambria Math" panose="02040503050406030204" pitchFamily="18" charset="0"/>
                                </a:rPr>
                                <m:t>𝑡</m:t>
                              </m:r>
                            </m:e>
                            <m:sub>
                              <m:r>
                                <a:rPr lang="en-GB" sz="2400" i="1">
                                  <a:latin typeface="Cambria Math" panose="02040503050406030204" pitchFamily="18" charset="0"/>
                                </a:rPr>
                                <m:t>1</m:t>
                              </m:r>
                            </m:sub>
                          </m:sSub>
                          <m:r>
                            <a:rPr lang="en-GB" sz="2400" i="1">
                              <a:latin typeface="Cambria Math" panose="02040503050406030204" pitchFamily="18" charset="0"/>
                            </a:rPr>
                            <m:t>+</m:t>
                          </m:r>
                          <m:sSub>
                            <m:sSubPr>
                              <m:ctrlPr>
                                <a:rPr lang="en-GB" sz="2400" i="1">
                                  <a:latin typeface="Cambria Math" panose="02040503050406030204" pitchFamily="18" charset="0"/>
                                </a:rPr>
                              </m:ctrlPr>
                            </m:sSubPr>
                            <m:e>
                              <m:r>
                                <a:rPr lang="en-GB" sz="2400" i="1">
                                  <a:latin typeface="Cambria Math" panose="02040503050406030204" pitchFamily="18" charset="0"/>
                                </a:rPr>
                                <m:t>𝑡</m:t>
                              </m:r>
                            </m:e>
                            <m:sub>
                              <m:r>
                                <a:rPr lang="en-GB" sz="2400" i="1">
                                  <a:latin typeface="Cambria Math" panose="02040503050406030204" pitchFamily="18" charset="0"/>
                                </a:rPr>
                                <m:t>𝑛</m:t>
                              </m:r>
                            </m:sub>
                          </m:sSub>
                        </m:e>
                      </m:d>
                      <m:r>
                        <a:rPr lang="en-GB" sz="2400" i="1">
                          <a:latin typeface="Cambria Math" panose="02040503050406030204" pitchFamily="18" charset="0"/>
                        </a:rPr>
                        <m:t>+</m:t>
                      </m:r>
                      <m:d>
                        <m:dPr>
                          <m:ctrlPr>
                            <a:rPr lang="en-GB" sz="2400" i="1">
                              <a:solidFill>
                                <a:prstClr val="black"/>
                              </a:solidFill>
                              <a:latin typeface="Cambria Math" panose="02040503050406030204" pitchFamily="18" charset="0"/>
                            </a:rPr>
                          </m:ctrlPr>
                        </m:dPr>
                        <m:e>
                          <m:sSub>
                            <m:sSubPr>
                              <m:ctrlPr>
                                <a:rPr lang="en-GB" sz="2400" i="1">
                                  <a:solidFill>
                                    <a:prstClr val="black"/>
                                  </a:solidFill>
                                  <a:latin typeface="Cambria Math" panose="02040503050406030204" pitchFamily="18" charset="0"/>
                                </a:rPr>
                              </m:ctrlPr>
                            </m:sSubPr>
                            <m:e>
                              <m:r>
                                <a:rPr lang="en-GB" sz="2400" i="1">
                                  <a:solidFill>
                                    <a:prstClr val="black"/>
                                  </a:solidFill>
                                  <a:latin typeface="Cambria Math" panose="02040503050406030204" pitchFamily="18" charset="0"/>
                                </a:rPr>
                                <m:t>𝑡</m:t>
                              </m:r>
                            </m:e>
                            <m:sub>
                              <m:r>
                                <a:rPr lang="en-GB" sz="2400" i="1">
                                  <a:solidFill>
                                    <a:prstClr val="black"/>
                                  </a:solidFill>
                                  <a:latin typeface="Cambria Math" panose="02040503050406030204" pitchFamily="18" charset="0"/>
                                </a:rPr>
                                <m:t>1</m:t>
                              </m:r>
                            </m:sub>
                          </m:sSub>
                          <m:r>
                            <a:rPr lang="en-GB" sz="2400" i="1">
                              <a:solidFill>
                                <a:prstClr val="black"/>
                              </a:solidFill>
                              <a:latin typeface="Cambria Math" panose="02040503050406030204" pitchFamily="18" charset="0"/>
                            </a:rPr>
                            <m:t>+</m:t>
                          </m:r>
                          <m:sSub>
                            <m:sSubPr>
                              <m:ctrlPr>
                                <a:rPr lang="en-GB" sz="2400" i="1">
                                  <a:solidFill>
                                    <a:prstClr val="black"/>
                                  </a:solidFill>
                                  <a:latin typeface="Cambria Math" panose="02040503050406030204" pitchFamily="18" charset="0"/>
                                </a:rPr>
                              </m:ctrlPr>
                            </m:sSubPr>
                            <m:e>
                              <m:r>
                                <a:rPr lang="en-GB" sz="2400" i="1">
                                  <a:solidFill>
                                    <a:prstClr val="black"/>
                                  </a:solidFill>
                                  <a:latin typeface="Cambria Math" panose="02040503050406030204" pitchFamily="18" charset="0"/>
                                </a:rPr>
                                <m:t>𝑡</m:t>
                              </m:r>
                            </m:e>
                            <m:sub>
                              <m:r>
                                <a:rPr lang="en-GB" sz="2400" i="1">
                                  <a:solidFill>
                                    <a:prstClr val="black"/>
                                  </a:solidFill>
                                  <a:latin typeface="Cambria Math" panose="02040503050406030204" pitchFamily="18" charset="0"/>
                                </a:rPr>
                                <m:t>𝑛</m:t>
                              </m:r>
                            </m:sub>
                          </m:sSub>
                        </m:e>
                      </m:d>
                      <m:r>
                        <a:rPr lang="en-GB" sz="2400" i="1">
                          <a:solidFill>
                            <a:prstClr val="black"/>
                          </a:solidFill>
                          <a:latin typeface="Cambria Math" panose="02040503050406030204" pitchFamily="18" charset="0"/>
                        </a:rPr>
                        <m:t>+…+</m:t>
                      </m:r>
                      <m:d>
                        <m:dPr>
                          <m:ctrlPr>
                            <a:rPr lang="en-GB" sz="2400" i="1">
                              <a:solidFill>
                                <a:prstClr val="black"/>
                              </a:solidFill>
                              <a:latin typeface="Cambria Math" panose="02040503050406030204" pitchFamily="18" charset="0"/>
                            </a:rPr>
                          </m:ctrlPr>
                        </m:dPr>
                        <m:e>
                          <m:sSub>
                            <m:sSubPr>
                              <m:ctrlPr>
                                <a:rPr lang="en-GB" sz="2400" i="1">
                                  <a:solidFill>
                                    <a:prstClr val="black"/>
                                  </a:solidFill>
                                  <a:latin typeface="Cambria Math" panose="02040503050406030204" pitchFamily="18" charset="0"/>
                                </a:rPr>
                              </m:ctrlPr>
                            </m:sSubPr>
                            <m:e>
                              <m:r>
                                <a:rPr lang="en-GB" sz="2400" i="1">
                                  <a:solidFill>
                                    <a:prstClr val="black"/>
                                  </a:solidFill>
                                  <a:latin typeface="Cambria Math" panose="02040503050406030204" pitchFamily="18" charset="0"/>
                                </a:rPr>
                                <m:t>𝑡</m:t>
                              </m:r>
                            </m:e>
                            <m:sub>
                              <m:r>
                                <a:rPr lang="en-GB" sz="2400" i="1">
                                  <a:solidFill>
                                    <a:prstClr val="black"/>
                                  </a:solidFill>
                                  <a:latin typeface="Cambria Math" panose="02040503050406030204" pitchFamily="18" charset="0"/>
                                </a:rPr>
                                <m:t>1</m:t>
                              </m:r>
                            </m:sub>
                          </m:sSub>
                          <m:r>
                            <a:rPr lang="en-GB" sz="2400" i="1">
                              <a:solidFill>
                                <a:prstClr val="black"/>
                              </a:solidFill>
                              <a:latin typeface="Cambria Math" panose="02040503050406030204" pitchFamily="18" charset="0"/>
                            </a:rPr>
                            <m:t>+</m:t>
                          </m:r>
                          <m:sSub>
                            <m:sSubPr>
                              <m:ctrlPr>
                                <a:rPr lang="en-GB" sz="2400" i="1">
                                  <a:solidFill>
                                    <a:prstClr val="black"/>
                                  </a:solidFill>
                                  <a:latin typeface="Cambria Math" panose="02040503050406030204" pitchFamily="18" charset="0"/>
                                </a:rPr>
                              </m:ctrlPr>
                            </m:sSubPr>
                            <m:e>
                              <m:r>
                                <a:rPr lang="en-GB" sz="2400" i="1">
                                  <a:solidFill>
                                    <a:prstClr val="black"/>
                                  </a:solidFill>
                                  <a:latin typeface="Cambria Math" panose="02040503050406030204" pitchFamily="18" charset="0"/>
                                </a:rPr>
                                <m:t>𝑡</m:t>
                              </m:r>
                            </m:e>
                            <m:sub>
                              <m:r>
                                <a:rPr lang="en-GB" sz="2400" i="1">
                                  <a:solidFill>
                                    <a:prstClr val="black"/>
                                  </a:solidFill>
                                  <a:latin typeface="Cambria Math" panose="02040503050406030204" pitchFamily="18" charset="0"/>
                                </a:rPr>
                                <m:t>𝑛</m:t>
                              </m:r>
                            </m:sub>
                          </m:sSub>
                        </m:e>
                      </m:d>
                      <m:r>
                        <a:rPr lang="en-GB" sz="2400" i="1">
                          <a:solidFill>
                            <a:prstClr val="black"/>
                          </a:solidFill>
                          <a:latin typeface="Cambria Math" panose="02040503050406030204" pitchFamily="18" charset="0"/>
                        </a:rPr>
                        <m:t>+</m:t>
                      </m:r>
                      <m:d>
                        <m:dPr>
                          <m:ctrlPr>
                            <a:rPr lang="en-GB" sz="2400" i="1">
                              <a:solidFill>
                                <a:prstClr val="black"/>
                              </a:solidFill>
                              <a:latin typeface="Cambria Math" panose="02040503050406030204" pitchFamily="18" charset="0"/>
                            </a:rPr>
                          </m:ctrlPr>
                        </m:dPr>
                        <m:e>
                          <m:sSub>
                            <m:sSubPr>
                              <m:ctrlPr>
                                <a:rPr lang="en-GB" sz="2400" i="1">
                                  <a:solidFill>
                                    <a:prstClr val="black"/>
                                  </a:solidFill>
                                  <a:latin typeface="Cambria Math" panose="02040503050406030204" pitchFamily="18" charset="0"/>
                                </a:rPr>
                              </m:ctrlPr>
                            </m:sSubPr>
                            <m:e>
                              <m:r>
                                <a:rPr lang="en-GB" sz="2400" i="1">
                                  <a:solidFill>
                                    <a:prstClr val="black"/>
                                  </a:solidFill>
                                  <a:latin typeface="Cambria Math" panose="02040503050406030204" pitchFamily="18" charset="0"/>
                                </a:rPr>
                                <m:t>𝑡</m:t>
                              </m:r>
                            </m:e>
                            <m:sub>
                              <m:r>
                                <a:rPr lang="en-GB" sz="2400" i="1">
                                  <a:solidFill>
                                    <a:prstClr val="black"/>
                                  </a:solidFill>
                                  <a:latin typeface="Cambria Math" panose="02040503050406030204" pitchFamily="18" charset="0"/>
                                </a:rPr>
                                <m:t>1</m:t>
                              </m:r>
                            </m:sub>
                          </m:sSub>
                          <m:r>
                            <a:rPr lang="en-GB" sz="2400" i="1">
                              <a:solidFill>
                                <a:prstClr val="black"/>
                              </a:solidFill>
                              <a:latin typeface="Cambria Math" panose="02040503050406030204" pitchFamily="18" charset="0"/>
                            </a:rPr>
                            <m:t>+</m:t>
                          </m:r>
                          <m:sSub>
                            <m:sSubPr>
                              <m:ctrlPr>
                                <a:rPr lang="en-GB" sz="2400" i="1">
                                  <a:solidFill>
                                    <a:prstClr val="black"/>
                                  </a:solidFill>
                                  <a:latin typeface="Cambria Math" panose="02040503050406030204" pitchFamily="18" charset="0"/>
                                </a:rPr>
                              </m:ctrlPr>
                            </m:sSubPr>
                            <m:e>
                              <m:r>
                                <a:rPr lang="en-GB" sz="2400" i="1">
                                  <a:solidFill>
                                    <a:prstClr val="black"/>
                                  </a:solidFill>
                                  <a:latin typeface="Cambria Math" panose="02040503050406030204" pitchFamily="18" charset="0"/>
                                </a:rPr>
                                <m:t>𝑡</m:t>
                              </m:r>
                            </m:e>
                            <m:sub>
                              <m:r>
                                <a:rPr lang="en-GB" sz="2400" i="1">
                                  <a:solidFill>
                                    <a:prstClr val="black"/>
                                  </a:solidFill>
                                  <a:latin typeface="Cambria Math" panose="02040503050406030204" pitchFamily="18" charset="0"/>
                                </a:rPr>
                                <m:t>𝑛</m:t>
                              </m:r>
                            </m:sub>
                          </m:sSub>
                        </m:e>
                      </m:d>
                      <m:r>
                        <a:rPr lang="en-GB" sz="2400" i="1">
                          <a:solidFill>
                            <a:prstClr val="black"/>
                          </a:solidFill>
                          <a:latin typeface="Cambria Math" panose="02040503050406030204" pitchFamily="18" charset="0"/>
                        </a:rPr>
                        <m:t>=</m:t>
                      </m:r>
                      <m:r>
                        <a:rPr lang="en-GB" sz="2400" i="1">
                          <a:solidFill>
                            <a:prstClr val="black"/>
                          </a:solidFill>
                          <a:latin typeface="Cambria Math" panose="02040503050406030204" pitchFamily="18" charset="0"/>
                        </a:rPr>
                        <m:t>𝑛</m:t>
                      </m:r>
                      <m:d>
                        <m:dPr>
                          <m:ctrlPr>
                            <a:rPr lang="en-GB" sz="2400" i="1">
                              <a:solidFill>
                                <a:prstClr val="black"/>
                              </a:solidFill>
                              <a:latin typeface="Cambria Math" panose="02040503050406030204" pitchFamily="18" charset="0"/>
                            </a:rPr>
                          </m:ctrlPr>
                        </m:dPr>
                        <m:e>
                          <m:sSub>
                            <m:sSubPr>
                              <m:ctrlPr>
                                <a:rPr lang="en-GB" sz="2400" i="1">
                                  <a:solidFill>
                                    <a:prstClr val="black"/>
                                  </a:solidFill>
                                  <a:latin typeface="Cambria Math" panose="02040503050406030204" pitchFamily="18" charset="0"/>
                                </a:rPr>
                              </m:ctrlPr>
                            </m:sSubPr>
                            <m:e>
                              <m:r>
                                <a:rPr lang="en-GB" sz="2400" i="1">
                                  <a:solidFill>
                                    <a:prstClr val="black"/>
                                  </a:solidFill>
                                  <a:latin typeface="Cambria Math" panose="02040503050406030204" pitchFamily="18" charset="0"/>
                                </a:rPr>
                                <m:t>𝑡</m:t>
                              </m:r>
                            </m:e>
                            <m:sub>
                              <m:r>
                                <a:rPr lang="en-GB" sz="2400" i="1">
                                  <a:solidFill>
                                    <a:prstClr val="black"/>
                                  </a:solidFill>
                                  <a:latin typeface="Cambria Math" panose="02040503050406030204" pitchFamily="18" charset="0"/>
                                </a:rPr>
                                <m:t>1</m:t>
                              </m:r>
                            </m:sub>
                          </m:sSub>
                          <m:r>
                            <a:rPr lang="en-GB" sz="2400" i="1">
                              <a:solidFill>
                                <a:prstClr val="black"/>
                              </a:solidFill>
                              <a:latin typeface="Cambria Math" panose="02040503050406030204" pitchFamily="18" charset="0"/>
                            </a:rPr>
                            <m:t>+</m:t>
                          </m:r>
                          <m:sSub>
                            <m:sSubPr>
                              <m:ctrlPr>
                                <a:rPr lang="en-GB" sz="2400" i="1">
                                  <a:solidFill>
                                    <a:prstClr val="black"/>
                                  </a:solidFill>
                                  <a:latin typeface="Cambria Math" panose="02040503050406030204" pitchFamily="18" charset="0"/>
                                </a:rPr>
                              </m:ctrlPr>
                            </m:sSubPr>
                            <m:e>
                              <m:r>
                                <a:rPr lang="en-GB" sz="2400" i="1">
                                  <a:solidFill>
                                    <a:prstClr val="black"/>
                                  </a:solidFill>
                                  <a:latin typeface="Cambria Math" panose="02040503050406030204" pitchFamily="18" charset="0"/>
                                </a:rPr>
                                <m:t>𝑡</m:t>
                              </m:r>
                            </m:e>
                            <m:sub>
                              <m:r>
                                <a:rPr lang="en-GB" sz="2400" i="1">
                                  <a:solidFill>
                                    <a:prstClr val="black"/>
                                  </a:solidFill>
                                  <a:latin typeface="Cambria Math" panose="02040503050406030204" pitchFamily="18" charset="0"/>
                                </a:rPr>
                                <m:t>𝑛</m:t>
                              </m:r>
                            </m:sub>
                          </m:sSub>
                        </m:e>
                      </m:d>
                    </m:oMath>
                  </m:oMathPara>
                </a14:m>
                <a:endParaRPr lang="en-GB" sz="2400" dirty="0"/>
              </a:p>
              <a:p>
                <a:pPr marL="109728" indent="0">
                  <a:buNone/>
                </a:pPr>
                <a:r>
                  <a:rPr lang="en-GB" sz="2400" dirty="0"/>
                  <a:t>Or </a:t>
                </a:r>
              </a:p>
              <a:p>
                <a:pPr marL="109728" indent="0">
                  <a:buNone/>
                </a:pPr>
                <a14:m>
                  <m:oMathPara xmlns:m="http://schemas.openxmlformats.org/officeDocument/2006/math">
                    <m:oMathParaPr>
                      <m:jc m:val="centerGroup"/>
                    </m:oMathParaPr>
                    <m:oMath xmlns:m="http://schemas.openxmlformats.org/officeDocument/2006/math">
                      <m:sSub>
                        <m:sSubPr>
                          <m:ctrlPr>
                            <a:rPr lang="en-GB" sz="2400" i="1">
                              <a:latin typeface="Cambria Math" panose="02040503050406030204" pitchFamily="18" charset="0"/>
                            </a:rPr>
                          </m:ctrlPr>
                        </m:sSubPr>
                        <m:e>
                          <m:r>
                            <a:rPr lang="en-GB" sz="2400" i="1">
                              <a:latin typeface="Cambria Math" panose="02040503050406030204" pitchFamily="18" charset="0"/>
                            </a:rPr>
                            <m:t>𝑆</m:t>
                          </m:r>
                        </m:e>
                        <m:sub>
                          <m:r>
                            <a:rPr lang="en-GB" sz="2400" i="1">
                              <a:latin typeface="Cambria Math" panose="02040503050406030204" pitchFamily="18" charset="0"/>
                            </a:rPr>
                            <m:t>𝑛</m:t>
                          </m:r>
                        </m:sub>
                      </m:sSub>
                      <m:r>
                        <a:rPr lang="en-GB" sz="2400" i="1">
                          <a:latin typeface="Cambria Math" panose="02040503050406030204" pitchFamily="18" charset="0"/>
                        </a:rPr>
                        <m:t>=</m:t>
                      </m:r>
                      <m:f>
                        <m:fPr>
                          <m:ctrlPr>
                            <a:rPr lang="en-GB" sz="2400" i="1">
                              <a:latin typeface="Cambria Math" panose="02040503050406030204" pitchFamily="18" charset="0"/>
                            </a:rPr>
                          </m:ctrlPr>
                        </m:fPr>
                        <m:num>
                          <m:r>
                            <a:rPr lang="en-GB" sz="2400" i="1">
                              <a:latin typeface="Cambria Math" panose="02040503050406030204" pitchFamily="18" charset="0"/>
                            </a:rPr>
                            <m:t>𝑛</m:t>
                          </m:r>
                        </m:num>
                        <m:den>
                          <m:r>
                            <a:rPr lang="en-GB" sz="2400" i="1">
                              <a:latin typeface="Cambria Math" panose="02040503050406030204" pitchFamily="18" charset="0"/>
                            </a:rPr>
                            <m:t>2</m:t>
                          </m:r>
                        </m:den>
                      </m:f>
                      <m:d>
                        <m:dPr>
                          <m:ctrlPr>
                            <a:rPr lang="en-GB" sz="2400" i="1">
                              <a:solidFill>
                                <a:prstClr val="black"/>
                              </a:solidFill>
                              <a:latin typeface="Cambria Math" panose="02040503050406030204" pitchFamily="18" charset="0"/>
                            </a:rPr>
                          </m:ctrlPr>
                        </m:dPr>
                        <m:e>
                          <m:sSub>
                            <m:sSubPr>
                              <m:ctrlPr>
                                <a:rPr lang="en-GB" sz="2400" i="1">
                                  <a:solidFill>
                                    <a:prstClr val="black"/>
                                  </a:solidFill>
                                  <a:latin typeface="Cambria Math" panose="02040503050406030204" pitchFamily="18" charset="0"/>
                                </a:rPr>
                              </m:ctrlPr>
                            </m:sSubPr>
                            <m:e>
                              <m:r>
                                <a:rPr lang="en-GB" sz="2400" i="1">
                                  <a:solidFill>
                                    <a:prstClr val="black"/>
                                  </a:solidFill>
                                  <a:latin typeface="Cambria Math" panose="02040503050406030204" pitchFamily="18" charset="0"/>
                                </a:rPr>
                                <m:t>𝑡</m:t>
                              </m:r>
                            </m:e>
                            <m:sub>
                              <m:r>
                                <a:rPr lang="en-GB" sz="2400" i="1">
                                  <a:solidFill>
                                    <a:prstClr val="black"/>
                                  </a:solidFill>
                                  <a:latin typeface="Cambria Math" panose="02040503050406030204" pitchFamily="18" charset="0"/>
                                </a:rPr>
                                <m:t>1</m:t>
                              </m:r>
                            </m:sub>
                          </m:sSub>
                          <m:r>
                            <a:rPr lang="en-GB" sz="2400" i="1">
                              <a:solidFill>
                                <a:prstClr val="black"/>
                              </a:solidFill>
                              <a:latin typeface="Cambria Math" panose="02040503050406030204" pitchFamily="18" charset="0"/>
                            </a:rPr>
                            <m:t>+</m:t>
                          </m:r>
                          <m:sSub>
                            <m:sSubPr>
                              <m:ctrlPr>
                                <a:rPr lang="en-GB" sz="2400" i="1">
                                  <a:solidFill>
                                    <a:prstClr val="black"/>
                                  </a:solidFill>
                                  <a:latin typeface="Cambria Math" panose="02040503050406030204" pitchFamily="18" charset="0"/>
                                </a:rPr>
                              </m:ctrlPr>
                            </m:sSubPr>
                            <m:e>
                              <m:r>
                                <a:rPr lang="en-GB" sz="2400" i="1">
                                  <a:solidFill>
                                    <a:prstClr val="black"/>
                                  </a:solidFill>
                                  <a:latin typeface="Cambria Math" panose="02040503050406030204" pitchFamily="18" charset="0"/>
                                </a:rPr>
                                <m:t>𝑡</m:t>
                              </m:r>
                            </m:e>
                            <m:sub>
                              <m:r>
                                <a:rPr lang="en-GB" sz="2400" i="1">
                                  <a:solidFill>
                                    <a:prstClr val="black"/>
                                  </a:solidFill>
                                  <a:latin typeface="Cambria Math" panose="02040503050406030204" pitchFamily="18" charset="0"/>
                                </a:rPr>
                                <m:t>𝑛</m:t>
                              </m:r>
                            </m:sub>
                          </m:sSub>
                        </m:e>
                      </m:d>
                    </m:oMath>
                  </m:oMathPara>
                </a14:m>
                <a:endParaRPr lang="en-GB" sz="2400" dirty="0"/>
              </a:p>
              <a:p>
                <a:pPr marL="109728" indent="0">
                  <a:buNone/>
                </a:pPr>
                <a:endParaRPr lang="en-GB"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63352" y="1340768"/>
                <a:ext cx="11593288" cy="5517232"/>
              </a:xfrm>
              <a:blipFill>
                <a:blip r:embed="rId2"/>
                <a:stretch>
                  <a:fillRect t="-1547"/>
                </a:stretch>
              </a:blipFill>
            </p:spPr>
            <p:txBody>
              <a:bodyPr/>
              <a:lstStyle/>
              <a:p>
                <a:r>
                  <a:rPr lang="en-GB">
                    <a:noFill/>
                  </a:rPr>
                  <a:t> </a:t>
                </a:r>
              </a:p>
            </p:txBody>
          </p:sp>
        </mc:Fallback>
      </mc:AlternateContent>
      <p:sp>
        <p:nvSpPr>
          <p:cNvPr id="4" name="Rectangle 3"/>
          <p:cNvSpPr/>
          <p:nvPr/>
        </p:nvSpPr>
        <p:spPr>
          <a:xfrm>
            <a:off x="4799856" y="5877272"/>
            <a:ext cx="2376264" cy="79208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Slide Number Placeholder 4">
            <a:extLst>
              <a:ext uri="{FF2B5EF4-FFF2-40B4-BE49-F238E27FC236}">
                <a16:creationId xmlns:a16="http://schemas.microsoft.com/office/drawing/2014/main" id="{208E5582-B6CF-4A1F-8193-5775268A691A}"/>
              </a:ext>
            </a:extLst>
          </p:cNvPr>
          <p:cNvSpPr>
            <a:spLocks noGrp="1"/>
          </p:cNvSpPr>
          <p:nvPr>
            <p:ph type="sldNum" sz="quarter" idx="12"/>
          </p:nvPr>
        </p:nvSpPr>
        <p:spPr/>
        <p:txBody>
          <a:bodyPr/>
          <a:lstStyle/>
          <a:p>
            <a:fld id="{E268A2EE-60DF-4D9A-BDB5-E8B57244CE40}" type="slidenum">
              <a:rPr lang="en-GB" smtClean="0"/>
              <a:pPr/>
              <a:t>128</a:t>
            </a:fld>
            <a:endParaRPr lang="en-GB"/>
          </a:p>
        </p:txBody>
      </p:sp>
    </p:spTree>
    <p:extLst>
      <p:ext uri="{BB962C8B-B14F-4D97-AF65-F5344CB8AC3E}">
        <p14:creationId xmlns:p14="http://schemas.microsoft.com/office/powerpoint/2010/main" val="3138443707"/>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2" y="692696"/>
            <a:ext cx="11593288"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solidFill>
                  <a:prstClr val="white"/>
                </a:solidFill>
              </a:rPr>
              <a:t>Some Basics in Algebra</a:t>
            </a:r>
            <a:endParaRPr lang="en-GB" sz="2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63352" y="1340768"/>
                <a:ext cx="11741294" cy="5517232"/>
              </a:xfrm>
            </p:spPr>
            <p:txBody>
              <a:bodyPr>
                <a:normAutofit/>
              </a:bodyPr>
              <a:lstStyle/>
              <a:p>
                <a:r>
                  <a:rPr lang="en-GB" sz="2400" b="1" u="sng" dirty="0"/>
                  <a:t>Example</a:t>
                </a:r>
                <a:r>
                  <a:rPr lang="en-GB" sz="2400" b="1" dirty="0"/>
                  <a:t>: </a:t>
                </a:r>
                <a:r>
                  <a:rPr lang="en-GB" sz="2400" dirty="0"/>
                  <a:t>If you borrow </a:t>
                </a:r>
                <a:r>
                  <a:rPr lang="en-GB" sz="2400" dirty="0">
                    <a:solidFill>
                      <a:srgbClr val="FF0000"/>
                    </a:solidFill>
                  </a:rPr>
                  <a:t>£30,000 </a:t>
                </a:r>
                <a:r>
                  <a:rPr lang="en-GB" sz="2400" dirty="0"/>
                  <a:t>from a friend agreeing to pay back the principle by </a:t>
                </a:r>
                <a:r>
                  <a:rPr lang="en-GB" sz="2400" dirty="0">
                    <a:solidFill>
                      <a:srgbClr val="FF0000"/>
                    </a:solidFill>
                  </a:rPr>
                  <a:t>£500 </a:t>
                </a:r>
                <a:r>
                  <a:rPr lang="en-GB" sz="2400" dirty="0"/>
                  <a:t>per month at the end of each month (apart from the first month), and the interest rate per annum is </a:t>
                </a:r>
                <a:r>
                  <a:rPr lang="en-GB" sz="2400" dirty="0">
                    <a:solidFill>
                      <a:srgbClr val="FF0000"/>
                    </a:solidFill>
                  </a:rPr>
                  <a:t>15%</a:t>
                </a:r>
                <a:r>
                  <a:rPr lang="en-GB" sz="2400" dirty="0"/>
                  <a:t> on all remaining balances, find the sum of all interest payments you pay.</a:t>
                </a:r>
              </a:p>
              <a:p>
                <a:pPr marL="109728" indent="0">
                  <a:buNone/>
                </a:pPr>
                <a:endParaRPr lang="en-GB" sz="800" dirty="0"/>
              </a:p>
              <a:p>
                <a:r>
                  <a:rPr lang="en-GB" sz="2000" b="1" u="sng" dirty="0">
                    <a:solidFill>
                      <a:srgbClr val="FF0000"/>
                    </a:solidFill>
                    <a:cs typeface="Times New Roman" panose="02020603050405020304" pitchFamily="18" charset="0"/>
                  </a:rPr>
                  <a:t>Answer:</a:t>
                </a:r>
              </a:p>
              <a:p>
                <a:pPr marL="109728" indent="0">
                  <a:buClr>
                    <a:srgbClr val="1B587C"/>
                  </a:buClr>
                  <a:buNone/>
                </a:pPr>
                <a14:m>
                  <m:oMathPara xmlns:m="http://schemas.openxmlformats.org/officeDocument/2006/math">
                    <m:oMathParaPr>
                      <m:jc m:val="centerGroup"/>
                    </m:oMathParaPr>
                    <m:oMath xmlns:m="http://schemas.openxmlformats.org/officeDocument/2006/math">
                      <m:r>
                        <m:rPr>
                          <m:nor/>
                        </m:rPr>
                        <a:rPr lang="en-GB" sz="2000" dirty="0">
                          <a:solidFill>
                            <a:prstClr val="black"/>
                          </a:solidFill>
                          <a:cs typeface="Times New Roman" panose="02020603050405020304" pitchFamily="18" charset="0"/>
                        </a:rPr>
                        <m:t>Total</m:t>
                      </m:r>
                      <m:r>
                        <m:rPr>
                          <m:nor/>
                        </m:rPr>
                        <a:rPr lang="en-GB" sz="2000" dirty="0">
                          <a:solidFill>
                            <a:prstClr val="black"/>
                          </a:solidFill>
                          <a:cs typeface="Times New Roman" panose="02020603050405020304" pitchFamily="18" charset="0"/>
                        </a:rPr>
                        <m:t> </m:t>
                      </m:r>
                      <m:r>
                        <m:rPr>
                          <m:nor/>
                        </m:rPr>
                        <a:rPr lang="en-GB" sz="2000" dirty="0">
                          <a:solidFill>
                            <a:prstClr val="black"/>
                          </a:solidFill>
                          <a:cs typeface="Times New Roman" panose="02020603050405020304" pitchFamily="18" charset="0"/>
                        </a:rPr>
                        <m:t>number</m:t>
                      </m:r>
                      <m:r>
                        <m:rPr>
                          <m:nor/>
                        </m:rPr>
                        <a:rPr lang="en-GB" sz="2000" dirty="0">
                          <a:solidFill>
                            <a:prstClr val="black"/>
                          </a:solidFill>
                          <a:cs typeface="Times New Roman" panose="02020603050405020304" pitchFamily="18" charset="0"/>
                        </a:rPr>
                        <m:t> </m:t>
                      </m:r>
                      <m:r>
                        <m:rPr>
                          <m:nor/>
                        </m:rPr>
                        <a:rPr lang="en-GB" sz="2000" dirty="0">
                          <a:solidFill>
                            <a:prstClr val="black"/>
                          </a:solidFill>
                          <a:cs typeface="Times New Roman" panose="02020603050405020304" pitchFamily="18" charset="0"/>
                        </a:rPr>
                        <m:t>of</m:t>
                      </m:r>
                      <m:r>
                        <m:rPr>
                          <m:nor/>
                        </m:rPr>
                        <a:rPr lang="en-GB" sz="2000" dirty="0">
                          <a:solidFill>
                            <a:prstClr val="black"/>
                          </a:solidFill>
                          <a:cs typeface="Times New Roman" panose="02020603050405020304" pitchFamily="18" charset="0"/>
                        </a:rPr>
                        <m:t> </m:t>
                      </m:r>
                      <m:r>
                        <m:rPr>
                          <m:nor/>
                        </m:rPr>
                        <a:rPr lang="en-GB" sz="2000" dirty="0">
                          <a:solidFill>
                            <a:prstClr val="black"/>
                          </a:solidFill>
                          <a:cs typeface="Times New Roman" panose="02020603050405020304" pitchFamily="18" charset="0"/>
                        </a:rPr>
                        <m:t>payments</m:t>
                      </m:r>
                      <m:r>
                        <m:rPr>
                          <m:nor/>
                        </m:rPr>
                        <a:rPr lang="en-GB" sz="2000" dirty="0">
                          <a:solidFill>
                            <a:prstClr val="black"/>
                          </a:solidFill>
                          <a:cs typeface="Times New Roman" panose="02020603050405020304" pitchFamily="18" charset="0"/>
                        </a:rPr>
                        <m:t>=</m:t>
                      </m:r>
                      <m:f>
                        <m:fPr>
                          <m:ctrlPr>
                            <a:rPr lang="en-GB" sz="2000" i="1" dirty="0">
                              <a:solidFill>
                                <a:prstClr val="black"/>
                              </a:solidFill>
                              <a:latin typeface="Cambria Math" panose="02040503050406030204" pitchFamily="18" charset="0"/>
                            </a:rPr>
                          </m:ctrlPr>
                        </m:fPr>
                        <m:num>
                          <m:r>
                            <a:rPr lang="en-GB" sz="2000" i="1" dirty="0">
                              <a:solidFill>
                                <a:prstClr val="black"/>
                              </a:solidFill>
                              <a:latin typeface="Cambria Math" panose="02040503050406030204" pitchFamily="18" charset="0"/>
                            </a:rPr>
                            <m:t>£</m:t>
                          </m:r>
                          <m:r>
                            <a:rPr lang="en-GB" sz="2000" i="1" dirty="0">
                              <a:solidFill>
                                <a:prstClr val="black"/>
                              </a:solidFill>
                              <a:latin typeface="Cambria Math" panose="02040503050406030204" pitchFamily="18" charset="0"/>
                            </a:rPr>
                            <m:t>30</m:t>
                          </m:r>
                          <m:r>
                            <a:rPr lang="en-GB" sz="2000" i="1" dirty="0">
                              <a:solidFill>
                                <a:prstClr val="black"/>
                              </a:solidFill>
                              <a:latin typeface="Cambria Math" panose="02040503050406030204" pitchFamily="18" charset="0"/>
                            </a:rPr>
                            <m:t>,</m:t>
                          </m:r>
                          <m:r>
                            <a:rPr lang="en-GB" sz="2000" i="1" dirty="0">
                              <a:solidFill>
                                <a:prstClr val="black"/>
                              </a:solidFill>
                              <a:latin typeface="Cambria Math" panose="02040503050406030204" pitchFamily="18" charset="0"/>
                            </a:rPr>
                            <m:t>000</m:t>
                          </m:r>
                        </m:num>
                        <m:den>
                          <m:r>
                            <a:rPr lang="en-GB" sz="2000" i="1" dirty="0">
                              <a:solidFill>
                                <a:prstClr val="black"/>
                              </a:solidFill>
                              <a:latin typeface="Cambria Math" panose="02040503050406030204" pitchFamily="18" charset="0"/>
                            </a:rPr>
                            <m:t>£</m:t>
                          </m:r>
                          <m:r>
                            <a:rPr lang="en-GB" sz="2000" i="1" dirty="0">
                              <a:solidFill>
                                <a:prstClr val="black"/>
                              </a:solidFill>
                              <a:latin typeface="Cambria Math" panose="02040503050406030204" pitchFamily="18" charset="0"/>
                            </a:rPr>
                            <m:t>500</m:t>
                          </m:r>
                        </m:den>
                      </m:f>
                      <m:r>
                        <a:rPr lang="en-GB" sz="2000" i="1" dirty="0">
                          <a:solidFill>
                            <a:prstClr val="black"/>
                          </a:solidFill>
                          <a:latin typeface="Cambria Math" panose="02040503050406030204" pitchFamily="18" charset="0"/>
                        </a:rPr>
                        <m:t>=</m:t>
                      </m:r>
                      <m:r>
                        <a:rPr lang="en-GB" sz="2000" i="1" dirty="0">
                          <a:solidFill>
                            <a:prstClr val="black"/>
                          </a:solidFill>
                          <a:latin typeface="Cambria Math" panose="02040503050406030204" pitchFamily="18" charset="0"/>
                        </a:rPr>
                        <m:t>60</m:t>
                      </m:r>
                      <m:r>
                        <a:rPr lang="en-GB" sz="2000" i="1" dirty="0">
                          <a:solidFill>
                            <a:prstClr val="black"/>
                          </a:solidFill>
                          <a:latin typeface="Cambria Math" panose="02040503050406030204" pitchFamily="18" charset="0"/>
                        </a:rPr>
                        <m:t> </m:t>
                      </m:r>
                      <m:r>
                        <a:rPr lang="en-GB" sz="2000" i="1" dirty="0">
                          <a:solidFill>
                            <a:prstClr val="black"/>
                          </a:solidFill>
                          <a:latin typeface="Cambria Math" panose="02040503050406030204" pitchFamily="18" charset="0"/>
                        </a:rPr>
                        <m:t>𝑚𝑜𝑛𝑡</m:t>
                      </m:r>
                      <m:r>
                        <a:rPr lang="en-GB" sz="2000" i="1" dirty="0">
                          <a:solidFill>
                            <a:prstClr val="black"/>
                          </a:solidFill>
                          <a:latin typeface="Cambria Math" panose="02040503050406030204" pitchFamily="18" charset="0"/>
                        </a:rPr>
                        <m:t>h</m:t>
                      </m:r>
                      <m:r>
                        <a:rPr lang="en-GB" sz="2000" i="1" dirty="0">
                          <a:solidFill>
                            <a:prstClr val="black"/>
                          </a:solidFill>
                          <a:latin typeface="Cambria Math" panose="02040503050406030204" pitchFamily="18" charset="0"/>
                        </a:rPr>
                        <m:t>𝑠</m:t>
                      </m:r>
                    </m:oMath>
                  </m:oMathPara>
                </a14:m>
                <a:endParaRPr lang="en-GB" sz="2000" dirty="0">
                  <a:solidFill>
                    <a:prstClr val="black"/>
                  </a:solidFill>
                  <a:cs typeface="Times New Roman" panose="02020603050405020304" pitchFamily="18" charset="0"/>
                </a:endParaRPr>
              </a:p>
              <a:p>
                <a:pPr marL="109728" indent="0">
                  <a:buClr>
                    <a:srgbClr val="1B587C"/>
                  </a:buClr>
                  <a:buNone/>
                </a:pPr>
                <a:r>
                  <a:rPr lang="en-GB" sz="2000" dirty="0">
                    <a:solidFill>
                      <a:prstClr val="black"/>
                    </a:solidFill>
                    <a:cs typeface="Times New Roman" panose="02020603050405020304" pitchFamily="18" charset="0"/>
                  </a:rPr>
                  <a:t>The interest payment is </a:t>
                </a:r>
                <a:r>
                  <a:rPr lang="en-GB" sz="2000" dirty="0">
                    <a:solidFill>
                      <a:srgbClr val="FF0000"/>
                    </a:solidFill>
                    <a:cs typeface="Times New Roman" panose="02020603050405020304" pitchFamily="18" charset="0"/>
                  </a:rPr>
                  <a:t>15%</a:t>
                </a:r>
                <a:r>
                  <a:rPr lang="en-GB" sz="2000" dirty="0">
                    <a:solidFill>
                      <a:prstClr val="black"/>
                    </a:solidFill>
                    <a:cs typeface="Times New Roman" panose="02020603050405020304" pitchFamily="18" charset="0"/>
                  </a:rPr>
                  <a:t> per year or </a:t>
                </a:r>
                <a:r>
                  <a:rPr lang="en-GB" sz="2000" dirty="0">
                    <a:solidFill>
                      <a:srgbClr val="FF0000"/>
                    </a:solidFill>
                    <a:cs typeface="Times New Roman" panose="02020603050405020304" pitchFamily="18" charset="0"/>
                  </a:rPr>
                  <a:t>1.25%</a:t>
                </a:r>
                <a:r>
                  <a:rPr lang="en-GB" sz="2000" dirty="0">
                    <a:solidFill>
                      <a:prstClr val="black"/>
                    </a:solidFill>
                    <a:cs typeface="Times New Roman" panose="02020603050405020304" pitchFamily="18" charset="0"/>
                  </a:rPr>
                  <a:t> per month, calculated based on the remaining balances each month, which are:</a:t>
                </a:r>
              </a:p>
              <a:p>
                <a:pPr marL="109728" indent="0">
                  <a:buClr>
                    <a:srgbClr val="1B587C"/>
                  </a:buClr>
                  <a:buNone/>
                </a:pPr>
                <a:r>
                  <a:rPr lang="en-GB" sz="2000" dirty="0">
                    <a:solidFill>
                      <a:prstClr val="black"/>
                    </a:solidFill>
                    <a:cs typeface="Times New Roman" panose="02020603050405020304" pitchFamily="18" charset="0"/>
                  </a:rPr>
                  <a:t>Remaining balances after each month: </a:t>
                </a:r>
                <a:r>
                  <a:rPr lang="en-GB" sz="2000" dirty="0">
                    <a:solidFill>
                      <a:srgbClr val="FF0000"/>
                    </a:solidFill>
                    <a:cs typeface="Times New Roman" panose="02020603050405020304" pitchFamily="18" charset="0"/>
                  </a:rPr>
                  <a:t>£29,500</a:t>
                </a:r>
                <a:r>
                  <a:rPr lang="en-GB" sz="2000" dirty="0">
                    <a:solidFill>
                      <a:prstClr val="black"/>
                    </a:solidFill>
                    <a:cs typeface="Times New Roman" panose="02020603050405020304" pitchFamily="18" charset="0"/>
                  </a:rPr>
                  <a:t>, </a:t>
                </a:r>
                <a:r>
                  <a:rPr lang="en-GB" sz="2000" dirty="0">
                    <a:solidFill>
                      <a:srgbClr val="FF0000"/>
                    </a:solidFill>
                    <a:cs typeface="Times New Roman" panose="02020603050405020304" pitchFamily="18" charset="0"/>
                  </a:rPr>
                  <a:t>£29,000</a:t>
                </a:r>
                <a:r>
                  <a:rPr lang="en-GB" sz="2000" dirty="0">
                    <a:solidFill>
                      <a:prstClr val="black"/>
                    </a:solidFill>
                    <a:cs typeface="Times New Roman" panose="02020603050405020304" pitchFamily="18" charset="0"/>
                  </a:rPr>
                  <a:t>, </a:t>
                </a:r>
                <a:r>
                  <a:rPr lang="en-GB" sz="2000" dirty="0">
                    <a:solidFill>
                      <a:srgbClr val="FF0000"/>
                    </a:solidFill>
                    <a:cs typeface="Times New Roman" panose="02020603050405020304" pitchFamily="18" charset="0"/>
                  </a:rPr>
                  <a:t>£28,500</a:t>
                </a:r>
                <a:r>
                  <a:rPr lang="en-GB" sz="2000" dirty="0">
                    <a:solidFill>
                      <a:prstClr val="black"/>
                    </a:solidFill>
                    <a:cs typeface="Times New Roman" panose="02020603050405020304" pitchFamily="18" charset="0"/>
                  </a:rPr>
                  <a:t>, </a:t>
                </a:r>
                <a:r>
                  <a:rPr lang="en-GB" sz="2000" dirty="0">
                    <a:solidFill>
                      <a:srgbClr val="FF0000"/>
                    </a:solidFill>
                    <a:cs typeface="Times New Roman" panose="02020603050405020304" pitchFamily="18" charset="0"/>
                  </a:rPr>
                  <a:t>£28,000</a:t>
                </a:r>
                <a:r>
                  <a:rPr lang="en-GB" sz="2000" dirty="0">
                    <a:solidFill>
                      <a:prstClr val="black"/>
                    </a:solidFill>
                    <a:cs typeface="Times New Roman" panose="02020603050405020304" pitchFamily="18" charset="0"/>
                  </a:rPr>
                  <a:t>, …, </a:t>
                </a:r>
                <a:r>
                  <a:rPr lang="en-GB" sz="2000" dirty="0">
                    <a:solidFill>
                      <a:srgbClr val="FF0000"/>
                    </a:solidFill>
                    <a:cs typeface="Times New Roman" panose="02020603050405020304" pitchFamily="18" charset="0"/>
                  </a:rPr>
                  <a:t>£500</a:t>
                </a:r>
              </a:p>
              <a:p>
                <a:pPr marL="109728" indent="0">
                  <a:buClr>
                    <a:srgbClr val="1B587C"/>
                  </a:buClr>
                  <a:buNone/>
                </a:pPr>
                <a:endParaRPr lang="en-GB" sz="2000" dirty="0">
                  <a:solidFill>
                    <a:srgbClr val="FF0000"/>
                  </a:solidFill>
                  <a:cs typeface="Times New Roman" panose="02020603050405020304" pitchFamily="18" charset="0"/>
                </a:endParaRPr>
              </a:p>
              <a:p>
                <a:pPr marL="109728" indent="0">
                  <a:buClr>
                    <a:srgbClr val="1B587C"/>
                  </a:buClr>
                  <a:buNone/>
                </a:pPr>
                <a:r>
                  <a:rPr lang="en-GB" sz="2000" dirty="0">
                    <a:solidFill>
                      <a:prstClr val="black"/>
                    </a:solidFill>
                    <a:cs typeface="Times New Roman" panose="02020603050405020304" pitchFamily="18" charset="0"/>
                  </a:rPr>
                  <a:t>The interest rate on remaining balances: </a:t>
                </a:r>
                <a:r>
                  <a:rPr lang="en-GB" sz="2000" dirty="0">
                    <a:solidFill>
                      <a:srgbClr val="FF0000"/>
                    </a:solidFill>
                    <a:cs typeface="Times New Roman" panose="02020603050405020304" pitchFamily="18" charset="0"/>
                  </a:rPr>
                  <a:t>£368.75, £362.5, 356.25</a:t>
                </a:r>
                <a:r>
                  <a:rPr lang="en-GB" sz="2000" dirty="0">
                    <a:solidFill>
                      <a:prstClr val="black"/>
                    </a:solidFill>
                    <a:cs typeface="Times New Roman" panose="02020603050405020304" pitchFamily="18" charset="0"/>
                  </a:rPr>
                  <a:t>, </a:t>
                </a:r>
                <a:r>
                  <a:rPr lang="en-GB" sz="2000" dirty="0">
                    <a:solidFill>
                      <a:srgbClr val="FF0000"/>
                    </a:solidFill>
                    <a:cs typeface="Times New Roman" panose="02020603050405020304" pitchFamily="18" charset="0"/>
                  </a:rPr>
                  <a:t>£350</a:t>
                </a:r>
                <a:r>
                  <a:rPr lang="en-GB" sz="2000" dirty="0">
                    <a:solidFill>
                      <a:prstClr val="black"/>
                    </a:solidFill>
                    <a:cs typeface="Times New Roman" panose="02020603050405020304" pitchFamily="18" charset="0"/>
                  </a:rPr>
                  <a:t>, </a:t>
                </a:r>
                <a:r>
                  <a:rPr lang="en-GB" sz="2000" dirty="0">
                    <a:solidFill>
                      <a:srgbClr val="FF0000"/>
                    </a:solidFill>
                    <a:cs typeface="Times New Roman" panose="02020603050405020304" pitchFamily="18" charset="0"/>
                  </a:rPr>
                  <a:t>£343.75</a:t>
                </a:r>
                <a:r>
                  <a:rPr lang="en-GB" sz="2000" dirty="0">
                    <a:solidFill>
                      <a:prstClr val="black"/>
                    </a:solidFill>
                    <a:cs typeface="Times New Roman" panose="02020603050405020304" pitchFamily="18" charset="0"/>
                  </a:rPr>
                  <a:t>, </a:t>
                </a:r>
                <a:r>
                  <a:rPr lang="en-GB" sz="2000" dirty="0">
                    <a:solidFill>
                      <a:srgbClr val="FF0000"/>
                    </a:solidFill>
                    <a:cs typeface="Times New Roman" panose="02020603050405020304" pitchFamily="18" charset="0"/>
                  </a:rPr>
                  <a:t>£337.50</a:t>
                </a:r>
                <a:r>
                  <a:rPr lang="en-GB" sz="2000" dirty="0">
                    <a:solidFill>
                      <a:prstClr val="black"/>
                    </a:solidFill>
                    <a:cs typeface="Times New Roman" panose="02020603050405020304" pitchFamily="18" charset="0"/>
                  </a:rPr>
                  <a:t>, </a:t>
                </a:r>
                <a:r>
                  <a:rPr lang="en-GB" sz="2000" dirty="0">
                    <a:solidFill>
                      <a:srgbClr val="FF0000"/>
                    </a:solidFill>
                    <a:cs typeface="Times New Roman" panose="02020603050405020304" pitchFamily="18" charset="0"/>
                  </a:rPr>
                  <a:t>…</a:t>
                </a:r>
                <a:r>
                  <a:rPr lang="en-GB" sz="2000" dirty="0">
                    <a:cs typeface="Times New Roman" panose="02020603050405020304" pitchFamily="18" charset="0"/>
                  </a:rPr>
                  <a:t>, </a:t>
                </a:r>
                <a:r>
                  <a:rPr lang="en-GB" sz="2000" dirty="0">
                    <a:solidFill>
                      <a:srgbClr val="FF0000"/>
                    </a:solidFill>
                    <a:cs typeface="Times New Roman" panose="02020603050405020304" pitchFamily="18" charset="0"/>
                  </a:rPr>
                  <a:t>£6.25</a:t>
                </a:r>
                <a:r>
                  <a:rPr lang="en-GB" sz="2000" dirty="0">
                    <a:cs typeface="Times New Roman" panose="02020603050405020304" pitchFamily="18" charset="0"/>
                  </a:rPr>
                  <a:t>.</a:t>
                </a:r>
                <a:r>
                  <a:rPr lang="en-GB" sz="2000" dirty="0">
                    <a:solidFill>
                      <a:srgbClr val="FF0000"/>
                    </a:solidFill>
                    <a:cs typeface="Times New Roman" panose="02020603050405020304" pitchFamily="18" charset="0"/>
                  </a:rPr>
                  <a:t> </a:t>
                </a:r>
                <a:r>
                  <a:rPr lang="en-GB" sz="2000" dirty="0">
                    <a:cs typeface="Times New Roman" panose="02020603050405020304" pitchFamily="18" charset="0"/>
                  </a:rPr>
                  <a:t>This is an arithmetic progression so, the total interest paid in </a:t>
                </a:r>
                <a:r>
                  <a:rPr lang="en-GB" sz="2000" dirty="0">
                    <a:solidFill>
                      <a:srgbClr val="FF0000"/>
                    </a:solidFill>
                    <a:cs typeface="Times New Roman" panose="02020603050405020304" pitchFamily="18" charset="0"/>
                  </a:rPr>
                  <a:t>5</a:t>
                </a:r>
                <a:r>
                  <a:rPr lang="en-GB" sz="2000" dirty="0">
                    <a:cs typeface="Times New Roman" panose="02020603050405020304" pitchFamily="18" charset="0"/>
                  </a:rPr>
                  <a:t> years (</a:t>
                </a:r>
                <a:r>
                  <a:rPr lang="en-GB" sz="2000" dirty="0">
                    <a:solidFill>
                      <a:srgbClr val="FF0000"/>
                    </a:solidFill>
                    <a:cs typeface="Times New Roman" panose="02020603050405020304" pitchFamily="18" charset="0"/>
                  </a:rPr>
                  <a:t>60</a:t>
                </a:r>
                <a:r>
                  <a:rPr lang="en-GB" sz="2000" dirty="0">
                    <a:cs typeface="Times New Roman" panose="02020603050405020304" pitchFamily="18" charset="0"/>
                  </a:rPr>
                  <a:t> months) will be:</a:t>
                </a:r>
              </a:p>
              <a:p>
                <a:pPr marL="109728" indent="0">
                  <a:buClr>
                    <a:srgbClr val="1B587C"/>
                  </a:buClr>
                  <a:buNone/>
                </a:pPr>
                <a:endParaRPr lang="en-GB" sz="2000" dirty="0">
                  <a:cs typeface="Times New Roman" panose="02020603050405020304" pitchFamily="18" charset="0"/>
                </a:endParaRPr>
              </a:p>
              <a:p>
                <a:pPr marL="109728" indent="0" algn="ctr">
                  <a:buClr>
                    <a:srgbClr val="1B587C"/>
                  </a:buClr>
                  <a:buNone/>
                </a:pPr>
                <a14:m>
                  <m:oMathPara xmlns:m="http://schemas.openxmlformats.org/officeDocument/2006/math">
                    <m:oMathParaPr>
                      <m:jc m:val="centerGroup"/>
                    </m:oMathParaPr>
                    <m:oMath xmlns:m="http://schemas.openxmlformats.org/officeDocument/2006/math">
                      <m:sSub>
                        <m:sSubPr>
                          <m:ctrlPr>
                            <a:rPr lang="en-GB" sz="2000" i="1">
                              <a:latin typeface="Cambria Math" panose="02040503050406030204" pitchFamily="18" charset="0"/>
                              <a:cs typeface="Times New Roman" panose="02020603050405020304" pitchFamily="18" charset="0"/>
                            </a:rPr>
                          </m:ctrlPr>
                        </m:sSubPr>
                        <m:e>
                          <m:r>
                            <a:rPr lang="en-GB" sz="2000" i="1">
                              <a:latin typeface="Cambria Math" panose="02040503050406030204" pitchFamily="18" charset="0"/>
                              <a:cs typeface="Times New Roman" panose="02020603050405020304" pitchFamily="18" charset="0"/>
                            </a:rPr>
                            <m:t>𝑆</m:t>
                          </m:r>
                        </m:e>
                        <m:sub>
                          <m:r>
                            <a:rPr lang="en-GB" sz="2000" i="1">
                              <a:latin typeface="Cambria Math" panose="02040503050406030204" pitchFamily="18" charset="0"/>
                              <a:cs typeface="Times New Roman" panose="02020603050405020304" pitchFamily="18" charset="0"/>
                            </a:rPr>
                            <m:t>𝑛</m:t>
                          </m:r>
                        </m:sub>
                      </m:sSub>
                      <m:r>
                        <a:rPr lang="en-GB" sz="2000" i="1">
                          <a:latin typeface="Cambria Math" panose="02040503050406030204" pitchFamily="18" charset="0"/>
                          <a:cs typeface="Times New Roman" panose="02020603050405020304" pitchFamily="18" charset="0"/>
                        </a:rPr>
                        <m:t>=</m:t>
                      </m:r>
                      <m:r>
                        <m:rPr>
                          <m:nor/>
                        </m:rPr>
                        <a:rPr lang="en-GB" sz="2000" dirty="0">
                          <a:cs typeface="Times New Roman" panose="02020603050405020304" pitchFamily="18" charset="0"/>
                        </a:rPr>
                        <m:t>£</m:t>
                      </m:r>
                      <m:r>
                        <m:rPr>
                          <m:nor/>
                        </m:rPr>
                        <a:rPr lang="en-GB" sz="2000" dirty="0">
                          <a:cs typeface="Times New Roman" panose="02020603050405020304" pitchFamily="18" charset="0"/>
                        </a:rPr>
                        <m:t>3</m:t>
                      </m:r>
                      <m:r>
                        <m:rPr>
                          <m:nor/>
                        </m:rPr>
                        <a:rPr lang="en-GB" sz="2000" b="0" i="0" dirty="0" smtClean="0">
                          <a:cs typeface="Times New Roman" panose="02020603050405020304" pitchFamily="18" charset="0"/>
                        </a:rPr>
                        <m:t>68</m:t>
                      </m:r>
                      <m:r>
                        <m:rPr>
                          <m:nor/>
                        </m:rPr>
                        <a:rPr lang="en-GB" sz="2000" b="0" i="0" dirty="0" smtClean="0">
                          <a:cs typeface="Times New Roman" panose="02020603050405020304" pitchFamily="18" charset="0"/>
                        </a:rPr>
                        <m:t>.</m:t>
                      </m:r>
                      <m:r>
                        <m:rPr>
                          <m:nor/>
                        </m:rPr>
                        <a:rPr lang="en-GB" sz="2000" b="0" i="0" dirty="0" smtClean="0">
                          <a:cs typeface="Times New Roman" panose="02020603050405020304" pitchFamily="18" charset="0"/>
                        </a:rPr>
                        <m:t>75</m:t>
                      </m:r>
                      <m:r>
                        <m:rPr>
                          <m:nor/>
                        </m:rPr>
                        <a:rPr lang="en-GB" sz="2000" dirty="0">
                          <a:cs typeface="Times New Roman" panose="02020603050405020304" pitchFamily="18" charset="0"/>
                        </a:rPr>
                        <m:t>+</m:t>
                      </m:r>
                      <m:r>
                        <m:rPr>
                          <m:nor/>
                        </m:rPr>
                        <a:rPr lang="en-GB" sz="2000" b="0" i="0" dirty="0" smtClean="0">
                          <a:cs typeface="Times New Roman" panose="02020603050405020304" pitchFamily="18" charset="0"/>
                        </a:rPr>
                        <m:t> </m:t>
                      </m:r>
                      <m:r>
                        <m:rPr>
                          <m:nor/>
                        </m:rPr>
                        <a:rPr lang="en-GB" sz="2000" dirty="0">
                          <a:cs typeface="Times New Roman" panose="02020603050405020304" pitchFamily="18" charset="0"/>
                        </a:rPr>
                        <m:t>£</m:t>
                      </m:r>
                      <m:r>
                        <m:rPr>
                          <m:nor/>
                        </m:rPr>
                        <a:rPr lang="en-GB" sz="2000" b="0" i="0" dirty="0" smtClean="0">
                          <a:cs typeface="Times New Roman" panose="02020603050405020304" pitchFamily="18" charset="0"/>
                        </a:rPr>
                        <m:t>362</m:t>
                      </m:r>
                      <m:r>
                        <m:rPr>
                          <m:nor/>
                        </m:rPr>
                        <a:rPr lang="en-GB" sz="2000" b="0" i="0" dirty="0" smtClean="0">
                          <a:cs typeface="Times New Roman" panose="02020603050405020304" pitchFamily="18" charset="0"/>
                        </a:rPr>
                        <m:t>.</m:t>
                      </m:r>
                      <m:r>
                        <m:rPr>
                          <m:nor/>
                        </m:rPr>
                        <a:rPr lang="en-GB" sz="2000" b="0" i="0" dirty="0" smtClean="0">
                          <a:cs typeface="Times New Roman" panose="02020603050405020304" pitchFamily="18" charset="0"/>
                        </a:rPr>
                        <m:t>5</m:t>
                      </m:r>
                      <m:r>
                        <m:rPr>
                          <m:nor/>
                        </m:rPr>
                        <a:rPr lang="en-GB" sz="2000" dirty="0">
                          <a:cs typeface="Times New Roman" panose="02020603050405020304" pitchFamily="18" charset="0"/>
                        </a:rPr>
                        <m:t>+ £</m:t>
                      </m:r>
                      <m:r>
                        <m:rPr>
                          <m:nor/>
                        </m:rPr>
                        <a:rPr lang="en-GB" sz="2000" b="0" i="0" dirty="0" smtClean="0">
                          <a:cs typeface="Times New Roman" panose="02020603050405020304" pitchFamily="18" charset="0"/>
                        </a:rPr>
                        <m:t>356</m:t>
                      </m:r>
                      <m:r>
                        <m:rPr>
                          <m:nor/>
                        </m:rPr>
                        <a:rPr lang="en-GB" sz="2000" b="0" i="0" dirty="0" smtClean="0">
                          <a:cs typeface="Times New Roman" panose="02020603050405020304" pitchFamily="18" charset="0"/>
                        </a:rPr>
                        <m:t>.</m:t>
                      </m:r>
                      <m:r>
                        <m:rPr>
                          <m:nor/>
                        </m:rPr>
                        <a:rPr lang="en-GB" sz="2000" b="0" i="0" dirty="0" smtClean="0">
                          <a:cs typeface="Times New Roman" panose="02020603050405020304" pitchFamily="18" charset="0"/>
                        </a:rPr>
                        <m:t>25</m:t>
                      </m:r>
                      <m:r>
                        <m:rPr>
                          <m:nor/>
                        </m:rPr>
                        <a:rPr lang="en-GB" sz="2000" dirty="0">
                          <a:cs typeface="Times New Roman" panose="02020603050405020304" pitchFamily="18" charset="0"/>
                        </a:rPr>
                        <m:t>+ </m:t>
                      </m:r>
                      <m:r>
                        <m:rPr>
                          <m:nor/>
                        </m:rPr>
                        <a:rPr lang="en-GB" sz="2000" dirty="0">
                          <a:cs typeface="Times New Roman" panose="02020603050405020304" pitchFamily="18" charset="0"/>
                        </a:rPr>
                        <m:t>…</m:t>
                      </m:r>
                      <m:r>
                        <m:rPr>
                          <m:nor/>
                        </m:rPr>
                        <a:rPr lang="en-GB" sz="2000" dirty="0">
                          <a:cs typeface="Times New Roman" panose="02020603050405020304" pitchFamily="18" charset="0"/>
                        </a:rPr>
                        <m:t>+ £</m:t>
                      </m:r>
                      <m:r>
                        <m:rPr>
                          <m:nor/>
                        </m:rPr>
                        <a:rPr lang="en-GB" sz="2000" dirty="0">
                          <a:cs typeface="Times New Roman" panose="02020603050405020304" pitchFamily="18" charset="0"/>
                        </a:rPr>
                        <m:t>6</m:t>
                      </m:r>
                      <m:r>
                        <m:rPr>
                          <m:nor/>
                        </m:rPr>
                        <a:rPr lang="en-GB" sz="2000" dirty="0">
                          <a:cs typeface="Times New Roman" panose="02020603050405020304" pitchFamily="18" charset="0"/>
                        </a:rPr>
                        <m:t>.</m:t>
                      </m:r>
                      <m:r>
                        <m:rPr>
                          <m:nor/>
                        </m:rPr>
                        <a:rPr lang="en-GB" sz="2000" dirty="0">
                          <a:cs typeface="Times New Roman" panose="02020603050405020304" pitchFamily="18" charset="0"/>
                        </a:rPr>
                        <m:t>25</m:t>
                      </m:r>
                      <m:r>
                        <m:rPr>
                          <m:nor/>
                        </m:rPr>
                        <a:rPr lang="en-GB" sz="2000" dirty="0">
                          <a:cs typeface="Times New Roman" panose="02020603050405020304" pitchFamily="18" charset="0"/>
                        </a:rPr>
                        <m:t>=</m:t>
                      </m:r>
                      <m:f>
                        <m:fPr>
                          <m:ctrlPr>
                            <a:rPr lang="en-GB" sz="2000" i="1" dirty="0">
                              <a:latin typeface="Cambria Math" panose="02040503050406030204" pitchFamily="18" charset="0"/>
                              <a:cs typeface="Times New Roman" panose="02020603050405020304" pitchFamily="18" charset="0"/>
                            </a:rPr>
                          </m:ctrlPr>
                        </m:fPr>
                        <m:num>
                          <m:r>
                            <a:rPr lang="en-GB" sz="2000" i="1" dirty="0">
                              <a:latin typeface="Cambria Math" panose="02040503050406030204" pitchFamily="18" charset="0"/>
                              <a:cs typeface="Times New Roman" panose="02020603050405020304" pitchFamily="18" charset="0"/>
                            </a:rPr>
                            <m:t>60</m:t>
                          </m:r>
                        </m:num>
                        <m:den>
                          <m:r>
                            <a:rPr lang="en-GB" sz="2000" i="1" dirty="0">
                              <a:latin typeface="Cambria Math" panose="02040503050406030204" pitchFamily="18" charset="0"/>
                              <a:cs typeface="Times New Roman" panose="02020603050405020304" pitchFamily="18" charset="0"/>
                            </a:rPr>
                            <m:t>2</m:t>
                          </m:r>
                        </m:den>
                      </m:f>
                      <m:d>
                        <m:dPr>
                          <m:ctrlPr>
                            <a:rPr lang="en-GB" sz="2000" i="1" dirty="0">
                              <a:latin typeface="Cambria Math" panose="02040503050406030204" pitchFamily="18" charset="0"/>
                              <a:cs typeface="Times New Roman" panose="02020603050405020304" pitchFamily="18" charset="0"/>
                            </a:rPr>
                          </m:ctrlPr>
                        </m:dPr>
                        <m:e>
                          <m:r>
                            <a:rPr lang="en-GB" sz="2000" i="1" dirty="0">
                              <a:latin typeface="Cambria Math" panose="02040503050406030204" pitchFamily="18" charset="0"/>
                              <a:cs typeface="Times New Roman" panose="02020603050405020304" pitchFamily="18" charset="0"/>
                            </a:rPr>
                            <m:t>£</m:t>
                          </m:r>
                          <m:r>
                            <a:rPr lang="en-GB" sz="2000" i="1" dirty="0">
                              <a:latin typeface="Cambria Math" panose="02040503050406030204" pitchFamily="18" charset="0"/>
                              <a:cs typeface="Times New Roman" panose="02020603050405020304" pitchFamily="18" charset="0"/>
                            </a:rPr>
                            <m:t>368</m:t>
                          </m:r>
                          <m:r>
                            <a:rPr lang="en-GB" sz="2000" b="0" i="1" dirty="0" smtClean="0">
                              <a:latin typeface="Cambria Math" panose="02040503050406030204" pitchFamily="18" charset="0"/>
                              <a:cs typeface="Times New Roman" panose="02020603050405020304" pitchFamily="18" charset="0"/>
                            </a:rPr>
                            <m:t>.</m:t>
                          </m:r>
                          <m:r>
                            <a:rPr lang="en-GB" sz="2000" b="0" i="1" dirty="0" smtClean="0">
                              <a:latin typeface="Cambria Math" panose="02040503050406030204" pitchFamily="18" charset="0"/>
                              <a:cs typeface="Times New Roman" panose="02020603050405020304" pitchFamily="18" charset="0"/>
                            </a:rPr>
                            <m:t>75</m:t>
                          </m:r>
                          <m:r>
                            <a:rPr lang="en-GB" sz="2000" i="1" dirty="0">
                              <a:latin typeface="Cambria Math" panose="02040503050406030204" pitchFamily="18" charset="0"/>
                              <a:cs typeface="Times New Roman" panose="02020603050405020304" pitchFamily="18" charset="0"/>
                            </a:rPr>
                            <m:t>+£</m:t>
                          </m:r>
                          <m:r>
                            <a:rPr lang="en-GB" sz="2000" i="1" dirty="0">
                              <a:latin typeface="Cambria Math" panose="02040503050406030204" pitchFamily="18" charset="0"/>
                              <a:cs typeface="Times New Roman" panose="02020603050405020304" pitchFamily="18" charset="0"/>
                            </a:rPr>
                            <m:t>6</m:t>
                          </m:r>
                          <m:r>
                            <a:rPr lang="en-GB" sz="2000" i="1" dirty="0">
                              <a:latin typeface="Cambria Math" panose="02040503050406030204" pitchFamily="18" charset="0"/>
                              <a:cs typeface="Times New Roman" panose="02020603050405020304" pitchFamily="18" charset="0"/>
                            </a:rPr>
                            <m:t>.</m:t>
                          </m:r>
                          <m:r>
                            <a:rPr lang="en-GB" sz="2000" i="1" dirty="0">
                              <a:latin typeface="Cambria Math" panose="02040503050406030204" pitchFamily="18" charset="0"/>
                              <a:cs typeface="Times New Roman" panose="02020603050405020304" pitchFamily="18" charset="0"/>
                            </a:rPr>
                            <m:t>25</m:t>
                          </m:r>
                        </m:e>
                      </m:d>
                      <m:r>
                        <a:rPr lang="en-GB" sz="2000" i="1" dirty="0">
                          <a:latin typeface="Cambria Math" panose="02040503050406030204" pitchFamily="18" charset="0"/>
                          <a:cs typeface="Times New Roman" panose="02020603050405020304" pitchFamily="18" charset="0"/>
                        </a:rPr>
                        <m:t>=£</m:t>
                      </m:r>
                      <m:r>
                        <a:rPr lang="en-GB" sz="2000" b="0" i="1" dirty="0" smtClean="0">
                          <a:latin typeface="Cambria Math" panose="02040503050406030204" pitchFamily="18" charset="0"/>
                          <a:cs typeface="Times New Roman" panose="02020603050405020304" pitchFamily="18" charset="0"/>
                        </a:rPr>
                        <m:t>11</m:t>
                      </m:r>
                      <m:r>
                        <a:rPr lang="en-GB" sz="2000" b="0" i="1" dirty="0" smtClean="0">
                          <a:latin typeface="Cambria Math" panose="02040503050406030204" pitchFamily="18" charset="0"/>
                          <a:cs typeface="Times New Roman" panose="02020603050405020304" pitchFamily="18" charset="0"/>
                        </a:rPr>
                        <m:t>,</m:t>
                      </m:r>
                      <m:r>
                        <a:rPr lang="en-GB" sz="2000" b="0" i="1" dirty="0" smtClean="0">
                          <a:latin typeface="Cambria Math" panose="02040503050406030204" pitchFamily="18" charset="0"/>
                          <a:cs typeface="Times New Roman" panose="02020603050405020304" pitchFamily="18" charset="0"/>
                        </a:rPr>
                        <m:t>250</m:t>
                      </m:r>
                    </m:oMath>
                  </m:oMathPara>
                </a14:m>
                <a:endParaRPr lang="en-GB" sz="2000" dirty="0">
                  <a:solidFill>
                    <a:prstClr val="black"/>
                  </a:solidFill>
                  <a:latin typeface="Times New Roman" panose="02020603050405020304" pitchFamily="18" charset="0"/>
                  <a:cs typeface="Times New Roman" panose="02020603050405020304" pitchFamily="18" charset="0"/>
                </a:endParaRPr>
              </a:p>
              <a:p>
                <a:pPr marL="109728" indent="0">
                  <a:buNone/>
                </a:pPr>
                <a:endParaRPr lang="en-GB"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63352" y="1340768"/>
                <a:ext cx="11741294" cy="5517232"/>
              </a:xfrm>
              <a:blipFill>
                <a:blip r:embed="rId2"/>
                <a:stretch>
                  <a:fillRect t="-884" r="-1298"/>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326C831C-25A0-4610-AD45-ACF47CCC6466}"/>
              </a:ext>
            </a:extLst>
          </p:cNvPr>
          <p:cNvSpPr>
            <a:spLocks noGrp="1"/>
          </p:cNvSpPr>
          <p:nvPr>
            <p:ph type="sldNum" sz="quarter" idx="12"/>
          </p:nvPr>
        </p:nvSpPr>
        <p:spPr/>
        <p:txBody>
          <a:bodyPr/>
          <a:lstStyle/>
          <a:p>
            <a:fld id="{E268A2EE-60DF-4D9A-BDB5-E8B57244CE40}" type="slidenum">
              <a:rPr lang="en-GB" smtClean="0"/>
              <a:pPr/>
              <a:t>129</a:t>
            </a:fld>
            <a:endParaRPr lang="en-GB"/>
          </a:p>
        </p:txBody>
      </p:sp>
    </p:spTree>
    <p:extLst>
      <p:ext uri="{BB962C8B-B14F-4D97-AF65-F5344CB8AC3E}">
        <p14:creationId xmlns:p14="http://schemas.microsoft.com/office/powerpoint/2010/main" val="9929536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932815" y="622300"/>
            <a:ext cx="8051800" cy="1381125"/>
          </a:xfrm>
          <a:prstGeom prst="rect">
            <a:avLst/>
          </a:prstGeom>
          <a:noFill/>
          <a:ln w="0" cmpd="sng">
            <a:noFill/>
            <a:prstDash val="solid"/>
          </a:ln>
        </p:spPr>
        <p:txBody>
          <a:bodyPr vert="horz" lIns="0" tIns="0" rIns="0" bIns="0" anchor="t">
            <a:normAutofit fontScale="25000" lnSpcReduction="20000"/>
          </a:bodyPr>
          <a:lstStyle/>
          <a:p>
            <a:pPr marL="45720" marR="0" indent="0" algn="l">
              <a:lnSpc>
                <a:spcPts val="5500"/>
              </a:lnSpc>
              <a:spcAft>
                <a:spcPts val="5375"/>
              </a:spcAft>
            </a:pPr>
            <a:r>
              <a:rPr lang="en-US" sz="12800" b="1" spc="280" dirty="0">
                <a:solidFill>
                  <a:srgbClr val="006FC0"/>
                </a:solidFill>
                <a:latin typeface="Tahoma" panose="02020603050405020304" pitchFamily="2"/>
              </a:rPr>
              <a:t>Topics for Week 1 (with Farzad) </a:t>
            </a:r>
          </a:p>
          <a:p>
            <a:pPr marL="45720" marR="0" indent="0" algn="l">
              <a:lnSpc>
                <a:spcPts val="5500"/>
              </a:lnSpc>
              <a:spcAft>
                <a:spcPts val="5375"/>
              </a:spcAft>
            </a:pPr>
            <a:endParaRPr lang="en-US" sz="4550" b="1" spc="280" dirty="0">
              <a:solidFill>
                <a:srgbClr val="006FC0"/>
              </a:solidFill>
              <a:latin typeface="Tahoma" panose="02020603050405020304" pitchFamily="2"/>
            </a:endParaRPr>
          </a:p>
        </p:txBody>
      </p:sp>
      <p:sp>
        <p:nvSpPr>
          <p:cNvPr id="3" name="Text Placeholder 2"/>
          <p:cNvSpPr>
            <a:spLocks noGrp="1"/>
          </p:cNvSpPr>
          <p:nvPr>
            <p:ph type="body" idx="10"/>
          </p:nvPr>
        </p:nvSpPr>
        <p:spPr>
          <a:xfrm>
            <a:off x="932815" y="1540209"/>
            <a:ext cx="8051800" cy="4092575"/>
          </a:xfrm>
          <a:prstGeom prst="rect">
            <a:avLst/>
          </a:prstGeom>
          <a:noFill/>
          <a:ln w="0" cmpd="sng">
            <a:noFill/>
            <a:prstDash val="solid"/>
          </a:ln>
        </p:spPr>
        <p:txBody>
          <a:bodyPr vert="horz" lIns="0" tIns="106680" rIns="0" bIns="0" anchor="t">
            <a:noAutofit/>
          </a:bodyPr>
          <a:lstStyle/>
          <a:p>
            <a:pPr marL="45720" marR="0" indent="365760" algn="l">
              <a:lnSpc>
                <a:spcPts val="3200"/>
              </a:lnSpc>
              <a:spcAft>
                <a:spcPts val="0"/>
              </a:spcAft>
              <a:buFont typeface="Arial"/>
              <a:buAutoNum type="arabicPeriod"/>
            </a:pPr>
            <a:r>
              <a:rPr lang="en-US" spc="-5" dirty="0">
                <a:solidFill>
                  <a:srgbClr val="383838"/>
                </a:solidFill>
                <a:latin typeface="+mn-lt"/>
              </a:rPr>
              <a:t>Banking</a:t>
            </a:r>
          </a:p>
          <a:p>
            <a:pPr marL="45720" marR="0" indent="365760" algn="l">
              <a:lnSpc>
                <a:spcPts val="3200"/>
              </a:lnSpc>
              <a:spcBef>
                <a:spcPts val="830"/>
              </a:spcBef>
              <a:spcAft>
                <a:spcPts val="0"/>
              </a:spcAft>
              <a:buFont typeface="Arial"/>
              <a:buAutoNum type="arabicPeriod"/>
            </a:pPr>
            <a:r>
              <a:rPr lang="en-US" spc="-5" dirty="0">
                <a:solidFill>
                  <a:srgbClr val="383838"/>
                </a:solidFill>
                <a:latin typeface="+mn-lt"/>
              </a:rPr>
              <a:t>Money markets</a:t>
            </a:r>
          </a:p>
          <a:p>
            <a:pPr marL="45720" marR="0" indent="365760" algn="l">
              <a:lnSpc>
                <a:spcPts val="3200"/>
              </a:lnSpc>
              <a:spcBef>
                <a:spcPts val="860"/>
              </a:spcBef>
              <a:spcAft>
                <a:spcPts val="0"/>
              </a:spcAft>
              <a:buFont typeface="Arial"/>
              <a:buAutoNum type="arabicPeriod"/>
            </a:pPr>
            <a:r>
              <a:rPr lang="en-US" spc="-5" dirty="0">
                <a:solidFill>
                  <a:srgbClr val="383838"/>
                </a:solidFill>
                <a:latin typeface="+mn-lt"/>
              </a:rPr>
              <a:t>Bond markets</a:t>
            </a:r>
          </a:p>
          <a:p>
            <a:pPr marL="45720" marR="0" indent="365760" algn="l">
              <a:lnSpc>
                <a:spcPts val="3200"/>
              </a:lnSpc>
              <a:spcBef>
                <a:spcPts val="855"/>
              </a:spcBef>
              <a:spcAft>
                <a:spcPts val="0"/>
              </a:spcAft>
              <a:buFont typeface="Arial"/>
              <a:buAutoNum type="arabicPeriod"/>
            </a:pPr>
            <a:r>
              <a:rPr lang="en-US" spc="0" dirty="0">
                <a:solidFill>
                  <a:srgbClr val="383838"/>
                </a:solidFill>
                <a:latin typeface="+mn-lt"/>
              </a:rPr>
              <a:t>Securitisation; credit rating</a:t>
            </a:r>
          </a:p>
          <a:p>
            <a:pPr marL="45720" marR="0" indent="365760" algn="l">
              <a:lnSpc>
                <a:spcPts val="3200"/>
              </a:lnSpc>
              <a:spcBef>
                <a:spcPts val="835"/>
              </a:spcBef>
              <a:spcAft>
                <a:spcPts val="0"/>
              </a:spcAft>
              <a:buFont typeface="Arial"/>
              <a:buAutoNum type="arabicPeriod"/>
            </a:pPr>
            <a:r>
              <a:rPr lang="en-US" spc="0" dirty="0">
                <a:solidFill>
                  <a:srgbClr val="383838"/>
                </a:solidFill>
                <a:latin typeface="+mn-lt"/>
              </a:rPr>
              <a:t>Equity (stock) markets </a:t>
            </a:r>
          </a:p>
          <a:p>
            <a:pPr marL="45720" marR="0" indent="365760" algn="l">
              <a:lnSpc>
                <a:spcPts val="3200"/>
              </a:lnSpc>
              <a:spcBef>
                <a:spcPts val="855"/>
              </a:spcBef>
              <a:spcAft>
                <a:spcPts val="0"/>
              </a:spcAft>
              <a:buFont typeface="Arial"/>
              <a:buAutoNum type="arabicPeriod"/>
            </a:pPr>
            <a:r>
              <a:rPr lang="en-US" spc="0" dirty="0">
                <a:solidFill>
                  <a:srgbClr val="383838"/>
                </a:solidFill>
                <a:latin typeface="+mn-lt"/>
              </a:rPr>
              <a:t>Derivatives I: futures and options</a:t>
            </a:r>
          </a:p>
          <a:p>
            <a:pPr marL="45720" marR="0" indent="365760" algn="l">
              <a:lnSpc>
                <a:spcPts val="3200"/>
              </a:lnSpc>
              <a:spcBef>
                <a:spcPts val="860"/>
              </a:spcBef>
              <a:spcAft>
                <a:spcPts val="0"/>
              </a:spcAft>
              <a:buFont typeface="Arial"/>
              <a:buAutoNum type="arabicPeriod"/>
            </a:pPr>
            <a:r>
              <a:rPr lang="en-US" spc="0" dirty="0">
                <a:solidFill>
                  <a:srgbClr val="383838"/>
                </a:solidFill>
                <a:latin typeface="+mn-lt"/>
              </a:rPr>
              <a:t>Derivatives II: credit derivatives</a:t>
            </a:r>
          </a:p>
          <a:p>
            <a:pPr marL="45720" marR="0" indent="365760" algn="l">
              <a:lnSpc>
                <a:spcPts val="3200"/>
              </a:lnSpc>
              <a:spcBef>
                <a:spcPts val="830"/>
              </a:spcBef>
              <a:spcAft>
                <a:spcPts val="10"/>
              </a:spcAft>
              <a:buFont typeface="Arial"/>
              <a:buAutoNum type="arabicPeriod"/>
            </a:pPr>
            <a:r>
              <a:rPr lang="en-US" spc="-15" dirty="0">
                <a:solidFill>
                  <a:srgbClr val="383838"/>
                </a:solidFill>
                <a:latin typeface="+mn-lt"/>
              </a:rPr>
              <a:t>Financial regulation (time allowing)</a:t>
            </a:r>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368" y="692696"/>
            <a:ext cx="11665295"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r>
              <a:rPr lang="en-GB" sz="3200" dirty="0">
                <a:solidFill>
                  <a:prstClr val="white"/>
                </a:solidFill>
              </a:rPr>
              <a:t>Some Basics in Algebra</a:t>
            </a:r>
            <a:endParaRPr lang="en-GB" sz="32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63353" y="1340768"/>
                <a:ext cx="11737303" cy="5517232"/>
              </a:xfrm>
            </p:spPr>
            <p:txBody>
              <a:bodyPr>
                <a:normAutofit/>
              </a:bodyPr>
              <a:lstStyle/>
              <a:p>
                <a:r>
                  <a:rPr lang="en-GB" sz="2400" dirty="0"/>
                  <a:t> </a:t>
                </a:r>
                <a:r>
                  <a:rPr lang="en-GB" sz="2400" b="1" u="sng" dirty="0">
                    <a:solidFill>
                      <a:srgbClr val="FF0000"/>
                    </a:solidFill>
                  </a:rPr>
                  <a:t>Geometric sequence (progression)</a:t>
                </a:r>
                <a:r>
                  <a:rPr lang="en-GB" sz="2400" b="1" dirty="0">
                    <a:solidFill>
                      <a:srgbClr val="FF0000"/>
                    </a:solidFill>
                  </a:rPr>
                  <a:t>: </a:t>
                </a:r>
                <a:r>
                  <a:rPr lang="en-GB" sz="2400" dirty="0"/>
                  <a:t>is a sequence of numbers where each term (apart from the first term) can be obtained by multiplying the previous term by a fixed non-zero number, called the </a:t>
                </a:r>
                <a:r>
                  <a:rPr lang="en-GB" sz="2400" i="1" dirty="0">
                    <a:solidFill>
                      <a:srgbClr val="FF0000"/>
                    </a:solidFill>
                  </a:rPr>
                  <a:t>common ratio</a:t>
                </a:r>
                <a:r>
                  <a:rPr lang="en-GB" sz="2400" dirty="0"/>
                  <a:t>. </a:t>
                </a:r>
              </a:p>
              <a:p>
                <a:pPr marL="109728" indent="0">
                  <a:buNone/>
                </a:pPr>
                <a:endParaRPr lang="en-GB" sz="2400" dirty="0"/>
              </a:p>
              <a:p>
                <a:pPr marL="109728" indent="0">
                  <a:buNone/>
                </a:pPr>
                <a14:m>
                  <m:oMathPara xmlns:m="http://schemas.openxmlformats.org/officeDocument/2006/math">
                    <m:oMathParaPr>
                      <m:jc m:val="centerGroup"/>
                    </m:oMathParaPr>
                    <m:oMath xmlns:m="http://schemas.openxmlformats.org/officeDocument/2006/math">
                      <m:r>
                        <a:rPr lang="en-GB" sz="2400" i="1">
                          <a:latin typeface="Cambria Math" panose="02040503050406030204" pitchFamily="18" charset="0"/>
                        </a:rPr>
                        <m:t>𝑎</m:t>
                      </m:r>
                      <m:r>
                        <a:rPr lang="en-GB" sz="2400" i="1">
                          <a:latin typeface="Cambria Math" panose="02040503050406030204" pitchFamily="18" charset="0"/>
                        </a:rPr>
                        <m:t>, </m:t>
                      </m:r>
                      <m:r>
                        <a:rPr lang="en-GB" sz="2400" i="1">
                          <a:latin typeface="Cambria Math" panose="02040503050406030204" pitchFamily="18" charset="0"/>
                        </a:rPr>
                        <m:t>𝑎𝑟</m:t>
                      </m:r>
                      <m:r>
                        <a:rPr lang="en-GB" sz="2400" i="1">
                          <a:latin typeface="Cambria Math" panose="02040503050406030204" pitchFamily="18" charset="0"/>
                        </a:rPr>
                        <m:t>, </m:t>
                      </m:r>
                      <m:r>
                        <a:rPr lang="en-GB" sz="2400" i="1">
                          <a:latin typeface="Cambria Math" panose="02040503050406030204" pitchFamily="18" charset="0"/>
                        </a:rPr>
                        <m:t>𝑎</m:t>
                      </m:r>
                      <m:sSup>
                        <m:sSupPr>
                          <m:ctrlPr>
                            <a:rPr lang="en-GB" sz="2400" i="1">
                              <a:latin typeface="Cambria Math" panose="02040503050406030204" pitchFamily="18" charset="0"/>
                            </a:rPr>
                          </m:ctrlPr>
                        </m:sSupPr>
                        <m:e>
                          <m:r>
                            <a:rPr lang="en-GB" sz="2400" i="1">
                              <a:latin typeface="Cambria Math" panose="02040503050406030204" pitchFamily="18" charset="0"/>
                            </a:rPr>
                            <m:t>𝑟</m:t>
                          </m:r>
                        </m:e>
                        <m:sup>
                          <m:r>
                            <a:rPr lang="en-GB" sz="2400" i="1">
                              <a:latin typeface="Cambria Math" panose="02040503050406030204" pitchFamily="18" charset="0"/>
                            </a:rPr>
                            <m:t>2</m:t>
                          </m:r>
                        </m:sup>
                      </m:sSup>
                      <m:r>
                        <a:rPr lang="en-GB" sz="2400" i="1">
                          <a:latin typeface="Cambria Math" panose="02040503050406030204" pitchFamily="18" charset="0"/>
                        </a:rPr>
                        <m:t>,</m:t>
                      </m:r>
                      <m:r>
                        <a:rPr lang="en-GB" sz="2400" i="1">
                          <a:latin typeface="Cambria Math" panose="02040503050406030204" pitchFamily="18" charset="0"/>
                        </a:rPr>
                        <m:t>𝑎</m:t>
                      </m:r>
                      <m:sSup>
                        <m:sSupPr>
                          <m:ctrlPr>
                            <a:rPr lang="en-GB" sz="2400" i="1">
                              <a:latin typeface="Cambria Math" panose="02040503050406030204" pitchFamily="18" charset="0"/>
                            </a:rPr>
                          </m:ctrlPr>
                        </m:sSupPr>
                        <m:e>
                          <m:r>
                            <a:rPr lang="en-GB" sz="2400" i="1">
                              <a:latin typeface="Cambria Math" panose="02040503050406030204" pitchFamily="18" charset="0"/>
                            </a:rPr>
                            <m:t>𝑟</m:t>
                          </m:r>
                        </m:e>
                        <m:sup>
                          <m:r>
                            <a:rPr lang="en-GB" sz="2400" i="1">
                              <a:latin typeface="Cambria Math" panose="02040503050406030204" pitchFamily="18" charset="0"/>
                            </a:rPr>
                            <m:t>3</m:t>
                          </m:r>
                        </m:sup>
                      </m:sSup>
                      <m:r>
                        <a:rPr lang="en-GB" sz="2400" i="1">
                          <a:latin typeface="Cambria Math" panose="02040503050406030204" pitchFamily="18" charset="0"/>
                        </a:rPr>
                        <m:t>,…, </m:t>
                      </m:r>
                      <m:r>
                        <a:rPr lang="en-GB" sz="2400" i="1">
                          <a:latin typeface="Cambria Math" panose="02040503050406030204" pitchFamily="18" charset="0"/>
                        </a:rPr>
                        <m:t>𝑎</m:t>
                      </m:r>
                      <m:sSup>
                        <m:sSupPr>
                          <m:ctrlPr>
                            <a:rPr lang="en-GB" sz="2400" i="1">
                              <a:latin typeface="Cambria Math" panose="02040503050406030204" pitchFamily="18" charset="0"/>
                            </a:rPr>
                          </m:ctrlPr>
                        </m:sSupPr>
                        <m:e>
                          <m:r>
                            <a:rPr lang="en-GB" sz="2400" i="1">
                              <a:latin typeface="Cambria Math" panose="02040503050406030204" pitchFamily="18" charset="0"/>
                            </a:rPr>
                            <m:t>𝑟</m:t>
                          </m:r>
                        </m:e>
                        <m:sup>
                          <m:r>
                            <a:rPr lang="en-GB" sz="2400" i="1">
                              <a:latin typeface="Cambria Math" panose="02040503050406030204" pitchFamily="18" charset="0"/>
                            </a:rPr>
                            <m:t>𝑛</m:t>
                          </m:r>
                          <m:r>
                            <a:rPr lang="en-GB" sz="2400" i="1">
                              <a:latin typeface="Cambria Math" panose="02040503050406030204" pitchFamily="18" charset="0"/>
                            </a:rPr>
                            <m:t>−</m:t>
                          </m:r>
                          <m:r>
                            <a:rPr lang="en-GB" sz="2400" i="1">
                              <a:latin typeface="Cambria Math" panose="02040503050406030204" pitchFamily="18" charset="0"/>
                            </a:rPr>
                            <m:t>1</m:t>
                          </m:r>
                        </m:sup>
                      </m:sSup>
                      <m:r>
                        <a:rPr lang="en-GB" sz="2400" i="1">
                          <a:latin typeface="Cambria Math" panose="02040503050406030204" pitchFamily="18" charset="0"/>
                        </a:rPr>
                        <m:t>, …</m:t>
                      </m:r>
                    </m:oMath>
                  </m:oMathPara>
                </a14:m>
                <a:endParaRPr lang="en-GB" sz="2400" dirty="0"/>
              </a:p>
              <a:p>
                <a:pPr marL="109728" indent="0">
                  <a:buNone/>
                </a:pPr>
                <a:endParaRPr lang="en-GB" sz="2400" dirty="0"/>
              </a:p>
              <a:p>
                <a:pPr marL="109728" indent="0">
                  <a:buNone/>
                </a:pPr>
                <a:endParaRPr lang="en-GB" sz="2400" dirty="0"/>
              </a:p>
              <a:p>
                <a:pPr marL="109728" indent="0">
                  <a:buNone/>
                </a:pPr>
                <a:endParaRPr lang="en-GB" sz="2400" dirty="0"/>
              </a:p>
              <a:p>
                <a:pPr>
                  <a:buFont typeface="Arial" panose="020B0604020202020204" pitchFamily="34" charset="0"/>
                  <a:buChar char="•"/>
                </a:pPr>
                <a:r>
                  <a:rPr lang="en-GB" sz="2400" dirty="0"/>
                  <a:t>Where                           </a:t>
                </a:r>
                <a14:m>
                  <m:oMath xmlns:m="http://schemas.openxmlformats.org/officeDocument/2006/math">
                    <m:sSub>
                      <m:sSubPr>
                        <m:ctrlPr>
                          <a:rPr lang="en-GB" sz="2000" b="1" i="1">
                            <a:solidFill>
                              <a:srgbClr val="002060"/>
                            </a:solidFill>
                            <a:latin typeface="Cambria Math" panose="02040503050406030204" pitchFamily="18" charset="0"/>
                          </a:rPr>
                        </m:ctrlPr>
                      </m:sSubPr>
                      <m:e>
                        <m:r>
                          <a:rPr lang="en-GB" sz="2000" b="1" i="1">
                            <a:solidFill>
                              <a:srgbClr val="002060"/>
                            </a:solidFill>
                            <a:latin typeface="Cambria Math" panose="02040503050406030204" pitchFamily="18" charset="0"/>
                          </a:rPr>
                          <m:t>𝒕</m:t>
                        </m:r>
                      </m:e>
                      <m:sub>
                        <m:r>
                          <a:rPr lang="en-GB" sz="2000" b="1" i="1">
                            <a:solidFill>
                              <a:srgbClr val="002060"/>
                            </a:solidFill>
                            <a:latin typeface="Cambria Math" panose="02040503050406030204" pitchFamily="18" charset="0"/>
                          </a:rPr>
                          <m:t>𝟏</m:t>
                        </m:r>
                      </m:sub>
                    </m:sSub>
                    <m:r>
                      <a:rPr lang="en-GB" sz="2000" b="1" i="1">
                        <a:solidFill>
                          <a:srgbClr val="002060"/>
                        </a:solidFill>
                        <a:latin typeface="Cambria Math" panose="02040503050406030204" pitchFamily="18" charset="0"/>
                      </a:rPr>
                      <m:t>=</m:t>
                    </m:r>
                    <m:sSub>
                      <m:sSubPr>
                        <m:ctrlPr>
                          <a:rPr lang="en-GB" sz="2000" b="1" i="1">
                            <a:solidFill>
                              <a:srgbClr val="002060"/>
                            </a:solidFill>
                            <a:latin typeface="Cambria Math" panose="02040503050406030204" pitchFamily="18" charset="0"/>
                          </a:rPr>
                        </m:ctrlPr>
                      </m:sSubPr>
                      <m:e>
                        <m:r>
                          <a:rPr lang="en-GB" sz="2000" b="1" i="1">
                            <a:solidFill>
                              <a:srgbClr val="002060"/>
                            </a:solidFill>
                            <a:latin typeface="Cambria Math" panose="02040503050406030204" pitchFamily="18" charset="0"/>
                          </a:rPr>
                          <m:t>𝒕</m:t>
                        </m:r>
                      </m:e>
                      <m:sub>
                        <m:r>
                          <a:rPr lang="en-GB" sz="2000" b="1" i="1">
                            <a:solidFill>
                              <a:srgbClr val="002060"/>
                            </a:solidFill>
                            <a:latin typeface="Cambria Math" panose="02040503050406030204" pitchFamily="18" charset="0"/>
                          </a:rPr>
                          <m:t>𝟏</m:t>
                        </m:r>
                      </m:sub>
                    </m:sSub>
                  </m:oMath>
                </a14:m>
                <a:endParaRPr lang="en-GB" sz="2000" dirty="0">
                  <a:solidFill>
                    <a:srgbClr val="002060"/>
                  </a:solidFill>
                </a:endParaRPr>
              </a:p>
              <a:p>
                <a:pPr marL="109728" indent="0">
                  <a:buNone/>
                </a:pPr>
                <a:r>
                  <a:rPr lang="en-GB" sz="2400" dirty="0">
                    <a:solidFill>
                      <a:srgbClr val="002060"/>
                    </a:solidFill>
                  </a:rPr>
                  <a:t>                                           </a:t>
                </a:r>
                <a14:m>
                  <m:oMath xmlns:m="http://schemas.openxmlformats.org/officeDocument/2006/math">
                    <m:sSub>
                      <m:sSubPr>
                        <m:ctrlPr>
                          <a:rPr lang="en-GB" sz="2000" b="1" i="1">
                            <a:solidFill>
                              <a:srgbClr val="002060"/>
                            </a:solidFill>
                            <a:latin typeface="Cambria Math" panose="02040503050406030204" pitchFamily="18" charset="0"/>
                          </a:rPr>
                        </m:ctrlPr>
                      </m:sSubPr>
                      <m:e>
                        <m:r>
                          <a:rPr lang="en-GB" sz="2000" b="1" i="1">
                            <a:solidFill>
                              <a:srgbClr val="002060"/>
                            </a:solidFill>
                            <a:latin typeface="Cambria Math" panose="02040503050406030204" pitchFamily="18" charset="0"/>
                          </a:rPr>
                          <m:t>𝒕</m:t>
                        </m:r>
                      </m:e>
                      <m:sub>
                        <m:r>
                          <a:rPr lang="en-GB" sz="2000" b="1" i="1">
                            <a:solidFill>
                              <a:srgbClr val="002060"/>
                            </a:solidFill>
                            <a:latin typeface="Cambria Math" panose="02040503050406030204" pitchFamily="18" charset="0"/>
                          </a:rPr>
                          <m:t>𝟐</m:t>
                        </m:r>
                      </m:sub>
                    </m:sSub>
                    <m:r>
                      <a:rPr lang="en-GB" sz="2000" b="1" i="1">
                        <a:solidFill>
                          <a:srgbClr val="002060"/>
                        </a:solidFill>
                        <a:latin typeface="Cambria Math" panose="02040503050406030204" pitchFamily="18" charset="0"/>
                      </a:rPr>
                      <m:t>=</m:t>
                    </m:r>
                    <m:sSub>
                      <m:sSubPr>
                        <m:ctrlPr>
                          <a:rPr lang="en-GB" sz="2000" b="1" i="1">
                            <a:solidFill>
                              <a:srgbClr val="002060"/>
                            </a:solidFill>
                            <a:latin typeface="Cambria Math" panose="02040503050406030204" pitchFamily="18" charset="0"/>
                          </a:rPr>
                        </m:ctrlPr>
                      </m:sSubPr>
                      <m:e>
                        <m:r>
                          <a:rPr lang="en-GB" sz="2000" b="1" i="1">
                            <a:solidFill>
                              <a:srgbClr val="002060"/>
                            </a:solidFill>
                            <a:latin typeface="Cambria Math" panose="02040503050406030204" pitchFamily="18" charset="0"/>
                          </a:rPr>
                          <m:t>𝒕</m:t>
                        </m:r>
                      </m:e>
                      <m:sub>
                        <m:r>
                          <a:rPr lang="en-GB" sz="2000" b="1" i="1">
                            <a:solidFill>
                              <a:srgbClr val="002060"/>
                            </a:solidFill>
                            <a:latin typeface="Cambria Math" panose="02040503050406030204" pitchFamily="18" charset="0"/>
                          </a:rPr>
                          <m:t>𝟏</m:t>
                        </m:r>
                      </m:sub>
                    </m:sSub>
                    <m:r>
                      <a:rPr lang="en-GB" sz="2000" b="1" i="1">
                        <a:solidFill>
                          <a:srgbClr val="002060"/>
                        </a:solidFill>
                        <a:latin typeface="Cambria Math" panose="02040503050406030204" pitchFamily="18" charset="0"/>
                        <a:ea typeface="Cambria Math" panose="02040503050406030204" pitchFamily="18" charset="0"/>
                      </a:rPr>
                      <m:t>×</m:t>
                    </m:r>
                    <m:r>
                      <a:rPr lang="en-GB" sz="2000" b="1" i="1">
                        <a:solidFill>
                          <a:srgbClr val="002060"/>
                        </a:solidFill>
                        <a:latin typeface="Cambria Math" panose="02040503050406030204" pitchFamily="18" charset="0"/>
                        <a:ea typeface="Cambria Math" panose="02040503050406030204" pitchFamily="18" charset="0"/>
                      </a:rPr>
                      <m:t>𝒓</m:t>
                    </m:r>
                  </m:oMath>
                </a14:m>
                <a:r>
                  <a:rPr lang="en-GB" sz="2000" b="1" dirty="0">
                    <a:solidFill>
                      <a:srgbClr val="002060"/>
                    </a:solidFill>
                  </a:rPr>
                  <a:t> </a:t>
                </a:r>
                <a:r>
                  <a:rPr lang="en-GB" sz="2400" dirty="0">
                    <a:solidFill>
                      <a:srgbClr val="002060"/>
                    </a:solidFill>
                  </a:rPr>
                  <a:t> </a:t>
                </a:r>
              </a:p>
              <a:p>
                <a:pPr marL="109728" indent="0">
                  <a:buNone/>
                </a:pPr>
                <a:r>
                  <a:rPr lang="en-GB" sz="2400" b="1" dirty="0">
                    <a:solidFill>
                      <a:srgbClr val="002060"/>
                    </a:solidFill>
                  </a:rPr>
                  <a:t>	                              </a:t>
                </a:r>
                <a14:m>
                  <m:oMath xmlns:m="http://schemas.openxmlformats.org/officeDocument/2006/math">
                    <m:sSub>
                      <m:sSubPr>
                        <m:ctrlPr>
                          <a:rPr lang="en-GB" sz="2000" b="1" i="1">
                            <a:solidFill>
                              <a:srgbClr val="002060"/>
                            </a:solidFill>
                            <a:latin typeface="Cambria Math" panose="02040503050406030204" pitchFamily="18" charset="0"/>
                          </a:rPr>
                        </m:ctrlPr>
                      </m:sSubPr>
                      <m:e>
                        <m:r>
                          <a:rPr lang="en-GB" sz="2000" b="1" i="1">
                            <a:solidFill>
                              <a:srgbClr val="002060"/>
                            </a:solidFill>
                            <a:latin typeface="Cambria Math" panose="02040503050406030204" pitchFamily="18" charset="0"/>
                          </a:rPr>
                          <m:t>𝒕</m:t>
                        </m:r>
                      </m:e>
                      <m:sub>
                        <m:r>
                          <a:rPr lang="en-GB" sz="2000" b="1" i="1">
                            <a:solidFill>
                              <a:srgbClr val="002060"/>
                            </a:solidFill>
                            <a:latin typeface="Cambria Math" panose="02040503050406030204" pitchFamily="18" charset="0"/>
                          </a:rPr>
                          <m:t>𝟑</m:t>
                        </m:r>
                      </m:sub>
                    </m:sSub>
                    <m:r>
                      <a:rPr lang="en-GB" sz="2000" b="1" i="1">
                        <a:solidFill>
                          <a:srgbClr val="002060"/>
                        </a:solidFill>
                        <a:latin typeface="Cambria Math" panose="02040503050406030204" pitchFamily="18" charset="0"/>
                      </a:rPr>
                      <m:t>=</m:t>
                    </m:r>
                    <m:sSub>
                      <m:sSubPr>
                        <m:ctrlPr>
                          <a:rPr lang="en-GB" sz="2000" b="1" i="1">
                            <a:solidFill>
                              <a:srgbClr val="002060"/>
                            </a:solidFill>
                            <a:latin typeface="Cambria Math" panose="02040503050406030204" pitchFamily="18" charset="0"/>
                          </a:rPr>
                        </m:ctrlPr>
                      </m:sSubPr>
                      <m:e>
                        <m:r>
                          <a:rPr lang="en-GB" sz="2000" b="1" i="1">
                            <a:solidFill>
                              <a:srgbClr val="002060"/>
                            </a:solidFill>
                            <a:latin typeface="Cambria Math" panose="02040503050406030204" pitchFamily="18" charset="0"/>
                          </a:rPr>
                          <m:t>𝒕</m:t>
                        </m:r>
                      </m:e>
                      <m:sub>
                        <m:r>
                          <a:rPr lang="en-GB" sz="2000" b="1" i="1">
                            <a:solidFill>
                              <a:srgbClr val="002060"/>
                            </a:solidFill>
                            <a:latin typeface="Cambria Math" panose="02040503050406030204" pitchFamily="18" charset="0"/>
                          </a:rPr>
                          <m:t>𝟐</m:t>
                        </m:r>
                      </m:sub>
                    </m:sSub>
                    <m:r>
                      <a:rPr lang="en-GB" sz="2000" b="1" i="1">
                        <a:solidFill>
                          <a:srgbClr val="002060"/>
                        </a:solidFill>
                        <a:latin typeface="Cambria Math" panose="02040503050406030204" pitchFamily="18" charset="0"/>
                        <a:ea typeface="Cambria Math" panose="02040503050406030204" pitchFamily="18" charset="0"/>
                      </a:rPr>
                      <m:t>×</m:t>
                    </m:r>
                    <m:r>
                      <a:rPr lang="en-GB" sz="2000" b="1" i="1">
                        <a:solidFill>
                          <a:srgbClr val="002060"/>
                        </a:solidFill>
                        <a:latin typeface="Cambria Math" panose="02040503050406030204" pitchFamily="18" charset="0"/>
                        <a:ea typeface="Cambria Math" panose="02040503050406030204" pitchFamily="18" charset="0"/>
                      </a:rPr>
                      <m:t>𝒓</m:t>
                    </m:r>
                    <m:r>
                      <a:rPr lang="en-GB" sz="2000" b="1" i="1">
                        <a:solidFill>
                          <a:srgbClr val="002060"/>
                        </a:solidFill>
                        <a:latin typeface="Cambria Math" panose="02040503050406030204" pitchFamily="18" charset="0"/>
                        <a:ea typeface="Cambria Math" panose="02040503050406030204" pitchFamily="18" charset="0"/>
                      </a:rPr>
                      <m:t>=</m:t>
                    </m:r>
                    <m:sSub>
                      <m:sSubPr>
                        <m:ctrlPr>
                          <a:rPr lang="en-GB" sz="2000" b="1" i="1">
                            <a:solidFill>
                              <a:srgbClr val="002060"/>
                            </a:solidFill>
                            <a:latin typeface="Cambria Math" panose="02040503050406030204" pitchFamily="18" charset="0"/>
                            <a:ea typeface="Cambria Math" panose="02040503050406030204" pitchFamily="18" charset="0"/>
                          </a:rPr>
                        </m:ctrlPr>
                      </m:sSubPr>
                      <m:e>
                        <m:r>
                          <a:rPr lang="en-GB" sz="2000" b="1" i="1">
                            <a:solidFill>
                              <a:srgbClr val="002060"/>
                            </a:solidFill>
                            <a:latin typeface="Cambria Math" panose="02040503050406030204" pitchFamily="18" charset="0"/>
                            <a:ea typeface="Cambria Math" panose="02040503050406030204" pitchFamily="18" charset="0"/>
                          </a:rPr>
                          <m:t>𝒕</m:t>
                        </m:r>
                      </m:e>
                      <m:sub>
                        <m:r>
                          <a:rPr lang="en-GB" sz="2000" b="1" i="1">
                            <a:solidFill>
                              <a:srgbClr val="002060"/>
                            </a:solidFill>
                            <a:latin typeface="Cambria Math" panose="02040503050406030204" pitchFamily="18" charset="0"/>
                            <a:ea typeface="Cambria Math" panose="02040503050406030204" pitchFamily="18" charset="0"/>
                          </a:rPr>
                          <m:t>𝟏</m:t>
                        </m:r>
                      </m:sub>
                    </m:sSub>
                    <m:r>
                      <a:rPr lang="en-GB" sz="2000" b="1" i="1">
                        <a:solidFill>
                          <a:srgbClr val="002060"/>
                        </a:solidFill>
                        <a:latin typeface="Cambria Math" panose="02040503050406030204" pitchFamily="18" charset="0"/>
                        <a:ea typeface="Cambria Math" panose="02040503050406030204" pitchFamily="18" charset="0"/>
                      </a:rPr>
                      <m:t>×</m:t>
                    </m:r>
                    <m:sSup>
                      <m:sSupPr>
                        <m:ctrlPr>
                          <a:rPr lang="en-GB" sz="2000" b="1" i="1">
                            <a:solidFill>
                              <a:srgbClr val="002060"/>
                            </a:solidFill>
                            <a:latin typeface="Cambria Math" panose="02040503050406030204" pitchFamily="18" charset="0"/>
                            <a:ea typeface="Cambria Math" panose="02040503050406030204" pitchFamily="18" charset="0"/>
                          </a:rPr>
                        </m:ctrlPr>
                      </m:sSupPr>
                      <m:e>
                        <m:r>
                          <a:rPr lang="en-GB" sz="2000" b="1" i="1">
                            <a:solidFill>
                              <a:srgbClr val="002060"/>
                            </a:solidFill>
                            <a:latin typeface="Cambria Math" panose="02040503050406030204" pitchFamily="18" charset="0"/>
                            <a:ea typeface="Cambria Math" panose="02040503050406030204" pitchFamily="18" charset="0"/>
                          </a:rPr>
                          <m:t>𝒓</m:t>
                        </m:r>
                      </m:e>
                      <m:sup>
                        <m:r>
                          <a:rPr lang="en-GB" sz="2000" b="1" i="1">
                            <a:solidFill>
                              <a:srgbClr val="002060"/>
                            </a:solidFill>
                            <a:latin typeface="Cambria Math" panose="02040503050406030204" pitchFamily="18" charset="0"/>
                            <a:ea typeface="Cambria Math" panose="02040503050406030204" pitchFamily="18" charset="0"/>
                          </a:rPr>
                          <m:t>𝟐</m:t>
                        </m:r>
                      </m:sup>
                    </m:sSup>
                  </m:oMath>
                </a14:m>
                <a:endParaRPr lang="en-GB" sz="2000" b="1" i="1" dirty="0">
                  <a:solidFill>
                    <a:srgbClr val="002060"/>
                  </a:solidFill>
                  <a:latin typeface="Cambria Math"/>
                  <a:ea typeface="Cambria Math" panose="02040503050406030204" pitchFamily="18" charset="0"/>
                </a:endParaRPr>
              </a:p>
              <a:p>
                <a:pPr marL="109728" indent="0">
                  <a:buNone/>
                </a:pPr>
                <a:r>
                  <a:rPr lang="en-GB" sz="2000" b="1" dirty="0">
                    <a:solidFill>
                      <a:srgbClr val="002060"/>
                    </a:solidFill>
                  </a:rPr>
                  <a:t>	                                    </a:t>
                </a:r>
                <a14:m>
                  <m:oMath xmlns:m="http://schemas.openxmlformats.org/officeDocument/2006/math">
                    <m:sSub>
                      <m:sSubPr>
                        <m:ctrlPr>
                          <a:rPr lang="en-GB" sz="2000" b="1" i="1">
                            <a:solidFill>
                              <a:srgbClr val="002060"/>
                            </a:solidFill>
                            <a:latin typeface="Cambria Math" panose="02040503050406030204" pitchFamily="18" charset="0"/>
                          </a:rPr>
                        </m:ctrlPr>
                      </m:sSubPr>
                      <m:e>
                        <m:r>
                          <a:rPr lang="en-GB" sz="2000" b="1" i="1">
                            <a:solidFill>
                              <a:srgbClr val="002060"/>
                            </a:solidFill>
                            <a:latin typeface="Cambria Math" panose="02040503050406030204" pitchFamily="18" charset="0"/>
                          </a:rPr>
                          <m:t>𝒕</m:t>
                        </m:r>
                      </m:e>
                      <m:sub>
                        <m:r>
                          <a:rPr lang="en-GB" sz="2000" b="1" i="1">
                            <a:solidFill>
                              <a:srgbClr val="002060"/>
                            </a:solidFill>
                            <a:latin typeface="Cambria Math" panose="02040503050406030204" pitchFamily="18" charset="0"/>
                          </a:rPr>
                          <m:t>𝟒</m:t>
                        </m:r>
                      </m:sub>
                    </m:sSub>
                    <m:r>
                      <a:rPr lang="en-GB" sz="2000" b="1" i="1">
                        <a:solidFill>
                          <a:srgbClr val="002060"/>
                        </a:solidFill>
                        <a:latin typeface="Cambria Math" panose="02040503050406030204" pitchFamily="18" charset="0"/>
                      </a:rPr>
                      <m:t>=</m:t>
                    </m:r>
                    <m:sSub>
                      <m:sSubPr>
                        <m:ctrlPr>
                          <a:rPr lang="en-GB" sz="2000" b="1" i="1">
                            <a:solidFill>
                              <a:srgbClr val="002060"/>
                            </a:solidFill>
                            <a:latin typeface="Cambria Math" panose="02040503050406030204" pitchFamily="18" charset="0"/>
                          </a:rPr>
                        </m:ctrlPr>
                      </m:sSubPr>
                      <m:e>
                        <m:r>
                          <a:rPr lang="en-GB" sz="2000" b="1" i="1">
                            <a:solidFill>
                              <a:srgbClr val="002060"/>
                            </a:solidFill>
                            <a:latin typeface="Cambria Math" panose="02040503050406030204" pitchFamily="18" charset="0"/>
                          </a:rPr>
                          <m:t>𝒕</m:t>
                        </m:r>
                      </m:e>
                      <m:sub>
                        <m:r>
                          <a:rPr lang="en-GB" sz="2000" b="1" i="1">
                            <a:solidFill>
                              <a:srgbClr val="002060"/>
                            </a:solidFill>
                            <a:latin typeface="Cambria Math" panose="02040503050406030204" pitchFamily="18" charset="0"/>
                          </a:rPr>
                          <m:t>𝟑</m:t>
                        </m:r>
                      </m:sub>
                    </m:sSub>
                    <m:r>
                      <a:rPr lang="en-GB" sz="2000" b="1" i="1">
                        <a:solidFill>
                          <a:srgbClr val="002060"/>
                        </a:solidFill>
                        <a:latin typeface="Cambria Math" panose="02040503050406030204" pitchFamily="18" charset="0"/>
                        <a:ea typeface="Cambria Math" panose="02040503050406030204" pitchFamily="18" charset="0"/>
                      </a:rPr>
                      <m:t>×</m:t>
                    </m:r>
                    <m:r>
                      <a:rPr lang="en-GB" sz="2000" b="1" i="1">
                        <a:solidFill>
                          <a:srgbClr val="002060"/>
                        </a:solidFill>
                        <a:latin typeface="Cambria Math" panose="02040503050406030204" pitchFamily="18" charset="0"/>
                        <a:ea typeface="Cambria Math" panose="02040503050406030204" pitchFamily="18" charset="0"/>
                      </a:rPr>
                      <m:t>𝒓</m:t>
                    </m:r>
                    <m:r>
                      <a:rPr lang="en-GB" sz="2000" b="1" i="1">
                        <a:solidFill>
                          <a:srgbClr val="002060"/>
                        </a:solidFill>
                        <a:latin typeface="Cambria Math" panose="02040503050406030204" pitchFamily="18" charset="0"/>
                        <a:ea typeface="Cambria Math" panose="02040503050406030204" pitchFamily="18" charset="0"/>
                      </a:rPr>
                      <m:t>=</m:t>
                    </m:r>
                    <m:sSub>
                      <m:sSubPr>
                        <m:ctrlPr>
                          <a:rPr lang="en-GB" sz="2000" b="1" i="1">
                            <a:solidFill>
                              <a:srgbClr val="002060"/>
                            </a:solidFill>
                            <a:latin typeface="Cambria Math" panose="02040503050406030204" pitchFamily="18" charset="0"/>
                            <a:ea typeface="Cambria Math" panose="02040503050406030204" pitchFamily="18" charset="0"/>
                          </a:rPr>
                        </m:ctrlPr>
                      </m:sSubPr>
                      <m:e>
                        <m:r>
                          <a:rPr lang="en-GB" sz="2000" b="1" i="1">
                            <a:solidFill>
                              <a:srgbClr val="002060"/>
                            </a:solidFill>
                            <a:latin typeface="Cambria Math" panose="02040503050406030204" pitchFamily="18" charset="0"/>
                            <a:ea typeface="Cambria Math" panose="02040503050406030204" pitchFamily="18" charset="0"/>
                          </a:rPr>
                          <m:t>𝒕</m:t>
                        </m:r>
                      </m:e>
                      <m:sub>
                        <m:r>
                          <a:rPr lang="en-GB" sz="2000" b="1" i="1">
                            <a:solidFill>
                              <a:srgbClr val="002060"/>
                            </a:solidFill>
                            <a:latin typeface="Cambria Math" panose="02040503050406030204" pitchFamily="18" charset="0"/>
                            <a:ea typeface="Cambria Math" panose="02040503050406030204" pitchFamily="18" charset="0"/>
                          </a:rPr>
                          <m:t>𝟏</m:t>
                        </m:r>
                      </m:sub>
                    </m:sSub>
                    <m:r>
                      <a:rPr lang="en-GB" sz="2000" b="1" i="1">
                        <a:solidFill>
                          <a:srgbClr val="002060"/>
                        </a:solidFill>
                        <a:latin typeface="Cambria Math" panose="02040503050406030204" pitchFamily="18" charset="0"/>
                        <a:ea typeface="Cambria Math" panose="02040503050406030204" pitchFamily="18" charset="0"/>
                      </a:rPr>
                      <m:t>×</m:t>
                    </m:r>
                    <m:sSup>
                      <m:sSupPr>
                        <m:ctrlPr>
                          <a:rPr lang="en-GB" sz="2000" b="1" i="1">
                            <a:solidFill>
                              <a:srgbClr val="002060"/>
                            </a:solidFill>
                            <a:latin typeface="Cambria Math" panose="02040503050406030204" pitchFamily="18" charset="0"/>
                            <a:ea typeface="Cambria Math" panose="02040503050406030204" pitchFamily="18" charset="0"/>
                          </a:rPr>
                        </m:ctrlPr>
                      </m:sSupPr>
                      <m:e>
                        <m:r>
                          <a:rPr lang="en-GB" sz="2000" b="1" i="1">
                            <a:solidFill>
                              <a:srgbClr val="002060"/>
                            </a:solidFill>
                            <a:latin typeface="Cambria Math" panose="02040503050406030204" pitchFamily="18" charset="0"/>
                            <a:ea typeface="Cambria Math" panose="02040503050406030204" pitchFamily="18" charset="0"/>
                          </a:rPr>
                          <m:t>𝒓</m:t>
                        </m:r>
                      </m:e>
                      <m:sup>
                        <m:r>
                          <a:rPr lang="en-GB" sz="2000" b="1" i="1">
                            <a:solidFill>
                              <a:srgbClr val="002060"/>
                            </a:solidFill>
                            <a:latin typeface="Cambria Math" panose="02040503050406030204" pitchFamily="18" charset="0"/>
                            <a:ea typeface="Cambria Math" panose="02040503050406030204" pitchFamily="18" charset="0"/>
                          </a:rPr>
                          <m:t>𝟑</m:t>
                        </m:r>
                      </m:sup>
                    </m:sSup>
                  </m:oMath>
                </a14:m>
                <a:endParaRPr lang="en-GB" sz="2000" b="1" dirty="0">
                  <a:solidFill>
                    <a:srgbClr val="002060"/>
                  </a:solidFill>
                </a:endParaRPr>
              </a:p>
              <a:p>
                <a:pPr marL="109728" indent="0">
                  <a:buNone/>
                </a:pPr>
                <a:r>
                  <a:rPr lang="en-GB" sz="2000" b="1" dirty="0">
                    <a:solidFill>
                      <a:srgbClr val="002060"/>
                    </a:solidFill>
                  </a:rPr>
                  <a:t>					</a:t>
                </a:r>
                <a14:m>
                  <m:oMath xmlns:m="http://schemas.openxmlformats.org/officeDocument/2006/math">
                    <m:r>
                      <a:rPr lang="en-GB" sz="2000" b="1" i="1">
                        <a:solidFill>
                          <a:srgbClr val="002060"/>
                        </a:solidFill>
                        <a:latin typeface="Cambria Math" panose="02040503050406030204" pitchFamily="18" charset="0"/>
                      </a:rPr>
                      <m:t>⋮</m:t>
                    </m:r>
                  </m:oMath>
                </a14:m>
                <a:endParaRPr lang="en-GB" sz="2000" b="1" dirty="0">
                  <a:solidFill>
                    <a:srgbClr val="002060"/>
                  </a:solidFill>
                </a:endParaRPr>
              </a:p>
              <a:p>
                <a:pPr marL="109728" indent="0">
                  <a:buNone/>
                </a:pPr>
                <a:r>
                  <a:rPr lang="en-GB" sz="2000" b="1" dirty="0">
                    <a:solidFill>
                      <a:srgbClr val="002060"/>
                    </a:solidFill>
                  </a:rPr>
                  <a:t>	                                    </a:t>
                </a:r>
                <a14:m>
                  <m:oMath xmlns:m="http://schemas.openxmlformats.org/officeDocument/2006/math">
                    <m:sSub>
                      <m:sSubPr>
                        <m:ctrlPr>
                          <a:rPr lang="en-GB" sz="2000" b="1" i="1">
                            <a:solidFill>
                              <a:srgbClr val="002060"/>
                            </a:solidFill>
                            <a:latin typeface="Cambria Math" panose="02040503050406030204" pitchFamily="18" charset="0"/>
                          </a:rPr>
                        </m:ctrlPr>
                      </m:sSubPr>
                      <m:e>
                        <m:r>
                          <a:rPr lang="en-GB" sz="2000" b="1" i="1">
                            <a:solidFill>
                              <a:srgbClr val="002060"/>
                            </a:solidFill>
                            <a:latin typeface="Cambria Math" panose="02040503050406030204" pitchFamily="18" charset="0"/>
                          </a:rPr>
                          <m:t>𝒕</m:t>
                        </m:r>
                      </m:e>
                      <m:sub>
                        <m:r>
                          <a:rPr lang="en-GB" sz="2000" b="1" i="1">
                            <a:solidFill>
                              <a:srgbClr val="002060"/>
                            </a:solidFill>
                            <a:latin typeface="Cambria Math" panose="02040503050406030204" pitchFamily="18" charset="0"/>
                          </a:rPr>
                          <m:t>𝒏</m:t>
                        </m:r>
                      </m:sub>
                    </m:sSub>
                    <m:r>
                      <a:rPr lang="en-GB" sz="2000" b="1" i="1">
                        <a:solidFill>
                          <a:srgbClr val="002060"/>
                        </a:solidFill>
                        <a:latin typeface="Cambria Math" panose="02040503050406030204" pitchFamily="18" charset="0"/>
                      </a:rPr>
                      <m:t>=</m:t>
                    </m:r>
                    <m:sSub>
                      <m:sSubPr>
                        <m:ctrlPr>
                          <a:rPr lang="en-GB" sz="2000" b="1" i="1">
                            <a:solidFill>
                              <a:srgbClr val="002060"/>
                            </a:solidFill>
                            <a:latin typeface="Cambria Math" panose="02040503050406030204" pitchFamily="18" charset="0"/>
                          </a:rPr>
                        </m:ctrlPr>
                      </m:sSubPr>
                      <m:e>
                        <m:r>
                          <a:rPr lang="en-GB" sz="2000" b="1" i="1">
                            <a:solidFill>
                              <a:srgbClr val="002060"/>
                            </a:solidFill>
                            <a:latin typeface="Cambria Math" panose="02040503050406030204" pitchFamily="18" charset="0"/>
                          </a:rPr>
                          <m:t>𝒕</m:t>
                        </m:r>
                      </m:e>
                      <m:sub>
                        <m:r>
                          <a:rPr lang="en-GB" sz="2000" b="1" i="1">
                            <a:solidFill>
                              <a:srgbClr val="002060"/>
                            </a:solidFill>
                            <a:latin typeface="Cambria Math" panose="02040503050406030204" pitchFamily="18" charset="0"/>
                          </a:rPr>
                          <m:t>𝒏</m:t>
                        </m:r>
                        <m:r>
                          <a:rPr lang="en-GB" sz="2000" b="1" i="1">
                            <a:solidFill>
                              <a:srgbClr val="002060"/>
                            </a:solidFill>
                            <a:latin typeface="Cambria Math" panose="02040503050406030204" pitchFamily="18" charset="0"/>
                          </a:rPr>
                          <m:t>−</m:t>
                        </m:r>
                        <m:r>
                          <a:rPr lang="en-GB" sz="2000" b="1" i="1">
                            <a:solidFill>
                              <a:srgbClr val="002060"/>
                            </a:solidFill>
                            <a:latin typeface="Cambria Math" panose="02040503050406030204" pitchFamily="18" charset="0"/>
                          </a:rPr>
                          <m:t>𝟏</m:t>
                        </m:r>
                      </m:sub>
                    </m:sSub>
                    <m:r>
                      <a:rPr lang="en-GB" sz="2000" b="1" i="1">
                        <a:solidFill>
                          <a:srgbClr val="002060"/>
                        </a:solidFill>
                        <a:latin typeface="Cambria Math" panose="02040503050406030204" pitchFamily="18" charset="0"/>
                        <a:ea typeface="Cambria Math" panose="02040503050406030204" pitchFamily="18" charset="0"/>
                      </a:rPr>
                      <m:t>×</m:t>
                    </m:r>
                    <m:r>
                      <a:rPr lang="en-GB" sz="2000" b="1" i="1">
                        <a:solidFill>
                          <a:srgbClr val="002060"/>
                        </a:solidFill>
                        <a:latin typeface="Cambria Math" panose="02040503050406030204" pitchFamily="18" charset="0"/>
                        <a:ea typeface="Cambria Math" panose="02040503050406030204" pitchFamily="18" charset="0"/>
                      </a:rPr>
                      <m:t>𝒓</m:t>
                    </m:r>
                    <m:r>
                      <a:rPr lang="en-GB" sz="2000" b="1" i="1">
                        <a:solidFill>
                          <a:srgbClr val="002060"/>
                        </a:solidFill>
                        <a:latin typeface="Cambria Math" panose="02040503050406030204" pitchFamily="18" charset="0"/>
                        <a:ea typeface="Cambria Math" panose="02040503050406030204" pitchFamily="18" charset="0"/>
                      </a:rPr>
                      <m:t>=</m:t>
                    </m:r>
                    <m:sSub>
                      <m:sSubPr>
                        <m:ctrlPr>
                          <a:rPr lang="en-GB" sz="2000" b="1" i="1">
                            <a:solidFill>
                              <a:srgbClr val="002060"/>
                            </a:solidFill>
                            <a:latin typeface="Cambria Math" panose="02040503050406030204" pitchFamily="18" charset="0"/>
                            <a:ea typeface="Cambria Math" panose="02040503050406030204" pitchFamily="18" charset="0"/>
                          </a:rPr>
                        </m:ctrlPr>
                      </m:sSubPr>
                      <m:e>
                        <m:r>
                          <a:rPr lang="en-GB" sz="2000" b="1" i="1">
                            <a:solidFill>
                              <a:srgbClr val="002060"/>
                            </a:solidFill>
                            <a:latin typeface="Cambria Math" panose="02040503050406030204" pitchFamily="18" charset="0"/>
                            <a:ea typeface="Cambria Math" panose="02040503050406030204" pitchFamily="18" charset="0"/>
                          </a:rPr>
                          <m:t>𝒕</m:t>
                        </m:r>
                      </m:e>
                      <m:sub>
                        <m:r>
                          <a:rPr lang="en-GB" sz="2000" b="1" i="1">
                            <a:solidFill>
                              <a:srgbClr val="002060"/>
                            </a:solidFill>
                            <a:latin typeface="Cambria Math" panose="02040503050406030204" pitchFamily="18" charset="0"/>
                            <a:ea typeface="Cambria Math" panose="02040503050406030204" pitchFamily="18" charset="0"/>
                          </a:rPr>
                          <m:t>𝟏</m:t>
                        </m:r>
                      </m:sub>
                    </m:sSub>
                    <m:r>
                      <a:rPr lang="en-GB" sz="2000" b="1" i="1">
                        <a:solidFill>
                          <a:srgbClr val="002060"/>
                        </a:solidFill>
                        <a:latin typeface="Cambria Math" panose="02040503050406030204" pitchFamily="18" charset="0"/>
                        <a:ea typeface="Cambria Math" panose="02040503050406030204" pitchFamily="18" charset="0"/>
                      </a:rPr>
                      <m:t>×</m:t>
                    </m:r>
                    <m:sSup>
                      <m:sSupPr>
                        <m:ctrlPr>
                          <a:rPr lang="en-GB" sz="2000" b="1" i="1">
                            <a:solidFill>
                              <a:srgbClr val="002060"/>
                            </a:solidFill>
                            <a:latin typeface="Cambria Math" panose="02040503050406030204" pitchFamily="18" charset="0"/>
                            <a:ea typeface="Cambria Math" panose="02040503050406030204" pitchFamily="18" charset="0"/>
                          </a:rPr>
                        </m:ctrlPr>
                      </m:sSupPr>
                      <m:e>
                        <m:r>
                          <a:rPr lang="en-GB" sz="2000" b="1" i="1">
                            <a:solidFill>
                              <a:srgbClr val="002060"/>
                            </a:solidFill>
                            <a:latin typeface="Cambria Math" panose="02040503050406030204" pitchFamily="18" charset="0"/>
                            <a:ea typeface="Cambria Math" panose="02040503050406030204" pitchFamily="18" charset="0"/>
                          </a:rPr>
                          <m:t>𝒓</m:t>
                        </m:r>
                      </m:e>
                      <m:sup>
                        <m:r>
                          <a:rPr lang="en-GB" sz="2000" b="1" i="1">
                            <a:solidFill>
                              <a:srgbClr val="002060"/>
                            </a:solidFill>
                            <a:latin typeface="Cambria Math" panose="02040503050406030204" pitchFamily="18" charset="0"/>
                            <a:ea typeface="Cambria Math" panose="02040503050406030204" pitchFamily="18" charset="0"/>
                          </a:rPr>
                          <m:t>𝒏</m:t>
                        </m:r>
                        <m:r>
                          <a:rPr lang="en-GB" sz="2000" b="1" i="1">
                            <a:solidFill>
                              <a:srgbClr val="002060"/>
                            </a:solidFill>
                            <a:latin typeface="Cambria Math" panose="02040503050406030204" pitchFamily="18" charset="0"/>
                            <a:ea typeface="Cambria Math" panose="02040503050406030204" pitchFamily="18" charset="0"/>
                          </a:rPr>
                          <m:t>−</m:t>
                        </m:r>
                        <m:r>
                          <a:rPr lang="en-GB" sz="2000" b="1" i="1">
                            <a:solidFill>
                              <a:srgbClr val="002060"/>
                            </a:solidFill>
                            <a:latin typeface="Cambria Math" panose="02040503050406030204" pitchFamily="18" charset="0"/>
                            <a:ea typeface="Cambria Math" panose="02040503050406030204" pitchFamily="18" charset="0"/>
                          </a:rPr>
                          <m:t>𝟏</m:t>
                        </m:r>
                      </m:sup>
                    </m:sSup>
                    <m:r>
                      <a:rPr lang="en-GB" sz="2000" b="1" i="1">
                        <a:solidFill>
                          <a:srgbClr val="002060"/>
                        </a:solidFill>
                        <a:latin typeface="Cambria Math" panose="02040503050406030204" pitchFamily="18" charset="0"/>
                        <a:ea typeface="Cambria Math" panose="02040503050406030204" pitchFamily="18" charset="0"/>
                      </a:rPr>
                      <m:t>⟹ </m:t>
                    </m:r>
                    <m:sSub>
                      <m:sSubPr>
                        <m:ctrlPr>
                          <a:rPr lang="en-GB" sz="2000" b="1" i="1">
                            <a:solidFill>
                              <a:srgbClr val="002060"/>
                            </a:solidFill>
                            <a:latin typeface="Cambria Math" panose="02040503050406030204" pitchFamily="18" charset="0"/>
                            <a:ea typeface="Cambria Math" panose="02040503050406030204" pitchFamily="18" charset="0"/>
                          </a:rPr>
                        </m:ctrlPr>
                      </m:sSubPr>
                      <m:e>
                        <m:r>
                          <a:rPr lang="en-GB" sz="2000" b="1" i="1">
                            <a:solidFill>
                              <a:srgbClr val="002060"/>
                            </a:solidFill>
                            <a:latin typeface="Cambria Math" panose="02040503050406030204" pitchFamily="18" charset="0"/>
                            <a:ea typeface="Cambria Math" panose="02040503050406030204" pitchFamily="18" charset="0"/>
                          </a:rPr>
                          <m:t>𝒕</m:t>
                        </m:r>
                      </m:e>
                      <m:sub>
                        <m:r>
                          <a:rPr lang="en-GB" sz="2000" b="1" i="1">
                            <a:solidFill>
                              <a:srgbClr val="002060"/>
                            </a:solidFill>
                            <a:latin typeface="Cambria Math" panose="02040503050406030204" pitchFamily="18" charset="0"/>
                            <a:ea typeface="Cambria Math" panose="02040503050406030204" pitchFamily="18" charset="0"/>
                          </a:rPr>
                          <m:t>𝒏</m:t>
                        </m:r>
                      </m:sub>
                    </m:sSub>
                    <m:r>
                      <a:rPr lang="en-GB" sz="2000" b="1" i="1">
                        <a:solidFill>
                          <a:srgbClr val="002060"/>
                        </a:solidFill>
                        <a:latin typeface="Cambria Math" panose="02040503050406030204" pitchFamily="18" charset="0"/>
                        <a:ea typeface="Cambria Math" panose="02040503050406030204" pitchFamily="18" charset="0"/>
                      </a:rPr>
                      <m:t>=</m:t>
                    </m:r>
                    <m:sSub>
                      <m:sSubPr>
                        <m:ctrlPr>
                          <a:rPr lang="en-GB" sz="2000" b="1" i="1">
                            <a:solidFill>
                              <a:srgbClr val="002060"/>
                            </a:solidFill>
                            <a:latin typeface="Cambria Math" panose="02040503050406030204" pitchFamily="18" charset="0"/>
                            <a:ea typeface="Cambria Math" panose="02040503050406030204" pitchFamily="18" charset="0"/>
                          </a:rPr>
                        </m:ctrlPr>
                      </m:sSubPr>
                      <m:e>
                        <m:r>
                          <a:rPr lang="en-GB" sz="2000" b="1" i="1">
                            <a:solidFill>
                              <a:srgbClr val="002060"/>
                            </a:solidFill>
                            <a:latin typeface="Cambria Math" panose="02040503050406030204" pitchFamily="18" charset="0"/>
                            <a:ea typeface="Cambria Math" panose="02040503050406030204" pitchFamily="18" charset="0"/>
                          </a:rPr>
                          <m:t>𝒕</m:t>
                        </m:r>
                      </m:e>
                      <m:sub>
                        <m:r>
                          <a:rPr lang="en-GB" sz="2000" b="1" i="1">
                            <a:solidFill>
                              <a:srgbClr val="002060"/>
                            </a:solidFill>
                            <a:latin typeface="Cambria Math" panose="02040503050406030204" pitchFamily="18" charset="0"/>
                            <a:ea typeface="Cambria Math" panose="02040503050406030204" pitchFamily="18" charset="0"/>
                          </a:rPr>
                          <m:t>𝟏</m:t>
                        </m:r>
                      </m:sub>
                    </m:sSub>
                    <m:r>
                      <a:rPr lang="en-GB" sz="2000" b="1" i="1">
                        <a:solidFill>
                          <a:srgbClr val="002060"/>
                        </a:solidFill>
                        <a:latin typeface="Cambria Math" panose="02040503050406030204" pitchFamily="18" charset="0"/>
                        <a:ea typeface="Cambria Math" panose="02040503050406030204" pitchFamily="18" charset="0"/>
                      </a:rPr>
                      <m:t>×</m:t>
                    </m:r>
                    <m:sSup>
                      <m:sSupPr>
                        <m:ctrlPr>
                          <a:rPr lang="en-GB" sz="2000" b="1" i="1">
                            <a:solidFill>
                              <a:srgbClr val="002060"/>
                            </a:solidFill>
                            <a:latin typeface="Cambria Math" panose="02040503050406030204" pitchFamily="18" charset="0"/>
                            <a:ea typeface="Cambria Math" panose="02040503050406030204" pitchFamily="18" charset="0"/>
                          </a:rPr>
                        </m:ctrlPr>
                      </m:sSupPr>
                      <m:e>
                        <m:r>
                          <a:rPr lang="en-GB" sz="2000" b="1" i="1">
                            <a:solidFill>
                              <a:srgbClr val="002060"/>
                            </a:solidFill>
                            <a:latin typeface="Cambria Math" panose="02040503050406030204" pitchFamily="18" charset="0"/>
                            <a:ea typeface="Cambria Math" panose="02040503050406030204" pitchFamily="18" charset="0"/>
                          </a:rPr>
                          <m:t>𝒓</m:t>
                        </m:r>
                      </m:e>
                      <m:sup>
                        <m:r>
                          <a:rPr lang="en-GB" sz="2000" b="1" i="1">
                            <a:solidFill>
                              <a:srgbClr val="002060"/>
                            </a:solidFill>
                            <a:latin typeface="Cambria Math" panose="02040503050406030204" pitchFamily="18" charset="0"/>
                            <a:ea typeface="Cambria Math" panose="02040503050406030204" pitchFamily="18" charset="0"/>
                          </a:rPr>
                          <m:t>𝒏</m:t>
                        </m:r>
                        <m:r>
                          <a:rPr lang="en-GB" sz="2000" b="1" i="1">
                            <a:solidFill>
                              <a:srgbClr val="002060"/>
                            </a:solidFill>
                            <a:latin typeface="Cambria Math" panose="02040503050406030204" pitchFamily="18" charset="0"/>
                            <a:ea typeface="Cambria Math" panose="02040503050406030204" pitchFamily="18" charset="0"/>
                          </a:rPr>
                          <m:t>−</m:t>
                        </m:r>
                        <m:r>
                          <a:rPr lang="en-GB" sz="2000" b="1" i="1">
                            <a:solidFill>
                              <a:srgbClr val="002060"/>
                            </a:solidFill>
                            <a:latin typeface="Cambria Math" panose="02040503050406030204" pitchFamily="18" charset="0"/>
                            <a:ea typeface="Cambria Math" panose="02040503050406030204" pitchFamily="18" charset="0"/>
                          </a:rPr>
                          <m:t>𝟏</m:t>
                        </m:r>
                      </m:sup>
                    </m:sSup>
                  </m:oMath>
                </a14:m>
                <a:endParaRPr lang="en-GB" sz="2000" b="1" dirty="0">
                  <a:solidFill>
                    <a:srgbClr val="002060"/>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63353" y="1340768"/>
                <a:ext cx="11737303" cy="5517232"/>
              </a:xfrm>
              <a:blipFill>
                <a:blip r:embed="rId2"/>
                <a:stretch>
                  <a:fillRect t="-884"/>
                </a:stretch>
              </a:blipFill>
            </p:spPr>
            <p:txBody>
              <a:bodyPr/>
              <a:lstStyle/>
              <a:p>
                <a:r>
                  <a:rPr lang="en-GB">
                    <a:noFill/>
                  </a:rPr>
                  <a:t> </a:t>
                </a:r>
              </a:p>
            </p:txBody>
          </p:sp>
        </mc:Fallback>
      </mc:AlternateContent>
      <p:cxnSp>
        <p:nvCxnSpPr>
          <p:cNvPr id="5" name="Straight Arrow Connector 4"/>
          <p:cNvCxnSpPr/>
          <p:nvPr/>
        </p:nvCxnSpPr>
        <p:spPr>
          <a:xfrm flipV="1">
            <a:off x="4370959" y="3284984"/>
            <a:ext cx="0" cy="2880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 name="TextBox 5"/>
              <p:cNvSpPr txBox="1"/>
              <p:nvPr/>
            </p:nvSpPr>
            <p:spPr>
              <a:xfrm>
                <a:off x="3768376" y="3518368"/>
                <a:ext cx="1221905" cy="55399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a:solidFill>
                                <a:srgbClr val="FF0000"/>
                              </a:solidFill>
                              <a:latin typeface="Cambria Math" panose="02040503050406030204" pitchFamily="18" charset="0"/>
                            </a:rPr>
                          </m:ctrlPr>
                        </m:sSubPr>
                        <m:e>
                          <m:r>
                            <a:rPr lang="en-GB" i="1">
                              <a:solidFill>
                                <a:srgbClr val="FF0000"/>
                              </a:solidFill>
                              <a:latin typeface="Cambria Math" panose="02040503050406030204" pitchFamily="18" charset="0"/>
                            </a:rPr>
                            <m:t>𝑡</m:t>
                          </m:r>
                        </m:e>
                        <m:sub>
                          <m:r>
                            <a:rPr lang="en-GB" i="1">
                              <a:solidFill>
                                <a:srgbClr val="FF0000"/>
                              </a:solidFill>
                              <a:latin typeface="Cambria Math" panose="02040503050406030204" pitchFamily="18" charset="0"/>
                            </a:rPr>
                            <m:t>1</m:t>
                          </m:r>
                        </m:sub>
                      </m:sSub>
                    </m:oMath>
                  </m:oMathPara>
                </a14:m>
                <a:endParaRPr lang="en-GB" dirty="0">
                  <a:solidFill>
                    <a:srgbClr val="FF0000"/>
                  </a:solidFill>
                </a:endParaRPr>
              </a:p>
              <a:p>
                <a:endParaRPr lang="en-GB" sz="1200" dirty="0">
                  <a:solidFill>
                    <a:srgbClr val="FF0000"/>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3768376" y="3518368"/>
                <a:ext cx="1221905" cy="553998"/>
              </a:xfrm>
              <a:prstGeom prst="rect">
                <a:avLst/>
              </a:prstGeom>
              <a:blipFill>
                <a:blip r:embed="rId3"/>
                <a:stretch>
                  <a:fillRect/>
                </a:stretch>
              </a:blipFill>
            </p:spPr>
            <p:txBody>
              <a:bodyPr/>
              <a:lstStyle/>
              <a:p>
                <a:r>
                  <a:rPr lang="en-GB">
                    <a:noFill/>
                  </a:rPr>
                  <a:t> </a:t>
                </a:r>
              </a:p>
            </p:txBody>
          </p:sp>
        </mc:Fallback>
      </mc:AlternateContent>
      <p:pic>
        <p:nvPicPr>
          <p:cNvPr id="7" name="Picture 6"/>
          <p:cNvPicPr>
            <a:picLocks noChangeAspect="1"/>
          </p:cNvPicPr>
          <p:nvPr/>
        </p:nvPicPr>
        <p:blipFill>
          <a:blip r:embed="rId4"/>
          <a:stretch>
            <a:fillRect/>
          </a:stretch>
        </p:blipFill>
        <p:spPr>
          <a:xfrm>
            <a:off x="6742891" y="3201128"/>
            <a:ext cx="158221" cy="371888"/>
          </a:xfrm>
          <a:prstGeom prst="rect">
            <a:avLst/>
          </a:prstGeom>
        </p:spPr>
      </p:pic>
      <mc:AlternateContent xmlns:mc="http://schemas.openxmlformats.org/markup-compatibility/2006" xmlns:a14="http://schemas.microsoft.com/office/drawing/2010/main">
        <mc:Choice Requires="a14">
          <p:sp>
            <p:nvSpPr>
              <p:cNvPr id="8" name="TextBox 7"/>
              <p:cNvSpPr txBox="1"/>
              <p:nvPr/>
            </p:nvSpPr>
            <p:spPr>
              <a:xfrm>
                <a:off x="6157015" y="3496787"/>
                <a:ext cx="1329976" cy="55399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a:solidFill>
                                <a:srgbClr val="FF0000"/>
                              </a:solidFill>
                              <a:latin typeface="Cambria Math" panose="02040503050406030204" pitchFamily="18" charset="0"/>
                            </a:rPr>
                          </m:ctrlPr>
                        </m:sSubPr>
                        <m:e>
                          <m:r>
                            <a:rPr lang="en-GB" i="1">
                              <a:solidFill>
                                <a:srgbClr val="FF0000"/>
                              </a:solidFill>
                              <a:latin typeface="Cambria Math" panose="02040503050406030204" pitchFamily="18" charset="0"/>
                            </a:rPr>
                            <m:t>𝑡</m:t>
                          </m:r>
                        </m:e>
                        <m:sub>
                          <m:r>
                            <a:rPr lang="en-GB" i="1">
                              <a:solidFill>
                                <a:srgbClr val="FF0000"/>
                              </a:solidFill>
                              <a:latin typeface="Cambria Math" panose="02040503050406030204" pitchFamily="18" charset="0"/>
                            </a:rPr>
                            <m:t>𝑛</m:t>
                          </m:r>
                        </m:sub>
                      </m:sSub>
                    </m:oMath>
                  </m:oMathPara>
                </a14:m>
                <a:endParaRPr lang="en-GB" dirty="0">
                  <a:solidFill>
                    <a:srgbClr val="FF0000"/>
                  </a:solidFill>
                </a:endParaRPr>
              </a:p>
              <a:p>
                <a:endParaRPr lang="en-GB" sz="1200" dirty="0">
                  <a:solidFill>
                    <a:srgbClr val="FF0000"/>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6157015" y="3496787"/>
                <a:ext cx="1329976" cy="553998"/>
              </a:xfrm>
              <a:prstGeom prst="rect">
                <a:avLst/>
              </a:prstGeom>
              <a:blipFill>
                <a:blip r:embed="rId5"/>
                <a:stretch>
                  <a:fillRect/>
                </a:stretch>
              </a:blipFill>
            </p:spPr>
            <p:txBody>
              <a:bodyPr/>
              <a:lstStyle/>
              <a:p>
                <a:r>
                  <a:rPr lang="en-GB">
                    <a:noFill/>
                  </a:rPr>
                  <a:t> </a:t>
                </a:r>
              </a:p>
            </p:txBody>
          </p:sp>
        </mc:Fallback>
      </mc:AlternateContent>
      <p:cxnSp>
        <p:nvCxnSpPr>
          <p:cNvPr id="9" name="Straight Arrow Connector 8"/>
          <p:cNvCxnSpPr/>
          <p:nvPr/>
        </p:nvCxnSpPr>
        <p:spPr>
          <a:xfrm flipV="1">
            <a:off x="4730343" y="3284984"/>
            <a:ext cx="0" cy="2880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 name="TextBox 9"/>
              <p:cNvSpPr txBox="1"/>
              <p:nvPr/>
            </p:nvSpPr>
            <p:spPr>
              <a:xfrm>
                <a:off x="4594959" y="3491947"/>
                <a:ext cx="386953"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a:solidFill>
                                <a:srgbClr val="FF0000"/>
                              </a:solidFill>
                              <a:latin typeface="Cambria Math" panose="02040503050406030204" pitchFamily="18" charset="0"/>
                            </a:rPr>
                          </m:ctrlPr>
                        </m:sSubPr>
                        <m:e>
                          <m:r>
                            <a:rPr lang="en-GB" i="1">
                              <a:solidFill>
                                <a:srgbClr val="FF0000"/>
                              </a:solidFill>
                              <a:latin typeface="Cambria Math" panose="02040503050406030204" pitchFamily="18" charset="0"/>
                            </a:rPr>
                            <m:t>𝑡</m:t>
                          </m:r>
                        </m:e>
                        <m:sub>
                          <m:r>
                            <a:rPr lang="en-GB" i="1">
                              <a:solidFill>
                                <a:srgbClr val="FF0000"/>
                              </a:solidFill>
                              <a:latin typeface="Cambria Math" panose="02040503050406030204" pitchFamily="18" charset="0"/>
                            </a:rPr>
                            <m:t>2</m:t>
                          </m:r>
                        </m:sub>
                      </m:sSub>
                    </m:oMath>
                  </m:oMathPara>
                </a14:m>
                <a:endParaRPr lang="en-GB" dirty="0">
                  <a:solidFill>
                    <a:srgbClr val="FF0000"/>
                  </a:solidFill>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4594959" y="3491947"/>
                <a:ext cx="386953" cy="369332"/>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4990281" y="3491947"/>
                <a:ext cx="386953"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a:solidFill>
                                <a:srgbClr val="FF0000"/>
                              </a:solidFill>
                              <a:latin typeface="Cambria Math" panose="02040503050406030204" pitchFamily="18" charset="0"/>
                            </a:rPr>
                          </m:ctrlPr>
                        </m:sSubPr>
                        <m:e>
                          <m:r>
                            <a:rPr lang="en-GB" i="1">
                              <a:solidFill>
                                <a:srgbClr val="FF0000"/>
                              </a:solidFill>
                              <a:latin typeface="Cambria Math" panose="02040503050406030204" pitchFamily="18" charset="0"/>
                            </a:rPr>
                            <m:t>𝑡</m:t>
                          </m:r>
                        </m:e>
                        <m:sub>
                          <m:r>
                            <a:rPr lang="en-GB" i="1">
                              <a:solidFill>
                                <a:srgbClr val="FF0000"/>
                              </a:solidFill>
                              <a:latin typeface="Cambria Math" panose="02040503050406030204" pitchFamily="18" charset="0"/>
                            </a:rPr>
                            <m:t>3</m:t>
                          </m:r>
                        </m:sub>
                      </m:sSub>
                    </m:oMath>
                  </m:oMathPara>
                </a14:m>
                <a:endParaRPr lang="en-GB" dirty="0">
                  <a:solidFill>
                    <a:srgbClr val="FF0000"/>
                  </a:solidFill>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4990281" y="3491947"/>
                <a:ext cx="386953" cy="369332"/>
              </a:xfrm>
              <a:prstGeom prst="rect">
                <a:avLst/>
              </a:prstGeom>
              <a:blipFill>
                <a:blip r:embed="rId7"/>
                <a:stretch>
                  <a:fillRect/>
                </a:stretch>
              </a:blipFill>
            </p:spPr>
            <p:txBody>
              <a:bodyPr/>
              <a:lstStyle/>
              <a:p>
                <a:r>
                  <a:rPr lang="en-GB">
                    <a:noFill/>
                  </a:rPr>
                  <a:t> </a:t>
                </a:r>
              </a:p>
            </p:txBody>
          </p:sp>
        </mc:Fallback>
      </mc:AlternateContent>
      <p:cxnSp>
        <p:nvCxnSpPr>
          <p:cNvPr id="12" name="Straight Arrow Connector 11"/>
          <p:cNvCxnSpPr/>
          <p:nvPr/>
        </p:nvCxnSpPr>
        <p:spPr>
          <a:xfrm flipV="1">
            <a:off x="5169813" y="3284984"/>
            <a:ext cx="0" cy="2880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3" name="Rectangle 12"/>
              <p:cNvSpPr/>
              <p:nvPr/>
            </p:nvSpPr>
            <p:spPr>
              <a:xfrm>
                <a:off x="8184232" y="2774708"/>
                <a:ext cx="3577562" cy="2649353"/>
              </a:xfrm>
              <a:prstGeom prst="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en-GB" dirty="0">
                    <a:solidFill>
                      <a:srgbClr val="002060"/>
                    </a:solidFill>
                  </a:rPr>
                  <a:t>We also know that the common ratio </a:t>
                </a:r>
                <a14:m>
                  <m:oMath xmlns:m="http://schemas.openxmlformats.org/officeDocument/2006/math">
                    <m:r>
                      <a:rPr lang="en-GB" b="1" i="1">
                        <a:solidFill>
                          <a:srgbClr val="FF0000"/>
                        </a:solidFill>
                        <a:latin typeface="Cambria Math" panose="02040503050406030204" pitchFamily="18" charset="0"/>
                      </a:rPr>
                      <m:t>𝒓</m:t>
                    </m:r>
                  </m:oMath>
                </a14:m>
                <a:r>
                  <a:rPr lang="en-GB" dirty="0">
                    <a:solidFill>
                      <a:srgbClr val="002060"/>
                    </a:solidFill>
                  </a:rPr>
                  <a:t> can be obtained by dividing each term by its previous term; that is:</a:t>
                </a:r>
              </a:p>
              <a:p>
                <a:pPr algn="ctr"/>
                <a14:m>
                  <m:oMathPara xmlns:m="http://schemas.openxmlformats.org/officeDocument/2006/math">
                    <m:oMathParaPr>
                      <m:jc m:val="centerGroup"/>
                    </m:oMathParaPr>
                    <m:oMath xmlns:m="http://schemas.openxmlformats.org/officeDocument/2006/math">
                      <m:f>
                        <m:fPr>
                          <m:ctrlPr>
                            <a:rPr lang="en-GB" b="1" i="1">
                              <a:solidFill>
                                <a:srgbClr val="002060"/>
                              </a:solidFill>
                              <a:latin typeface="Cambria Math" panose="02040503050406030204" pitchFamily="18" charset="0"/>
                            </a:rPr>
                          </m:ctrlPr>
                        </m:fPr>
                        <m:num>
                          <m:sSub>
                            <m:sSubPr>
                              <m:ctrlPr>
                                <a:rPr lang="en-GB" b="1" i="1">
                                  <a:solidFill>
                                    <a:srgbClr val="002060"/>
                                  </a:solidFill>
                                  <a:latin typeface="Cambria Math" panose="02040503050406030204" pitchFamily="18" charset="0"/>
                                </a:rPr>
                              </m:ctrlPr>
                            </m:sSubPr>
                            <m:e>
                              <m:r>
                                <a:rPr lang="en-GB" b="1" i="1">
                                  <a:solidFill>
                                    <a:srgbClr val="002060"/>
                                  </a:solidFill>
                                  <a:latin typeface="Cambria Math" panose="02040503050406030204" pitchFamily="18" charset="0"/>
                                </a:rPr>
                                <m:t>𝒕</m:t>
                              </m:r>
                            </m:e>
                            <m:sub>
                              <m:r>
                                <a:rPr lang="en-GB" b="1" i="1">
                                  <a:solidFill>
                                    <a:srgbClr val="002060"/>
                                  </a:solidFill>
                                  <a:latin typeface="Cambria Math" panose="02040503050406030204" pitchFamily="18" charset="0"/>
                                </a:rPr>
                                <m:t>𝟐</m:t>
                              </m:r>
                            </m:sub>
                          </m:sSub>
                        </m:num>
                        <m:den>
                          <m:sSub>
                            <m:sSubPr>
                              <m:ctrlPr>
                                <a:rPr lang="en-GB" b="1" i="1">
                                  <a:solidFill>
                                    <a:srgbClr val="002060"/>
                                  </a:solidFill>
                                  <a:latin typeface="Cambria Math" panose="02040503050406030204" pitchFamily="18" charset="0"/>
                                </a:rPr>
                              </m:ctrlPr>
                            </m:sSubPr>
                            <m:e>
                              <m:r>
                                <a:rPr lang="en-GB" b="1" i="1">
                                  <a:solidFill>
                                    <a:srgbClr val="002060"/>
                                  </a:solidFill>
                                  <a:latin typeface="Cambria Math" panose="02040503050406030204" pitchFamily="18" charset="0"/>
                                </a:rPr>
                                <m:t>𝒕</m:t>
                              </m:r>
                            </m:e>
                            <m:sub>
                              <m:r>
                                <a:rPr lang="en-GB" b="1" i="1">
                                  <a:solidFill>
                                    <a:srgbClr val="002060"/>
                                  </a:solidFill>
                                  <a:latin typeface="Cambria Math" panose="02040503050406030204" pitchFamily="18" charset="0"/>
                                </a:rPr>
                                <m:t>𝟏</m:t>
                              </m:r>
                            </m:sub>
                          </m:sSub>
                        </m:den>
                      </m:f>
                      <m:r>
                        <a:rPr lang="en-GB" b="1" i="1">
                          <a:solidFill>
                            <a:srgbClr val="002060"/>
                          </a:solidFill>
                          <a:latin typeface="Cambria Math" panose="02040503050406030204" pitchFamily="18" charset="0"/>
                        </a:rPr>
                        <m:t>=</m:t>
                      </m:r>
                      <m:f>
                        <m:fPr>
                          <m:ctrlPr>
                            <a:rPr lang="en-GB" b="1" i="1">
                              <a:solidFill>
                                <a:srgbClr val="002060"/>
                              </a:solidFill>
                              <a:latin typeface="Cambria Math" panose="02040503050406030204" pitchFamily="18" charset="0"/>
                            </a:rPr>
                          </m:ctrlPr>
                        </m:fPr>
                        <m:num>
                          <m:sSub>
                            <m:sSubPr>
                              <m:ctrlPr>
                                <a:rPr lang="en-GB" b="1" i="1">
                                  <a:solidFill>
                                    <a:srgbClr val="002060"/>
                                  </a:solidFill>
                                  <a:latin typeface="Cambria Math" panose="02040503050406030204" pitchFamily="18" charset="0"/>
                                </a:rPr>
                              </m:ctrlPr>
                            </m:sSubPr>
                            <m:e>
                              <m:r>
                                <a:rPr lang="en-GB" b="1" i="1">
                                  <a:solidFill>
                                    <a:srgbClr val="002060"/>
                                  </a:solidFill>
                                  <a:latin typeface="Cambria Math" panose="02040503050406030204" pitchFamily="18" charset="0"/>
                                </a:rPr>
                                <m:t>𝒕</m:t>
                              </m:r>
                            </m:e>
                            <m:sub>
                              <m:r>
                                <a:rPr lang="en-GB" b="1" i="1">
                                  <a:solidFill>
                                    <a:srgbClr val="002060"/>
                                  </a:solidFill>
                                  <a:latin typeface="Cambria Math" panose="02040503050406030204" pitchFamily="18" charset="0"/>
                                </a:rPr>
                                <m:t>𝟑</m:t>
                              </m:r>
                            </m:sub>
                          </m:sSub>
                        </m:num>
                        <m:den>
                          <m:sSub>
                            <m:sSubPr>
                              <m:ctrlPr>
                                <a:rPr lang="en-GB" b="1" i="1">
                                  <a:solidFill>
                                    <a:srgbClr val="002060"/>
                                  </a:solidFill>
                                  <a:latin typeface="Cambria Math" panose="02040503050406030204" pitchFamily="18" charset="0"/>
                                </a:rPr>
                              </m:ctrlPr>
                            </m:sSubPr>
                            <m:e>
                              <m:r>
                                <a:rPr lang="en-GB" b="1" i="1">
                                  <a:solidFill>
                                    <a:srgbClr val="002060"/>
                                  </a:solidFill>
                                  <a:latin typeface="Cambria Math" panose="02040503050406030204" pitchFamily="18" charset="0"/>
                                </a:rPr>
                                <m:t>𝒕</m:t>
                              </m:r>
                            </m:e>
                            <m:sub>
                              <m:r>
                                <a:rPr lang="en-GB" b="1" i="1">
                                  <a:solidFill>
                                    <a:srgbClr val="002060"/>
                                  </a:solidFill>
                                  <a:latin typeface="Cambria Math" panose="02040503050406030204" pitchFamily="18" charset="0"/>
                                </a:rPr>
                                <m:t>𝟐</m:t>
                              </m:r>
                            </m:sub>
                          </m:sSub>
                        </m:den>
                      </m:f>
                      <m:r>
                        <a:rPr lang="en-GB" b="1">
                          <a:solidFill>
                            <a:srgbClr val="002060"/>
                          </a:solidFill>
                          <a:latin typeface="Cambria Math" panose="02040503050406030204" pitchFamily="18" charset="0"/>
                        </a:rPr>
                        <m:t>=</m:t>
                      </m:r>
                      <m:r>
                        <a:rPr lang="en-GB" b="1" i="1">
                          <a:solidFill>
                            <a:srgbClr val="002060"/>
                          </a:solidFill>
                          <a:latin typeface="Cambria Math" panose="02040503050406030204" pitchFamily="18" charset="0"/>
                        </a:rPr>
                        <m:t>…=</m:t>
                      </m:r>
                      <m:f>
                        <m:fPr>
                          <m:ctrlPr>
                            <a:rPr lang="en-GB" b="1" i="1">
                              <a:solidFill>
                                <a:srgbClr val="002060"/>
                              </a:solidFill>
                              <a:latin typeface="Cambria Math" panose="02040503050406030204" pitchFamily="18" charset="0"/>
                            </a:rPr>
                          </m:ctrlPr>
                        </m:fPr>
                        <m:num>
                          <m:sSub>
                            <m:sSubPr>
                              <m:ctrlPr>
                                <a:rPr lang="en-GB" b="1" i="1">
                                  <a:solidFill>
                                    <a:srgbClr val="002060"/>
                                  </a:solidFill>
                                  <a:latin typeface="Cambria Math" panose="02040503050406030204" pitchFamily="18" charset="0"/>
                                </a:rPr>
                              </m:ctrlPr>
                            </m:sSubPr>
                            <m:e>
                              <m:r>
                                <a:rPr lang="en-GB" b="1" i="1">
                                  <a:solidFill>
                                    <a:srgbClr val="002060"/>
                                  </a:solidFill>
                                  <a:latin typeface="Cambria Math" panose="02040503050406030204" pitchFamily="18" charset="0"/>
                                </a:rPr>
                                <m:t>𝒕</m:t>
                              </m:r>
                            </m:e>
                            <m:sub>
                              <m:r>
                                <a:rPr lang="en-GB" b="1" i="1">
                                  <a:solidFill>
                                    <a:srgbClr val="002060"/>
                                  </a:solidFill>
                                  <a:latin typeface="Cambria Math" panose="02040503050406030204" pitchFamily="18" charset="0"/>
                                </a:rPr>
                                <m:t>𝒏</m:t>
                              </m:r>
                            </m:sub>
                          </m:sSub>
                        </m:num>
                        <m:den>
                          <m:sSub>
                            <m:sSubPr>
                              <m:ctrlPr>
                                <a:rPr lang="en-GB" b="1" i="1">
                                  <a:solidFill>
                                    <a:srgbClr val="002060"/>
                                  </a:solidFill>
                                  <a:latin typeface="Cambria Math" panose="02040503050406030204" pitchFamily="18" charset="0"/>
                                </a:rPr>
                              </m:ctrlPr>
                            </m:sSubPr>
                            <m:e>
                              <m:r>
                                <a:rPr lang="en-GB" b="1" i="1">
                                  <a:solidFill>
                                    <a:srgbClr val="002060"/>
                                  </a:solidFill>
                                  <a:latin typeface="Cambria Math" panose="02040503050406030204" pitchFamily="18" charset="0"/>
                                </a:rPr>
                                <m:t>𝒕</m:t>
                              </m:r>
                            </m:e>
                            <m:sub>
                              <m:r>
                                <a:rPr lang="en-GB" b="1" i="1">
                                  <a:solidFill>
                                    <a:srgbClr val="002060"/>
                                  </a:solidFill>
                                  <a:latin typeface="Cambria Math" panose="02040503050406030204" pitchFamily="18" charset="0"/>
                                </a:rPr>
                                <m:t>𝒏</m:t>
                              </m:r>
                              <m:r>
                                <a:rPr lang="en-GB" b="1" i="1">
                                  <a:solidFill>
                                    <a:srgbClr val="002060"/>
                                  </a:solidFill>
                                  <a:latin typeface="Cambria Math" panose="02040503050406030204" pitchFamily="18" charset="0"/>
                                </a:rPr>
                                <m:t>−</m:t>
                              </m:r>
                              <m:r>
                                <a:rPr lang="en-GB" b="1" i="1">
                                  <a:solidFill>
                                    <a:srgbClr val="002060"/>
                                  </a:solidFill>
                                  <a:latin typeface="Cambria Math" panose="02040503050406030204" pitchFamily="18" charset="0"/>
                                </a:rPr>
                                <m:t>𝟏</m:t>
                              </m:r>
                            </m:sub>
                          </m:sSub>
                        </m:den>
                      </m:f>
                      <m:r>
                        <a:rPr lang="en-GB" b="1" i="1">
                          <a:solidFill>
                            <a:srgbClr val="002060"/>
                          </a:solidFill>
                          <a:latin typeface="Cambria Math" panose="02040503050406030204" pitchFamily="18" charset="0"/>
                        </a:rPr>
                        <m:t>=</m:t>
                      </m:r>
                      <m:r>
                        <a:rPr lang="en-GB" b="1" i="1">
                          <a:solidFill>
                            <a:srgbClr val="002060"/>
                          </a:solidFill>
                          <a:latin typeface="Cambria Math" panose="02040503050406030204" pitchFamily="18" charset="0"/>
                        </a:rPr>
                        <m:t>𝒓</m:t>
                      </m:r>
                    </m:oMath>
                  </m:oMathPara>
                </a14:m>
                <a:endParaRPr lang="en-GB" b="1" dirty="0">
                  <a:solidFill>
                    <a:srgbClr val="002060"/>
                  </a:solidFill>
                </a:endParaRPr>
              </a:p>
            </p:txBody>
          </p:sp>
        </mc:Choice>
        <mc:Fallback xmlns="">
          <p:sp>
            <p:nvSpPr>
              <p:cNvPr id="13" name="Rectangle 12"/>
              <p:cNvSpPr>
                <a:spLocks noRot="1" noChangeAspect="1" noMove="1" noResize="1" noEditPoints="1" noAdjustHandles="1" noChangeArrowheads="1" noChangeShapeType="1" noTextEdit="1"/>
              </p:cNvSpPr>
              <p:nvPr/>
            </p:nvSpPr>
            <p:spPr>
              <a:xfrm>
                <a:off x="8184232" y="2774708"/>
                <a:ext cx="3577562" cy="2649353"/>
              </a:xfrm>
              <a:prstGeom prst="rect">
                <a:avLst/>
              </a:prstGeom>
              <a:blipFill>
                <a:blip r:embed="rId8"/>
                <a:stretch>
                  <a:fillRect/>
                </a:stretch>
              </a:blipFill>
              <a:ln/>
            </p:spPr>
            <p:txBody>
              <a:bodyPr/>
              <a:lstStyle/>
              <a:p>
                <a:r>
                  <a:rPr lang="en-GB">
                    <a:noFill/>
                  </a:rPr>
                  <a:t> </a:t>
                </a:r>
              </a:p>
            </p:txBody>
          </p:sp>
        </mc:Fallback>
      </mc:AlternateContent>
      <p:sp>
        <p:nvSpPr>
          <p:cNvPr id="4" name="Rectangle 3"/>
          <p:cNvSpPr/>
          <p:nvPr/>
        </p:nvSpPr>
        <p:spPr>
          <a:xfrm>
            <a:off x="6625855" y="6404009"/>
            <a:ext cx="1722272" cy="34574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Slide Number Placeholder 13">
            <a:extLst>
              <a:ext uri="{FF2B5EF4-FFF2-40B4-BE49-F238E27FC236}">
                <a16:creationId xmlns:a16="http://schemas.microsoft.com/office/drawing/2014/main" id="{3929D6D8-8629-4864-AFEB-CBF698F27CCE}"/>
              </a:ext>
            </a:extLst>
          </p:cNvPr>
          <p:cNvSpPr>
            <a:spLocks noGrp="1"/>
          </p:cNvSpPr>
          <p:nvPr>
            <p:ph type="sldNum" sz="quarter" idx="12"/>
          </p:nvPr>
        </p:nvSpPr>
        <p:spPr/>
        <p:txBody>
          <a:bodyPr/>
          <a:lstStyle/>
          <a:p>
            <a:fld id="{E268A2EE-60DF-4D9A-BDB5-E8B57244CE40}" type="slidenum">
              <a:rPr lang="en-GB" smtClean="0"/>
              <a:pPr/>
              <a:t>130</a:t>
            </a:fld>
            <a:endParaRPr lang="en-GB"/>
          </a:p>
        </p:txBody>
      </p:sp>
    </p:spTree>
    <p:extLst>
      <p:ext uri="{BB962C8B-B14F-4D97-AF65-F5344CB8AC3E}">
        <p14:creationId xmlns:p14="http://schemas.microsoft.com/office/powerpoint/2010/main" val="1107090883"/>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2" y="692696"/>
            <a:ext cx="11593288"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solidFill>
                  <a:prstClr val="white"/>
                </a:solidFill>
              </a:rPr>
              <a:t>Some Basics in Algebra</a:t>
            </a:r>
            <a:endParaRPr lang="en-GB" sz="2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63352" y="1340768"/>
                <a:ext cx="11593288" cy="5517232"/>
              </a:xfrm>
            </p:spPr>
            <p:txBody>
              <a:bodyPr>
                <a:normAutofit/>
              </a:bodyPr>
              <a:lstStyle/>
              <a:p>
                <a:r>
                  <a:rPr lang="en-GB" sz="2400" dirty="0"/>
                  <a:t>Sum of the terms (entirely or partially) of a geometric sequence is called </a:t>
                </a:r>
                <a:r>
                  <a:rPr lang="en-GB" sz="2400" i="1" dirty="0">
                    <a:solidFill>
                      <a:srgbClr val="FF0000"/>
                    </a:solidFill>
                  </a:rPr>
                  <a:t>geometric series</a:t>
                </a:r>
                <a:r>
                  <a:rPr lang="en-GB" sz="2400" dirty="0"/>
                  <a:t>. The series for </a:t>
                </a:r>
                <a14:m>
                  <m:oMath xmlns:m="http://schemas.openxmlformats.org/officeDocument/2006/math">
                    <m:r>
                      <a:rPr lang="en-GB" sz="2400" i="1">
                        <a:solidFill>
                          <a:srgbClr val="FF0000"/>
                        </a:solidFill>
                        <a:latin typeface="Cambria Math" panose="02040503050406030204" pitchFamily="18" charset="0"/>
                      </a:rPr>
                      <m:t>𝑛</m:t>
                    </m:r>
                  </m:oMath>
                </a14:m>
                <a:r>
                  <a:rPr lang="en-GB" sz="2400" dirty="0"/>
                  <a:t> term can be shown as </a:t>
                </a:r>
                <a14:m>
                  <m:oMath xmlns:m="http://schemas.openxmlformats.org/officeDocument/2006/math">
                    <m:sSub>
                      <m:sSubPr>
                        <m:ctrlPr>
                          <a:rPr lang="en-GB" sz="2400" i="1">
                            <a:solidFill>
                              <a:srgbClr val="FF0000"/>
                            </a:solidFill>
                            <a:latin typeface="Cambria Math" panose="02040503050406030204" pitchFamily="18" charset="0"/>
                          </a:rPr>
                        </m:ctrlPr>
                      </m:sSubPr>
                      <m:e>
                        <m:r>
                          <a:rPr lang="en-GB" sz="2400" i="1">
                            <a:solidFill>
                              <a:srgbClr val="FF0000"/>
                            </a:solidFill>
                            <a:latin typeface="Cambria Math" panose="02040503050406030204" pitchFamily="18" charset="0"/>
                          </a:rPr>
                          <m:t>𝑆</m:t>
                        </m:r>
                      </m:e>
                      <m:sub>
                        <m:r>
                          <a:rPr lang="en-GB" sz="2400" i="1">
                            <a:solidFill>
                              <a:srgbClr val="FF0000"/>
                            </a:solidFill>
                            <a:latin typeface="Cambria Math" panose="02040503050406030204" pitchFamily="18" charset="0"/>
                          </a:rPr>
                          <m:t>𝑛</m:t>
                        </m:r>
                      </m:sub>
                    </m:sSub>
                  </m:oMath>
                </a14:m>
                <a:r>
                  <a:rPr lang="en-GB" sz="2400" dirty="0"/>
                  <a:t>:</a:t>
                </a:r>
              </a:p>
              <a:p>
                <a:pPr marL="109728" indent="0">
                  <a:buNone/>
                </a:pPr>
                <a14:m>
                  <m:oMathPara xmlns:m="http://schemas.openxmlformats.org/officeDocument/2006/math">
                    <m:oMathParaPr>
                      <m:jc m:val="centerGroup"/>
                    </m:oMathParaPr>
                    <m:oMath xmlns:m="http://schemas.openxmlformats.org/officeDocument/2006/math">
                      <m:sSub>
                        <m:sSubPr>
                          <m:ctrlPr>
                            <a:rPr lang="en-GB" sz="2400" i="1">
                              <a:latin typeface="Cambria Math" panose="02040503050406030204" pitchFamily="18" charset="0"/>
                            </a:rPr>
                          </m:ctrlPr>
                        </m:sSubPr>
                        <m:e>
                          <m:r>
                            <a:rPr lang="en-GB" sz="2400" i="1">
                              <a:latin typeface="Cambria Math" panose="02040503050406030204" pitchFamily="18" charset="0"/>
                            </a:rPr>
                            <m:t>𝑆</m:t>
                          </m:r>
                        </m:e>
                        <m:sub>
                          <m:r>
                            <a:rPr lang="en-GB" sz="2400" i="1">
                              <a:latin typeface="Cambria Math" panose="02040503050406030204" pitchFamily="18" charset="0"/>
                            </a:rPr>
                            <m:t>𝑛</m:t>
                          </m:r>
                        </m:sub>
                      </m:sSub>
                      <m:r>
                        <a:rPr lang="en-GB" sz="2400" i="1">
                          <a:latin typeface="Cambria Math" panose="02040503050406030204" pitchFamily="18" charset="0"/>
                        </a:rPr>
                        <m:t>=</m:t>
                      </m:r>
                      <m:r>
                        <a:rPr lang="en-GB" sz="2400" i="1">
                          <a:latin typeface="Cambria Math" panose="02040503050406030204" pitchFamily="18" charset="0"/>
                        </a:rPr>
                        <m:t>𝑎</m:t>
                      </m:r>
                      <m:r>
                        <a:rPr lang="en-GB" sz="2400" i="1">
                          <a:latin typeface="Cambria Math" panose="02040503050406030204" pitchFamily="18" charset="0"/>
                        </a:rPr>
                        <m:t>+</m:t>
                      </m:r>
                      <m:r>
                        <a:rPr lang="en-GB" sz="2400" i="1">
                          <a:latin typeface="Cambria Math" panose="02040503050406030204" pitchFamily="18" charset="0"/>
                        </a:rPr>
                        <m:t>𝑎𝑟</m:t>
                      </m:r>
                      <m:r>
                        <a:rPr lang="en-GB" sz="2400" i="1">
                          <a:latin typeface="Cambria Math" panose="02040503050406030204" pitchFamily="18" charset="0"/>
                        </a:rPr>
                        <m:t>+</m:t>
                      </m:r>
                      <m:r>
                        <a:rPr lang="en-GB" sz="2400" i="1">
                          <a:latin typeface="Cambria Math" panose="02040503050406030204" pitchFamily="18" charset="0"/>
                        </a:rPr>
                        <m:t>𝑎</m:t>
                      </m:r>
                      <m:sSup>
                        <m:sSupPr>
                          <m:ctrlPr>
                            <a:rPr lang="en-GB" sz="2400" i="1">
                              <a:latin typeface="Cambria Math" panose="02040503050406030204" pitchFamily="18" charset="0"/>
                            </a:rPr>
                          </m:ctrlPr>
                        </m:sSupPr>
                        <m:e>
                          <m:r>
                            <a:rPr lang="en-GB" sz="2400" i="1">
                              <a:latin typeface="Cambria Math" panose="02040503050406030204" pitchFamily="18" charset="0"/>
                            </a:rPr>
                            <m:t>𝑟</m:t>
                          </m:r>
                        </m:e>
                        <m:sup>
                          <m:r>
                            <a:rPr lang="en-GB" sz="2400" i="1">
                              <a:latin typeface="Cambria Math" panose="02040503050406030204" pitchFamily="18" charset="0"/>
                            </a:rPr>
                            <m:t>2</m:t>
                          </m:r>
                        </m:sup>
                      </m:sSup>
                      <m:r>
                        <a:rPr lang="en-GB" sz="2400" i="1">
                          <a:latin typeface="Cambria Math" panose="02040503050406030204" pitchFamily="18" charset="0"/>
                        </a:rPr>
                        <m:t>+</m:t>
                      </m:r>
                      <m:r>
                        <a:rPr lang="en-GB" sz="2400" i="1">
                          <a:latin typeface="Cambria Math" panose="02040503050406030204" pitchFamily="18" charset="0"/>
                        </a:rPr>
                        <m:t>𝑎</m:t>
                      </m:r>
                      <m:sSup>
                        <m:sSupPr>
                          <m:ctrlPr>
                            <a:rPr lang="en-GB" sz="2400" i="1">
                              <a:latin typeface="Cambria Math" panose="02040503050406030204" pitchFamily="18" charset="0"/>
                            </a:rPr>
                          </m:ctrlPr>
                        </m:sSupPr>
                        <m:e>
                          <m:r>
                            <a:rPr lang="en-GB" sz="2400" i="1">
                              <a:latin typeface="Cambria Math" panose="02040503050406030204" pitchFamily="18" charset="0"/>
                            </a:rPr>
                            <m:t>𝑟</m:t>
                          </m:r>
                        </m:e>
                        <m:sup>
                          <m:r>
                            <a:rPr lang="en-GB" sz="2400" i="1">
                              <a:latin typeface="Cambria Math" panose="02040503050406030204" pitchFamily="18" charset="0"/>
                            </a:rPr>
                            <m:t>3</m:t>
                          </m:r>
                        </m:sup>
                      </m:sSup>
                      <m:r>
                        <a:rPr lang="en-GB" sz="2400" i="1">
                          <a:latin typeface="Cambria Math" panose="02040503050406030204" pitchFamily="18" charset="0"/>
                        </a:rPr>
                        <m:t>+…+</m:t>
                      </m:r>
                      <m:r>
                        <a:rPr lang="en-GB" sz="2400" i="1">
                          <a:latin typeface="Cambria Math" panose="02040503050406030204" pitchFamily="18" charset="0"/>
                        </a:rPr>
                        <m:t>𝑎</m:t>
                      </m:r>
                      <m:sSup>
                        <m:sSupPr>
                          <m:ctrlPr>
                            <a:rPr lang="en-GB" sz="2400" i="1">
                              <a:latin typeface="Cambria Math" panose="02040503050406030204" pitchFamily="18" charset="0"/>
                            </a:rPr>
                          </m:ctrlPr>
                        </m:sSupPr>
                        <m:e>
                          <m:r>
                            <a:rPr lang="en-GB" sz="2400" i="1">
                              <a:latin typeface="Cambria Math" panose="02040503050406030204" pitchFamily="18" charset="0"/>
                            </a:rPr>
                            <m:t>𝑟</m:t>
                          </m:r>
                        </m:e>
                        <m:sup>
                          <m:r>
                            <a:rPr lang="en-GB" sz="2400" i="1">
                              <a:latin typeface="Cambria Math" panose="02040503050406030204" pitchFamily="18" charset="0"/>
                            </a:rPr>
                            <m:t>𝑛</m:t>
                          </m:r>
                          <m:r>
                            <a:rPr lang="en-GB" sz="2400" i="1">
                              <a:latin typeface="Cambria Math" panose="02040503050406030204" pitchFamily="18" charset="0"/>
                            </a:rPr>
                            <m:t>−</m:t>
                          </m:r>
                          <m:r>
                            <a:rPr lang="en-GB" sz="2400" i="1">
                              <a:latin typeface="Cambria Math" panose="02040503050406030204" pitchFamily="18" charset="0"/>
                            </a:rPr>
                            <m:t>1</m:t>
                          </m:r>
                        </m:sup>
                      </m:sSup>
                      <m:r>
                        <a:rPr lang="en-GB" sz="2400" i="1">
                          <a:latin typeface="Cambria Math" panose="02040503050406030204" pitchFamily="18" charset="0"/>
                        </a:rPr>
                        <m:t>=</m:t>
                      </m:r>
                      <m:nary>
                        <m:naryPr>
                          <m:chr m:val="∑"/>
                          <m:ctrlPr>
                            <a:rPr lang="en-GB" sz="2400" i="1">
                              <a:latin typeface="Cambria Math" panose="02040503050406030204" pitchFamily="18" charset="0"/>
                            </a:rPr>
                          </m:ctrlPr>
                        </m:naryPr>
                        <m:sub>
                          <m:r>
                            <m:rPr>
                              <m:brk m:alnAt="23"/>
                            </m:rPr>
                            <a:rPr lang="en-GB" sz="2400" i="1">
                              <a:latin typeface="Cambria Math" panose="02040503050406030204" pitchFamily="18" charset="0"/>
                            </a:rPr>
                            <m:t>𝑖</m:t>
                          </m:r>
                          <m:r>
                            <a:rPr lang="en-GB" sz="2400" i="1">
                              <a:latin typeface="Cambria Math" panose="02040503050406030204" pitchFamily="18" charset="0"/>
                            </a:rPr>
                            <m:t>=</m:t>
                          </m:r>
                          <m:r>
                            <a:rPr lang="en-GB" sz="2400" i="1">
                              <a:latin typeface="Cambria Math" panose="02040503050406030204" pitchFamily="18" charset="0"/>
                            </a:rPr>
                            <m:t>0</m:t>
                          </m:r>
                        </m:sub>
                        <m:sup>
                          <m:r>
                            <a:rPr lang="en-GB" sz="2400" i="1">
                              <a:latin typeface="Cambria Math" panose="02040503050406030204" pitchFamily="18" charset="0"/>
                              <a:ea typeface="Cambria Math" panose="02040503050406030204" pitchFamily="18" charset="0"/>
                            </a:rPr>
                            <m:t>𝑛</m:t>
                          </m:r>
                          <m:r>
                            <a:rPr lang="en-GB" sz="2400" i="1">
                              <a:latin typeface="Cambria Math" panose="02040503050406030204" pitchFamily="18" charset="0"/>
                              <a:ea typeface="Cambria Math" panose="02040503050406030204" pitchFamily="18" charset="0"/>
                            </a:rPr>
                            <m:t>−</m:t>
                          </m:r>
                          <m:r>
                            <a:rPr lang="en-GB" sz="2400" i="1">
                              <a:latin typeface="Cambria Math" panose="02040503050406030204" pitchFamily="18" charset="0"/>
                              <a:ea typeface="Cambria Math" panose="02040503050406030204" pitchFamily="18" charset="0"/>
                            </a:rPr>
                            <m:t>1</m:t>
                          </m:r>
                        </m:sup>
                        <m:e>
                          <m:r>
                            <a:rPr lang="en-GB" sz="2400" i="1">
                              <a:latin typeface="Cambria Math" panose="02040503050406030204" pitchFamily="18" charset="0"/>
                            </a:rPr>
                            <m:t>𝑎</m:t>
                          </m:r>
                          <m:sSup>
                            <m:sSupPr>
                              <m:ctrlPr>
                                <a:rPr lang="en-GB" sz="2400" i="1">
                                  <a:latin typeface="Cambria Math" panose="02040503050406030204" pitchFamily="18" charset="0"/>
                                </a:rPr>
                              </m:ctrlPr>
                            </m:sSupPr>
                            <m:e>
                              <m:r>
                                <a:rPr lang="en-GB" sz="2400" i="1">
                                  <a:latin typeface="Cambria Math" panose="02040503050406030204" pitchFamily="18" charset="0"/>
                                </a:rPr>
                                <m:t>𝑟</m:t>
                              </m:r>
                            </m:e>
                            <m:sup>
                              <m:r>
                                <a:rPr lang="en-GB" sz="2400" i="1">
                                  <a:latin typeface="Cambria Math" panose="02040503050406030204" pitchFamily="18" charset="0"/>
                                </a:rPr>
                                <m:t>𝑖</m:t>
                              </m:r>
                            </m:sup>
                          </m:sSup>
                        </m:e>
                      </m:nary>
                      <m:r>
                        <a:rPr lang="en-GB" sz="2400" i="1">
                          <a:latin typeface="Cambria Math" panose="02040503050406030204" pitchFamily="18" charset="0"/>
                        </a:rPr>
                        <m:t>      (</m:t>
                      </m:r>
                      <m:r>
                        <a:rPr lang="en-GB" sz="2400" i="1">
                          <a:latin typeface="Cambria Math" panose="02040503050406030204" pitchFamily="18" charset="0"/>
                        </a:rPr>
                        <m:t>1</m:t>
                      </m:r>
                      <m:r>
                        <a:rPr lang="en-GB" sz="2400" i="1">
                          <a:latin typeface="Cambria Math" panose="02040503050406030204" pitchFamily="18" charset="0"/>
                        </a:rPr>
                        <m:t>)</m:t>
                      </m:r>
                    </m:oMath>
                  </m:oMathPara>
                </a14:m>
                <a:endParaRPr lang="en-GB" sz="2400" dirty="0"/>
              </a:p>
              <a:p>
                <a:pPr>
                  <a:buFont typeface="Arial" panose="020B0604020202020204" pitchFamily="34" charset="0"/>
                  <a:buChar char="•"/>
                </a:pPr>
                <a:r>
                  <a:rPr lang="en-GB" sz="2400" dirty="0"/>
                  <a:t>Multiplying </a:t>
                </a:r>
                <a14:m>
                  <m:oMath xmlns:m="http://schemas.openxmlformats.org/officeDocument/2006/math">
                    <m:sSub>
                      <m:sSubPr>
                        <m:ctrlPr>
                          <a:rPr lang="en-GB" sz="2400" i="1">
                            <a:solidFill>
                              <a:srgbClr val="FF0000"/>
                            </a:solidFill>
                            <a:latin typeface="Cambria Math" panose="02040503050406030204" pitchFamily="18" charset="0"/>
                          </a:rPr>
                        </m:ctrlPr>
                      </m:sSubPr>
                      <m:e>
                        <m:r>
                          <a:rPr lang="en-GB" sz="2400" i="1">
                            <a:solidFill>
                              <a:srgbClr val="FF0000"/>
                            </a:solidFill>
                            <a:latin typeface="Cambria Math" panose="02040503050406030204" pitchFamily="18" charset="0"/>
                          </a:rPr>
                          <m:t>𝑆</m:t>
                        </m:r>
                      </m:e>
                      <m:sub>
                        <m:r>
                          <a:rPr lang="en-GB" sz="2400" i="1">
                            <a:solidFill>
                              <a:srgbClr val="FF0000"/>
                            </a:solidFill>
                            <a:latin typeface="Cambria Math" panose="02040503050406030204" pitchFamily="18" charset="0"/>
                          </a:rPr>
                          <m:t>𝑛</m:t>
                        </m:r>
                      </m:sub>
                    </m:sSub>
                  </m:oMath>
                </a14:m>
                <a:r>
                  <a:rPr lang="en-GB" sz="2400" dirty="0"/>
                  <a:t> by the common ratio </a:t>
                </a:r>
                <a14:m>
                  <m:oMath xmlns:m="http://schemas.openxmlformats.org/officeDocument/2006/math">
                    <m:r>
                      <a:rPr lang="en-GB" sz="2400" i="1">
                        <a:solidFill>
                          <a:srgbClr val="FF0000"/>
                        </a:solidFill>
                        <a:latin typeface="Cambria Math" panose="02040503050406030204" pitchFamily="18" charset="0"/>
                      </a:rPr>
                      <m:t>𝑟</m:t>
                    </m:r>
                  </m:oMath>
                </a14:m>
                <a:r>
                  <a:rPr lang="en-GB" sz="2400" dirty="0"/>
                  <a:t>, we have: </a:t>
                </a:r>
              </a:p>
              <a:p>
                <a:pPr marL="109728" indent="0">
                  <a:buNone/>
                </a:pPr>
                <a:endParaRPr lang="en-GB" sz="1400" dirty="0"/>
              </a:p>
              <a:p>
                <a:pPr marL="109728" indent="0">
                  <a:buNone/>
                </a:pPr>
                <a14:m>
                  <m:oMathPara xmlns:m="http://schemas.openxmlformats.org/officeDocument/2006/math">
                    <m:oMathParaPr>
                      <m:jc m:val="centerGroup"/>
                    </m:oMathParaPr>
                    <m:oMath xmlns:m="http://schemas.openxmlformats.org/officeDocument/2006/math">
                      <m:sSub>
                        <m:sSubPr>
                          <m:ctrlPr>
                            <a:rPr lang="en-GB" sz="2400" i="1">
                              <a:latin typeface="Cambria Math" panose="02040503050406030204" pitchFamily="18" charset="0"/>
                            </a:rPr>
                          </m:ctrlPr>
                        </m:sSubPr>
                        <m:e>
                          <m:r>
                            <a:rPr lang="en-GB" sz="2400" i="1">
                              <a:latin typeface="Cambria Math" panose="02040503050406030204" pitchFamily="18" charset="0"/>
                            </a:rPr>
                            <m:t>𝑆</m:t>
                          </m:r>
                        </m:e>
                        <m:sub>
                          <m:r>
                            <a:rPr lang="en-GB" sz="2400" i="1">
                              <a:latin typeface="Cambria Math" panose="02040503050406030204" pitchFamily="18" charset="0"/>
                            </a:rPr>
                            <m:t>𝑛</m:t>
                          </m:r>
                        </m:sub>
                      </m:sSub>
                      <m:r>
                        <a:rPr lang="en-GB" sz="2400" i="1">
                          <a:latin typeface="Cambria Math" panose="02040503050406030204" pitchFamily="18" charset="0"/>
                          <a:ea typeface="Cambria Math"/>
                        </a:rPr>
                        <m:t>×</m:t>
                      </m:r>
                      <m:r>
                        <a:rPr lang="en-GB" sz="2400" i="1">
                          <a:latin typeface="Cambria Math" panose="02040503050406030204" pitchFamily="18" charset="0"/>
                        </a:rPr>
                        <m:t>𝑟</m:t>
                      </m:r>
                      <m:r>
                        <a:rPr lang="en-GB" sz="2400" i="1">
                          <a:latin typeface="Cambria Math" panose="02040503050406030204" pitchFamily="18" charset="0"/>
                        </a:rPr>
                        <m:t>=</m:t>
                      </m:r>
                      <m:r>
                        <a:rPr lang="en-GB" sz="2400" i="1">
                          <a:latin typeface="Cambria Math" panose="02040503050406030204" pitchFamily="18" charset="0"/>
                        </a:rPr>
                        <m:t>𝑎𝑟</m:t>
                      </m:r>
                      <m:r>
                        <a:rPr lang="en-GB" sz="2400" i="1">
                          <a:latin typeface="Cambria Math" panose="02040503050406030204" pitchFamily="18" charset="0"/>
                        </a:rPr>
                        <m:t>+</m:t>
                      </m:r>
                      <m:r>
                        <a:rPr lang="en-GB" sz="2400" i="1">
                          <a:latin typeface="Cambria Math" panose="02040503050406030204" pitchFamily="18" charset="0"/>
                        </a:rPr>
                        <m:t>𝑎</m:t>
                      </m:r>
                      <m:sSup>
                        <m:sSupPr>
                          <m:ctrlPr>
                            <a:rPr lang="en-GB" sz="2400" i="1">
                              <a:latin typeface="Cambria Math" panose="02040503050406030204" pitchFamily="18" charset="0"/>
                            </a:rPr>
                          </m:ctrlPr>
                        </m:sSupPr>
                        <m:e>
                          <m:r>
                            <a:rPr lang="en-GB" sz="2400" i="1">
                              <a:latin typeface="Cambria Math" panose="02040503050406030204" pitchFamily="18" charset="0"/>
                            </a:rPr>
                            <m:t>𝑟</m:t>
                          </m:r>
                        </m:e>
                        <m:sup>
                          <m:r>
                            <a:rPr lang="en-GB" sz="2400" i="1">
                              <a:latin typeface="Cambria Math" panose="02040503050406030204" pitchFamily="18" charset="0"/>
                            </a:rPr>
                            <m:t>2</m:t>
                          </m:r>
                        </m:sup>
                      </m:sSup>
                      <m:r>
                        <a:rPr lang="en-GB" sz="2400" i="1">
                          <a:latin typeface="Cambria Math" panose="02040503050406030204" pitchFamily="18" charset="0"/>
                        </a:rPr>
                        <m:t>+</m:t>
                      </m:r>
                      <m:r>
                        <a:rPr lang="en-GB" sz="2400" i="1">
                          <a:latin typeface="Cambria Math" panose="02040503050406030204" pitchFamily="18" charset="0"/>
                        </a:rPr>
                        <m:t>𝑎</m:t>
                      </m:r>
                      <m:sSup>
                        <m:sSupPr>
                          <m:ctrlPr>
                            <a:rPr lang="en-GB" sz="2400" i="1">
                              <a:latin typeface="Cambria Math" panose="02040503050406030204" pitchFamily="18" charset="0"/>
                            </a:rPr>
                          </m:ctrlPr>
                        </m:sSupPr>
                        <m:e>
                          <m:r>
                            <a:rPr lang="en-GB" sz="2400" i="1">
                              <a:latin typeface="Cambria Math" panose="02040503050406030204" pitchFamily="18" charset="0"/>
                            </a:rPr>
                            <m:t>𝑟</m:t>
                          </m:r>
                        </m:e>
                        <m:sup>
                          <m:r>
                            <a:rPr lang="en-GB" sz="2400" i="1">
                              <a:latin typeface="Cambria Math" panose="02040503050406030204" pitchFamily="18" charset="0"/>
                            </a:rPr>
                            <m:t>3</m:t>
                          </m:r>
                        </m:sup>
                      </m:sSup>
                      <m:r>
                        <a:rPr lang="en-GB" sz="2400" i="1">
                          <a:latin typeface="Cambria Math" panose="02040503050406030204" pitchFamily="18" charset="0"/>
                        </a:rPr>
                        <m:t>+</m:t>
                      </m:r>
                      <m:r>
                        <a:rPr lang="en-GB" sz="2400" i="1">
                          <a:latin typeface="Cambria Math" panose="02040503050406030204" pitchFamily="18" charset="0"/>
                        </a:rPr>
                        <m:t>𝑎</m:t>
                      </m:r>
                      <m:sSup>
                        <m:sSupPr>
                          <m:ctrlPr>
                            <a:rPr lang="en-GB" sz="2400" i="1">
                              <a:latin typeface="Cambria Math" panose="02040503050406030204" pitchFamily="18" charset="0"/>
                            </a:rPr>
                          </m:ctrlPr>
                        </m:sSupPr>
                        <m:e>
                          <m:r>
                            <a:rPr lang="en-GB" sz="2400" i="1">
                              <a:latin typeface="Cambria Math" panose="02040503050406030204" pitchFamily="18" charset="0"/>
                            </a:rPr>
                            <m:t>𝑟</m:t>
                          </m:r>
                        </m:e>
                        <m:sup>
                          <m:r>
                            <a:rPr lang="en-GB" sz="2400" i="1">
                              <a:latin typeface="Cambria Math" panose="02040503050406030204" pitchFamily="18" charset="0"/>
                            </a:rPr>
                            <m:t>4</m:t>
                          </m:r>
                        </m:sup>
                      </m:sSup>
                      <m:r>
                        <a:rPr lang="en-GB" sz="2400" i="1">
                          <a:latin typeface="Cambria Math" panose="02040503050406030204" pitchFamily="18" charset="0"/>
                        </a:rPr>
                        <m:t>+…+</m:t>
                      </m:r>
                      <m:r>
                        <a:rPr lang="en-GB" sz="2400" i="1">
                          <a:latin typeface="Cambria Math" panose="02040503050406030204" pitchFamily="18" charset="0"/>
                        </a:rPr>
                        <m:t>𝑎</m:t>
                      </m:r>
                      <m:sSup>
                        <m:sSupPr>
                          <m:ctrlPr>
                            <a:rPr lang="en-GB" sz="2400" i="1">
                              <a:latin typeface="Cambria Math" panose="02040503050406030204" pitchFamily="18" charset="0"/>
                            </a:rPr>
                          </m:ctrlPr>
                        </m:sSupPr>
                        <m:e>
                          <m:r>
                            <a:rPr lang="en-GB" sz="2400" i="1">
                              <a:latin typeface="Cambria Math" panose="02040503050406030204" pitchFamily="18" charset="0"/>
                            </a:rPr>
                            <m:t>𝑟</m:t>
                          </m:r>
                        </m:e>
                        <m:sup>
                          <m:r>
                            <a:rPr lang="en-GB" sz="2400" i="1">
                              <a:latin typeface="Cambria Math" panose="02040503050406030204" pitchFamily="18" charset="0"/>
                            </a:rPr>
                            <m:t>𝑛</m:t>
                          </m:r>
                        </m:sup>
                      </m:sSup>
                      <m:r>
                        <a:rPr lang="en-GB" sz="2400" i="1">
                          <a:latin typeface="Cambria Math" panose="02040503050406030204" pitchFamily="18" charset="0"/>
                        </a:rPr>
                        <m:t>                       (</m:t>
                      </m:r>
                      <m:r>
                        <a:rPr lang="en-GB" sz="2400" i="1">
                          <a:latin typeface="Cambria Math" panose="02040503050406030204" pitchFamily="18" charset="0"/>
                        </a:rPr>
                        <m:t>2</m:t>
                      </m:r>
                      <m:r>
                        <a:rPr lang="en-GB" sz="2400" i="1">
                          <a:latin typeface="Cambria Math" panose="02040503050406030204" pitchFamily="18" charset="0"/>
                        </a:rPr>
                        <m:t>)</m:t>
                      </m:r>
                    </m:oMath>
                  </m:oMathPara>
                </a14:m>
                <a:endParaRPr lang="en-GB" sz="2400" dirty="0"/>
              </a:p>
              <a:p>
                <a:pPr marL="109728" indent="0">
                  <a:buNone/>
                </a:pPr>
                <a:endParaRPr lang="en-GB" sz="1400" dirty="0"/>
              </a:p>
              <a:p>
                <a:pPr>
                  <a:buFont typeface="Arial" panose="020B0604020202020204" pitchFamily="34" charset="0"/>
                  <a:buChar char="•"/>
                </a:pPr>
                <a:r>
                  <a:rPr lang="en-GB" sz="2400" dirty="0"/>
                  <a:t>Subtracting (</a:t>
                </a:r>
                <a:r>
                  <a:rPr lang="en-GB" sz="2400" dirty="0">
                    <a:solidFill>
                      <a:srgbClr val="FF0000"/>
                    </a:solidFill>
                  </a:rPr>
                  <a:t>2</a:t>
                </a:r>
                <a:r>
                  <a:rPr lang="en-GB" sz="2400" dirty="0"/>
                  <a:t>) from (</a:t>
                </a:r>
                <a:r>
                  <a:rPr lang="en-GB" sz="2400" dirty="0">
                    <a:solidFill>
                      <a:srgbClr val="FF0000"/>
                    </a:solidFill>
                  </a:rPr>
                  <a:t>1</a:t>
                </a:r>
                <a:r>
                  <a:rPr lang="en-GB" sz="2400" dirty="0"/>
                  <a:t>), we have:</a:t>
                </a:r>
              </a:p>
              <a:p>
                <a:pPr marL="109728" indent="0">
                  <a:buNone/>
                </a:pPr>
                <a:endParaRPr lang="en-GB" sz="1400" dirty="0"/>
              </a:p>
              <a:p>
                <a:pPr marL="109728" indent="0">
                  <a:buNone/>
                </a:pPr>
                <a14:m>
                  <m:oMathPara xmlns:m="http://schemas.openxmlformats.org/officeDocument/2006/math">
                    <m:oMathParaPr>
                      <m:jc m:val="centerGroup"/>
                    </m:oMathParaPr>
                    <m:oMath xmlns:m="http://schemas.openxmlformats.org/officeDocument/2006/math">
                      <m:sSub>
                        <m:sSubPr>
                          <m:ctrlPr>
                            <a:rPr lang="en-GB" sz="2400" i="1">
                              <a:latin typeface="Cambria Math" panose="02040503050406030204" pitchFamily="18" charset="0"/>
                            </a:rPr>
                          </m:ctrlPr>
                        </m:sSubPr>
                        <m:e>
                          <m:r>
                            <a:rPr lang="en-GB" sz="2400" i="1">
                              <a:latin typeface="Cambria Math" panose="02040503050406030204" pitchFamily="18" charset="0"/>
                            </a:rPr>
                            <m:t>𝑆</m:t>
                          </m:r>
                        </m:e>
                        <m:sub>
                          <m:r>
                            <a:rPr lang="en-GB" sz="2400" i="1">
                              <a:latin typeface="Cambria Math" panose="02040503050406030204" pitchFamily="18" charset="0"/>
                            </a:rPr>
                            <m:t>𝑛</m:t>
                          </m:r>
                        </m:sub>
                      </m:sSub>
                      <m:r>
                        <a:rPr lang="en-GB" sz="2400" i="1">
                          <a:latin typeface="Cambria Math" panose="02040503050406030204" pitchFamily="18" charset="0"/>
                        </a:rPr>
                        <m:t>−</m:t>
                      </m:r>
                      <m:sSub>
                        <m:sSubPr>
                          <m:ctrlPr>
                            <a:rPr lang="en-GB" sz="2400" i="1">
                              <a:latin typeface="Cambria Math" panose="02040503050406030204" pitchFamily="18" charset="0"/>
                            </a:rPr>
                          </m:ctrlPr>
                        </m:sSubPr>
                        <m:e>
                          <m:r>
                            <a:rPr lang="en-GB" sz="2400" i="1">
                              <a:latin typeface="Cambria Math" panose="02040503050406030204" pitchFamily="18" charset="0"/>
                            </a:rPr>
                            <m:t>𝑆</m:t>
                          </m:r>
                        </m:e>
                        <m:sub>
                          <m:r>
                            <a:rPr lang="en-GB" sz="2400" i="1">
                              <a:latin typeface="Cambria Math" panose="02040503050406030204" pitchFamily="18" charset="0"/>
                            </a:rPr>
                            <m:t>𝑛</m:t>
                          </m:r>
                        </m:sub>
                      </m:sSub>
                      <m:r>
                        <a:rPr lang="en-GB" sz="2400" i="1">
                          <a:latin typeface="Cambria Math"/>
                          <a:ea typeface="Cambria Math"/>
                        </a:rPr>
                        <m:t>×</m:t>
                      </m:r>
                      <m:r>
                        <a:rPr lang="en-GB" sz="2400" i="1">
                          <a:latin typeface="Cambria Math" panose="02040503050406030204" pitchFamily="18" charset="0"/>
                        </a:rPr>
                        <m:t>𝑟</m:t>
                      </m:r>
                      <m:r>
                        <a:rPr lang="en-GB" sz="2400" i="1">
                          <a:latin typeface="Cambria Math" panose="02040503050406030204" pitchFamily="18" charset="0"/>
                        </a:rPr>
                        <m:t>=</m:t>
                      </m:r>
                      <m:r>
                        <a:rPr lang="en-GB" sz="2400" i="1">
                          <a:latin typeface="Cambria Math" panose="02040503050406030204" pitchFamily="18" charset="0"/>
                        </a:rPr>
                        <m:t>𝑎</m:t>
                      </m:r>
                      <m:r>
                        <a:rPr lang="en-GB" sz="2400" i="1">
                          <a:latin typeface="Cambria Math" panose="02040503050406030204" pitchFamily="18" charset="0"/>
                        </a:rPr>
                        <m:t>−</m:t>
                      </m:r>
                      <m:r>
                        <a:rPr lang="en-GB" sz="2400" i="1">
                          <a:latin typeface="Cambria Math" panose="02040503050406030204" pitchFamily="18" charset="0"/>
                        </a:rPr>
                        <m:t>𝑎</m:t>
                      </m:r>
                      <m:sSup>
                        <m:sSupPr>
                          <m:ctrlPr>
                            <a:rPr lang="en-GB" sz="2400" i="1">
                              <a:latin typeface="Cambria Math" panose="02040503050406030204" pitchFamily="18" charset="0"/>
                            </a:rPr>
                          </m:ctrlPr>
                        </m:sSupPr>
                        <m:e>
                          <m:r>
                            <a:rPr lang="en-GB" sz="2400" i="1">
                              <a:latin typeface="Cambria Math" panose="02040503050406030204" pitchFamily="18" charset="0"/>
                            </a:rPr>
                            <m:t>𝑟</m:t>
                          </m:r>
                        </m:e>
                        <m:sup>
                          <m:r>
                            <a:rPr lang="en-GB" sz="2400" i="1">
                              <a:latin typeface="Cambria Math" panose="02040503050406030204" pitchFamily="18" charset="0"/>
                            </a:rPr>
                            <m:t>𝑛</m:t>
                          </m:r>
                        </m:sup>
                      </m:sSup>
                    </m:oMath>
                  </m:oMathPara>
                </a14:m>
                <a:endParaRPr lang="en-GB" sz="2400" dirty="0"/>
              </a:p>
              <a:p>
                <a:pPr marL="109728" indent="0">
                  <a:buNone/>
                </a:pPr>
                <a:r>
                  <a:rPr lang="en-GB" sz="2400" dirty="0"/>
                  <a:t>Or </a:t>
                </a:r>
              </a:p>
              <a:p>
                <a:pPr marL="109728" indent="0">
                  <a:buNone/>
                </a:pPr>
                <a14:m>
                  <m:oMathPara xmlns:m="http://schemas.openxmlformats.org/officeDocument/2006/math">
                    <m:oMathParaPr>
                      <m:jc m:val="centerGroup"/>
                    </m:oMathParaPr>
                    <m:oMath xmlns:m="http://schemas.openxmlformats.org/officeDocument/2006/math">
                      <m:sSub>
                        <m:sSubPr>
                          <m:ctrlPr>
                            <a:rPr lang="en-GB" sz="2400" i="1">
                              <a:latin typeface="Cambria Math" panose="02040503050406030204" pitchFamily="18" charset="0"/>
                            </a:rPr>
                          </m:ctrlPr>
                        </m:sSubPr>
                        <m:e>
                          <m:r>
                            <a:rPr lang="en-GB" sz="2400" i="1">
                              <a:latin typeface="Cambria Math" panose="02040503050406030204" pitchFamily="18" charset="0"/>
                            </a:rPr>
                            <m:t>𝑆</m:t>
                          </m:r>
                        </m:e>
                        <m:sub>
                          <m:r>
                            <a:rPr lang="en-GB" sz="2400" i="1">
                              <a:latin typeface="Cambria Math" panose="02040503050406030204" pitchFamily="18" charset="0"/>
                            </a:rPr>
                            <m:t>𝑛</m:t>
                          </m:r>
                        </m:sub>
                      </m:sSub>
                      <m:d>
                        <m:dPr>
                          <m:ctrlPr>
                            <a:rPr lang="en-GB" sz="2400" i="1">
                              <a:latin typeface="Cambria Math" panose="02040503050406030204" pitchFamily="18" charset="0"/>
                            </a:rPr>
                          </m:ctrlPr>
                        </m:dPr>
                        <m:e>
                          <m:r>
                            <a:rPr lang="en-GB" sz="2400" i="1">
                              <a:latin typeface="Cambria Math" panose="02040503050406030204" pitchFamily="18" charset="0"/>
                            </a:rPr>
                            <m:t>1</m:t>
                          </m:r>
                          <m:r>
                            <a:rPr lang="en-GB" sz="2400" i="1">
                              <a:latin typeface="Cambria Math" panose="02040503050406030204" pitchFamily="18" charset="0"/>
                            </a:rPr>
                            <m:t>−</m:t>
                          </m:r>
                          <m:r>
                            <a:rPr lang="en-GB" sz="2400" i="1">
                              <a:latin typeface="Cambria Math" panose="02040503050406030204" pitchFamily="18" charset="0"/>
                            </a:rPr>
                            <m:t>𝑟</m:t>
                          </m:r>
                        </m:e>
                      </m:d>
                      <m:r>
                        <a:rPr lang="en-GB" sz="2400" i="1">
                          <a:latin typeface="Cambria Math" panose="02040503050406030204" pitchFamily="18" charset="0"/>
                        </a:rPr>
                        <m:t>=</m:t>
                      </m:r>
                      <m:r>
                        <a:rPr lang="en-GB" sz="2400" i="1">
                          <a:latin typeface="Cambria Math" panose="02040503050406030204" pitchFamily="18" charset="0"/>
                        </a:rPr>
                        <m:t>𝑎</m:t>
                      </m:r>
                      <m:d>
                        <m:dPr>
                          <m:ctrlPr>
                            <a:rPr lang="en-GB" sz="2400" i="1">
                              <a:latin typeface="Cambria Math" panose="02040503050406030204" pitchFamily="18" charset="0"/>
                            </a:rPr>
                          </m:ctrlPr>
                        </m:dPr>
                        <m:e>
                          <m:r>
                            <a:rPr lang="en-GB" sz="2400" i="1">
                              <a:latin typeface="Cambria Math" panose="02040503050406030204" pitchFamily="18" charset="0"/>
                            </a:rPr>
                            <m:t>1</m:t>
                          </m:r>
                          <m:r>
                            <a:rPr lang="en-GB" sz="2400" i="1">
                              <a:latin typeface="Cambria Math" panose="02040503050406030204" pitchFamily="18" charset="0"/>
                            </a:rPr>
                            <m:t>−</m:t>
                          </m:r>
                          <m:sSup>
                            <m:sSupPr>
                              <m:ctrlPr>
                                <a:rPr lang="en-GB" sz="2400" i="1">
                                  <a:latin typeface="Cambria Math" panose="02040503050406030204" pitchFamily="18" charset="0"/>
                                </a:rPr>
                              </m:ctrlPr>
                            </m:sSupPr>
                            <m:e>
                              <m:r>
                                <a:rPr lang="en-GB" sz="2400" i="1">
                                  <a:latin typeface="Cambria Math" panose="02040503050406030204" pitchFamily="18" charset="0"/>
                                </a:rPr>
                                <m:t>𝑟</m:t>
                              </m:r>
                            </m:e>
                            <m:sup>
                              <m:r>
                                <a:rPr lang="en-GB" sz="2400" i="1">
                                  <a:latin typeface="Cambria Math" panose="02040503050406030204" pitchFamily="18" charset="0"/>
                                </a:rPr>
                                <m:t>𝑛</m:t>
                              </m:r>
                            </m:sup>
                          </m:sSup>
                        </m:e>
                      </m:d>
                      <m:groupChr>
                        <m:groupChrPr>
                          <m:chr m:val="⇒"/>
                          <m:vertJc m:val="bot"/>
                          <m:ctrlPr>
                            <a:rPr lang="en-GB" sz="2400" i="1">
                              <a:latin typeface="Cambria Math" panose="02040503050406030204" pitchFamily="18" charset="0"/>
                            </a:rPr>
                          </m:ctrlPr>
                        </m:groupChrPr>
                        <m:e>
                          <m:r>
                            <m:rPr>
                              <m:brk m:alnAt="2"/>
                            </m:rPr>
                            <a:rPr lang="en-GB" sz="2400" i="1">
                              <a:solidFill>
                                <a:srgbClr val="FF0000"/>
                              </a:solidFill>
                              <a:latin typeface="Cambria Math" panose="02040503050406030204" pitchFamily="18" charset="0"/>
                            </a:rPr>
                            <m:t>𝑟</m:t>
                          </m:r>
                          <m:r>
                            <a:rPr lang="en-GB" sz="2400" i="1">
                              <a:solidFill>
                                <a:srgbClr val="FF0000"/>
                              </a:solidFill>
                              <a:latin typeface="Cambria Math" panose="02040503050406030204" pitchFamily="18" charset="0"/>
                              <a:ea typeface="Cambria Math" panose="02040503050406030204" pitchFamily="18" charset="0"/>
                            </a:rPr>
                            <m:t>≠</m:t>
                          </m:r>
                          <m:r>
                            <a:rPr lang="en-GB" sz="2400" i="1">
                              <a:solidFill>
                                <a:srgbClr val="FF0000"/>
                              </a:solidFill>
                              <a:latin typeface="Cambria Math" panose="02040503050406030204" pitchFamily="18" charset="0"/>
                              <a:ea typeface="Cambria Math" panose="02040503050406030204" pitchFamily="18" charset="0"/>
                            </a:rPr>
                            <m:t>1</m:t>
                          </m:r>
                        </m:e>
                      </m:groupChr>
                      <m:sSub>
                        <m:sSubPr>
                          <m:ctrlPr>
                            <a:rPr lang="en-GB" sz="2400" i="1">
                              <a:latin typeface="Cambria Math" panose="02040503050406030204" pitchFamily="18" charset="0"/>
                            </a:rPr>
                          </m:ctrlPr>
                        </m:sSubPr>
                        <m:e>
                          <m:r>
                            <a:rPr lang="en-GB" sz="2400" i="1">
                              <a:latin typeface="Cambria Math" panose="02040503050406030204" pitchFamily="18" charset="0"/>
                            </a:rPr>
                            <m:t>𝑆</m:t>
                          </m:r>
                        </m:e>
                        <m:sub>
                          <m:r>
                            <a:rPr lang="en-GB" sz="2400" i="1">
                              <a:latin typeface="Cambria Math" panose="02040503050406030204" pitchFamily="18" charset="0"/>
                            </a:rPr>
                            <m:t>𝑛</m:t>
                          </m:r>
                        </m:sub>
                      </m:sSub>
                      <m:r>
                        <a:rPr lang="en-GB" sz="2400" i="1">
                          <a:latin typeface="Cambria Math" panose="02040503050406030204" pitchFamily="18" charset="0"/>
                        </a:rPr>
                        <m:t>=</m:t>
                      </m:r>
                      <m:f>
                        <m:fPr>
                          <m:ctrlPr>
                            <a:rPr lang="en-GB" sz="2400" i="1">
                              <a:latin typeface="Cambria Math" panose="02040503050406030204" pitchFamily="18" charset="0"/>
                            </a:rPr>
                          </m:ctrlPr>
                        </m:fPr>
                        <m:num>
                          <m:r>
                            <a:rPr lang="en-GB" sz="2400" i="1">
                              <a:latin typeface="Cambria Math" panose="02040503050406030204" pitchFamily="18" charset="0"/>
                            </a:rPr>
                            <m:t>𝑎</m:t>
                          </m:r>
                          <m:r>
                            <a:rPr lang="en-GB" sz="2400" i="1">
                              <a:latin typeface="Cambria Math" panose="02040503050406030204" pitchFamily="18" charset="0"/>
                            </a:rPr>
                            <m:t>(</m:t>
                          </m:r>
                          <m:r>
                            <a:rPr lang="en-GB" sz="2400" i="1">
                              <a:latin typeface="Cambria Math" panose="02040503050406030204" pitchFamily="18" charset="0"/>
                            </a:rPr>
                            <m:t>1</m:t>
                          </m:r>
                          <m:r>
                            <a:rPr lang="en-GB" sz="2400" i="1">
                              <a:latin typeface="Cambria Math" panose="02040503050406030204" pitchFamily="18" charset="0"/>
                            </a:rPr>
                            <m:t>−</m:t>
                          </m:r>
                          <m:sSup>
                            <m:sSupPr>
                              <m:ctrlPr>
                                <a:rPr lang="en-GB" sz="2400" i="1">
                                  <a:latin typeface="Cambria Math" panose="02040503050406030204" pitchFamily="18" charset="0"/>
                                </a:rPr>
                              </m:ctrlPr>
                            </m:sSupPr>
                            <m:e>
                              <m:r>
                                <a:rPr lang="en-GB" sz="2400" i="1">
                                  <a:latin typeface="Cambria Math" panose="02040503050406030204" pitchFamily="18" charset="0"/>
                                </a:rPr>
                                <m:t>𝑟</m:t>
                              </m:r>
                            </m:e>
                            <m:sup>
                              <m:r>
                                <a:rPr lang="en-GB" sz="2400" i="1">
                                  <a:latin typeface="Cambria Math" panose="02040503050406030204" pitchFamily="18" charset="0"/>
                                </a:rPr>
                                <m:t>𝑛</m:t>
                              </m:r>
                            </m:sup>
                          </m:sSup>
                          <m:r>
                            <a:rPr lang="en-GB" sz="2400" i="1">
                              <a:latin typeface="Cambria Math" panose="02040503050406030204" pitchFamily="18" charset="0"/>
                            </a:rPr>
                            <m:t>)</m:t>
                          </m:r>
                        </m:num>
                        <m:den>
                          <m:d>
                            <m:dPr>
                              <m:ctrlPr>
                                <a:rPr lang="en-GB" sz="2400" i="1">
                                  <a:latin typeface="Cambria Math" panose="02040503050406030204" pitchFamily="18" charset="0"/>
                                </a:rPr>
                              </m:ctrlPr>
                            </m:dPr>
                            <m:e>
                              <m:r>
                                <a:rPr lang="en-GB" sz="2400" i="1">
                                  <a:latin typeface="Cambria Math" panose="02040503050406030204" pitchFamily="18" charset="0"/>
                                </a:rPr>
                                <m:t>1</m:t>
                              </m:r>
                              <m:r>
                                <a:rPr lang="en-GB" sz="2400" i="1">
                                  <a:latin typeface="Cambria Math" panose="02040503050406030204" pitchFamily="18" charset="0"/>
                                </a:rPr>
                                <m:t>−</m:t>
                              </m:r>
                              <m:r>
                                <a:rPr lang="en-GB" sz="2400" i="1">
                                  <a:latin typeface="Cambria Math" panose="02040503050406030204" pitchFamily="18" charset="0"/>
                                </a:rPr>
                                <m:t>𝑟</m:t>
                              </m:r>
                            </m:e>
                          </m:d>
                        </m:den>
                      </m:f>
                    </m:oMath>
                  </m:oMathPara>
                </a14:m>
                <a:endParaRPr lang="en-GB" sz="2400" dirty="0"/>
              </a:p>
              <a:p>
                <a:pPr marL="109728" indent="0">
                  <a:buNone/>
                </a:pPr>
                <a:endParaRPr lang="en-GB"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63352" y="1340768"/>
                <a:ext cx="11593288" cy="5517232"/>
              </a:xfrm>
              <a:blipFill>
                <a:blip r:embed="rId2"/>
                <a:stretch>
                  <a:fillRect t="-884"/>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5E4AD3E5-156D-4157-843C-63DDD2815514}"/>
              </a:ext>
            </a:extLst>
          </p:cNvPr>
          <p:cNvSpPr>
            <a:spLocks noGrp="1"/>
          </p:cNvSpPr>
          <p:nvPr>
            <p:ph type="sldNum" sz="quarter" idx="12"/>
          </p:nvPr>
        </p:nvSpPr>
        <p:spPr/>
        <p:txBody>
          <a:bodyPr/>
          <a:lstStyle/>
          <a:p>
            <a:fld id="{E268A2EE-60DF-4D9A-BDB5-E8B57244CE40}" type="slidenum">
              <a:rPr lang="en-GB" smtClean="0"/>
              <a:pPr/>
              <a:t>131</a:t>
            </a:fld>
            <a:endParaRPr lang="en-GB"/>
          </a:p>
        </p:txBody>
      </p:sp>
    </p:spTree>
    <p:extLst>
      <p:ext uri="{BB962C8B-B14F-4D97-AF65-F5344CB8AC3E}">
        <p14:creationId xmlns:p14="http://schemas.microsoft.com/office/powerpoint/2010/main" val="2418596460"/>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2" y="692696"/>
            <a:ext cx="11665296"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solidFill>
                  <a:prstClr val="white"/>
                </a:solidFill>
              </a:rPr>
              <a:t>Some Basics in Algebra</a:t>
            </a:r>
            <a:endParaRPr lang="en-GB" sz="2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63352" y="1340768"/>
                <a:ext cx="11665296" cy="5517232"/>
              </a:xfrm>
            </p:spPr>
            <p:txBody>
              <a:bodyPr>
                <a:normAutofit/>
              </a:bodyPr>
              <a:lstStyle/>
              <a:p>
                <a:r>
                  <a:rPr lang="en-GB" sz="2200" dirty="0"/>
                  <a:t>Note: if </a:t>
                </a:r>
                <a14:m>
                  <m:oMath xmlns:m="http://schemas.openxmlformats.org/officeDocument/2006/math">
                    <m:d>
                      <m:dPr>
                        <m:begChr m:val="|"/>
                        <m:endChr m:val="|"/>
                        <m:ctrlPr>
                          <a:rPr lang="en-GB" sz="2200" i="1">
                            <a:solidFill>
                              <a:srgbClr val="FF0000"/>
                            </a:solidFill>
                            <a:latin typeface="Cambria Math" panose="02040503050406030204" pitchFamily="18" charset="0"/>
                          </a:rPr>
                        </m:ctrlPr>
                      </m:dPr>
                      <m:e>
                        <m:r>
                          <a:rPr lang="en-GB" sz="2200" i="1">
                            <a:solidFill>
                              <a:srgbClr val="FF0000"/>
                            </a:solidFill>
                            <a:latin typeface="Cambria Math" panose="02040503050406030204" pitchFamily="18" charset="0"/>
                          </a:rPr>
                          <m:t>𝑟</m:t>
                        </m:r>
                      </m:e>
                    </m:d>
                    <m:r>
                      <a:rPr lang="en-GB" sz="2200" i="1">
                        <a:solidFill>
                          <a:srgbClr val="FF0000"/>
                        </a:solidFill>
                        <a:latin typeface="Cambria Math" panose="02040503050406030204" pitchFamily="18" charset="0"/>
                        <a:ea typeface="Cambria Math" panose="02040503050406030204" pitchFamily="18" charset="0"/>
                      </a:rPr>
                      <m:t>&lt;</m:t>
                    </m:r>
                    <m:r>
                      <a:rPr lang="en-GB" sz="2200" i="1">
                        <a:solidFill>
                          <a:srgbClr val="FF0000"/>
                        </a:solidFill>
                        <a:latin typeface="Cambria Math" panose="02040503050406030204" pitchFamily="18" charset="0"/>
                        <a:ea typeface="Cambria Math" panose="02040503050406030204" pitchFamily="18" charset="0"/>
                      </a:rPr>
                      <m:t>1</m:t>
                    </m:r>
                    <m:r>
                      <a:rPr lang="en-GB" sz="2200" i="1">
                        <a:latin typeface="Cambria Math" panose="02040503050406030204" pitchFamily="18" charset="0"/>
                        <a:ea typeface="Cambria Math" panose="02040503050406030204" pitchFamily="18" charset="0"/>
                      </a:rPr>
                      <m:t> </m:t>
                    </m:r>
                  </m:oMath>
                </a14:m>
                <a:r>
                  <a:rPr lang="en-GB" sz="2200" dirty="0"/>
                  <a:t>(i.e. </a:t>
                </a:r>
                <a14:m>
                  <m:oMath xmlns:m="http://schemas.openxmlformats.org/officeDocument/2006/math">
                    <m:r>
                      <a:rPr lang="en-GB" sz="2200" i="1">
                        <a:solidFill>
                          <a:srgbClr val="FF0000"/>
                        </a:solidFill>
                        <a:latin typeface="Cambria Math" panose="02040503050406030204" pitchFamily="18" charset="0"/>
                      </a:rPr>
                      <m:t>−</m:t>
                    </m:r>
                    <m:r>
                      <a:rPr lang="en-GB" sz="2200" i="1">
                        <a:solidFill>
                          <a:srgbClr val="FF0000"/>
                        </a:solidFill>
                        <a:latin typeface="Cambria Math" panose="02040503050406030204" pitchFamily="18" charset="0"/>
                      </a:rPr>
                      <m:t>1</m:t>
                    </m:r>
                    <m:r>
                      <a:rPr lang="en-GB" sz="2200" i="1">
                        <a:solidFill>
                          <a:srgbClr val="FF0000"/>
                        </a:solidFill>
                        <a:latin typeface="Cambria Math" panose="02040503050406030204" pitchFamily="18" charset="0"/>
                        <a:ea typeface="Cambria Math" panose="02040503050406030204" pitchFamily="18" charset="0"/>
                      </a:rPr>
                      <m:t>&lt;</m:t>
                    </m:r>
                    <m:r>
                      <a:rPr lang="en-GB" sz="2200" i="1">
                        <a:solidFill>
                          <a:srgbClr val="FF0000"/>
                        </a:solidFill>
                        <a:latin typeface="Cambria Math" panose="02040503050406030204" pitchFamily="18" charset="0"/>
                        <a:ea typeface="Cambria Math" panose="02040503050406030204" pitchFamily="18" charset="0"/>
                      </a:rPr>
                      <m:t>𝑟</m:t>
                    </m:r>
                    <m:r>
                      <a:rPr lang="en-GB" sz="2200" i="1">
                        <a:solidFill>
                          <a:srgbClr val="FF0000"/>
                        </a:solidFill>
                        <a:latin typeface="Cambria Math" panose="02040503050406030204" pitchFamily="18" charset="0"/>
                        <a:ea typeface="Cambria Math" panose="02040503050406030204" pitchFamily="18" charset="0"/>
                      </a:rPr>
                      <m:t>&lt;</m:t>
                    </m:r>
                    <m:r>
                      <a:rPr lang="en-GB" sz="2200" i="1">
                        <a:solidFill>
                          <a:srgbClr val="FF0000"/>
                        </a:solidFill>
                        <a:latin typeface="Cambria Math" panose="02040503050406030204" pitchFamily="18" charset="0"/>
                        <a:ea typeface="Cambria Math" panose="02040503050406030204" pitchFamily="18" charset="0"/>
                      </a:rPr>
                      <m:t>1</m:t>
                    </m:r>
                  </m:oMath>
                </a14:m>
                <a:r>
                  <a:rPr lang="en-GB" sz="2200" dirty="0"/>
                  <a:t>) and the number of terms in the series is increasing </a:t>
                </a:r>
                <a14:m>
                  <m:oMath xmlns:m="http://schemas.openxmlformats.org/officeDocument/2006/math">
                    <m:d>
                      <m:dPr>
                        <m:ctrlPr>
                          <a:rPr lang="en-GB" sz="2200" i="1" smtClean="0">
                            <a:latin typeface="Cambria Math" panose="02040503050406030204" pitchFamily="18" charset="0"/>
                          </a:rPr>
                        </m:ctrlPr>
                      </m:dPr>
                      <m:e>
                        <m:r>
                          <a:rPr lang="en-GB" sz="2200" i="1">
                            <a:solidFill>
                              <a:srgbClr val="FF0000"/>
                            </a:solidFill>
                            <a:latin typeface="Cambria Math" panose="02040503050406030204" pitchFamily="18" charset="0"/>
                          </a:rPr>
                          <m:t>𝑛</m:t>
                        </m:r>
                        <m:r>
                          <a:rPr lang="en-GB" sz="2200" b="1" i="1">
                            <a:solidFill>
                              <a:srgbClr val="FF0000"/>
                            </a:solidFill>
                            <a:latin typeface="Cambria Math" panose="02040503050406030204" pitchFamily="18" charset="0"/>
                            <a:ea typeface="Cambria Math" panose="02040503050406030204" pitchFamily="18" charset="0"/>
                          </a:rPr>
                          <m:t>→+</m:t>
                        </m:r>
                        <m:r>
                          <a:rPr lang="en-GB" sz="2200" b="1" i="1">
                            <a:solidFill>
                              <a:srgbClr val="FF0000"/>
                            </a:solidFill>
                            <a:latin typeface="Cambria Math" panose="02040503050406030204" pitchFamily="18" charset="0"/>
                            <a:ea typeface="Cambria Math" panose="02040503050406030204" pitchFamily="18" charset="0"/>
                          </a:rPr>
                          <m:t>∞</m:t>
                        </m:r>
                      </m:e>
                    </m:d>
                  </m:oMath>
                </a14:m>
                <a:r>
                  <a:rPr lang="en-GB" sz="2200" dirty="0"/>
                  <a:t> then: </a:t>
                </a:r>
                <a14:m>
                  <m:oMath xmlns:m="http://schemas.openxmlformats.org/officeDocument/2006/math">
                    <m:sSup>
                      <m:sSupPr>
                        <m:ctrlPr>
                          <a:rPr lang="en-GB" sz="2200" i="1">
                            <a:solidFill>
                              <a:srgbClr val="FF0000"/>
                            </a:solidFill>
                            <a:latin typeface="Cambria Math" panose="02040503050406030204" pitchFamily="18" charset="0"/>
                          </a:rPr>
                        </m:ctrlPr>
                      </m:sSupPr>
                      <m:e>
                        <m:r>
                          <a:rPr lang="en-GB" sz="2200" i="1">
                            <a:solidFill>
                              <a:srgbClr val="FF0000"/>
                            </a:solidFill>
                            <a:latin typeface="Cambria Math" panose="02040503050406030204" pitchFamily="18" charset="0"/>
                          </a:rPr>
                          <m:t>𝑟</m:t>
                        </m:r>
                      </m:e>
                      <m:sup>
                        <m:r>
                          <a:rPr lang="en-GB" sz="2200" i="1">
                            <a:solidFill>
                              <a:srgbClr val="FF0000"/>
                            </a:solidFill>
                            <a:latin typeface="Cambria Math" panose="02040503050406030204" pitchFamily="18" charset="0"/>
                          </a:rPr>
                          <m:t>𝑛</m:t>
                        </m:r>
                      </m:sup>
                    </m:sSup>
                    <m:r>
                      <a:rPr lang="en-GB" sz="2200" i="1">
                        <a:solidFill>
                          <a:srgbClr val="FF0000"/>
                        </a:solidFill>
                        <a:latin typeface="Cambria Math" panose="02040503050406030204" pitchFamily="18" charset="0"/>
                        <a:ea typeface="Cambria Math" panose="02040503050406030204" pitchFamily="18" charset="0"/>
                      </a:rPr>
                      <m:t>→</m:t>
                    </m:r>
                    <m:r>
                      <a:rPr lang="en-GB" sz="2200" i="1">
                        <a:solidFill>
                          <a:srgbClr val="FF0000"/>
                        </a:solidFill>
                        <a:latin typeface="Cambria Math" panose="02040503050406030204" pitchFamily="18" charset="0"/>
                        <a:ea typeface="Cambria Math" panose="02040503050406030204" pitchFamily="18" charset="0"/>
                      </a:rPr>
                      <m:t>0</m:t>
                    </m:r>
                    <m:r>
                      <a:rPr lang="en-GB" sz="2200" i="1">
                        <a:latin typeface="Cambria Math" panose="02040503050406030204" pitchFamily="18" charset="0"/>
                        <a:ea typeface="Cambria Math" panose="02040503050406030204" pitchFamily="18" charset="0"/>
                      </a:rPr>
                      <m:t>.</m:t>
                    </m:r>
                  </m:oMath>
                </a14:m>
                <a:r>
                  <a:rPr lang="en-GB" sz="2200" dirty="0"/>
                  <a:t> </a:t>
                </a:r>
              </a:p>
              <a:p>
                <a:endParaRPr lang="en-GB" sz="2400" dirty="0"/>
              </a:p>
              <a:p>
                <a:r>
                  <a:rPr lang="en-GB" sz="2400" dirty="0"/>
                  <a:t>Under such circumstances the series is said to be convergent (means, not increasing infinitely) to a value, which is:</a:t>
                </a:r>
              </a:p>
              <a:p>
                <a:pPr marL="109728" indent="0">
                  <a:buNone/>
                </a:pPr>
                <a:endParaRPr lang="en-GB" sz="2400" dirty="0"/>
              </a:p>
              <a:p>
                <a:pPr marL="109728" indent="0">
                  <a:buNone/>
                </a:pPr>
                <a14:m>
                  <m:oMathPara xmlns:m="http://schemas.openxmlformats.org/officeDocument/2006/math">
                    <m:oMathParaPr>
                      <m:jc m:val="centerGroup"/>
                    </m:oMathParaPr>
                    <m:oMath xmlns:m="http://schemas.openxmlformats.org/officeDocument/2006/math">
                      <m:sSub>
                        <m:sSubPr>
                          <m:ctrlPr>
                            <a:rPr lang="en-GB" sz="2400" i="1">
                              <a:latin typeface="Cambria Math" panose="02040503050406030204" pitchFamily="18" charset="0"/>
                            </a:rPr>
                          </m:ctrlPr>
                        </m:sSubPr>
                        <m:e>
                          <m:r>
                            <a:rPr lang="en-GB" sz="2400" i="1">
                              <a:latin typeface="Cambria Math" panose="02040503050406030204" pitchFamily="18" charset="0"/>
                            </a:rPr>
                            <m:t>𝑆</m:t>
                          </m:r>
                        </m:e>
                        <m:sub>
                          <m:r>
                            <a:rPr lang="en-GB" sz="2400" i="1">
                              <a:latin typeface="Cambria Math" panose="02040503050406030204" pitchFamily="18" charset="0"/>
                            </a:rPr>
                            <m:t>𝑛</m:t>
                          </m:r>
                        </m:sub>
                      </m:sSub>
                      <m:groupChr>
                        <m:groupChrPr>
                          <m:chr m:val="→"/>
                          <m:vertJc m:val="bot"/>
                          <m:ctrlPr>
                            <a:rPr lang="en-GB" sz="2400" i="1">
                              <a:latin typeface="Cambria Math" panose="02040503050406030204" pitchFamily="18" charset="0"/>
                            </a:rPr>
                          </m:ctrlPr>
                        </m:groupChrPr>
                        <m:e>
                          <m:r>
                            <a:rPr lang="en-GB" sz="2400" b="1" i="1">
                              <a:solidFill>
                                <a:srgbClr val="FF0000"/>
                              </a:solidFill>
                              <a:latin typeface="Cambria Math" panose="02040503050406030204" pitchFamily="18" charset="0"/>
                            </a:rPr>
                            <m:t>𝒏</m:t>
                          </m:r>
                          <m:r>
                            <a:rPr lang="en-GB" sz="2400" b="1" i="1">
                              <a:solidFill>
                                <a:srgbClr val="FF0000"/>
                              </a:solidFill>
                              <a:latin typeface="Cambria Math" panose="02040503050406030204" pitchFamily="18" charset="0"/>
                              <a:ea typeface="Cambria Math" panose="02040503050406030204" pitchFamily="18" charset="0"/>
                            </a:rPr>
                            <m:t>→+</m:t>
                          </m:r>
                          <m:r>
                            <a:rPr lang="en-GB" sz="2400" b="1" i="1">
                              <a:solidFill>
                                <a:srgbClr val="FF0000"/>
                              </a:solidFill>
                              <a:latin typeface="Cambria Math" panose="02040503050406030204" pitchFamily="18" charset="0"/>
                              <a:ea typeface="Cambria Math" panose="02040503050406030204" pitchFamily="18" charset="0"/>
                            </a:rPr>
                            <m:t>∞</m:t>
                          </m:r>
                        </m:e>
                      </m:groupChr>
                      <m:f>
                        <m:fPr>
                          <m:ctrlPr>
                            <a:rPr lang="en-GB" sz="2400" i="1">
                              <a:latin typeface="Cambria Math" panose="02040503050406030204" pitchFamily="18" charset="0"/>
                            </a:rPr>
                          </m:ctrlPr>
                        </m:fPr>
                        <m:num>
                          <m:r>
                            <a:rPr lang="en-GB" sz="2400" i="1">
                              <a:latin typeface="Cambria Math" panose="02040503050406030204" pitchFamily="18" charset="0"/>
                            </a:rPr>
                            <m:t>𝑎</m:t>
                          </m:r>
                        </m:num>
                        <m:den>
                          <m:r>
                            <a:rPr lang="en-GB" sz="2400" i="1">
                              <a:latin typeface="Cambria Math" panose="02040503050406030204" pitchFamily="18" charset="0"/>
                            </a:rPr>
                            <m:t>1</m:t>
                          </m:r>
                          <m:r>
                            <a:rPr lang="en-GB" sz="2400" i="1">
                              <a:latin typeface="Cambria Math" panose="02040503050406030204" pitchFamily="18" charset="0"/>
                            </a:rPr>
                            <m:t>−</m:t>
                          </m:r>
                          <m:r>
                            <a:rPr lang="en-GB" sz="2400" i="1">
                              <a:latin typeface="Cambria Math" panose="02040503050406030204" pitchFamily="18" charset="0"/>
                            </a:rPr>
                            <m:t>𝑟</m:t>
                          </m:r>
                        </m:den>
                      </m:f>
                    </m:oMath>
                  </m:oMathPara>
                </a14:m>
                <a:endParaRPr lang="en-GB" sz="2400" dirty="0"/>
              </a:p>
              <a:p>
                <a:pPr marL="109728" indent="0">
                  <a:buNone/>
                </a:pPr>
                <a:r>
                  <a:rPr lang="en-GB" sz="2400" dirty="0"/>
                  <a:t>Or </a:t>
                </a:r>
              </a:p>
              <a:p>
                <a:pPr marL="109728" indent="0">
                  <a:buNone/>
                </a:pPr>
                <a14:m>
                  <m:oMathPara xmlns:m="http://schemas.openxmlformats.org/officeDocument/2006/math">
                    <m:oMathParaPr>
                      <m:jc m:val="centerGroup"/>
                    </m:oMathParaPr>
                    <m:oMath xmlns:m="http://schemas.openxmlformats.org/officeDocument/2006/math">
                      <m:func>
                        <m:funcPr>
                          <m:ctrlPr>
                            <a:rPr lang="en-GB" sz="2400" i="1">
                              <a:latin typeface="Cambria Math" panose="02040503050406030204" pitchFamily="18" charset="0"/>
                            </a:rPr>
                          </m:ctrlPr>
                        </m:funcPr>
                        <m:fName>
                          <m:limLow>
                            <m:limLowPr>
                              <m:ctrlPr>
                                <a:rPr lang="en-GB" sz="2400" i="1">
                                  <a:latin typeface="Cambria Math" panose="02040503050406030204" pitchFamily="18" charset="0"/>
                                </a:rPr>
                              </m:ctrlPr>
                            </m:limLowPr>
                            <m:e>
                              <m:r>
                                <m:rPr>
                                  <m:sty m:val="p"/>
                                </m:rPr>
                                <a:rPr lang="en-GB" sz="2400">
                                  <a:latin typeface="Cambria Math" panose="02040503050406030204" pitchFamily="18" charset="0"/>
                                </a:rPr>
                                <m:t>lim</m:t>
                              </m:r>
                            </m:e>
                            <m:lim>
                              <m:r>
                                <a:rPr lang="en-GB" sz="2400" i="1">
                                  <a:latin typeface="Cambria Math" panose="02040503050406030204" pitchFamily="18" charset="0"/>
                                </a:rPr>
                                <m:t>𝑛</m:t>
                              </m:r>
                              <m:r>
                                <a:rPr lang="en-GB" sz="2400" i="1">
                                  <a:latin typeface="Cambria Math" panose="02040503050406030204" pitchFamily="18" charset="0"/>
                                </a:rPr>
                                <m:t>→</m:t>
                              </m:r>
                              <m:r>
                                <a:rPr lang="en-GB" sz="2400" i="1">
                                  <a:latin typeface="Cambria Math" panose="02040503050406030204" pitchFamily="18" charset="0"/>
                                </a:rPr>
                                <m:t>∞</m:t>
                              </m:r>
                            </m:lim>
                          </m:limLow>
                        </m:fName>
                        <m:e>
                          <m:sSub>
                            <m:sSubPr>
                              <m:ctrlPr>
                                <a:rPr lang="en-GB" sz="2400" i="1">
                                  <a:latin typeface="Cambria Math" panose="02040503050406030204" pitchFamily="18" charset="0"/>
                                </a:rPr>
                              </m:ctrlPr>
                            </m:sSubPr>
                            <m:e>
                              <m:r>
                                <a:rPr lang="en-GB" sz="2400" i="1">
                                  <a:latin typeface="Cambria Math" panose="02040503050406030204" pitchFamily="18" charset="0"/>
                                </a:rPr>
                                <m:t>𝑆</m:t>
                              </m:r>
                            </m:e>
                            <m:sub>
                              <m:r>
                                <a:rPr lang="en-GB" sz="2400" i="1">
                                  <a:latin typeface="Cambria Math" panose="02040503050406030204" pitchFamily="18" charset="0"/>
                                </a:rPr>
                                <m:t>𝑛</m:t>
                              </m:r>
                            </m:sub>
                          </m:sSub>
                          <m:r>
                            <a:rPr lang="en-GB" sz="2400" i="1">
                              <a:latin typeface="Cambria Math" panose="02040503050406030204" pitchFamily="18" charset="0"/>
                            </a:rPr>
                            <m:t>=</m:t>
                          </m:r>
                          <m:f>
                            <m:fPr>
                              <m:ctrlPr>
                                <a:rPr lang="en-GB" sz="2400" i="1">
                                  <a:latin typeface="Cambria Math" panose="02040503050406030204" pitchFamily="18" charset="0"/>
                                </a:rPr>
                              </m:ctrlPr>
                            </m:fPr>
                            <m:num>
                              <m:r>
                                <a:rPr lang="en-GB" sz="2400" i="1">
                                  <a:latin typeface="Cambria Math" panose="02040503050406030204" pitchFamily="18" charset="0"/>
                                </a:rPr>
                                <m:t>𝑎</m:t>
                              </m:r>
                            </m:num>
                            <m:den>
                              <m:r>
                                <a:rPr lang="en-GB" sz="2400" i="1">
                                  <a:latin typeface="Cambria Math" panose="02040503050406030204" pitchFamily="18" charset="0"/>
                                </a:rPr>
                                <m:t>1</m:t>
                              </m:r>
                              <m:r>
                                <a:rPr lang="en-GB" sz="2400" i="1">
                                  <a:latin typeface="Cambria Math" panose="02040503050406030204" pitchFamily="18" charset="0"/>
                                </a:rPr>
                                <m:t>−</m:t>
                              </m:r>
                              <m:r>
                                <a:rPr lang="en-GB" sz="2400" i="1">
                                  <a:latin typeface="Cambria Math" panose="02040503050406030204" pitchFamily="18" charset="0"/>
                                </a:rPr>
                                <m:t>𝑟</m:t>
                              </m:r>
                            </m:den>
                          </m:f>
                        </m:e>
                      </m:func>
                    </m:oMath>
                  </m:oMathPara>
                </a14:m>
                <a:endParaRPr lang="en-GB"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63352" y="1340768"/>
                <a:ext cx="11665296" cy="5517232"/>
              </a:xfrm>
              <a:blipFill>
                <a:blip r:embed="rId2"/>
                <a:stretch>
                  <a:fillRect t="-773"/>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B4EBAC05-F2B9-498D-AEF3-13A4D33E611B}"/>
              </a:ext>
            </a:extLst>
          </p:cNvPr>
          <p:cNvSpPr>
            <a:spLocks noGrp="1"/>
          </p:cNvSpPr>
          <p:nvPr>
            <p:ph type="sldNum" sz="quarter" idx="12"/>
          </p:nvPr>
        </p:nvSpPr>
        <p:spPr/>
        <p:txBody>
          <a:bodyPr/>
          <a:lstStyle/>
          <a:p>
            <a:fld id="{E268A2EE-60DF-4D9A-BDB5-E8B57244CE40}" type="slidenum">
              <a:rPr lang="en-GB" smtClean="0"/>
              <a:pPr/>
              <a:t>132</a:t>
            </a:fld>
            <a:endParaRPr lang="en-GB"/>
          </a:p>
        </p:txBody>
      </p:sp>
    </p:spTree>
    <p:extLst>
      <p:ext uri="{BB962C8B-B14F-4D97-AF65-F5344CB8AC3E}">
        <p14:creationId xmlns:p14="http://schemas.microsoft.com/office/powerpoint/2010/main" val="2313060351"/>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2" y="650751"/>
            <a:ext cx="11665296" cy="448207"/>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r>
              <a:rPr lang="en-GB" sz="2500" dirty="0">
                <a:solidFill>
                  <a:prstClr val="white"/>
                </a:solidFill>
              </a:rPr>
              <a:t>Test Yourself</a:t>
            </a:r>
            <a:endParaRPr lang="en-GB" sz="2500" dirty="0"/>
          </a:p>
        </p:txBody>
      </p:sp>
      <p:sp>
        <p:nvSpPr>
          <p:cNvPr id="4" name="Rectangle 3">
            <a:extLst>
              <a:ext uri="{FF2B5EF4-FFF2-40B4-BE49-F238E27FC236}">
                <a16:creationId xmlns:a16="http://schemas.microsoft.com/office/drawing/2014/main" id="{5164EF44-C32C-4950-9538-F880176D320B}"/>
              </a:ext>
            </a:extLst>
          </p:cNvPr>
          <p:cNvSpPr/>
          <p:nvPr/>
        </p:nvSpPr>
        <p:spPr>
          <a:xfrm>
            <a:off x="2843868" y="2558642"/>
            <a:ext cx="6719582" cy="25670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57049435-7FBD-4063-93A3-1338C75B6CC1}"/>
              </a:ext>
            </a:extLst>
          </p:cNvPr>
          <p:cNvSpPr txBox="1"/>
          <p:nvPr/>
        </p:nvSpPr>
        <p:spPr>
          <a:xfrm>
            <a:off x="134223" y="1098958"/>
            <a:ext cx="5847127" cy="5762603"/>
          </a:xfrm>
          <a:prstGeom prst="rect">
            <a:avLst/>
          </a:prstGeom>
          <a:noFill/>
        </p:spPr>
        <p:txBody>
          <a:bodyPr wrap="square" rtlCol="0">
            <a:spAutoFit/>
          </a:bodyPr>
          <a:lstStyle/>
          <a:p>
            <a:pPr algn="just">
              <a:spcAft>
                <a:spcPts val="0"/>
              </a:spcAft>
              <a:tabLst>
                <a:tab pos="241300" algn="l"/>
              </a:tabLst>
            </a:pPr>
            <a:r>
              <a:rPr lang="en-IN" sz="1000" b="1" dirty="0">
                <a:latin typeface="Arial" panose="020B0604020202020204" pitchFamily="34" charset="0"/>
                <a:ea typeface="Arial" panose="020B0604020202020204" pitchFamily="34" charset="0"/>
                <a:cs typeface="Arial" panose="020B0604020202020204" pitchFamily="34" charset="0"/>
              </a:rPr>
              <a:t>1. The rate of return is also called the</a:t>
            </a:r>
            <a:endParaRPr lang="en-GB" sz="1000" b="1" dirty="0">
              <a:latin typeface="Arial" panose="020B0604020202020204" pitchFamily="34" charset="0"/>
              <a:ea typeface="Times New Roman" panose="02020603050405020304" pitchFamily="18" charset="0"/>
              <a:cs typeface="Arial" panose="020B0604020202020204" pitchFamily="34" charset="0"/>
            </a:endParaRPr>
          </a:p>
          <a:p>
            <a:pPr>
              <a:lnSpc>
                <a:spcPts val="132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A. discount rate only.</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14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B. discount rate and hurdle rate only.</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5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C. discount rate, hurdle rate, and the opportunity cost of capital.</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50"/>
              </a:lnSpc>
              <a:spcAft>
                <a:spcPts val="0"/>
              </a:spcAft>
            </a:pPr>
            <a:r>
              <a:rPr lang="en-IN" sz="1000" b="1"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D. discount rate and the opportunity cost of capital only.</a:t>
            </a:r>
          </a:p>
          <a:p>
            <a:pPr algn="just">
              <a:spcAft>
                <a:spcPts val="0"/>
              </a:spcAft>
              <a:tabLst>
                <a:tab pos="190500" algn="l"/>
              </a:tabLst>
            </a:pPr>
            <a:endParaRPr lang="en-IN" sz="1000"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IN" sz="1000" b="1" dirty="0">
                <a:latin typeface="Arial" panose="020B0604020202020204" pitchFamily="34" charset="0"/>
                <a:ea typeface="Arial" panose="020B0604020202020204" pitchFamily="34" charset="0"/>
                <a:cs typeface="Arial" panose="020B0604020202020204" pitchFamily="34" charset="0"/>
              </a:rPr>
              <a:t>2. If the one-year discount factor is 0.8333, what is the discount rate (interest rate) per year?</a:t>
            </a:r>
            <a:endParaRPr lang="en-GB" sz="1000" b="1" dirty="0">
              <a:latin typeface="Arial" panose="020B0604020202020204" pitchFamily="34" charset="0"/>
              <a:ea typeface="Times New Roman" panose="02020603050405020304" pitchFamily="18" charset="0"/>
              <a:cs typeface="Arial" panose="020B0604020202020204" pitchFamily="34" charset="0"/>
            </a:endParaRPr>
          </a:p>
          <a:p>
            <a:pPr>
              <a:lnSpc>
                <a:spcPts val="132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A. 10 per cent</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14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B. 20 per cent</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50"/>
              </a:lnSpc>
              <a:spcAft>
                <a:spcPts val="0"/>
              </a:spcAft>
            </a:pPr>
            <a:r>
              <a:rPr lang="en-IN" sz="1000" b="1"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C. 30 per cent</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5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D. 40 per cent</a:t>
            </a:r>
          </a:p>
          <a:p>
            <a:pPr algn="just">
              <a:spcAft>
                <a:spcPts val="0"/>
              </a:spcAft>
              <a:tabLst>
                <a:tab pos="190500" algn="l"/>
              </a:tabLst>
            </a:pPr>
            <a:endParaRPr lang="en-IN" sz="1000" dirty="0">
              <a:latin typeface="Arial" panose="020B0604020202020204" pitchFamily="34" charset="0"/>
              <a:ea typeface="Times New Roman" panose="02020603050405020304" pitchFamily="18" charset="0"/>
              <a:cs typeface="Arial" panose="020B0604020202020204" pitchFamily="34" charset="0"/>
            </a:endParaRPr>
          </a:p>
          <a:p>
            <a:pPr marR="114300">
              <a:lnSpc>
                <a:spcPct val="89000"/>
              </a:lnSpc>
              <a:spcAft>
                <a:spcPts val="0"/>
              </a:spcAft>
              <a:tabLst>
                <a:tab pos="241300" algn="l"/>
              </a:tabLst>
            </a:pPr>
            <a:r>
              <a:rPr lang="en-IN" sz="1000" b="1" dirty="0">
                <a:latin typeface="Arial" panose="020B0604020202020204" pitchFamily="34" charset="0"/>
                <a:ea typeface="Arial" panose="020B0604020202020204" pitchFamily="34" charset="0"/>
                <a:cs typeface="Arial" panose="020B0604020202020204" pitchFamily="34" charset="0"/>
              </a:rPr>
              <a:t>3. You would like to have enough money saved after your retirement such that you and your heirs can receive $100,000 per year in perpetuity. How much would you need to have saved at the time of your retirement in order to achieve this goal? (Assume that the perpetuity payments start one year after the date of your retirement. The annual interest rate is 12.5 per cent.)</a:t>
            </a:r>
            <a:endParaRPr lang="en-GB" sz="1000" b="1" dirty="0">
              <a:latin typeface="Arial" panose="020B0604020202020204" pitchFamily="34" charset="0"/>
              <a:ea typeface="Times New Roman" panose="02020603050405020304" pitchFamily="18" charset="0"/>
              <a:cs typeface="Arial" panose="020B0604020202020204" pitchFamily="34" charset="0"/>
            </a:endParaRPr>
          </a:p>
          <a:p>
            <a:pPr lvl="0" algn="jus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A. </a:t>
            </a:r>
            <a:r>
              <a:rPr lang="en-IN" sz="1000" dirty="0">
                <a:solidFill>
                  <a:srgbClr val="000000"/>
                </a:solidFill>
                <a:latin typeface="Arial" panose="020B0604020202020204" pitchFamily="34" charset="0"/>
                <a:ea typeface="Arial" panose="020B0604020202020204" pitchFamily="34" charset="0"/>
                <a:cs typeface="Arial" panose="020B0604020202020204" pitchFamily="34" charset="0"/>
              </a:rPr>
              <a:t>$800,000</a:t>
            </a:r>
            <a:endParaRPr lang="en-GB" sz="1000"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pPr>
              <a:lnSpc>
                <a:spcPts val="119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B. $1,000,000</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14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C. $10,000,000</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5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50"/>
              </a:lnSpc>
              <a:spcAft>
                <a:spcPts val="0"/>
              </a:spcAft>
            </a:pPr>
            <a:r>
              <a:rPr lang="en-IN" sz="1000" b="1"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D. $1,125,000</a:t>
            </a:r>
          </a:p>
          <a:p>
            <a:pPr algn="just">
              <a:spcAft>
                <a:spcPts val="0"/>
              </a:spcAft>
              <a:tabLst>
                <a:tab pos="190500" algn="l"/>
              </a:tabLst>
            </a:pPr>
            <a:endParaRPr lang="en-IN" sz="1000" dirty="0">
              <a:latin typeface="Arial" panose="020B0604020202020204" pitchFamily="34" charset="0"/>
              <a:ea typeface="Times New Roman" panose="02020603050405020304" pitchFamily="18" charset="0"/>
              <a:cs typeface="Arial" panose="020B0604020202020204" pitchFamily="34" charset="0"/>
            </a:endParaRPr>
          </a:p>
          <a:p>
            <a:pPr marR="177800" algn="just">
              <a:lnSpc>
                <a:spcPct val="85000"/>
              </a:lnSpc>
              <a:spcAft>
                <a:spcPts val="0"/>
              </a:spcAft>
              <a:tabLst>
                <a:tab pos="241300" algn="l"/>
              </a:tabLst>
            </a:pPr>
            <a:r>
              <a:rPr lang="en-IN" sz="1000" b="1" dirty="0">
                <a:latin typeface="Arial" panose="020B0604020202020204" pitchFamily="34" charset="0"/>
                <a:ea typeface="Arial" panose="020B0604020202020204" pitchFamily="34" charset="0"/>
                <a:cs typeface="Arial" panose="020B0604020202020204" pitchFamily="34" charset="0"/>
              </a:rPr>
              <a:t>4. After retirement, you expect to live for 25 years. You would like to have $75,000 income each year. How much should you have saved in your retirement account to receive this income, if the annual interest rate is 9 per cent per year? (Assume that the payments start on the day of your retirement.)</a:t>
            </a:r>
            <a:endParaRPr lang="en-GB" sz="1000" b="1" dirty="0">
              <a:latin typeface="Arial" panose="020B0604020202020204" pitchFamily="34" charset="0"/>
              <a:ea typeface="Times New Roman" panose="02020603050405020304" pitchFamily="18" charset="0"/>
              <a:cs typeface="Arial" panose="020B0604020202020204" pitchFamily="34" charset="0"/>
            </a:endParaRPr>
          </a:p>
          <a:p>
            <a:pPr>
              <a:lnSpc>
                <a:spcPts val="119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A. $736,693.47</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14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B. $802,995.88</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50"/>
              </a:lnSpc>
              <a:spcAft>
                <a:spcPts val="0"/>
              </a:spcAft>
            </a:pPr>
            <a:r>
              <a:rPr lang="en-IN" sz="1000" b="1"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C. $2,043,750.21</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5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D. $1,427,831.93</a:t>
            </a:r>
          </a:p>
          <a:p>
            <a:pPr algn="just">
              <a:spcAft>
                <a:spcPts val="0"/>
              </a:spcAft>
              <a:tabLst>
                <a:tab pos="190500" algn="l"/>
              </a:tabLst>
            </a:pPr>
            <a:endParaRPr lang="en-IN" sz="1000" dirty="0">
              <a:latin typeface="Arial" panose="020B0604020202020204" pitchFamily="34" charset="0"/>
              <a:ea typeface="Times New Roman" panose="02020603050405020304" pitchFamily="18" charset="0"/>
              <a:cs typeface="Arial" panose="020B0604020202020204" pitchFamily="34" charset="0"/>
            </a:endParaRPr>
          </a:p>
          <a:p>
            <a:pPr marR="228600" algn="just">
              <a:lnSpc>
                <a:spcPct val="79000"/>
              </a:lnSpc>
              <a:spcAft>
                <a:spcPts val="0"/>
              </a:spcAft>
              <a:tabLst>
                <a:tab pos="241300" algn="l"/>
              </a:tabLst>
            </a:pPr>
            <a:r>
              <a:rPr lang="en-IN" sz="1000" b="1" dirty="0">
                <a:latin typeface="Arial" panose="020B0604020202020204" pitchFamily="34" charset="0"/>
                <a:ea typeface="Arial" panose="020B0604020202020204" pitchFamily="34" charset="0"/>
                <a:cs typeface="Arial" panose="020B0604020202020204" pitchFamily="34" charset="0"/>
              </a:rPr>
              <a:t>5. If the future value of $1 invested today at an interest rate of </a:t>
            </a:r>
            <a:r>
              <a:rPr lang="en-IN" sz="1000" b="1" i="1" dirty="0">
                <a:latin typeface="Arial" panose="020B0604020202020204" pitchFamily="34" charset="0"/>
                <a:ea typeface="Arial" panose="020B0604020202020204" pitchFamily="34" charset="0"/>
                <a:cs typeface="Arial" panose="020B0604020202020204" pitchFamily="34" charset="0"/>
              </a:rPr>
              <a:t>r</a:t>
            </a:r>
            <a:r>
              <a:rPr lang="en-IN" sz="1000" b="1" dirty="0">
                <a:latin typeface="Arial" panose="020B0604020202020204" pitchFamily="34" charset="0"/>
                <a:ea typeface="Arial" panose="020B0604020202020204" pitchFamily="34" charset="0"/>
                <a:cs typeface="Arial" panose="020B0604020202020204" pitchFamily="34" charset="0"/>
              </a:rPr>
              <a:t> per cent for </a:t>
            </a:r>
            <a:r>
              <a:rPr lang="en-IN" sz="1000" b="1" i="1" dirty="0">
                <a:latin typeface="Arial" panose="020B0604020202020204" pitchFamily="34" charset="0"/>
                <a:ea typeface="Arial" panose="020B0604020202020204" pitchFamily="34" charset="0"/>
                <a:cs typeface="Arial" panose="020B0604020202020204" pitchFamily="34" charset="0"/>
              </a:rPr>
              <a:t>n</a:t>
            </a:r>
            <a:r>
              <a:rPr lang="en-IN" sz="1000" b="1" dirty="0">
                <a:latin typeface="Arial" panose="020B0604020202020204" pitchFamily="34" charset="0"/>
                <a:ea typeface="Arial" panose="020B0604020202020204" pitchFamily="34" charset="0"/>
                <a:cs typeface="Arial" panose="020B0604020202020204" pitchFamily="34" charset="0"/>
              </a:rPr>
              <a:t> years is 9.6463, what is the present value of $1 to be received in </a:t>
            </a:r>
            <a:r>
              <a:rPr lang="en-IN" sz="1000" b="1" i="1" dirty="0">
                <a:latin typeface="Arial" panose="020B0604020202020204" pitchFamily="34" charset="0"/>
                <a:ea typeface="Arial" panose="020B0604020202020204" pitchFamily="34" charset="0"/>
                <a:cs typeface="Arial" panose="020B0604020202020204" pitchFamily="34" charset="0"/>
              </a:rPr>
              <a:t>n</a:t>
            </a:r>
            <a:r>
              <a:rPr lang="en-IN" sz="1000" b="1" dirty="0">
                <a:latin typeface="Arial" panose="020B0604020202020204" pitchFamily="34" charset="0"/>
                <a:ea typeface="Arial" panose="020B0604020202020204" pitchFamily="34" charset="0"/>
                <a:cs typeface="Arial" panose="020B0604020202020204" pitchFamily="34" charset="0"/>
              </a:rPr>
              <a:t> years at </a:t>
            </a:r>
            <a:r>
              <a:rPr lang="en-IN" sz="1000" b="1" i="1" dirty="0">
                <a:latin typeface="Arial" panose="020B0604020202020204" pitchFamily="34" charset="0"/>
                <a:ea typeface="Arial" panose="020B0604020202020204" pitchFamily="34" charset="0"/>
                <a:cs typeface="Arial" panose="020B0604020202020204" pitchFamily="34" charset="0"/>
              </a:rPr>
              <a:t>r</a:t>
            </a:r>
            <a:r>
              <a:rPr lang="en-IN" sz="1000" b="1" dirty="0">
                <a:latin typeface="Arial" panose="020B0604020202020204" pitchFamily="34" charset="0"/>
                <a:ea typeface="Arial" panose="020B0604020202020204" pitchFamily="34" charset="0"/>
                <a:cs typeface="Arial" panose="020B0604020202020204" pitchFamily="34" charset="0"/>
              </a:rPr>
              <a:t> per cent interest rate?</a:t>
            </a:r>
            <a:endParaRPr lang="en-GB" sz="1000" b="1" dirty="0">
              <a:latin typeface="Arial" panose="020B0604020202020204" pitchFamily="34" charset="0"/>
              <a:ea typeface="Times New Roman" panose="02020603050405020304" pitchFamily="18" charset="0"/>
              <a:cs typeface="Arial" panose="020B0604020202020204" pitchFamily="34" charset="0"/>
            </a:endParaRPr>
          </a:p>
          <a:p>
            <a:pPr>
              <a:lnSpc>
                <a:spcPts val="119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A. $9.6463</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14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B. $1.0000</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5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C. $0.1037</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50"/>
              </a:lnSpc>
              <a:spcAft>
                <a:spcPts val="0"/>
              </a:spcAft>
            </a:pPr>
            <a:r>
              <a:rPr lang="en-IN" sz="1000" b="1"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D. $0.4132</a:t>
            </a:r>
            <a:endParaRPr lang="en-GB" sz="1000" dirty="0">
              <a:latin typeface="Arial" panose="020B0604020202020204" pitchFamily="34" charset="0"/>
              <a:ea typeface="Times New Roman" panose="02020603050405020304" pitchFamily="18" charset="0"/>
              <a:cs typeface="Arial" panose="020B0604020202020204" pitchFamily="34" charset="0"/>
            </a:endParaRPr>
          </a:p>
        </p:txBody>
      </p:sp>
      <p:sp>
        <p:nvSpPr>
          <p:cNvPr id="8" name="TextBox 7">
            <a:extLst>
              <a:ext uri="{FF2B5EF4-FFF2-40B4-BE49-F238E27FC236}">
                <a16:creationId xmlns:a16="http://schemas.microsoft.com/office/drawing/2014/main" id="{4CA11AD9-9324-493E-917C-76A6676A9C1A}"/>
              </a:ext>
            </a:extLst>
          </p:cNvPr>
          <p:cNvSpPr txBox="1"/>
          <p:nvPr/>
        </p:nvSpPr>
        <p:spPr>
          <a:xfrm>
            <a:off x="5981350" y="1098958"/>
            <a:ext cx="6168705" cy="5633337"/>
          </a:xfrm>
          <a:prstGeom prst="rect">
            <a:avLst/>
          </a:prstGeom>
          <a:noFill/>
        </p:spPr>
        <p:txBody>
          <a:bodyPr wrap="square" rtlCol="0">
            <a:spAutoFit/>
          </a:bodyPr>
          <a:lstStyle/>
          <a:p>
            <a:pPr>
              <a:spcAft>
                <a:spcPts val="0"/>
              </a:spcAft>
            </a:pPr>
            <a:r>
              <a:rPr lang="en-IN" sz="1000" b="1" dirty="0">
                <a:latin typeface="Arial" panose="020B0604020202020204" pitchFamily="34" charset="0"/>
                <a:ea typeface="Arial" panose="020B0604020202020204" pitchFamily="34" charset="0"/>
                <a:cs typeface="Arial" panose="020B0604020202020204" pitchFamily="34" charset="0"/>
              </a:rPr>
              <a:t>6. An investment at 10 per cent compounded continuously has an equivalent annual rate of</a:t>
            </a:r>
            <a:endParaRPr lang="en-GB" sz="1000" b="1" dirty="0">
              <a:latin typeface="Arial" panose="020B0604020202020204" pitchFamily="34" charset="0"/>
              <a:ea typeface="Times New Roman" panose="02020603050405020304" pitchFamily="18" charset="0"/>
              <a:cs typeface="Arial" panose="020B0604020202020204" pitchFamily="34" charset="0"/>
            </a:endParaRPr>
          </a:p>
          <a:p>
            <a:pPr>
              <a:lnSpc>
                <a:spcPts val="132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A. 10.250 per cent.</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14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B. 10.517 per cent.</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50"/>
              </a:lnSpc>
              <a:spcAft>
                <a:spcPts val="0"/>
              </a:spcAft>
            </a:pPr>
            <a:r>
              <a:rPr lang="en-IN" sz="1000" b="1"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C. 10.381 per cent.</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5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D. none of the options.</a:t>
            </a:r>
          </a:p>
          <a:p>
            <a:pPr algn="just">
              <a:spcAft>
                <a:spcPts val="0"/>
              </a:spcAft>
              <a:tabLst>
                <a:tab pos="190500" algn="l"/>
              </a:tabLst>
            </a:pPr>
            <a:endParaRPr lang="en-IN" sz="1000" dirty="0">
              <a:latin typeface="Arial" panose="020B0604020202020204" pitchFamily="34" charset="0"/>
              <a:ea typeface="Times New Roman" panose="02020603050405020304" pitchFamily="18" charset="0"/>
              <a:cs typeface="Arial" panose="020B0604020202020204" pitchFamily="34" charset="0"/>
            </a:endParaRPr>
          </a:p>
          <a:p>
            <a:pPr marR="317500" algn="just">
              <a:lnSpc>
                <a:spcPct val="82000"/>
              </a:lnSpc>
              <a:spcAft>
                <a:spcPts val="0"/>
              </a:spcAft>
              <a:tabLst>
                <a:tab pos="241300" algn="l"/>
              </a:tabLst>
            </a:pPr>
            <a:r>
              <a:rPr lang="en-IN" sz="1000" b="1" dirty="0">
                <a:latin typeface="Arial" panose="020B0604020202020204" pitchFamily="34" charset="0"/>
                <a:ea typeface="Arial" panose="020B0604020202020204" pitchFamily="34" charset="0"/>
                <a:cs typeface="Arial" panose="020B0604020202020204" pitchFamily="34" charset="0"/>
              </a:rPr>
              <a:t>7. You just inherited a trust that will pay you $100,000 per year in perpetuity. However, the first payment will not occur for exactly five more years. Assuming an 8 per cent annual interest rate, what is the value of this trust?</a:t>
            </a:r>
            <a:endParaRPr lang="en-GB" sz="1000" b="1" dirty="0">
              <a:latin typeface="Arial" panose="020B0604020202020204" pitchFamily="34" charset="0"/>
              <a:ea typeface="Times New Roman" panose="02020603050405020304" pitchFamily="18" charset="0"/>
              <a:cs typeface="Arial" panose="020B0604020202020204" pitchFamily="34" charset="0"/>
            </a:endParaRPr>
          </a:p>
          <a:p>
            <a:pPr>
              <a:lnSpc>
                <a:spcPts val="1185"/>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A. $850,729</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14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B. $918,787</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50"/>
              </a:lnSpc>
              <a:spcAft>
                <a:spcPts val="0"/>
              </a:spcAft>
            </a:pPr>
            <a:r>
              <a:rPr lang="en-IN" sz="1000" b="1"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C. $1,000,000</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5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r>
              <a:rPr lang="en-IN" sz="1000" dirty="0">
                <a:latin typeface="Arial" panose="020B0604020202020204" pitchFamily="34" charset="0"/>
                <a:ea typeface="Arial" panose="020B0604020202020204" pitchFamily="34" charset="0"/>
                <a:cs typeface="Arial" panose="020B0604020202020204" pitchFamily="34" charset="0"/>
              </a:rPr>
              <a:t>D. $1,250,000</a:t>
            </a:r>
          </a:p>
          <a:p>
            <a:endParaRPr lang="en-IN" sz="1000"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IN" sz="1000" b="1" dirty="0">
                <a:latin typeface="Arial" panose="020B0604020202020204" pitchFamily="34" charset="0"/>
                <a:ea typeface="Arial" panose="020B0604020202020204" pitchFamily="34" charset="0"/>
                <a:cs typeface="Arial" panose="020B0604020202020204" pitchFamily="34" charset="0"/>
              </a:rPr>
              <a:t>8. An investment at 12 per cent APR compounded monthly is equal to an effective annual rate of</a:t>
            </a:r>
            <a:endParaRPr lang="en-GB" sz="1000" b="1" dirty="0">
              <a:latin typeface="Arial" panose="020B0604020202020204" pitchFamily="34" charset="0"/>
              <a:ea typeface="Times New Roman" panose="02020603050405020304" pitchFamily="18" charset="0"/>
              <a:cs typeface="Arial" panose="020B0604020202020204" pitchFamily="34" charset="0"/>
            </a:endParaRPr>
          </a:p>
          <a:p>
            <a:pPr>
              <a:lnSpc>
                <a:spcPts val="1345"/>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A. 12.68 per cent.</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140"/>
              </a:lnSpc>
              <a:spcAft>
                <a:spcPts val="0"/>
              </a:spcAft>
            </a:pPr>
            <a:r>
              <a:rPr lang="en-IN" sz="1000" b="1"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B. 12.36 per cent.</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5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C. 12.00 per cent.</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5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r>
              <a:rPr lang="en-IN" sz="1000" dirty="0">
                <a:latin typeface="Arial" panose="020B0604020202020204" pitchFamily="34" charset="0"/>
                <a:ea typeface="Arial" panose="020B0604020202020204" pitchFamily="34" charset="0"/>
                <a:cs typeface="Arial" panose="020B0604020202020204" pitchFamily="34" charset="0"/>
              </a:rPr>
              <a:t>D. 11.87 per cent</a:t>
            </a:r>
          </a:p>
          <a:p>
            <a:endParaRPr lang="en-IN" sz="1000" dirty="0">
              <a:latin typeface="Arial" panose="020B0604020202020204" pitchFamily="34" charset="0"/>
              <a:ea typeface="Times New Roman" panose="02020603050405020304" pitchFamily="18" charset="0"/>
              <a:cs typeface="Arial" panose="020B0604020202020204" pitchFamily="34" charset="0"/>
            </a:endParaRPr>
          </a:p>
          <a:p>
            <a:pPr algn="just">
              <a:lnSpc>
                <a:spcPct val="85000"/>
              </a:lnSpc>
              <a:spcAft>
                <a:spcPts val="0"/>
              </a:spcAft>
              <a:tabLst>
                <a:tab pos="241300" algn="l"/>
              </a:tabLst>
            </a:pPr>
            <a:r>
              <a:rPr lang="en-IN" sz="1000" b="1" dirty="0">
                <a:latin typeface="Arial" panose="020B0604020202020204" pitchFamily="34" charset="0"/>
                <a:ea typeface="Arial" panose="020B0604020202020204" pitchFamily="34" charset="0"/>
                <a:cs typeface="Arial" panose="020B0604020202020204" pitchFamily="34" charset="0"/>
              </a:rPr>
              <a:t>9. Ms Colonial has just taken out a $150,000 mortgage at an interest rate of 6 percent per year. If the mortgage calls for equal monthly payments for 20 years, what is the amount of each payment? (Assume monthly compounding or discounting.)</a:t>
            </a:r>
            <a:endParaRPr lang="en-GB" sz="1000" b="1" dirty="0">
              <a:latin typeface="Arial" panose="020B0604020202020204" pitchFamily="34" charset="0"/>
              <a:ea typeface="Times New Roman" panose="02020603050405020304" pitchFamily="18" charset="0"/>
              <a:cs typeface="Arial" panose="020B0604020202020204" pitchFamily="34" charset="0"/>
            </a:endParaRPr>
          </a:p>
          <a:p>
            <a:pPr>
              <a:lnSpc>
                <a:spcPts val="1215"/>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A. $1,254.70</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14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B. $1,625.00</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5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C. $1,263.06</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5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D. $1,074.65</a:t>
            </a:r>
          </a:p>
          <a:p>
            <a:pPr algn="just">
              <a:spcAft>
                <a:spcPts val="0"/>
              </a:spcAft>
              <a:tabLst>
                <a:tab pos="190500" algn="l"/>
              </a:tabLst>
            </a:pPr>
            <a:endParaRPr lang="en-IN" sz="1000" dirty="0">
              <a:latin typeface="Arial" panose="020B0604020202020204" pitchFamily="34" charset="0"/>
              <a:ea typeface="Times New Roman" panose="02020603050405020304" pitchFamily="18" charset="0"/>
              <a:cs typeface="Arial" panose="020B0604020202020204" pitchFamily="34" charset="0"/>
            </a:endParaRPr>
          </a:p>
          <a:p>
            <a:pPr marR="76200" algn="just">
              <a:lnSpc>
                <a:spcPct val="79000"/>
              </a:lnSpc>
              <a:spcAft>
                <a:spcPts val="0"/>
              </a:spcAft>
              <a:tabLst>
                <a:tab pos="241300" algn="l"/>
              </a:tabLst>
            </a:pPr>
            <a:r>
              <a:rPr lang="en-IN" sz="1000" b="1" dirty="0">
                <a:latin typeface="Arial" panose="020B0604020202020204" pitchFamily="34" charset="0"/>
                <a:ea typeface="Arial" panose="020B0604020202020204" pitchFamily="34" charset="0"/>
                <a:cs typeface="Arial" panose="020B0604020202020204" pitchFamily="34" charset="0"/>
              </a:rPr>
              <a:t>10. The present value of a $100 per year perpetuity at 10 per cent per year interest rate is $1,000. What would be the present value of this perpetuity if the payments were compounded continuously?</a:t>
            </a:r>
            <a:endParaRPr lang="en-GB" sz="1000" b="1" dirty="0">
              <a:latin typeface="Arial" panose="020B0604020202020204" pitchFamily="34" charset="0"/>
              <a:ea typeface="Times New Roman" panose="02020603050405020304" pitchFamily="18" charset="0"/>
              <a:cs typeface="Arial" panose="020B0604020202020204" pitchFamily="34" charset="0"/>
            </a:endParaRPr>
          </a:p>
          <a:p>
            <a:pPr>
              <a:lnSpc>
                <a:spcPts val="121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A. $1,000.00</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14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50"/>
              </a:lnSpc>
              <a:spcAft>
                <a:spcPts val="0"/>
              </a:spcAft>
            </a:pPr>
            <a:r>
              <a:rPr lang="en-IN" sz="1000" b="1"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B. $1,024.40</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nSpc>
                <a:spcPts val="50"/>
              </a:lnSpc>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C. $950.83</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lvl="0" algn="just">
              <a:tabLst>
                <a:tab pos="190500" algn="l"/>
              </a:tabLst>
            </a:pPr>
            <a:r>
              <a:rPr lang="en-IN" sz="1000" dirty="0">
                <a:solidFill>
                  <a:srgbClr val="000000"/>
                </a:solidFill>
                <a:latin typeface="Arial" panose="020B0604020202020204" pitchFamily="34" charset="0"/>
                <a:ea typeface="Arial" panose="020B0604020202020204" pitchFamily="34" charset="0"/>
                <a:cs typeface="Arial" panose="020B0604020202020204" pitchFamily="34" charset="0"/>
              </a:rPr>
              <a:t>D. $1,049.21</a:t>
            </a:r>
            <a:endParaRPr lang="en-GB" sz="1000"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pPr>
              <a:spcAft>
                <a:spcPts val="0"/>
              </a:spcAft>
            </a:pPr>
            <a:endParaRPr lang="en-GB" sz="1000" dirty="0">
              <a:latin typeface="Arial" panose="020B0604020202020204" pitchFamily="34" charset="0"/>
              <a:ea typeface="Times New Roman" panose="02020603050405020304" pitchFamily="18" charset="0"/>
              <a:cs typeface="Arial" panose="020B0604020202020204" pitchFamily="34" charset="0"/>
            </a:endParaRPr>
          </a:p>
        </p:txBody>
      </p:sp>
      <p:sp>
        <p:nvSpPr>
          <p:cNvPr id="3" name="Slide Number Placeholder 2">
            <a:extLst>
              <a:ext uri="{FF2B5EF4-FFF2-40B4-BE49-F238E27FC236}">
                <a16:creationId xmlns:a16="http://schemas.microsoft.com/office/drawing/2014/main" id="{95D123B6-FCC6-458E-B7B4-09F7A19FB6D2}"/>
              </a:ext>
            </a:extLst>
          </p:cNvPr>
          <p:cNvSpPr>
            <a:spLocks noGrp="1"/>
          </p:cNvSpPr>
          <p:nvPr>
            <p:ph type="sldNum" sz="quarter" idx="12"/>
          </p:nvPr>
        </p:nvSpPr>
        <p:spPr/>
        <p:txBody>
          <a:bodyPr/>
          <a:lstStyle/>
          <a:p>
            <a:fld id="{E268A2EE-60DF-4D9A-BDB5-E8B57244CE40}" type="slidenum">
              <a:rPr lang="en-GB" smtClean="0"/>
              <a:pPr/>
              <a:t>133</a:t>
            </a:fld>
            <a:endParaRPr lang="en-GB"/>
          </a:p>
        </p:txBody>
      </p:sp>
    </p:spTree>
    <p:extLst>
      <p:ext uri="{BB962C8B-B14F-4D97-AF65-F5344CB8AC3E}">
        <p14:creationId xmlns:p14="http://schemas.microsoft.com/office/powerpoint/2010/main" val="4065925831"/>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2" y="692696"/>
            <a:ext cx="11665296"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solidFill>
                  <a:prstClr val="white"/>
                </a:solidFill>
              </a:rPr>
              <a:t>Extra Questions &amp; Answers</a:t>
            </a:r>
            <a:endParaRPr lang="en-GB" sz="2800" dirty="0"/>
          </a:p>
        </p:txBody>
      </p:sp>
      <p:sp>
        <p:nvSpPr>
          <p:cNvPr id="3" name="Content Placeholder 2"/>
          <p:cNvSpPr>
            <a:spLocks noGrp="1"/>
          </p:cNvSpPr>
          <p:nvPr>
            <p:ph idx="1"/>
          </p:nvPr>
        </p:nvSpPr>
        <p:spPr>
          <a:xfrm>
            <a:off x="263352" y="2793534"/>
            <a:ext cx="11665296" cy="2567031"/>
          </a:xfrm>
        </p:spPr>
        <p:txBody>
          <a:bodyPr>
            <a:normAutofit/>
          </a:bodyPr>
          <a:lstStyle/>
          <a:p>
            <a:pPr marL="109728" indent="0" algn="ctr">
              <a:buNone/>
            </a:pPr>
            <a:r>
              <a:rPr lang="en-GB" sz="4400" dirty="0"/>
              <a:t>Extra Questions with Answers</a:t>
            </a:r>
          </a:p>
        </p:txBody>
      </p:sp>
      <p:sp>
        <p:nvSpPr>
          <p:cNvPr id="4" name="Rectangle 3">
            <a:extLst>
              <a:ext uri="{FF2B5EF4-FFF2-40B4-BE49-F238E27FC236}">
                <a16:creationId xmlns:a16="http://schemas.microsoft.com/office/drawing/2014/main" id="{5164EF44-C32C-4950-9538-F880176D320B}"/>
              </a:ext>
            </a:extLst>
          </p:cNvPr>
          <p:cNvSpPr/>
          <p:nvPr/>
        </p:nvSpPr>
        <p:spPr>
          <a:xfrm>
            <a:off x="2843868" y="2558642"/>
            <a:ext cx="6719582" cy="25670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EBB85D61-8602-4670-AA0E-915974F0C902}"/>
              </a:ext>
            </a:extLst>
          </p:cNvPr>
          <p:cNvSpPr txBox="1"/>
          <p:nvPr/>
        </p:nvSpPr>
        <p:spPr>
          <a:xfrm rot="10800000">
            <a:off x="10087513" y="4775789"/>
            <a:ext cx="1317071" cy="1169551"/>
          </a:xfrm>
          <a:prstGeom prst="rect">
            <a:avLst/>
          </a:prstGeom>
          <a:noFill/>
        </p:spPr>
        <p:txBody>
          <a:bodyPr wrap="square" rtlCol="0">
            <a:spAutoFit/>
          </a:bodyPr>
          <a:lstStyle/>
          <a:p>
            <a:pPr marL="228600" indent="-228600">
              <a:buFont typeface="+mj-lt"/>
              <a:buAutoNum type="arabicPeriod"/>
            </a:pPr>
            <a:r>
              <a:rPr lang="en-GB" sz="700" dirty="0"/>
              <a:t>C</a:t>
            </a:r>
          </a:p>
          <a:p>
            <a:pPr marL="228600" indent="-228600">
              <a:buFont typeface="+mj-lt"/>
              <a:buAutoNum type="arabicPeriod"/>
            </a:pPr>
            <a:r>
              <a:rPr lang="en-GB" sz="700" dirty="0"/>
              <a:t>B</a:t>
            </a:r>
          </a:p>
          <a:p>
            <a:pPr marL="228600" indent="-228600">
              <a:buFont typeface="+mj-lt"/>
              <a:buAutoNum type="arabicPeriod"/>
            </a:pPr>
            <a:r>
              <a:rPr lang="en-GB" sz="700" dirty="0"/>
              <a:t>A</a:t>
            </a:r>
          </a:p>
          <a:p>
            <a:pPr marL="228600" indent="-228600">
              <a:buFont typeface="+mj-lt"/>
              <a:buAutoNum type="arabicPeriod"/>
            </a:pPr>
            <a:r>
              <a:rPr lang="en-GB" sz="700" dirty="0"/>
              <a:t>B</a:t>
            </a:r>
          </a:p>
          <a:p>
            <a:pPr marL="228600" indent="-228600">
              <a:buFont typeface="+mj-lt"/>
              <a:buAutoNum type="arabicPeriod"/>
            </a:pPr>
            <a:r>
              <a:rPr lang="en-GB" sz="700" dirty="0"/>
              <a:t>C</a:t>
            </a:r>
          </a:p>
          <a:p>
            <a:pPr marL="228600" indent="-228600">
              <a:buFont typeface="+mj-lt"/>
              <a:buAutoNum type="arabicPeriod"/>
            </a:pPr>
            <a:r>
              <a:rPr lang="en-GB" sz="700" dirty="0"/>
              <a:t>B</a:t>
            </a:r>
          </a:p>
          <a:p>
            <a:pPr marL="228600" indent="-228600">
              <a:buFont typeface="+mj-lt"/>
              <a:buAutoNum type="arabicPeriod"/>
            </a:pPr>
            <a:r>
              <a:rPr lang="en-GB" sz="700" dirty="0"/>
              <a:t>B</a:t>
            </a:r>
          </a:p>
          <a:p>
            <a:pPr marL="228600" indent="-228600">
              <a:buFont typeface="+mj-lt"/>
              <a:buAutoNum type="arabicPeriod"/>
            </a:pPr>
            <a:r>
              <a:rPr lang="en-GB" sz="700" dirty="0"/>
              <a:t>A</a:t>
            </a:r>
          </a:p>
          <a:p>
            <a:pPr marL="228600" indent="-228600">
              <a:buFont typeface="+mj-lt"/>
              <a:buAutoNum type="arabicPeriod"/>
            </a:pPr>
            <a:r>
              <a:rPr lang="en-GB" sz="700" dirty="0"/>
              <a:t>D</a:t>
            </a:r>
          </a:p>
          <a:p>
            <a:pPr marL="228600" indent="-228600">
              <a:buFont typeface="+mj-lt"/>
              <a:buAutoNum type="arabicPeriod"/>
            </a:pPr>
            <a:r>
              <a:rPr lang="en-GB" sz="700"/>
              <a:t>C</a:t>
            </a:r>
            <a:endParaRPr lang="en-GB" sz="700" dirty="0"/>
          </a:p>
        </p:txBody>
      </p:sp>
      <p:sp>
        <p:nvSpPr>
          <p:cNvPr id="6" name="Slide Number Placeholder 5">
            <a:extLst>
              <a:ext uri="{FF2B5EF4-FFF2-40B4-BE49-F238E27FC236}">
                <a16:creationId xmlns:a16="http://schemas.microsoft.com/office/drawing/2014/main" id="{9A11FF4A-B656-4BAE-8A2C-818E5CA52508}"/>
              </a:ext>
            </a:extLst>
          </p:cNvPr>
          <p:cNvSpPr>
            <a:spLocks noGrp="1"/>
          </p:cNvSpPr>
          <p:nvPr>
            <p:ph type="sldNum" sz="quarter" idx="12"/>
          </p:nvPr>
        </p:nvSpPr>
        <p:spPr/>
        <p:txBody>
          <a:bodyPr/>
          <a:lstStyle/>
          <a:p>
            <a:fld id="{E268A2EE-60DF-4D9A-BDB5-E8B57244CE40}" type="slidenum">
              <a:rPr lang="en-GB" smtClean="0"/>
              <a:pPr/>
              <a:t>134</a:t>
            </a:fld>
            <a:endParaRPr lang="en-GB"/>
          </a:p>
        </p:txBody>
      </p:sp>
    </p:spTree>
    <p:extLst>
      <p:ext uri="{BB962C8B-B14F-4D97-AF65-F5344CB8AC3E}">
        <p14:creationId xmlns:p14="http://schemas.microsoft.com/office/powerpoint/2010/main" val="1350861691"/>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2" y="692696"/>
            <a:ext cx="11665296"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Extra Questions &amp; Answers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63352" y="1340768"/>
                <a:ext cx="11665296" cy="5517232"/>
              </a:xfrm>
            </p:spPr>
            <p:txBody>
              <a:bodyPr>
                <a:normAutofit/>
              </a:bodyPr>
              <a:lstStyle/>
              <a:p>
                <a:pPr>
                  <a:buFont typeface="Arial" panose="020B0604020202020204" pitchFamily="34" charset="0"/>
                  <a:buChar char="•"/>
                </a:pPr>
                <a:r>
                  <a:rPr lang="en-GB" sz="2000" b="1" u="sng" dirty="0"/>
                  <a:t>Question 1:</a:t>
                </a:r>
                <a:r>
                  <a:rPr lang="en-GB" sz="2000" dirty="0"/>
                  <a:t> Imagine a pensioner getting a basic state pension of </a:t>
                </a:r>
                <a:r>
                  <a:rPr lang="en-GB" sz="2000" dirty="0">
                    <a:solidFill>
                      <a:srgbClr val="FF0000"/>
                    </a:solidFill>
                  </a:rPr>
                  <a:t>£129.20 </a:t>
                </a:r>
                <a:r>
                  <a:rPr lang="en-GB" sz="2000" dirty="0"/>
                  <a:t>per week from the age of </a:t>
                </a:r>
                <a:r>
                  <a:rPr lang="en-GB" sz="2000" dirty="0">
                    <a:solidFill>
                      <a:srgbClr val="FF0000"/>
                    </a:solidFill>
                  </a:rPr>
                  <a:t>65</a:t>
                </a:r>
                <a:r>
                  <a:rPr lang="en-GB" sz="2000" dirty="0"/>
                  <a:t>.</a:t>
                </a:r>
              </a:p>
              <a:p>
                <a:pPr marL="566928" indent="-457200">
                  <a:buAutoNum type="alphaLcParenR"/>
                </a:pPr>
                <a:r>
                  <a:rPr lang="en-GB" sz="2000" dirty="0"/>
                  <a:t>How much is the PV of this pension at the beginning of the pension year if the annual compounding interest rate is </a:t>
                </a:r>
                <a:r>
                  <a:rPr lang="en-GB" sz="2000" dirty="0">
                    <a:solidFill>
                      <a:srgbClr val="FF0000"/>
                    </a:solidFill>
                  </a:rPr>
                  <a:t>2%</a:t>
                </a:r>
                <a:r>
                  <a:rPr lang="en-GB" sz="2000" dirty="0"/>
                  <a:t> and remains at this level for an unlimited period?</a:t>
                </a:r>
              </a:p>
              <a:p>
                <a:pPr marL="566928" indent="-457200">
                  <a:buAutoNum type="alphaLcParenR"/>
                </a:pPr>
                <a:r>
                  <a:rPr lang="en-GB" sz="2000" dirty="0"/>
                  <a:t>How much is the PV if the person is </a:t>
                </a:r>
                <a:r>
                  <a:rPr lang="en-GB" sz="2000" dirty="0">
                    <a:solidFill>
                      <a:srgbClr val="FF0000"/>
                    </a:solidFill>
                  </a:rPr>
                  <a:t>25</a:t>
                </a:r>
                <a:r>
                  <a:rPr lang="en-GB" sz="2000" dirty="0"/>
                  <a:t> years old?</a:t>
                </a:r>
              </a:p>
              <a:p>
                <a:pPr marL="109728" indent="0">
                  <a:buNone/>
                </a:pPr>
                <a:endParaRPr lang="en-GB" sz="2000" dirty="0"/>
              </a:p>
              <a:p>
                <a:pPr marL="109728" indent="0">
                  <a:buNone/>
                </a:pPr>
                <a:r>
                  <a:rPr lang="en-GB" sz="2000" b="1" u="sng" dirty="0">
                    <a:solidFill>
                      <a:srgbClr val="FF0000"/>
                    </a:solidFill>
                  </a:rPr>
                  <a:t>Answer:</a:t>
                </a:r>
              </a:p>
              <a:p>
                <a:pPr marL="566928" indent="-457200">
                  <a:buFont typeface="+mj-lt"/>
                  <a:buAutoNum type="alphaLcParenR"/>
                </a:pPr>
                <a:r>
                  <a:rPr lang="en-GB" sz="2000" dirty="0"/>
                  <a:t> The start of the pension year can be considered as year </a:t>
                </a:r>
                <a:r>
                  <a:rPr lang="en-GB" sz="2000" dirty="0">
                    <a:solidFill>
                      <a:srgbClr val="FF0000"/>
                    </a:solidFill>
                  </a:rPr>
                  <a:t>1</a:t>
                </a:r>
                <a:r>
                  <a:rPr lang="en-GB" sz="2000" dirty="0"/>
                  <a:t>, therefore:</a:t>
                </a:r>
              </a:p>
              <a:p>
                <a:pPr marL="109728" indent="0">
                  <a:buNone/>
                </a:pPr>
                <a:endParaRPr lang="en-GB" sz="2000" dirty="0"/>
              </a:p>
              <a:p>
                <a:pPr marL="109728" indent="0">
                  <a:buNone/>
                </a:pPr>
                <a14:m>
                  <m:oMathPara xmlns:m="http://schemas.openxmlformats.org/officeDocument/2006/math">
                    <m:oMathParaPr>
                      <m:jc m:val="centerGroup"/>
                    </m:oMathParaPr>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𝑃𝑉</m:t>
                          </m:r>
                        </m:e>
                        <m:sub>
                          <m:r>
                            <a:rPr lang="en-GB" sz="2000" b="0" i="1" smtClean="0">
                              <a:latin typeface="Cambria Math" panose="02040503050406030204" pitchFamily="18" charset="0"/>
                            </a:rPr>
                            <m:t>65</m:t>
                          </m:r>
                        </m:sub>
                      </m:sSub>
                      <m:r>
                        <a:rPr lang="en-GB" sz="2000" b="0" i="1" smtClean="0">
                          <a:latin typeface="Cambria Math" panose="02040503050406030204" pitchFamily="18" charset="0"/>
                        </a:rPr>
                        <m:t>=</m:t>
                      </m:r>
                      <m:nary>
                        <m:naryPr>
                          <m:chr m:val="∑"/>
                          <m:ctrlPr>
                            <a:rPr lang="en-GB" sz="2000" i="1">
                              <a:latin typeface="Cambria Math" panose="02040503050406030204" pitchFamily="18" charset="0"/>
                            </a:rPr>
                          </m:ctrlPr>
                        </m:naryPr>
                        <m:sub>
                          <m:r>
                            <a:rPr lang="en-GB" sz="2000" i="1">
                              <a:latin typeface="Cambria Math" panose="02040503050406030204" pitchFamily="18" charset="0"/>
                            </a:rPr>
                            <m:t>𝑡</m:t>
                          </m:r>
                          <m:r>
                            <a:rPr lang="en-GB" sz="2000" i="1">
                              <a:latin typeface="Cambria Math"/>
                            </a:rPr>
                            <m:t>=1</m:t>
                          </m:r>
                        </m:sub>
                        <m:sup>
                          <m:r>
                            <a:rPr lang="en-GB" sz="2000" i="1">
                              <a:latin typeface="Cambria Math" panose="02040503050406030204" pitchFamily="18" charset="0"/>
                              <a:ea typeface="Cambria Math" panose="02040503050406030204" pitchFamily="18" charset="0"/>
                            </a:rPr>
                            <m:t>∞</m:t>
                          </m:r>
                        </m:sup>
                        <m:e>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a:rPr>
                                        <m:t>1+</m:t>
                                      </m:r>
                                      <m:f>
                                        <m:fPr>
                                          <m:ctrlPr>
                                            <a:rPr lang="en-GB" sz="2000" i="1" smtClean="0">
                                              <a:solidFill>
                                                <a:prstClr val="black"/>
                                              </a:solidFill>
                                              <a:latin typeface="Cambria Math" panose="02040503050406030204" pitchFamily="18" charset="0"/>
                                            </a:rPr>
                                          </m:ctrlPr>
                                        </m:fPr>
                                        <m:num>
                                          <m:r>
                                            <a:rPr lang="en-GB" sz="2000" b="0" i="1" smtClean="0">
                                              <a:solidFill>
                                                <a:prstClr val="black"/>
                                              </a:solidFill>
                                              <a:latin typeface="Cambria Math" panose="02040503050406030204" pitchFamily="18" charset="0"/>
                                            </a:rPr>
                                            <m:t>𝑟</m:t>
                                          </m:r>
                                        </m:num>
                                        <m:den>
                                          <m:r>
                                            <a:rPr lang="en-GB" sz="2000" b="0" i="1" smtClean="0">
                                              <a:solidFill>
                                                <a:prstClr val="black"/>
                                              </a:solidFill>
                                              <a:latin typeface="Cambria Math" panose="02040503050406030204" pitchFamily="18" charset="0"/>
                                            </a:rPr>
                                            <m:t>𝑚</m:t>
                                          </m:r>
                                        </m:den>
                                      </m:f>
                                    </m:e>
                                  </m:d>
                                </m:e>
                                <m:sup>
                                  <m:r>
                                    <a:rPr lang="en-GB" sz="2000" b="0" i="1" smtClean="0">
                                      <a:solidFill>
                                        <a:prstClr val="black"/>
                                      </a:solidFill>
                                      <a:latin typeface="Cambria Math" panose="02040503050406030204" pitchFamily="18" charset="0"/>
                                    </a:rPr>
                                    <m:t>𝑚</m:t>
                                  </m:r>
                                  <m:r>
                                    <a:rPr lang="en-GB" sz="2000" b="0" i="1" smtClean="0">
                                      <a:solidFill>
                                        <a:prstClr val="black"/>
                                      </a:solidFill>
                                      <a:latin typeface="Cambria Math" panose="02040503050406030204" pitchFamily="18" charset="0"/>
                                    </a:rPr>
                                    <m:t>.</m:t>
                                  </m:r>
                                  <m:r>
                                    <a:rPr lang="en-GB" sz="2000" i="1">
                                      <a:solidFill>
                                        <a:prstClr val="black"/>
                                      </a:solidFill>
                                      <a:latin typeface="Cambria Math" panose="02040503050406030204" pitchFamily="18" charset="0"/>
                                    </a:rPr>
                                    <m:t>𝑡</m:t>
                                  </m:r>
                                </m:sup>
                              </m:sSup>
                            </m:den>
                          </m:f>
                        </m:e>
                      </m:nary>
                      <m:r>
                        <a:rPr lang="en-GB" sz="2000" b="0" i="1" smtClean="0">
                          <a:solidFill>
                            <a:prstClr val="black"/>
                          </a:solidFill>
                          <a:latin typeface="Cambria Math" panose="02040503050406030204" pitchFamily="18" charset="0"/>
                        </a:rPr>
                        <m:t>=</m:t>
                      </m:r>
                      <m:nary>
                        <m:naryPr>
                          <m:chr m:val="∑"/>
                          <m:ctrlPr>
                            <a:rPr lang="en-GB" sz="2000" i="1">
                              <a:latin typeface="Cambria Math" panose="02040503050406030204" pitchFamily="18" charset="0"/>
                            </a:rPr>
                          </m:ctrlPr>
                        </m:naryPr>
                        <m:sub>
                          <m:r>
                            <a:rPr lang="en-GB" sz="2000" i="1">
                              <a:latin typeface="Cambria Math" panose="02040503050406030204" pitchFamily="18" charset="0"/>
                            </a:rPr>
                            <m:t>𝑡</m:t>
                          </m:r>
                          <m:r>
                            <a:rPr lang="en-GB" sz="2000" i="1">
                              <a:latin typeface="Cambria Math"/>
                            </a:rPr>
                            <m:t>=1</m:t>
                          </m:r>
                        </m:sub>
                        <m:sup>
                          <m:r>
                            <a:rPr lang="en-GB" sz="2000" i="1">
                              <a:latin typeface="Cambria Math" panose="02040503050406030204" pitchFamily="18" charset="0"/>
                              <a:ea typeface="Cambria Math" panose="02040503050406030204" pitchFamily="18" charset="0"/>
                            </a:rPr>
                            <m:t>∞</m:t>
                          </m:r>
                        </m:sup>
                        <m:e>
                          <m:f>
                            <m:fPr>
                              <m:ctrlPr>
                                <a:rPr lang="en-GB" sz="2000" i="1">
                                  <a:solidFill>
                                    <a:prstClr val="black"/>
                                  </a:solidFill>
                                  <a:latin typeface="Cambria Math" panose="02040503050406030204" pitchFamily="18" charset="0"/>
                                </a:rPr>
                              </m:ctrlPr>
                            </m:fPr>
                            <m:num>
                              <m:r>
                                <a:rPr lang="en-GB" sz="2000" b="0" i="1" smtClean="0">
                                  <a:solidFill>
                                    <a:prstClr val="black"/>
                                  </a:solidFill>
                                  <a:latin typeface="Cambria Math" panose="02040503050406030204" pitchFamily="18" charset="0"/>
                                </a:rPr>
                                <m:t>129.20</m:t>
                              </m:r>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a:rPr>
                                        <m:t>1+</m:t>
                                      </m:r>
                                      <m:f>
                                        <m:fPr>
                                          <m:ctrlPr>
                                            <a:rPr lang="en-GB" sz="2000" i="1" smtClean="0">
                                              <a:solidFill>
                                                <a:prstClr val="black"/>
                                              </a:solidFill>
                                              <a:latin typeface="Cambria Math" panose="02040503050406030204" pitchFamily="18" charset="0"/>
                                            </a:rPr>
                                          </m:ctrlPr>
                                        </m:fPr>
                                        <m:num>
                                          <m:r>
                                            <a:rPr lang="en-GB" sz="2000" b="0" i="1" smtClean="0">
                                              <a:solidFill>
                                                <a:prstClr val="black"/>
                                              </a:solidFill>
                                              <a:latin typeface="Cambria Math" panose="02040503050406030204" pitchFamily="18" charset="0"/>
                                            </a:rPr>
                                            <m:t>0.02</m:t>
                                          </m:r>
                                        </m:num>
                                        <m:den>
                                          <m:r>
                                            <a:rPr lang="en-GB" sz="2000" b="0" i="1" smtClean="0">
                                              <a:solidFill>
                                                <a:prstClr val="black"/>
                                              </a:solidFill>
                                              <a:latin typeface="Cambria Math" panose="02040503050406030204" pitchFamily="18" charset="0"/>
                                            </a:rPr>
                                            <m:t>52</m:t>
                                          </m:r>
                                        </m:den>
                                      </m:f>
                                    </m:e>
                                  </m:d>
                                </m:e>
                                <m:sup>
                                  <m:r>
                                    <a:rPr lang="en-GB" sz="2000" b="0" i="1" smtClean="0">
                                      <a:solidFill>
                                        <a:prstClr val="black"/>
                                      </a:solidFill>
                                      <a:latin typeface="Cambria Math" panose="02040503050406030204" pitchFamily="18" charset="0"/>
                                    </a:rPr>
                                    <m:t>52.</m:t>
                                  </m:r>
                                  <m:r>
                                    <a:rPr lang="en-GB" sz="2000" i="1">
                                      <a:solidFill>
                                        <a:prstClr val="black"/>
                                      </a:solidFill>
                                      <a:latin typeface="Cambria Math" panose="02040503050406030204" pitchFamily="18" charset="0"/>
                                    </a:rPr>
                                    <m:t>𝑡</m:t>
                                  </m:r>
                                </m:sup>
                              </m:sSup>
                            </m:den>
                          </m:f>
                          <m:r>
                            <a:rPr lang="en-GB" sz="2000" b="0" i="1" smtClean="0">
                              <a:solidFill>
                                <a:prstClr val="black"/>
                              </a:solidFill>
                              <a:latin typeface="Cambria Math" panose="02040503050406030204" pitchFamily="18" charset="0"/>
                            </a:rPr>
                            <m:t>=</m:t>
                          </m:r>
                        </m:e>
                      </m:nary>
                      <m:f>
                        <m:fPr>
                          <m:ctrlPr>
                            <a:rPr lang="en-GB" sz="2000" i="1" smtClean="0">
                              <a:solidFill>
                                <a:prstClr val="black"/>
                              </a:solidFill>
                              <a:latin typeface="Cambria Math" panose="02040503050406030204" pitchFamily="18" charset="0"/>
                            </a:rPr>
                          </m:ctrlPr>
                        </m:fPr>
                        <m:num>
                          <m:r>
                            <a:rPr lang="en-GB" sz="2000" b="0" i="1" smtClean="0">
                              <a:solidFill>
                                <a:prstClr val="black"/>
                              </a:solidFill>
                              <a:latin typeface="Cambria Math" panose="02040503050406030204" pitchFamily="18" charset="0"/>
                            </a:rPr>
                            <m:t>129.20</m:t>
                          </m:r>
                        </m:num>
                        <m:den>
                          <m:sSup>
                            <m:sSupPr>
                              <m:ctrlPr>
                                <a:rPr lang="en-GB" sz="2000" i="1" smtClean="0">
                                  <a:solidFill>
                                    <a:prstClr val="black"/>
                                  </a:solidFill>
                                  <a:latin typeface="Cambria Math" panose="02040503050406030204" pitchFamily="18" charset="0"/>
                                </a:rPr>
                              </m:ctrlPr>
                            </m:sSupPr>
                            <m:e>
                              <m:d>
                                <m:dPr>
                                  <m:ctrlPr>
                                    <a:rPr lang="en-GB" sz="2000" i="1" smtClean="0">
                                      <a:solidFill>
                                        <a:prstClr val="black"/>
                                      </a:solidFill>
                                      <a:latin typeface="Cambria Math" panose="02040503050406030204" pitchFamily="18" charset="0"/>
                                    </a:rPr>
                                  </m:ctrlPr>
                                </m:dPr>
                                <m:e>
                                  <m:r>
                                    <a:rPr lang="en-GB" sz="2000" b="0" i="1" smtClean="0">
                                      <a:solidFill>
                                        <a:prstClr val="black"/>
                                      </a:solidFill>
                                      <a:latin typeface="Cambria Math" panose="02040503050406030204" pitchFamily="18" charset="0"/>
                                    </a:rPr>
                                    <m:t>1+</m:t>
                                  </m:r>
                                  <m:f>
                                    <m:fPr>
                                      <m:ctrlPr>
                                        <a:rPr lang="en-GB" sz="2000" b="0" i="1" smtClean="0">
                                          <a:solidFill>
                                            <a:prstClr val="black"/>
                                          </a:solidFill>
                                          <a:latin typeface="Cambria Math" panose="02040503050406030204" pitchFamily="18" charset="0"/>
                                        </a:rPr>
                                      </m:ctrlPr>
                                    </m:fPr>
                                    <m:num>
                                      <m:r>
                                        <a:rPr lang="en-GB" sz="2000" b="0" i="1" smtClean="0">
                                          <a:solidFill>
                                            <a:prstClr val="black"/>
                                          </a:solidFill>
                                          <a:latin typeface="Cambria Math" panose="02040503050406030204" pitchFamily="18" charset="0"/>
                                        </a:rPr>
                                        <m:t>0.02</m:t>
                                      </m:r>
                                    </m:num>
                                    <m:den>
                                      <m:r>
                                        <a:rPr lang="en-GB" sz="2000" b="0" i="1" smtClean="0">
                                          <a:solidFill>
                                            <a:prstClr val="black"/>
                                          </a:solidFill>
                                          <a:latin typeface="Cambria Math" panose="02040503050406030204" pitchFamily="18" charset="0"/>
                                        </a:rPr>
                                        <m:t>52</m:t>
                                      </m:r>
                                    </m:den>
                                  </m:f>
                                </m:e>
                              </m:d>
                            </m:e>
                            <m:sup>
                              <m:r>
                                <a:rPr lang="en-GB" sz="2000" b="0" i="1" smtClean="0">
                                  <a:solidFill>
                                    <a:prstClr val="black"/>
                                  </a:solidFill>
                                  <a:latin typeface="Cambria Math" panose="02040503050406030204" pitchFamily="18" charset="0"/>
                                </a:rPr>
                                <m:t>52</m:t>
                              </m:r>
                            </m:sup>
                          </m:sSup>
                          <m:r>
                            <a:rPr lang="en-GB" sz="2000" b="0" i="1" smtClean="0">
                              <a:solidFill>
                                <a:prstClr val="black"/>
                              </a:solidFill>
                              <a:latin typeface="Cambria Math" panose="02040503050406030204" pitchFamily="18" charset="0"/>
                            </a:rPr>
                            <m:t>−1</m:t>
                          </m:r>
                        </m:den>
                      </m:f>
                      <m:r>
                        <a:rPr lang="en-GB" sz="2000" b="0" i="1" smtClean="0">
                          <a:solidFill>
                            <a:prstClr val="black"/>
                          </a:solidFill>
                          <a:latin typeface="Cambria Math" panose="02040503050406030204" pitchFamily="18" charset="0"/>
                          <a:ea typeface="Cambria Math" panose="02040503050406030204" pitchFamily="18" charset="0"/>
                        </a:rPr>
                        <m:t>=</m:t>
                      </m:r>
                      <m:r>
                        <a:rPr lang="en-GB" sz="2000" b="0" i="1" smtClean="0">
                          <a:solidFill>
                            <a:prstClr val="black"/>
                          </a:solidFill>
                          <a:latin typeface="Cambria Math" panose="02040503050406030204" pitchFamily="18" charset="0"/>
                        </a:rPr>
                        <m:t>£6396</m:t>
                      </m:r>
                    </m:oMath>
                  </m:oMathPara>
                </a14:m>
                <a:endParaRPr lang="en-GB" sz="2000" dirty="0"/>
              </a:p>
              <a:p>
                <a:pPr marL="566928" indent="-457200">
                  <a:buFont typeface="+mj-lt"/>
                  <a:buAutoNum type="alphaLcParenR" startAt="2"/>
                </a:pPr>
                <a:r>
                  <a:rPr lang="en-GB" sz="2000" dirty="0"/>
                  <a:t>There is </a:t>
                </a:r>
                <a14:m>
                  <m:oMath xmlns:m="http://schemas.openxmlformats.org/officeDocument/2006/math">
                    <m:r>
                      <a:rPr lang="en-GB" sz="2000" b="0" i="1" smtClean="0">
                        <a:solidFill>
                          <a:srgbClr val="FF0000"/>
                        </a:solidFill>
                        <a:latin typeface="Cambria Math" panose="02040503050406030204" pitchFamily="18" charset="0"/>
                      </a:rPr>
                      <m:t>𝑚</m:t>
                    </m:r>
                    <m:r>
                      <a:rPr lang="en-GB" sz="2000" b="0" i="1" smtClean="0">
                        <a:solidFill>
                          <a:srgbClr val="FF0000"/>
                        </a:solidFill>
                        <a:latin typeface="Cambria Math" panose="02040503050406030204" pitchFamily="18" charset="0"/>
                      </a:rPr>
                      <m:t>=40</m:t>
                    </m:r>
                  </m:oMath>
                </a14:m>
                <a:r>
                  <a:rPr lang="en-GB" sz="2000" dirty="0">
                    <a:solidFill>
                      <a:srgbClr val="FF0000"/>
                    </a:solidFill>
                  </a:rPr>
                  <a:t> </a:t>
                </a:r>
                <a:r>
                  <a:rPr lang="en-GB" sz="2000" dirty="0"/>
                  <a:t>years gap before reaching to </a:t>
                </a:r>
                <a:r>
                  <a:rPr lang="en-GB" sz="2000" dirty="0">
                    <a:solidFill>
                      <a:srgbClr val="FF0000"/>
                    </a:solidFill>
                  </a:rPr>
                  <a:t>65</a:t>
                </a:r>
                <a:r>
                  <a:rPr lang="en-GB" sz="2000" dirty="0"/>
                  <a:t>, so: </a:t>
                </a:r>
              </a:p>
              <a:p>
                <a:pPr marL="109728" indent="0">
                  <a:buNone/>
                </a:pPr>
                <a:endParaRPr lang="en-GB" sz="2000" dirty="0"/>
              </a:p>
              <a:p>
                <a:pPr marL="109728" indent="0">
                  <a:buNone/>
                </a:pPr>
                <a14:m>
                  <m:oMathPara xmlns:m="http://schemas.openxmlformats.org/officeDocument/2006/math">
                    <m:oMathParaPr>
                      <m:jc m:val="centerGroup"/>
                    </m:oMathParaPr>
                    <m:oMath xmlns:m="http://schemas.openxmlformats.org/officeDocument/2006/math">
                      <m:sSub>
                        <m:sSubPr>
                          <m:ctrlPr>
                            <a:rPr lang="en-GB" sz="2000" i="1" smtClean="0">
                              <a:latin typeface="Cambria Math" panose="02040503050406030204" pitchFamily="18" charset="0"/>
                            </a:rPr>
                          </m:ctrlPr>
                        </m:sSubPr>
                        <m:e>
                          <m:r>
                            <a:rPr lang="en-GB" sz="2000" b="0" i="1" smtClean="0">
                              <a:latin typeface="Cambria Math" panose="02040503050406030204" pitchFamily="18" charset="0"/>
                            </a:rPr>
                            <m:t>𝑃𝑉</m:t>
                          </m:r>
                        </m:e>
                        <m:sub>
                          <m:r>
                            <a:rPr lang="en-GB" sz="2000" b="0" i="1" smtClean="0">
                              <a:latin typeface="Cambria Math" panose="02040503050406030204" pitchFamily="18" charset="0"/>
                            </a:rPr>
                            <m:t>0</m:t>
                          </m:r>
                        </m:sub>
                      </m:sSub>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r>
                            <a:rPr lang="en-GB" sz="2000" b="0" i="1" smtClean="0">
                              <a:latin typeface="Cambria Math" panose="02040503050406030204" pitchFamily="18" charset="0"/>
                            </a:rPr>
                            <m:t>𝐶</m:t>
                          </m:r>
                        </m:num>
                        <m:den>
                          <m:r>
                            <a:rPr lang="en-GB" sz="2000" b="0" i="1" smtClean="0">
                              <a:latin typeface="Cambria Math" panose="02040503050406030204" pitchFamily="18" charset="0"/>
                            </a:rPr>
                            <m:t>𝑟</m:t>
                          </m:r>
                        </m:den>
                      </m:f>
                      <m:r>
                        <a:rPr lang="en-GB" sz="2000" b="0" i="1" smtClean="0">
                          <a:latin typeface="Cambria Math" panose="02040503050406030204" pitchFamily="18" charset="0"/>
                          <a:ea typeface="Cambria Math" panose="02040503050406030204" pitchFamily="18" charset="0"/>
                        </a:rPr>
                        <m:t>×</m:t>
                      </m:r>
                      <m:f>
                        <m:fPr>
                          <m:ctrlPr>
                            <a:rPr lang="en-GB" sz="2000" b="0" i="1" smtClean="0">
                              <a:latin typeface="Cambria Math" panose="02040503050406030204" pitchFamily="18" charset="0"/>
                              <a:ea typeface="Cambria Math" panose="02040503050406030204" pitchFamily="18" charset="0"/>
                            </a:rPr>
                          </m:ctrlPr>
                        </m:fPr>
                        <m:num>
                          <m:r>
                            <a:rPr lang="en-GB" sz="2000" b="0" i="1" smtClean="0">
                              <a:latin typeface="Cambria Math" panose="02040503050406030204" pitchFamily="18" charset="0"/>
                              <a:ea typeface="Cambria Math" panose="02040503050406030204" pitchFamily="18" charset="0"/>
                            </a:rPr>
                            <m:t>1</m:t>
                          </m:r>
                        </m:num>
                        <m:den>
                          <m:sSup>
                            <m:sSupPr>
                              <m:ctrlPr>
                                <a:rPr lang="en-GB" sz="2000" b="0" i="1" smtClean="0">
                                  <a:latin typeface="Cambria Math" panose="02040503050406030204" pitchFamily="18" charset="0"/>
                                  <a:ea typeface="Cambria Math" panose="02040503050406030204" pitchFamily="18" charset="0"/>
                                </a:rPr>
                              </m:ctrlPr>
                            </m:sSupPr>
                            <m:e>
                              <m:d>
                                <m:dPr>
                                  <m:ctrlPr>
                                    <a:rPr lang="en-GB" sz="2000" b="0" i="1" smtClean="0">
                                      <a:latin typeface="Cambria Math" panose="02040503050406030204" pitchFamily="18" charset="0"/>
                                      <a:ea typeface="Cambria Math" panose="02040503050406030204" pitchFamily="18" charset="0"/>
                                    </a:rPr>
                                  </m:ctrlPr>
                                </m:dPr>
                                <m:e>
                                  <m:r>
                                    <a:rPr lang="en-GB" sz="2000" b="0" i="1" smtClean="0">
                                      <a:latin typeface="Cambria Math" panose="02040503050406030204" pitchFamily="18" charset="0"/>
                                      <a:ea typeface="Cambria Math" panose="02040503050406030204" pitchFamily="18" charset="0"/>
                                    </a:rPr>
                                    <m:t>1+</m:t>
                                  </m:r>
                                  <m:r>
                                    <a:rPr lang="en-GB" sz="2000" b="0" i="1" smtClean="0">
                                      <a:latin typeface="Cambria Math" panose="02040503050406030204" pitchFamily="18" charset="0"/>
                                      <a:ea typeface="Cambria Math" panose="02040503050406030204" pitchFamily="18" charset="0"/>
                                    </a:rPr>
                                    <m:t>𝑟</m:t>
                                  </m:r>
                                </m:e>
                              </m:d>
                            </m:e>
                            <m:sup>
                              <m:r>
                                <a:rPr lang="en-GB" sz="2000" b="0" i="1" smtClean="0">
                                  <a:latin typeface="Cambria Math" panose="02040503050406030204" pitchFamily="18" charset="0"/>
                                  <a:ea typeface="Cambria Math" panose="02040503050406030204" pitchFamily="18" charset="0"/>
                                </a:rPr>
                                <m:t>𝑚</m:t>
                              </m:r>
                            </m:sup>
                          </m:sSup>
                        </m:den>
                      </m:f>
                      <m:r>
                        <a:rPr lang="en-GB" sz="2000" b="0" i="1" smtClean="0">
                          <a:latin typeface="Cambria Math" panose="02040503050406030204" pitchFamily="18" charset="0"/>
                          <a:ea typeface="Cambria Math" panose="02040503050406030204" pitchFamily="18" charset="0"/>
                        </a:rPr>
                        <m:t>=£6396×</m:t>
                      </m:r>
                      <m:f>
                        <m:fPr>
                          <m:ctrlPr>
                            <a:rPr lang="en-GB" sz="2000" i="1">
                              <a:latin typeface="Cambria Math" panose="02040503050406030204" pitchFamily="18" charset="0"/>
                              <a:ea typeface="Cambria Math" panose="02040503050406030204" pitchFamily="18" charset="0"/>
                            </a:rPr>
                          </m:ctrlPr>
                        </m:fPr>
                        <m:num>
                          <m:r>
                            <a:rPr lang="en-GB" sz="2000" i="1">
                              <a:latin typeface="Cambria Math" panose="02040503050406030204" pitchFamily="18" charset="0"/>
                              <a:ea typeface="Cambria Math" panose="02040503050406030204" pitchFamily="18" charset="0"/>
                            </a:rPr>
                            <m:t>1</m:t>
                          </m:r>
                        </m:num>
                        <m:den>
                          <m:sSup>
                            <m:sSupPr>
                              <m:ctrlPr>
                                <a:rPr lang="en-GB" sz="2000" i="1">
                                  <a:latin typeface="Cambria Math" panose="02040503050406030204" pitchFamily="18" charset="0"/>
                                  <a:ea typeface="Cambria Math" panose="02040503050406030204" pitchFamily="18" charset="0"/>
                                </a:rPr>
                              </m:ctrlPr>
                            </m:sSupPr>
                            <m:e>
                              <m:d>
                                <m:dPr>
                                  <m:ctrlPr>
                                    <a:rPr lang="en-GB" sz="2000" i="1">
                                      <a:latin typeface="Cambria Math" panose="02040503050406030204" pitchFamily="18" charset="0"/>
                                      <a:ea typeface="Cambria Math" panose="02040503050406030204" pitchFamily="18" charset="0"/>
                                    </a:rPr>
                                  </m:ctrlPr>
                                </m:dPr>
                                <m:e>
                                  <m:r>
                                    <a:rPr lang="en-GB" sz="2000" i="1">
                                      <a:latin typeface="Cambria Math" panose="02040503050406030204" pitchFamily="18" charset="0"/>
                                      <a:ea typeface="Cambria Math" panose="02040503050406030204" pitchFamily="18" charset="0"/>
                                    </a:rPr>
                                    <m:t>1+</m:t>
                                  </m:r>
                                  <m:r>
                                    <a:rPr lang="en-GB" sz="2000" b="0" i="1" smtClean="0">
                                      <a:latin typeface="Cambria Math" panose="02040503050406030204" pitchFamily="18" charset="0"/>
                                      <a:ea typeface="Cambria Math" panose="02040503050406030204" pitchFamily="18" charset="0"/>
                                    </a:rPr>
                                    <m:t>0.02</m:t>
                                  </m:r>
                                </m:e>
                              </m:d>
                            </m:e>
                            <m:sup>
                              <m:r>
                                <a:rPr lang="en-GB" sz="2000" b="0" i="1" smtClean="0">
                                  <a:latin typeface="Cambria Math" panose="02040503050406030204" pitchFamily="18" charset="0"/>
                                  <a:ea typeface="Cambria Math" panose="02040503050406030204" pitchFamily="18" charset="0"/>
                                </a:rPr>
                                <m:t>40</m:t>
                              </m:r>
                            </m:sup>
                          </m:sSup>
                        </m:den>
                      </m:f>
                      <m:r>
                        <a:rPr lang="en-GB" sz="2000" i="1">
                          <a:latin typeface="Cambria Math" panose="02040503050406030204" pitchFamily="18" charset="0"/>
                          <a:ea typeface="Cambria Math" panose="02040503050406030204" pitchFamily="18" charset="0"/>
                        </a:rPr>
                        <m:t>≈</m:t>
                      </m:r>
                      <m:r>
                        <a:rPr lang="en-GB" sz="2000" b="0" i="1" smtClean="0">
                          <a:latin typeface="Cambria Math" panose="02040503050406030204" pitchFamily="18" charset="0"/>
                          <a:ea typeface="Cambria Math" panose="02040503050406030204" pitchFamily="18" charset="0"/>
                        </a:rPr>
                        <m:t>£2896</m:t>
                      </m:r>
                      <m:r>
                        <a:rPr lang="en-GB" sz="2000" b="0" i="0" smtClean="0">
                          <a:latin typeface="Cambria Math" panose="02040503050406030204" pitchFamily="18" charset="0"/>
                          <a:ea typeface="Cambria Math" panose="02040503050406030204" pitchFamily="18" charset="0"/>
                        </a:rPr>
                        <m:t>.74</m:t>
                      </m:r>
                    </m:oMath>
                  </m:oMathPara>
                </a14:m>
                <a:endParaRPr lang="en-GB" sz="2000" dirty="0"/>
              </a:p>
              <a:p>
                <a:pPr marL="109728" indent="0">
                  <a:buNone/>
                </a:pPr>
                <a:r>
                  <a:rPr lang="en-GB" sz="2000" dirty="0"/>
                  <a:t>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63352" y="1340768"/>
                <a:ext cx="11665296" cy="5517232"/>
              </a:xfrm>
              <a:blipFill>
                <a:blip r:embed="rId2"/>
                <a:stretch>
                  <a:fillRect t="-663"/>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C14FCC46-1DD9-43A4-9DB9-FF7A1E23CF6A}"/>
              </a:ext>
            </a:extLst>
          </p:cNvPr>
          <p:cNvSpPr>
            <a:spLocks noGrp="1"/>
          </p:cNvSpPr>
          <p:nvPr>
            <p:ph type="sldNum" sz="quarter" idx="12"/>
          </p:nvPr>
        </p:nvSpPr>
        <p:spPr/>
        <p:txBody>
          <a:bodyPr/>
          <a:lstStyle/>
          <a:p>
            <a:fld id="{E268A2EE-60DF-4D9A-BDB5-E8B57244CE40}" type="slidenum">
              <a:rPr lang="en-GB" smtClean="0"/>
              <a:pPr/>
              <a:t>135</a:t>
            </a:fld>
            <a:endParaRPr lang="en-GB"/>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AE67A07A-A977-4F09-85C0-DEEED908A0AA}"/>
                  </a:ext>
                </a:extLst>
              </p:cNvPr>
              <p:cNvSpPr txBox="1"/>
              <p:nvPr/>
            </p:nvSpPr>
            <p:spPr>
              <a:xfrm>
                <a:off x="9546672" y="4672668"/>
                <a:ext cx="2457975" cy="723981"/>
              </a:xfrm>
              <a:prstGeom prst="rect">
                <a:avLst/>
              </a:prstGeom>
              <a:noFill/>
            </p:spPr>
            <p:txBody>
              <a:bodyPr wrap="square" rtlCol="0">
                <a:spAutoFit/>
              </a:bodyPr>
              <a:lstStyle/>
              <a:p>
                <a14:m>
                  <m:oMath xmlns:m="http://schemas.openxmlformats.org/officeDocument/2006/math">
                    <m:f>
                      <m:fPr>
                        <m:ctrlPr>
                          <a:rPr lang="en-GB" sz="1200" i="1" smtClean="0">
                            <a:solidFill>
                              <a:srgbClr val="FF0000"/>
                            </a:solidFill>
                            <a:latin typeface="Cambria Math" panose="02040503050406030204" pitchFamily="18" charset="0"/>
                          </a:rPr>
                        </m:ctrlPr>
                      </m:fPr>
                      <m:num>
                        <m:r>
                          <a:rPr lang="en-GB" sz="1200" b="0" i="1" smtClean="0">
                            <a:solidFill>
                              <a:srgbClr val="FF0000"/>
                            </a:solidFill>
                            <a:latin typeface="Cambria Math" panose="02040503050406030204" pitchFamily="18" charset="0"/>
                          </a:rPr>
                          <m:t>𝐶</m:t>
                        </m:r>
                      </m:num>
                      <m:den>
                        <m:r>
                          <a:rPr lang="en-GB" sz="1200" b="0" i="1" smtClean="0">
                            <a:solidFill>
                              <a:srgbClr val="FF0000"/>
                            </a:solidFill>
                            <a:latin typeface="Cambria Math" panose="02040503050406030204" pitchFamily="18" charset="0"/>
                          </a:rPr>
                          <m:t>𝑟</m:t>
                        </m:r>
                      </m:den>
                    </m:f>
                    <m:r>
                      <a:rPr lang="en-GB" sz="1200" b="0" i="1" smtClean="0">
                        <a:solidFill>
                          <a:srgbClr val="FF0000"/>
                        </a:solidFill>
                        <a:latin typeface="Cambria Math" panose="02040503050406030204" pitchFamily="18" charset="0"/>
                      </a:rPr>
                      <m:t>=6460</m:t>
                    </m:r>
                  </m:oMath>
                </a14:m>
                <a:r>
                  <a:rPr lang="en-GB" sz="1200" dirty="0">
                    <a:solidFill>
                      <a:srgbClr val="FF0000"/>
                    </a:solidFill>
                  </a:rPr>
                  <a:t> </a:t>
                </a:r>
                <a:r>
                  <a:rPr lang="en-GB" sz="1200" dirty="0"/>
                  <a:t>can be used here just as an approximation. The difference is due to the frequency of payments. </a:t>
                </a:r>
              </a:p>
            </p:txBody>
          </p:sp>
        </mc:Choice>
        <mc:Fallback xmlns="">
          <p:sp>
            <p:nvSpPr>
              <p:cNvPr id="5" name="TextBox 4">
                <a:extLst>
                  <a:ext uri="{FF2B5EF4-FFF2-40B4-BE49-F238E27FC236}">
                    <a16:creationId xmlns:a16="http://schemas.microsoft.com/office/drawing/2014/main" id="{AE67A07A-A977-4F09-85C0-DEEED908A0AA}"/>
                  </a:ext>
                </a:extLst>
              </p:cNvPr>
              <p:cNvSpPr txBox="1">
                <a:spLocks noRot="1" noChangeAspect="1" noMove="1" noResize="1" noEditPoints="1" noAdjustHandles="1" noChangeArrowheads="1" noChangeShapeType="1" noTextEdit="1"/>
              </p:cNvSpPr>
              <p:nvPr/>
            </p:nvSpPr>
            <p:spPr>
              <a:xfrm>
                <a:off x="9546672" y="4672668"/>
                <a:ext cx="2457975" cy="723981"/>
              </a:xfrm>
              <a:prstGeom prst="rect">
                <a:avLst/>
              </a:prstGeom>
              <a:blipFill>
                <a:blip r:embed="rId3"/>
                <a:stretch>
                  <a:fillRect b="-6780"/>
                </a:stretch>
              </a:blipFill>
            </p:spPr>
            <p:txBody>
              <a:bodyPr/>
              <a:lstStyle/>
              <a:p>
                <a:r>
                  <a:rPr lang="en-GB">
                    <a:noFill/>
                  </a:rPr>
                  <a:t> </a:t>
                </a:r>
              </a:p>
            </p:txBody>
          </p:sp>
        </mc:Fallback>
      </mc:AlternateContent>
    </p:spTree>
    <p:extLst>
      <p:ext uri="{BB962C8B-B14F-4D97-AF65-F5344CB8AC3E}">
        <p14:creationId xmlns:p14="http://schemas.microsoft.com/office/powerpoint/2010/main" val="1089141352"/>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a:solidFill>
            <a:schemeClr val="accent4">
              <a:lumMod val="75000"/>
            </a:schemeClr>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t>Extra Questions &amp; Answers</a:t>
            </a:r>
            <a:endParaRPr lang="en-GB" sz="3200" dirty="0">
              <a:solidFill>
                <a:schemeClr val="bg1"/>
              </a:solidFill>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85227" y="1258349"/>
                <a:ext cx="11421670" cy="5316187"/>
              </a:xfrm>
            </p:spPr>
            <p:txBody>
              <a:bodyPr>
                <a:normAutofit/>
              </a:bodyPr>
              <a:lstStyle/>
              <a:p>
                <a:pPr>
                  <a:spcAft>
                    <a:spcPts val="600"/>
                  </a:spcAft>
                  <a:buFont typeface="Arial" panose="020B0604020202020204" pitchFamily="34" charset="0"/>
                  <a:buChar char="•"/>
                </a:pPr>
                <a:r>
                  <a:rPr lang="en-GB" sz="2200" b="1" u="sng" dirty="0"/>
                  <a:t>Question 2:</a:t>
                </a:r>
                <a:r>
                  <a:rPr lang="en-GB" sz="2200" dirty="0"/>
                  <a:t> Helen has </a:t>
                </a:r>
                <a:r>
                  <a:rPr lang="en-GB" sz="2200" dirty="0">
                    <a:solidFill>
                      <a:srgbClr val="FF0000"/>
                    </a:solidFill>
                  </a:rPr>
                  <a:t>60</a:t>
                </a:r>
                <a:r>
                  <a:rPr lang="en-GB" sz="2200" dirty="0"/>
                  <a:t> months </a:t>
                </a:r>
                <a:r>
                  <a:rPr lang="en-GB" sz="2200" i="1" dirty="0">
                    <a:solidFill>
                      <a:srgbClr val="FF0000"/>
                    </a:solidFill>
                  </a:rPr>
                  <a:t>amortised loan </a:t>
                </a:r>
                <a:r>
                  <a:rPr lang="en-GB" sz="2200" dirty="0"/>
                  <a:t>(a loan that is to be repaid in equal periodic amounts)</a:t>
                </a:r>
                <a:r>
                  <a:rPr lang="en-GB" sz="2200" i="1" dirty="0"/>
                  <a:t> </a:t>
                </a:r>
                <a:r>
                  <a:rPr lang="en-GB" sz="2200" dirty="0"/>
                  <a:t>for her new car. The amount of the loan is </a:t>
                </a:r>
                <a:r>
                  <a:rPr lang="en-GB" sz="2200" dirty="0">
                    <a:solidFill>
                      <a:srgbClr val="FF0000"/>
                    </a:solidFill>
                  </a:rPr>
                  <a:t>£10,000 </a:t>
                </a:r>
                <a:r>
                  <a:rPr lang="en-GB" sz="2200" dirty="0"/>
                  <a:t>and the interest rate is </a:t>
                </a:r>
                <a:r>
                  <a:rPr lang="en-GB" sz="2200" dirty="0">
                    <a:solidFill>
                      <a:srgbClr val="FF0000"/>
                    </a:solidFill>
                  </a:rPr>
                  <a:t>5%</a:t>
                </a:r>
                <a:r>
                  <a:rPr lang="en-GB" sz="2200" dirty="0"/>
                  <a:t> fixed for that period. Calculate how much she should pay monthly.</a:t>
                </a:r>
              </a:p>
              <a:p>
                <a:pPr marL="109728" indent="0">
                  <a:spcAft>
                    <a:spcPts val="600"/>
                  </a:spcAft>
                  <a:buNone/>
                </a:pPr>
                <a:endParaRPr lang="en-GB" sz="2200" dirty="0"/>
              </a:p>
              <a:p>
                <a:pPr>
                  <a:spcAft>
                    <a:spcPts val="600"/>
                  </a:spcAft>
                  <a:buFont typeface="Arial" panose="020B0604020202020204" pitchFamily="34" charset="0"/>
                  <a:buChar char="•"/>
                </a:pPr>
                <a:r>
                  <a:rPr lang="en-GB" sz="2200" b="1" u="sng" dirty="0">
                    <a:solidFill>
                      <a:srgbClr val="FF0000"/>
                    </a:solidFill>
                  </a:rPr>
                  <a:t>Answer:</a:t>
                </a:r>
                <a:r>
                  <a:rPr lang="en-GB" sz="2200" dirty="0">
                    <a:solidFill>
                      <a:srgbClr val="FF0000"/>
                    </a:solidFill>
                  </a:rPr>
                  <a:t> </a:t>
                </a:r>
                <a:r>
                  <a:rPr lang="en-GB" sz="2200" dirty="0"/>
                  <a:t>If the monthly payment is </a:t>
                </a:r>
                <a14:m>
                  <m:oMath xmlns:m="http://schemas.openxmlformats.org/officeDocument/2006/math">
                    <m:r>
                      <a:rPr lang="en-GB" sz="2200" i="1" smtClean="0">
                        <a:solidFill>
                          <a:srgbClr val="FF0000"/>
                        </a:solidFill>
                        <a:latin typeface="Cambria Math" panose="02040503050406030204" pitchFamily="18" charset="0"/>
                        <a:ea typeface="Cambria Math" panose="02040503050406030204" pitchFamily="18" charset="0"/>
                      </a:rPr>
                      <m:t>𝐶</m:t>
                    </m:r>
                  </m:oMath>
                </a14:m>
                <a:r>
                  <a:rPr lang="en-GB" sz="2200" dirty="0"/>
                  <a:t>, then:</a:t>
                </a:r>
              </a:p>
              <a:p>
                <a:pPr marL="109728" indent="0" algn="ctr">
                  <a:spcAft>
                    <a:spcPts val="600"/>
                  </a:spcAft>
                  <a:buNone/>
                </a:pPr>
                <a14:m>
                  <m:oMath xmlns:m="http://schemas.openxmlformats.org/officeDocument/2006/math">
                    <m:r>
                      <a:rPr lang="en-GB" sz="2200" b="0" i="1" smtClean="0">
                        <a:latin typeface="Cambria Math" panose="02040503050406030204" pitchFamily="18" charset="0"/>
                      </a:rPr>
                      <m:t>10,000=</m:t>
                    </m:r>
                    <m:r>
                      <a:rPr lang="en-GB" sz="2200" b="0" i="1" smtClean="0">
                        <a:latin typeface="Cambria Math" panose="02040503050406030204" pitchFamily="18" charset="0"/>
                      </a:rPr>
                      <m:t>𝐶</m:t>
                    </m:r>
                    <m:d>
                      <m:dPr>
                        <m:begChr m:val="["/>
                        <m:endChr m:val="]"/>
                        <m:ctrlPr>
                          <a:rPr lang="en-GB" sz="2200" b="0" i="1" smtClean="0">
                            <a:latin typeface="Cambria Math" panose="02040503050406030204" pitchFamily="18" charset="0"/>
                          </a:rPr>
                        </m:ctrlPr>
                      </m:dPr>
                      <m:e>
                        <m:nary>
                          <m:naryPr>
                            <m:chr m:val="∑"/>
                            <m:ctrlPr>
                              <a:rPr lang="en-GB" sz="2200" b="0" i="1" smtClean="0">
                                <a:latin typeface="Cambria Math" panose="02040503050406030204" pitchFamily="18" charset="0"/>
                              </a:rPr>
                            </m:ctrlPr>
                          </m:naryPr>
                          <m:sub>
                            <m:r>
                              <m:rPr>
                                <m:brk m:alnAt="23"/>
                              </m:rPr>
                              <a:rPr lang="en-GB" sz="2200" b="0" i="1" smtClean="0">
                                <a:latin typeface="Cambria Math" panose="02040503050406030204" pitchFamily="18" charset="0"/>
                              </a:rPr>
                              <m:t>𝑛</m:t>
                            </m:r>
                            <m:r>
                              <a:rPr lang="en-GB" sz="2200" b="0" i="1" smtClean="0">
                                <a:latin typeface="Cambria Math" panose="02040503050406030204" pitchFamily="18" charset="0"/>
                              </a:rPr>
                              <m:t>=1</m:t>
                            </m:r>
                          </m:sub>
                          <m:sup>
                            <m:r>
                              <a:rPr lang="en-GB" sz="2200" b="0" i="1" smtClean="0">
                                <a:latin typeface="Cambria Math" panose="02040503050406030204" pitchFamily="18" charset="0"/>
                              </a:rPr>
                              <m:t>60</m:t>
                            </m:r>
                          </m:sup>
                          <m:e>
                            <m:f>
                              <m:fPr>
                                <m:ctrlPr>
                                  <a:rPr lang="en-GB" sz="2200" b="0" i="1" smtClean="0">
                                    <a:latin typeface="Cambria Math" panose="02040503050406030204" pitchFamily="18" charset="0"/>
                                  </a:rPr>
                                </m:ctrlPr>
                              </m:fPr>
                              <m:num>
                                <m:r>
                                  <a:rPr lang="en-GB" sz="2200" b="0" i="1" smtClean="0">
                                    <a:latin typeface="Cambria Math" panose="02040503050406030204" pitchFamily="18" charset="0"/>
                                  </a:rPr>
                                  <m:t>1</m:t>
                                </m:r>
                              </m:num>
                              <m:den>
                                <m:sSup>
                                  <m:sSupPr>
                                    <m:ctrlPr>
                                      <a:rPr lang="en-GB" sz="2200" b="0" i="1" smtClean="0">
                                        <a:latin typeface="Cambria Math" panose="02040503050406030204" pitchFamily="18" charset="0"/>
                                      </a:rPr>
                                    </m:ctrlPr>
                                  </m:sSupPr>
                                  <m:e>
                                    <m:d>
                                      <m:dPr>
                                        <m:ctrlPr>
                                          <a:rPr lang="en-GB" sz="2200" b="0" i="1" smtClean="0">
                                            <a:latin typeface="Cambria Math" panose="02040503050406030204" pitchFamily="18" charset="0"/>
                                          </a:rPr>
                                        </m:ctrlPr>
                                      </m:dPr>
                                      <m:e>
                                        <m:r>
                                          <a:rPr lang="en-GB" sz="2200" b="0" i="1" smtClean="0">
                                            <a:latin typeface="Cambria Math" panose="02040503050406030204" pitchFamily="18" charset="0"/>
                                          </a:rPr>
                                          <m:t>1+</m:t>
                                        </m:r>
                                        <m:r>
                                          <a:rPr lang="en-GB" sz="2200" b="0" i="1" smtClean="0">
                                            <a:latin typeface="Cambria Math" panose="02040503050406030204" pitchFamily="18" charset="0"/>
                                          </a:rPr>
                                          <m:t>𝑖</m:t>
                                        </m:r>
                                      </m:e>
                                    </m:d>
                                  </m:e>
                                  <m:sup>
                                    <m:r>
                                      <a:rPr lang="en-GB" sz="2200" b="0" i="1" smtClean="0">
                                        <a:latin typeface="Cambria Math" panose="02040503050406030204" pitchFamily="18" charset="0"/>
                                      </a:rPr>
                                      <m:t>𝑛</m:t>
                                    </m:r>
                                  </m:sup>
                                </m:sSup>
                              </m:den>
                            </m:f>
                          </m:e>
                        </m:nary>
                      </m:e>
                    </m:d>
                    <m:r>
                      <a:rPr lang="en-GB" sz="2200" i="1">
                        <a:latin typeface="Cambria Math" panose="02040503050406030204" pitchFamily="18" charset="0"/>
                        <a:ea typeface="Cambria Math" panose="02040503050406030204" pitchFamily="18" charset="0"/>
                      </a:rPr>
                      <m:t>⟹</m:t>
                    </m:r>
                    <m:r>
                      <a:rPr lang="en-GB" sz="2200" b="0" i="1" smtClean="0">
                        <a:latin typeface="Cambria Math" panose="02040503050406030204" pitchFamily="18" charset="0"/>
                        <a:ea typeface="Cambria Math" panose="02040503050406030204" pitchFamily="18" charset="0"/>
                      </a:rPr>
                      <m:t>𝐶</m:t>
                    </m:r>
                    <m:r>
                      <a:rPr lang="en-GB" sz="2200" b="0" i="1" smtClean="0">
                        <a:latin typeface="Cambria Math" panose="02040503050406030204" pitchFamily="18" charset="0"/>
                        <a:ea typeface="Cambria Math" panose="02040503050406030204" pitchFamily="18" charset="0"/>
                      </a:rPr>
                      <m:t>=</m:t>
                    </m:r>
                    <m:f>
                      <m:fPr>
                        <m:ctrlPr>
                          <a:rPr lang="en-GB" sz="2200" b="0" i="1" smtClean="0">
                            <a:latin typeface="Cambria Math" panose="02040503050406030204" pitchFamily="18" charset="0"/>
                            <a:ea typeface="Cambria Math" panose="02040503050406030204" pitchFamily="18" charset="0"/>
                          </a:rPr>
                        </m:ctrlPr>
                      </m:fPr>
                      <m:num>
                        <m:r>
                          <a:rPr lang="en-GB" sz="2200" b="0" i="1" smtClean="0">
                            <a:latin typeface="Cambria Math" panose="02040503050406030204" pitchFamily="18" charset="0"/>
                            <a:ea typeface="Cambria Math" panose="02040503050406030204" pitchFamily="18" charset="0"/>
                          </a:rPr>
                          <m:t>10,000</m:t>
                        </m:r>
                      </m:num>
                      <m:den>
                        <m:nary>
                          <m:naryPr>
                            <m:chr m:val="∑"/>
                            <m:ctrlPr>
                              <a:rPr lang="en-GB" sz="2200" b="0" i="1" smtClean="0">
                                <a:latin typeface="Cambria Math" panose="02040503050406030204" pitchFamily="18" charset="0"/>
                                <a:ea typeface="Cambria Math" panose="02040503050406030204" pitchFamily="18" charset="0"/>
                              </a:rPr>
                            </m:ctrlPr>
                          </m:naryPr>
                          <m:sub>
                            <m:r>
                              <m:rPr>
                                <m:brk m:alnAt="23"/>
                              </m:rPr>
                              <a:rPr lang="en-GB" sz="2200" b="0" i="1" smtClean="0">
                                <a:latin typeface="Cambria Math" panose="02040503050406030204" pitchFamily="18" charset="0"/>
                                <a:ea typeface="Cambria Math" panose="02040503050406030204" pitchFamily="18" charset="0"/>
                              </a:rPr>
                              <m:t>𝑛</m:t>
                            </m:r>
                            <m:r>
                              <a:rPr lang="en-GB" sz="2200" b="0" i="1" smtClean="0">
                                <a:latin typeface="Cambria Math" panose="02040503050406030204" pitchFamily="18" charset="0"/>
                                <a:ea typeface="Cambria Math" panose="02040503050406030204" pitchFamily="18" charset="0"/>
                              </a:rPr>
                              <m:t>=1</m:t>
                            </m:r>
                          </m:sub>
                          <m:sup>
                            <m:r>
                              <a:rPr lang="en-GB" sz="2200" b="0" i="1" smtClean="0">
                                <a:latin typeface="Cambria Math" panose="02040503050406030204" pitchFamily="18" charset="0"/>
                                <a:ea typeface="Cambria Math" panose="02040503050406030204" pitchFamily="18" charset="0"/>
                              </a:rPr>
                              <m:t>60</m:t>
                            </m:r>
                          </m:sup>
                          <m:e>
                            <m:f>
                              <m:fPr>
                                <m:ctrlPr>
                                  <a:rPr lang="en-GB" sz="2200" i="1">
                                    <a:latin typeface="Cambria Math" panose="02040503050406030204" pitchFamily="18" charset="0"/>
                                  </a:rPr>
                                </m:ctrlPr>
                              </m:fPr>
                              <m:num>
                                <m:r>
                                  <a:rPr lang="en-GB" sz="2200" i="1">
                                    <a:latin typeface="Cambria Math" panose="02040503050406030204" pitchFamily="18" charset="0"/>
                                  </a:rPr>
                                  <m:t>1</m:t>
                                </m:r>
                              </m:num>
                              <m:den>
                                <m:sSup>
                                  <m:sSupPr>
                                    <m:ctrlPr>
                                      <a:rPr lang="en-GB" sz="2200" i="1" smtClean="0">
                                        <a:latin typeface="Cambria Math" panose="02040503050406030204" pitchFamily="18" charset="0"/>
                                      </a:rPr>
                                    </m:ctrlPr>
                                  </m:sSupPr>
                                  <m:e>
                                    <m:d>
                                      <m:dPr>
                                        <m:ctrlPr>
                                          <a:rPr lang="en-GB" sz="2200" i="1">
                                            <a:latin typeface="Cambria Math" panose="02040503050406030204" pitchFamily="18" charset="0"/>
                                          </a:rPr>
                                        </m:ctrlPr>
                                      </m:dPr>
                                      <m:e>
                                        <m:r>
                                          <a:rPr lang="en-GB" sz="2200" i="1">
                                            <a:latin typeface="Cambria Math" panose="02040503050406030204" pitchFamily="18" charset="0"/>
                                          </a:rPr>
                                          <m:t>1+</m:t>
                                        </m:r>
                                        <m:r>
                                          <a:rPr lang="en-GB" sz="2200" b="0" i="1" smtClean="0">
                                            <a:latin typeface="Cambria Math" panose="02040503050406030204" pitchFamily="18" charset="0"/>
                                          </a:rPr>
                                          <m:t>0.05</m:t>
                                        </m:r>
                                      </m:e>
                                    </m:d>
                                  </m:e>
                                  <m:sup>
                                    <m:r>
                                      <a:rPr lang="en-GB" sz="2200" b="0" i="1" smtClean="0">
                                        <a:latin typeface="Cambria Math" panose="02040503050406030204" pitchFamily="18" charset="0"/>
                                      </a:rPr>
                                      <m:t>𝑛</m:t>
                                    </m:r>
                                  </m:sup>
                                </m:sSup>
                              </m:den>
                            </m:f>
                          </m:e>
                        </m:nary>
                      </m:den>
                    </m:f>
                    <m:r>
                      <a:rPr lang="en-GB" sz="2200" b="0" i="1" smtClean="0">
                        <a:latin typeface="Cambria Math" panose="02040503050406030204" pitchFamily="18" charset="0"/>
                        <a:ea typeface="Cambria Math" panose="02040503050406030204" pitchFamily="18" charset="0"/>
                      </a:rPr>
                      <m:t>=</m:t>
                    </m:r>
                    <m:f>
                      <m:fPr>
                        <m:ctrlPr>
                          <a:rPr lang="en-GB" sz="2200" b="0" i="1" smtClean="0">
                            <a:latin typeface="Cambria Math" panose="02040503050406030204" pitchFamily="18" charset="0"/>
                            <a:ea typeface="Cambria Math" panose="02040503050406030204" pitchFamily="18" charset="0"/>
                          </a:rPr>
                        </m:ctrlPr>
                      </m:fPr>
                      <m:num>
                        <m:r>
                          <a:rPr lang="en-GB" sz="2200" b="0" i="1" smtClean="0">
                            <a:latin typeface="Cambria Math" panose="02040503050406030204" pitchFamily="18" charset="0"/>
                            <a:ea typeface="Cambria Math" panose="02040503050406030204" pitchFamily="18" charset="0"/>
                          </a:rPr>
                          <m:t>10,000</m:t>
                        </m:r>
                      </m:num>
                      <m:den>
                        <m:r>
                          <a:rPr lang="en-GB" sz="2200" b="0" i="1" smtClean="0">
                            <a:latin typeface="Cambria Math" panose="02040503050406030204" pitchFamily="18" charset="0"/>
                            <a:ea typeface="Cambria Math" panose="02040503050406030204" pitchFamily="18" charset="0"/>
                          </a:rPr>
                          <m:t>18.93</m:t>
                        </m:r>
                      </m:den>
                    </m:f>
                    <m:r>
                      <a:rPr lang="en-GB" sz="2200" b="0" i="1" smtClean="0">
                        <a:latin typeface="Cambria Math" panose="02040503050406030204" pitchFamily="18" charset="0"/>
                        <a:ea typeface="Cambria Math" panose="02040503050406030204" pitchFamily="18" charset="0"/>
                      </a:rPr>
                      <m:t>≈£528.3</m:t>
                    </m:r>
                  </m:oMath>
                </a14:m>
                <a:r>
                  <a:rPr lang="en-GB" sz="2200" dirty="0"/>
                  <a:t> </a:t>
                </a:r>
              </a:p>
              <a:p>
                <a:pPr>
                  <a:buFont typeface="Wingdings" panose="05000000000000000000" pitchFamily="2" charset="2"/>
                  <a:buChar char="Ø"/>
                </a:pPr>
                <a:endParaRPr lang="en-GB" sz="2400" dirty="0"/>
              </a:p>
              <a:p>
                <a:pPr>
                  <a:buFont typeface="Wingdings" panose="05000000000000000000" pitchFamily="2" charset="2"/>
                  <a:buChar char="Ø"/>
                </a:pPr>
                <a:endParaRPr lang="en-GB"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85227" y="1258349"/>
                <a:ext cx="11421670" cy="5316187"/>
              </a:xfrm>
              <a:blipFill>
                <a:blip r:embed="rId2"/>
                <a:stretch>
                  <a:fillRect t="-687"/>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182597CE-583D-434D-B540-0B8C2AF9AEE1}"/>
              </a:ext>
            </a:extLst>
          </p:cNvPr>
          <p:cNvSpPr>
            <a:spLocks noGrp="1"/>
          </p:cNvSpPr>
          <p:nvPr>
            <p:ph type="sldNum" sz="quarter" idx="12"/>
          </p:nvPr>
        </p:nvSpPr>
        <p:spPr/>
        <p:txBody>
          <a:bodyPr/>
          <a:lstStyle/>
          <a:p>
            <a:fld id="{E268A2EE-60DF-4D9A-BDB5-E8B57244CE40}" type="slidenum">
              <a:rPr lang="en-GB" smtClean="0"/>
              <a:pPr/>
              <a:t>136</a:t>
            </a:fld>
            <a:endParaRPr lang="en-GB"/>
          </a:p>
        </p:txBody>
      </p:sp>
    </p:spTree>
    <p:extLst>
      <p:ext uri="{BB962C8B-B14F-4D97-AF65-F5344CB8AC3E}">
        <p14:creationId xmlns:p14="http://schemas.microsoft.com/office/powerpoint/2010/main" val="2117643648"/>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a:solidFill>
            <a:schemeClr val="accent4">
              <a:lumMod val="75000"/>
            </a:schemeClr>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t>Extra Questions &amp; Answers</a:t>
            </a:r>
            <a:endParaRPr lang="en-GB" sz="3200" dirty="0">
              <a:solidFill>
                <a:schemeClr val="bg1"/>
              </a:solidFill>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85227" y="1258349"/>
                <a:ext cx="11421670" cy="5316187"/>
              </a:xfrm>
            </p:spPr>
            <p:txBody>
              <a:bodyPr>
                <a:normAutofit/>
              </a:bodyPr>
              <a:lstStyle/>
              <a:p>
                <a:pPr>
                  <a:buFont typeface="Arial" panose="020B0604020202020204" pitchFamily="34" charset="0"/>
                  <a:buChar char="•"/>
                </a:pPr>
                <a:r>
                  <a:rPr lang="en-GB" sz="2200" b="1" u="sng" dirty="0"/>
                  <a:t>Question 3:</a:t>
                </a:r>
                <a:r>
                  <a:rPr lang="en-GB" sz="2200" dirty="0"/>
                  <a:t> To accumulate </a:t>
                </a:r>
                <a:r>
                  <a:rPr lang="en-GB" sz="2200" dirty="0">
                    <a:solidFill>
                      <a:srgbClr val="FF0000"/>
                    </a:solidFill>
                  </a:rPr>
                  <a:t>£20,000 </a:t>
                </a:r>
                <a:r>
                  <a:rPr lang="en-GB" sz="2200" dirty="0"/>
                  <a:t>cash for your marriage at the end of </a:t>
                </a:r>
                <a:r>
                  <a:rPr lang="en-GB" sz="2200" dirty="0">
                    <a:solidFill>
                      <a:srgbClr val="FF0000"/>
                    </a:solidFill>
                  </a:rPr>
                  <a:t>7 </a:t>
                </a:r>
                <a:r>
                  <a:rPr lang="en-GB" sz="2200" dirty="0"/>
                  <a:t>years, you are going to put equal annual end-of-year money as deposits in a savings account. If the interest rate is </a:t>
                </a:r>
                <a:r>
                  <a:rPr lang="en-GB" sz="2200" dirty="0">
                    <a:solidFill>
                      <a:srgbClr val="FF0000"/>
                    </a:solidFill>
                  </a:rPr>
                  <a:t>5%</a:t>
                </a:r>
                <a:r>
                  <a:rPr lang="en-GB" sz="2200" dirty="0"/>
                  <a:t>, how much should be your annual deposit?</a:t>
                </a:r>
              </a:p>
              <a:p>
                <a:pPr>
                  <a:buFont typeface="Arial" panose="020B0604020202020204" pitchFamily="34" charset="0"/>
                  <a:buChar char="•"/>
                </a:pPr>
                <a:endParaRPr lang="en-GB" sz="2400" dirty="0"/>
              </a:p>
              <a:p>
                <a:pPr>
                  <a:buFont typeface="Arial" panose="020B0604020202020204" pitchFamily="34" charset="0"/>
                  <a:buChar char="•"/>
                </a:pPr>
                <a:r>
                  <a:rPr lang="en-GB" sz="2400" b="1" u="sng" dirty="0">
                    <a:solidFill>
                      <a:srgbClr val="FF0000"/>
                    </a:solidFill>
                  </a:rPr>
                  <a:t>Answer:</a:t>
                </a:r>
                <a:r>
                  <a:rPr lang="en-GB" sz="2400" dirty="0">
                    <a:solidFill>
                      <a:srgbClr val="FF0000"/>
                    </a:solidFill>
                  </a:rPr>
                  <a:t> </a:t>
                </a:r>
                <a:r>
                  <a:rPr lang="en-GB" sz="2400" dirty="0"/>
                  <a:t>The annual deposit should be:</a:t>
                </a:r>
              </a:p>
              <a:p>
                <a:pPr marL="109728" indent="0">
                  <a:buNone/>
                </a:pPr>
                <a:r>
                  <a:rPr lang="en-GB" sz="2400" dirty="0"/>
                  <a:t>Based on slide no. </a:t>
                </a:r>
                <a:r>
                  <a:rPr lang="en-GB" sz="2400" dirty="0">
                    <a:solidFill>
                      <a:srgbClr val="FF0000"/>
                    </a:solidFill>
                  </a:rPr>
                  <a:t>76</a:t>
                </a:r>
                <a:r>
                  <a:rPr lang="en-GB" sz="2400" dirty="0"/>
                  <a:t>, we have:</a:t>
                </a:r>
              </a:p>
              <a:p>
                <a:pPr marL="109728" lvl="0" indent="0">
                  <a:buClr>
                    <a:srgbClr val="F69200"/>
                  </a:buClr>
                  <a:buNone/>
                </a:pPr>
                <a14:m>
                  <m:oMathPara xmlns:m="http://schemas.openxmlformats.org/officeDocument/2006/math">
                    <m:oMathParaPr>
                      <m:jc m:val="centerGroup"/>
                    </m:oMathParaPr>
                    <m:oMath xmlns:m="http://schemas.openxmlformats.org/officeDocument/2006/math">
                      <m:r>
                        <a:rPr lang="en-GB" sz="2400" i="1">
                          <a:solidFill>
                            <a:srgbClr val="000000"/>
                          </a:solidFill>
                          <a:latin typeface="Cambria Math" panose="02040503050406030204" pitchFamily="18" charset="0"/>
                        </a:rPr>
                        <m:t>𝐹𝑉</m:t>
                      </m:r>
                      <m:r>
                        <a:rPr lang="en-GB" sz="2400" i="1">
                          <a:solidFill>
                            <a:srgbClr val="000000"/>
                          </a:solidFill>
                          <a:latin typeface="Cambria Math" panose="02040503050406030204" pitchFamily="18" charset="0"/>
                        </a:rPr>
                        <m:t>=</m:t>
                      </m:r>
                      <m:r>
                        <a:rPr lang="en-GB" sz="2400" i="1">
                          <a:solidFill>
                            <a:srgbClr val="000000"/>
                          </a:solidFill>
                          <a:latin typeface="Cambria Math" panose="02040503050406030204" pitchFamily="18" charset="0"/>
                        </a:rPr>
                        <m:t>𝑃𝑉</m:t>
                      </m:r>
                      <m:r>
                        <a:rPr lang="en-GB" sz="2400" i="1">
                          <a:solidFill>
                            <a:srgbClr val="000000"/>
                          </a:solidFill>
                          <a:latin typeface="Cambria Math" panose="02040503050406030204" pitchFamily="18" charset="0"/>
                          <a:ea typeface="Cambria Math" panose="02040503050406030204" pitchFamily="18" charset="0"/>
                        </a:rPr>
                        <m:t>×</m:t>
                      </m:r>
                      <m:sSup>
                        <m:sSupPr>
                          <m:ctrlPr>
                            <a:rPr lang="en-GB" sz="2400" i="1">
                              <a:solidFill>
                                <a:srgbClr val="000000"/>
                              </a:solidFill>
                              <a:latin typeface="Cambria Math" panose="02040503050406030204" pitchFamily="18" charset="0"/>
                              <a:ea typeface="Cambria Math" panose="02040503050406030204" pitchFamily="18" charset="0"/>
                            </a:rPr>
                          </m:ctrlPr>
                        </m:sSupPr>
                        <m:e>
                          <m:d>
                            <m:dPr>
                              <m:ctrlPr>
                                <a:rPr lang="en-GB" sz="2400" i="1">
                                  <a:solidFill>
                                    <a:srgbClr val="000000"/>
                                  </a:solidFill>
                                  <a:latin typeface="Cambria Math" panose="02040503050406030204" pitchFamily="18" charset="0"/>
                                  <a:ea typeface="Cambria Math" panose="02040503050406030204" pitchFamily="18" charset="0"/>
                                </a:rPr>
                              </m:ctrlPr>
                            </m:dPr>
                            <m:e>
                              <m:r>
                                <a:rPr lang="en-GB" sz="2400" i="1">
                                  <a:solidFill>
                                    <a:srgbClr val="000000"/>
                                  </a:solidFill>
                                  <a:latin typeface="Cambria Math" panose="02040503050406030204" pitchFamily="18" charset="0"/>
                                  <a:ea typeface="Cambria Math" panose="02040503050406030204" pitchFamily="18" charset="0"/>
                                </a:rPr>
                                <m:t>1+</m:t>
                              </m:r>
                              <m:r>
                                <a:rPr lang="en-GB" sz="2400" i="1">
                                  <a:solidFill>
                                    <a:srgbClr val="000000"/>
                                  </a:solidFill>
                                  <a:latin typeface="Cambria Math" panose="02040503050406030204" pitchFamily="18" charset="0"/>
                                  <a:ea typeface="Cambria Math" panose="02040503050406030204" pitchFamily="18" charset="0"/>
                                </a:rPr>
                                <m:t>𝑟</m:t>
                              </m:r>
                            </m:e>
                          </m:d>
                        </m:e>
                        <m:sup>
                          <m:r>
                            <a:rPr lang="en-GB" sz="2400" i="1">
                              <a:solidFill>
                                <a:srgbClr val="000000"/>
                              </a:solidFill>
                              <a:latin typeface="Cambria Math" panose="02040503050406030204" pitchFamily="18" charset="0"/>
                              <a:ea typeface="Cambria Math" panose="02040503050406030204" pitchFamily="18" charset="0"/>
                            </a:rPr>
                            <m:t>𝑚</m:t>
                          </m:r>
                        </m:sup>
                      </m:sSup>
                      <m:r>
                        <a:rPr lang="en-GB" sz="2400" i="1">
                          <a:solidFill>
                            <a:srgbClr val="000000"/>
                          </a:solidFill>
                          <a:latin typeface="Cambria Math" panose="02040503050406030204" pitchFamily="18" charset="0"/>
                          <a:ea typeface="Cambria Math" panose="02040503050406030204" pitchFamily="18" charset="0"/>
                        </a:rPr>
                        <m:t>=</m:t>
                      </m:r>
                      <m:f>
                        <m:fPr>
                          <m:ctrlPr>
                            <a:rPr lang="en-GB" sz="2400" i="1">
                              <a:solidFill>
                                <a:srgbClr val="000000"/>
                              </a:solidFill>
                              <a:latin typeface="Cambria Math" panose="02040503050406030204" pitchFamily="18" charset="0"/>
                              <a:ea typeface="Cambria Math" panose="02040503050406030204" pitchFamily="18" charset="0"/>
                            </a:rPr>
                          </m:ctrlPr>
                        </m:fPr>
                        <m:num>
                          <m:r>
                            <a:rPr lang="en-GB" sz="2400" i="1">
                              <a:solidFill>
                                <a:srgbClr val="000000"/>
                              </a:solidFill>
                              <a:latin typeface="Cambria Math" panose="02040503050406030204" pitchFamily="18" charset="0"/>
                              <a:ea typeface="Cambria Math" panose="02040503050406030204" pitchFamily="18" charset="0"/>
                            </a:rPr>
                            <m:t>𝐶</m:t>
                          </m:r>
                        </m:num>
                        <m:den>
                          <m:r>
                            <a:rPr lang="en-GB" sz="2400" i="1">
                              <a:solidFill>
                                <a:srgbClr val="000000"/>
                              </a:solidFill>
                              <a:latin typeface="Cambria Math" panose="02040503050406030204" pitchFamily="18" charset="0"/>
                              <a:ea typeface="Cambria Math" panose="02040503050406030204" pitchFamily="18" charset="0"/>
                            </a:rPr>
                            <m:t>𝑟</m:t>
                          </m:r>
                        </m:den>
                      </m:f>
                      <m:d>
                        <m:dPr>
                          <m:begChr m:val="["/>
                          <m:endChr m:val="]"/>
                          <m:ctrlPr>
                            <a:rPr lang="en-GB" sz="2400" i="1">
                              <a:solidFill>
                                <a:srgbClr val="000000"/>
                              </a:solidFill>
                              <a:latin typeface="Cambria Math" panose="02040503050406030204" pitchFamily="18" charset="0"/>
                              <a:ea typeface="Cambria Math" panose="02040503050406030204" pitchFamily="18" charset="0"/>
                            </a:rPr>
                          </m:ctrlPr>
                        </m:dPr>
                        <m:e>
                          <m:sSup>
                            <m:sSupPr>
                              <m:ctrlPr>
                                <a:rPr lang="en-GB" sz="2400" i="1">
                                  <a:solidFill>
                                    <a:srgbClr val="000000"/>
                                  </a:solidFill>
                                  <a:latin typeface="Cambria Math" panose="02040503050406030204" pitchFamily="18" charset="0"/>
                                  <a:ea typeface="Cambria Math" panose="02040503050406030204" pitchFamily="18" charset="0"/>
                                </a:rPr>
                              </m:ctrlPr>
                            </m:sSupPr>
                            <m:e>
                              <m:d>
                                <m:dPr>
                                  <m:ctrlPr>
                                    <a:rPr lang="en-GB" sz="2400" i="1">
                                      <a:solidFill>
                                        <a:srgbClr val="000000"/>
                                      </a:solidFill>
                                      <a:latin typeface="Cambria Math" panose="02040503050406030204" pitchFamily="18" charset="0"/>
                                      <a:ea typeface="Cambria Math" panose="02040503050406030204" pitchFamily="18" charset="0"/>
                                    </a:rPr>
                                  </m:ctrlPr>
                                </m:dPr>
                                <m:e>
                                  <m:r>
                                    <a:rPr lang="en-GB" sz="2400" i="1">
                                      <a:solidFill>
                                        <a:srgbClr val="000000"/>
                                      </a:solidFill>
                                      <a:latin typeface="Cambria Math" panose="02040503050406030204" pitchFamily="18" charset="0"/>
                                      <a:ea typeface="Cambria Math" panose="02040503050406030204" pitchFamily="18" charset="0"/>
                                    </a:rPr>
                                    <m:t>1+</m:t>
                                  </m:r>
                                  <m:r>
                                    <a:rPr lang="en-GB" sz="2400" i="1">
                                      <a:solidFill>
                                        <a:srgbClr val="000000"/>
                                      </a:solidFill>
                                      <a:latin typeface="Cambria Math" panose="02040503050406030204" pitchFamily="18" charset="0"/>
                                      <a:ea typeface="Cambria Math" panose="02040503050406030204" pitchFamily="18" charset="0"/>
                                    </a:rPr>
                                    <m:t>𝑟</m:t>
                                  </m:r>
                                </m:e>
                              </m:d>
                            </m:e>
                            <m:sup>
                              <m:r>
                                <a:rPr lang="en-GB" sz="2400" i="1">
                                  <a:solidFill>
                                    <a:srgbClr val="000000"/>
                                  </a:solidFill>
                                  <a:latin typeface="Cambria Math" panose="02040503050406030204" pitchFamily="18" charset="0"/>
                                  <a:ea typeface="Cambria Math" panose="02040503050406030204" pitchFamily="18" charset="0"/>
                                </a:rPr>
                                <m:t>𝑚</m:t>
                              </m:r>
                            </m:sup>
                          </m:sSup>
                          <m:r>
                            <a:rPr lang="en-GB" sz="2400" i="1">
                              <a:solidFill>
                                <a:srgbClr val="000000"/>
                              </a:solidFill>
                              <a:latin typeface="Cambria Math" panose="02040503050406030204" pitchFamily="18" charset="0"/>
                              <a:ea typeface="Cambria Math" panose="02040503050406030204" pitchFamily="18" charset="0"/>
                            </a:rPr>
                            <m:t>−1</m:t>
                          </m:r>
                        </m:e>
                      </m:d>
                    </m:oMath>
                  </m:oMathPara>
                </a14:m>
                <a:endParaRPr lang="en-GB" sz="2400" dirty="0">
                  <a:solidFill>
                    <a:srgbClr val="000000"/>
                  </a:solidFill>
                </a:endParaRPr>
              </a:p>
              <a:p>
                <a:pPr marL="109728" indent="0">
                  <a:buNone/>
                </a:pPr>
                <a:r>
                  <a:rPr lang="en-GB" sz="2400" dirty="0"/>
                  <a:t>Therefore, </a:t>
                </a:r>
              </a:p>
              <a:p>
                <a:pPr marL="109728" indent="0">
                  <a:buNone/>
                </a:pPr>
                <a:endParaRPr lang="en-GB" sz="2400" dirty="0"/>
              </a:p>
              <a:p>
                <a:pPr marL="109728" indent="0">
                  <a:buNone/>
                </a:pPr>
                <a14:m>
                  <m:oMathPara xmlns:m="http://schemas.openxmlformats.org/officeDocument/2006/math">
                    <m:oMathParaPr>
                      <m:jc m:val="centerGroup"/>
                    </m:oMathParaPr>
                    <m:oMath xmlns:m="http://schemas.openxmlformats.org/officeDocument/2006/math">
                      <m:r>
                        <a:rPr lang="en-GB" sz="2400" b="0" i="1" smtClean="0">
                          <a:latin typeface="Cambria Math" panose="02040503050406030204" pitchFamily="18" charset="0"/>
                        </a:rPr>
                        <m:t>𝐶</m:t>
                      </m:r>
                      <m:r>
                        <a:rPr lang="en-GB" sz="2400" b="0" i="1" smtClean="0">
                          <a:latin typeface="Cambria Math" panose="02040503050406030204" pitchFamily="18" charset="0"/>
                        </a:rPr>
                        <m:t>=</m:t>
                      </m:r>
                      <m:f>
                        <m:fPr>
                          <m:ctrlPr>
                            <a:rPr lang="en-GB" sz="2400" b="0" i="1" smtClean="0">
                              <a:latin typeface="Cambria Math" panose="02040503050406030204" pitchFamily="18" charset="0"/>
                            </a:rPr>
                          </m:ctrlPr>
                        </m:fPr>
                        <m:num>
                          <m:r>
                            <a:rPr lang="en-GB" sz="2400" b="0" i="1" smtClean="0">
                              <a:latin typeface="Cambria Math" panose="02040503050406030204" pitchFamily="18" charset="0"/>
                            </a:rPr>
                            <m:t>𝐹𝑉</m:t>
                          </m:r>
                          <m:r>
                            <a:rPr lang="en-GB" sz="2400" b="0" i="1" smtClean="0">
                              <a:latin typeface="Cambria Math" panose="02040503050406030204" pitchFamily="18" charset="0"/>
                              <a:ea typeface="Cambria Math" panose="02040503050406030204" pitchFamily="18" charset="0"/>
                            </a:rPr>
                            <m:t>×</m:t>
                          </m:r>
                          <m:r>
                            <a:rPr lang="en-GB" sz="2400" b="0" i="1" smtClean="0">
                              <a:latin typeface="Cambria Math" panose="02040503050406030204" pitchFamily="18" charset="0"/>
                              <a:ea typeface="Cambria Math" panose="02040503050406030204" pitchFamily="18" charset="0"/>
                            </a:rPr>
                            <m:t>𝑟</m:t>
                          </m:r>
                        </m:num>
                        <m:den>
                          <m:d>
                            <m:dPr>
                              <m:begChr m:val="["/>
                              <m:endChr m:val="]"/>
                              <m:ctrlPr>
                                <a:rPr lang="en-GB" sz="2400" i="1">
                                  <a:solidFill>
                                    <a:srgbClr val="000000"/>
                                  </a:solidFill>
                                  <a:latin typeface="Cambria Math" panose="02040503050406030204" pitchFamily="18" charset="0"/>
                                  <a:ea typeface="Cambria Math" panose="02040503050406030204" pitchFamily="18" charset="0"/>
                                </a:rPr>
                              </m:ctrlPr>
                            </m:dPr>
                            <m:e>
                              <m:sSup>
                                <m:sSupPr>
                                  <m:ctrlPr>
                                    <a:rPr lang="en-GB" sz="2400" i="1">
                                      <a:solidFill>
                                        <a:srgbClr val="000000"/>
                                      </a:solidFill>
                                      <a:latin typeface="Cambria Math" panose="02040503050406030204" pitchFamily="18" charset="0"/>
                                      <a:ea typeface="Cambria Math" panose="02040503050406030204" pitchFamily="18" charset="0"/>
                                    </a:rPr>
                                  </m:ctrlPr>
                                </m:sSupPr>
                                <m:e>
                                  <m:d>
                                    <m:dPr>
                                      <m:ctrlPr>
                                        <a:rPr lang="en-GB" sz="2400" i="1">
                                          <a:solidFill>
                                            <a:srgbClr val="000000"/>
                                          </a:solidFill>
                                          <a:latin typeface="Cambria Math" panose="02040503050406030204" pitchFamily="18" charset="0"/>
                                          <a:ea typeface="Cambria Math" panose="02040503050406030204" pitchFamily="18" charset="0"/>
                                        </a:rPr>
                                      </m:ctrlPr>
                                    </m:dPr>
                                    <m:e>
                                      <m:r>
                                        <a:rPr lang="en-GB" sz="2400" i="1">
                                          <a:solidFill>
                                            <a:srgbClr val="000000"/>
                                          </a:solidFill>
                                          <a:latin typeface="Cambria Math" panose="02040503050406030204" pitchFamily="18" charset="0"/>
                                          <a:ea typeface="Cambria Math" panose="02040503050406030204" pitchFamily="18" charset="0"/>
                                        </a:rPr>
                                        <m:t>1+</m:t>
                                      </m:r>
                                      <m:r>
                                        <a:rPr lang="en-GB" sz="2400" i="1">
                                          <a:solidFill>
                                            <a:srgbClr val="000000"/>
                                          </a:solidFill>
                                          <a:latin typeface="Cambria Math" panose="02040503050406030204" pitchFamily="18" charset="0"/>
                                          <a:ea typeface="Cambria Math" panose="02040503050406030204" pitchFamily="18" charset="0"/>
                                        </a:rPr>
                                        <m:t>𝑟</m:t>
                                      </m:r>
                                    </m:e>
                                  </m:d>
                                </m:e>
                                <m:sup>
                                  <m:r>
                                    <a:rPr lang="en-GB" sz="2400" i="1">
                                      <a:solidFill>
                                        <a:srgbClr val="000000"/>
                                      </a:solidFill>
                                      <a:latin typeface="Cambria Math" panose="02040503050406030204" pitchFamily="18" charset="0"/>
                                      <a:ea typeface="Cambria Math" panose="02040503050406030204" pitchFamily="18" charset="0"/>
                                    </a:rPr>
                                    <m:t>𝑚</m:t>
                                  </m:r>
                                </m:sup>
                              </m:sSup>
                              <m:r>
                                <a:rPr lang="en-GB" sz="2400" i="1">
                                  <a:solidFill>
                                    <a:srgbClr val="000000"/>
                                  </a:solidFill>
                                  <a:latin typeface="Cambria Math" panose="02040503050406030204" pitchFamily="18" charset="0"/>
                                  <a:ea typeface="Cambria Math" panose="02040503050406030204" pitchFamily="18" charset="0"/>
                                </a:rPr>
                                <m:t>−1</m:t>
                              </m:r>
                            </m:e>
                          </m:d>
                        </m:den>
                      </m:f>
                      <m:r>
                        <a:rPr lang="en-GB" sz="2400" b="0" i="1" smtClean="0">
                          <a:latin typeface="Cambria Math" panose="02040503050406030204" pitchFamily="18" charset="0"/>
                        </a:rPr>
                        <m:t>=</m:t>
                      </m:r>
                      <m:f>
                        <m:fPr>
                          <m:ctrlPr>
                            <a:rPr lang="en-GB" sz="2400" b="0" i="1" smtClean="0">
                              <a:latin typeface="Cambria Math" panose="02040503050406030204" pitchFamily="18" charset="0"/>
                            </a:rPr>
                          </m:ctrlPr>
                        </m:fPr>
                        <m:num>
                          <m:r>
                            <a:rPr lang="en-GB" sz="2400" b="0" i="1" smtClean="0">
                              <a:latin typeface="Cambria Math" panose="02040503050406030204" pitchFamily="18" charset="0"/>
                            </a:rPr>
                            <m:t>£20,000</m:t>
                          </m:r>
                          <m:r>
                            <a:rPr lang="en-GB" sz="2400" b="0" i="1" smtClean="0">
                              <a:latin typeface="Cambria Math" panose="02040503050406030204" pitchFamily="18" charset="0"/>
                              <a:ea typeface="Cambria Math" panose="02040503050406030204" pitchFamily="18" charset="0"/>
                            </a:rPr>
                            <m:t>×0.05</m:t>
                          </m:r>
                        </m:num>
                        <m:den>
                          <m:sSup>
                            <m:sSupPr>
                              <m:ctrlPr>
                                <a:rPr lang="en-GB" sz="2400" b="0" i="1" smtClean="0">
                                  <a:latin typeface="Cambria Math" panose="02040503050406030204" pitchFamily="18" charset="0"/>
                                </a:rPr>
                              </m:ctrlPr>
                            </m:sSupPr>
                            <m:e>
                              <m:r>
                                <a:rPr lang="en-GB" sz="2400" b="0" i="1" smtClean="0">
                                  <a:latin typeface="Cambria Math" panose="02040503050406030204" pitchFamily="18" charset="0"/>
                                </a:rPr>
                                <m:t>1.05</m:t>
                              </m:r>
                            </m:e>
                            <m:sup>
                              <m:r>
                                <a:rPr lang="en-GB" sz="2400" b="0" i="1" smtClean="0">
                                  <a:latin typeface="Cambria Math" panose="02040503050406030204" pitchFamily="18" charset="0"/>
                                </a:rPr>
                                <m:t>7</m:t>
                              </m:r>
                            </m:sup>
                          </m:sSup>
                          <m:r>
                            <a:rPr lang="en-GB" sz="2400" b="0" i="1" smtClean="0">
                              <a:latin typeface="Cambria Math" panose="02040503050406030204" pitchFamily="18" charset="0"/>
                            </a:rPr>
                            <m:t>−1</m:t>
                          </m:r>
                        </m:den>
                      </m:f>
                      <m:r>
                        <a:rPr lang="en-GB" sz="2400" i="1">
                          <a:latin typeface="Cambria Math" panose="02040503050406030204" pitchFamily="18" charset="0"/>
                          <a:ea typeface="Cambria Math" panose="02040503050406030204" pitchFamily="18" charset="0"/>
                        </a:rPr>
                        <m:t>≈</m:t>
                      </m:r>
                      <m:r>
                        <a:rPr lang="en-GB" sz="2400" b="0" i="1" smtClean="0">
                          <a:latin typeface="Cambria Math" panose="02040503050406030204" pitchFamily="18" charset="0"/>
                          <a:ea typeface="Cambria Math" panose="02040503050406030204" pitchFamily="18" charset="0"/>
                        </a:rPr>
                        <m:t>£2457</m:t>
                      </m:r>
                    </m:oMath>
                  </m:oMathPara>
                </a14:m>
                <a:endParaRPr lang="en-GB"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85227" y="1258349"/>
                <a:ext cx="11421670" cy="5316187"/>
              </a:xfrm>
              <a:blipFill>
                <a:blip r:embed="rId2"/>
                <a:stretch>
                  <a:fillRect t="-687"/>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02E4C3AF-2A54-41F7-A810-D1A657954471}"/>
              </a:ext>
            </a:extLst>
          </p:cNvPr>
          <p:cNvSpPr>
            <a:spLocks noGrp="1"/>
          </p:cNvSpPr>
          <p:nvPr>
            <p:ph type="sldNum" sz="quarter" idx="12"/>
          </p:nvPr>
        </p:nvSpPr>
        <p:spPr/>
        <p:txBody>
          <a:bodyPr/>
          <a:lstStyle/>
          <a:p>
            <a:fld id="{E268A2EE-60DF-4D9A-BDB5-E8B57244CE40}" type="slidenum">
              <a:rPr lang="en-GB" smtClean="0"/>
              <a:pPr/>
              <a:t>137</a:t>
            </a:fld>
            <a:endParaRPr lang="en-GB"/>
          </a:p>
        </p:txBody>
      </p:sp>
    </p:spTree>
    <p:extLst>
      <p:ext uri="{BB962C8B-B14F-4D97-AF65-F5344CB8AC3E}">
        <p14:creationId xmlns:p14="http://schemas.microsoft.com/office/powerpoint/2010/main" val="4007763256"/>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730" y="641181"/>
            <a:ext cx="11603864" cy="543676"/>
          </a:xfrm>
          <a:solidFill>
            <a:schemeClr val="accent4">
              <a:lumMod val="75000"/>
            </a:schemeClr>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a:solidFill>
                  <a:prstClr val="white"/>
                </a:solidFill>
              </a:rPr>
              <a:t>Extra Questions &amp; Answers</a:t>
            </a:r>
            <a:endParaRPr lang="en-GB" sz="3200" dirty="0">
              <a:solidFill>
                <a:schemeClr val="bg1"/>
              </a:solidFill>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28789" y="1287887"/>
                <a:ext cx="11887200" cy="5570113"/>
              </a:xfrm>
            </p:spPr>
            <p:txBody>
              <a:bodyPr>
                <a:normAutofit/>
              </a:bodyPr>
              <a:lstStyle/>
              <a:p>
                <a:pPr algn="just">
                  <a:spcAft>
                    <a:spcPts val="1200"/>
                  </a:spcAft>
                  <a:buFont typeface="Arial" panose="020B0604020202020204" pitchFamily="34" charset="0"/>
                  <a:buChar char="•"/>
                </a:pPr>
                <a:r>
                  <a:rPr lang="en-GB" sz="2200" b="1" u="sng" dirty="0"/>
                  <a:t>Question 4:</a:t>
                </a:r>
                <a:r>
                  <a:rPr lang="en-GB" sz="2200" dirty="0"/>
                  <a:t> A sum of money is left invested for </a:t>
                </a:r>
                <a:r>
                  <a:rPr lang="en-GB" sz="2200" dirty="0">
                    <a:solidFill>
                      <a:srgbClr val="FF0000"/>
                    </a:solidFill>
                  </a:rPr>
                  <a:t>3</a:t>
                </a:r>
                <a:r>
                  <a:rPr lang="en-GB" sz="2200" dirty="0"/>
                  <a:t> years. In the first year, it earns </a:t>
                </a:r>
                <a:r>
                  <a:rPr lang="en-GB" sz="2200" dirty="0">
                    <a:solidFill>
                      <a:srgbClr val="FF0000"/>
                    </a:solidFill>
                  </a:rPr>
                  <a:t>15%</a:t>
                </a:r>
                <a:r>
                  <a:rPr lang="en-GB" sz="2200" dirty="0"/>
                  <a:t> monthly; in the second year </a:t>
                </a:r>
                <a:r>
                  <a:rPr lang="en-GB" sz="2200" dirty="0">
                    <a:solidFill>
                      <a:srgbClr val="FF0000"/>
                    </a:solidFill>
                  </a:rPr>
                  <a:t>10%</a:t>
                </a:r>
                <a:r>
                  <a:rPr lang="en-GB" sz="2200" dirty="0"/>
                  <a:t> quarterly and in the third year </a:t>
                </a:r>
                <a:r>
                  <a:rPr lang="en-GB" sz="2200" dirty="0">
                    <a:solidFill>
                      <a:srgbClr val="FF0000"/>
                    </a:solidFill>
                  </a:rPr>
                  <a:t>12%</a:t>
                </a:r>
                <a:r>
                  <a:rPr lang="en-GB" sz="2200" dirty="0"/>
                  <a:t> daily. What is the effective rate of interest that would accumulate the same amount of interest at the end of three years? </a:t>
                </a:r>
              </a:p>
              <a:p>
                <a:pPr algn="just">
                  <a:spcAft>
                    <a:spcPts val="1200"/>
                  </a:spcAft>
                  <a:buFont typeface="Arial" panose="020B0604020202020204" pitchFamily="34" charset="0"/>
                  <a:buChar char="•"/>
                </a:pPr>
                <a:r>
                  <a:rPr lang="en-GB" sz="2200" b="1" u="sng" dirty="0">
                    <a:solidFill>
                      <a:srgbClr val="FF0000"/>
                    </a:solidFill>
                  </a:rPr>
                  <a:t>Answer:</a:t>
                </a:r>
                <a:r>
                  <a:rPr lang="en-GB" sz="2200" dirty="0">
                    <a:solidFill>
                      <a:srgbClr val="FF0000"/>
                    </a:solidFill>
                  </a:rPr>
                  <a:t> £1</a:t>
                </a:r>
                <a:r>
                  <a:rPr lang="en-GB" sz="2200" dirty="0"/>
                  <a:t> at rate </a:t>
                </a:r>
                <a14:m>
                  <m:oMath xmlns:m="http://schemas.openxmlformats.org/officeDocument/2006/math">
                    <m:r>
                      <a:rPr lang="en-GB" sz="2200" b="0" i="1" smtClean="0">
                        <a:solidFill>
                          <a:srgbClr val="FF0000"/>
                        </a:solidFill>
                        <a:latin typeface="Cambria Math" panose="02040503050406030204" pitchFamily="18" charset="0"/>
                      </a:rPr>
                      <m:t>𝑟</m:t>
                    </m:r>
                  </m:oMath>
                </a14:m>
                <a:r>
                  <a:rPr lang="en-GB" sz="2200" dirty="0"/>
                  <a:t> for </a:t>
                </a:r>
                <a:r>
                  <a:rPr lang="en-GB" sz="2200" dirty="0">
                    <a:solidFill>
                      <a:srgbClr val="FF0000"/>
                    </a:solidFill>
                  </a:rPr>
                  <a:t>3</a:t>
                </a:r>
                <a:r>
                  <a:rPr lang="en-GB" sz="2200" dirty="0"/>
                  <a:t> years will accumulate to </a:t>
                </a:r>
                <a14:m>
                  <m:oMath xmlns:m="http://schemas.openxmlformats.org/officeDocument/2006/math">
                    <m:sSup>
                      <m:sSupPr>
                        <m:ctrlPr>
                          <a:rPr lang="en-GB" sz="2200" i="1" smtClean="0">
                            <a:solidFill>
                              <a:srgbClr val="FF0000"/>
                            </a:solidFill>
                            <a:latin typeface="Cambria Math" panose="02040503050406030204" pitchFamily="18" charset="0"/>
                          </a:rPr>
                        </m:ctrlPr>
                      </m:sSupPr>
                      <m:e>
                        <m:d>
                          <m:dPr>
                            <m:ctrlPr>
                              <a:rPr lang="en-GB" sz="2200" i="1" smtClean="0">
                                <a:solidFill>
                                  <a:srgbClr val="FF0000"/>
                                </a:solidFill>
                                <a:latin typeface="Cambria Math" panose="02040503050406030204" pitchFamily="18" charset="0"/>
                              </a:rPr>
                            </m:ctrlPr>
                          </m:dPr>
                          <m:e>
                            <m:r>
                              <a:rPr lang="en-GB" sz="2200" b="0" i="1" smtClean="0">
                                <a:solidFill>
                                  <a:srgbClr val="FF0000"/>
                                </a:solidFill>
                                <a:latin typeface="Cambria Math" panose="02040503050406030204" pitchFamily="18" charset="0"/>
                              </a:rPr>
                              <m:t>1</m:t>
                            </m:r>
                            <m:r>
                              <a:rPr lang="en-GB" sz="2200" b="0" i="1" smtClean="0">
                                <a:solidFill>
                                  <a:srgbClr val="FF0000"/>
                                </a:solidFill>
                                <a:latin typeface="Cambria Math" panose="02040503050406030204" pitchFamily="18" charset="0"/>
                              </a:rPr>
                              <m:t>+</m:t>
                            </m:r>
                            <m:r>
                              <a:rPr lang="en-GB" sz="2200" b="0" i="1" smtClean="0">
                                <a:solidFill>
                                  <a:srgbClr val="FF0000"/>
                                </a:solidFill>
                                <a:latin typeface="Cambria Math" panose="02040503050406030204" pitchFamily="18" charset="0"/>
                              </a:rPr>
                              <m:t>𝑟</m:t>
                            </m:r>
                          </m:e>
                        </m:d>
                      </m:e>
                      <m:sup>
                        <m:r>
                          <a:rPr lang="en-GB" sz="2200" b="0" i="1" smtClean="0">
                            <a:solidFill>
                              <a:srgbClr val="FF0000"/>
                            </a:solidFill>
                            <a:latin typeface="Cambria Math" panose="02040503050406030204" pitchFamily="18" charset="0"/>
                          </a:rPr>
                          <m:t>3</m:t>
                        </m:r>
                      </m:sup>
                    </m:sSup>
                  </m:oMath>
                </a14:m>
                <a:r>
                  <a:rPr lang="en-GB" sz="2200" dirty="0"/>
                  <a:t>, and </a:t>
                </a:r>
                <a:r>
                  <a:rPr lang="en-GB" sz="2200" dirty="0">
                    <a:solidFill>
                      <a:srgbClr val="FF0000"/>
                    </a:solidFill>
                  </a:rPr>
                  <a:t>£1</a:t>
                </a:r>
                <a:r>
                  <a:rPr lang="en-GB" sz="2200" dirty="0"/>
                  <a:t> at the given rates for </a:t>
                </a:r>
                <a:r>
                  <a:rPr lang="en-GB" sz="2200" dirty="0">
                    <a:solidFill>
                      <a:srgbClr val="FF0000"/>
                    </a:solidFill>
                  </a:rPr>
                  <a:t>3</a:t>
                </a:r>
                <a:r>
                  <a:rPr lang="en-GB" sz="2200" dirty="0"/>
                  <a:t> years will accumulate to </a:t>
                </a:r>
              </a:p>
              <a:p>
                <a:pPr marL="109728" indent="0" algn="just">
                  <a:spcAft>
                    <a:spcPts val="1200"/>
                  </a:spcAft>
                  <a:buNone/>
                </a:pPr>
                <a14:m>
                  <m:oMathPara xmlns:m="http://schemas.openxmlformats.org/officeDocument/2006/math">
                    <m:oMathParaPr>
                      <m:jc m:val="centerGroup"/>
                    </m:oMathParaPr>
                    <m:oMath xmlns:m="http://schemas.openxmlformats.org/officeDocument/2006/math">
                      <m:sSup>
                        <m:sSupPr>
                          <m:ctrlPr>
                            <a:rPr lang="en-GB" sz="2000" i="1" smtClean="0">
                              <a:latin typeface="Cambria Math" panose="02040503050406030204" pitchFamily="18" charset="0"/>
                            </a:rPr>
                          </m:ctrlPr>
                        </m:sSupPr>
                        <m:e>
                          <m:d>
                            <m:dPr>
                              <m:ctrlPr>
                                <a:rPr lang="en-GB" sz="2000" i="1" smtClean="0">
                                  <a:latin typeface="Cambria Math" panose="02040503050406030204" pitchFamily="18" charset="0"/>
                                </a:rPr>
                              </m:ctrlPr>
                            </m:dPr>
                            <m:e>
                              <m:r>
                                <a:rPr lang="en-GB" sz="2000" b="0" i="1" smtClean="0">
                                  <a:latin typeface="Cambria Math" panose="02040503050406030204" pitchFamily="18" charset="0"/>
                                </a:rPr>
                                <m:t>1</m:t>
                              </m:r>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r>
                                    <a:rPr lang="en-GB" sz="2000" b="0" i="1" smtClean="0">
                                      <a:latin typeface="Cambria Math" panose="02040503050406030204" pitchFamily="18" charset="0"/>
                                    </a:rPr>
                                    <m:t>0</m:t>
                                  </m:r>
                                  <m:r>
                                    <a:rPr lang="en-GB" sz="2000" b="0" i="1" smtClean="0">
                                      <a:latin typeface="Cambria Math" panose="02040503050406030204" pitchFamily="18" charset="0"/>
                                    </a:rPr>
                                    <m:t>.</m:t>
                                  </m:r>
                                  <m:r>
                                    <a:rPr lang="en-GB" sz="2000" b="0" i="1" smtClean="0">
                                      <a:latin typeface="Cambria Math" panose="02040503050406030204" pitchFamily="18" charset="0"/>
                                    </a:rPr>
                                    <m:t>15</m:t>
                                  </m:r>
                                </m:num>
                                <m:den>
                                  <m:r>
                                    <a:rPr lang="en-GB" sz="2000" b="0" i="1" smtClean="0">
                                      <a:latin typeface="Cambria Math" panose="02040503050406030204" pitchFamily="18" charset="0"/>
                                    </a:rPr>
                                    <m:t>12</m:t>
                                  </m:r>
                                </m:den>
                              </m:f>
                            </m:e>
                          </m:d>
                        </m:e>
                        <m:sup>
                          <m:r>
                            <a:rPr lang="en-GB" sz="2000" b="0" i="1" smtClean="0">
                              <a:latin typeface="Cambria Math" panose="02040503050406030204" pitchFamily="18" charset="0"/>
                            </a:rPr>
                            <m:t>12</m:t>
                          </m:r>
                        </m:sup>
                      </m:sSup>
                      <m:sSup>
                        <m:sSupPr>
                          <m:ctrlPr>
                            <a:rPr lang="en-GB" sz="2000" i="1" smtClean="0">
                              <a:latin typeface="Cambria Math" panose="02040503050406030204" pitchFamily="18" charset="0"/>
                            </a:rPr>
                          </m:ctrlPr>
                        </m:sSupPr>
                        <m:e>
                          <m:d>
                            <m:dPr>
                              <m:ctrlPr>
                                <a:rPr lang="en-GB" sz="2000" i="1" smtClean="0">
                                  <a:latin typeface="Cambria Math" panose="02040503050406030204" pitchFamily="18" charset="0"/>
                                </a:rPr>
                              </m:ctrlPr>
                            </m:dPr>
                            <m:e>
                              <m:r>
                                <a:rPr lang="en-GB" sz="2000" b="0" i="1" smtClean="0">
                                  <a:latin typeface="Cambria Math" panose="02040503050406030204" pitchFamily="18" charset="0"/>
                                </a:rPr>
                                <m:t>1</m:t>
                              </m:r>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r>
                                    <a:rPr lang="en-GB" sz="2000" b="0" i="1" smtClean="0">
                                      <a:latin typeface="Cambria Math" panose="02040503050406030204" pitchFamily="18" charset="0"/>
                                    </a:rPr>
                                    <m:t>0</m:t>
                                  </m:r>
                                  <m:r>
                                    <a:rPr lang="en-GB" sz="2000" b="0" i="1" smtClean="0">
                                      <a:latin typeface="Cambria Math" panose="02040503050406030204" pitchFamily="18" charset="0"/>
                                    </a:rPr>
                                    <m:t>.</m:t>
                                  </m:r>
                                  <m:r>
                                    <a:rPr lang="en-GB" sz="2000" b="0" i="1" smtClean="0">
                                      <a:latin typeface="Cambria Math" panose="02040503050406030204" pitchFamily="18" charset="0"/>
                                    </a:rPr>
                                    <m:t>10</m:t>
                                  </m:r>
                                </m:num>
                                <m:den>
                                  <m:r>
                                    <a:rPr lang="en-GB" sz="2000" b="0" i="1" smtClean="0">
                                      <a:latin typeface="Cambria Math" panose="02040503050406030204" pitchFamily="18" charset="0"/>
                                    </a:rPr>
                                    <m:t>4</m:t>
                                  </m:r>
                                </m:den>
                              </m:f>
                            </m:e>
                          </m:d>
                        </m:e>
                        <m:sup>
                          <m:r>
                            <a:rPr lang="en-GB" sz="2000" b="0" i="1" smtClean="0">
                              <a:latin typeface="Cambria Math" panose="02040503050406030204" pitchFamily="18" charset="0"/>
                            </a:rPr>
                            <m:t>4</m:t>
                          </m:r>
                        </m:sup>
                      </m:sSup>
                      <m:sSup>
                        <m:sSupPr>
                          <m:ctrlPr>
                            <a:rPr lang="en-GB" sz="2000" i="1" smtClean="0">
                              <a:latin typeface="Cambria Math" panose="02040503050406030204" pitchFamily="18" charset="0"/>
                            </a:rPr>
                          </m:ctrlPr>
                        </m:sSupPr>
                        <m:e>
                          <m:d>
                            <m:dPr>
                              <m:ctrlPr>
                                <a:rPr lang="en-GB" sz="2000" i="1" smtClean="0">
                                  <a:latin typeface="Cambria Math" panose="02040503050406030204" pitchFamily="18" charset="0"/>
                                </a:rPr>
                              </m:ctrlPr>
                            </m:dPr>
                            <m:e>
                              <m:r>
                                <a:rPr lang="en-GB" sz="2000" b="0" i="1" smtClean="0">
                                  <a:latin typeface="Cambria Math" panose="02040503050406030204" pitchFamily="18" charset="0"/>
                                </a:rPr>
                                <m:t>1</m:t>
                              </m:r>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r>
                                    <a:rPr lang="en-GB" sz="2000" b="0" i="1" smtClean="0">
                                      <a:latin typeface="Cambria Math" panose="02040503050406030204" pitchFamily="18" charset="0"/>
                                    </a:rPr>
                                    <m:t>0</m:t>
                                  </m:r>
                                  <m:r>
                                    <a:rPr lang="en-GB" sz="2000" b="0" i="1" smtClean="0">
                                      <a:latin typeface="Cambria Math" panose="02040503050406030204" pitchFamily="18" charset="0"/>
                                    </a:rPr>
                                    <m:t>.</m:t>
                                  </m:r>
                                  <m:r>
                                    <a:rPr lang="en-GB" sz="2000" b="0" i="1" smtClean="0">
                                      <a:latin typeface="Cambria Math" panose="02040503050406030204" pitchFamily="18" charset="0"/>
                                    </a:rPr>
                                    <m:t>12</m:t>
                                  </m:r>
                                </m:num>
                                <m:den>
                                  <m:r>
                                    <a:rPr lang="en-GB" sz="2000" b="0" i="1" smtClean="0">
                                      <a:latin typeface="Cambria Math" panose="02040503050406030204" pitchFamily="18" charset="0"/>
                                    </a:rPr>
                                    <m:t>365</m:t>
                                  </m:r>
                                </m:den>
                              </m:f>
                            </m:e>
                          </m:d>
                        </m:e>
                        <m:sup>
                          <m:r>
                            <a:rPr lang="en-GB" sz="2000" b="0" i="1" smtClean="0">
                              <a:latin typeface="Cambria Math" panose="02040503050406030204" pitchFamily="18" charset="0"/>
                            </a:rPr>
                            <m:t>365</m:t>
                          </m:r>
                        </m:sup>
                      </m:sSup>
                      <m:r>
                        <a:rPr lang="en-GB" sz="2000" b="0" i="1" smtClean="0">
                          <a:latin typeface="Cambria Math" panose="02040503050406030204" pitchFamily="18" charset="0"/>
                        </a:rPr>
                        <m:t>=</m:t>
                      </m:r>
                      <m:r>
                        <a:rPr lang="en-GB" sz="2000" b="0" i="1" smtClean="0">
                          <a:latin typeface="Cambria Math" panose="02040503050406030204" pitchFamily="18" charset="0"/>
                        </a:rPr>
                        <m:t>1</m:t>
                      </m:r>
                      <m:r>
                        <a:rPr lang="en-GB" sz="2000" b="0" i="1" smtClean="0">
                          <a:latin typeface="Cambria Math" panose="02040503050406030204" pitchFamily="18" charset="0"/>
                        </a:rPr>
                        <m:t>.</m:t>
                      </m:r>
                      <m:r>
                        <a:rPr lang="en-GB" sz="2000" b="0" i="1" smtClean="0">
                          <a:latin typeface="Cambria Math" panose="02040503050406030204" pitchFamily="18" charset="0"/>
                        </a:rPr>
                        <m:t>444583388</m:t>
                      </m:r>
                    </m:oMath>
                  </m:oMathPara>
                </a14:m>
                <a:endParaRPr lang="en-GB" sz="2000" dirty="0"/>
              </a:p>
              <a:p>
                <a:pPr marL="109728" indent="0" algn="just">
                  <a:spcAft>
                    <a:spcPts val="1200"/>
                  </a:spcAft>
                  <a:buNone/>
                </a:pPr>
                <a:r>
                  <a:rPr lang="en-GB" sz="2200" dirty="0"/>
                  <a:t>Therefore, </a:t>
                </a:r>
              </a:p>
              <a:p>
                <a:pPr marL="109728" indent="0" algn="just">
                  <a:spcAft>
                    <a:spcPts val="1200"/>
                  </a:spcAft>
                  <a:buNone/>
                </a:pPr>
                <a14:m>
                  <m:oMathPara xmlns:m="http://schemas.openxmlformats.org/officeDocument/2006/math">
                    <m:oMathParaPr>
                      <m:jc m:val="centerGroup"/>
                    </m:oMathParaPr>
                    <m:oMath xmlns:m="http://schemas.openxmlformats.org/officeDocument/2006/math">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r>
                                <a:rPr lang="en-GB" sz="2000" i="1">
                                  <a:latin typeface="Cambria Math" panose="02040503050406030204" pitchFamily="18" charset="0"/>
                                </a:rPr>
                                <m:t>1</m:t>
                              </m:r>
                              <m:r>
                                <a:rPr lang="en-GB" sz="2000" i="1">
                                  <a:latin typeface="Cambria Math" panose="02040503050406030204" pitchFamily="18" charset="0"/>
                                </a:rPr>
                                <m:t>+</m:t>
                              </m:r>
                              <m:r>
                                <a:rPr lang="en-GB" sz="2000" i="1">
                                  <a:latin typeface="Cambria Math" panose="02040503050406030204" pitchFamily="18" charset="0"/>
                                </a:rPr>
                                <m:t>𝑟</m:t>
                              </m:r>
                            </m:e>
                          </m:d>
                        </m:e>
                        <m:sup>
                          <m:r>
                            <a:rPr lang="en-GB" sz="2000" i="1">
                              <a:latin typeface="Cambria Math" panose="02040503050406030204" pitchFamily="18" charset="0"/>
                            </a:rPr>
                            <m:t>3</m:t>
                          </m:r>
                        </m:sup>
                      </m:sSup>
                      <m:r>
                        <a:rPr lang="en-GB" sz="2000" b="0" i="0" smtClean="0">
                          <a:latin typeface="Cambria Math" panose="02040503050406030204" pitchFamily="18" charset="0"/>
                        </a:rPr>
                        <m:t>=</m:t>
                      </m:r>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r>
                                <a:rPr lang="en-GB" sz="2000" i="1">
                                  <a:latin typeface="Cambria Math" panose="02040503050406030204" pitchFamily="18" charset="0"/>
                                </a:rPr>
                                <m:t>1</m:t>
                              </m:r>
                              <m:r>
                                <a:rPr lang="en-GB" sz="2000" i="1">
                                  <a:latin typeface="Cambria Math" panose="02040503050406030204" pitchFamily="18" charset="0"/>
                                </a:rPr>
                                <m:t>+</m:t>
                              </m:r>
                              <m:f>
                                <m:fPr>
                                  <m:ctrlPr>
                                    <a:rPr lang="en-GB" sz="2000" i="1">
                                      <a:latin typeface="Cambria Math" panose="02040503050406030204" pitchFamily="18" charset="0"/>
                                    </a:rPr>
                                  </m:ctrlPr>
                                </m:fPr>
                                <m:num>
                                  <m:r>
                                    <a:rPr lang="en-GB" sz="2000" i="1">
                                      <a:latin typeface="Cambria Math" panose="02040503050406030204" pitchFamily="18" charset="0"/>
                                    </a:rPr>
                                    <m:t>0</m:t>
                                  </m:r>
                                  <m:r>
                                    <a:rPr lang="en-GB" sz="2000" i="1">
                                      <a:latin typeface="Cambria Math" panose="02040503050406030204" pitchFamily="18" charset="0"/>
                                    </a:rPr>
                                    <m:t>.</m:t>
                                  </m:r>
                                  <m:r>
                                    <a:rPr lang="en-GB" sz="2000" i="1">
                                      <a:latin typeface="Cambria Math" panose="02040503050406030204" pitchFamily="18" charset="0"/>
                                    </a:rPr>
                                    <m:t>15</m:t>
                                  </m:r>
                                </m:num>
                                <m:den>
                                  <m:r>
                                    <a:rPr lang="en-GB" sz="2000" i="1">
                                      <a:latin typeface="Cambria Math" panose="02040503050406030204" pitchFamily="18" charset="0"/>
                                    </a:rPr>
                                    <m:t>12</m:t>
                                  </m:r>
                                </m:den>
                              </m:f>
                            </m:e>
                          </m:d>
                        </m:e>
                        <m:sup>
                          <m:r>
                            <a:rPr lang="en-GB" sz="2000" i="1">
                              <a:latin typeface="Cambria Math" panose="02040503050406030204" pitchFamily="18" charset="0"/>
                            </a:rPr>
                            <m:t>12</m:t>
                          </m:r>
                        </m:sup>
                      </m:sSup>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r>
                                <a:rPr lang="en-GB" sz="2000" i="1">
                                  <a:latin typeface="Cambria Math" panose="02040503050406030204" pitchFamily="18" charset="0"/>
                                </a:rPr>
                                <m:t>1</m:t>
                              </m:r>
                              <m:r>
                                <a:rPr lang="en-GB" sz="2000" i="1">
                                  <a:latin typeface="Cambria Math" panose="02040503050406030204" pitchFamily="18" charset="0"/>
                                </a:rPr>
                                <m:t>+</m:t>
                              </m:r>
                              <m:f>
                                <m:fPr>
                                  <m:ctrlPr>
                                    <a:rPr lang="en-GB" sz="2000" i="1">
                                      <a:latin typeface="Cambria Math" panose="02040503050406030204" pitchFamily="18" charset="0"/>
                                    </a:rPr>
                                  </m:ctrlPr>
                                </m:fPr>
                                <m:num>
                                  <m:r>
                                    <a:rPr lang="en-GB" sz="2000" i="1">
                                      <a:latin typeface="Cambria Math" panose="02040503050406030204" pitchFamily="18" charset="0"/>
                                    </a:rPr>
                                    <m:t>0</m:t>
                                  </m:r>
                                  <m:r>
                                    <a:rPr lang="en-GB" sz="2000" i="1">
                                      <a:latin typeface="Cambria Math" panose="02040503050406030204" pitchFamily="18" charset="0"/>
                                    </a:rPr>
                                    <m:t>.</m:t>
                                  </m:r>
                                  <m:r>
                                    <a:rPr lang="en-GB" sz="2000" i="1">
                                      <a:latin typeface="Cambria Math" panose="02040503050406030204" pitchFamily="18" charset="0"/>
                                    </a:rPr>
                                    <m:t>10</m:t>
                                  </m:r>
                                </m:num>
                                <m:den>
                                  <m:r>
                                    <a:rPr lang="en-GB" sz="2000" i="1">
                                      <a:latin typeface="Cambria Math" panose="02040503050406030204" pitchFamily="18" charset="0"/>
                                    </a:rPr>
                                    <m:t>4</m:t>
                                  </m:r>
                                </m:den>
                              </m:f>
                            </m:e>
                          </m:d>
                        </m:e>
                        <m:sup>
                          <m:r>
                            <a:rPr lang="en-GB" sz="2000" i="1">
                              <a:latin typeface="Cambria Math" panose="02040503050406030204" pitchFamily="18" charset="0"/>
                            </a:rPr>
                            <m:t>4</m:t>
                          </m:r>
                        </m:sup>
                      </m:sSup>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r>
                                <a:rPr lang="en-GB" sz="2000" i="1">
                                  <a:latin typeface="Cambria Math" panose="02040503050406030204" pitchFamily="18" charset="0"/>
                                </a:rPr>
                                <m:t>1</m:t>
                              </m:r>
                              <m:r>
                                <a:rPr lang="en-GB" sz="2000" i="1">
                                  <a:latin typeface="Cambria Math" panose="02040503050406030204" pitchFamily="18" charset="0"/>
                                </a:rPr>
                                <m:t>+</m:t>
                              </m:r>
                              <m:f>
                                <m:fPr>
                                  <m:ctrlPr>
                                    <a:rPr lang="en-GB" sz="2000" i="1">
                                      <a:latin typeface="Cambria Math" panose="02040503050406030204" pitchFamily="18" charset="0"/>
                                    </a:rPr>
                                  </m:ctrlPr>
                                </m:fPr>
                                <m:num>
                                  <m:r>
                                    <a:rPr lang="en-GB" sz="2000" i="1">
                                      <a:latin typeface="Cambria Math" panose="02040503050406030204" pitchFamily="18" charset="0"/>
                                    </a:rPr>
                                    <m:t>0</m:t>
                                  </m:r>
                                  <m:r>
                                    <a:rPr lang="en-GB" sz="2000" i="1">
                                      <a:latin typeface="Cambria Math" panose="02040503050406030204" pitchFamily="18" charset="0"/>
                                    </a:rPr>
                                    <m:t>.</m:t>
                                  </m:r>
                                  <m:r>
                                    <a:rPr lang="en-GB" sz="2000" i="1">
                                      <a:latin typeface="Cambria Math" panose="02040503050406030204" pitchFamily="18" charset="0"/>
                                    </a:rPr>
                                    <m:t>12</m:t>
                                  </m:r>
                                </m:num>
                                <m:den>
                                  <m:r>
                                    <a:rPr lang="en-GB" sz="2000" i="1">
                                      <a:latin typeface="Cambria Math" panose="02040503050406030204" pitchFamily="18" charset="0"/>
                                    </a:rPr>
                                    <m:t>365</m:t>
                                  </m:r>
                                </m:den>
                              </m:f>
                            </m:e>
                          </m:d>
                        </m:e>
                        <m:sup>
                          <m:r>
                            <a:rPr lang="en-GB" sz="2000" i="1">
                              <a:latin typeface="Cambria Math" panose="02040503050406030204" pitchFamily="18" charset="0"/>
                            </a:rPr>
                            <m:t>365</m:t>
                          </m:r>
                        </m:sup>
                      </m:sSup>
                      <m:r>
                        <a:rPr lang="en-GB" sz="2000" i="1">
                          <a:latin typeface="Cambria Math" panose="02040503050406030204" pitchFamily="18" charset="0"/>
                          <a:ea typeface="Cambria Math" panose="02040503050406030204" pitchFamily="18" charset="0"/>
                        </a:rPr>
                        <m:t>⟹</m:t>
                      </m:r>
                      <m:r>
                        <a:rPr lang="en-GB" sz="2000" b="0" i="1" smtClean="0">
                          <a:latin typeface="Cambria Math" panose="02040503050406030204" pitchFamily="18" charset="0"/>
                          <a:ea typeface="Cambria Math" panose="02040503050406030204" pitchFamily="18" charset="0"/>
                        </a:rPr>
                        <m:t>𝑟</m:t>
                      </m:r>
                      <m:r>
                        <a:rPr lang="en-GB" sz="2000" b="0" i="1" smtClean="0">
                          <a:latin typeface="Cambria Math" panose="02040503050406030204" pitchFamily="18" charset="0"/>
                          <a:ea typeface="Cambria Math" panose="02040503050406030204" pitchFamily="18" charset="0"/>
                        </a:rPr>
                        <m:t>≈</m:t>
                      </m:r>
                      <m:r>
                        <a:rPr lang="en-GB" sz="2000" b="0" i="1" smtClean="0">
                          <a:latin typeface="Cambria Math" panose="02040503050406030204" pitchFamily="18" charset="0"/>
                          <a:ea typeface="Cambria Math" panose="02040503050406030204" pitchFamily="18" charset="0"/>
                        </a:rPr>
                        <m:t>13</m:t>
                      </m:r>
                      <m:r>
                        <a:rPr lang="en-GB" sz="2000" b="0" i="1" smtClean="0">
                          <a:latin typeface="Cambria Math" panose="02040503050406030204" pitchFamily="18" charset="0"/>
                          <a:ea typeface="Cambria Math" panose="02040503050406030204" pitchFamily="18" charset="0"/>
                        </a:rPr>
                        <m:t>.</m:t>
                      </m:r>
                      <m:r>
                        <a:rPr lang="en-GB" sz="2000" b="0" i="1" smtClean="0">
                          <a:latin typeface="Cambria Math" panose="02040503050406030204" pitchFamily="18" charset="0"/>
                          <a:ea typeface="Cambria Math" panose="02040503050406030204" pitchFamily="18" charset="0"/>
                        </a:rPr>
                        <m:t>04</m:t>
                      </m:r>
                      <m:r>
                        <a:rPr lang="en-GB" sz="2000" b="0" i="1" smtClean="0">
                          <a:latin typeface="Cambria Math" panose="02040503050406030204" pitchFamily="18" charset="0"/>
                          <a:ea typeface="Cambria Math" panose="02040503050406030204" pitchFamily="18" charset="0"/>
                        </a:rPr>
                        <m:t>%</m:t>
                      </m:r>
                    </m:oMath>
                  </m:oMathPara>
                </a14:m>
                <a:endParaRPr lang="en-GB"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28789" y="1287887"/>
                <a:ext cx="11887200" cy="5570113"/>
              </a:xfrm>
              <a:blipFill>
                <a:blip r:embed="rId2"/>
                <a:stretch>
                  <a:fillRect t="-656" r="-667"/>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D9F1ADB5-5BD8-422D-848A-349034075389}"/>
              </a:ext>
            </a:extLst>
          </p:cNvPr>
          <p:cNvSpPr>
            <a:spLocks noGrp="1"/>
          </p:cNvSpPr>
          <p:nvPr>
            <p:ph type="sldNum" sz="quarter" idx="12"/>
          </p:nvPr>
        </p:nvSpPr>
        <p:spPr/>
        <p:txBody>
          <a:bodyPr/>
          <a:lstStyle/>
          <a:p>
            <a:fld id="{E268A2EE-60DF-4D9A-BDB5-E8B57244CE40}" type="slidenum">
              <a:rPr lang="en-GB" smtClean="0"/>
              <a:pPr/>
              <a:t>138</a:t>
            </a:fld>
            <a:endParaRPr lang="en-GB"/>
          </a:p>
        </p:txBody>
      </p:sp>
    </p:spTree>
    <p:extLst>
      <p:ext uri="{BB962C8B-B14F-4D97-AF65-F5344CB8AC3E}">
        <p14:creationId xmlns:p14="http://schemas.microsoft.com/office/powerpoint/2010/main" val="195908864"/>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730" y="641181"/>
            <a:ext cx="11603864" cy="543676"/>
          </a:xfrm>
          <a:solidFill>
            <a:schemeClr val="accent4">
              <a:lumMod val="75000"/>
            </a:schemeClr>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bg1"/>
                </a:solidFill>
              </a:rPr>
              <a:t>Extra Questions &amp; Answers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28789" y="1287887"/>
                <a:ext cx="11887200" cy="5570113"/>
              </a:xfrm>
            </p:spPr>
            <p:txBody>
              <a:bodyPr>
                <a:normAutofit fontScale="62500" lnSpcReduction="20000"/>
              </a:bodyPr>
              <a:lstStyle/>
              <a:p>
                <a:pPr lvl="0"/>
                <a:r>
                  <a:rPr lang="en-GB" sz="2600" b="1" u="sng" dirty="0"/>
                  <a:t>Question 5:</a:t>
                </a:r>
                <a:r>
                  <a:rPr lang="en-GB" sz="2600" dirty="0"/>
                  <a:t> A company is going to make </a:t>
                </a:r>
                <a:r>
                  <a:rPr lang="en-GB" sz="2600" dirty="0">
                    <a:solidFill>
                      <a:srgbClr val="FF0000"/>
                    </a:solidFill>
                  </a:rPr>
                  <a:t>200</a:t>
                </a:r>
                <a:r>
                  <a:rPr lang="en-GB" sz="2600" dirty="0"/>
                  <a:t> workers redundant and you are on the list. You can choose one of the following redundancy payment schemes. Explain which scheme will you choose if the annual rate of interest is </a:t>
                </a:r>
                <a:r>
                  <a:rPr lang="en-GB" sz="2600" dirty="0">
                    <a:solidFill>
                      <a:srgbClr val="FF0000"/>
                    </a:solidFill>
                  </a:rPr>
                  <a:t>10%</a:t>
                </a:r>
                <a:r>
                  <a:rPr lang="en-GB" sz="2600" dirty="0"/>
                  <a:t> and does not change at all? </a:t>
                </a:r>
              </a:p>
              <a:p>
                <a:pPr marL="566928" lvl="0" indent="-457200">
                  <a:buFont typeface="+mj-lt"/>
                  <a:buAutoNum type="alphaLcParenR"/>
                </a:pPr>
                <a:r>
                  <a:rPr lang="en-GB" sz="2600" dirty="0">
                    <a:solidFill>
                      <a:srgbClr val="FF0000"/>
                    </a:solidFill>
                  </a:rPr>
                  <a:t>£42,000 </a:t>
                </a:r>
                <a:r>
                  <a:rPr lang="en-GB" sz="2600" dirty="0"/>
                  <a:t>after </a:t>
                </a:r>
                <a:r>
                  <a:rPr lang="en-GB" sz="2600" b="1" dirty="0">
                    <a:solidFill>
                      <a:srgbClr val="FF0000"/>
                    </a:solidFill>
                  </a:rPr>
                  <a:t>5</a:t>
                </a:r>
                <a:r>
                  <a:rPr lang="en-GB" sz="2600" dirty="0"/>
                  <a:t> years from now.</a:t>
                </a:r>
              </a:p>
              <a:p>
                <a:pPr marL="566928" lvl="0" indent="-457200">
                  <a:buFont typeface="+mj-lt"/>
                  <a:buAutoNum type="alphaLcParenR"/>
                </a:pPr>
                <a:r>
                  <a:rPr lang="en-GB" sz="2600" dirty="0">
                    <a:solidFill>
                      <a:srgbClr val="FF0000"/>
                    </a:solidFill>
                  </a:rPr>
                  <a:t>£3,000 </a:t>
                </a:r>
                <a:r>
                  <a:rPr lang="en-GB" sz="2600" dirty="0"/>
                  <a:t>per year from next year for </a:t>
                </a:r>
                <a:r>
                  <a:rPr lang="en-GB" sz="2600" dirty="0">
                    <a:solidFill>
                      <a:srgbClr val="FF0000"/>
                    </a:solidFill>
                  </a:rPr>
                  <a:t>25</a:t>
                </a:r>
                <a:r>
                  <a:rPr lang="en-GB" sz="2600" dirty="0"/>
                  <a:t> years. </a:t>
                </a:r>
              </a:p>
              <a:p>
                <a:pPr marL="566928" lvl="0" indent="-457200">
                  <a:buFont typeface="+mj-lt"/>
                  <a:buAutoNum type="alphaLcParenR"/>
                </a:pPr>
                <a:r>
                  <a:rPr lang="en-GB" sz="2600" dirty="0">
                    <a:solidFill>
                      <a:srgbClr val="FF0000"/>
                    </a:solidFill>
                  </a:rPr>
                  <a:t>£2,600 </a:t>
                </a:r>
                <a:r>
                  <a:rPr lang="en-GB" sz="2600" dirty="0"/>
                  <a:t>per year forever from next year. </a:t>
                </a:r>
              </a:p>
              <a:p>
                <a:pPr marL="566928" lvl="0" indent="-457200">
                  <a:buFont typeface="+mj-lt"/>
                  <a:buAutoNum type="alphaLcParenR"/>
                </a:pPr>
                <a:r>
                  <a:rPr lang="en-GB" sz="2600" dirty="0">
                    <a:solidFill>
                      <a:srgbClr val="FF0000"/>
                    </a:solidFill>
                  </a:rPr>
                  <a:t>£1,000 </a:t>
                </a:r>
                <a:r>
                  <a:rPr lang="en-GB" sz="2600" dirty="0"/>
                  <a:t>next year and increasing thereafter by </a:t>
                </a:r>
                <a:r>
                  <a:rPr lang="en-GB" sz="2600" dirty="0">
                    <a:solidFill>
                      <a:srgbClr val="FF0000"/>
                    </a:solidFill>
                  </a:rPr>
                  <a:t>6%</a:t>
                </a:r>
                <a:r>
                  <a:rPr lang="en-GB" sz="2600" dirty="0"/>
                  <a:t> for ever. </a:t>
                </a:r>
              </a:p>
              <a:p>
                <a:pPr marL="566928" lvl="0" indent="-457200">
                  <a:buFont typeface="+mj-lt"/>
                  <a:buAutoNum type="alphaLcParenR"/>
                </a:pPr>
                <a:r>
                  <a:rPr lang="en-GB" sz="2600" dirty="0">
                    <a:solidFill>
                      <a:srgbClr val="FF0000"/>
                    </a:solidFill>
                  </a:rPr>
                  <a:t>£1,500 </a:t>
                </a:r>
                <a:r>
                  <a:rPr lang="en-GB" sz="2600" dirty="0"/>
                  <a:t>next year and increasing thereafter by </a:t>
                </a:r>
                <a:r>
                  <a:rPr lang="en-GB" sz="2600" dirty="0">
                    <a:solidFill>
                      <a:srgbClr val="FF0000"/>
                    </a:solidFill>
                  </a:rPr>
                  <a:t>7% </a:t>
                </a:r>
                <a:r>
                  <a:rPr lang="en-GB" sz="2600" dirty="0"/>
                  <a:t>for </a:t>
                </a:r>
                <a:r>
                  <a:rPr lang="en-GB" sz="2600" dirty="0">
                    <a:solidFill>
                      <a:srgbClr val="FF0000"/>
                    </a:solidFill>
                  </a:rPr>
                  <a:t>20</a:t>
                </a:r>
                <a:r>
                  <a:rPr lang="en-GB" sz="2600" dirty="0"/>
                  <a:t> years.</a:t>
                </a:r>
              </a:p>
              <a:p>
                <a:pPr marL="109728" indent="0">
                  <a:spcAft>
                    <a:spcPts val="600"/>
                  </a:spcAft>
                  <a:buNone/>
                </a:pPr>
                <a:r>
                  <a:rPr lang="en-GB" sz="2600" b="1" u="sng" dirty="0">
                    <a:solidFill>
                      <a:srgbClr val="FF0000"/>
                    </a:solidFill>
                  </a:rPr>
                  <a:t>Answers: </a:t>
                </a:r>
              </a:p>
              <a:p>
                <a:pPr marL="624078" lvl="0" indent="-514350">
                  <a:buFont typeface="+mj-lt"/>
                  <a:buAutoNum type="alphaLcParenR"/>
                </a:pPr>
                <a:r>
                  <a:rPr lang="en-GB" sz="2600" dirty="0"/>
                  <a:t>PV after </a:t>
                </a:r>
                <a:r>
                  <a:rPr lang="en-GB" sz="2600" dirty="0">
                    <a:solidFill>
                      <a:srgbClr val="FF0000"/>
                    </a:solidFill>
                  </a:rPr>
                  <a:t>5</a:t>
                </a:r>
                <a:r>
                  <a:rPr lang="en-GB" sz="2600" dirty="0"/>
                  <a:t> years: </a:t>
                </a:r>
                <a14:m>
                  <m:oMath xmlns:m="http://schemas.openxmlformats.org/officeDocument/2006/math">
                    <m:f>
                      <m:fPr>
                        <m:ctrlPr>
                          <a:rPr lang="en-GB" sz="2600" i="1" smtClean="0">
                            <a:solidFill>
                              <a:srgbClr val="FF0000"/>
                            </a:solidFill>
                            <a:latin typeface="Cambria Math" panose="02040503050406030204" pitchFamily="18" charset="0"/>
                          </a:rPr>
                        </m:ctrlPr>
                      </m:fPr>
                      <m:num>
                        <m:r>
                          <a:rPr lang="en-GB" sz="2600" i="1">
                            <a:solidFill>
                              <a:srgbClr val="FF0000"/>
                            </a:solidFill>
                            <a:latin typeface="Cambria Math" panose="02040503050406030204" pitchFamily="18" charset="0"/>
                          </a:rPr>
                          <m:t>42000</m:t>
                        </m:r>
                      </m:num>
                      <m:den>
                        <m:sSup>
                          <m:sSupPr>
                            <m:ctrlPr>
                              <a:rPr lang="en-GB" sz="2600" i="1">
                                <a:solidFill>
                                  <a:srgbClr val="FF0000"/>
                                </a:solidFill>
                                <a:latin typeface="Cambria Math" panose="02040503050406030204" pitchFamily="18" charset="0"/>
                              </a:rPr>
                            </m:ctrlPr>
                          </m:sSupPr>
                          <m:e>
                            <m:d>
                              <m:dPr>
                                <m:ctrlPr>
                                  <a:rPr lang="en-GB" sz="2600" i="1">
                                    <a:solidFill>
                                      <a:srgbClr val="FF0000"/>
                                    </a:solidFill>
                                    <a:latin typeface="Cambria Math" panose="02040503050406030204" pitchFamily="18" charset="0"/>
                                  </a:rPr>
                                </m:ctrlPr>
                              </m:dPr>
                              <m:e>
                                <m:r>
                                  <a:rPr lang="en-GB" sz="2600" i="1">
                                    <a:solidFill>
                                      <a:srgbClr val="FF0000"/>
                                    </a:solidFill>
                                    <a:latin typeface="Cambria Math" panose="02040503050406030204" pitchFamily="18" charset="0"/>
                                  </a:rPr>
                                  <m:t>1</m:t>
                                </m:r>
                                <m:r>
                                  <a:rPr lang="en-GB" sz="2600" i="1">
                                    <a:solidFill>
                                      <a:srgbClr val="FF0000"/>
                                    </a:solidFill>
                                    <a:latin typeface="Cambria Math" panose="02040503050406030204" pitchFamily="18" charset="0"/>
                                  </a:rPr>
                                  <m:t>+</m:t>
                                </m:r>
                                <m:r>
                                  <a:rPr lang="en-GB" sz="2600" i="1">
                                    <a:solidFill>
                                      <a:srgbClr val="FF0000"/>
                                    </a:solidFill>
                                    <a:latin typeface="Cambria Math" panose="02040503050406030204" pitchFamily="18" charset="0"/>
                                  </a:rPr>
                                  <m:t>0</m:t>
                                </m:r>
                                <m:r>
                                  <a:rPr lang="en-GB" sz="2600" i="1">
                                    <a:solidFill>
                                      <a:srgbClr val="FF0000"/>
                                    </a:solidFill>
                                    <a:latin typeface="Cambria Math" panose="02040503050406030204" pitchFamily="18" charset="0"/>
                                  </a:rPr>
                                  <m:t>.</m:t>
                                </m:r>
                                <m:r>
                                  <a:rPr lang="en-GB" sz="2600" i="1">
                                    <a:solidFill>
                                      <a:srgbClr val="FF0000"/>
                                    </a:solidFill>
                                    <a:latin typeface="Cambria Math" panose="02040503050406030204" pitchFamily="18" charset="0"/>
                                  </a:rPr>
                                  <m:t>1</m:t>
                                </m:r>
                              </m:e>
                            </m:d>
                          </m:e>
                          <m:sup>
                            <m:r>
                              <a:rPr lang="en-GB" sz="2600" i="1">
                                <a:solidFill>
                                  <a:srgbClr val="FF0000"/>
                                </a:solidFill>
                                <a:latin typeface="Cambria Math" panose="02040503050406030204" pitchFamily="18" charset="0"/>
                              </a:rPr>
                              <m:t>5</m:t>
                            </m:r>
                          </m:sup>
                        </m:sSup>
                      </m:den>
                    </m:f>
                    <m:r>
                      <a:rPr lang="en-GB" sz="2600" i="1">
                        <a:solidFill>
                          <a:srgbClr val="FF0000"/>
                        </a:solidFill>
                        <a:latin typeface="Cambria Math" panose="02040503050406030204" pitchFamily="18" charset="0"/>
                      </a:rPr>
                      <m:t>=</m:t>
                    </m:r>
                    <m:r>
                      <a:rPr lang="en-GB" sz="2600" i="1">
                        <a:solidFill>
                          <a:srgbClr val="FF0000"/>
                        </a:solidFill>
                        <a:latin typeface="Cambria Math" panose="02040503050406030204" pitchFamily="18" charset="0"/>
                      </a:rPr>
                      <m:t>26078</m:t>
                    </m:r>
                    <m:r>
                      <a:rPr lang="en-GB" sz="2600" i="1">
                        <a:solidFill>
                          <a:srgbClr val="FF0000"/>
                        </a:solidFill>
                        <a:latin typeface="Cambria Math" panose="02040503050406030204" pitchFamily="18" charset="0"/>
                      </a:rPr>
                      <m:t>.</m:t>
                    </m:r>
                    <m:r>
                      <a:rPr lang="en-GB" sz="2600" i="1">
                        <a:solidFill>
                          <a:srgbClr val="FF0000"/>
                        </a:solidFill>
                        <a:latin typeface="Cambria Math" panose="02040503050406030204" pitchFamily="18" charset="0"/>
                      </a:rPr>
                      <m:t>69</m:t>
                    </m:r>
                  </m:oMath>
                </a14:m>
                <a:endParaRPr lang="en-GB" sz="2600" dirty="0"/>
              </a:p>
              <a:p>
                <a:pPr marL="624078" lvl="0" indent="-514350">
                  <a:buFont typeface="+mj-lt"/>
                  <a:buAutoNum type="alphaLcParenR"/>
                </a:pPr>
                <a:r>
                  <a:rPr lang="en-GB" sz="2600" dirty="0"/>
                  <a:t>Annuity for </a:t>
                </a:r>
                <a:r>
                  <a:rPr lang="en-GB" sz="2600" dirty="0">
                    <a:solidFill>
                      <a:srgbClr val="FF0000"/>
                    </a:solidFill>
                  </a:rPr>
                  <a:t>25</a:t>
                </a:r>
                <a:r>
                  <a:rPr lang="en-GB" sz="2600" dirty="0"/>
                  <a:t> years: </a:t>
                </a:r>
                <a14:m>
                  <m:oMath xmlns:m="http://schemas.openxmlformats.org/officeDocument/2006/math">
                    <m:f>
                      <m:fPr>
                        <m:ctrlPr>
                          <a:rPr lang="en-GB" sz="2600" i="1" smtClean="0">
                            <a:solidFill>
                              <a:srgbClr val="FF0000"/>
                            </a:solidFill>
                            <a:latin typeface="Cambria Math" panose="02040503050406030204" pitchFamily="18" charset="0"/>
                          </a:rPr>
                        </m:ctrlPr>
                      </m:fPr>
                      <m:num>
                        <m:r>
                          <a:rPr lang="en-GB" sz="2600" i="1">
                            <a:solidFill>
                              <a:srgbClr val="FF0000"/>
                            </a:solidFill>
                            <a:latin typeface="Cambria Math" panose="02040503050406030204" pitchFamily="18" charset="0"/>
                          </a:rPr>
                          <m:t>𝐶</m:t>
                        </m:r>
                      </m:num>
                      <m:den>
                        <m:r>
                          <a:rPr lang="en-GB" sz="2600" i="1">
                            <a:solidFill>
                              <a:srgbClr val="FF0000"/>
                            </a:solidFill>
                            <a:latin typeface="Cambria Math" panose="02040503050406030204" pitchFamily="18" charset="0"/>
                          </a:rPr>
                          <m:t>𝑟</m:t>
                        </m:r>
                      </m:den>
                    </m:f>
                    <m:d>
                      <m:dPr>
                        <m:begChr m:val="["/>
                        <m:endChr m:val="]"/>
                        <m:ctrlPr>
                          <a:rPr lang="en-GB" sz="2600" i="1">
                            <a:solidFill>
                              <a:srgbClr val="FF0000"/>
                            </a:solidFill>
                            <a:latin typeface="Cambria Math" panose="02040503050406030204" pitchFamily="18" charset="0"/>
                          </a:rPr>
                        </m:ctrlPr>
                      </m:dPr>
                      <m:e>
                        <m:r>
                          <a:rPr lang="en-GB" sz="2600" i="1">
                            <a:solidFill>
                              <a:srgbClr val="FF0000"/>
                            </a:solidFill>
                            <a:latin typeface="Cambria Math" panose="02040503050406030204" pitchFamily="18" charset="0"/>
                          </a:rPr>
                          <m:t>1</m:t>
                        </m:r>
                        <m:r>
                          <a:rPr lang="en-GB" sz="2600" i="1">
                            <a:solidFill>
                              <a:srgbClr val="FF0000"/>
                            </a:solidFill>
                            <a:latin typeface="Cambria Math" panose="02040503050406030204" pitchFamily="18" charset="0"/>
                          </a:rPr>
                          <m:t>−</m:t>
                        </m:r>
                        <m:f>
                          <m:fPr>
                            <m:ctrlPr>
                              <a:rPr lang="en-GB" sz="2600" i="1">
                                <a:solidFill>
                                  <a:srgbClr val="FF0000"/>
                                </a:solidFill>
                                <a:latin typeface="Cambria Math" panose="02040503050406030204" pitchFamily="18" charset="0"/>
                              </a:rPr>
                            </m:ctrlPr>
                          </m:fPr>
                          <m:num>
                            <m:r>
                              <a:rPr lang="en-GB" sz="2600" i="1">
                                <a:solidFill>
                                  <a:srgbClr val="FF0000"/>
                                </a:solidFill>
                                <a:latin typeface="Cambria Math" panose="02040503050406030204" pitchFamily="18" charset="0"/>
                              </a:rPr>
                              <m:t>1</m:t>
                            </m:r>
                          </m:num>
                          <m:den>
                            <m:sSup>
                              <m:sSupPr>
                                <m:ctrlPr>
                                  <a:rPr lang="en-GB" sz="2600" i="1">
                                    <a:solidFill>
                                      <a:srgbClr val="FF0000"/>
                                    </a:solidFill>
                                    <a:latin typeface="Cambria Math" panose="02040503050406030204" pitchFamily="18" charset="0"/>
                                  </a:rPr>
                                </m:ctrlPr>
                              </m:sSupPr>
                              <m:e>
                                <m:d>
                                  <m:dPr>
                                    <m:ctrlPr>
                                      <a:rPr lang="en-GB" sz="2600" i="1">
                                        <a:solidFill>
                                          <a:srgbClr val="FF0000"/>
                                        </a:solidFill>
                                        <a:latin typeface="Cambria Math" panose="02040503050406030204" pitchFamily="18" charset="0"/>
                                      </a:rPr>
                                    </m:ctrlPr>
                                  </m:dPr>
                                  <m:e>
                                    <m:r>
                                      <a:rPr lang="en-GB" sz="2600" i="1">
                                        <a:solidFill>
                                          <a:srgbClr val="FF0000"/>
                                        </a:solidFill>
                                        <a:latin typeface="Cambria Math" panose="02040503050406030204" pitchFamily="18" charset="0"/>
                                      </a:rPr>
                                      <m:t>1</m:t>
                                    </m:r>
                                    <m:r>
                                      <a:rPr lang="en-GB" sz="2600" i="1">
                                        <a:solidFill>
                                          <a:srgbClr val="FF0000"/>
                                        </a:solidFill>
                                        <a:latin typeface="Cambria Math" panose="02040503050406030204" pitchFamily="18" charset="0"/>
                                      </a:rPr>
                                      <m:t>+</m:t>
                                    </m:r>
                                    <m:r>
                                      <a:rPr lang="en-GB" sz="2600" i="1">
                                        <a:solidFill>
                                          <a:srgbClr val="FF0000"/>
                                        </a:solidFill>
                                        <a:latin typeface="Cambria Math" panose="02040503050406030204" pitchFamily="18" charset="0"/>
                                      </a:rPr>
                                      <m:t>𝑟</m:t>
                                    </m:r>
                                  </m:e>
                                </m:d>
                              </m:e>
                              <m:sup>
                                <m:r>
                                  <a:rPr lang="en-GB" sz="2600" i="1">
                                    <a:solidFill>
                                      <a:srgbClr val="FF0000"/>
                                    </a:solidFill>
                                    <a:latin typeface="Cambria Math" panose="02040503050406030204" pitchFamily="18" charset="0"/>
                                  </a:rPr>
                                  <m:t>𝑚</m:t>
                                </m:r>
                              </m:sup>
                            </m:sSup>
                          </m:den>
                        </m:f>
                      </m:e>
                    </m:d>
                    <m:r>
                      <a:rPr lang="en-GB" sz="2600" i="1">
                        <a:solidFill>
                          <a:srgbClr val="FF0000"/>
                        </a:solidFill>
                        <a:latin typeface="Cambria Math" panose="02040503050406030204" pitchFamily="18" charset="0"/>
                      </a:rPr>
                      <m:t>=</m:t>
                    </m:r>
                    <m:r>
                      <a:rPr lang="en-GB" sz="2600" i="1">
                        <a:solidFill>
                          <a:srgbClr val="FF0000"/>
                        </a:solidFill>
                        <a:latin typeface="Cambria Math" panose="02040503050406030204" pitchFamily="18" charset="0"/>
                      </a:rPr>
                      <m:t>27231</m:t>
                    </m:r>
                    <m:r>
                      <a:rPr lang="en-GB" sz="2600" i="1">
                        <a:solidFill>
                          <a:srgbClr val="FF0000"/>
                        </a:solidFill>
                        <a:latin typeface="Cambria Math" panose="02040503050406030204" pitchFamily="18" charset="0"/>
                      </a:rPr>
                      <m:t>.</m:t>
                    </m:r>
                    <m:r>
                      <a:rPr lang="en-GB" sz="2600" i="1">
                        <a:solidFill>
                          <a:srgbClr val="FF0000"/>
                        </a:solidFill>
                        <a:latin typeface="Cambria Math" panose="02040503050406030204" pitchFamily="18" charset="0"/>
                      </a:rPr>
                      <m:t>12</m:t>
                    </m:r>
                  </m:oMath>
                </a14:m>
                <a:endParaRPr lang="en-GB" sz="2600" dirty="0"/>
              </a:p>
              <a:p>
                <a:pPr marL="109728" lvl="0" indent="0">
                  <a:buNone/>
                </a:pPr>
                <a:endParaRPr lang="en-GB" sz="2600" dirty="0"/>
              </a:p>
              <a:p>
                <a:pPr>
                  <a:buFont typeface="Wingdings" panose="05000000000000000000" pitchFamily="2" charset="2"/>
                  <a:buChar char="v"/>
                </a:pPr>
                <a:r>
                  <a:rPr lang="en-GB" sz="2600" b="1" dirty="0"/>
                  <a:t>Question: Why is this not considered a delayed annuity? Shouldn’t </a:t>
                </a:r>
                <a:r>
                  <a:rPr lang="en-GB" sz="2600" b="1" dirty="0">
                    <a:solidFill>
                      <a:srgbClr val="FF0000"/>
                    </a:solidFill>
                  </a:rPr>
                  <a:t>27231.12</a:t>
                </a:r>
                <a:r>
                  <a:rPr lang="en-GB" sz="2600" b="1" dirty="0"/>
                  <a:t> be discounted back to year </a:t>
                </a:r>
                <a:r>
                  <a:rPr lang="en-GB" sz="2600" b="1" dirty="0">
                    <a:solidFill>
                      <a:srgbClr val="FF0000"/>
                    </a:solidFill>
                  </a:rPr>
                  <a:t>0</a:t>
                </a:r>
                <a:r>
                  <a:rPr lang="en-GB" sz="2600" b="1" dirty="0"/>
                  <a:t> since it starts the following year? This question also applies to questions </a:t>
                </a:r>
                <a:r>
                  <a:rPr lang="en-GB" sz="2600" b="1" dirty="0">
                    <a:solidFill>
                      <a:srgbClr val="FF0000"/>
                    </a:solidFill>
                  </a:rPr>
                  <a:t>d) </a:t>
                </a:r>
                <a:r>
                  <a:rPr lang="en-GB" sz="2600" b="1" dirty="0"/>
                  <a:t>and </a:t>
                </a:r>
                <a:r>
                  <a:rPr lang="en-GB" sz="2600" b="1" dirty="0">
                    <a:solidFill>
                      <a:srgbClr val="FF0000"/>
                    </a:solidFill>
                  </a:rPr>
                  <a:t>e)</a:t>
                </a:r>
                <a:r>
                  <a:rPr lang="en-GB" sz="2600" b="1" dirty="0"/>
                  <a:t>.</a:t>
                </a:r>
              </a:p>
              <a:p>
                <a:pPr marL="109728" indent="0">
                  <a:buNone/>
                </a:pPr>
                <a:endParaRPr lang="en-GB" sz="2600" b="1" dirty="0"/>
              </a:p>
              <a:p>
                <a:pPr marL="624078" indent="-514350">
                  <a:buFont typeface="+mj-lt"/>
                  <a:buAutoNum type="alphaLcParenR" startAt="3"/>
                </a:pPr>
                <a:r>
                  <a:rPr lang="en-GB" sz="2600" dirty="0"/>
                  <a:t>The question says from next year for </a:t>
                </a:r>
                <a:r>
                  <a:rPr lang="en-GB" sz="2600" dirty="0">
                    <a:solidFill>
                      <a:srgbClr val="FF0000"/>
                    </a:solidFill>
                  </a:rPr>
                  <a:t>25</a:t>
                </a:r>
                <a:r>
                  <a:rPr lang="en-GB" sz="2600" dirty="0"/>
                  <a:t> years. All the formulae we have in lecture </a:t>
                </a:r>
                <a:r>
                  <a:rPr lang="en-GB" sz="2600" dirty="0">
                    <a:solidFill>
                      <a:srgbClr val="FF0000"/>
                    </a:solidFill>
                  </a:rPr>
                  <a:t>2</a:t>
                </a:r>
                <a:r>
                  <a:rPr lang="en-GB" sz="2600" dirty="0"/>
                  <a:t> assume that the payment starts from the next year, otherwise the formula would be different. Delayed annuity implies when something will start after some years (at least after </a:t>
                </a:r>
                <a:r>
                  <a:rPr lang="en-GB" sz="2600" dirty="0">
                    <a:solidFill>
                      <a:srgbClr val="FF0000"/>
                    </a:solidFill>
                  </a:rPr>
                  <a:t>2</a:t>
                </a:r>
                <a:r>
                  <a:rPr lang="en-GB" sz="2600" dirty="0"/>
                  <a:t> years). Perpetuity: </a:t>
                </a:r>
                <a14:m>
                  <m:oMath xmlns:m="http://schemas.openxmlformats.org/officeDocument/2006/math">
                    <m:f>
                      <m:fPr>
                        <m:ctrlPr>
                          <a:rPr lang="en-GB" sz="2600" i="1" smtClean="0">
                            <a:solidFill>
                              <a:srgbClr val="FF0000"/>
                            </a:solidFill>
                            <a:latin typeface="Cambria Math" panose="02040503050406030204" pitchFamily="18" charset="0"/>
                          </a:rPr>
                        </m:ctrlPr>
                      </m:fPr>
                      <m:num>
                        <m:r>
                          <a:rPr lang="en-GB" sz="2600" i="1">
                            <a:solidFill>
                              <a:srgbClr val="FF0000"/>
                            </a:solidFill>
                            <a:latin typeface="Cambria Math" panose="02040503050406030204" pitchFamily="18" charset="0"/>
                          </a:rPr>
                          <m:t>𝐶</m:t>
                        </m:r>
                      </m:num>
                      <m:den>
                        <m:r>
                          <a:rPr lang="en-GB" sz="2600" i="1">
                            <a:solidFill>
                              <a:srgbClr val="FF0000"/>
                            </a:solidFill>
                            <a:latin typeface="Cambria Math" panose="02040503050406030204" pitchFamily="18" charset="0"/>
                          </a:rPr>
                          <m:t>𝑟</m:t>
                        </m:r>
                      </m:den>
                    </m:f>
                    <m:r>
                      <a:rPr lang="en-GB" sz="2600" i="1">
                        <a:solidFill>
                          <a:srgbClr val="FF0000"/>
                        </a:solidFill>
                        <a:latin typeface="Cambria Math" panose="02040503050406030204" pitchFamily="18" charset="0"/>
                      </a:rPr>
                      <m:t>=</m:t>
                    </m:r>
                    <m:r>
                      <a:rPr lang="en-GB" sz="2600" i="1">
                        <a:solidFill>
                          <a:srgbClr val="FF0000"/>
                        </a:solidFill>
                        <a:latin typeface="Cambria Math" panose="02040503050406030204" pitchFamily="18" charset="0"/>
                      </a:rPr>
                      <m:t>26000</m:t>
                    </m:r>
                  </m:oMath>
                </a14:m>
                <a:endParaRPr lang="en-GB" sz="2600" dirty="0"/>
              </a:p>
              <a:p>
                <a:pPr marL="624078" lvl="0" indent="-514350">
                  <a:buFont typeface="+mj-lt"/>
                  <a:buAutoNum type="alphaLcParenR" startAt="4"/>
                </a:pPr>
                <a:r>
                  <a:rPr lang="en-GB" sz="2600" dirty="0"/>
                  <a:t>Perpetuity with growing returns: </a:t>
                </a:r>
                <a14:m>
                  <m:oMath xmlns:m="http://schemas.openxmlformats.org/officeDocument/2006/math">
                    <m:f>
                      <m:fPr>
                        <m:ctrlPr>
                          <a:rPr lang="en-GB" sz="2600" i="1" smtClean="0">
                            <a:solidFill>
                              <a:srgbClr val="FF0000"/>
                            </a:solidFill>
                            <a:latin typeface="Cambria Math" panose="02040503050406030204" pitchFamily="18" charset="0"/>
                          </a:rPr>
                        </m:ctrlPr>
                      </m:fPr>
                      <m:num>
                        <m:r>
                          <a:rPr lang="en-GB" sz="2600" i="1">
                            <a:solidFill>
                              <a:srgbClr val="FF0000"/>
                            </a:solidFill>
                            <a:latin typeface="Cambria Math" panose="02040503050406030204" pitchFamily="18" charset="0"/>
                          </a:rPr>
                          <m:t>𝐶</m:t>
                        </m:r>
                      </m:num>
                      <m:den>
                        <m:r>
                          <a:rPr lang="en-GB" sz="2600" i="1">
                            <a:solidFill>
                              <a:srgbClr val="FF0000"/>
                            </a:solidFill>
                            <a:latin typeface="Cambria Math" panose="02040503050406030204" pitchFamily="18" charset="0"/>
                          </a:rPr>
                          <m:t>𝑟</m:t>
                        </m:r>
                        <m:r>
                          <a:rPr lang="en-GB" sz="2600" i="1">
                            <a:solidFill>
                              <a:srgbClr val="FF0000"/>
                            </a:solidFill>
                            <a:latin typeface="Cambria Math" panose="02040503050406030204" pitchFamily="18" charset="0"/>
                          </a:rPr>
                          <m:t>−</m:t>
                        </m:r>
                        <m:r>
                          <a:rPr lang="en-GB" sz="2600" i="1">
                            <a:solidFill>
                              <a:srgbClr val="FF0000"/>
                            </a:solidFill>
                            <a:latin typeface="Cambria Math" panose="02040503050406030204" pitchFamily="18" charset="0"/>
                          </a:rPr>
                          <m:t>𝑔</m:t>
                        </m:r>
                      </m:den>
                    </m:f>
                    <m:r>
                      <a:rPr lang="en-GB" sz="2600" i="1">
                        <a:solidFill>
                          <a:srgbClr val="FF0000"/>
                        </a:solidFill>
                        <a:latin typeface="Cambria Math" panose="02040503050406030204" pitchFamily="18" charset="0"/>
                      </a:rPr>
                      <m:t>=</m:t>
                    </m:r>
                    <m:r>
                      <a:rPr lang="en-GB" sz="2600" i="1">
                        <a:solidFill>
                          <a:srgbClr val="FF0000"/>
                        </a:solidFill>
                        <a:latin typeface="Cambria Math" panose="02040503050406030204" pitchFamily="18" charset="0"/>
                      </a:rPr>
                      <m:t>25000</m:t>
                    </m:r>
                  </m:oMath>
                </a14:m>
                <a:endParaRPr lang="en-GB" sz="2600" dirty="0"/>
              </a:p>
              <a:p>
                <a:pPr marL="624078" lvl="0" indent="-514350">
                  <a:buFont typeface="+mj-lt"/>
                  <a:buAutoNum type="alphaLcParenR" startAt="4"/>
                </a:pPr>
                <a:r>
                  <a:rPr lang="en-GB" sz="2600" dirty="0"/>
                  <a:t>Annuity with growing returns: </a:t>
                </a:r>
                <a14:m>
                  <m:oMath xmlns:m="http://schemas.openxmlformats.org/officeDocument/2006/math">
                    <m:f>
                      <m:fPr>
                        <m:ctrlPr>
                          <a:rPr lang="en-GB" sz="2600" i="1" smtClean="0">
                            <a:solidFill>
                              <a:srgbClr val="FF0000"/>
                            </a:solidFill>
                            <a:latin typeface="Cambria Math" panose="02040503050406030204" pitchFamily="18" charset="0"/>
                          </a:rPr>
                        </m:ctrlPr>
                      </m:fPr>
                      <m:num>
                        <m:r>
                          <a:rPr lang="en-GB" sz="2600" i="1">
                            <a:solidFill>
                              <a:srgbClr val="FF0000"/>
                            </a:solidFill>
                            <a:latin typeface="Cambria Math" panose="02040503050406030204" pitchFamily="18" charset="0"/>
                          </a:rPr>
                          <m:t>𝐶</m:t>
                        </m:r>
                      </m:num>
                      <m:den>
                        <m:r>
                          <a:rPr lang="en-GB" sz="2600" i="1">
                            <a:solidFill>
                              <a:srgbClr val="FF0000"/>
                            </a:solidFill>
                            <a:latin typeface="Cambria Math" panose="02040503050406030204" pitchFamily="18" charset="0"/>
                          </a:rPr>
                          <m:t>𝑟</m:t>
                        </m:r>
                        <m:r>
                          <a:rPr lang="en-GB" sz="2600" i="1">
                            <a:solidFill>
                              <a:srgbClr val="FF0000"/>
                            </a:solidFill>
                            <a:latin typeface="Cambria Math" panose="02040503050406030204" pitchFamily="18" charset="0"/>
                          </a:rPr>
                          <m:t>−</m:t>
                        </m:r>
                        <m:r>
                          <a:rPr lang="en-GB" sz="2600" i="1">
                            <a:solidFill>
                              <a:srgbClr val="FF0000"/>
                            </a:solidFill>
                            <a:latin typeface="Cambria Math" panose="02040503050406030204" pitchFamily="18" charset="0"/>
                          </a:rPr>
                          <m:t>𝑔</m:t>
                        </m:r>
                      </m:den>
                    </m:f>
                    <m:d>
                      <m:dPr>
                        <m:begChr m:val="["/>
                        <m:endChr m:val="]"/>
                        <m:ctrlPr>
                          <a:rPr lang="en-GB" sz="2600" i="1">
                            <a:solidFill>
                              <a:srgbClr val="FF0000"/>
                            </a:solidFill>
                            <a:latin typeface="Cambria Math" panose="02040503050406030204" pitchFamily="18" charset="0"/>
                          </a:rPr>
                        </m:ctrlPr>
                      </m:dPr>
                      <m:e>
                        <m:r>
                          <a:rPr lang="en-GB" sz="2600" i="1">
                            <a:solidFill>
                              <a:srgbClr val="FF0000"/>
                            </a:solidFill>
                            <a:latin typeface="Cambria Math" panose="02040503050406030204" pitchFamily="18" charset="0"/>
                          </a:rPr>
                          <m:t>1</m:t>
                        </m:r>
                        <m:r>
                          <a:rPr lang="en-GB" sz="2600" i="1">
                            <a:solidFill>
                              <a:srgbClr val="FF0000"/>
                            </a:solidFill>
                            <a:latin typeface="Cambria Math" panose="02040503050406030204" pitchFamily="18" charset="0"/>
                          </a:rPr>
                          <m:t>−</m:t>
                        </m:r>
                        <m:f>
                          <m:fPr>
                            <m:ctrlPr>
                              <a:rPr lang="en-GB" sz="2600" i="1">
                                <a:solidFill>
                                  <a:srgbClr val="FF0000"/>
                                </a:solidFill>
                                <a:latin typeface="Cambria Math" panose="02040503050406030204" pitchFamily="18" charset="0"/>
                              </a:rPr>
                            </m:ctrlPr>
                          </m:fPr>
                          <m:num>
                            <m:sSup>
                              <m:sSupPr>
                                <m:ctrlPr>
                                  <a:rPr lang="en-GB" sz="2600" i="1">
                                    <a:solidFill>
                                      <a:srgbClr val="FF0000"/>
                                    </a:solidFill>
                                    <a:latin typeface="Cambria Math" panose="02040503050406030204" pitchFamily="18" charset="0"/>
                                  </a:rPr>
                                </m:ctrlPr>
                              </m:sSupPr>
                              <m:e>
                                <m:d>
                                  <m:dPr>
                                    <m:ctrlPr>
                                      <a:rPr lang="en-GB" sz="2600" i="1">
                                        <a:solidFill>
                                          <a:srgbClr val="FF0000"/>
                                        </a:solidFill>
                                        <a:latin typeface="Cambria Math" panose="02040503050406030204" pitchFamily="18" charset="0"/>
                                      </a:rPr>
                                    </m:ctrlPr>
                                  </m:dPr>
                                  <m:e>
                                    <m:r>
                                      <a:rPr lang="en-GB" sz="2600" i="1">
                                        <a:solidFill>
                                          <a:srgbClr val="FF0000"/>
                                        </a:solidFill>
                                        <a:latin typeface="Cambria Math" panose="02040503050406030204" pitchFamily="18" charset="0"/>
                                      </a:rPr>
                                      <m:t>1</m:t>
                                    </m:r>
                                    <m:r>
                                      <a:rPr lang="en-GB" sz="2600" i="1">
                                        <a:solidFill>
                                          <a:srgbClr val="FF0000"/>
                                        </a:solidFill>
                                        <a:latin typeface="Cambria Math" panose="02040503050406030204" pitchFamily="18" charset="0"/>
                                      </a:rPr>
                                      <m:t>+</m:t>
                                    </m:r>
                                    <m:r>
                                      <a:rPr lang="en-GB" sz="2600" i="1">
                                        <a:solidFill>
                                          <a:srgbClr val="FF0000"/>
                                        </a:solidFill>
                                        <a:latin typeface="Cambria Math" panose="02040503050406030204" pitchFamily="18" charset="0"/>
                                      </a:rPr>
                                      <m:t>𝑔</m:t>
                                    </m:r>
                                  </m:e>
                                </m:d>
                              </m:e>
                              <m:sup>
                                <m:r>
                                  <a:rPr lang="en-GB" sz="2600" i="1">
                                    <a:solidFill>
                                      <a:srgbClr val="FF0000"/>
                                    </a:solidFill>
                                    <a:latin typeface="Cambria Math" panose="02040503050406030204" pitchFamily="18" charset="0"/>
                                  </a:rPr>
                                  <m:t>𝑚</m:t>
                                </m:r>
                              </m:sup>
                            </m:sSup>
                          </m:num>
                          <m:den>
                            <m:sSup>
                              <m:sSupPr>
                                <m:ctrlPr>
                                  <a:rPr lang="en-GB" sz="2600" i="1">
                                    <a:solidFill>
                                      <a:srgbClr val="FF0000"/>
                                    </a:solidFill>
                                    <a:latin typeface="Cambria Math" panose="02040503050406030204" pitchFamily="18" charset="0"/>
                                  </a:rPr>
                                </m:ctrlPr>
                              </m:sSupPr>
                              <m:e>
                                <m:d>
                                  <m:dPr>
                                    <m:ctrlPr>
                                      <a:rPr lang="en-GB" sz="2600" i="1">
                                        <a:solidFill>
                                          <a:srgbClr val="FF0000"/>
                                        </a:solidFill>
                                        <a:latin typeface="Cambria Math" panose="02040503050406030204" pitchFamily="18" charset="0"/>
                                      </a:rPr>
                                    </m:ctrlPr>
                                  </m:dPr>
                                  <m:e>
                                    <m:r>
                                      <a:rPr lang="en-GB" sz="2600" i="1">
                                        <a:solidFill>
                                          <a:srgbClr val="FF0000"/>
                                        </a:solidFill>
                                        <a:latin typeface="Cambria Math" panose="02040503050406030204" pitchFamily="18" charset="0"/>
                                      </a:rPr>
                                      <m:t>1</m:t>
                                    </m:r>
                                    <m:r>
                                      <a:rPr lang="en-GB" sz="2600" i="1">
                                        <a:solidFill>
                                          <a:srgbClr val="FF0000"/>
                                        </a:solidFill>
                                        <a:latin typeface="Cambria Math" panose="02040503050406030204" pitchFamily="18" charset="0"/>
                                      </a:rPr>
                                      <m:t>+</m:t>
                                    </m:r>
                                    <m:r>
                                      <a:rPr lang="en-GB" sz="2600" i="1">
                                        <a:solidFill>
                                          <a:srgbClr val="FF0000"/>
                                        </a:solidFill>
                                        <a:latin typeface="Cambria Math" panose="02040503050406030204" pitchFamily="18" charset="0"/>
                                      </a:rPr>
                                      <m:t>𝑟</m:t>
                                    </m:r>
                                  </m:e>
                                </m:d>
                              </m:e>
                              <m:sup>
                                <m:r>
                                  <a:rPr lang="en-GB" sz="2600" i="1">
                                    <a:solidFill>
                                      <a:srgbClr val="FF0000"/>
                                    </a:solidFill>
                                    <a:latin typeface="Cambria Math" panose="02040503050406030204" pitchFamily="18" charset="0"/>
                                  </a:rPr>
                                  <m:t>𝑚</m:t>
                                </m:r>
                              </m:sup>
                            </m:sSup>
                          </m:den>
                        </m:f>
                      </m:e>
                    </m:d>
                    <m:r>
                      <a:rPr lang="en-GB" sz="2600" i="1">
                        <a:solidFill>
                          <a:srgbClr val="FF0000"/>
                        </a:solidFill>
                        <a:latin typeface="Cambria Math" panose="02040503050406030204" pitchFamily="18" charset="0"/>
                      </a:rPr>
                      <m:t>=</m:t>
                    </m:r>
                    <m:r>
                      <a:rPr lang="en-GB" sz="2600" i="1">
                        <a:solidFill>
                          <a:srgbClr val="FF0000"/>
                        </a:solidFill>
                        <a:latin typeface="Cambria Math" panose="02040503050406030204" pitchFamily="18" charset="0"/>
                      </a:rPr>
                      <m:t>21239</m:t>
                    </m:r>
                  </m:oMath>
                </a14:m>
                <a:endParaRPr lang="en-GB" sz="2600" dirty="0"/>
              </a:p>
              <a:p>
                <a:pPr lvl="0"/>
                <a:endParaRPr lang="en-GB" sz="2600" dirty="0"/>
              </a:p>
              <a:p>
                <a:pPr>
                  <a:buFont typeface="Wingdings" panose="05000000000000000000" pitchFamily="2" charset="2"/>
                  <a:buChar char="q"/>
                </a:pPr>
                <a:r>
                  <a:rPr lang="en-GB" sz="2600" dirty="0"/>
                  <a:t>Considering all options scheme </a:t>
                </a:r>
                <a:r>
                  <a:rPr lang="en-GB" sz="2600" dirty="0">
                    <a:solidFill>
                      <a:srgbClr val="FF0000"/>
                    </a:solidFill>
                  </a:rPr>
                  <a:t>b)</a:t>
                </a:r>
                <a:r>
                  <a:rPr lang="en-GB" sz="2600" dirty="0"/>
                  <a:t> is more profitable than others.</a:t>
                </a:r>
              </a:p>
              <a:p>
                <a:pPr marL="109728" indent="0">
                  <a:spcAft>
                    <a:spcPts val="600"/>
                  </a:spcAft>
                  <a:buNone/>
                </a:pPr>
                <a:endParaRPr lang="en-GB" sz="2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28789" y="1287887"/>
                <a:ext cx="11887200" cy="5570113"/>
              </a:xfrm>
              <a:blipFill>
                <a:blip r:embed="rId2"/>
                <a:stretch>
                  <a:fillRect t="-1094" r="-51"/>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B3267343-30DB-4BEC-A771-A8A741B1B7C6}"/>
              </a:ext>
            </a:extLst>
          </p:cNvPr>
          <p:cNvSpPr>
            <a:spLocks noGrp="1"/>
          </p:cNvSpPr>
          <p:nvPr>
            <p:ph type="sldNum" sz="quarter" idx="12"/>
          </p:nvPr>
        </p:nvSpPr>
        <p:spPr/>
        <p:txBody>
          <a:bodyPr/>
          <a:lstStyle/>
          <a:p>
            <a:fld id="{E268A2EE-60DF-4D9A-BDB5-E8B57244CE40}" type="slidenum">
              <a:rPr lang="en-GB" smtClean="0"/>
              <a:pPr/>
              <a:t>139</a:t>
            </a:fld>
            <a:endParaRPr lang="en-GB"/>
          </a:p>
        </p:txBody>
      </p:sp>
    </p:spTree>
    <p:extLst>
      <p:ext uri="{BB962C8B-B14F-4D97-AF65-F5344CB8AC3E}">
        <p14:creationId xmlns:p14="http://schemas.microsoft.com/office/powerpoint/2010/main" val="27219862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1058846" y="622300"/>
            <a:ext cx="8369300" cy="1221105"/>
          </a:xfrm>
          <a:prstGeom prst="rect">
            <a:avLst/>
          </a:prstGeom>
          <a:noFill/>
          <a:ln w="0" cmpd="sng">
            <a:noFill/>
            <a:prstDash val="solid"/>
          </a:ln>
        </p:spPr>
        <p:txBody>
          <a:bodyPr vert="horz" lIns="0" tIns="0" rIns="0" bIns="0" anchor="t">
            <a:normAutofit/>
          </a:bodyPr>
          <a:lstStyle/>
          <a:p>
            <a:pPr marL="571500" marR="0" indent="-571500">
              <a:lnSpc>
                <a:spcPts val="5500"/>
              </a:lnSpc>
              <a:spcAft>
                <a:spcPts val="4080"/>
              </a:spcAft>
              <a:buFont typeface="Arial" panose="020B0604020202020204" pitchFamily="34" charset="0"/>
              <a:buChar char="•"/>
            </a:pPr>
            <a:r>
              <a:rPr lang="en-US" sz="3200" spc="90" dirty="0">
                <a:solidFill>
                  <a:srgbClr val="006FC0"/>
                </a:solidFill>
                <a:latin typeface="Tahoma" panose="020B0604030504040204" pitchFamily="34" charset="0"/>
                <a:ea typeface="Tahoma" panose="020B0604030504040204" pitchFamily="34" charset="0"/>
                <a:cs typeface="Tahoma" panose="020B0604030504040204" pitchFamily="34" charset="0"/>
              </a:rPr>
              <a:t>Topics for Week 2 (with </a:t>
            </a:r>
            <a:r>
              <a:rPr lang="en-US" sz="3200" spc="90" dirty="0" err="1">
                <a:solidFill>
                  <a:srgbClr val="006FC0"/>
                </a:solidFill>
                <a:latin typeface="Tahoma" panose="020B0604030504040204" pitchFamily="34" charset="0"/>
                <a:ea typeface="Tahoma" panose="020B0604030504040204" pitchFamily="34" charset="0"/>
                <a:cs typeface="Tahoma" panose="020B0604030504040204" pitchFamily="34" charset="0"/>
              </a:rPr>
              <a:t>Ernil</a:t>
            </a:r>
            <a:r>
              <a:rPr lang="en-US" sz="3200" spc="90" dirty="0">
                <a:solidFill>
                  <a:srgbClr val="006FC0"/>
                </a:solidFill>
                <a:latin typeface="Tahoma" panose="020B0604030504040204" pitchFamily="34" charset="0"/>
                <a:ea typeface="Tahoma" panose="020B0604030504040204" pitchFamily="34" charset="0"/>
                <a:cs typeface="Tahoma" panose="020B0604030504040204" pitchFamily="34" charset="0"/>
              </a:rPr>
              <a:t>) </a:t>
            </a:r>
          </a:p>
        </p:txBody>
      </p:sp>
      <p:sp>
        <p:nvSpPr>
          <p:cNvPr id="3" name="Text Placeholder 2"/>
          <p:cNvSpPr>
            <a:spLocks noGrp="1"/>
          </p:cNvSpPr>
          <p:nvPr>
            <p:ph type="body" idx="10"/>
          </p:nvPr>
        </p:nvSpPr>
        <p:spPr>
          <a:xfrm>
            <a:off x="938530" y="1843405"/>
            <a:ext cx="10904220" cy="3515995"/>
          </a:xfrm>
          <a:prstGeom prst="rect">
            <a:avLst/>
          </a:prstGeom>
          <a:noFill/>
          <a:ln w="0" cmpd="sng">
            <a:noFill/>
            <a:prstDash val="solid"/>
          </a:ln>
        </p:spPr>
        <p:txBody>
          <a:bodyPr vert="horz" lIns="0" tIns="0" rIns="0" bIns="0" anchor="t"/>
          <a:lstStyle/>
          <a:p>
            <a:pPr marL="697230" marR="0" indent="-514350" algn="l">
              <a:lnSpc>
                <a:spcPct val="150000"/>
              </a:lnSpc>
              <a:spcAft>
                <a:spcPts val="0"/>
              </a:spcAft>
              <a:buFont typeface="+mj-lt"/>
              <a:buAutoNum type="arabicPeriod"/>
            </a:pPr>
            <a:r>
              <a:rPr lang="en-US" sz="2800" spc="0" dirty="0">
                <a:solidFill>
                  <a:srgbClr val="383838"/>
                </a:solidFill>
                <a:latin typeface="+mn-lt"/>
              </a:rPr>
              <a:t>The International Economic Environment</a:t>
            </a:r>
          </a:p>
          <a:p>
            <a:pPr marL="697230" marR="0" indent="-514350" algn="l">
              <a:lnSpc>
                <a:spcPct val="150000"/>
              </a:lnSpc>
              <a:spcAft>
                <a:spcPts val="0"/>
              </a:spcAft>
              <a:buFont typeface="+mj-lt"/>
              <a:buAutoNum type="arabicPeriod"/>
            </a:pPr>
            <a:r>
              <a:rPr lang="en-US" sz="2800" spc="0" dirty="0">
                <a:solidFill>
                  <a:srgbClr val="383838"/>
                </a:solidFill>
                <a:latin typeface="+mn-lt"/>
              </a:rPr>
              <a:t>Multinational Corporations: internal organization and strategies </a:t>
            </a:r>
          </a:p>
          <a:p>
            <a:pPr marL="697230" marR="0" indent="-514350" algn="l">
              <a:lnSpc>
                <a:spcPct val="150000"/>
              </a:lnSpc>
              <a:spcAft>
                <a:spcPts val="0"/>
              </a:spcAft>
              <a:buFont typeface="+mj-lt"/>
              <a:buAutoNum type="arabicPeriod"/>
            </a:pPr>
            <a:r>
              <a:rPr lang="en-US" sz="2800" spc="20" dirty="0">
                <a:solidFill>
                  <a:srgbClr val="383838"/>
                </a:solidFill>
                <a:latin typeface="+mn-lt"/>
              </a:rPr>
              <a:t>Market Structure and Firms’ Strategies</a:t>
            </a:r>
          </a:p>
          <a:p>
            <a:pPr marL="697230" marR="0" indent="-514350" algn="l">
              <a:lnSpc>
                <a:spcPct val="150000"/>
              </a:lnSpc>
              <a:spcAft>
                <a:spcPts val="0"/>
              </a:spcAft>
              <a:buFont typeface="+mj-lt"/>
              <a:buAutoNum type="arabicPeriod"/>
            </a:pPr>
            <a:r>
              <a:rPr lang="en-US" sz="2800" spc="0" dirty="0">
                <a:solidFill>
                  <a:srgbClr val="383838"/>
                </a:solidFill>
                <a:latin typeface="+mn-lt"/>
              </a:rPr>
              <a:t>Foreign Domestic investment</a:t>
            </a:r>
          </a:p>
          <a:p>
            <a:pPr marL="697230" marR="0" indent="-514350" algn="l">
              <a:lnSpc>
                <a:spcPct val="150000"/>
              </a:lnSpc>
              <a:spcAft>
                <a:spcPts val="0"/>
              </a:spcAft>
              <a:buFont typeface="+mj-lt"/>
              <a:buAutoNum type="arabicPeriod"/>
            </a:pPr>
            <a:r>
              <a:rPr lang="en-US" sz="2800" spc="0" dirty="0">
                <a:solidFill>
                  <a:srgbClr val="383838"/>
                </a:solidFill>
                <a:latin typeface="+mn-lt"/>
              </a:rPr>
              <a:t>Business Strategy - Use of Game Theory</a:t>
            </a:r>
          </a:p>
          <a:p>
            <a:pPr marL="697230" marR="0" indent="-514350" algn="l">
              <a:lnSpc>
                <a:spcPct val="150000"/>
              </a:lnSpc>
              <a:spcAft>
                <a:spcPts val="0"/>
              </a:spcAft>
              <a:buFont typeface="+mj-lt"/>
              <a:buAutoNum type="arabicPeriod"/>
            </a:pPr>
            <a:endParaRPr lang="en-US" sz="2800" spc="0" dirty="0">
              <a:solidFill>
                <a:srgbClr val="383838"/>
              </a:solidFill>
              <a:latin typeface="+mn-lt"/>
            </a:endParaRPr>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730" y="641181"/>
            <a:ext cx="11603864" cy="543676"/>
          </a:xfrm>
          <a:solidFill>
            <a:schemeClr val="accent4">
              <a:lumMod val="75000"/>
            </a:schemeClr>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bg1"/>
                </a:solidFill>
              </a:rPr>
              <a:t>Extra Questions &amp; Answers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28789" y="1287887"/>
                <a:ext cx="11887200" cy="5570113"/>
              </a:xfrm>
            </p:spPr>
            <p:txBody>
              <a:bodyPr>
                <a:normAutofit/>
              </a:bodyPr>
              <a:lstStyle/>
              <a:p>
                <a:pPr lvl="0"/>
                <a:r>
                  <a:rPr lang="en-GB" sz="2200" b="1" u="sng" dirty="0"/>
                  <a:t>Question 6:</a:t>
                </a:r>
                <a:r>
                  <a:rPr lang="en-GB" sz="2200" b="1" dirty="0"/>
                  <a:t> </a:t>
                </a:r>
                <a:r>
                  <a:rPr lang="en-GB" sz="2200" dirty="0"/>
                  <a:t>An academic is </a:t>
                </a:r>
                <a:r>
                  <a:rPr lang="en-GB" sz="2200" dirty="0">
                    <a:solidFill>
                      <a:srgbClr val="FF0000"/>
                    </a:solidFill>
                  </a:rPr>
                  <a:t>35</a:t>
                </a:r>
                <a:r>
                  <a:rPr lang="en-GB" sz="2200" dirty="0"/>
                  <a:t> years old and his salary next year will be </a:t>
                </a:r>
                <a:r>
                  <a:rPr lang="en-GB" sz="2200" dirty="0">
                    <a:solidFill>
                      <a:srgbClr val="FF0000"/>
                    </a:solidFill>
                  </a:rPr>
                  <a:t>£30,000</a:t>
                </a:r>
                <a:r>
                  <a:rPr lang="en-GB" sz="2200" dirty="0"/>
                  <a:t>. His salary will increase at a steady rate of </a:t>
                </a:r>
                <a:r>
                  <a:rPr lang="en-GB" sz="2200" dirty="0">
                    <a:solidFill>
                      <a:srgbClr val="FF0000"/>
                    </a:solidFill>
                  </a:rPr>
                  <a:t>4%</a:t>
                </a:r>
                <a:r>
                  <a:rPr lang="en-GB" sz="2200" dirty="0"/>
                  <a:t> per annum until his retirement at age </a:t>
                </a:r>
                <a:r>
                  <a:rPr lang="en-GB" sz="2200" dirty="0">
                    <a:solidFill>
                      <a:srgbClr val="FF0000"/>
                    </a:solidFill>
                  </a:rPr>
                  <a:t>65</a:t>
                </a:r>
                <a:r>
                  <a:rPr lang="en-GB" sz="2200" dirty="0"/>
                  <a:t>. </a:t>
                </a:r>
              </a:p>
              <a:p>
                <a:pPr marL="868680" lvl="1" indent="-457200">
                  <a:buClr>
                    <a:schemeClr val="accent5"/>
                  </a:buClr>
                  <a:buFont typeface="+mj-lt"/>
                  <a:buAutoNum type="alphaLcParenR"/>
                </a:pPr>
                <a:r>
                  <a:rPr lang="en-GB" sz="2200" dirty="0">
                    <a:solidFill>
                      <a:schemeClr val="tx1"/>
                    </a:solidFill>
                  </a:rPr>
                  <a:t>If the interest rate is </a:t>
                </a:r>
                <a:r>
                  <a:rPr lang="en-GB" sz="2200" dirty="0">
                    <a:solidFill>
                      <a:srgbClr val="FF0000"/>
                    </a:solidFill>
                  </a:rPr>
                  <a:t>5%</a:t>
                </a:r>
                <a:r>
                  <a:rPr lang="en-GB" sz="2200" dirty="0">
                    <a:solidFill>
                      <a:schemeClr val="tx1"/>
                    </a:solidFill>
                  </a:rPr>
                  <a:t>, what is the present value of these future salary payments? </a:t>
                </a:r>
              </a:p>
              <a:p>
                <a:pPr marL="868680" lvl="1" indent="-457200">
                  <a:buClr>
                    <a:schemeClr val="accent5"/>
                  </a:buClr>
                  <a:buFont typeface="+mj-lt"/>
                  <a:buAutoNum type="alphaLcParenR"/>
                </a:pPr>
                <a:r>
                  <a:rPr lang="en-GB" sz="2200" dirty="0">
                    <a:solidFill>
                      <a:schemeClr val="tx1"/>
                    </a:solidFill>
                  </a:rPr>
                  <a:t>If he saves </a:t>
                </a:r>
                <a:r>
                  <a:rPr lang="en-GB" sz="2200" dirty="0">
                    <a:solidFill>
                      <a:srgbClr val="FF0000"/>
                    </a:solidFill>
                  </a:rPr>
                  <a:t>8%</a:t>
                </a:r>
                <a:r>
                  <a:rPr lang="en-GB" sz="2200" dirty="0">
                    <a:solidFill>
                      <a:schemeClr val="tx1"/>
                    </a:solidFill>
                  </a:rPr>
                  <a:t> of his salary each year (from next year) and invests these savings at an interest rate of </a:t>
                </a:r>
                <a:r>
                  <a:rPr lang="en-GB" sz="2200" dirty="0">
                    <a:solidFill>
                      <a:srgbClr val="FF0000"/>
                    </a:solidFill>
                  </a:rPr>
                  <a:t>5%</a:t>
                </a:r>
                <a:r>
                  <a:rPr lang="en-GB" sz="2200" dirty="0">
                    <a:solidFill>
                      <a:schemeClr val="tx1"/>
                    </a:solidFill>
                  </a:rPr>
                  <a:t>, how much will he have saved by age </a:t>
                </a:r>
                <a:r>
                  <a:rPr lang="en-GB" sz="2200" dirty="0">
                    <a:solidFill>
                      <a:srgbClr val="FF0000"/>
                    </a:solidFill>
                  </a:rPr>
                  <a:t>65</a:t>
                </a:r>
                <a:r>
                  <a:rPr lang="en-GB" sz="2200" dirty="0">
                    <a:solidFill>
                      <a:schemeClr val="tx1"/>
                    </a:solidFill>
                  </a:rPr>
                  <a:t>? </a:t>
                </a:r>
              </a:p>
              <a:p>
                <a:pPr marL="868680" lvl="1" indent="-457200">
                  <a:buClr>
                    <a:schemeClr val="accent5"/>
                  </a:buClr>
                  <a:buFont typeface="+mj-lt"/>
                  <a:buAutoNum type="alphaLcParenR"/>
                </a:pPr>
                <a:r>
                  <a:rPr lang="en-GB" sz="2200" dirty="0">
                    <a:solidFill>
                      <a:schemeClr val="tx1"/>
                    </a:solidFill>
                  </a:rPr>
                  <a:t>How will your calculations for parts </a:t>
                </a:r>
                <a:r>
                  <a:rPr lang="en-GB" sz="2200" dirty="0">
                    <a:solidFill>
                      <a:srgbClr val="FF0000"/>
                    </a:solidFill>
                  </a:rPr>
                  <a:t>a)</a:t>
                </a:r>
                <a:r>
                  <a:rPr lang="en-GB" sz="2200" dirty="0">
                    <a:solidFill>
                      <a:schemeClr val="tx1"/>
                    </a:solidFill>
                  </a:rPr>
                  <a:t> and </a:t>
                </a:r>
                <a:r>
                  <a:rPr lang="en-GB" sz="2200" dirty="0">
                    <a:solidFill>
                      <a:srgbClr val="FF0000"/>
                    </a:solidFill>
                  </a:rPr>
                  <a:t>b)</a:t>
                </a:r>
                <a:r>
                  <a:rPr lang="en-GB" sz="2200" b="1" dirty="0">
                    <a:solidFill>
                      <a:schemeClr val="tx1"/>
                    </a:solidFill>
                  </a:rPr>
                  <a:t> </a:t>
                </a:r>
                <a:r>
                  <a:rPr lang="en-GB" sz="2200" dirty="0">
                    <a:solidFill>
                      <a:schemeClr val="tx1"/>
                    </a:solidFill>
                  </a:rPr>
                  <a:t>change if the inflation rate is </a:t>
                </a:r>
                <a:r>
                  <a:rPr lang="en-GB" sz="2200" dirty="0">
                    <a:solidFill>
                      <a:srgbClr val="FF0000"/>
                    </a:solidFill>
                  </a:rPr>
                  <a:t>0.5%</a:t>
                </a:r>
                <a:r>
                  <a:rPr lang="en-GB" sz="2200" dirty="0">
                    <a:solidFill>
                      <a:schemeClr val="tx1"/>
                    </a:solidFill>
                  </a:rPr>
                  <a:t> inflation rate? (without changing the nominal flows)</a:t>
                </a:r>
              </a:p>
              <a:p>
                <a:pPr lvl="0"/>
                <a:r>
                  <a:rPr lang="en-GB" sz="2200" b="1" u="sng" dirty="0">
                    <a:solidFill>
                      <a:srgbClr val="FF0000"/>
                    </a:solidFill>
                  </a:rPr>
                  <a:t>Answers:</a:t>
                </a:r>
                <a:r>
                  <a:rPr lang="en-GB" sz="2200" dirty="0">
                    <a:solidFill>
                      <a:srgbClr val="FF0000"/>
                    </a:solidFill>
                  </a:rPr>
                  <a:t> </a:t>
                </a:r>
              </a:p>
              <a:p>
                <a:pPr marL="868680" lvl="1" indent="-457200">
                  <a:buClr>
                    <a:schemeClr val="accent5"/>
                  </a:buClr>
                  <a:buAutoNum type="alphaLcParenR"/>
                </a:pPr>
                <a14:m>
                  <m:oMath xmlns:m="http://schemas.openxmlformats.org/officeDocument/2006/math">
                    <m:r>
                      <m:rPr>
                        <m:sty m:val="p"/>
                      </m:rPr>
                      <a:rPr lang="en-GB" sz="2200" smtClean="0">
                        <a:solidFill>
                          <a:schemeClr val="tx1"/>
                        </a:solidFill>
                        <a:latin typeface="Cambria Math" panose="02040503050406030204" pitchFamily="18" charset="0"/>
                      </a:rPr>
                      <m:t>growing</m:t>
                    </m:r>
                    <m:r>
                      <a:rPr lang="en-GB" sz="2200" smtClean="0">
                        <a:solidFill>
                          <a:schemeClr val="tx1"/>
                        </a:solidFill>
                        <a:latin typeface="Cambria Math" panose="02040503050406030204" pitchFamily="18" charset="0"/>
                      </a:rPr>
                      <m:t> </m:t>
                    </m:r>
                    <m:r>
                      <m:rPr>
                        <m:sty m:val="p"/>
                      </m:rPr>
                      <a:rPr lang="en-GB" sz="2200" smtClean="0">
                        <a:solidFill>
                          <a:schemeClr val="tx1"/>
                        </a:solidFill>
                        <a:latin typeface="Cambria Math" panose="02040503050406030204" pitchFamily="18" charset="0"/>
                      </a:rPr>
                      <m:t>anuuity</m:t>
                    </m:r>
                    <m:r>
                      <a:rPr lang="en-GB" sz="2200" smtClean="0">
                        <a:solidFill>
                          <a:schemeClr val="tx1"/>
                        </a:solidFill>
                        <a:latin typeface="Cambria Math" panose="02040503050406030204" pitchFamily="18" charset="0"/>
                      </a:rPr>
                      <m:t>:</m:t>
                    </m:r>
                    <m:r>
                      <m:rPr>
                        <m:sty m:val="p"/>
                      </m:rPr>
                      <a:rPr lang="en-GB" sz="2200" smtClean="0">
                        <a:solidFill>
                          <a:srgbClr val="FF0000"/>
                        </a:solidFill>
                        <a:latin typeface="Cambria Math" panose="02040503050406030204" pitchFamily="18" charset="0"/>
                      </a:rPr>
                      <m:t>PV</m:t>
                    </m:r>
                    <m:r>
                      <a:rPr lang="en-GB" sz="2200" smtClean="0">
                        <a:solidFill>
                          <a:srgbClr val="FF0000"/>
                        </a:solidFill>
                        <a:latin typeface="Cambria Math" panose="02040503050406030204" pitchFamily="18" charset="0"/>
                      </a:rPr>
                      <m:t>=</m:t>
                    </m:r>
                    <m:f>
                      <m:fPr>
                        <m:ctrlPr>
                          <a:rPr lang="en-GB" sz="2200" i="1">
                            <a:solidFill>
                              <a:srgbClr val="FF0000"/>
                            </a:solidFill>
                            <a:latin typeface="Cambria Math" panose="02040503050406030204" pitchFamily="18" charset="0"/>
                          </a:rPr>
                        </m:ctrlPr>
                      </m:fPr>
                      <m:num>
                        <m:r>
                          <a:rPr lang="en-GB" sz="2200" i="1">
                            <a:solidFill>
                              <a:srgbClr val="FF0000"/>
                            </a:solidFill>
                            <a:latin typeface="Cambria Math" panose="02040503050406030204" pitchFamily="18" charset="0"/>
                          </a:rPr>
                          <m:t>𝐶</m:t>
                        </m:r>
                      </m:num>
                      <m:den>
                        <m:r>
                          <a:rPr lang="en-GB" sz="2200" i="1">
                            <a:solidFill>
                              <a:srgbClr val="FF0000"/>
                            </a:solidFill>
                            <a:latin typeface="Cambria Math" panose="02040503050406030204" pitchFamily="18" charset="0"/>
                          </a:rPr>
                          <m:t>𝑟</m:t>
                        </m:r>
                        <m:r>
                          <a:rPr lang="en-GB" sz="2200" i="1">
                            <a:solidFill>
                              <a:srgbClr val="FF0000"/>
                            </a:solidFill>
                            <a:latin typeface="Cambria Math" panose="02040503050406030204" pitchFamily="18" charset="0"/>
                          </a:rPr>
                          <m:t>−</m:t>
                        </m:r>
                        <m:r>
                          <a:rPr lang="en-GB" sz="2200" i="1">
                            <a:solidFill>
                              <a:srgbClr val="FF0000"/>
                            </a:solidFill>
                            <a:latin typeface="Cambria Math" panose="02040503050406030204" pitchFamily="18" charset="0"/>
                          </a:rPr>
                          <m:t>𝑔</m:t>
                        </m:r>
                      </m:den>
                    </m:f>
                    <m:d>
                      <m:dPr>
                        <m:begChr m:val="["/>
                        <m:endChr m:val="]"/>
                        <m:ctrlPr>
                          <a:rPr lang="en-GB" sz="2200" i="1">
                            <a:solidFill>
                              <a:srgbClr val="FF0000"/>
                            </a:solidFill>
                            <a:latin typeface="Cambria Math" panose="02040503050406030204" pitchFamily="18" charset="0"/>
                          </a:rPr>
                        </m:ctrlPr>
                      </m:dPr>
                      <m:e>
                        <m:r>
                          <a:rPr lang="en-GB" sz="2200" i="1">
                            <a:solidFill>
                              <a:srgbClr val="FF0000"/>
                            </a:solidFill>
                            <a:latin typeface="Cambria Math" panose="02040503050406030204" pitchFamily="18" charset="0"/>
                          </a:rPr>
                          <m:t>1</m:t>
                        </m:r>
                        <m:r>
                          <a:rPr lang="en-GB" sz="2200" i="1">
                            <a:solidFill>
                              <a:srgbClr val="FF0000"/>
                            </a:solidFill>
                            <a:latin typeface="Cambria Math" panose="02040503050406030204" pitchFamily="18" charset="0"/>
                          </a:rPr>
                          <m:t>−</m:t>
                        </m:r>
                        <m:f>
                          <m:fPr>
                            <m:ctrlPr>
                              <a:rPr lang="en-GB" sz="2200" i="1">
                                <a:solidFill>
                                  <a:srgbClr val="FF0000"/>
                                </a:solidFill>
                                <a:latin typeface="Cambria Math" panose="02040503050406030204" pitchFamily="18" charset="0"/>
                              </a:rPr>
                            </m:ctrlPr>
                          </m:fPr>
                          <m:num>
                            <m:sSup>
                              <m:sSupPr>
                                <m:ctrlPr>
                                  <a:rPr lang="en-GB" sz="2200" i="1">
                                    <a:solidFill>
                                      <a:srgbClr val="FF0000"/>
                                    </a:solidFill>
                                    <a:latin typeface="Cambria Math" panose="02040503050406030204" pitchFamily="18" charset="0"/>
                                  </a:rPr>
                                </m:ctrlPr>
                              </m:sSupPr>
                              <m:e>
                                <m:d>
                                  <m:dPr>
                                    <m:ctrlPr>
                                      <a:rPr lang="en-GB" sz="2200" i="1">
                                        <a:solidFill>
                                          <a:srgbClr val="FF0000"/>
                                        </a:solidFill>
                                        <a:latin typeface="Cambria Math" panose="02040503050406030204" pitchFamily="18" charset="0"/>
                                      </a:rPr>
                                    </m:ctrlPr>
                                  </m:dPr>
                                  <m:e>
                                    <m:r>
                                      <a:rPr lang="en-GB" sz="2200" i="1">
                                        <a:solidFill>
                                          <a:srgbClr val="FF0000"/>
                                        </a:solidFill>
                                        <a:latin typeface="Cambria Math" panose="02040503050406030204" pitchFamily="18" charset="0"/>
                                      </a:rPr>
                                      <m:t>1</m:t>
                                    </m:r>
                                    <m:r>
                                      <a:rPr lang="en-GB" sz="2200" i="1">
                                        <a:solidFill>
                                          <a:srgbClr val="FF0000"/>
                                        </a:solidFill>
                                        <a:latin typeface="Cambria Math" panose="02040503050406030204" pitchFamily="18" charset="0"/>
                                      </a:rPr>
                                      <m:t>+</m:t>
                                    </m:r>
                                    <m:r>
                                      <a:rPr lang="en-GB" sz="2200" i="1">
                                        <a:solidFill>
                                          <a:srgbClr val="FF0000"/>
                                        </a:solidFill>
                                        <a:latin typeface="Cambria Math" panose="02040503050406030204" pitchFamily="18" charset="0"/>
                                      </a:rPr>
                                      <m:t>𝑔</m:t>
                                    </m:r>
                                  </m:e>
                                </m:d>
                              </m:e>
                              <m:sup>
                                <m:r>
                                  <a:rPr lang="en-GB" sz="2200" i="1">
                                    <a:solidFill>
                                      <a:srgbClr val="FF0000"/>
                                    </a:solidFill>
                                    <a:latin typeface="Cambria Math" panose="02040503050406030204" pitchFamily="18" charset="0"/>
                                  </a:rPr>
                                  <m:t>𝑚</m:t>
                                </m:r>
                              </m:sup>
                            </m:sSup>
                          </m:num>
                          <m:den>
                            <m:sSup>
                              <m:sSupPr>
                                <m:ctrlPr>
                                  <a:rPr lang="en-GB" sz="2200" i="1">
                                    <a:solidFill>
                                      <a:srgbClr val="FF0000"/>
                                    </a:solidFill>
                                    <a:latin typeface="Cambria Math" panose="02040503050406030204" pitchFamily="18" charset="0"/>
                                  </a:rPr>
                                </m:ctrlPr>
                              </m:sSupPr>
                              <m:e>
                                <m:d>
                                  <m:dPr>
                                    <m:ctrlPr>
                                      <a:rPr lang="en-GB" sz="2200" i="1">
                                        <a:solidFill>
                                          <a:srgbClr val="FF0000"/>
                                        </a:solidFill>
                                        <a:latin typeface="Cambria Math" panose="02040503050406030204" pitchFamily="18" charset="0"/>
                                      </a:rPr>
                                    </m:ctrlPr>
                                  </m:dPr>
                                  <m:e>
                                    <m:r>
                                      <a:rPr lang="en-GB" sz="2200" i="1">
                                        <a:solidFill>
                                          <a:srgbClr val="FF0000"/>
                                        </a:solidFill>
                                        <a:latin typeface="Cambria Math" panose="02040503050406030204" pitchFamily="18" charset="0"/>
                                      </a:rPr>
                                      <m:t>1</m:t>
                                    </m:r>
                                    <m:r>
                                      <a:rPr lang="en-GB" sz="2200" i="1">
                                        <a:solidFill>
                                          <a:srgbClr val="FF0000"/>
                                        </a:solidFill>
                                        <a:latin typeface="Cambria Math" panose="02040503050406030204" pitchFamily="18" charset="0"/>
                                      </a:rPr>
                                      <m:t>+</m:t>
                                    </m:r>
                                    <m:r>
                                      <a:rPr lang="en-GB" sz="2200" i="1">
                                        <a:solidFill>
                                          <a:srgbClr val="FF0000"/>
                                        </a:solidFill>
                                        <a:latin typeface="Cambria Math" panose="02040503050406030204" pitchFamily="18" charset="0"/>
                                      </a:rPr>
                                      <m:t>𝑟</m:t>
                                    </m:r>
                                  </m:e>
                                </m:d>
                              </m:e>
                              <m:sup>
                                <m:r>
                                  <a:rPr lang="en-GB" sz="2200" i="1">
                                    <a:solidFill>
                                      <a:srgbClr val="FF0000"/>
                                    </a:solidFill>
                                    <a:latin typeface="Cambria Math" panose="02040503050406030204" pitchFamily="18" charset="0"/>
                                  </a:rPr>
                                  <m:t>𝑚</m:t>
                                </m:r>
                              </m:sup>
                            </m:sSup>
                          </m:den>
                        </m:f>
                      </m:e>
                    </m:d>
                    <m:r>
                      <a:rPr lang="en-GB" sz="2200" i="1">
                        <a:solidFill>
                          <a:srgbClr val="FF0000"/>
                        </a:solidFill>
                        <a:latin typeface="Cambria Math" panose="02040503050406030204" pitchFamily="18" charset="0"/>
                      </a:rPr>
                      <m:t>=</m:t>
                    </m:r>
                    <m:f>
                      <m:fPr>
                        <m:ctrlPr>
                          <a:rPr lang="en-GB" sz="2200" i="1">
                            <a:solidFill>
                              <a:srgbClr val="FF0000"/>
                            </a:solidFill>
                            <a:latin typeface="Cambria Math" panose="02040503050406030204" pitchFamily="18" charset="0"/>
                          </a:rPr>
                        </m:ctrlPr>
                      </m:fPr>
                      <m:num>
                        <m:r>
                          <a:rPr lang="en-GB" sz="2200" i="1">
                            <a:solidFill>
                              <a:srgbClr val="FF0000"/>
                            </a:solidFill>
                            <a:latin typeface="Cambria Math" panose="02040503050406030204" pitchFamily="18" charset="0"/>
                          </a:rPr>
                          <m:t>30000</m:t>
                        </m:r>
                      </m:num>
                      <m:den>
                        <m:r>
                          <a:rPr lang="en-GB" sz="2200" i="1">
                            <a:solidFill>
                              <a:srgbClr val="FF0000"/>
                            </a:solidFill>
                            <a:latin typeface="Cambria Math" panose="02040503050406030204" pitchFamily="18" charset="0"/>
                          </a:rPr>
                          <m:t>0</m:t>
                        </m:r>
                        <m:r>
                          <a:rPr lang="en-GB" sz="2200" i="1">
                            <a:solidFill>
                              <a:srgbClr val="FF0000"/>
                            </a:solidFill>
                            <a:latin typeface="Cambria Math" panose="02040503050406030204" pitchFamily="18" charset="0"/>
                          </a:rPr>
                          <m:t>.</m:t>
                        </m:r>
                        <m:r>
                          <a:rPr lang="en-GB" sz="2200" i="1">
                            <a:solidFill>
                              <a:srgbClr val="FF0000"/>
                            </a:solidFill>
                            <a:latin typeface="Cambria Math" panose="02040503050406030204" pitchFamily="18" charset="0"/>
                          </a:rPr>
                          <m:t>05</m:t>
                        </m:r>
                        <m:r>
                          <a:rPr lang="en-GB" sz="2200" i="1">
                            <a:solidFill>
                              <a:srgbClr val="FF0000"/>
                            </a:solidFill>
                            <a:latin typeface="Cambria Math" panose="02040503050406030204" pitchFamily="18" charset="0"/>
                          </a:rPr>
                          <m:t>−</m:t>
                        </m:r>
                        <m:r>
                          <a:rPr lang="en-GB" sz="2200" i="1">
                            <a:solidFill>
                              <a:srgbClr val="FF0000"/>
                            </a:solidFill>
                            <a:latin typeface="Cambria Math" panose="02040503050406030204" pitchFamily="18" charset="0"/>
                          </a:rPr>
                          <m:t>0</m:t>
                        </m:r>
                        <m:r>
                          <a:rPr lang="en-GB" sz="2200" i="1">
                            <a:solidFill>
                              <a:srgbClr val="FF0000"/>
                            </a:solidFill>
                            <a:latin typeface="Cambria Math" panose="02040503050406030204" pitchFamily="18" charset="0"/>
                          </a:rPr>
                          <m:t>.</m:t>
                        </m:r>
                        <m:r>
                          <a:rPr lang="en-GB" sz="2200" i="1">
                            <a:solidFill>
                              <a:srgbClr val="FF0000"/>
                            </a:solidFill>
                            <a:latin typeface="Cambria Math" panose="02040503050406030204" pitchFamily="18" charset="0"/>
                          </a:rPr>
                          <m:t>04</m:t>
                        </m:r>
                      </m:den>
                    </m:f>
                    <m:d>
                      <m:dPr>
                        <m:begChr m:val="["/>
                        <m:endChr m:val="]"/>
                        <m:ctrlPr>
                          <a:rPr lang="en-GB" sz="2200" i="1">
                            <a:solidFill>
                              <a:srgbClr val="FF0000"/>
                            </a:solidFill>
                            <a:latin typeface="Cambria Math" panose="02040503050406030204" pitchFamily="18" charset="0"/>
                          </a:rPr>
                        </m:ctrlPr>
                      </m:dPr>
                      <m:e>
                        <m:r>
                          <a:rPr lang="en-GB" sz="2200" i="1">
                            <a:solidFill>
                              <a:srgbClr val="FF0000"/>
                            </a:solidFill>
                            <a:latin typeface="Cambria Math" panose="02040503050406030204" pitchFamily="18" charset="0"/>
                          </a:rPr>
                          <m:t>1</m:t>
                        </m:r>
                        <m:r>
                          <a:rPr lang="en-GB" sz="2200" i="1">
                            <a:solidFill>
                              <a:srgbClr val="FF0000"/>
                            </a:solidFill>
                            <a:latin typeface="Cambria Math" panose="02040503050406030204" pitchFamily="18" charset="0"/>
                          </a:rPr>
                          <m:t>−</m:t>
                        </m:r>
                        <m:f>
                          <m:fPr>
                            <m:ctrlPr>
                              <a:rPr lang="en-GB" sz="2200" i="1">
                                <a:solidFill>
                                  <a:srgbClr val="FF0000"/>
                                </a:solidFill>
                                <a:latin typeface="Cambria Math" panose="02040503050406030204" pitchFamily="18" charset="0"/>
                              </a:rPr>
                            </m:ctrlPr>
                          </m:fPr>
                          <m:num>
                            <m:sSup>
                              <m:sSupPr>
                                <m:ctrlPr>
                                  <a:rPr lang="en-GB" sz="2200" i="1">
                                    <a:solidFill>
                                      <a:srgbClr val="FF0000"/>
                                    </a:solidFill>
                                    <a:latin typeface="Cambria Math" panose="02040503050406030204" pitchFamily="18" charset="0"/>
                                  </a:rPr>
                                </m:ctrlPr>
                              </m:sSupPr>
                              <m:e>
                                <m:d>
                                  <m:dPr>
                                    <m:ctrlPr>
                                      <a:rPr lang="en-GB" sz="2200" i="1">
                                        <a:solidFill>
                                          <a:srgbClr val="FF0000"/>
                                        </a:solidFill>
                                        <a:latin typeface="Cambria Math" panose="02040503050406030204" pitchFamily="18" charset="0"/>
                                      </a:rPr>
                                    </m:ctrlPr>
                                  </m:dPr>
                                  <m:e>
                                    <m:r>
                                      <a:rPr lang="en-GB" sz="2200" i="1">
                                        <a:solidFill>
                                          <a:srgbClr val="FF0000"/>
                                        </a:solidFill>
                                        <a:latin typeface="Cambria Math" panose="02040503050406030204" pitchFamily="18" charset="0"/>
                                      </a:rPr>
                                      <m:t>1</m:t>
                                    </m:r>
                                    <m:r>
                                      <a:rPr lang="en-GB" sz="2200" i="1">
                                        <a:solidFill>
                                          <a:srgbClr val="FF0000"/>
                                        </a:solidFill>
                                        <a:latin typeface="Cambria Math" panose="02040503050406030204" pitchFamily="18" charset="0"/>
                                      </a:rPr>
                                      <m:t>+</m:t>
                                    </m:r>
                                    <m:r>
                                      <a:rPr lang="en-GB" sz="2200" i="1">
                                        <a:solidFill>
                                          <a:srgbClr val="FF0000"/>
                                        </a:solidFill>
                                        <a:latin typeface="Cambria Math" panose="02040503050406030204" pitchFamily="18" charset="0"/>
                                      </a:rPr>
                                      <m:t>0</m:t>
                                    </m:r>
                                    <m:r>
                                      <a:rPr lang="en-GB" sz="2200" i="1">
                                        <a:solidFill>
                                          <a:srgbClr val="FF0000"/>
                                        </a:solidFill>
                                        <a:latin typeface="Cambria Math" panose="02040503050406030204" pitchFamily="18" charset="0"/>
                                      </a:rPr>
                                      <m:t>.</m:t>
                                    </m:r>
                                    <m:r>
                                      <a:rPr lang="en-GB" sz="2200" i="1">
                                        <a:solidFill>
                                          <a:srgbClr val="FF0000"/>
                                        </a:solidFill>
                                        <a:latin typeface="Cambria Math" panose="02040503050406030204" pitchFamily="18" charset="0"/>
                                      </a:rPr>
                                      <m:t>04</m:t>
                                    </m:r>
                                  </m:e>
                                </m:d>
                              </m:e>
                              <m:sup>
                                <m:r>
                                  <a:rPr lang="en-GB" sz="2200" i="1">
                                    <a:solidFill>
                                      <a:srgbClr val="FF0000"/>
                                    </a:solidFill>
                                    <a:latin typeface="Cambria Math" panose="02040503050406030204" pitchFamily="18" charset="0"/>
                                  </a:rPr>
                                  <m:t>30</m:t>
                                </m:r>
                              </m:sup>
                            </m:sSup>
                          </m:num>
                          <m:den>
                            <m:sSup>
                              <m:sSupPr>
                                <m:ctrlPr>
                                  <a:rPr lang="en-GB" sz="2200" i="1">
                                    <a:solidFill>
                                      <a:srgbClr val="FF0000"/>
                                    </a:solidFill>
                                    <a:latin typeface="Cambria Math" panose="02040503050406030204" pitchFamily="18" charset="0"/>
                                  </a:rPr>
                                </m:ctrlPr>
                              </m:sSupPr>
                              <m:e>
                                <m:d>
                                  <m:dPr>
                                    <m:ctrlPr>
                                      <a:rPr lang="en-GB" sz="2200" i="1">
                                        <a:solidFill>
                                          <a:srgbClr val="FF0000"/>
                                        </a:solidFill>
                                        <a:latin typeface="Cambria Math" panose="02040503050406030204" pitchFamily="18" charset="0"/>
                                      </a:rPr>
                                    </m:ctrlPr>
                                  </m:dPr>
                                  <m:e>
                                    <m:r>
                                      <a:rPr lang="en-GB" sz="2200" i="1">
                                        <a:solidFill>
                                          <a:srgbClr val="FF0000"/>
                                        </a:solidFill>
                                        <a:latin typeface="Cambria Math" panose="02040503050406030204" pitchFamily="18" charset="0"/>
                                      </a:rPr>
                                      <m:t>1</m:t>
                                    </m:r>
                                    <m:r>
                                      <a:rPr lang="en-GB" sz="2200" i="1">
                                        <a:solidFill>
                                          <a:srgbClr val="FF0000"/>
                                        </a:solidFill>
                                        <a:latin typeface="Cambria Math" panose="02040503050406030204" pitchFamily="18" charset="0"/>
                                      </a:rPr>
                                      <m:t>+</m:t>
                                    </m:r>
                                    <m:r>
                                      <a:rPr lang="en-GB" sz="2200" i="1">
                                        <a:solidFill>
                                          <a:srgbClr val="FF0000"/>
                                        </a:solidFill>
                                        <a:latin typeface="Cambria Math" panose="02040503050406030204" pitchFamily="18" charset="0"/>
                                      </a:rPr>
                                      <m:t>0</m:t>
                                    </m:r>
                                    <m:r>
                                      <a:rPr lang="en-GB" sz="2200" i="1">
                                        <a:solidFill>
                                          <a:srgbClr val="FF0000"/>
                                        </a:solidFill>
                                        <a:latin typeface="Cambria Math" panose="02040503050406030204" pitchFamily="18" charset="0"/>
                                      </a:rPr>
                                      <m:t>.</m:t>
                                    </m:r>
                                    <m:r>
                                      <a:rPr lang="en-GB" sz="2200" i="1">
                                        <a:solidFill>
                                          <a:srgbClr val="FF0000"/>
                                        </a:solidFill>
                                        <a:latin typeface="Cambria Math" panose="02040503050406030204" pitchFamily="18" charset="0"/>
                                      </a:rPr>
                                      <m:t>05</m:t>
                                    </m:r>
                                  </m:e>
                                </m:d>
                              </m:e>
                              <m:sup>
                                <m:r>
                                  <a:rPr lang="en-GB" sz="2200" i="1">
                                    <a:solidFill>
                                      <a:srgbClr val="FF0000"/>
                                    </a:solidFill>
                                    <a:latin typeface="Cambria Math" panose="02040503050406030204" pitchFamily="18" charset="0"/>
                                  </a:rPr>
                                  <m:t>30</m:t>
                                </m:r>
                              </m:sup>
                            </m:sSup>
                          </m:den>
                        </m:f>
                      </m:e>
                    </m:d>
                    <m:r>
                      <a:rPr lang="en-GB" sz="2200" i="1">
                        <a:solidFill>
                          <a:srgbClr val="FF0000"/>
                        </a:solidFill>
                        <a:latin typeface="Cambria Math" panose="02040503050406030204" pitchFamily="18" charset="0"/>
                      </a:rPr>
                      <m:t>=£</m:t>
                    </m:r>
                    <m:r>
                      <a:rPr lang="en-GB" sz="2200" i="1">
                        <a:solidFill>
                          <a:srgbClr val="FF0000"/>
                        </a:solidFill>
                        <a:latin typeface="Cambria Math" panose="02040503050406030204" pitchFamily="18" charset="0"/>
                      </a:rPr>
                      <m:t>748652</m:t>
                    </m:r>
                    <m:r>
                      <a:rPr lang="en-GB" sz="2200" i="1">
                        <a:solidFill>
                          <a:srgbClr val="FF0000"/>
                        </a:solidFill>
                        <a:latin typeface="Cambria Math" panose="02040503050406030204" pitchFamily="18" charset="0"/>
                      </a:rPr>
                      <m:t>.</m:t>
                    </m:r>
                    <m:r>
                      <a:rPr lang="en-GB" sz="2200" i="1">
                        <a:solidFill>
                          <a:srgbClr val="FF0000"/>
                        </a:solidFill>
                        <a:latin typeface="Cambria Math" panose="02040503050406030204" pitchFamily="18" charset="0"/>
                      </a:rPr>
                      <m:t>8</m:t>
                    </m:r>
                  </m:oMath>
                </a14:m>
                <a:endParaRPr lang="en-GB" sz="2200" dirty="0">
                  <a:solidFill>
                    <a:schemeClr val="tx1"/>
                  </a:solidFill>
                </a:endParaRPr>
              </a:p>
              <a:p>
                <a:pPr marL="868680" lvl="1" indent="-457200">
                  <a:buClr>
                    <a:schemeClr val="accent5"/>
                  </a:buClr>
                  <a:buAutoNum type="alphaLcParenR"/>
                </a:pPr>
                <a:r>
                  <a:rPr lang="en-GB" sz="2200" dirty="0">
                    <a:solidFill>
                      <a:srgbClr val="FF0000"/>
                    </a:solidFill>
                  </a:rPr>
                  <a:t>8%</a:t>
                </a:r>
                <a:r>
                  <a:rPr lang="en-GB" sz="2200" dirty="0">
                    <a:solidFill>
                      <a:schemeClr val="tx1"/>
                    </a:solidFill>
                  </a:rPr>
                  <a:t> </a:t>
                </a:r>
                <a:r>
                  <a:rPr lang="en-GB" sz="2200" dirty="0">
                    <a:solidFill>
                      <a:srgbClr val="FF0000"/>
                    </a:solidFill>
                  </a:rPr>
                  <a:t>of 30,000=2400</a:t>
                </a:r>
                <a:r>
                  <a:rPr lang="en-GB" sz="2200" dirty="0">
                    <a:solidFill>
                      <a:schemeClr val="tx1"/>
                    </a:solidFill>
                  </a:rPr>
                  <a:t>; growing at the rate of </a:t>
                </a:r>
                <a:r>
                  <a:rPr lang="en-GB" sz="2200" dirty="0">
                    <a:solidFill>
                      <a:srgbClr val="FF0000"/>
                    </a:solidFill>
                  </a:rPr>
                  <a:t>4%</a:t>
                </a:r>
                <a:r>
                  <a:rPr lang="en-GB" sz="2200" dirty="0">
                    <a:solidFill>
                      <a:schemeClr val="tx1"/>
                    </a:solidFill>
                  </a:rPr>
                  <a:t> yearly:</a:t>
                </a:r>
              </a:p>
              <a:p>
                <a:pPr marL="411480" lvl="1" indent="0" algn="ctr">
                  <a:buNone/>
                </a:pPr>
                <a:r>
                  <a:rPr lang="en-GB" sz="2200" dirty="0">
                    <a:solidFill>
                      <a:srgbClr val="FF0000"/>
                    </a:solidFill>
                  </a:rPr>
                  <a:t> PV=</a:t>
                </a:r>
                <a14:m>
                  <m:oMath xmlns:m="http://schemas.openxmlformats.org/officeDocument/2006/math">
                    <m:f>
                      <m:fPr>
                        <m:ctrlPr>
                          <a:rPr lang="en-GB" sz="2200" i="1">
                            <a:solidFill>
                              <a:srgbClr val="FF0000"/>
                            </a:solidFill>
                            <a:latin typeface="Cambria Math" panose="02040503050406030204" pitchFamily="18" charset="0"/>
                          </a:rPr>
                        </m:ctrlPr>
                      </m:fPr>
                      <m:num>
                        <m:r>
                          <a:rPr lang="en-GB" sz="2200" i="1">
                            <a:solidFill>
                              <a:srgbClr val="FF0000"/>
                            </a:solidFill>
                            <a:latin typeface="Cambria Math" panose="02040503050406030204" pitchFamily="18" charset="0"/>
                          </a:rPr>
                          <m:t>2400</m:t>
                        </m:r>
                      </m:num>
                      <m:den>
                        <m:r>
                          <a:rPr lang="en-GB" sz="2200" i="1">
                            <a:solidFill>
                              <a:srgbClr val="FF0000"/>
                            </a:solidFill>
                            <a:latin typeface="Cambria Math" panose="02040503050406030204" pitchFamily="18" charset="0"/>
                          </a:rPr>
                          <m:t>0</m:t>
                        </m:r>
                        <m:r>
                          <a:rPr lang="en-GB" sz="2200" i="1">
                            <a:solidFill>
                              <a:srgbClr val="FF0000"/>
                            </a:solidFill>
                            <a:latin typeface="Cambria Math" panose="02040503050406030204" pitchFamily="18" charset="0"/>
                          </a:rPr>
                          <m:t>.</m:t>
                        </m:r>
                        <m:r>
                          <a:rPr lang="en-GB" sz="2200" i="1">
                            <a:solidFill>
                              <a:srgbClr val="FF0000"/>
                            </a:solidFill>
                            <a:latin typeface="Cambria Math" panose="02040503050406030204" pitchFamily="18" charset="0"/>
                          </a:rPr>
                          <m:t>05</m:t>
                        </m:r>
                        <m:r>
                          <a:rPr lang="en-GB" sz="2200" i="1">
                            <a:solidFill>
                              <a:srgbClr val="FF0000"/>
                            </a:solidFill>
                            <a:latin typeface="Cambria Math" panose="02040503050406030204" pitchFamily="18" charset="0"/>
                          </a:rPr>
                          <m:t>−</m:t>
                        </m:r>
                        <m:r>
                          <a:rPr lang="en-GB" sz="2200" i="1">
                            <a:solidFill>
                              <a:srgbClr val="FF0000"/>
                            </a:solidFill>
                            <a:latin typeface="Cambria Math" panose="02040503050406030204" pitchFamily="18" charset="0"/>
                          </a:rPr>
                          <m:t>0</m:t>
                        </m:r>
                        <m:r>
                          <a:rPr lang="en-GB" sz="2200" i="1">
                            <a:solidFill>
                              <a:srgbClr val="FF0000"/>
                            </a:solidFill>
                            <a:latin typeface="Cambria Math" panose="02040503050406030204" pitchFamily="18" charset="0"/>
                          </a:rPr>
                          <m:t>.</m:t>
                        </m:r>
                        <m:r>
                          <a:rPr lang="en-GB" sz="2200" i="1">
                            <a:solidFill>
                              <a:srgbClr val="FF0000"/>
                            </a:solidFill>
                            <a:latin typeface="Cambria Math" panose="02040503050406030204" pitchFamily="18" charset="0"/>
                          </a:rPr>
                          <m:t>04</m:t>
                        </m:r>
                      </m:den>
                    </m:f>
                    <m:d>
                      <m:dPr>
                        <m:begChr m:val="["/>
                        <m:endChr m:val="]"/>
                        <m:ctrlPr>
                          <a:rPr lang="en-GB" sz="2200" i="1">
                            <a:solidFill>
                              <a:srgbClr val="FF0000"/>
                            </a:solidFill>
                            <a:latin typeface="Cambria Math" panose="02040503050406030204" pitchFamily="18" charset="0"/>
                          </a:rPr>
                        </m:ctrlPr>
                      </m:dPr>
                      <m:e>
                        <m:r>
                          <a:rPr lang="en-GB" sz="2200" i="1">
                            <a:solidFill>
                              <a:srgbClr val="FF0000"/>
                            </a:solidFill>
                            <a:latin typeface="Cambria Math" panose="02040503050406030204" pitchFamily="18" charset="0"/>
                          </a:rPr>
                          <m:t>1</m:t>
                        </m:r>
                        <m:r>
                          <a:rPr lang="en-GB" sz="2200" i="1">
                            <a:solidFill>
                              <a:srgbClr val="FF0000"/>
                            </a:solidFill>
                            <a:latin typeface="Cambria Math" panose="02040503050406030204" pitchFamily="18" charset="0"/>
                          </a:rPr>
                          <m:t>−</m:t>
                        </m:r>
                        <m:f>
                          <m:fPr>
                            <m:ctrlPr>
                              <a:rPr lang="en-GB" sz="2200" i="1">
                                <a:solidFill>
                                  <a:srgbClr val="FF0000"/>
                                </a:solidFill>
                                <a:latin typeface="Cambria Math" panose="02040503050406030204" pitchFamily="18" charset="0"/>
                              </a:rPr>
                            </m:ctrlPr>
                          </m:fPr>
                          <m:num>
                            <m:sSup>
                              <m:sSupPr>
                                <m:ctrlPr>
                                  <a:rPr lang="en-GB" sz="2200" i="1">
                                    <a:solidFill>
                                      <a:srgbClr val="FF0000"/>
                                    </a:solidFill>
                                    <a:latin typeface="Cambria Math" panose="02040503050406030204" pitchFamily="18" charset="0"/>
                                  </a:rPr>
                                </m:ctrlPr>
                              </m:sSupPr>
                              <m:e>
                                <m:d>
                                  <m:dPr>
                                    <m:ctrlPr>
                                      <a:rPr lang="en-GB" sz="2200" i="1">
                                        <a:solidFill>
                                          <a:srgbClr val="FF0000"/>
                                        </a:solidFill>
                                        <a:latin typeface="Cambria Math" panose="02040503050406030204" pitchFamily="18" charset="0"/>
                                      </a:rPr>
                                    </m:ctrlPr>
                                  </m:dPr>
                                  <m:e>
                                    <m:r>
                                      <a:rPr lang="en-GB" sz="2200" i="1">
                                        <a:solidFill>
                                          <a:srgbClr val="FF0000"/>
                                        </a:solidFill>
                                        <a:latin typeface="Cambria Math" panose="02040503050406030204" pitchFamily="18" charset="0"/>
                                      </a:rPr>
                                      <m:t>1</m:t>
                                    </m:r>
                                    <m:r>
                                      <a:rPr lang="en-GB" sz="2200" i="1">
                                        <a:solidFill>
                                          <a:srgbClr val="FF0000"/>
                                        </a:solidFill>
                                        <a:latin typeface="Cambria Math" panose="02040503050406030204" pitchFamily="18" charset="0"/>
                                      </a:rPr>
                                      <m:t>+</m:t>
                                    </m:r>
                                    <m:r>
                                      <a:rPr lang="en-GB" sz="2200" i="1">
                                        <a:solidFill>
                                          <a:srgbClr val="FF0000"/>
                                        </a:solidFill>
                                        <a:latin typeface="Cambria Math" panose="02040503050406030204" pitchFamily="18" charset="0"/>
                                      </a:rPr>
                                      <m:t>0</m:t>
                                    </m:r>
                                    <m:r>
                                      <a:rPr lang="en-GB" sz="2200" i="1">
                                        <a:solidFill>
                                          <a:srgbClr val="FF0000"/>
                                        </a:solidFill>
                                        <a:latin typeface="Cambria Math" panose="02040503050406030204" pitchFamily="18" charset="0"/>
                                      </a:rPr>
                                      <m:t>.</m:t>
                                    </m:r>
                                    <m:r>
                                      <a:rPr lang="en-GB" sz="2200" i="1">
                                        <a:solidFill>
                                          <a:srgbClr val="FF0000"/>
                                        </a:solidFill>
                                        <a:latin typeface="Cambria Math" panose="02040503050406030204" pitchFamily="18" charset="0"/>
                                      </a:rPr>
                                      <m:t>04</m:t>
                                    </m:r>
                                  </m:e>
                                </m:d>
                              </m:e>
                              <m:sup>
                                <m:r>
                                  <a:rPr lang="en-GB" sz="2200" i="1">
                                    <a:solidFill>
                                      <a:srgbClr val="FF0000"/>
                                    </a:solidFill>
                                    <a:latin typeface="Cambria Math" panose="02040503050406030204" pitchFamily="18" charset="0"/>
                                  </a:rPr>
                                  <m:t>30</m:t>
                                </m:r>
                              </m:sup>
                            </m:sSup>
                          </m:num>
                          <m:den>
                            <m:sSup>
                              <m:sSupPr>
                                <m:ctrlPr>
                                  <a:rPr lang="en-GB" sz="2200" i="1">
                                    <a:solidFill>
                                      <a:srgbClr val="FF0000"/>
                                    </a:solidFill>
                                    <a:latin typeface="Cambria Math" panose="02040503050406030204" pitchFamily="18" charset="0"/>
                                  </a:rPr>
                                </m:ctrlPr>
                              </m:sSupPr>
                              <m:e>
                                <m:d>
                                  <m:dPr>
                                    <m:ctrlPr>
                                      <a:rPr lang="en-GB" sz="2200" i="1">
                                        <a:solidFill>
                                          <a:srgbClr val="FF0000"/>
                                        </a:solidFill>
                                        <a:latin typeface="Cambria Math" panose="02040503050406030204" pitchFamily="18" charset="0"/>
                                      </a:rPr>
                                    </m:ctrlPr>
                                  </m:dPr>
                                  <m:e>
                                    <m:r>
                                      <a:rPr lang="en-GB" sz="2200" i="1">
                                        <a:solidFill>
                                          <a:srgbClr val="FF0000"/>
                                        </a:solidFill>
                                        <a:latin typeface="Cambria Math" panose="02040503050406030204" pitchFamily="18" charset="0"/>
                                      </a:rPr>
                                      <m:t>1</m:t>
                                    </m:r>
                                    <m:r>
                                      <a:rPr lang="en-GB" sz="2200" i="1">
                                        <a:solidFill>
                                          <a:srgbClr val="FF0000"/>
                                        </a:solidFill>
                                        <a:latin typeface="Cambria Math" panose="02040503050406030204" pitchFamily="18" charset="0"/>
                                      </a:rPr>
                                      <m:t>+</m:t>
                                    </m:r>
                                    <m:r>
                                      <a:rPr lang="en-GB" sz="2200" i="1">
                                        <a:solidFill>
                                          <a:srgbClr val="FF0000"/>
                                        </a:solidFill>
                                        <a:latin typeface="Cambria Math" panose="02040503050406030204" pitchFamily="18" charset="0"/>
                                      </a:rPr>
                                      <m:t>0</m:t>
                                    </m:r>
                                    <m:r>
                                      <a:rPr lang="en-GB" sz="2200" i="1">
                                        <a:solidFill>
                                          <a:srgbClr val="FF0000"/>
                                        </a:solidFill>
                                        <a:latin typeface="Cambria Math" panose="02040503050406030204" pitchFamily="18" charset="0"/>
                                      </a:rPr>
                                      <m:t>.</m:t>
                                    </m:r>
                                    <m:r>
                                      <a:rPr lang="en-GB" sz="2200" i="1">
                                        <a:solidFill>
                                          <a:srgbClr val="FF0000"/>
                                        </a:solidFill>
                                        <a:latin typeface="Cambria Math" panose="02040503050406030204" pitchFamily="18" charset="0"/>
                                      </a:rPr>
                                      <m:t>05</m:t>
                                    </m:r>
                                  </m:e>
                                </m:d>
                              </m:e>
                              <m:sup>
                                <m:r>
                                  <a:rPr lang="en-GB" sz="2200" i="1">
                                    <a:solidFill>
                                      <a:srgbClr val="FF0000"/>
                                    </a:solidFill>
                                    <a:latin typeface="Cambria Math" panose="02040503050406030204" pitchFamily="18" charset="0"/>
                                  </a:rPr>
                                  <m:t>30</m:t>
                                </m:r>
                              </m:sup>
                            </m:sSup>
                          </m:den>
                        </m:f>
                      </m:e>
                    </m:d>
                    <m:r>
                      <a:rPr lang="en-GB" sz="2200" i="1">
                        <a:solidFill>
                          <a:srgbClr val="FF0000"/>
                        </a:solidFill>
                        <a:latin typeface="Cambria Math" panose="02040503050406030204" pitchFamily="18" charset="0"/>
                      </a:rPr>
                      <m:t>=</m:t>
                    </m:r>
                    <m:r>
                      <a:rPr lang="en-GB" sz="2200" i="1">
                        <a:solidFill>
                          <a:srgbClr val="FF0000"/>
                        </a:solidFill>
                        <a:latin typeface="Cambria Math" panose="02040503050406030204" pitchFamily="18" charset="0"/>
                      </a:rPr>
                      <m:t>59892</m:t>
                    </m:r>
                    <m:r>
                      <a:rPr lang="en-GB" sz="2200" i="1">
                        <a:solidFill>
                          <a:srgbClr val="FF0000"/>
                        </a:solidFill>
                        <a:latin typeface="Cambria Math" panose="02040503050406030204" pitchFamily="18" charset="0"/>
                      </a:rPr>
                      <m:t>.</m:t>
                    </m:r>
                    <m:r>
                      <a:rPr lang="en-GB" sz="2200" i="1">
                        <a:solidFill>
                          <a:srgbClr val="FF0000"/>
                        </a:solidFill>
                        <a:latin typeface="Cambria Math" panose="02040503050406030204" pitchFamily="18" charset="0"/>
                      </a:rPr>
                      <m:t>2</m:t>
                    </m:r>
                  </m:oMath>
                </a14:m>
                <a:r>
                  <a:rPr lang="en-GB" sz="2200" dirty="0">
                    <a:solidFill>
                      <a:srgbClr val="FF0000"/>
                    </a:solidFill>
                  </a:rPr>
                  <a:t>  </a:t>
                </a:r>
                <a:r>
                  <a:rPr lang="en-GB" sz="2200" dirty="0">
                    <a:solidFill>
                      <a:schemeClr val="tx1"/>
                    </a:solidFill>
                  </a:rPr>
                  <a:t>now</a:t>
                </a:r>
              </a:p>
              <a:p>
                <a:pPr marL="109728" indent="0">
                  <a:buNone/>
                </a:pPr>
                <a14:m>
                  <m:oMathPara xmlns:m="http://schemas.openxmlformats.org/officeDocument/2006/math">
                    <m:oMathParaPr>
                      <m:jc m:val="centerGroup"/>
                    </m:oMathParaPr>
                    <m:oMath xmlns:m="http://schemas.openxmlformats.org/officeDocument/2006/math">
                      <m:r>
                        <a:rPr lang="en-GB" sz="2200" i="1" smtClean="0">
                          <a:solidFill>
                            <a:srgbClr val="FF0000"/>
                          </a:solidFill>
                          <a:latin typeface="Cambria Math" panose="02040503050406030204" pitchFamily="18" charset="0"/>
                        </a:rPr>
                        <m:t>𝐹𝑉</m:t>
                      </m:r>
                      <m:r>
                        <a:rPr lang="en-GB" sz="2200" i="1" smtClean="0">
                          <a:solidFill>
                            <a:srgbClr val="FF0000"/>
                          </a:solidFill>
                          <a:latin typeface="Cambria Math" panose="02040503050406030204" pitchFamily="18" charset="0"/>
                        </a:rPr>
                        <m:t>=</m:t>
                      </m:r>
                      <m:r>
                        <a:rPr lang="en-GB" sz="2200" i="1" smtClean="0">
                          <a:solidFill>
                            <a:srgbClr val="FF0000"/>
                          </a:solidFill>
                          <a:latin typeface="Cambria Math" panose="02040503050406030204" pitchFamily="18" charset="0"/>
                        </a:rPr>
                        <m:t>𝑃𝑉</m:t>
                      </m:r>
                      <m:sSup>
                        <m:sSupPr>
                          <m:ctrlPr>
                            <a:rPr lang="en-GB" sz="2200" i="1">
                              <a:solidFill>
                                <a:srgbClr val="FF0000"/>
                              </a:solidFill>
                              <a:latin typeface="Cambria Math" panose="02040503050406030204" pitchFamily="18" charset="0"/>
                            </a:rPr>
                          </m:ctrlPr>
                        </m:sSupPr>
                        <m:e>
                          <m:d>
                            <m:dPr>
                              <m:ctrlPr>
                                <a:rPr lang="en-GB" sz="2200" i="1">
                                  <a:solidFill>
                                    <a:srgbClr val="FF0000"/>
                                  </a:solidFill>
                                  <a:latin typeface="Cambria Math" panose="02040503050406030204" pitchFamily="18" charset="0"/>
                                </a:rPr>
                              </m:ctrlPr>
                            </m:dPr>
                            <m:e>
                              <m:r>
                                <a:rPr lang="en-GB" sz="2200" i="1">
                                  <a:solidFill>
                                    <a:srgbClr val="FF0000"/>
                                  </a:solidFill>
                                  <a:latin typeface="Cambria Math" panose="02040503050406030204" pitchFamily="18" charset="0"/>
                                </a:rPr>
                                <m:t>1</m:t>
                              </m:r>
                              <m:r>
                                <a:rPr lang="en-GB" sz="2200" i="1">
                                  <a:solidFill>
                                    <a:srgbClr val="FF0000"/>
                                  </a:solidFill>
                                  <a:latin typeface="Cambria Math" panose="02040503050406030204" pitchFamily="18" charset="0"/>
                                </a:rPr>
                                <m:t>+</m:t>
                              </m:r>
                              <m:r>
                                <a:rPr lang="en-GB" sz="2200" i="1">
                                  <a:solidFill>
                                    <a:srgbClr val="FF0000"/>
                                  </a:solidFill>
                                  <a:latin typeface="Cambria Math" panose="02040503050406030204" pitchFamily="18" charset="0"/>
                                </a:rPr>
                                <m:t>𝑟</m:t>
                              </m:r>
                            </m:e>
                          </m:d>
                        </m:e>
                        <m:sup>
                          <m:r>
                            <a:rPr lang="en-GB" sz="2200" i="1">
                              <a:solidFill>
                                <a:srgbClr val="FF0000"/>
                              </a:solidFill>
                              <a:latin typeface="Cambria Math" panose="02040503050406030204" pitchFamily="18" charset="0"/>
                            </a:rPr>
                            <m:t>30</m:t>
                          </m:r>
                        </m:sup>
                      </m:sSup>
                      <m:r>
                        <a:rPr lang="en-GB" sz="2200" i="1">
                          <a:solidFill>
                            <a:srgbClr val="FF0000"/>
                          </a:solidFill>
                          <a:latin typeface="Cambria Math" panose="02040503050406030204" pitchFamily="18" charset="0"/>
                        </a:rPr>
                        <m:t>=</m:t>
                      </m:r>
                      <m:r>
                        <a:rPr lang="en-GB" sz="2200" i="1">
                          <a:solidFill>
                            <a:srgbClr val="FF0000"/>
                          </a:solidFill>
                          <a:latin typeface="Cambria Math" panose="02040503050406030204" pitchFamily="18" charset="0"/>
                        </a:rPr>
                        <m:t>59892</m:t>
                      </m:r>
                      <m:r>
                        <a:rPr lang="en-GB" sz="2200" i="1">
                          <a:solidFill>
                            <a:srgbClr val="FF0000"/>
                          </a:solidFill>
                          <a:latin typeface="Cambria Math" panose="02040503050406030204" pitchFamily="18" charset="0"/>
                        </a:rPr>
                        <m:t>.</m:t>
                      </m:r>
                      <m:r>
                        <a:rPr lang="en-GB" sz="2200" i="1">
                          <a:solidFill>
                            <a:srgbClr val="FF0000"/>
                          </a:solidFill>
                          <a:latin typeface="Cambria Math" panose="02040503050406030204" pitchFamily="18" charset="0"/>
                        </a:rPr>
                        <m:t>2</m:t>
                      </m:r>
                      <m:sSup>
                        <m:sSupPr>
                          <m:ctrlPr>
                            <a:rPr lang="en-GB" sz="2200" i="1">
                              <a:solidFill>
                                <a:srgbClr val="FF0000"/>
                              </a:solidFill>
                              <a:latin typeface="Cambria Math" panose="02040503050406030204" pitchFamily="18" charset="0"/>
                            </a:rPr>
                          </m:ctrlPr>
                        </m:sSupPr>
                        <m:e>
                          <m:r>
                            <a:rPr lang="en-GB" sz="2200" i="1">
                              <a:solidFill>
                                <a:srgbClr val="FF0000"/>
                              </a:solidFill>
                              <a:latin typeface="Cambria Math" panose="02040503050406030204" pitchFamily="18" charset="0"/>
                            </a:rPr>
                            <m:t>(</m:t>
                          </m:r>
                          <m:r>
                            <a:rPr lang="en-GB" sz="2200" i="1">
                              <a:solidFill>
                                <a:srgbClr val="FF0000"/>
                              </a:solidFill>
                              <a:latin typeface="Cambria Math" panose="02040503050406030204" pitchFamily="18" charset="0"/>
                            </a:rPr>
                            <m:t>1</m:t>
                          </m:r>
                          <m:r>
                            <a:rPr lang="en-GB" sz="2200" i="1">
                              <a:solidFill>
                                <a:srgbClr val="FF0000"/>
                              </a:solidFill>
                              <a:latin typeface="Cambria Math" panose="02040503050406030204" pitchFamily="18" charset="0"/>
                            </a:rPr>
                            <m:t>+</m:t>
                          </m:r>
                          <m:r>
                            <a:rPr lang="en-GB" sz="2200" i="1">
                              <a:solidFill>
                                <a:srgbClr val="FF0000"/>
                              </a:solidFill>
                              <a:latin typeface="Cambria Math" panose="02040503050406030204" pitchFamily="18" charset="0"/>
                            </a:rPr>
                            <m:t>0</m:t>
                          </m:r>
                          <m:r>
                            <a:rPr lang="en-GB" sz="2200" i="1">
                              <a:solidFill>
                                <a:srgbClr val="FF0000"/>
                              </a:solidFill>
                              <a:latin typeface="Cambria Math" panose="02040503050406030204" pitchFamily="18" charset="0"/>
                            </a:rPr>
                            <m:t>.</m:t>
                          </m:r>
                          <m:r>
                            <a:rPr lang="en-GB" sz="2200" i="1">
                              <a:solidFill>
                                <a:srgbClr val="FF0000"/>
                              </a:solidFill>
                              <a:latin typeface="Cambria Math" panose="02040503050406030204" pitchFamily="18" charset="0"/>
                            </a:rPr>
                            <m:t>05</m:t>
                          </m:r>
                          <m:r>
                            <a:rPr lang="en-GB" sz="2200" i="1">
                              <a:solidFill>
                                <a:srgbClr val="FF0000"/>
                              </a:solidFill>
                              <a:latin typeface="Cambria Math" panose="02040503050406030204" pitchFamily="18" charset="0"/>
                            </a:rPr>
                            <m:t>)</m:t>
                          </m:r>
                        </m:e>
                        <m:sup>
                          <m:r>
                            <a:rPr lang="en-GB" sz="2200" i="1">
                              <a:solidFill>
                                <a:srgbClr val="FF0000"/>
                              </a:solidFill>
                              <a:latin typeface="Cambria Math" panose="02040503050406030204" pitchFamily="18" charset="0"/>
                            </a:rPr>
                            <m:t>30</m:t>
                          </m:r>
                        </m:sup>
                      </m:sSup>
                      <m:r>
                        <a:rPr lang="en-GB" sz="2200" i="1">
                          <a:solidFill>
                            <a:srgbClr val="FF0000"/>
                          </a:solidFill>
                          <a:latin typeface="Cambria Math" panose="02040503050406030204" pitchFamily="18" charset="0"/>
                        </a:rPr>
                        <m:t>=</m:t>
                      </m:r>
                      <m:r>
                        <a:rPr lang="en-GB" sz="2200" i="1">
                          <a:solidFill>
                            <a:srgbClr val="FF0000"/>
                          </a:solidFill>
                          <a:latin typeface="Cambria Math" panose="02040503050406030204" pitchFamily="18" charset="0"/>
                        </a:rPr>
                        <m:t>258850</m:t>
                      </m:r>
                      <m:r>
                        <a:rPr lang="en-GB" sz="2200" i="1">
                          <a:solidFill>
                            <a:srgbClr val="FF0000"/>
                          </a:solidFill>
                          <a:latin typeface="Cambria Math" panose="02040503050406030204" pitchFamily="18" charset="0"/>
                        </a:rPr>
                        <m:t>.</m:t>
                      </m:r>
                      <m:r>
                        <a:rPr lang="en-GB" sz="2200" i="1">
                          <a:solidFill>
                            <a:srgbClr val="FF0000"/>
                          </a:solidFill>
                          <a:latin typeface="Cambria Math" panose="02040503050406030204" pitchFamily="18" charset="0"/>
                        </a:rPr>
                        <m:t>6</m:t>
                      </m:r>
                    </m:oMath>
                  </m:oMathPara>
                </a14:m>
                <a:endParaRPr lang="en-GB" sz="2200" dirty="0">
                  <a:solidFill>
                    <a:srgbClr val="FF0000"/>
                  </a:solidFill>
                </a:endParaRPr>
              </a:p>
              <a:p>
                <a:pPr marL="868680" lvl="1" indent="-457200">
                  <a:buClr>
                    <a:schemeClr val="accent5"/>
                  </a:buClr>
                  <a:buFont typeface="+mj-lt"/>
                  <a:buAutoNum type="alphaLcParenR" startAt="3"/>
                </a:pPr>
                <a14:m>
                  <m:oMath xmlns:m="http://schemas.openxmlformats.org/officeDocument/2006/math">
                    <m:r>
                      <a:rPr lang="en-GB" sz="2200" i="1">
                        <a:solidFill>
                          <a:schemeClr val="tx1"/>
                        </a:solidFill>
                        <a:latin typeface="Cambria Math" panose="02040503050406030204" pitchFamily="18" charset="0"/>
                      </a:rPr>
                      <m:t>𝑟</m:t>
                    </m:r>
                    <m:r>
                      <a:rPr lang="en-GB" sz="2200" i="1">
                        <a:solidFill>
                          <a:schemeClr val="tx1"/>
                        </a:solidFill>
                        <a:latin typeface="Cambria Math" panose="02040503050406030204" pitchFamily="18" charset="0"/>
                      </a:rPr>
                      <m:t>=</m:t>
                    </m:r>
                    <m:f>
                      <m:fPr>
                        <m:ctrlPr>
                          <a:rPr lang="en-GB" sz="2200" i="1">
                            <a:solidFill>
                              <a:schemeClr val="tx1"/>
                            </a:solidFill>
                            <a:latin typeface="Cambria Math" panose="02040503050406030204" pitchFamily="18" charset="0"/>
                          </a:rPr>
                        </m:ctrlPr>
                      </m:fPr>
                      <m:num>
                        <m:r>
                          <a:rPr lang="en-GB" sz="2200" i="1">
                            <a:solidFill>
                              <a:schemeClr val="tx1"/>
                            </a:solidFill>
                            <a:latin typeface="Cambria Math" panose="02040503050406030204" pitchFamily="18" charset="0"/>
                          </a:rPr>
                          <m:t>1</m:t>
                        </m:r>
                        <m:r>
                          <a:rPr lang="en-GB" sz="2200" i="1">
                            <a:solidFill>
                              <a:schemeClr val="tx1"/>
                            </a:solidFill>
                            <a:latin typeface="Cambria Math" panose="02040503050406030204" pitchFamily="18" charset="0"/>
                          </a:rPr>
                          <m:t>+</m:t>
                        </m:r>
                        <m:r>
                          <a:rPr lang="en-GB" sz="2200" i="1">
                            <a:solidFill>
                              <a:schemeClr val="tx1"/>
                            </a:solidFill>
                            <a:latin typeface="Cambria Math" panose="02040503050406030204" pitchFamily="18" charset="0"/>
                          </a:rPr>
                          <m:t>𝑖</m:t>
                        </m:r>
                      </m:num>
                      <m:den>
                        <m:r>
                          <a:rPr lang="en-GB" sz="2200" i="1">
                            <a:solidFill>
                              <a:schemeClr val="tx1"/>
                            </a:solidFill>
                            <a:latin typeface="Cambria Math" panose="02040503050406030204" pitchFamily="18" charset="0"/>
                          </a:rPr>
                          <m:t>1</m:t>
                        </m:r>
                        <m:r>
                          <a:rPr lang="en-GB" sz="2200" i="1">
                            <a:solidFill>
                              <a:schemeClr val="tx1"/>
                            </a:solidFill>
                            <a:latin typeface="Cambria Math" panose="02040503050406030204" pitchFamily="18" charset="0"/>
                          </a:rPr>
                          <m:t>+</m:t>
                        </m:r>
                        <m:r>
                          <a:rPr lang="en-GB" sz="2200" i="1">
                            <a:solidFill>
                              <a:schemeClr val="tx1"/>
                            </a:solidFill>
                            <a:latin typeface="Cambria Math" panose="02040503050406030204" pitchFamily="18" charset="0"/>
                          </a:rPr>
                          <m:t>𝜋</m:t>
                        </m:r>
                      </m:den>
                    </m:f>
                    <m:r>
                      <a:rPr lang="en-GB" sz="2200" i="1">
                        <a:solidFill>
                          <a:schemeClr val="tx1"/>
                        </a:solidFill>
                        <a:latin typeface="Cambria Math" panose="02040503050406030204" pitchFamily="18" charset="0"/>
                      </a:rPr>
                      <m:t>−</m:t>
                    </m:r>
                    <m:r>
                      <a:rPr lang="en-GB" sz="2200" i="1">
                        <a:solidFill>
                          <a:schemeClr val="tx1"/>
                        </a:solidFill>
                        <a:latin typeface="Cambria Math" panose="02040503050406030204" pitchFamily="18" charset="0"/>
                      </a:rPr>
                      <m:t>1</m:t>
                    </m:r>
                    <m:r>
                      <a:rPr lang="en-GB" sz="2200" i="1">
                        <a:solidFill>
                          <a:schemeClr val="tx1"/>
                        </a:solidFill>
                        <a:latin typeface="Cambria Math" panose="02040503050406030204" pitchFamily="18" charset="0"/>
                      </a:rPr>
                      <m:t>=</m:t>
                    </m:r>
                    <m:f>
                      <m:fPr>
                        <m:ctrlPr>
                          <a:rPr lang="en-GB" sz="2200" i="1">
                            <a:solidFill>
                              <a:schemeClr val="tx1"/>
                            </a:solidFill>
                            <a:latin typeface="Cambria Math" panose="02040503050406030204" pitchFamily="18" charset="0"/>
                          </a:rPr>
                        </m:ctrlPr>
                      </m:fPr>
                      <m:num>
                        <m:r>
                          <a:rPr lang="en-GB" sz="2200" i="1">
                            <a:solidFill>
                              <a:schemeClr val="tx1"/>
                            </a:solidFill>
                            <a:latin typeface="Cambria Math" panose="02040503050406030204" pitchFamily="18" charset="0"/>
                          </a:rPr>
                          <m:t>1</m:t>
                        </m:r>
                        <m:r>
                          <a:rPr lang="en-GB" sz="2200" i="1">
                            <a:solidFill>
                              <a:schemeClr val="tx1"/>
                            </a:solidFill>
                            <a:latin typeface="Cambria Math" panose="02040503050406030204" pitchFamily="18" charset="0"/>
                          </a:rPr>
                          <m:t>.</m:t>
                        </m:r>
                        <m:r>
                          <a:rPr lang="en-GB" sz="2200" i="1">
                            <a:solidFill>
                              <a:schemeClr val="tx1"/>
                            </a:solidFill>
                            <a:latin typeface="Cambria Math" panose="02040503050406030204" pitchFamily="18" charset="0"/>
                          </a:rPr>
                          <m:t>05</m:t>
                        </m:r>
                      </m:num>
                      <m:den>
                        <m:r>
                          <a:rPr lang="en-GB" sz="2200" i="1">
                            <a:solidFill>
                              <a:schemeClr val="tx1"/>
                            </a:solidFill>
                            <a:latin typeface="Cambria Math" panose="02040503050406030204" pitchFamily="18" charset="0"/>
                          </a:rPr>
                          <m:t>1</m:t>
                        </m:r>
                        <m:r>
                          <a:rPr lang="en-GB" sz="2200" i="1">
                            <a:solidFill>
                              <a:schemeClr val="tx1"/>
                            </a:solidFill>
                            <a:latin typeface="Cambria Math" panose="02040503050406030204" pitchFamily="18" charset="0"/>
                          </a:rPr>
                          <m:t>.</m:t>
                        </m:r>
                        <m:r>
                          <a:rPr lang="en-GB" sz="2200" i="1">
                            <a:solidFill>
                              <a:schemeClr val="tx1"/>
                            </a:solidFill>
                            <a:latin typeface="Cambria Math" panose="02040503050406030204" pitchFamily="18" charset="0"/>
                          </a:rPr>
                          <m:t>005</m:t>
                        </m:r>
                      </m:den>
                    </m:f>
                    <m:r>
                      <a:rPr lang="en-GB" sz="2200" i="1">
                        <a:solidFill>
                          <a:schemeClr val="tx1"/>
                        </a:solidFill>
                        <a:latin typeface="Cambria Math" panose="02040503050406030204" pitchFamily="18" charset="0"/>
                      </a:rPr>
                      <m:t>−</m:t>
                    </m:r>
                    <m:r>
                      <a:rPr lang="en-GB" sz="2200" i="1">
                        <a:solidFill>
                          <a:schemeClr val="tx1"/>
                        </a:solidFill>
                        <a:latin typeface="Cambria Math" panose="02040503050406030204" pitchFamily="18" charset="0"/>
                      </a:rPr>
                      <m:t>1</m:t>
                    </m:r>
                    <m:r>
                      <a:rPr lang="en-GB" sz="2200" i="1">
                        <a:solidFill>
                          <a:schemeClr val="tx1"/>
                        </a:solidFill>
                        <a:latin typeface="Cambria Math" panose="02040503050406030204" pitchFamily="18" charset="0"/>
                      </a:rPr>
                      <m:t>=</m:t>
                    </m:r>
                    <m:r>
                      <a:rPr lang="en-GB" sz="2200" i="1">
                        <a:solidFill>
                          <a:schemeClr val="tx1"/>
                        </a:solidFill>
                        <a:latin typeface="Cambria Math" panose="02040503050406030204" pitchFamily="18" charset="0"/>
                      </a:rPr>
                      <m:t>4</m:t>
                    </m:r>
                    <m:r>
                      <a:rPr lang="en-GB" sz="2200" i="1">
                        <a:solidFill>
                          <a:schemeClr val="tx1"/>
                        </a:solidFill>
                        <a:latin typeface="Cambria Math" panose="02040503050406030204" pitchFamily="18" charset="0"/>
                      </a:rPr>
                      <m:t>.</m:t>
                    </m:r>
                    <m:r>
                      <a:rPr lang="en-GB" sz="2200" i="1">
                        <a:solidFill>
                          <a:schemeClr val="tx1"/>
                        </a:solidFill>
                        <a:latin typeface="Cambria Math" panose="02040503050406030204" pitchFamily="18" charset="0"/>
                      </a:rPr>
                      <m:t>5</m:t>
                    </m:r>
                    <m:r>
                      <a:rPr lang="en-GB" sz="2200" i="1">
                        <a:solidFill>
                          <a:schemeClr val="tx1"/>
                        </a:solidFill>
                        <a:latin typeface="Cambria Math" panose="02040503050406030204" pitchFamily="18" charset="0"/>
                      </a:rPr>
                      <m:t>%</m:t>
                    </m:r>
                  </m:oMath>
                </a14:m>
                <a:r>
                  <a:rPr lang="en-GB" sz="2200" dirty="0">
                    <a:solidFill>
                      <a:schemeClr val="tx1"/>
                    </a:solidFill>
                  </a:rPr>
                  <a:t>  so; </a:t>
                </a:r>
                <a:r>
                  <a:rPr lang="en-GB" sz="2200" dirty="0">
                    <a:solidFill>
                      <a:srgbClr val="FF0000"/>
                    </a:solidFill>
                  </a:rPr>
                  <a:t>a)</a:t>
                </a:r>
                <a:r>
                  <a:rPr lang="en-GB" sz="2200" dirty="0">
                    <a:solidFill>
                      <a:schemeClr val="tx1"/>
                    </a:solidFill>
                  </a:rPr>
                  <a:t> 804076.8  </a:t>
                </a:r>
                <a:r>
                  <a:rPr lang="en-GB" sz="2200" dirty="0">
                    <a:solidFill>
                      <a:srgbClr val="FF0000"/>
                    </a:solidFill>
                  </a:rPr>
                  <a:t>b)</a:t>
                </a:r>
                <a:r>
                  <a:rPr lang="en-GB" sz="2200" dirty="0">
                    <a:solidFill>
                      <a:schemeClr val="tx1"/>
                    </a:solidFill>
                  </a:rPr>
                  <a:t> PV=64326.1 ,  FV=240921.8</a:t>
                </a:r>
              </a:p>
              <a:p>
                <a:pPr lvl="0"/>
                <a:endParaRPr lang="en-GB" sz="2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28789" y="1287887"/>
                <a:ext cx="11887200" cy="5570113"/>
              </a:xfrm>
              <a:blipFill>
                <a:blip r:embed="rId2"/>
                <a:stretch>
                  <a:fillRect t="-656"/>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E53DFF95-3CFA-49ED-857D-4D82BA948DE9}"/>
              </a:ext>
            </a:extLst>
          </p:cNvPr>
          <p:cNvSpPr>
            <a:spLocks noGrp="1"/>
          </p:cNvSpPr>
          <p:nvPr>
            <p:ph type="sldNum" sz="quarter" idx="12"/>
          </p:nvPr>
        </p:nvSpPr>
        <p:spPr/>
        <p:txBody>
          <a:bodyPr/>
          <a:lstStyle/>
          <a:p>
            <a:fld id="{E268A2EE-60DF-4D9A-BDB5-E8B57244CE40}" type="slidenum">
              <a:rPr lang="en-GB" smtClean="0"/>
              <a:pPr/>
              <a:t>140</a:t>
            </a:fld>
            <a:endParaRPr lang="en-GB"/>
          </a:p>
        </p:txBody>
      </p:sp>
    </p:spTree>
    <p:extLst>
      <p:ext uri="{BB962C8B-B14F-4D97-AF65-F5344CB8AC3E}">
        <p14:creationId xmlns:p14="http://schemas.microsoft.com/office/powerpoint/2010/main" val="2293716355"/>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730" y="641181"/>
            <a:ext cx="11603864" cy="543676"/>
          </a:xfrm>
          <a:solidFill>
            <a:schemeClr val="accent4">
              <a:lumMod val="75000"/>
            </a:schemeClr>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bg1"/>
                </a:solidFill>
              </a:rPr>
              <a:t>Extra Questions &amp; Answers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28789" y="1287887"/>
                <a:ext cx="11887200" cy="5570113"/>
              </a:xfrm>
            </p:spPr>
            <p:txBody>
              <a:bodyPr>
                <a:normAutofit/>
              </a:bodyPr>
              <a:lstStyle/>
              <a:p>
                <a:pPr lvl="0"/>
                <a:r>
                  <a:rPr lang="en-GB" sz="2200" b="1" u="sng" dirty="0"/>
                  <a:t>Question 7:</a:t>
                </a:r>
                <a:r>
                  <a:rPr lang="en-GB" sz="2200" b="1" dirty="0"/>
                  <a:t> </a:t>
                </a:r>
                <a:r>
                  <a:rPr lang="en-GB" sz="2200" dirty="0"/>
                  <a:t>You have the option to buy a </a:t>
                </a:r>
                <a:r>
                  <a:rPr lang="en-GB" sz="2200" dirty="0">
                    <a:solidFill>
                      <a:srgbClr val="FF0000"/>
                    </a:solidFill>
                  </a:rPr>
                  <a:t>5-year</a:t>
                </a:r>
                <a:r>
                  <a:rPr lang="en-GB" sz="2200" dirty="0"/>
                  <a:t> US government bond at </a:t>
                </a:r>
                <a:r>
                  <a:rPr lang="en-GB" sz="2200" dirty="0">
                    <a:solidFill>
                      <a:srgbClr val="FF0000"/>
                    </a:solidFill>
                  </a:rPr>
                  <a:t>$1100 </a:t>
                </a:r>
                <a:r>
                  <a:rPr lang="en-GB" sz="2200" dirty="0"/>
                  <a:t>now. The face value of the bond is </a:t>
                </a:r>
                <a:r>
                  <a:rPr lang="en-GB" sz="2200" dirty="0">
                    <a:solidFill>
                      <a:srgbClr val="FF0000"/>
                    </a:solidFill>
                  </a:rPr>
                  <a:t>$1000</a:t>
                </a:r>
                <a:r>
                  <a:rPr lang="en-GB" sz="2200" dirty="0"/>
                  <a:t> and it pays </a:t>
                </a:r>
                <a:r>
                  <a:rPr lang="en-GB" sz="2200" dirty="0">
                    <a:solidFill>
                      <a:srgbClr val="FF0000"/>
                    </a:solidFill>
                  </a:rPr>
                  <a:t>$50 </a:t>
                </a:r>
                <a:r>
                  <a:rPr lang="en-GB" sz="2200" dirty="0"/>
                  <a:t>interest semi-annually and is sold to yield </a:t>
                </a:r>
                <a:r>
                  <a:rPr lang="en-GB" sz="2200" dirty="0">
                    <a:solidFill>
                      <a:srgbClr val="FF0000"/>
                    </a:solidFill>
                  </a:rPr>
                  <a:t>8%</a:t>
                </a:r>
                <a:r>
                  <a:rPr lang="en-GB" sz="2200" dirty="0"/>
                  <a:t>. Will you buy it?</a:t>
                </a:r>
                <a:endParaRPr lang="en-GB" sz="2200" b="1" dirty="0"/>
              </a:p>
              <a:p>
                <a:pPr lvl="0"/>
                <a:endParaRPr lang="en-GB" sz="2200" b="1" u="sng" dirty="0"/>
              </a:p>
              <a:p>
                <a:pPr lvl="0"/>
                <a:r>
                  <a:rPr lang="en-GB" sz="2200" b="1" u="sng" dirty="0">
                    <a:solidFill>
                      <a:srgbClr val="FF0000"/>
                    </a:solidFill>
                  </a:rPr>
                  <a:t>Answers:</a:t>
                </a:r>
                <a:r>
                  <a:rPr lang="en-GB" sz="2200" dirty="0">
                    <a:solidFill>
                      <a:srgbClr val="FF0000"/>
                    </a:solidFill>
                  </a:rPr>
                  <a:t> </a:t>
                </a:r>
              </a:p>
              <a:p>
                <a:pPr lvl="0"/>
                <a:r>
                  <a:rPr lang="en-GB" sz="2200" dirty="0">
                    <a:solidFill>
                      <a:srgbClr val="FF0000"/>
                    </a:solidFill>
                  </a:rPr>
                  <a:t>$50 </a:t>
                </a:r>
                <a:r>
                  <a:rPr lang="en-GB" sz="2200" dirty="0"/>
                  <a:t>semi-annually means yearly payment is </a:t>
                </a:r>
                <a:r>
                  <a:rPr lang="en-GB" sz="2200" dirty="0">
                    <a:solidFill>
                      <a:srgbClr val="FF0000"/>
                    </a:solidFill>
                  </a:rPr>
                  <a:t>$100=</a:t>
                </a:r>
                <a14:m>
                  <m:oMath xmlns:m="http://schemas.openxmlformats.org/officeDocument/2006/math">
                    <m:r>
                      <a:rPr lang="en-GB" sz="2200" b="0" i="1" smtClean="0">
                        <a:solidFill>
                          <a:srgbClr val="FF0000"/>
                        </a:solidFill>
                        <a:latin typeface="Cambria Math" panose="02040503050406030204" pitchFamily="18" charset="0"/>
                      </a:rPr>
                      <m:t>𝐶</m:t>
                    </m:r>
                    <m:r>
                      <a:rPr lang="en-GB" sz="2200" b="0" i="1" smtClean="0">
                        <a:latin typeface="Cambria Math" panose="02040503050406030204" pitchFamily="18" charset="0"/>
                      </a:rPr>
                      <m:t>. </m:t>
                    </m:r>
                  </m:oMath>
                </a14:m>
                <a:r>
                  <a:rPr lang="en-GB" sz="2200" dirty="0"/>
                  <a:t>The formula of the PV of this bond is:</a:t>
                </a:r>
              </a:p>
              <a:p>
                <a:pPr marL="109728" lvl="0" indent="0">
                  <a:buNone/>
                </a:pPr>
                <a:endParaRPr lang="en-GB" sz="800" dirty="0"/>
              </a:p>
              <a:p>
                <a:pPr marL="109728" lvl="0" indent="0">
                  <a:buNone/>
                </a:pPr>
                <a14:m>
                  <m:oMathPara xmlns:m="http://schemas.openxmlformats.org/officeDocument/2006/math">
                    <m:oMathParaPr>
                      <m:jc m:val="centerGroup"/>
                    </m:oMathParaPr>
                    <m:oMath xmlns:m="http://schemas.openxmlformats.org/officeDocument/2006/math">
                      <m:r>
                        <a:rPr lang="en-GB" sz="2000" i="1">
                          <a:solidFill>
                            <a:prstClr val="black"/>
                          </a:solidFill>
                          <a:latin typeface="Cambria Math"/>
                        </a:rPr>
                        <m:t>𝑃𝑉</m:t>
                      </m:r>
                      <m:r>
                        <a:rPr lang="en-GB" sz="2000" i="1">
                          <a:solidFill>
                            <a:prstClr val="black"/>
                          </a:solidFill>
                          <a:latin typeface="Cambria Math"/>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2</m:t>
                                  </m:r>
                                </m:den>
                              </m:f>
                            </m:e>
                          </m:box>
                        </m:num>
                        <m:den>
                          <m:sSup>
                            <m:sSupPr>
                              <m:ctrlPr>
                                <a:rPr lang="en-GB" sz="2000" i="1">
                                  <a:solidFill>
                                    <a:prstClr val="black"/>
                                  </a:solidFill>
                                  <a:latin typeface="Cambria Math" panose="02040503050406030204" pitchFamily="18" charset="0"/>
                                </a:rPr>
                              </m:ctrlPr>
                            </m:sSupPr>
                            <m:e>
                              <m:r>
                                <a:rPr lang="en-GB" sz="2000" i="1">
                                  <a:solidFill>
                                    <a:prstClr val="black"/>
                                  </a:solidFill>
                                  <a:latin typeface="Cambria Math"/>
                                </a:rPr>
                                <m:t>(</m:t>
                              </m:r>
                              <m:r>
                                <a:rPr lang="en-GB" sz="2000" i="1">
                                  <a:solidFill>
                                    <a:prstClr val="black"/>
                                  </a:solidFill>
                                  <a:latin typeface="Cambria Math"/>
                                </a:rPr>
                                <m:t>1</m:t>
                              </m:r>
                              <m:r>
                                <a:rPr lang="en-GB" sz="2000" i="1">
                                  <a:solidFill>
                                    <a:prstClr val="black"/>
                                  </a:solidFill>
                                  <a:latin typeface="Cambria Math"/>
                                </a:rPr>
                                <m:t>+</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2</m:t>
                                      </m:r>
                                    </m:den>
                                  </m:f>
                                </m:e>
                              </m:box>
                              <m:r>
                                <a:rPr lang="en-GB" sz="2000" i="1">
                                  <a:solidFill>
                                    <a:prstClr val="black"/>
                                  </a:solidFill>
                                  <a:latin typeface="Cambria Math"/>
                                </a:rPr>
                                <m:t>)</m:t>
                              </m:r>
                            </m:e>
                            <m:sup>
                              <m:box>
                                <m:boxPr>
                                  <m:ctrlPr>
                                    <a:rPr lang="en-GB" sz="2000" i="1">
                                      <a:solidFill>
                                        <a:prstClr val="black"/>
                                      </a:solidFill>
                                      <a:latin typeface="Cambria Math" panose="02040503050406030204" pitchFamily="18" charset="0"/>
                                    </a:rPr>
                                  </m:ctrlPr>
                                </m:boxPr>
                                <m:e>
                                  <m:argPr>
                                    <m:argSz m:val="-1"/>
                                  </m:argPr>
                                  <m:r>
                                    <a:rPr lang="en-GB" sz="2000" i="1">
                                      <a:solidFill>
                                        <a:prstClr val="black"/>
                                      </a:solidFill>
                                      <a:latin typeface="Cambria Math" panose="02040503050406030204" pitchFamily="18" charset="0"/>
                                    </a:rPr>
                                    <m:t>1</m:t>
                                  </m:r>
                                </m:e>
                              </m:box>
                            </m:sup>
                          </m:sSup>
                        </m:den>
                      </m:f>
                      <m:r>
                        <a:rPr lang="en-GB" sz="2000" i="1">
                          <a:solidFill>
                            <a:prstClr val="black"/>
                          </a:solidFill>
                          <a:latin typeface="Cambria Math"/>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2</m:t>
                                  </m:r>
                                </m:den>
                              </m:f>
                            </m:e>
                          </m:box>
                        </m:num>
                        <m:den>
                          <m:sSup>
                            <m:sSupPr>
                              <m:ctrlPr>
                                <a:rPr lang="en-GB" sz="2000" i="1">
                                  <a:solidFill>
                                    <a:prstClr val="black"/>
                                  </a:solidFill>
                                  <a:latin typeface="Cambria Math" panose="02040503050406030204" pitchFamily="18" charset="0"/>
                                </a:rPr>
                              </m:ctrlPr>
                            </m:sSupPr>
                            <m:e>
                              <m:r>
                                <a:rPr lang="en-GB" sz="2000" i="1">
                                  <a:solidFill>
                                    <a:prstClr val="black"/>
                                  </a:solidFill>
                                  <a:latin typeface="Cambria Math"/>
                                </a:rPr>
                                <m:t>(</m:t>
                              </m:r>
                              <m:r>
                                <a:rPr lang="en-GB" sz="2000" i="1">
                                  <a:solidFill>
                                    <a:prstClr val="black"/>
                                  </a:solidFill>
                                  <a:latin typeface="Cambria Math"/>
                                </a:rPr>
                                <m:t>1</m:t>
                              </m:r>
                              <m:r>
                                <a:rPr lang="en-GB" sz="2000" i="1">
                                  <a:solidFill>
                                    <a:prstClr val="black"/>
                                  </a:solidFill>
                                  <a:latin typeface="Cambria Math"/>
                                </a:rPr>
                                <m:t>+</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2</m:t>
                                      </m:r>
                                    </m:den>
                                  </m:f>
                                </m:e>
                              </m:box>
                              <m:r>
                                <a:rPr lang="en-GB" sz="2000" i="1">
                                  <a:solidFill>
                                    <a:prstClr val="black"/>
                                  </a:solidFill>
                                  <a:latin typeface="Cambria Math"/>
                                </a:rPr>
                                <m:t>)</m:t>
                              </m:r>
                            </m:e>
                            <m:sup>
                              <m:box>
                                <m:boxPr>
                                  <m:ctrlPr>
                                    <a:rPr lang="en-GB" sz="2000" i="1">
                                      <a:solidFill>
                                        <a:prstClr val="black"/>
                                      </a:solidFill>
                                      <a:latin typeface="Cambria Math" panose="02040503050406030204" pitchFamily="18" charset="0"/>
                                    </a:rPr>
                                  </m:ctrlPr>
                                </m:boxPr>
                                <m:e>
                                  <m:argPr>
                                    <m:argSz m:val="-1"/>
                                  </m:argPr>
                                  <m:r>
                                    <m:rPr>
                                      <m:brk m:alnAt="63"/>
                                    </m:rPr>
                                    <a:rPr lang="en-GB" sz="2000" i="1">
                                      <a:solidFill>
                                        <a:prstClr val="black"/>
                                      </a:solidFill>
                                      <a:latin typeface="Cambria Math" panose="02040503050406030204" pitchFamily="18" charset="0"/>
                                    </a:rPr>
                                    <m:t>2</m:t>
                                  </m:r>
                                </m:e>
                              </m:box>
                            </m:sup>
                          </m:sSup>
                        </m:den>
                      </m:f>
                      <m:r>
                        <a:rPr lang="en-GB" sz="2000" i="1">
                          <a:solidFill>
                            <a:prstClr val="black"/>
                          </a:solidFill>
                          <a:latin typeface="Cambria Math"/>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2</m:t>
                                  </m:r>
                                </m:den>
                              </m:f>
                            </m:e>
                          </m:box>
                        </m:num>
                        <m:den>
                          <m:sSup>
                            <m:sSupPr>
                              <m:ctrlPr>
                                <a:rPr lang="en-GB" sz="2000" i="1">
                                  <a:solidFill>
                                    <a:prstClr val="black"/>
                                  </a:solidFill>
                                  <a:latin typeface="Cambria Math" panose="02040503050406030204" pitchFamily="18" charset="0"/>
                                </a:rPr>
                              </m:ctrlPr>
                            </m:sSupPr>
                            <m:e>
                              <m:r>
                                <a:rPr lang="en-GB" sz="2000" i="1">
                                  <a:solidFill>
                                    <a:prstClr val="black"/>
                                  </a:solidFill>
                                  <a:latin typeface="Cambria Math"/>
                                </a:rPr>
                                <m:t>(</m:t>
                              </m:r>
                              <m:r>
                                <a:rPr lang="en-GB" sz="2000" i="1">
                                  <a:solidFill>
                                    <a:prstClr val="black"/>
                                  </a:solidFill>
                                  <a:latin typeface="Cambria Math"/>
                                </a:rPr>
                                <m:t>1</m:t>
                              </m:r>
                              <m:r>
                                <a:rPr lang="en-GB" sz="2000" i="1">
                                  <a:solidFill>
                                    <a:prstClr val="black"/>
                                  </a:solidFill>
                                  <a:latin typeface="Cambria Math"/>
                                </a:rPr>
                                <m:t>+</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2</m:t>
                                      </m:r>
                                    </m:den>
                                  </m:f>
                                </m:e>
                              </m:box>
                              <m:r>
                                <a:rPr lang="en-GB" sz="2000" i="1">
                                  <a:solidFill>
                                    <a:prstClr val="black"/>
                                  </a:solidFill>
                                  <a:latin typeface="Cambria Math"/>
                                </a:rPr>
                                <m:t>)</m:t>
                              </m:r>
                            </m:e>
                            <m:sup>
                              <m:box>
                                <m:boxPr>
                                  <m:ctrlPr>
                                    <a:rPr lang="en-GB" sz="2000" i="1">
                                      <a:solidFill>
                                        <a:prstClr val="black"/>
                                      </a:solidFill>
                                      <a:latin typeface="Cambria Math" panose="02040503050406030204" pitchFamily="18" charset="0"/>
                                    </a:rPr>
                                  </m:ctrlPr>
                                </m:boxPr>
                                <m:e>
                                  <m:argPr>
                                    <m:argSz m:val="-1"/>
                                  </m:argPr>
                                  <m:r>
                                    <m:rPr>
                                      <m:brk m:alnAt="63"/>
                                    </m:rPr>
                                    <a:rPr lang="en-GB" sz="2000" i="1">
                                      <a:solidFill>
                                        <a:prstClr val="black"/>
                                      </a:solidFill>
                                      <a:latin typeface="Cambria Math" panose="02040503050406030204" pitchFamily="18" charset="0"/>
                                    </a:rPr>
                                    <m:t>3</m:t>
                                  </m:r>
                                </m:e>
                              </m:box>
                            </m:sup>
                          </m:sSup>
                        </m:den>
                      </m:f>
                      <m:r>
                        <a:rPr lang="en-GB" sz="2000" i="1">
                          <a:solidFill>
                            <a:prstClr val="black"/>
                          </a:solidFill>
                          <a:latin typeface="Cambria Math" panose="02040503050406030204" pitchFamily="18" charset="0"/>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2</m:t>
                                  </m:r>
                                </m:den>
                              </m:f>
                            </m:e>
                          </m:box>
                        </m:num>
                        <m:den>
                          <m:sSup>
                            <m:sSupPr>
                              <m:ctrlPr>
                                <a:rPr lang="en-GB" sz="2000" i="1">
                                  <a:solidFill>
                                    <a:prstClr val="black"/>
                                  </a:solidFill>
                                  <a:latin typeface="Cambria Math" panose="02040503050406030204" pitchFamily="18" charset="0"/>
                                </a:rPr>
                              </m:ctrlPr>
                            </m:sSupPr>
                            <m:e>
                              <m:r>
                                <a:rPr lang="en-GB" sz="2000" i="1">
                                  <a:solidFill>
                                    <a:prstClr val="black"/>
                                  </a:solidFill>
                                  <a:latin typeface="Cambria Math"/>
                                </a:rPr>
                                <m:t>(</m:t>
                              </m:r>
                              <m:r>
                                <a:rPr lang="en-GB" sz="2000" i="1">
                                  <a:solidFill>
                                    <a:prstClr val="black"/>
                                  </a:solidFill>
                                  <a:latin typeface="Cambria Math"/>
                                </a:rPr>
                                <m:t>1</m:t>
                              </m:r>
                              <m:r>
                                <a:rPr lang="en-GB" sz="2000" i="1">
                                  <a:solidFill>
                                    <a:prstClr val="black"/>
                                  </a:solidFill>
                                  <a:latin typeface="Cambria Math"/>
                                </a:rPr>
                                <m:t>+</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2</m:t>
                                      </m:r>
                                    </m:den>
                                  </m:f>
                                </m:e>
                              </m:box>
                              <m:r>
                                <a:rPr lang="en-GB" sz="2000" i="1">
                                  <a:solidFill>
                                    <a:prstClr val="black"/>
                                  </a:solidFill>
                                  <a:latin typeface="Cambria Math"/>
                                </a:rPr>
                                <m:t>)</m:t>
                              </m:r>
                            </m:e>
                            <m:sup>
                              <m:box>
                                <m:boxPr>
                                  <m:ctrlPr>
                                    <a:rPr lang="en-GB" sz="2000" i="1">
                                      <a:solidFill>
                                        <a:prstClr val="black"/>
                                      </a:solidFill>
                                      <a:latin typeface="Cambria Math" panose="02040503050406030204" pitchFamily="18" charset="0"/>
                                    </a:rPr>
                                  </m:ctrlPr>
                                </m:boxPr>
                                <m:e>
                                  <m:argPr>
                                    <m:argSz m:val="-1"/>
                                  </m:argPr>
                                  <m:r>
                                    <m:rPr>
                                      <m:brk m:alnAt="63"/>
                                    </m:rPr>
                                    <a:rPr lang="en-GB" sz="2000" i="1">
                                      <a:solidFill>
                                        <a:prstClr val="black"/>
                                      </a:solidFill>
                                      <a:latin typeface="Cambria Math" panose="02040503050406030204" pitchFamily="18" charset="0"/>
                                    </a:rPr>
                                    <m:t>4</m:t>
                                  </m:r>
                                </m:e>
                              </m:box>
                            </m:sup>
                          </m:sSup>
                        </m:den>
                      </m:f>
                      <m:r>
                        <a:rPr lang="en-GB" sz="2000" i="1">
                          <a:solidFill>
                            <a:prstClr val="black"/>
                          </a:solidFill>
                          <a:latin typeface="Cambria Math" panose="02040503050406030204" pitchFamily="18" charset="0"/>
                        </a:rPr>
                        <m:t>+</m:t>
                      </m:r>
                      <m:r>
                        <a:rPr lang="en-GB" sz="2000" i="1">
                          <a:solidFill>
                            <a:prstClr val="black"/>
                          </a:solidFill>
                          <a:latin typeface="Cambria Math"/>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r>
                                    <a:rPr lang="en-GB" sz="2000" i="1">
                                      <a:solidFill>
                                        <a:prstClr val="black"/>
                                      </a:solidFill>
                                      <a:latin typeface="Cambria Math" panose="02040503050406030204" pitchFamily="18" charset="0"/>
                                    </a:rPr>
                                    <m:t>2</m:t>
                                  </m:r>
                                </m:den>
                              </m:f>
                            </m:e>
                          </m:box>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a:rPr>
                                    <m:t>1</m:t>
                                  </m:r>
                                  <m:r>
                                    <a:rPr lang="en-GB" sz="2000" i="1">
                                      <a:solidFill>
                                        <a:prstClr val="black"/>
                                      </a:solidFill>
                                      <a:latin typeface="Cambria Math"/>
                                    </a:rPr>
                                    <m:t>+</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2</m:t>
                                          </m:r>
                                        </m:den>
                                      </m:f>
                                    </m:e>
                                  </m:box>
                                </m:e>
                              </m:d>
                            </m:e>
                            <m:sup>
                              <m:r>
                                <a:rPr lang="en-GB" sz="2000" i="1">
                                  <a:solidFill>
                                    <a:prstClr val="black"/>
                                  </a:solidFill>
                                  <a:latin typeface="Cambria Math" panose="02040503050406030204" pitchFamily="18" charset="0"/>
                                </a:rPr>
                                <m:t>10</m:t>
                              </m:r>
                            </m:sup>
                          </m:sSup>
                        </m:den>
                      </m:f>
                      <m:r>
                        <a:rPr lang="en-GB" sz="2000" i="1">
                          <a:solidFill>
                            <a:prstClr val="black"/>
                          </a:solidFill>
                          <a:latin typeface="Cambria Math" panose="02040503050406030204" pitchFamily="18" charset="0"/>
                        </a:rPr>
                        <m:t>+</m:t>
                      </m:r>
                      <m:f>
                        <m:fPr>
                          <m:ctrlPr>
                            <a:rPr lang="en-GB" sz="2000" i="1">
                              <a:solidFill>
                                <a:prstClr val="black"/>
                              </a:solidFill>
                              <a:latin typeface="Cambria Math" panose="02040503050406030204" pitchFamily="18" charset="0"/>
                            </a:rPr>
                          </m:ctrlPr>
                        </m:fPr>
                        <m:num>
                          <m:box>
                            <m:boxPr>
                              <m:ctrlPr>
                                <a:rPr lang="en-GB" sz="2000" i="1">
                                  <a:solidFill>
                                    <a:prstClr val="black"/>
                                  </a:solidFill>
                                  <a:latin typeface="Cambria Math" panose="02040503050406030204" pitchFamily="18" charset="0"/>
                                </a:rPr>
                              </m:ctrlPr>
                            </m:boxPr>
                            <m:e>
                              <m:argPr>
                                <m:argSz m:val="-1"/>
                              </m:argPr>
                              <m:r>
                                <a:rPr lang="en-GB" sz="2000" i="1">
                                  <a:solidFill>
                                    <a:prstClr val="black"/>
                                  </a:solidFill>
                                  <a:latin typeface="Cambria Math" panose="02040503050406030204" pitchFamily="18" charset="0"/>
                                </a:rPr>
                                <m:t>𝐹𝑎𝑐𝑒</m:t>
                              </m:r>
                              <m:r>
                                <a:rPr lang="en-GB" sz="2000" i="1">
                                  <a:solidFill>
                                    <a:prstClr val="black"/>
                                  </a:solidFill>
                                  <a:latin typeface="Cambria Math" panose="02040503050406030204" pitchFamily="18" charset="0"/>
                                </a:rPr>
                                <m:t> </m:t>
                              </m:r>
                              <m:r>
                                <a:rPr lang="en-GB" sz="2000" i="1">
                                  <a:solidFill>
                                    <a:prstClr val="black"/>
                                  </a:solidFill>
                                  <a:latin typeface="Cambria Math" panose="02040503050406030204" pitchFamily="18" charset="0"/>
                                </a:rPr>
                                <m:t>𝑉𝑎𝑙𝑢𝑒</m:t>
                              </m:r>
                            </m:e>
                          </m:box>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a:rPr>
                                    <m:t>1</m:t>
                                  </m:r>
                                  <m:r>
                                    <a:rPr lang="en-GB" sz="2000" i="1">
                                      <a:solidFill>
                                        <a:prstClr val="black"/>
                                      </a:solidFill>
                                      <a:latin typeface="Cambria Math"/>
                                    </a:rPr>
                                    <m:t>+</m:t>
                                  </m:r>
                                  <m:box>
                                    <m:boxPr>
                                      <m:ctrlPr>
                                        <a:rPr lang="en-GB" sz="2000" i="1">
                                          <a:solidFill>
                                            <a:prstClr val="black"/>
                                          </a:solidFill>
                                          <a:latin typeface="Cambria Math" panose="02040503050406030204" pitchFamily="18" charset="0"/>
                                        </a:rPr>
                                      </m:ctrlPr>
                                    </m:boxPr>
                                    <m:e>
                                      <m:argPr>
                                        <m:argSz m:val="-1"/>
                                      </m:argPr>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𝑟</m:t>
                                          </m:r>
                                        </m:num>
                                        <m:den>
                                          <m:r>
                                            <a:rPr lang="en-GB" sz="2000" i="1">
                                              <a:solidFill>
                                                <a:prstClr val="black"/>
                                              </a:solidFill>
                                              <a:latin typeface="Cambria Math" panose="02040503050406030204" pitchFamily="18" charset="0"/>
                                            </a:rPr>
                                            <m:t>2</m:t>
                                          </m:r>
                                        </m:den>
                                      </m:f>
                                    </m:e>
                                  </m:box>
                                </m:e>
                              </m:d>
                            </m:e>
                            <m:sup>
                              <m:r>
                                <a:rPr lang="en-GB" sz="2000" i="1">
                                  <a:solidFill>
                                    <a:prstClr val="black"/>
                                  </a:solidFill>
                                  <a:latin typeface="Cambria Math" panose="02040503050406030204" pitchFamily="18" charset="0"/>
                                </a:rPr>
                                <m:t>10</m:t>
                              </m:r>
                            </m:sup>
                          </m:sSup>
                        </m:den>
                      </m:f>
                    </m:oMath>
                  </m:oMathPara>
                </a14:m>
                <a:endParaRPr lang="en-GB" sz="2000" dirty="0"/>
              </a:p>
              <a:p>
                <a:pPr marL="109728" lvl="0" indent="0">
                  <a:buNone/>
                </a:pPr>
                <a:r>
                  <a:rPr lang="en-GB" sz="2200" dirty="0"/>
                  <a:t>Therefore, </a:t>
                </a:r>
              </a:p>
              <a:p>
                <a:pPr marL="109728" lvl="0" indent="0">
                  <a:buNone/>
                </a:pPr>
                <a:endParaRPr lang="en-GB" sz="800" dirty="0"/>
              </a:p>
              <a:p>
                <a:pPr marL="109728" lvl="0" indent="0">
                  <a:buNone/>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𝑃𝑉</m:t>
                      </m:r>
                      <m:r>
                        <a:rPr lang="en-GB" sz="2000" b="0" i="1" smtClean="0">
                          <a:latin typeface="Cambria Math" panose="02040503050406030204" pitchFamily="18" charset="0"/>
                        </a:rPr>
                        <m:t>=$</m:t>
                      </m:r>
                      <m:r>
                        <a:rPr lang="en-GB" sz="2000" b="0" i="1" smtClean="0">
                          <a:latin typeface="Cambria Math" panose="02040503050406030204" pitchFamily="18" charset="0"/>
                        </a:rPr>
                        <m:t>50</m:t>
                      </m:r>
                      <m:d>
                        <m:dPr>
                          <m:ctrlPr>
                            <a:rPr lang="en-GB" sz="2000" b="0" i="1" smtClean="0">
                              <a:latin typeface="Cambria Math" panose="02040503050406030204" pitchFamily="18" charset="0"/>
                            </a:rPr>
                          </m:ctrlPr>
                        </m:dPr>
                        <m:e>
                          <m:nary>
                            <m:naryPr>
                              <m:chr m:val="∑"/>
                              <m:ctrlPr>
                                <a:rPr lang="en-GB" sz="2000" b="0" i="1" smtClean="0">
                                  <a:latin typeface="Cambria Math" panose="02040503050406030204" pitchFamily="18" charset="0"/>
                                </a:rPr>
                              </m:ctrlPr>
                            </m:naryPr>
                            <m:sub>
                              <m:r>
                                <m:rPr>
                                  <m:brk m:alnAt="23"/>
                                </m:rPr>
                                <a:rPr lang="en-GB" sz="2000" b="0" i="1" smtClean="0">
                                  <a:latin typeface="Cambria Math" panose="02040503050406030204" pitchFamily="18" charset="0"/>
                                </a:rPr>
                                <m:t>𝑖</m:t>
                              </m:r>
                              <m:r>
                                <a:rPr lang="en-GB" sz="2000" b="0" i="1" smtClean="0">
                                  <a:latin typeface="Cambria Math" panose="02040503050406030204" pitchFamily="18" charset="0"/>
                                </a:rPr>
                                <m:t>=</m:t>
                              </m:r>
                              <m:r>
                                <m:rPr>
                                  <m:brk m:alnAt="23"/>
                                </m:rPr>
                                <a:rPr lang="en-GB" sz="2000" b="0" i="1" smtClean="0">
                                  <a:latin typeface="Cambria Math" panose="02040503050406030204" pitchFamily="18" charset="0"/>
                                </a:rPr>
                                <m:t>1</m:t>
                              </m:r>
                            </m:sub>
                            <m:sup>
                              <m:r>
                                <a:rPr lang="en-GB" sz="2000" b="0" i="1" smtClean="0">
                                  <a:latin typeface="Cambria Math" panose="02040503050406030204" pitchFamily="18" charset="0"/>
                                </a:rPr>
                                <m:t>10</m:t>
                              </m:r>
                            </m:sup>
                            <m:e>
                              <m:f>
                                <m:fPr>
                                  <m:ctrlPr>
                                    <a:rPr lang="en-GB" sz="2000" b="0" i="1" smtClean="0">
                                      <a:latin typeface="Cambria Math" panose="02040503050406030204" pitchFamily="18" charset="0"/>
                                    </a:rPr>
                                  </m:ctrlPr>
                                </m:fPr>
                                <m:num>
                                  <m:r>
                                    <a:rPr lang="en-GB" sz="2000" b="0" i="1" smtClean="0">
                                      <a:latin typeface="Cambria Math" panose="02040503050406030204" pitchFamily="18" charset="0"/>
                                    </a:rPr>
                                    <m:t>1</m:t>
                                  </m:r>
                                </m:num>
                                <m:den>
                                  <m:sSup>
                                    <m:sSupPr>
                                      <m:ctrlPr>
                                        <a:rPr lang="en-GB" sz="2000" b="0" i="1" smtClean="0">
                                          <a:latin typeface="Cambria Math" panose="02040503050406030204" pitchFamily="18" charset="0"/>
                                        </a:rPr>
                                      </m:ctrlPr>
                                    </m:sSupPr>
                                    <m:e>
                                      <m:d>
                                        <m:dPr>
                                          <m:ctrlPr>
                                            <a:rPr lang="en-GB" sz="2000" b="0" i="1" smtClean="0">
                                              <a:latin typeface="Cambria Math" panose="02040503050406030204" pitchFamily="18" charset="0"/>
                                            </a:rPr>
                                          </m:ctrlPr>
                                        </m:dPr>
                                        <m:e>
                                          <m:r>
                                            <a:rPr lang="en-GB" sz="2000" b="0" i="1" smtClean="0">
                                              <a:latin typeface="Cambria Math" panose="02040503050406030204" pitchFamily="18" charset="0"/>
                                            </a:rPr>
                                            <m:t>1</m:t>
                                          </m:r>
                                          <m:r>
                                            <a:rPr lang="en-GB" sz="2000" b="0" i="1" smtClean="0">
                                              <a:latin typeface="Cambria Math" panose="02040503050406030204" pitchFamily="18" charset="0"/>
                                            </a:rPr>
                                            <m:t>+</m:t>
                                          </m:r>
                                          <m:r>
                                            <a:rPr lang="en-GB" sz="2000" b="0" i="1" smtClean="0">
                                              <a:latin typeface="Cambria Math" panose="02040503050406030204" pitchFamily="18" charset="0"/>
                                            </a:rPr>
                                            <m:t>0</m:t>
                                          </m:r>
                                          <m:r>
                                            <a:rPr lang="en-GB" sz="2000" b="0" i="1" smtClean="0">
                                              <a:latin typeface="Cambria Math" panose="02040503050406030204" pitchFamily="18" charset="0"/>
                                            </a:rPr>
                                            <m:t>.</m:t>
                                          </m:r>
                                          <m:r>
                                            <a:rPr lang="en-GB" sz="2000" b="0" i="1" smtClean="0">
                                              <a:latin typeface="Cambria Math" panose="02040503050406030204" pitchFamily="18" charset="0"/>
                                            </a:rPr>
                                            <m:t>04</m:t>
                                          </m:r>
                                        </m:e>
                                      </m:d>
                                    </m:e>
                                    <m:sup>
                                      <m:r>
                                        <a:rPr lang="en-GB" sz="2000" b="0" i="1" smtClean="0">
                                          <a:latin typeface="Cambria Math" panose="02040503050406030204" pitchFamily="18" charset="0"/>
                                        </a:rPr>
                                        <m:t>𝑖</m:t>
                                      </m:r>
                                    </m:sup>
                                  </m:sSup>
                                </m:den>
                              </m:f>
                            </m:e>
                          </m:nary>
                        </m:e>
                      </m:d>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r>
                            <a:rPr lang="en-GB" sz="2000" b="0" i="1" smtClean="0">
                              <a:latin typeface="Cambria Math" panose="02040503050406030204" pitchFamily="18" charset="0"/>
                            </a:rPr>
                            <m:t>$</m:t>
                          </m:r>
                          <m:r>
                            <a:rPr lang="en-GB" sz="2000" b="0" i="1" smtClean="0">
                              <a:latin typeface="Cambria Math" panose="02040503050406030204" pitchFamily="18" charset="0"/>
                            </a:rPr>
                            <m:t>1000</m:t>
                          </m:r>
                        </m:num>
                        <m:den>
                          <m:sSup>
                            <m:sSupPr>
                              <m:ctrlPr>
                                <a:rPr lang="en-GB" sz="2000" b="0" i="1" smtClean="0">
                                  <a:latin typeface="Cambria Math" panose="02040503050406030204" pitchFamily="18" charset="0"/>
                                </a:rPr>
                              </m:ctrlPr>
                            </m:sSupPr>
                            <m:e>
                              <m:d>
                                <m:dPr>
                                  <m:ctrlPr>
                                    <a:rPr lang="en-GB" sz="2000" b="0" i="1" smtClean="0">
                                      <a:latin typeface="Cambria Math" panose="02040503050406030204" pitchFamily="18" charset="0"/>
                                    </a:rPr>
                                  </m:ctrlPr>
                                </m:dPr>
                                <m:e>
                                  <m:r>
                                    <a:rPr lang="en-GB" sz="2000" b="0" i="1" smtClean="0">
                                      <a:latin typeface="Cambria Math" panose="02040503050406030204" pitchFamily="18" charset="0"/>
                                    </a:rPr>
                                    <m:t>1</m:t>
                                  </m:r>
                                  <m:r>
                                    <a:rPr lang="en-GB" sz="2000" b="0" i="1" smtClean="0">
                                      <a:latin typeface="Cambria Math" panose="02040503050406030204" pitchFamily="18" charset="0"/>
                                    </a:rPr>
                                    <m:t>+</m:t>
                                  </m:r>
                                  <m:r>
                                    <a:rPr lang="en-GB" sz="2000" b="0" i="1" smtClean="0">
                                      <a:latin typeface="Cambria Math" panose="02040503050406030204" pitchFamily="18" charset="0"/>
                                    </a:rPr>
                                    <m:t>0</m:t>
                                  </m:r>
                                  <m:r>
                                    <a:rPr lang="en-GB" sz="2000" b="0" i="1" smtClean="0">
                                      <a:latin typeface="Cambria Math" panose="02040503050406030204" pitchFamily="18" charset="0"/>
                                    </a:rPr>
                                    <m:t>.</m:t>
                                  </m:r>
                                  <m:r>
                                    <a:rPr lang="en-GB" sz="2000" b="0" i="1" smtClean="0">
                                      <a:latin typeface="Cambria Math" panose="02040503050406030204" pitchFamily="18" charset="0"/>
                                    </a:rPr>
                                    <m:t>04</m:t>
                                  </m:r>
                                </m:e>
                              </m:d>
                            </m:e>
                            <m:sup>
                              <m:r>
                                <a:rPr lang="en-GB" sz="2000" b="0" i="1" smtClean="0">
                                  <a:latin typeface="Cambria Math" panose="02040503050406030204" pitchFamily="18" charset="0"/>
                                </a:rPr>
                                <m:t>10</m:t>
                              </m:r>
                            </m:sup>
                          </m:sSup>
                        </m:den>
                      </m:f>
                      <m:r>
                        <a:rPr lang="en-GB" sz="2000" b="0" i="1" smtClean="0">
                          <a:latin typeface="Cambria Math" panose="02040503050406030204" pitchFamily="18" charset="0"/>
                        </a:rPr>
                        <m:t>=$</m:t>
                      </m:r>
                      <m:r>
                        <a:rPr lang="en-GB" sz="2000" b="0" i="1" smtClean="0">
                          <a:latin typeface="Cambria Math" panose="02040503050406030204" pitchFamily="18" charset="0"/>
                        </a:rPr>
                        <m:t>405</m:t>
                      </m:r>
                      <m:r>
                        <a:rPr lang="en-GB" sz="2000" b="0" i="1" smtClean="0">
                          <a:latin typeface="Cambria Math" panose="02040503050406030204" pitchFamily="18" charset="0"/>
                        </a:rPr>
                        <m:t>.</m:t>
                      </m:r>
                      <m:r>
                        <a:rPr lang="en-GB" sz="2000" b="0" i="1" smtClean="0">
                          <a:latin typeface="Cambria Math" panose="02040503050406030204" pitchFamily="18" charset="0"/>
                        </a:rPr>
                        <m:t>55</m:t>
                      </m:r>
                      <m:r>
                        <a:rPr lang="en-GB" sz="2000" b="0" i="1" smtClean="0">
                          <a:latin typeface="Cambria Math" panose="02040503050406030204" pitchFamily="18" charset="0"/>
                        </a:rPr>
                        <m:t>+$</m:t>
                      </m:r>
                      <m:r>
                        <a:rPr lang="en-GB" sz="2000" b="0" i="1" smtClean="0">
                          <a:latin typeface="Cambria Math" panose="02040503050406030204" pitchFamily="18" charset="0"/>
                        </a:rPr>
                        <m:t>675</m:t>
                      </m:r>
                      <m:r>
                        <a:rPr lang="en-GB" sz="2000" b="0" i="1" smtClean="0">
                          <a:latin typeface="Cambria Math" panose="02040503050406030204" pitchFamily="18" charset="0"/>
                        </a:rPr>
                        <m:t>.</m:t>
                      </m:r>
                      <m:r>
                        <a:rPr lang="en-GB" sz="2000" b="0" i="1" smtClean="0">
                          <a:latin typeface="Cambria Math" panose="02040503050406030204" pitchFamily="18" charset="0"/>
                        </a:rPr>
                        <m:t>60</m:t>
                      </m:r>
                      <m:r>
                        <a:rPr lang="en-GB" sz="2000" b="0" i="1" smtClean="0">
                          <a:latin typeface="Cambria Math" panose="02040503050406030204" pitchFamily="18" charset="0"/>
                        </a:rPr>
                        <m:t>=$</m:t>
                      </m:r>
                      <m:r>
                        <a:rPr lang="en-GB" sz="2000" b="0" i="1" smtClean="0">
                          <a:latin typeface="Cambria Math" panose="02040503050406030204" pitchFamily="18" charset="0"/>
                        </a:rPr>
                        <m:t>1</m:t>
                      </m:r>
                      <m:r>
                        <a:rPr lang="en-GB" sz="2000" b="0" i="1" smtClean="0">
                          <a:latin typeface="Cambria Math" panose="02040503050406030204" pitchFamily="18" charset="0"/>
                        </a:rPr>
                        <m:t>,</m:t>
                      </m:r>
                      <m:r>
                        <a:rPr lang="en-GB" sz="2000" b="0" i="1" smtClean="0">
                          <a:latin typeface="Cambria Math" panose="02040503050406030204" pitchFamily="18" charset="0"/>
                        </a:rPr>
                        <m:t>081</m:t>
                      </m:r>
                      <m:r>
                        <a:rPr lang="en-GB" sz="2000" b="0" i="1" smtClean="0">
                          <a:latin typeface="Cambria Math" panose="02040503050406030204" pitchFamily="18" charset="0"/>
                        </a:rPr>
                        <m:t>.</m:t>
                      </m:r>
                      <m:r>
                        <a:rPr lang="en-GB" sz="2000" b="0" i="1" smtClean="0">
                          <a:latin typeface="Cambria Math" panose="02040503050406030204" pitchFamily="18" charset="0"/>
                        </a:rPr>
                        <m:t>15</m:t>
                      </m:r>
                    </m:oMath>
                  </m:oMathPara>
                </a14:m>
                <a:endParaRPr lang="en-GB" sz="2000" dirty="0"/>
              </a:p>
              <a:p>
                <a:pPr marL="109728" lvl="0" indent="0">
                  <a:buNone/>
                </a:pPr>
                <a:r>
                  <a:rPr lang="en-GB" sz="2000" dirty="0"/>
                  <a:t>The demanded price (</a:t>
                </a:r>
                <a:r>
                  <a:rPr lang="en-GB" sz="2000" dirty="0">
                    <a:solidFill>
                      <a:srgbClr val="FF0000"/>
                    </a:solidFill>
                  </a:rPr>
                  <a:t>$1,100</a:t>
                </a:r>
                <a:r>
                  <a:rPr lang="en-GB" sz="2000" dirty="0"/>
                  <a:t>) is more than the present value of the bond (</a:t>
                </a:r>
                <a:r>
                  <a:rPr lang="en-GB" sz="2000" dirty="0">
                    <a:solidFill>
                      <a:srgbClr val="FF0000"/>
                    </a:solidFill>
                  </a:rPr>
                  <a:t>$1,081.15</a:t>
                </a:r>
                <a:r>
                  <a:rPr lang="en-GB" sz="2000" dirty="0"/>
                  <a:t>), so, it is better not to buy the bond.</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28789" y="1287887"/>
                <a:ext cx="11887200" cy="5570113"/>
              </a:xfrm>
              <a:blipFill>
                <a:blip r:embed="rId2"/>
                <a:stretch>
                  <a:fillRect t="-656" r="-410"/>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04BC59DD-F22E-4CEE-8468-87359890D6D3}"/>
              </a:ext>
            </a:extLst>
          </p:cNvPr>
          <p:cNvSpPr>
            <a:spLocks noGrp="1"/>
          </p:cNvSpPr>
          <p:nvPr>
            <p:ph type="sldNum" sz="quarter" idx="12"/>
          </p:nvPr>
        </p:nvSpPr>
        <p:spPr/>
        <p:txBody>
          <a:bodyPr/>
          <a:lstStyle/>
          <a:p>
            <a:fld id="{E268A2EE-60DF-4D9A-BDB5-E8B57244CE40}" type="slidenum">
              <a:rPr lang="en-GB" smtClean="0"/>
              <a:pPr/>
              <a:t>141</a:t>
            </a:fld>
            <a:endParaRPr lang="en-GB"/>
          </a:p>
        </p:txBody>
      </p:sp>
    </p:spTree>
    <p:extLst>
      <p:ext uri="{BB962C8B-B14F-4D97-AF65-F5344CB8AC3E}">
        <p14:creationId xmlns:p14="http://schemas.microsoft.com/office/powerpoint/2010/main" val="3948482979"/>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E6EA3CA2-118F-45F3-88E9-2A94AA7AEDF9}"/>
              </a:ext>
            </a:extLst>
          </p:cNvPr>
          <p:cNvGraphicFramePr>
            <a:graphicFrameLocks noGrp="1"/>
          </p:cNvGraphicFramePr>
          <p:nvPr/>
        </p:nvGraphicFramePr>
        <p:xfrm>
          <a:off x="4311942" y="3418514"/>
          <a:ext cx="4353885" cy="547382"/>
        </p:xfrm>
        <a:graphic>
          <a:graphicData uri="http://schemas.openxmlformats.org/drawingml/2006/table">
            <a:tbl>
              <a:tblPr firstRow="1" firstCol="1" bandRow="1">
                <a:tableStyleId>{5C22544A-7EE6-4342-B048-85BDC9FD1C3A}</a:tableStyleId>
              </a:tblPr>
              <a:tblGrid>
                <a:gridCol w="732186">
                  <a:extLst>
                    <a:ext uri="{9D8B030D-6E8A-4147-A177-3AD203B41FA5}">
                      <a16:colId xmlns:a16="http://schemas.microsoft.com/office/drawing/2014/main" val="2513033790"/>
                    </a:ext>
                  </a:extLst>
                </a:gridCol>
                <a:gridCol w="697319">
                  <a:extLst>
                    <a:ext uri="{9D8B030D-6E8A-4147-A177-3AD203B41FA5}">
                      <a16:colId xmlns:a16="http://schemas.microsoft.com/office/drawing/2014/main" val="226062435"/>
                    </a:ext>
                  </a:extLst>
                </a:gridCol>
                <a:gridCol w="697319">
                  <a:extLst>
                    <a:ext uri="{9D8B030D-6E8A-4147-A177-3AD203B41FA5}">
                      <a16:colId xmlns:a16="http://schemas.microsoft.com/office/drawing/2014/main" val="2244767146"/>
                    </a:ext>
                  </a:extLst>
                </a:gridCol>
                <a:gridCol w="697319">
                  <a:extLst>
                    <a:ext uri="{9D8B030D-6E8A-4147-A177-3AD203B41FA5}">
                      <a16:colId xmlns:a16="http://schemas.microsoft.com/office/drawing/2014/main" val="267355903"/>
                    </a:ext>
                  </a:extLst>
                </a:gridCol>
                <a:gridCol w="764871">
                  <a:extLst>
                    <a:ext uri="{9D8B030D-6E8A-4147-A177-3AD203B41FA5}">
                      <a16:colId xmlns:a16="http://schemas.microsoft.com/office/drawing/2014/main" val="4115170987"/>
                    </a:ext>
                  </a:extLst>
                </a:gridCol>
                <a:gridCol w="764871">
                  <a:extLst>
                    <a:ext uri="{9D8B030D-6E8A-4147-A177-3AD203B41FA5}">
                      <a16:colId xmlns:a16="http://schemas.microsoft.com/office/drawing/2014/main" val="4185044223"/>
                    </a:ext>
                  </a:extLst>
                </a:gridCol>
              </a:tblGrid>
              <a:tr h="273691">
                <a:tc>
                  <a:txBody>
                    <a:bodyPr/>
                    <a:lstStyle/>
                    <a:p>
                      <a:pPr>
                        <a:spcAft>
                          <a:spcPts val="0"/>
                        </a:spcAft>
                      </a:pPr>
                      <a:r>
                        <a:rPr lang="en-GB" sz="1100" dirty="0">
                          <a:effectLst/>
                        </a:rPr>
                        <a:t>Year</a:t>
                      </a:r>
                      <a:endParaRPr lang="en-GB"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spcAft>
                          <a:spcPts val="0"/>
                        </a:spcAft>
                      </a:pPr>
                      <a:r>
                        <a:rPr lang="en-GB" sz="1100">
                          <a:effectLst/>
                        </a:rPr>
                        <a:t>1</a:t>
                      </a:r>
                      <a:endParaRPr lang="en-GB"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spcAft>
                          <a:spcPts val="0"/>
                        </a:spcAft>
                      </a:pPr>
                      <a:r>
                        <a:rPr lang="en-GB" sz="1100">
                          <a:effectLst/>
                        </a:rPr>
                        <a:t>2</a:t>
                      </a:r>
                      <a:endParaRPr lang="en-GB"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spcAft>
                          <a:spcPts val="0"/>
                        </a:spcAft>
                      </a:pPr>
                      <a:r>
                        <a:rPr lang="en-GB" sz="1100">
                          <a:effectLst/>
                        </a:rPr>
                        <a:t>3</a:t>
                      </a:r>
                      <a:endParaRPr lang="en-GB"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spcAft>
                          <a:spcPts val="0"/>
                        </a:spcAft>
                      </a:pPr>
                      <a:r>
                        <a:rPr lang="en-GB" sz="1100">
                          <a:effectLst/>
                        </a:rPr>
                        <a:t>4</a:t>
                      </a:r>
                      <a:endParaRPr lang="en-GB"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spcAft>
                          <a:spcPts val="0"/>
                        </a:spcAft>
                      </a:pPr>
                      <a:r>
                        <a:rPr lang="en-GB" sz="1100" dirty="0">
                          <a:effectLst/>
                        </a:rPr>
                        <a:t>5</a:t>
                      </a:r>
                      <a:endParaRPr lang="en-GB"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1855564310"/>
                  </a:ext>
                </a:extLst>
              </a:tr>
              <a:tr h="273691">
                <a:tc>
                  <a:txBody>
                    <a:bodyPr/>
                    <a:lstStyle/>
                    <a:p>
                      <a:pPr>
                        <a:spcAft>
                          <a:spcPts val="0"/>
                        </a:spcAft>
                      </a:pPr>
                      <a:r>
                        <a:rPr lang="en-GB" sz="1100">
                          <a:effectLst/>
                        </a:rPr>
                        <a:t>Dividend</a:t>
                      </a:r>
                      <a:endParaRPr lang="en-GB"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spcAft>
                          <a:spcPts val="0"/>
                        </a:spcAft>
                      </a:pPr>
                      <a:r>
                        <a:rPr lang="en-GB" sz="1100" dirty="0">
                          <a:effectLst/>
                        </a:rPr>
                        <a:t>£0.67</a:t>
                      </a:r>
                      <a:endParaRPr lang="en-GB"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spcAft>
                          <a:spcPts val="0"/>
                        </a:spcAft>
                      </a:pPr>
                      <a:r>
                        <a:rPr lang="en-GB" sz="1100" dirty="0">
                          <a:effectLst/>
                        </a:rPr>
                        <a:t>£0.6968</a:t>
                      </a:r>
                      <a:endParaRPr lang="en-GB"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spcAft>
                          <a:spcPts val="0"/>
                        </a:spcAft>
                      </a:pPr>
                      <a:r>
                        <a:rPr lang="en-GB" sz="1100" dirty="0">
                          <a:effectLst/>
                        </a:rPr>
                        <a:t>£0.72467</a:t>
                      </a:r>
                      <a:endParaRPr lang="en-GB"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spcAft>
                          <a:spcPts val="0"/>
                        </a:spcAft>
                      </a:pPr>
                      <a:r>
                        <a:rPr lang="en-GB" sz="1100" dirty="0">
                          <a:effectLst/>
                        </a:rPr>
                        <a:t>£0.75366</a:t>
                      </a:r>
                      <a:endParaRPr lang="en-GB"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spcAft>
                          <a:spcPts val="0"/>
                        </a:spcAft>
                      </a:pPr>
                      <a:r>
                        <a:rPr lang="en-GB" sz="1100" dirty="0">
                          <a:effectLst/>
                        </a:rPr>
                        <a:t>£0.78381</a:t>
                      </a:r>
                      <a:endParaRPr lang="en-GB"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1756923422"/>
                  </a:ext>
                </a:extLst>
              </a:tr>
            </a:tbl>
          </a:graphicData>
        </a:graphic>
      </p:graphicFrame>
      <p:sp>
        <p:nvSpPr>
          <p:cNvPr id="6" name="Rectangle 1">
            <a:extLst>
              <a:ext uri="{FF2B5EF4-FFF2-40B4-BE49-F238E27FC236}">
                <a16:creationId xmlns:a16="http://schemas.microsoft.com/office/drawing/2014/main" id="{7EC90E13-13B8-4F47-9F09-F071E0BA7800}"/>
              </a:ext>
            </a:extLst>
          </p:cNvPr>
          <p:cNvSpPr>
            <a:spLocks noChangeArrowheads="1"/>
          </p:cNvSpPr>
          <p:nvPr/>
        </p:nvSpPr>
        <p:spPr bwMode="auto">
          <a:xfrm>
            <a:off x="215476" y="2961314"/>
            <a:ext cx="11976524" cy="347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tabLst/>
            </a:pPr>
            <a:r>
              <a:rPr kumimoji="0" lang="en-GB" altLang="en-US" sz="2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The retention ratio of Severn Trent  plc is </a:t>
            </a:r>
            <a:r>
              <a:rPr kumimoji="0" lang="en-GB" altLang="en-US" sz="2000" b="0" i="0" u="none" strike="noStrike" cap="none" normalizeH="0" baseline="0" dirty="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(£1.01 - 0.67)/£1.01 = 0.3366. </a:t>
            </a:r>
            <a:r>
              <a:rPr kumimoji="0" lang="en-GB" altLang="en-US" sz="2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The dividends are given below:</a:t>
            </a:r>
          </a:p>
          <a:p>
            <a:pPr marL="0" marR="0" lvl="0" indent="0" algn="l" defTabSz="914400" rtl="0" eaLnBrk="0" fontAlgn="base" latinLnBrk="0" hangingPunct="0">
              <a:lnSpc>
                <a:spcPct val="100000"/>
              </a:lnSpc>
              <a:spcBef>
                <a:spcPct val="0"/>
              </a:spcBef>
              <a:spcAft>
                <a:spcPct val="0"/>
              </a:spcAft>
              <a:buClrTx/>
              <a:buSzTx/>
              <a:tabLst/>
            </a:pPr>
            <a:endParaRPr kumimoji="0" lang="en-GB" altLang="en-US" sz="2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tabLst/>
            </a:pPr>
            <a:endParaRPr kumimoji="0" lang="en-GB" altLang="en-US" sz="2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2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2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Earnings at year </a:t>
            </a:r>
            <a:r>
              <a:rPr kumimoji="0" lang="en-GB" altLang="en-US" sz="2000" b="0" i="0" u="none" strike="noStrike" cap="none" normalizeH="0" baseline="0" dirty="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5</a:t>
            </a:r>
            <a:r>
              <a:rPr kumimoji="0" lang="en-GB" altLang="en-US" sz="2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are </a:t>
            </a:r>
            <a:r>
              <a:rPr kumimoji="0" lang="en-GB" altLang="en-US" sz="2000" b="0" i="0" u="none" strike="noStrike" cap="none" normalizeH="0" baseline="0" dirty="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£0.78381/(1-0.3366) = £1.1816</a:t>
            </a:r>
            <a:r>
              <a:rPr kumimoji="0" lang="en-GB" altLang="en-US" sz="2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a:t>
            </a:r>
            <a:endParaRPr kumimoji="0" lang="en-GB" altLang="en-US" sz="2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2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To value this company, we discount the dividend stream to the present day and then treat the </a:t>
            </a:r>
            <a:r>
              <a:rPr kumimoji="0" lang="en-GB" altLang="en-US" sz="2000" b="0" i="0" u="none" strike="noStrike" cap="none" normalizeH="0" baseline="0" dirty="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£1.1816 </a:t>
            </a:r>
            <a:r>
              <a:rPr kumimoji="0" lang="en-GB" altLang="en-US" sz="2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as perpetuity since the firm will no longer grow. The present value of the dividend stream from years </a:t>
            </a:r>
            <a:r>
              <a:rPr kumimoji="0" lang="en-GB" altLang="en-US" sz="2000" b="0" i="0" u="none" strike="noStrike" cap="none" normalizeH="0" baseline="0" dirty="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1</a:t>
            </a:r>
            <a:r>
              <a:rPr kumimoji="0" lang="en-GB" altLang="en-US" sz="2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to </a:t>
            </a:r>
            <a:r>
              <a:rPr kumimoji="0" lang="en-GB" altLang="en-US" sz="2000" b="0" i="0" u="none" strike="noStrike" cap="none" normalizeH="0" baseline="0" dirty="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4</a:t>
            </a:r>
            <a:r>
              <a:rPr kumimoji="0" lang="en-GB" altLang="en-US" sz="2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is </a:t>
            </a:r>
            <a:r>
              <a:rPr kumimoji="0" lang="en-GB" altLang="en-US" sz="2000" b="0" i="0" u="none" strike="noStrike" cap="none" normalizeH="0" baseline="0" dirty="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£2.295 </a:t>
            </a:r>
            <a:r>
              <a:rPr kumimoji="0" lang="en-GB" altLang="en-US" sz="2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when discounted at a rate of </a:t>
            </a:r>
            <a:r>
              <a:rPr kumimoji="0" lang="en-GB" altLang="en-US" sz="2000" b="0" i="0" u="none" strike="noStrike" cap="none" normalizeH="0" baseline="0" dirty="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9%</a:t>
            </a:r>
            <a:r>
              <a:rPr kumimoji="0" lang="en-GB" altLang="en-US" sz="2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We use the perpetuity shortcut to value the remaining cash flows.  </a:t>
            </a:r>
            <a:endParaRPr kumimoji="0" lang="en-GB" altLang="en-US" sz="2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2000" b="0" i="0" u="none" strike="noStrike" cap="none" normalizeH="0" baseline="0" dirty="0">
                <a:ln>
                  <a:noFill/>
                </a:ln>
                <a:solidFill>
                  <a:srgbClr val="FF0000"/>
                </a:solidFill>
                <a:effectLst/>
                <a:ea typeface="Times New Roman" panose="02020603050405020304" pitchFamily="18" charset="0"/>
                <a:cs typeface="Calibri" panose="020F0502020204030204" pitchFamily="34" charset="0"/>
              </a:rPr>
              <a:t>V</a:t>
            </a:r>
            <a:r>
              <a:rPr kumimoji="0" lang="en-GB" altLang="en-US" sz="2000" b="0" i="0" u="none" strike="noStrike" cap="none" normalizeH="0" baseline="-30000" dirty="0">
                <a:ln>
                  <a:noFill/>
                </a:ln>
                <a:solidFill>
                  <a:srgbClr val="FF0000"/>
                </a:solidFill>
                <a:effectLst/>
                <a:ea typeface="Times New Roman" panose="02020603050405020304" pitchFamily="18" charset="0"/>
                <a:cs typeface="Calibri" panose="020F0502020204030204" pitchFamily="34" charset="0"/>
              </a:rPr>
              <a:t>4</a:t>
            </a:r>
            <a:r>
              <a:rPr kumimoji="0" lang="en-GB" altLang="en-US" sz="2000" b="0" i="0" u="none" strike="noStrike" cap="none" normalizeH="0" baseline="0" dirty="0">
                <a:ln>
                  <a:noFill/>
                </a:ln>
                <a:solidFill>
                  <a:srgbClr val="FF0000"/>
                </a:solidFill>
                <a:effectLst/>
                <a:ea typeface="Times New Roman" panose="02020603050405020304" pitchFamily="18" charset="0"/>
                <a:cs typeface="Calibri" panose="020F0502020204030204" pitchFamily="34" charset="0"/>
              </a:rPr>
              <a:t> = £1.1816/.09 = £13.1284</a:t>
            </a:r>
            <a:endParaRPr kumimoji="0" lang="en-GB" altLang="en-US" sz="2000" b="0" i="0" u="none" strike="noStrike" cap="none" normalizeH="0" baseline="0" dirty="0">
              <a:ln>
                <a:noFill/>
              </a:ln>
              <a:solidFill>
                <a:srgbClr val="FF0000"/>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2000" b="0" i="0" u="none" strike="noStrike" cap="none" normalizeH="0" baseline="0" dirty="0">
                <a:ln>
                  <a:noFill/>
                </a:ln>
                <a:solidFill>
                  <a:srgbClr val="FF0000"/>
                </a:solidFill>
                <a:effectLst/>
                <a:ea typeface="Times New Roman" panose="02020603050405020304" pitchFamily="18" charset="0"/>
                <a:cs typeface="Calibri" panose="020F0502020204030204" pitchFamily="34" charset="0"/>
              </a:rPr>
              <a:t>V</a:t>
            </a:r>
            <a:r>
              <a:rPr kumimoji="0" lang="en-GB" altLang="en-US" sz="2000" b="0" i="0" u="none" strike="noStrike" cap="none" normalizeH="0" baseline="-30000" dirty="0">
                <a:ln>
                  <a:noFill/>
                </a:ln>
                <a:solidFill>
                  <a:srgbClr val="FF0000"/>
                </a:solidFill>
                <a:effectLst/>
                <a:ea typeface="Times New Roman" panose="02020603050405020304" pitchFamily="18" charset="0"/>
                <a:cs typeface="Calibri" panose="020F0502020204030204" pitchFamily="34" charset="0"/>
              </a:rPr>
              <a:t>0</a:t>
            </a:r>
            <a:r>
              <a:rPr kumimoji="0" lang="en-GB" altLang="en-US" sz="2000" b="0" i="0" u="none" strike="noStrike" cap="none" normalizeH="0" baseline="0" dirty="0">
                <a:ln>
                  <a:noFill/>
                </a:ln>
                <a:solidFill>
                  <a:srgbClr val="FF0000"/>
                </a:solidFill>
                <a:effectLst/>
                <a:ea typeface="Times New Roman" panose="02020603050405020304" pitchFamily="18" charset="0"/>
                <a:cs typeface="Calibri" panose="020F0502020204030204" pitchFamily="34" charset="0"/>
              </a:rPr>
              <a:t> = £13.1284/(1.09</a:t>
            </a:r>
            <a:r>
              <a:rPr kumimoji="0" lang="en-GB" altLang="en-US" sz="2000" b="0" i="0" u="none" strike="noStrike" cap="none" normalizeH="0" baseline="30000" dirty="0">
                <a:ln>
                  <a:noFill/>
                </a:ln>
                <a:solidFill>
                  <a:srgbClr val="FF0000"/>
                </a:solidFill>
                <a:effectLst/>
                <a:ea typeface="Times New Roman" panose="02020603050405020304" pitchFamily="18" charset="0"/>
                <a:cs typeface="Calibri" panose="020F0502020204030204" pitchFamily="34" charset="0"/>
              </a:rPr>
              <a:t>4</a:t>
            </a:r>
            <a:r>
              <a:rPr kumimoji="0" lang="en-GB" altLang="en-US" sz="2000" b="0" i="0" u="none" strike="noStrike" cap="none" normalizeH="0" baseline="0" dirty="0">
                <a:ln>
                  <a:noFill/>
                </a:ln>
                <a:solidFill>
                  <a:srgbClr val="FF0000"/>
                </a:solidFill>
                <a:effectLst/>
                <a:ea typeface="Times New Roman" panose="02020603050405020304" pitchFamily="18" charset="0"/>
                <a:cs typeface="Calibri" panose="020F0502020204030204" pitchFamily="34" charset="0"/>
              </a:rPr>
              <a:t>) = £9.30</a:t>
            </a: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2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So the share price of Severn Trent is </a:t>
            </a:r>
            <a:r>
              <a:rPr kumimoji="0" lang="en-GB" altLang="en-US" sz="2000" b="0" i="0" u="none" strike="noStrike" cap="none" normalizeH="0" baseline="0" dirty="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£2.295 + £9.300 = £11.59</a:t>
            </a:r>
            <a:r>
              <a:rPr kumimoji="0" lang="en-GB" altLang="en-US" sz="2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a:t>
            </a:r>
            <a:r>
              <a:rPr kumimoji="0" lang="en-GB" altLang="en-US" sz="2000" b="0" i="0" u="none" strike="noStrike" cap="none" normalizeH="0" baseline="0" dirty="0">
                <a:ln>
                  <a:noFill/>
                </a:ln>
                <a:solidFill>
                  <a:schemeClr val="tx1"/>
                </a:solidFill>
                <a:effectLst/>
              </a:rPr>
              <a:t> </a:t>
            </a:r>
            <a:endParaRPr kumimoji="0" lang="en-GB" altLang="en-US" sz="2000" b="0" i="0" u="none" strike="noStrike" cap="none" normalizeH="0" baseline="0" dirty="0">
              <a:ln>
                <a:noFill/>
              </a:ln>
              <a:solidFill>
                <a:schemeClr val="tx1"/>
              </a:solidFill>
              <a:effectLst/>
              <a:latin typeface="Arial" panose="020B0604020202020204" pitchFamily="34" charset="0"/>
            </a:endParaRPr>
          </a:p>
        </p:txBody>
      </p:sp>
      <p:sp>
        <p:nvSpPr>
          <p:cNvPr id="2" name="Title 1"/>
          <p:cNvSpPr>
            <a:spLocks noGrp="1"/>
          </p:cNvSpPr>
          <p:nvPr>
            <p:ph type="title"/>
          </p:nvPr>
        </p:nvSpPr>
        <p:spPr>
          <a:xfrm>
            <a:off x="347730" y="641181"/>
            <a:ext cx="11603864" cy="460547"/>
          </a:xfrm>
          <a:solidFill>
            <a:schemeClr val="accent4">
              <a:lumMod val="75000"/>
            </a:schemeClr>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bg1"/>
                </a:solidFill>
              </a:rPr>
              <a:t>Extra Questions &amp; Answers</a:t>
            </a:r>
          </a:p>
        </p:txBody>
      </p:sp>
      <p:sp>
        <p:nvSpPr>
          <p:cNvPr id="3" name="Content Placeholder 2"/>
          <p:cNvSpPr>
            <a:spLocks noGrp="1"/>
          </p:cNvSpPr>
          <p:nvPr>
            <p:ph idx="1"/>
          </p:nvPr>
        </p:nvSpPr>
        <p:spPr>
          <a:xfrm>
            <a:off x="107738" y="1101728"/>
            <a:ext cx="11887200" cy="1859586"/>
          </a:xfrm>
        </p:spPr>
        <p:txBody>
          <a:bodyPr>
            <a:normAutofit/>
          </a:bodyPr>
          <a:lstStyle/>
          <a:p>
            <a:pPr lvl="0"/>
            <a:r>
              <a:rPr lang="en-GB" sz="2200" b="1" u="sng" dirty="0"/>
              <a:t>Question 8:</a:t>
            </a:r>
            <a:r>
              <a:rPr lang="en-GB" sz="2200" dirty="0"/>
              <a:t> Severn Trent plc pays dividends that are expected to grow at </a:t>
            </a:r>
            <a:r>
              <a:rPr lang="en-GB" sz="2200" dirty="0">
                <a:solidFill>
                  <a:srgbClr val="FF0000"/>
                </a:solidFill>
              </a:rPr>
              <a:t>4%</a:t>
            </a:r>
            <a:r>
              <a:rPr lang="en-GB" sz="2200" dirty="0"/>
              <a:t> each year. These will stop in year </a:t>
            </a:r>
            <a:r>
              <a:rPr lang="en-GB" sz="2200" dirty="0">
                <a:solidFill>
                  <a:srgbClr val="FF0000"/>
                </a:solidFill>
              </a:rPr>
              <a:t>5</a:t>
            </a:r>
            <a:r>
              <a:rPr lang="en-GB" sz="2200" dirty="0"/>
              <a:t>, at which point the company will pay out all its earnings as dividends. Next year’s dividend is </a:t>
            </a:r>
            <a:r>
              <a:rPr lang="en-GB" sz="2200" dirty="0">
                <a:solidFill>
                  <a:srgbClr val="FF0000"/>
                </a:solidFill>
              </a:rPr>
              <a:t>£0.67 </a:t>
            </a:r>
            <a:r>
              <a:rPr lang="en-GB" sz="2200" dirty="0"/>
              <a:t>and its earning per share (EPS) at the time will be </a:t>
            </a:r>
            <a:r>
              <a:rPr lang="en-GB" sz="2200" dirty="0">
                <a:solidFill>
                  <a:srgbClr val="FF0000"/>
                </a:solidFill>
              </a:rPr>
              <a:t>£1.01</a:t>
            </a:r>
            <a:r>
              <a:rPr lang="en-GB" sz="2200" dirty="0"/>
              <a:t>. If the appropriate discount rate on Severn Trent plc shares is </a:t>
            </a:r>
            <a:r>
              <a:rPr lang="en-GB" sz="2200" dirty="0">
                <a:solidFill>
                  <a:srgbClr val="FF0000"/>
                </a:solidFill>
              </a:rPr>
              <a:t>9%</a:t>
            </a:r>
            <a:r>
              <a:rPr lang="en-GB" sz="2200" dirty="0"/>
              <a:t>, what is its share price today?</a:t>
            </a:r>
            <a:endParaRPr lang="en-GB" sz="2200" b="1" u="sng" dirty="0"/>
          </a:p>
          <a:p>
            <a:pPr lvl="0"/>
            <a:r>
              <a:rPr lang="en-GB" sz="2200" b="1" u="sng" dirty="0">
                <a:solidFill>
                  <a:srgbClr val="FF0000"/>
                </a:solidFill>
              </a:rPr>
              <a:t>Answers:</a:t>
            </a:r>
            <a:r>
              <a:rPr lang="en-GB" sz="2200" dirty="0">
                <a:solidFill>
                  <a:srgbClr val="FF0000"/>
                </a:solidFill>
              </a:rPr>
              <a:t> </a:t>
            </a:r>
          </a:p>
          <a:p>
            <a:pPr marL="109728" lvl="0" indent="0">
              <a:buNone/>
            </a:pPr>
            <a:endParaRPr lang="en-GB" sz="2200" dirty="0">
              <a:solidFill>
                <a:srgbClr val="FF0000"/>
              </a:solidFill>
            </a:endParaRPr>
          </a:p>
        </p:txBody>
      </p:sp>
      <p:sp>
        <p:nvSpPr>
          <p:cNvPr id="4" name="Slide Number Placeholder 3">
            <a:extLst>
              <a:ext uri="{FF2B5EF4-FFF2-40B4-BE49-F238E27FC236}">
                <a16:creationId xmlns:a16="http://schemas.microsoft.com/office/drawing/2014/main" id="{04BC59DD-F22E-4CEE-8468-87359890D6D3}"/>
              </a:ext>
            </a:extLst>
          </p:cNvPr>
          <p:cNvSpPr>
            <a:spLocks noGrp="1"/>
          </p:cNvSpPr>
          <p:nvPr>
            <p:ph type="sldNum" sz="quarter" idx="12"/>
          </p:nvPr>
        </p:nvSpPr>
        <p:spPr/>
        <p:txBody>
          <a:bodyPr/>
          <a:lstStyle/>
          <a:p>
            <a:fld id="{E268A2EE-60DF-4D9A-BDB5-E8B57244CE40}" type="slidenum">
              <a:rPr lang="en-GB" smtClean="0"/>
              <a:pPr/>
              <a:t>142</a:t>
            </a:fld>
            <a:endParaRPr lang="en-GB"/>
          </a:p>
        </p:txBody>
      </p:sp>
      <p:sp>
        <p:nvSpPr>
          <p:cNvPr id="7" name="TextBox 6">
            <a:extLst>
              <a:ext uri="{FF2B5EF4-FFF2-40B4-BE49-F238E27FC236}">
                <a16:creationId xmlns:a16="http://schemas.microsoft.com/office/drawing/2014/main" id="{9234A60A-9F56-4E0F-82F7-98FA00C0C5B2}"/>
              </a:ext>
            </a:extLst>
          </p:cNvPr>
          <p:cNvSpPr txBox="1"/>
          <p:nvPr/>
        </p:nvSpPr>
        <p:spPr>
          <a:xfrm>
            <a:off x="8897354" y="3579786"/>
            <a:ext cx="3188368" cy="923330"/>
          </a:xfrm>
          <a:prstGeom prst="rect">
            <a:avLst/>
          </a:prstGeom>
          <a:noFill/>
        </p:spPr>
        <p:txBody>
          <a:bodyPr wrap="square" rtlCol="0">
            <a:spAutoFit/>
          </a:bodyPr>
          <a:lstStyle/>
          <a:p>
            <a:r>
              <a:rPr lang="en-GB" dirty="0"/>
              <a:t>Year 2:  1(1+0.04)</a:t>
            </a:r>
          </a:p>
          <a:p>
            <a:r>
              <a:rPr lang="en-GB" dirty="0"/>
              <a:t>Year 3:  2(1+0.04)=1(1+0.04)^2</a:t>
            </a:r>
          </a:p>
          <a:p>
            <a:r>
              <a:rPr lang="en-GB" dirty="0"/>
              <a:t>…..</a:t>
            </a:r>
          </a:p>
        </p:txBody>
      </p:sp>
      <p:sp>
        <p:nvSpPr>
          <p:cNvPr id="8" name="TextBox 7">
            <a:extLst>
              <a:ext uri="{FF2B5EF4-FFF2-40B4-BE49-F238E27FC236}">
                <a16:creationId xmlns:a16="http://schemas.microsoft.com/office/drawing/2014/main" id="{7B924DAA-489D-4E66-95E2-852CA75D5257}"/>
              </a:ext>
            </a:extLst>
          </p:cNvPr>
          <p:cNvSpPr txBox="1"/>
          <p:nvPr/>
        </p:nvSpPr>
        <p:spPr>
          <a:xfrm>
            <a:off x="880846" y="3569094"/>
            <a:ext cx="3078760" cy="246221"/>
          </a:xfrm>
          <a:prstGeom prst="rect">
            <a:avLst/>
          </a:prstGeom>
          <a:noFill/>
        </p:spPr>
        <p:txBody>
          <a:bodyPr wrap="square" rtlCol="0">
            <a:spAutoFit/>
          </a:bodyPr>
          <a:lstStyle/>
          <a:p>
            <a:r>
              <a:rPr lang="en-GB" sz="1000" dirty="0"/>
              <a:t>Retention Ratio=(Net Income-Dividend)/Net Income</a:t>
            </a:r>
          </a:p>
        </p:txBody>
      </p:sp>
    </p:spTree>
    <p:extLst>
      <p:ext uri="{BB962C8B-B14F-4D97-AF65-F5344CB8AC3E}">
        <p14:creationId xmlns:p14="http://schemas.microsoft.com/office/powerpoint/2010/main" val="151828895"/>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B5B64-1B41-46F8-BC54-5609754F5F10}"/>
              </a:ext>
            </a:extLst>
          </p:cNvPr>
          <p:cNvSpPr>
            <a:spLocks noGrp="1"/>
          </p:cNvSpPr>
          <p:nvPr>
            <p:ph type="title"/>
          </p:nvPr>
        </p:nvSpPr>
        <p:spPr>
          <a:xfrm>
            <a:off x="142504" y="667987"/>
            <a:ext cx="11773144" cy="792678"/>
          </a:xfrm>
          <a:solidFill>
            <a:schemeClr val="accent1">
              <a:lumMod val="20000"/>
              <a:lumOff val="80000"/>
            </a:schemeClr>
          </a:solidFill>
        </p:spPr>
        <p:txBody>
          <a:bodyPr>
            <a:normAutofit/>
          </a:bodyPr>
          <a:lstStyle/>
          <a:p>
            <a:pPr algn="ctr"/>
            <a:r>
              <a:rPr lang="en-GB" b="1" u="sng" dirty="0">
                <a:solidFill>
                  <a:schemeClr val="tx1"/>
                </a:solidFill>
                <a:latin typeface="+mn-lt"/>
              </a:rPr>
              <a:t>Securitisation</a:t>
            </a:r>
          </a:p>
        </p:txBody>
      </p:sp>
      <p:sp>
        <p:nvSpPr>
          <p:cNvPr id="3" name="Content Placeholder 2">
            <a:extLst>
              <a:ext uri="{FF2B5EF4-FFF2-40B4-BE49-F238E27FC236}">
                <a16:creationId xmlns:a16="http://schemas.microsoft.com/office/drawing/2014/main" id="{DE5DFC2C-71D3-4BFE-80FB-69274F279DC0}"/>
              </a:ext>
            </a:extLst>
          </p:cNvPr>
          <p:cNvSpPr>
            <a:spLocks noGrp="1"/>
          </p:cNvSpPr>
          <p:nvPr>
            <p:ph idx="1"/>
          </p:nvPr>
        </p:nvSpPr>
        <p:spPr>
          <a:xfrm>
            <a:off x="142504" y="1572530"/>
            <a:ext cx="11773144" cy="5042026"/>
          </a:xfrm>
        </p:spPr>
        <p:txBody>
          <a:bodyPr>
            <a:normAutofit/>
          </a:bodyPr>
          <a:lstStyle/>
          <a:p>
            <a:r>
              <a:rPr lang="en-GB" sz="2400" b="1" u="sng" dirty="0"/>
              <a:t>Introduction:</a:t>
            </a:r>
          </a:p>
          <a:p>
            <a:r>
              <a:rPr lang="en-GB" sz="2400" dirty="0"/>
              <a:t>We saw earlier that securities are tradable in all free financial markets, but financial assets such as debt contracts (e.g., loans and mortgages) are not.</a:t>
            </a:r>
          </a:p>
          <a:p>
            <a:endParaRPr lang="en-GB" sz="900" dirty="0"/>
          </a:p>
          <a:p>
            <a:r>
              <a:rPr lang="en-GB" sz="2400" b="1" u="sng" dirty="0"/>
              <a:t>Question</a:t>
            </a:r>
            <a:r>
              <a:rPr lang="en-GB" sz="2400" dirty="0"/>
              <a:t>: Is it possible to make non-tradable to tradable?</a:t>
            </a:r>
          </a:p>
          <a:p>
            <a:r>
              <a:rPr lang="en-GB" sz="2400" b="1" u="sng" dirty="0">
                <a:solidFill>
                  <a:srgbClr val="FF0000"/>
                </a:solidFill>
              </a:rPr>
              <a:t>Short answer</a:t>
            </a:r>
            <a:r>
              <a:rPr lang="en-GB" sz="2400" dirty="0"/>
              <a:t>: Yes, the process of this financial practice is called </a:t>
            </a:r>
            <a:r>
              <a:rPr lang="en-GB" sz="2400" dirty="0">
                <a:solidFill>
                  <a:srgbClr val="FF0000"/>
                </a:solidFill>
              </a:rPr>
              <a:t>securitisation</a:t>
            </a:r>
            <a:r>
              <a:rPr lang="en-GB" sz="2400" dirty="0"/>
              <a:t> which turns illiquid assets (non-tradable/transferable) into liquid assets (tradable/transferable). </a:t>
            </a:r>
          </a:p>
          <a:p>
            <a:endParaRPr lang="en-GB" sz="2400" dirty="0"/>
          </a:p>
          <a:p>
            <a:r>
              <a:rPr lang="en-US" sz="2400">
                <a:solidFill>
                  <a:srgbClr val="FF0000"/>
                </a:solidFill>
              </a:rPr>
              <a:t>Securitisation</a:t>
            </a:r>
            <a:r>
              <a:rPr lang="en-US" sz="2400" dirty="0"/>
              <a:t> is the process of </a:t>
            </a:r>
            <a:r>
              <a:rPr lang="en-US" sz="2400" b="1" dirty="0"/>
              <a:t>combining</a:t>
            </a:r>
            <a:r>
              <a:rPr lang="en-US" sz="2400" dirty="0"/>
              <a:t> various types of debt contracts (such as mortgages, loans or credit card debt obligations) in the form of securities in order to </a:t>
            </a:r>
            <a:r>
              <a:rPr lang="en-US" sz="2400" b="1" dirty="0"/>
              <a:t>sell</a:t>
            </a:r>
            <a:r>
              <a:rPr lang="en-US" sz="2400" dirty="0"/>
              <a:t> them (with their cash flow returns) to some investors (e.g., pension funds, banks, asset managers, hedge funds) based on their risk preferences, through an entity called Special Purpose Vehicle (SPV).</a:t>
            </a:r>
            <a:endParaRPr lang="en-GB" sz="2400" dirty="0"/>
          </a:p>
        </p:txBody>
      </p:sp>
      <p:sp>
        <p:nvSpPr>
          <p:cNvPr id="4" name="Slide Number Placeholder 3">
            <a:extLst>
              <a:ext uri="{FF2B5EF4-FFF2-40B4-BE49-F238E27FC236}">
                <a16:creationId xmlns:a16="http://schemas.microsoft.com/office/drawing/2014/main" id="{1C891AC2-B1EC-4C19-872C-7796E958B978}"/>
              </a:ext>
            </a:extLst>
          </p:cNvPr>
          <p:cNvSpPr>
            <a:spLocks noGrp="1"/>
          </p:cNvSpPr>
          <p:nvPr>
            <p:ph type="sldNum" sz="quarter" idx="12"/>
          </p:nvPr>
        </p:nvSpPr>
        <p:spPr/>
        <p:txBody>
          <a:bodyPr/>
          <a:lstStyle/>
          <a:p>
            <a:fld id="{E268A2EE-60DF-4D9A-BDB5-E8B57244CE40}" type="slidenum">
              <a:rPr lang="en-GB" smtClean="0"/>
              <a:pPr/>
              <a:t>143</a:t>
            </a:fld>
            <a:endParaRPr lang="en-GB"/>
          </a:p>
        </p:txBody>
      </p:sp>
    </p:spTree>
    <p:extLst>
      <p:ext uri="{BB962C8B-B14F-4D97-AF65-F5344CB8AC3E}">
        <p14:creationId xmlns:p14="http://schemas.microsoft.com/office/powerpoint/2010/main" val="3414028875"/>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B5B64-1B41-46F8-BC54-5609754F5F10}"/>
              </a:ext>
            </a:extLst>
          </p:cNvPr>
          <p:cNvSpPr>
            <a:spLocks noGrp="1"/>
          </p:cNvSpPr>
          <p:nvPr>
            <p:ph type="title"/>
          </p:nvPr>
        </p:nvSpPr>
        <p:spPr>
          <a:xfrm>
            <a:off x="142504" y="667987"/>
            <a:ext cx="11773144" cy="792678"/>
          </a:xfrm>
          <a:solidFill>
            <a:schemeClr val="accent1">
              <a:lumMod val="20000"/>
              <a:lumOff val="80000"/>
            </a:schemeClr>
          </a:solidFill>
        </p:spPr>
        <p:txBody>
          <a:bodyPr>
            <a:normAutofit/>
          </a:bodyPr>
          <a:lstStyle/>
          <a:p>
            <a:pPr algn="ctr"/>
            <a:r>
              <a:rPr lang="en-GB" b="1" u="sng" dirty="0">
                <a:solidFill>
                  <a:schemeClr val="tx1"/>
                </a:solidFill>
                <a:latin typeface="+mn-lt"/>
              </a:rPr>
              <a:t>Securitisation</a:t>
            </a:r>
          </a:p>
        </p:txBody>
      </p:sp>
      <p:sp>
        <p:nvSpPr>
          <p:cNvPr id="3" name="Content Placeholder 2">
            <a:extLst>
              <a:ext uri="{FF2B5EF4-FFF2-40B4-BE49-F238E27FC236}">
                <a16:creationId xmlns:a16="http://schemas.microsoft.com/office/drawing/2014/main" id="{DE5DFC2C-71D3-4BFE-80FB-69274F279DC0}"/>
              </a:ext>
            </a:extLst>
          </p:cNvPr>
          <p:cNvSpPr>
            <a:spLocks noGrp="1"/>
          </p:cNvSpPr>
          <p:nvPr>
            <p:ph idx="1"/>
          </p:nvPr>
        </p:nvSpPr>
        <p:spPr>
          <a:xfrm>
            <a:off x="142504" y="1572530"/>
            <a:ext cx="11773144" cy="5042026"/>
          </a:xfrm>
        </p:spPr>
        <p:txBody>
          <a:bodyPr>
            <a:normAutofit lnSpcReduction="10000"/>
          </a:bodyPr>
          <a:lstStyle/>
          <a:p>
            <a:r>
              <a:rPr lang="en-GB" sz="2400" dirty="0">
                <a:solidFill>
                  <a:srgbClr val="FF0000"/>
                </a:solidFill>
              </a:rPr>
              <a:t>Special Purpose Vehicle </a:t>
            </a:r>
            <a:r>
              <a:rPr lang="en-GB" sz="2400" dirty="0"/>
              <a:t>(</a:t>
            </a:r>
            <a:r>
              <a:rPr lang="en-GB" sz="2400" dirty="0">
                <a:solidFill>
                  <a:srgbClr val="FF0000"/>
                </a:solidFill>
              </a:rPr>
              <a:t>SPV</a:t>
            </a:r>
            <a:r>
              <a:rPr lang="en-GB" sz="2400" dirty="0"/>
              <a:t>)</a:t>
            </a:r>
            <a:r>
              <a:rPr lang="en-US" sz="2400" dirty="0"/>
              <a:t> also called a </a:t>
            </a:r>
            <a:r>
              <a:rPr lang="en-US" sz="2400" dirty="0">
                <a:solidFill>
                  <a:srgbClr val="FF0000"/>
                </a:solidFill>
              </a:rPr>
              <a:t>Special Purpose Entity </a:t>
            </a:r>
            <a:r>
              <a:rPr lang="en-US" sz="2400" dirty="0"/>
              <a:t>(</a:t>
            </a:r>
            <a:r>
              <a:rPr lang="en-US" sz="2400" dirty="0">
                <a:solidFill>
                  <a:srgbClr val="FF0000"/>
                </a:solidFill>
              </a:rPr>
              <a:t>SPE</a:t>
            </a:r>
            <a:r>
              <a:rPr lang="en-US" sz="2400" dirty="0"/>
              <a:t>), is a subordinate legal company </a:t>
            </a:r>
            <a:r>
              <a:rPr lang="en-US" sz="2400" b="1" dirty="0"/>
              <a:t>created by a parent company </a:t>
            </a:r>
            <a:r>
              <a:rPr lang="en-US" sz="2400" dirty="0"/>
              <a:t>to </a:t>
            </a:r>
            <a:r>
              <a:rPr lang="en-US" sz="2400" dirty="0">
                <a:solidFill>
                  <a:srgbClr val="FF0000"/>
                </a:solidFill>
              </a:rPr>
              <a:t>execute the securitization </a:t>
            </a:r>
            <a:r>
              <a:rPr lang="en-US" sz="2400" dirty="0"/>
              <a:t>by </a:t>
            </a:r>
            <a:r>
              <a:rPr lang="en-US" sz="2400" u="sng" dirty="0"/>
              <a:t>isolating financial risk away from the parent company </a:t>
            </a:r>
            <a:r>
              <a:rPr lang="en-US" sz="2400" dirty="0"/>
              <a:t>if it goes bankrupt. </a:t>
            </a:r>
            <a:endParaRPr lang="en-GB" sz="2400" dirty="0"/>
          </a:p>
          <a:p>
            <a:endParaRPr lang="en-GB" sz="2400" dirty="0"/>
          </a:p>
          <a:p>
            <a:r>
              <a:rPr lang="en-GB" sz="2400" dirty="0"/>
              <a:t>One of the main differences between securitised assets and other tradable assets such as bonds, stock of shares, etc. is that the second types of assets have </a:t>
            </a:r>
            <a:r>
              <a:rPr lang="en-GB" sz="2400" u="sng" dirty="0"/>
              <a:t>certain</a:t>
            </a:r>
            <a:r>
              <a:rPr lang="en-GB" sz="2400" dirty="0"/>
              <a:t> returns for a short or long period, but the securitised assets offer </a:t>
            </a:r>
            <a:r>
              <a:rPr lang="en-GB" sz="2400" u="sng" dirty="0"/>
              <a:t>no such certainty</a:t>
            </a:r>
            <a:r>
              <a:rPr lang="en-GB" sz="2400" dirty="0"/>
              <a:t>.</a:t>
            </a:r>
          </a:p>
          <a:p>
            <a:endParaRPr lang="en-GB" sz="2400" dirty="0"/>
          </a:p>
          <a:p>
            <a:r>
              <a:rPr lang="en-GB" sz="2400" dirty="0"/>
              <a:t>Securities can have different names based on their underlying assets, but in general, any form of an asset with its cash flow returns can be the subject of securitisation.  (</a:t>
            </a:r>
            <a:r>
              <a:rPr lang="en-GB" sz="1200" dirty="0"/>
              <a:t>see more in National Audit Office, Introduction to Asset-Backed Securities, Nov. 2016</a:t>
            </a:r>
            <a:r>
              <a:rPr lang="en-GB" sz="2400" dirty="0"/>
              <a:t>)</a:t>
            </a:r>
          </a:p>
          <a:p>
            <a:endParaRPr lang="en-GB" sz="2400" dirty="0"/>
          </a:p>
          <a:p>
            <a:r>
              <a:rPr lang="en-GB" sz="2400" dirty="0">
                <a:solidFill>
                  <a:srgbClr val="FF0000"/>
                </a:solidFill>
              </a:rPr>
              <a:t>Asset-Backed Securities </a:t>
            </a:r>
            <a:r>
              <a:rPr lang="en-GB" sz="2400" dirty="0"/>
              <a:t>(</a:t>
            </a:r>
            <a:r>
              <a:rPr lang="en-GB" sz="2400" dirty="0">
                <a:solidFill>
                  <a:srgbClr val="FF0000"/>
                </a:solidFill>
              </a:rPr>
              <a:t>ABS</a:t>
            </a:r>
            <a:r>
              <a:rPr lang="en-GB" sz="2400" dirty="0"/>
              <a:t>) are the assets whose incomes are </a:t>
            </a:r>
            <a:r>
              <a:rPr lang="en-GB" sz="2400" u="sng" dirty="0"/>
              <a:t>backed by underlying assets</a:t>
            </a:r>
            <a:r>
              <a:rPr lang="en-GB" sz="2400" dirty="0"/>
              <a:t>.</a:t>
            </a:r>
          </a:p>
        </p:txBody>
      </p:sp>
      <p:sp>
        <p:nvSpPr>
          <p:cNvPr id="4" name="Slide Number Placeholder 3">
            <a:extLst>
              <a:ext uri="{FF2B5EF4-FFF2-40B4-BE49-F238E27FC236}">
                <a16:creationId xmlns:a16="http://schemas.microsoft.com/office/drawing/2014/main" id="{1C891AC2-B1EC-4C19-872C-7796E958B978}"/>
              </a:ext>
            </a:extLst>
          </p:cNvPr>
          <p:cNvSpPr>
            <a:spLocks noGrp="1"/>
          </p:cNvSpPr>
          <p:nvPr>
            <p:ph type="sldNum" sz="quarter" idx="12"/>
          </p:nvPr>
        </p:nvSpPr>
        <p:spPr/>
        <p:txBody>
          <a:bodyPr/>
          <a:lstStyle/>
          <a:p>
            <a:fld id="{E268A2EE-60DF-4D9A-BDB5-E8B57244CE40}" type="slidenum">
              <a:rPr lang="en-GB" smtClean="0"/>
              <a:pPr/>
              <a:t>144</a:t>
            </a:fld>
            <a:endParaRPr lang="en-GB"/>
          </a:p>
        </p:txBody>
      </p:sp>
    </p:spTree>
    <p:extLst>
      <p:ext uri="{BB962C8B-B14F-4D97-AF65-F5344CB8AC3E}">
        <p14:creationId xmlns:p14="http://schemas.microsoft.com/office/powerpoint/2010/main" val="2395319102"/>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B5B64-1B41-46F8-BC54-5609754F5F10}"/>
              </a:ext>
            </a:extLst>
          </p:cNvPr>
          <p:cNvSpPr>
            <a:spLocks noGrp="1"/>
          </p:cNvSpPr>
          <p:nvPr>
            <p:ph type="title"/>
          </p:nvPr>
        </p:nvSpPr>
        <p:spPr>
          <a:xfrm>
            <a:off x="142504" y="667987"/>
            <a:ext cx="11773144" cy="792678"/>
          </a:xfrm>
          <a:solidFill>
            <a:schemeClr val="accent1">
              <a:lumMod val="20000"/>
              <a:lumOff val="80000"/>
            </a:schemeClr>
          </a:solidFill>
        </p:spPr>
        <p:txBody>
          <a:bodyPr>
            <a:normAutofit/>
          </a:bodyPr>
          <a:lstStyle/>
          <a:p>
            <a:pPr algn="ctr"/>
            <a:r>
              <a:rPr lang="en-GB" b="1" u="sng" dirty="0">
                <a:solidFill>
                  <a:schemeClr val="tx1"/>
                </a:solidFill>
                <a:latin typeface="+mn-lt"/>
              </a:rPr>
              <a:t>Securitisation</a:t>
            </a:r>
          </a:p>
        </p:txBody>
      </p:sp>
      <p:sp>
        <p:nvSpPr>
          <p:cNvPr id="4" name="Slide Number Placeholder 3">
            <a:extLst>
              <a:ext uri="{FF2B5EF4-FFF2-40B4-BE49-F238E27FC236}">
                <a16:creationId xmlns:a16="http://schemas.microsoft.com/office/drawing/2014/main" id="{1C891AC2-B1EC-4C19-872C-7796E958B978}"/>
              </a:ext>
            </a:extLst>
          </p:cNvPr>
          <p:cNvSpPr>
            <a:spLocks noGrp="1"/>
          </p:cNvSpPr>
          <p:nvPr>
            <p:ph type="sldNum" sz="quarter" idx="12"/>
          </p:nvPr>
        </p:nvSpPr>
        <p:spPr/>
        <p:txBody>
          <a:bodyPr/>
          <a:lstStyle/>
          <a:p>
            <a:fld id="{E268A2EE-60DF-4D9A-BDB5-E8B57244CE40}" type="slidenum">
              <a:rPr lang="en-GB" smtClean="0"/>
              <a:pPr/>
              <a:t>145</a:t>
            </a:fld>
            <a:endParaRPr lang="en-GB"/>
          </a:p>
        </p:txBody>
      </p:sp>
      <p:sp>
        <p:nvSpPr>
          <p:cNvPr id="7" name="Rectangle 6">
            <a:extLst>
              <a:ext uri="{FF2B5EF4-FFF2-40B4-BE49-F238E27FC236}">
                <a16:creationId xmlns:a16="http://schemas.microsoft.com/office/drawing/2014/main" id="{603A7666-3236-482E-B8DE-4A5B457520C9}"/>
              </a:ext>
            </a:extLst>
          </p:cNvPr>
          <p:cNvSpPr/>
          <p:nvPr/>
        </p:nvSpPr>
        <p:spPr>
          <a:xfrm>
            <a:off x="3611880" y="2123605"/>
            <a:ext cx="4556760" cy="1082040"/>
          </a:xfrm>
          <a:prstGeom prst="rect">
            <a:avLst/>
          </a:prstGeo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rgbClr val="FF0000"/>
                </a:solidFill>
              </a:rPr>
              <a:t>Types of Securitised Assets</a:t>
            </a:r>
          </a:p>
        </p:txBody>
      </p:sp>
      <p:cxnSp>
        <p:nvCxnSpPr>
          <p:cNvPr id="9" name="Straight Connector 8">
            <a:extLst>
              <a:ext uri="{FF2B5EF4-FFF2-40B4-BE49-F238E27FC236}">
                <a16:creationId xmlns:a16="http://schemas.microsoft.com/office/drawing/2014/main" id="{4DD173EA-73D4-4D83-9388-7F09FE7022D1}"/>
              </a:ext>
            </a:extLst>
          </p:cNvPr>
          <p:cNvCxnSpPr>
            <a:cxnSpLocks/>
            <a:stCxn id="7" idx="2"/>
          </p:cNvCxnSpPr>
          <p:nvPr/>
        </p:nvCxnSpPr>
        <p:spPr>
          <a:xfrm>
            <a:off x="5890260" y="3205645"/>
            <a:ext cx="0" cy="446711"/>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E3D4829-9BD7-4E76-9853-838FBF4A4F0E}"/>
              </a:ext>
            </a:extLst>
          </p:cNvPr>
          <p:cNvCxnSpPr/>
          <p:nvPr/>
        </p:nvCxnSpPr>
        <p:spPr>
          <a:xfrm>
            <a:off x="1591392" y="3652356"/>
            <a:ext cx="8811491"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454EB8DF-9CFF-41F9-A772-844F6C96C66B}"/>
              </a:ext>
            </a:extLst>
          </p:cNvPr>
          <p:cNvSpPr/>
          <p:nvPr/>
        </p:nvSpPr>
        <p:spPr>
          <a:xfrm>
            <a:off x="605739" y="4058391"/>
            <a:ext cx="1971305" cy="1558638"/>
          </a:xfrm>
          <a:prstGeom prst="ellipse">
            <a:avLst/>
          </a:prstGeom>
          <a:solidFill>
            <a:schemeClr val="accent2">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accent6">
                    <a:lumMod val="25000"/>
                  </a:schemeClr>
                </a:solidFill>
              </a:rPr>
              <a:t>Mortgages</a:t>
            </a:r>
          </a:p>
        </p:txBody>
      </p:sp>
      <p:sp>
        <p:nvSpPr>
          <p:cNvPr id="14" name="Oval 13">
            <a:extLst>
              <a:ext uri="{FF2B5EF4-FFF2-40B4-BE49-F238E27FC236}">
                <a16:creationId xmlns:a16="http://schemas.microsoft.com/office/drawing/2014/main" id="{76712D65-E3D2-474F-984C-9382E0C51C1C}"/>
              </a:ext>
            </a:extLst>
          </p:cNvPr>
          <p:cNvSpPr/>
          <p:nvPr/>
        </p:nvSpPr>
        <p:spPr>
          <a:xfrm>
            <a:off x="3441963" y="4058391"/>
            <a:ext cx="1971305" cy="1558638"/>
          </a:xfrm>
          <a:prstGeom prst="ellipse">
            <a:avLst/>
          </a:prstGeom>
          <a:solidFill>
            <a:schemeClr val="accent2">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accent6">
                    <a:lumMod val="25000"/>
                  </a:schemeClr>
                </a:solidFill>
              </a:rPr>
              <a:t>Car Loans</a:t>
            </a:r>
          </a:p>
        </p:txBody>
      </p:sp>
      <p:sp>
        <p:nvSpPr>
          <p:cNvPr id="15" name="Oval 14">
            <a:extLst>
              <a:ext uri="{FF2B5EF4-FFF2-40B4-BE49-F238E27FC236}">
                <a16:creationId xmlns:a16="http://schemas.microsoft.com/office/drawing/2014/main" id="{6535D49E-34A4-4D2A-9EA6-786F8427F1D9}"/>
              </a:ext>
            </a:extLst>
          </p:cNvPr>
          <p:cNvSpPr/>
          <p:nvPr/>
        </p:nvSpPr>
        <p:spPr>
          <a:xfrm>
            <a:off x="6278187" y="4058391"/>
            <a:ext cx="1971305" cy="1558638"/>
          </a:xfrm>
          <a:prstGeom prst="ellipse">
            <a:avLst/>
          </a:prstGeom>
          <a:solidFill>
            <a:schemeClr val="accent2">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accent6">
                    <a:lumMod val="25000"/>
                  </a:schemeClr>
                </a:solidFill>
              </a:rPr>
              <a:t>Credit Card Debt</a:t>
            </a:r>
          </a:p>
        </p:txBody>
      </p:sp>
      <p:sp>
        <p:nvSpPr>
          <p:cNvPr id="16" name="Oval 15">
            <a:extLst>
              <a:ext uri="{FF2B5EF4-FFF2-40B4-BE49-F238E27FC236}">
                <a16:creationId xmlns:a16="http://schemas.microsoft.com/office/drawing/2014/main" id="{21D5893C-85AC-41A7-B396-38D91974F8F5}"/>
              </a:ext>
            </a:extLst>
          </p:cNvPr>
          <p:cNvSpPr/>
          <p:nvPr/>
        </p:nvSpPr>
        <p:spPr>
          <a:xfrm>
            <a:off x="9114411" y="4058391"/>
            <a:ext cx="1971305" cy="1558638"/>
          </a:xfrm>
          <a:prstGeom prst="ellipse">
            <a:avLst/>
          </a:prstGeom>
          <a:solidFill>
            <a:schemeClr val="accent2">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accent6">
                    <a:lumMod val="25000"/>
                  </a:schemeClr>
                </a:solidFill>
              </a:rPr>
              <a:t>Student Loans</a:t>
            </a:r>
          </a:p>
        </p:txBody>
      </p:sp>
      <p:cxnSp>
        <p:nvCxnSpPr>
          <p:cNvPr id="17" name="Straight Connector 16">
            <a:extLst>
              <a:ext uri="{FF2B5EF4-FFF2-40B4-BE49-F238E27FC236}">
                <a16:creationId xmlns:a16="http://schemas.microsoft.com/office/drawing/2014/main" id="{C0A11CED-17CA-4B1C-8C0B-FC462AD792BA}"/>
              </a:ext>
            </a:extLst>
          </p:cNvPr>
          <p:cNvCxnSpPr>
            <a:cxnSpLocks/>
          </p:cNvCxnSpPr>
          <p:nvPr/>
        </p:nvCxnSpPr>
        <p:spPr>
          <a:xfrm>
            <a:off x="1591391" y="3652356"/>
            <a:ext cx="0" cy="44671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8B0AAFF-46E9-4D31-9F39-9E09E9910C4F}"/>
              </a:ext>
            </a:extLst>
          </p:cNvPr>
          <p:cNvCxnSpPr>
            <a:cxnSpLocks/>
          </p:cNvCxnSpPr>
          <p:nvPr/>
        </p:nvCxnSpPr>
        <p:spPr>
          <a:xfrm>
            <a:off x="4427615" y="3652355"/>
            <a:ext cx="0" cy="446711"/>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4B40B34-C843-43EE-9CA4-092BAD78A669}"/>
              </a:ext>
            </a:extLst>
          </p:cNvPr>
          <p:cNvCxnSpPr>
            <a:cxnSpLocks/>
          </p:cNvCxnSpPr>
          <p:nvPr/>
        </p:nvCxnSpPr>
        <p:spPr>
          <a:xfrm>
            <a:off x="7261959" y="3652356"/>
            <a:ext cx="0" cy="446711"/>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5FBA5369-E3D3-4CA9-8014-627F62D6CD40}"/>
              </a:ext>
            </a:extLst>
          </p:cNvPr>
          <p:cNvCxnSpPr>
            <a:cxnSpLocks/>
          </p:cNvCxnSpPr>
          <p:nvPr/>
        </p:nvCxnSpPr>
        <p:spPr>
          <a:xfrm>
            <a:off x="10401003" y="3652355"/>
            <a:ext cx="0" cy="44671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82163777"/>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B5B64-1B41-46F8-BC54-5609754F5F10}"/>
              </a:ext>
            </a:extLst>
          </p:cNvPr>
          <p:cNvSpPr>
            <a:spLocks noGrp="1"/>
          </p:cNvSpPr>
          <p:nvPr>
            <p:ph type="title"/>
          </p:nvPr>
        </p:nvSpPr>
        <p:spPr>
          <a:xfrm>
            <a:off x="142504" y="667987"/>
            <a:ext cx="11773144" cy="792678"/>
          </a:xfrm>
          <a:solidFill>
            <a:schemeClr val="accent1">
              <a:lumMod val="20000"/>
              <a:lumOff val="80000"/>
            </a:schemeClr>
          </a:solidFill>
        </p:spPr>
        <p:txBody>
          <a:bodyPr>
            <a:normAutofit/>
          </a:bodyPr>
          <a:lstStyle/>
          <a:p>
            <a:pPr algn="ctr"/>
            <a:r>
              <a:rPr lang="en-GB" b="1" u="sng" dirty="0">
                <a:solidFill>
                  <a:schemeClr val="tx1"/>
                </a:solidFill>
                <a:latin typeface="+mn-lt"/>
              </a:rPr>
              <a:t>How Does Securitisation Work?</a:t>
            </a:r>
          </a:p>
        </p:txBody>
      </p:sp>
      <p:pic>
        <p:nvPicPr>
          <p:cNvPr id="5" name="Content Placeholder 4">
            <a:extLst>
              <a:ext uri="{FF2B5EF4-FFF2-40B4-BE49-F238E27FC236}">
                <a16:creationId xmlns:a16="http://schemas.microsoft.com/office/drawing/2014/main" id="{5DB7C232-014A-465E-835B-0439E0863B8F}"/>
              </a:ext>
            </a:extLst>
          </p:cNvPr>
          <p:cNvPicPr>
            <a:picLocks noGrp="1" noChangeAspect="1"/>
          </p:cNvPicPr>
          <p:nvPr>
            <p:ph idx="1"/>
          </p:nvPr>
        </p:nvPicPr>
        <p:blipFill>
          <a:blip r:embed="rId2">
            <a:extLst>
              <a:ext uri="{BEBA8EAE-BF5A-486C-A8C5-ECC9F3942E4B}">
                <a14:imgProps xmlns:a14="http://schemas.microsoft.com/office/drawing/2010/main">
                  <a14:imgLayer r:embed="rId3">
                    <a14:imgEffect>
                      <a14:sharpenSoften amount="20000"/>
                    </a14:imgEffect>
                  </a14:imgLayer>
                </a14:imgProps>
              </a:ext>
            </a:extLst>
          </a:blip>
          <a:stretch>
            <a:fillRect/>
          </a:stretch>
        </p:blipFill>
        <p:spPr>
          <a:xfrm>
            <a:off x="1056904" y="1775271"/>
            <a:ext cx="10010899" cy="4668590"/>
          </a:xfrm>
          <a:prstGeom prst="rect">
            <a:avLst/>
          </a:prstGeom>
        </p:spPr>
      </p:pic>
      <p:sp>
        <p:nvSpPr>
          <p:cNvPr id="4" name="Slide Number Placeholder 3">
            <a:extLst>
              <a:ext uri="{FF2B5EF4-FFF2-40B4-BE49-F238E27FC236}">
                <a16:creationId xmlns:a16="http://schemas.microsoft.com/office/drawing/2014/main" id="{1C891AC2-B1EC-4C19-872C-7796E958B978}"/>
              </a:ext>
            </a:extLst>
          </p:cNvPr>
          <p:cNvSpPr>
            <a:spLocks noGrp="1"/>
          </p:cNvSpPr>
          <p:nvPr>
            <p:ph type="sldNum" sz="quarter" idx="12"/>
          </p:nvPr>
        </p:nvSpPr>
        <p:spPr/>
        <p:txBody>
          <a:bodyPr/>
          <a:lstStyle/>
          <a:p>
            <a:fld id="{E268A2EE-60DF-4D9A-BDB5-E8B57244CE40}" type="slidenum">
              <a:rPr lang="en-GB" smtClean="0"/>
              <a:pPr/>
              <a:t>146</a:t>
            </a:fld>
            <a:endParaRPr lang="en-GB"/>
          </a:p>
        </p:txBody>
      </p:sp>
      <p:sp>
        <p:nvSpPr>
          <p:cNvPr id="7" name="TextBox 6">
            <a:extLst>
              <a:ext uri="{FF2B5EF4-FFF2-40B4-BE49-F238E27FC236}">
                <a16:creationId xmlns:a16="http://schemas.microsoft.com/office/drawing/2014/main" id="{AF5781ED-A3FA-4C86-A1C4-C1BACFBFC447}"/>
              </a:ext>
            </a:extLst>
          </p:cNvPr>
          <p:cNvSpPr txBox="1"/>
          <p:nvPr/>
        </p:nvSpPr>
        <p:spPr>
          <a:xfrm>
            <a:off x="4714874" y="6443861"/>
            <a:ext cx="2744705" cy="169277"/>
          </a:xfrm>
          <a:prstGeom prst="rect">
            <a:avLst/>
          </a:prstGeom>
          <a:noFill/>
        </p:spPr>
        <p:txBody>
          <a:bodyPr wrap="square">
            <a:spAutoFit/>
          </a:bodyPr>
          <a:lstStyle/>
          <a:p>
            <a:r>
              <a:rPr lang="en-GB" sz="500" dirty="0"/>
              <a:t>Adopted from: National Audit Office, Introduction to Asset-Backed Securities, Nov. 2016Adapted</a:t>
            </a:r>
          </a:p>
        </p:txBody>
      </p:sp>
    </p:spTree>
    <p:extLst>
      <p:ext uri="{BB962C8B-B14F-4D97-AF65-F5344CB8AC3E}">
        <p14:creationId xmlns:p14="http://schemas.microsoft.com/office/powerpoint/2010/main" val="1587980434"/>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B5B64-1B41-46F8-BC54-5609754F5F10}"/>
              </a:ext>
            </a:extLst>
          </p:cNvPr>
          <p:cNvSpPr>
            <a:spLocks noGrp="1"/>
          </p:cNvSpPr>
          <p:nvPr>
            <p:ph type="title"/>
          </p:nvPr>
        </p:nvSpPr>
        <p:spPr>
          <a:xfrm>
            <a:off x="142504" y="667987"/>
            <a:ext cx="11773144" cy="792678"/>
          </a:xfrm>
          <a:solidFill>
            <a:schemeClr val="accent1">
              <a:lumMod val="20000"/>
              <a:lumOff val="80000"/>
            </a:schemeClr>
          </a:solidFill>
        </p:spPr>
        <p:txBody>
          <a:bodyPr>
            <a:normAutofit/>
          </a:bodyPr>
          <a:lstStyle/>
          <a:p>
            <a:pPr algn="ctr"/>
            <a:r>
              <a:rPr lang="en-GB" b="1" u="sng" dirty="0">
                <a:solidFill>
                  <a:schemeClr val="tx1"/>
                </a:solidFill>
                <a:latin typeface="+mn-lt"/>
              </a:rPr>
              <a:t>Securitisation</a:t>
            </a:r>
          </a:p>
        </p:txBody>
      </p:sp>
      <p:sp>
        <p:nvSpPr>
          <p:cNvPr id="4" name="Slide Number Placeholder 3">
            <a:extLst>
              <a:ext uri="{FF2B5EF4-FFF2-40B4-BE49-F238E27FC236}">
                <a16:creationId xmlns:a16="http://schemas.microsoft.com/office/drawing/2014/main" id="{1C891AC2-B1EC-4C19-872C-7796E958B978}"/>
              </a:ext>
            </a:extLst>
          </p:cNvPr>
          <p:cNvSpPr>
            <a:spLocks noGrp="1"/>
          </p:cNvSpPr>
          <p:nvPr>
            <p:ph type="sldNum" sz="quarter" idx="12"/>
          </p:nvPr>
        </p:nvSpPr>
        <p:spPr/>
        <p:txBody>
          <a:bodyPr/>
          <a:lstStyle/>
          <a:p>
            <a:fld id="{E268A2EE-60DF-4D9A-BDB5-E8B57244CE40}" type="slidenum">
              <a:rPr lang="en-GB" smtClean="0"/>
              <a:pPr/>
              <a:t>147</a:t>
            </a:fld>
            <a:endParaRPr lang="en-GB"/>
          </a:p>
        </p:txBody>
      </p:sp>
      <p:sp>
        <p:nvSpPr>
          <p:cNvPr id="6" name="Content Placeholder 5">
            <a:extLst>
              <a:ext uri="{FF2B5EF4-FFF2-40B4-BE49-F238E27FC236}">
                <a16:creationId xmlns:a16="http://schemas.microsoft.com/office/drawing/2014/main" id="{0F7704A3-3B86-443B-9085-AA0A53243F39}"/>
              </a:ext>
            </a:extLst>
          </p:cNvPr>
          <p:cNvSpPr>
            <a:spLocks noGrp="1"/>
          </p:cNvSpPr>
          <p:nvPr>
            <p:ph idx="1"/>
          </p:nvPr>
        </p:nvSpPr>
        <p:spPr>
          <a:xfrm>
            <a:off x="142504" y="1572531"/>
            <a:ext cx="7932352" cy="4325112"/>
          </a:xfrm>
        </p:spPr>
        <p:txBody>
          <a:bodyPr/>
          <a:lstStyle/>
          <a:p>
            <a:endParaRPr lang="en-GB" dirty="0"/>
          </a:p>
          <a:p>
            <a:endParaRPr lang="en-GB" dirty="0"/>
          </a:p>
          <a:p>
            <a:endParaRPr lang="en-GB" dirty="0"/>
          </a:p>
          <a:p>
            <a:r>
              <a:rPr lang="en-GB" dirty="0"/>
              <a:t>Reasons behind</a:t>
            </a:r>
          </a:p>
          <a:p>
            <a:pPr marL="109728" indent="0">
              <a:buNone/>
            </a:pPr>
            <a:r>
              <a:rPr lang="en-GB" dirty="0"/>
              <a:t>    securitisation:</a:t>
            </a:r>
          </a:p>
        </p:txBody>
      </p:sp>
      <p:sp>
        <p:nvSpPr>
          <p:cNvPr id="9" name="Left Brace 8">
            <a:extLst>
              <a:ext uri="{FF2B5EF4-FFF2-40B4-BE49-F238E27FC236}">
                <a16:creationId xmlns:a16="http://schemas.microsoft.com/office/drawing/2014/main" id="{52AC9747-1637-406B-B073-DD6D3A8A72AF}"/>
              </a:ext>
            </a:extLst>
          </p:cNvPr>
          <p:cNvSpPr/>
          <p:nvPr/>
        </p:nvSpPr>
        <p:spPr>
          <a:xfrm>
            <a:off x="3036248" y="2148347"/>
            <a:ext cx="396270" cy="3281781"/>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 name="TextBox 9">
            <a:extLst>
              <a:ext uri="{FF2B5EF4-FFF2-40B4-BE49-F238E27FC236}">
                <a16:creationId xmlns:a16="http://schemas.microsoft.com/office/drawing/2014/main" id="{0895298E-5E11-4521-BB02-C7515294CA72}"/>
              </a:ext>
            </a:extLst>
          </p:cNvPr>
          <p:cNvSpPr txBox="1"/>
          <p:nvPr/>
        </p:nvSpPr>
        <p:spPr>
          <a:xfrm>
            <a:off x="3439716" y="2081077"/>
            <a:ext cx="3505377" cy="3046988"/>
          </a:xfrm>
          <a:prstGeom prst="rect">
            <a:avLst/>
          </a:prstGeom>
          <a:noFill/>
        </p:spPr>
        <p:txBody>
          <a:bodyPr wrap="square" rtlCol="0">
            <a:spAutoFit/>
          </a:bodyPr>
          <a:lstStyle/>
          <a:p>
            <a:r>
              <a:rPr lang="en-GB" sz="2400" dirty="0">
                <a:solidFill>
                  <a:srgbClr val="FF0000"/>
                </a:solidFill>
              </a:rPr>
              <a:t>1-</a:t>
            </a:r>
            <a:r>
              <a:rPr lang="en-GB" sz="2400" dirty="0"/>
              <a:t> Obtaining cash in advance by selling assets &amp; their future cash flows</a:t>
            </a:r>
          </a:p>
          <a:p>
            <a:endParaRPr lang="en-GB" sz="2400" dirty="0"/>
          </a:p>
          <a:p>
            <a:endParaRPr lang="en-GB" sz="2400" dirty="0"/>
          </a:p>
          <a:p>
            <a:r>
              <a:rPr lang="en-GB" sz="2400" dirty="0">
                <a:solidFill>
                  <a:srgbClr val="FF0000"/>
                </a:solidFill>
              </a:rPr>
              <a:t>2-</a:t>
            </a:r>
            <a:r>
              <a:rPr lang="en-GB" sz="2400" dirty="0"/>
              <a:t> Removing assets off the balance sheet (specifically when they are risky)</a:t>
            </a:r>
            <a:r>
              <a:rPr lang="en-GB" dirty="0"/>
              <a:t> </a:t>
            </a:r>
          </a:p>
        </p:txBody>
      </p:sp>
      <p:pic>
        <p:nvPicPr>
          <p:cNvPr id="11" name="Picture 10">
            <a:extLst>
              <a:ext uri="{FF2B5EF4-FFF2-40B4-BE49-F238E27FC236}">
                <a16:creationId xmlns:a16="http://schemas.microsoft.com/office/drawing/2014/main" id="{5700FDA5-E785-4B52-8795-897939C09DC7}"/>
              </a:ext>
            </a:extLst>
          </p:cNvPr>
          <p:cNvPicPr>
            <a:picLocks noChangeAspect="1"/>
          </p:cNvPicPr>
          <p:nvPr/>
        </p:nvPicPr>
        <p:blipFill>
          <a:blip r:embed="rId2"/>
          <a:stretch>
            <a:fillRect/>
          </a:stretch>
        </p:blipFill>
        <p:spPr>
          <a:xfrm>
            <a:off x="6945093" y="1611684"/>
            <a:ext cx="5048220" cy="5071271"/>
          </a:xfrm>
          <a:prstGeom prst="rect">
            <a:avLst/>
          </a:prstGeom>
        </p:spPr>
      </p:pic>
    </p:spTree>
    <p:extLst>
      <p:ext uri="{BB962C8B-B14F-4D97-AF65-F5344CB8AC3E}">
        <p14:creationId xmlns:p14="http://schemas.microsoft.com/office/powerpoint/2010/main" val="827985943"/>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3" y="692696"/>
            <a:ext cx="11665295" cy="576064"/>
          </a:xfr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solidFill>
                  <a:schemeClr val="tx1"/>
                </a:solidFill>
              </a:rPr>
              <a:t>Equity (Stock) Market</a:t>
            </a:r>
          </a:p>
        </p:txBody>
      </p:sp>
      <p:sp>
        <p:nvSpPr>
          <p:cNvPr id="3" name="Content Placeholder 2"/>
          <p:cNvSpPr>
            <a:spLocks noGrp="1"/>
          </p:cNvSpPr>
          <p:nvPr>
            <p:ph idx="1"/>
          </p:nvPr>
        </p:nvSpPr>
        <p:spPr>
          <a:xfrm>
            <a:off x="263353" y="1268763"/>
            <a:ext cx="11665295" cy="5580179"/>
          </a:xfrm>
        </p:spPr>
        <p:txBody>
          <a:bodyPr>
            <a:normAutofit/>
          </a:bodyPr>
          <a:lstStyle/>
          <a:p>
            <a:r>
              <a:rPr lang="en-GB" sz="2200" dirty="0"/>
              <a:t>When a corporation enters into an equity (stock) market, stockholders (shareholders) become its new owners and the ownership of each shareholder is defined as the percentage of the total shares he/she retains.</a:t>
            </a:r>
          </a:p>
          <a:p>
            <a:pPr marL="109728" indent="0">
              <a:buNone/>
            </a:pPr>
            <a:endParaRPr lang="en-GB" sz="1000" dirty="0"/>
          </a:p>
          <a:p>
            <a:r>
              <a:rPr lang="en-GB" sz="2200" dirty="0"/>
              <a:t>Issuing new shares is an </a:t>
            </a:r>
            <a:r>
              <a:rPr lang="en-GB" sz="2200" dirty="0">
                <a:solidFill>
                  <a:srgbClr val="FF0000"/>
                </a:solidFill>
              </a:rPr>
              <a:t>alternative way of borrowing</a:t>
            </a:r>
            <a:r>
              <a:rPr lang="en-GB" sz="2200" dirty="0"/>
              <a:t>. New shares go to the </a:t>
            </a:r>
            <a:r>
              <a:rPr lang="en-GB" sz="2200" i="1" dirty="0">
                <a:solidFill>
                  <a:srgbClr val="FF0000"/>
                </a:solidFill>
              </a:rPr>
              <a:t>primary market </a:t>
            </a:r>
            <a:r>
              <a:rPr lang="en-GB" sz="2200" dirty="0"/>
              <a:t>(where they are created) but the existing shares are being traded in the </a:t>
            </a:r>
            <a:r>
              <a:rPr lang="en-GB" sz="2200" i="1" dirty="0">
                <a:solidFill>
                  <a:srgbClr val="FF0000"/>
                </a:solidFill>
              </a:rPr>
              <a:t>secondary market </a:t>
            </a:r>
            <a:r>
              <a:rPr lang="en-GB" sz="2200" dirty="0"/>
              <a:t>executed by brokers (individuals or firms).</a:t>
            </a:r>
            <a:endParaRPr lang="en-GB" sz="800" dirty="0"/>
          </a:p>
          <a:p>
            <a:pPr marL="109728" indent="0">
              <a:buNone/>
            </a:pPr>
            <a:endParaRPr lang="en-GB" sz="1100" dirty="0"/>
          </a:p>
          <a:p>
            <a:r>
              <a:rPr lang="en-GB" sz="2400" dirty="0"/>
              <a:t>One of the important measures for investors to evaluate the equity-side value of a company is the market value of the company’s total shares.</a:t>
            </a:r>
          </a:p>
          <a:p>
            <a:pPr marL="109728" indent="0">
              <a:buNone/>
            </a:pPr>
            <a:endParaRPr lang="en-GB" sz="2400" dirty="0"/>
          </a:p>
        </p:txBody>
      </p:sp>
      <p:pic>
        <p:nvPicPr>
          <p:cNvPr id="4" name="Picture 3"/>
          <p:cNvPicPr>
            <a:picLocks noChangeAspect="1"/>
          </p:cNvPicPr>
          <p:nvPr/>
        </p:nvPicPr>
        <p:blipFill>
          <a:blip r:embed="rId2"/>
          <a:stretch>
            <a:fillRect/>
          </a:stretch>
        </p:blipFill>
        <p:spPr>
          <a:xfrm>
            <a:off x="8184232" y="4745348"/>
            <a:ext cx="2857500" cy="1997969"/>
          </a:xfrm>
          <a:prstGeom prst="rect">
            <a:avLst/>
          </a:prstGeom>
        </p:spPr>
      </p:pic>
      <p:pic>
        <p:nvPicPr>
          <p:cNvPr id="5" name="Picture 4"/>
          <p:cNvPicPr>
            <a:picLocks noChangeAspect="1"/>
          </p:cNvPicPr>
          <p:nvPr/>
        </p:nvPicPr>
        <p:blipFill>
          <a:blip r:embed="rId3"/>
          <a:stretch>
            <a:fillRect/>
          </a:stretch>
        </p:blipFill>
        <p:spPr>
          <a:xfrm>
            <a:off x="4667249" y="4766794"/>
            <a:ext cx="2857500" cy="2029567"/>
          </a:xfrm>
          <a:prstGeom prst="rect">
            <a:avLst/>
          </a:prstGeom>
        </p:spPr>
      </p:pic>
      <p:pic>
        <p:nvPicPr>
          <p:cNvPr id="6" name="Picture 5"/>
          <p:cNvPicPr>
            <a:picLocks noChangeAspect="1"/>
          </p:cNvPicPr>
          <p:nvPr/>
        </p:nvPicPr>
        <p:blipFill>
          <a:blip r:embed="rId4"/>
          <a:stretch>
            <a:fillRect/>
          </a:stretch>
        </p:blipFill>
        <p:spPr>
          <a:xfrm>
            <a:off x="911425" y="4765553"/>
            <a:ext cx="3340159" cy="1957558"/>
          </a:xfrm>
          <a:prstGeom prst="rect">
            <a:avLst/>
          </a:prstGeom>
        </p:spPr>
      </p:pic>
      <p:sp>
        <p:nvSpPr>
          <p:cNvPr id="7" name="TextBox 6"/>
          <p:cNvSpPr txBox="1"/>
          <p:nvPr/>
        </p:nvSpPr>
        <p:spPr>
          <a:xfrm rot="5400000">
            <a:off x="66274" y="5858328"/>
            <a:ext cx="1139499" cy="1692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dirty="0">
                <a:ln>
                  <a:noFill/>
                </a:ln>
                <a:solidFill>
                  <a:prstClr val="black"/>
                </a:solidFill>
                <a:effectLst/>
                <a:uLnTx/>
                <a:uFillTx/>
                <a:latin typeface="Calibri" panose="020F0502020204030204"/>
                <a:ea typeface="+mn-ea"/>
                <a:cs typeface="+mn-cs"/>
              </a:rPr>
              <a:t>Adopted from Google pictures</a:t>
            </a:r>
          </a:p>
        </p:txBody>
      </p:sp>
      <p:sp>
        <p:nvSpPr>
          <p:cNvPr id="8" name="Slide Number Placeholder 7">
            <a:extLst>
              <a:ext uri="{FF2B5EF4-FFF2-40B4-BE49-F238E27FC236}">
                <a16:creationId xmlns:a16="http://schemas.microsoft.com/office/drawing/2014/main" id="{1B81E6C3-C6A0-4040-AE1A-19C609C44A6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148</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70352227"/>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455" y="692696"/>
            <a:ext cx="11694017" cy="576064"/>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The Concept of Market Capitalisation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31820" y="1340768"/>
                <a:ext cx="11719774" cy="5400600"/>
              </a:xfrm>
            </p:spPr>
            <p:txBody>
              <a:bodyPr>
                <a:normAutofit lnSpcReduction="10000"/>
              </a:bodyPr>
              <a:lstStyle/>
              <a:p>
                <a:r>
                  <a:rPr lang="en-GB" sz="2400" dirty="0"/>
                  <a:t>One of the important measures for investors to evaluate the value of a company (equity-side) is the market value of the company’s total shares. This is called </a:t>
                </a:r>
                <a:r>
                  <a:rPr lang="en-GB" sz="2400" dirty="0">
                    <a:solidFill>
                      <a:srgbClr val="FF0000"/>
                    </a:solidFill>
                  </a:rPr>
                  <a:t>market capitalisation </a:t>
                </a:r>
                <a:r>
                  <a:rPr lang="en-GB" sz="2400" dirty="0"/>
                  <a:t>or the </a:t>
                </a:r>
                <a:r>
                  <a:rPr lang="en-GB" sz="2400" dirty="0">
                    <a:solidFill>
                      <a:srgbClr val="FF0000"/>
                    </a:solidFill>
                  </a:rPr>
                  <a:t>market cap </a:t>
                </a:r>
                <a:r>
                  <a:rPr lang="en-GB" sz="2400" dirty="0"/>
                  <a:t>of the company.</a:t>
                </a:r>
              </a:p>
              <a:p>
                <a:endParaRPr lang="en-GB" sz="2400" dirty="0"/>
              </a:p>
              <a:p>
                <a:r>
                  <a:rPr lang="en-GB" sz="2400" dirty="0"/>
                  <a:t>Market cap of Microsoft:</a:t>
                </a:r>
              </a:p>
              <a:p>
                <a:pPr marL="109728" indent="0" algn="ctr">
                  <a:buNone/>
                </a:pPr>
                <a:r>
                  <a:rPr lang="en-GB" sz="2400" dirty="0"/>
                  <a:t>Price of shares (at the end of </a:t>
                </a:r>
                <a:r>
                  <a:rPr lang="en-GB" sz="2400" dirty="0">
                    <a:solidFill>
                      <a:srgbClr val="FF0000"/>
                    </a:solidFill>
                  </a:rPr>
                  <a:t>2011</a:t>
                </a:r>
                <a:r>
                  <a:rPr lang="en-GB" sz="2400" dirty="0"/>
                  <a:t>)=</a:t>
                </a:r>
                <a:r>
                  <a:rPr lang="en-GB" sz="2400" dirty="0">
                    <a:solidFill>
                      <a:srgbClr val="FF0000"/>
                    </a:solidFill>
                  </a:rPr>
                  <a:t>$26</a:t>
                </a:r>
              </a:p>
              <a:p>
                <a:pPr marL="109728" indent="0" algn="ctr">
                  <a:buNone/>
                </a:pPr>
                <a:r>
                  <a:rPr lang="en-GB" sz="2400" dirty="0"/>
                  <a:t>Number of shares =</a:t>
                </a:r>
                <a:r>
                  <a:rPr lang="en-GB" sz="2400" dirty="0">
                    <a:solidFill>
                      <a:srgbClr val="FF0000"/>
                    </a:solidFill>
                  </a:rPr>
                  <a:t>8.4</a:t>
                </a:r>
                <a:r>
                  <a:rPr lang="en-GB" sz="2400" dirty="0"/>
                  <a:t> billion</a:t>
                </a:r>
              </a:p>
              <a:p>
                <a:pPr marL="109728" indent="0">
                  <a:buNone/>
                </a:pPr>
                <a:r>
                  <a:rPr lang="en-GB" sz="2400" dirty="0"/>
                  <a:t>So, </a:t>
                </a:r>
                <a:r>
                  <a:rPr lang="en-GB" sz="2400" dirty="0">
                    <a:solidFill>
                      <a:srgbClr val="FF0000"/>
                    </a:solidFill>
                  </a:rPr>
                  <a:t>Market capitalisation </a:t>
                </a:r>
                <a:r>
                  <a:rPr lang="en-GB" sz="2400" dirty="0"/>
                  <a:t>which is the total market value of equity (outstanding shares), can be calculated as: </a:t>
                </a:r>
              </a:p>
              <a:p>
                <a:pPr marL="109728" indent="0" algn="ctr">
                  <a:buNone/>
                </a:pPr>
                <a:r>
                  <a:rPr lang="en-GB" sz="2400" i="1" dirty="0">
                    <a:solidFill>
                      <a:srgbClr val="FF0000"/>
                    </a:solidFill>
                  </a:rPr>
                  <a:t>Market Capitalisation in 2011 </a:t>
                </a:r>
                <a:r>
                  <a:rPr lang="en-GB" sz="2400" dirty="0"/>
                  <a:t>=</a:t>
                </a:r>
                <a14:m>
                  <m:oMath xmlns:m="http://schemas.openxmlformats.org/officeDocument/2006/math">
                    <m:r>
                      <a:rPr lang="en-GB" sz="2400" b="0" i="1" smtClean="0">
                        <a:latin typeface="Cambria Math"/>
                      </a:rPr>
                      <m:t>26</m:t>
                    </m:r>
                    <m:r>
                      <a:rPr lang="en-GB" sz="2400" b="0" i="1" smtClean="0">
                        <a:latin typeface="Cambria Math"/>
                        <a:ea typeface="Cambria Math"/>
                      </a:rPr>
                      <m:t>×</m:t>
                    </m:r>
                    <m:r>
                      <a:rPr lang="en-GB" sz="2400" b="0" i="1" smtClean="0">
                        <a:latin typeface="Cambria Math"/>
                        <a:ea typeface="Cambria Math"/>
                      </a:rPr>
                      <m:t>8</m:t>
                    </m:r>
                    <m:r>
                      <a:rPr lang="en-GB" sz="2400" b="0" i="1" smtClean="0">
                        <a:latin typeface="Cambria Math"/>
                        <a:ea typeface="Cambria Math"/>
                      </a:rPr>
                      <m:t>.</m:t>
                    </m:r>
                    <m:r>
                      <a:rPr lang="en-GB" sz="2400" b="0" i="1" smtClean="0">
                        <a:latin typeface="Cambria Math"/>
                        <a:ea typeface="Cambria Math"/>
                      </a:rPr>
                      <m:t>4</m:t>
                    </m:r>
                    <m:r>
                      <a:rPr lang="en-GB" sz="2400" b="0" i="1" smtClean="0">
                        <a:latin typeface="Cambria Math"/>
                        <a:ea typeface="Cambria Math"/>
                      </a:rPr>
                      <m:t>=$</m:t>
                    </m:r>
                    <m:r>
                      <a:rPr lang="en-GB" sz="2400" b="0" i="1" smtClean="0">
                        <a:latin typeface="Cambria Math"/>
                        <a:ea typeface="Cambria Math"/>
                      </a:rPr>
                      <m:t>218</m:t>
                    </m:r>
                    <m:r>
                      <a:rPr lang="en-GB" sz="2400" b="0" i="1" smtClean="0">
                        <a:latin typeface="Cambria Math"/>
                        <a:ea typeface="Cambria Math"/>
                      </a:rPr>
                      <m:t> </m:t>
                    </m:r>
                    <m:r>
                      <a:rPr lang="en-GB" sz="2400" b="0" i="1" smtClean="0">
                        <a:latin typeface="Cambria Math"/>
                        <a:ea typeface="Cambria Math"/>
                      </a:rPr>
                      <m:t>𝑏𝑖𝑙𝑙𝑖𝑜𝑛</m:t>
                    </m:r>
                  </m:oMath>
                </a14:m>
                <a:r>
                  <a:rPr lang="en-GB" sz="2400" dirty="0"/>
                  <a:t> </a:t>
                </a:r>
              </a:p>
              <a:p>
                <a:pPr marL="109728" indent="0">
                  <a:buNone/>
                </a:pPr>
                <a:r>
                  <a:rPr lang="en-GB" sz="2400" b="1" dirty="0">
                    <a:solidFill>
                      <a:srgbClr val="FF0000"/>
                    </a:solidFill>
                  </a:rPr>
                  <a:t>Not by going into debt, just by re-investment of cash flow</a:t>
                </a:r>
              </a:p>
              <a:p>
                <a:pPr marL="109728" indent="0">
                  <a:buNone/>
                </a:pPr>
                <a:endParaRPr lang="en-GB" sz="2400" b="1" dirty="0">
                  <a:solidFill>
                    <a:srgbClr val="FF0000"/>
                  </a:solidFill>
                </a:endParaRPr>
              </a:p>
              <a:p>
                <a:pPr marL="109728" indent="0">
                  <a:buNone/>
                </a:pPr>
                <a:r>
                  <a:rPr lang="en-GB" sz="2400" dirty="0"/>
                  <a:t>Price of shares (June </a:t>
                </a:r>
                <a:r>
                  <a:rPr lang="en-GB" sz="2400" dirty="0">
                    <a:solidFill>
                      <a:srgbClr val="FF0000"/>
                    </a:solidFill>
                  </a:rPr>
                  <a:t>2019</a:t>
                </a:r>
                <a:r>
                  <a:rPr lang="en-GB" sz="2400" dirty="0"/>
                  <a:t>)=</a:t>
                </a:r>
                <a:r>
                  <a:rPr lang="en-GB" sz="2400" dirty="0">
                    <a:solidFill>
                      <a:srgbClr val="FF0000"/>
                    </a:solidFill>
                  </a:rPr>
                  <a:t>$132.32 </a:t>
                </a:r>
                <a:r>
                  <a:rPr lang="en-GB" sz="2400" dirty="0">
                    <a:solidFill>
                      <a:srgbClr val="0070C0"/>
                    </a:solidFill>
                  </a:rPr>
                  <a:t>&amp;</a:t>
                </a:r>
                <a:r>
                  <a:rPr lang="en-GB" sz="2400" dirty="0">
                    <a:solidFill>
                      <a:srgbClr val="FF0000"/>
                    </a:solidFill>
                  </a:rPr>
                  <a:t> </a:t>
                </a:r>
                <a:r>
                  <a:rPr lang="en-GB" sz="2400" dirty="0"/>
                  <a:t>Number of shares =</a:t>
                </a:r>
                <a:r>
                  <a:rPr lang="en-GB" sz="2400" dirty="0">
                    <a:solidFill>
                      <a:srgbClr val="FF0000"/>
                    </a:solidFill>
                  </a:rPr>
                  <a:t>5.6</a:t>
                </a:r>
                <a:r>
                  <a:rPr lang="en-GB" sz="2400" dirty="0"/>
                  <a:t> billion</a:t>
                </a:r>
              </a:p>
              <a:p>
                <a:pPr marL="109728" indent="0" algn="ctr">
                  <a:buNone/>
                </a:pPr>
                <a:r>
                  <a:rPr lang="en-GB" sz="2400" i="1">
                    <a:solidFill>
                      <a:srgbClr val="FF0000"/>
                    </a:solidFill>
                  </a:rPr>
                  <a:t>Market Capitalisation in 2019 </a:t>
                </a:r>
                <a:r>
                  <a:rPr lang="en-GB" sz="2400" dirty="0"/>
                  <a:t>=</a:t>
                </a:r>
                <a14:m>
                  <m:oMath xmlns:m="http://schemas.openxmlformats.org/officeDocument/2006/math">
                    <m:r>
                      <a:rPr lang="en-GB" sz="2400" b="0" i="1" smtClean="0">
                        <a:latin typeface="Cambria Math" panose="02040503050406030204" pitchFamily="18" charset="0"/>
                      </a:rPr>
                      <m:t>132</m:t>
                    </m:r>
                    <m:r>
                      <a:rPr lang="en-GB" sz="2400" b="0" i="1" smtClean="0">
                        <a:latin typeface="Cambria Math" panose="02040503050406030204" pitchFamily="18" charset="0"/>
                      </a:rPr>
                      <m:t>.</m:t>
                    </m:r>
                    <m:r>
                      <a:rPr lang="en-GB" sz="2400" b="0" i="1" smtClean="0">
                        <a:latin typeface="Cambria Math" panose="02040503050406030204" pitchFamily="18" charset="0"/>
                      </a:rPr>
                      <m:t>32</m:t>
                    </m:r>
                    <m:r>
                      <a:rPr lang="en-GB" sz="2400" i="1">
                        <a:latin typeface="Cambria Math"/>
                        <a:ea typeface="Cambria Math"/>
                      </a:rPr>
                      <m:t>×</m:t>
                    </m:r>
                    <m:r>
                      <a:rPr lang="en-GB" sz="2400" b="0" i="1" smtClean="0">
                        <a:latin typeface="Cambria Math" panose="02040503050406030204" pitchFamily="18" charset="0"/>
                        <a:ea typeface="Cambria Math"/>
                      </a:rPr>
                      <m:t>5</m:t>
                    </m:r>
                    <m:r>
                      <a:rPr lang="en-GB" sz="2400" b="0" i="1" smtClean="0">
                        <a:latin typeface="Cambria Math" panose="02040503050406030204" pitchFamily="18" charset="0"/>
                        <a:ea typeface="Cambria Math"/>
                      </a:rPr>
                      <m:t>.</m:t>
                    </m:r>
                    <m:r>
                      <a:rPr lang="en-GB" sz="2400" b="0" i="1" smtClean="0">
                        <a:latin typeface="Cambria Math" panose="02040503050406030204" pitchFamily="18" charset="0"/>
                        <a:ea typeface="Cambria Math"/>
                      </a:rPr>
                      <m:t>6</m:t>
                    </m:r>
                    <m:r>
                      <a:rPr lang="en-GB" sz="2400" i="1">
                        <a:latin typeface="Cambria Math"/>
                        <a:ea typeface="Cambria Math"/>
                      </a:rPr>
                      <m:t>=$</m:t>
                    </m:r>
                    <m:r>
                      <a:rPr lang="en-GB" sz="2400" b="0" i="1" smtClean="0">
                        <a:latin typeface="Cambria Math" panose="02040503050406030204" pitchFamily="18" charset="0"/>
                        <a:ea typeface="Cambria Math"/>
                      </a:rPr>
                      <m:t>740</m:t>
                    </m:r>
                    <m:r>
                      <a:rPr lang="en-GB" sz="2400" b="0" i="1" smtClean="0">
                        <a:latin typeface="Cambria Math" panose="02040503050406030204" pitchFamily="18" charset="0"/>
                        <a:ea typeface="Cambria Math"/>
                      </a:rPr>
                      <m:t>.</m:t>
                    </m:r>
                    <m:r>
                      <a:rPr lang="en-GB" sz="2400" b="0" i="1" smtClean="0">
                        <a:latin typeface="Cambria Math" panose="02040503050406030204" pitchFamily="18" charset="0"/>
                        <a:ea typeface="Cambria Math"/>
                      </a:rPr>
                      <m:t>99</m:t>
                    </m:r>
                    <m:r>
                      <a:rPr lang="en-GB" sz="2400" i="1">
                        <a:latin typeface="Cambria Math"/>
                        <a:ea typeface="Cambria Math"/>
                      </a:rPr>
                      <m:t> </m:t>
                    </m:r>
                    <m:r>
                      <a:rPr lang="en-GB" sz="2400" i="1">
                        <a:latin typeface="Cambria Math"/>
                        <a:ea typeface="Cambria Math"/>
                      </a:rPr>
                      <m:t>𝑏𝑖𝑙𝑙𝑖𝑜𝑛</m:t>
                    </m:r>
                  </m:oMath>
                </a14:m>
                <a:endParaRPr lang="en-GB" sz="2400" dirty="0"/>
              </a:p>
              <a:p>
                <a:pPr marL="109728" indent="0">
                  <a:buNone/>
                </a:pPr>
                <a:endParaRPr lang="en-GB" sz="2400" b="1" dirty="0">
                  <a:solidFill>
                    <a:srgbClr val="FF0000"/>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31820" y="1340768"/>
                <a:ext cx="11719774" cy="5400600"/>
              </a:xfrm>
              <a:blipFill>
                <a:blip r:embed="rId2"/>
                <a:stretch>
                  <a:fillRect t="-1580" r="-364"/>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A0FBD66D-B095-4CAE-A4A0-74702E8B9FA0}"/>
              </a:ext>
            </a:extLst>
          </p:cNvPr>
          <p:cNvSpPr>
            <a:spLocks noGrp="1"/>
          </p:cNvSpPr>
          <p:nvPr>
            <p:ph type="sldNum" sz="quarter" idx="12"/>
          </p:nvPr>
        </p:nvSpPr>
        <p:spPr/>
        <p:txBody>
          <a:bodyPr/>
          <a:lstStyle/>
          <a:p>
            <a:fld id="{E268A2EE-60DF-4D9A-BDB5-E8B57244CE40}" type="slidenum">
              <a:rPr lang="en-GB" smtClean="0"/>
              <a:pPr/>
              <a:t>149</a:t>
            </a:fld>
            <a:endParaRPr lang="en-GB"/>
          </a:p>
        </p:txBody>
      </p:sp>
    </p:spTree>
    <p:extLst>
      <p:ext uri="{BB962C8B-B14F-4D97-AF65-F5344CB8AC3E}">
        <p14:creationId xmlns:p14="http://schemas.microsoft.com/office/powerpoint/2010/main" val="27789129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932814" y="622300"/>
            <a:ext cx="10192385" cy="2250440"/>
          </a:xfrm>
          <a:prstGeom prst="rect">
            <a:avLst/>
          </a:prstGeom>
          <a:noFill/>
          <a:ln w="0" cmpd="sng">
            <a:noFill/>
            <a:prstDash val="solid"/>
          </a:ln>
        </p:spPr>
        <p:txBody>
          <a:bodyPr vert="horz" lIns="0" tIns="0" rIns="0" bIns="0" anchor="t">
            <a:normAutofit fontScale="97500"/>
          </a:bodyPr>
          <a:lstStyle/>
          <a:p>
            <a:pPr marL="45720" marR="0" indent="0" algn="l">
              <a:lnSpc>
                <a:spcPts val="5500"/>
              </a:lnSpc>
              <a:spcAft>
                <a:spcPts val="12215"/>
              </a:spcAft>
            </a:pPr>
            <a:r>
              <a:rPr lang="en-US" sz="4400" spc="170" dirty="0">
                <a:solidFill>
                  <a:srgbClr val="006FC0"/>
                </a:solidFill>
                <a:latin typeface="Tahoma" panose="02020603050405020304" pitchFamily="2"/>
              </a:rPr>
              <a:t>Topics for Week 3 (with Farzad) </a:t>
            </a:r>
          </a:p>
        </p:txBody>
      </p:sp>
      <p:sp>
        <p:nvSpPr>
          <p:cNvPr id="3" name="Text Placeholder 2"/>
          <p:cNvSpPr>
            <a:spLocks noGrp="1"/>
          </p:cNvSpPr>
          <p:nvPr>
            <p:ph type="body" idx="10"/>
          </p:nvPr>
        </p:nvSpPr>
        <p:spPr>
          <a:xfrm>
            <a:off x="932815" y="1634490"/>
            <a:ext cx="9207500" cy="2626360"/>
          </a:xfrm>
          <a:prstGeom prst="rect">
            <a:avLst/>
          </a:prstGeom>
          <a:noFill/>
          <a:ln w="0" cmpd="sng">
            <a:noFill/>
            <a:prstDash val="solid"/>
          </a:ln>
        </p:spPr>
        <p:txBody>
          <a:bodyPr vert="horz" lIns="0" tIns="0" rIns="0" bIns="0" anchor="t">
            <a:normAutofit fontScale="25000" lnSpcReduction="20000"/>
          </a:bodyPr>
          <a:lstStyle/>
          <a:p>
            <a:pPr marL="45720" indent="365760" algn="l">
              <a:lnSpc>
                <a:spcPts val="3100"/>
              </a:lnSpc>
              <a:spcBef>
                <a:spcPts val="885"/>
              </a:spcBef>
              <a:buFont typeface="Tahoma"/>
              <a:buAutoNum type="arabicPeriod"/>
            </a:pPr>
            <a:r>
              <a:rPr lang="en-US" sz="11200" spc="100" dirty="0">
                <a:solidFill>
                  <a:srgbClr val="383838"/>
                </a:solidFill>
                <a:latin typeface="+mn-lt"/>
              </a:rPr>
              <a:t>Globalisation: What is it and what are its drivers</a:t>
            </a:r>
          </a:p>
          <a:p>
            <a:pPr marL="45720" indent="365760" algn="l">
              <a:lnSpc>
                <a:spcPts val="3100"/>
              </a:lnSpc>
              <a:spcBef>
                <a:spcPts val="885"/>
              </a:spcBef>
              <a:buFont typeface="Tahoma"/>
              <a:buAutoNum type="arabicPeriod"/>
            </a:pPr>
            <a:r>
              <a:rPr lang="en-US" sz="11200" spc="100" dirty="0">
                <a:solidFill>
                  <a:srgbClr val="383838"/>
                </a:solidFill>
                <a:latin typeface="+mn-lt"/>
              </a:rPr>
              <a:t>Principles of International Trade </a:t>
            </a:r>
          </a:p>
          <a:p>
            <a:pPr marL="45720" marR="0" indent="365760" algn="l">
              <a:lnSpc>
                <a:spcPts val="3100"/>
              </a:lnSpc>
              <a:spcBef>
                <a:spcPts val="885"/>
              </a:spcBef>
              <a:spcAft>
                <a:spcPts val="0"/>
              </a:spcAft>
              <a:buFont typeface="Tahoma"/>
              <a:buAutoNum type="arabicPeriod"/>
            </a:pPr>
            <a:r>
              <a:rPr lang="en-US" sz="11200" spc="105" dirty="0">
                <a:solidFill>
                  <a:srgbClr val="383838"/>
                </a:solidFill>
                <a:latin typeface="+mn-lt"/>
              </a:rPr>
              <a:t>International Competition and Cooperation</a:t>
            </a:r>
          </a:p>
          <a:p>
            <a:pPr marL="45720" marR="0" indent="365760" algn="l">
              <a:lnSpc>
                <a:spcPts val="3100"/>
              </a:lnSpc>
              <a:spcBef>
                <a:spcPts val="950"/>
              </a:spcBef>
              <a:spcAft>
                <a:spcPts val="0"/>
              </a:spcAft>
              <a:buFont typeface="Tahoma"/>
              <a:buAutoNum type="arabicPeriod"/>
            </a:pPr>
            <a:r>
              <a:rPr lang="en-US" sz="11200" spc="75" dirty="0">
                <a:solidFill>
                  <a:srgbClr val="383838"/>
                </a:solidFill>
                <a:latin typeface="+mn-lt"/>
              </a:rPr>
              <a:t>Economic and Political Country Risks </a:t>
            </a:r>
          </a:p>
          <a:p>
            <a:pPr marL="45720" marR="0" indent="365760" algn="l">
              <a:lnSpc>
                <a:spcPts val="3100"/>
              </a:lnSpc>
              <a:spcBef>
                <a:spcPts val="930"/>
              </a:spcBef>
              <a:spcAft>
                <a:spcPts val="120"/>
              </a:spcAft>
              <a:buFont typeface="Tahoma"/>
              <a:buAutoNum type="arabicPeriod"/>
            </a:pPr>
            <a:r>
              <a:rPr lang="en-US" sz="11200" spc="100" dirty="0">
                <a:solidFill>
                  <a:srgbClr val="383838"/>
                </a:solidFill>
                <a:latin typeface="+mn-lt"/>
              </a:rPr>
              <a:t>Risk of Expropriation </a:t>
            </a:r>
          </a:p>
          <a:p>
            <a:pPr marL="45720" marR="0" indent="365760" algn="l">
              <a:lnSpc>
                <a:spcPts val="3100"/>
              </a:lnSpc>
              <a:spcBef>
                <a:spcPts val="930"/>
              </a:spcBef>
              <a:spcAft>
                <a:spcPts val="120"/>
              </a:spcAft>
              <a:buFont typeface="Tahoma"/>
              <a:buAutoNum type="arabicPeriod"/>
            </a:pPr>
            <a:endParaRPr lang="en-US" sz="2800" spc="100" dirty="0">
              <a:solidFill>
                <a:srgbClr val="383838"/>
              </a:solidFill>
              <a:latin typeface="+mn-lt"/>
            </a:endParaRPr>
          </a:p>
          <a:p>
            <a:pPr marL="45720" marR="0" indent="365760" algn="l">
              <a:lnSpc>
                <a:spcPts val="3100"/>
              </a:lnSpc>
              <a:spcBef>
                <a:spcPts val="930"/>
              </a:spcBef>
              <a:spcAft>
                <a:spcPts val="120"/>
              </a:spcAft>
              <a:buFont typeface="Tahoma"/>
              <a:buAutoNum type="arabicPeriod"/>
            </a:pPr>
            <a:endParaRPr lang="en-US" sz="2800" spc="100" dirty="0">
              <a:solidFill>
                <a:srgbClr val="383838"/>
              </a:solidFill>
              <a:latin typeface="+mn-lt"/>
            </a:endParaRPr>
          </a:p>
          <a:p>
            <a:pPr marL="45720" marR="0" indent="365760" algn="l">
              <a:lnSpc>
                <a:spcPts val="3100"/>
              </a:lnSpc>
              <a:spcBef>
                <a:spcPts val="930"/>
              </a:spcBef>
              <a:spcAft>
                <a:spcPts val="120"/>
              </a:spcAft>
              <a:buFont typeface="Tahoma"/>
              <a:buAutoNum type="arabicPeriod"/>
            </a:pPr>
            <a:endParaRPr lang="en-US" sz="2800" spc="100" dirty="0">
              <a:solidFill>
                <a:srgbClr val="383838"/>
              </a:solidFill>
              <a:latin typeface="+mn-lt"/>
            </a:endParaRPr>
          </a:p>
        </p:txBody>
      </p:sp>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1" y="692696"/>
            <a:ext cx="11593287" cy="576064"/>
          </a:xfr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solidFill>
                  <a:schemeClr val="tx1"/>
                </a:solidFill>
              </a:rPr>
              <a:t>Valuation of Common Stocks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35361" y="1268763"/>
                <a:ext cx="11593287" cy="5580179"/>
              </a:xfrm>
            </p:spPr>
            <p:txBody>
              <a:bodyPr>
                <a:normAutofit/>
              </a:bodyPr>
              <a:lstStyle/>
              <a:p>
                <a:r>
                  <a:rPr lang="en-GB" sz="2400" b="1" u="sng" dirty="0"/>
                  <a:t>The Present Value of Equity: </a:t>
                </a:r>
              </a:p>
              <a:p>
                <a:r>
                  <a:rPr lang="en-GB" sz="2400" dirty="0"/>
                  <a:t>There are two sources of payoff for the shareowners (if they stay with their shares for a year):  </a:t>
                </a:r>
                <a:r>
                  <a:rPr lang="en-GB" sz="2400" dirty="0">
                    <a:solidFill>
                      <a:srgbClr val="FF0000"/>
                    </a:solidFill>
                  </a:rPr>
                  <a:t>a)</a:t>
                </a:r>
                <a:r>
                  <a:rPr lang="en-GB" sz="2400" dirty="0"/>
                  <a:t> </a:t>
                </a:r>
                <a:r>
                  <a:rPr lang="en-GB" sz="2400" b="1" dirty="0"/>
                  <a:t>cash dividends </a:t>
                </a:r>
                <a:r>
                  <a:rPr lang="en-GB" sz="2400" dirty="0"/>
                  <a:t>and </a:t>
                </a:r>
                <a:r>
                  <a:rPr lang="en-GB" sz="2400" dirty="0">
                    <a:solidFill>
                      <a:srgbClr val="FF0000"/>
                    </a:solidFill>
                  </a:rPr>
                  <a:t>b)</a:t>
                </a:r>
                <a:r>
                  <a:rPr lang="en-GB" sz="2400" dirty="0"/>
                  <a:t> </a:t>
                </a:r>
                <a:r>
                  <a:rPr lang="en-GB" sz="2400" b="1" dirty="0"/>
                  <a:t>capital gain or loss</a:t>
                </a:r>
                <a:r>
                  <a:rPr lang="en-GB" sz="2400" dirty="0"/>
                  <a:t>.</a:t>
                </a:r>
              </a:p>
              <a:p>
                <a:endParaRPr lang="en-GB" sz="2400" dirty="0"/>
              </a:p>
              <a:p>
                <a:r>
                  <a:rPr lang="en-GB" sz="2400" dirty="0"/>
                  <a:t>If </a:t>
                </a:r>
                <a14:m>
                  <m:oMath xmlns:m="http://schemas.openxmlformats.org/officeDocument/2006/math">
                    <m:sSub>
                      <m:sSubPr>
                        <m:ctrlPr>
                          <a:rPr lang="en-GB" sz="2400" i="1">
                            <a:solidFill>
                              <a:srgbClr val="FF0000"/>
                            </a:solidFill>
                            <a:latin typeface="Cambria Math" panose="02040503050406030204" pitchFamily="18" charset="0"/>
                          </a:rPr>
                        </m:ctrlPr>
                      </m:sSubPr>
                      <m:e>
                        <m:r>
                          <a:rPr lang="en-GB" sz="2400" i="1">
                            <a:solidFill>
                              <a:srgbClr val="FF0000"/>
                            </a:solidFill>
                            <a:latin typeface="Cambria Math" panose="02040503050406030204" pitchFamily="18" charset="0"/>
                          </a:rPr>
                          <m:t>𝑃</m:t>
                        </m:r>
                      </m:e>
                      <m:sub>
                        <m:r>
                          <a:rPr lang="en-GB" sz="2400" i="1">
                            <a:solidFill>
                              <a:srgbClr val="FF0000"/>
                            </a:solidFill>
                            <a:latin typeface="Cambria Math" panose="02040503050406030204" pitchFamily="18" charset="0"/>
                          </a:rPr>
                          <m:t>0</m:t>
                        </m:r>
                      </m:sub>
                    </m:sSub>
                    <m:r>
                      <a:rPr lang="en-GB" sz="2400" i="1">
                        <a:latin typeface="Cambria Math" panose="02040503050406030204" pitchFamily="18" charset="0"/>
                      </a:rPr>
                      <m:t>,</m:t>
                    </m:r>
                    <m:sSub>
                      <m:sSubPr>
                        <m:ctrlPr>
                          <a:rPr lang="en-GB" sz="2400" i="1">
                            <a:solidFill>
                              <a:srgbClr val="FF0000"/>
                            </a:solidFill>
                            <a:latin typeface="Cambria Math" panose="02040503050406030204" pitchFamily="18" charset="0"/>
                          </a:rPr>
                        </m:ctrlPr>
                      </m:sSubPr>
                      <m:e>
                        <m:r>
                          <a:rPr lang="en-GB" sz="2400" i="1">
                            <a:solidFill>
                              <a:srgbClr val="FF0000"/>
                            </a:solidFill>
                            <a:latin typeface="Cambria Math" panose="02040503050406030204" pitchFamily="18" charset="0"/>
                          </a:rPr>
                          <m:t>𝑃</m:t>
                        </m:r>
                      </m:e>
                      <m:sub>
                        <m:r>
                          <a:rPr lang="en-GB" sz="2400" i="1">
                            <a:solidFill>
                              <a:srgbClr val="FF0000"/>
                            </a:solidFill>
                            <a:latin typeface="Cambria Math" panose="02040503050406030204" pitchFamily="18" charset="0"/>
                          </a:rPr>
                          <m:t>1</m:t>
                        </m:r>
                      </m:sub>
                    </m:sSub>
                    <m:r>
                      <a:rPr lang="en-GB" sz="2400" i="1">
                        <a:latin typeface="Cambria Math" panose="02040503050406030204" pitchFamily="18" charset="0"/>
                      </a:rPr>
                      <m:t> </m:t>
                    </m:r>
                  </m:oMath>
                </a14:m>
                <a:r>
                  <a:rPr lang="en-GB" sz="2400" dirty="0"/>
                  <a:t>are the current and expected price (after a year) of a share, respectively, and </a:t>
                </a:r>
                <a14:m>
                  <m:oMath xmlns:m="http://schemas.openxmlformats.org/officeDocument/2006/math">
                    <m:sSub>
                      <m:sSubPr>
                        <m:ctrlPr>
                          <a:rPr lang="en-GB" sz="2400" i="1">
                            <a:solidFill>
                              <a:srgbClr val="FF0000"/>
                            </a:solidFill>
                            <a:latin typeface="Cambria Math" panose="02040503050406030204" pitchFamily="18" charset="0"/>
                          </a:rPr>
                        </m:ctrlPr>
                      </m:sSubPr>
                      <m:e>
                        <m:r>
                          <a:rPr lang="en-GB" sz="2400" i="1">
                            <a:solidFill>
                              <a:srgbClr val="FF0000"/>
                            </a:solidFill>
                            <a:latin typeface="Cambria Math" panose="02040503050406030204" pitchFamily="18" charset="0"/>
                          </a:rPr>
                          <m:t>𝐷𝑖𝑣</m:t>
                        </m:r>
                      </m:e>
                      <m:sub>
                        <m:r>
                          <a:rPr lang="en-GB" sz="2400" i="1">
                            <a:solidFill>
                              <a:srgbClr val="FF0000"/>
                            </a:solidFill>
                            <a:latin typeface="Cambria Math" panose="02040503050406030204" pitchFamily="18" charset="0"/>
                          </a:rPr>
                          <m:t>1</m:t>
                        </m:r>
                      </m:sub>
                    </m:sSub>
                  </m:oMath>
                </a14:m>
                <a:r>
                  <a:rPr lang="en-GB" sz="2400" dirty="0"/>
                  <a:t>is the expected dividend at the end of a year; the </a:t>
                </a:r>
                <a:r>
                  <a:rPr lang="en-GB" sz="2400" u="sng" dirty="0"/>
                  <a:t>expected rate of return</a:t>
                </a:r>
                <a:r>
                  <a:rPr lang="en-GB" sz="2400" dirty="0"/>
                  <a:t> </a:t>
                </a:r>
                <a14:m>
                  <m:oMath xmlns:m="http://schemas.openxmlformats.org/officeDocument/2006/math">
                    <m:r>
                      <a:rPr lang="en-GB" sz="2400" i="1">
                        <a:solidFill>
                          <a:srgbClr val="FF0000"/>
                        </a:solidFill>
                        <a:latin typeface="Cambria Math" panose="02040503050406030204" pitchFamily="18" charset="0"/>
                      </a:rPr>
                      <m:t>𝑟</m:t>
                    </m:r>
                    <m:r>
                      <a:rPr lang="en-GB" sz="2400" i="1">
                        <a:latin typeface="Cambria Math" panose="02040503050406030204" pitchFamily="18" charset="0"/>
                      </a:rPr>
                      <m:t> </m:t>
                    </m:r>
                  </m:oMath>
                </a14:m>
                <a:r>
                  <a:rPr lang="en-GB" sz="2400" dirty="0"/>
                  <a:t>at the end of the year is:</a:t>
                </a:r>
              </a:p>
              <a:p>
                <a:pPr marL="109728" indent="0">
                  <a:buNone/>
                </a:pPr>
                <a14:m>
                  <m:oMathPara xmlns:m="http://schemas.openxmlformats.org/officeDocument/2006/math">
                    <m:oMathParaPr>
                      <m:jc m:val="centerGroup"/>
                    </m:oMathParaPr>
                    <m:oMath xmlns:m="http://schemas.openxmlformats.org/officeDocument/2006/math">
                      <m:r>
                        <a:rPr lang="en-GB" sz="2400" i="1">
                          <a:latin typeface="Cambria Math" panose="02040503050406030204" pitchFamily="18" charset="0"/>
                        </a:rPr>
                        <m:t>𝑟</m:t>
                      </m:r>
                      <m:r>
                        <a:rPr lang="en-GB" sz="2400" i="1">
                          <a:latin typeface="Cambria Math" panose="02040503050406030204" pitchFamily="18" charset="0"/>
                        </a:rPr>
                        <m:t>=</m:t>
                      </m:r>
                      <m:f>
                        <m:fPr>
                          <m:ctrlPr>
                            <a:rPr lang="en-GB" sz="2400" i="1">
                              <a:latin typeface="Cambria Math" panose="02040503050406030204" pitchFamily="18" charset="0"/>
                            </a:rPr>
                          </m:ctrlPr>
                        </m:fPr>
                        <m:num>
                          <m:sSub>
                            <m:sSubPr>
                              <m:ctrlPr>
                                <a:rPr lang="en-GB" sz="2400" i="1">
                                  <a:latin typeface="Cambria Math" panose="02040503050406030204" pitchFamily="18" charset="0"/>
                                </a:rPr>
                              </m:ctrlPr>
                            </m:sSubPr>
                            <m:e>
                              <m:r>
                                <a:rPr lang="en-GB" sz="2400" i="1">
                                  <a:latin typeface="Cambria Math" panose="02040503050406030204" pitchFamily="18" charset="0"/>
                                </a:rPr>
                                <m:t>𝐷𝑖𝑣</m:t>
                              </m:r>
                            </m:e>
                            <m:sub>
                              <m:r>
                                <a:rPr lang="en-GB" sz="2400" i="1">
                                  <a:latin typeface="Cambria Math" panose="02040503050406030204" pitchFamily="18" charset="0"/>
                                </a:rPr>
                                <m:t>1</m:t>
                              </m:r>
                            </m:sub>
                          </m:sSub>
                          <m:r>
                            <a:rPr lang="en-GB" sz="2400" i="1">
                              <a:latin typeface="Cambria Math" panose="02040503050406030204" pitchFamily="18" charset="0"/>
                            </a:rPr>
                            <m:t>+</m:t>
                          </m:r>
                          <m:d>
                            <m:dPr>
                              <m:ctrlPr>
                                <a:rPr lang="en-GB" sz="2400" i="1">
                                  <a:latin typeface="Cambria Math" panose="02040503050406030204" pitchFamily="18" charset="0"/>
                                </a:rPr>
                              </m:ctrlPr>
                            </m:dPr>
                            <m:e>
                              <m:sSub>
                                <m:sSubPr>
                                  <m:ctrlPr>
                                    <a:rPr lang="en-GB" sz="2400" i="1">
                                      <a:latin typeface="Cambria Math" panose="02040503050406030204" pitchFamily="18" charset="0"/>
                                    </a:rPr>
                                  </m:ctrlPr>
                                </m:sSubPr>
                                <m:e>
                                  <m:r>
                                    <a:rPr lang="en-GB" sz="2400" i="1">
                                      <a:latin typeface="Cambria Math" panose="02040503050406030204" pitchFamily="18" charset="0"/>
                                    </a:rPr>
                                    <m:t>𝑃</m:t>
                                  </m:r>
                                </m:e>
                                <m:sub>
                                  <m:r>
                                    <a:rPr lang="en-GB" sz="2400" i="1">
                                      <a:latin typeface="Cambria Math" panose="02040503050406030204" pitchFamily="18" charset="0"/>
                                    </a:rPr>
                                    <m:t>1</m:t>
                                  </m:r>
                                </m:sub>
                              </m:sSub>
                              <m:r>
                                <a:rPr lang="en-GB" sz="2400" i="1">
                                  <a:latin typeface="Cambria Math" panose="02040503050406030204" pitchFamily="18" charset="0"/>
                                </a:rPr>
                                <m:t>−</m:t>
                              </m:r>
                              <m:sSub>
                                <m:sSubPr>
                                  <m:ctrlPr>
                                    <a:rPr lang="en-GB" sz="2400" i="1">
                                      <a:latin typeface="Cambria Math" panose="02040503050406030204" pitchFamily="18" charset="0"/>
                                    </a:rPr>
                                  </m:ctrlPr>
                                </m:sSubPr>
                                <m:e>
                                  <m:r>
                                    <a:rPr lang="en-GB" sz="2400" i="1">
                                      <a:latin typeface="Cambria Math" panose="02040503050406030204" pitchFamily="18" charset="0"/>
                                    </a:rPr>
                                    <m:t>𝑃</m:t>
                                  </m:r>
                                </m:e>
                                <m:sub>
                                  <m:r>
                                    <a:rPr lang="en-GB" sz="2400" i="1">
                                      <a:latin typeface="Cambria Math" panose="02040503050406030204" pitchFamily="18" charset="0"/>
                                    </a:rPr>
                                    <m:t>0</m:t>
                                  </m:r>
                                </m:sub>
                              </m:sSub>
                            </m:e>
                          </m:d>
                        </m:num>
                        <m:den>
                          <m:sSub>
                            <m:sSubPr>
                              <m:ctrlPr>
                                <a:rPr lang="en-GB" sz="2400" i="1">
                                  <a:latin typeface="Cambria Math" panose="02040503050406030204" pitchFamily="18" charset="0"/>
                                </a:rPr>
                              </m:ctrlPr>
                            </m:sSubPr>
                            <m:e>
                              <m:r>
                                <a:rPr lang="en-GB" sz="2400" i="1">
                                  <a:latin typeface="Cambria Math" panose="02040503050406030204" pitchFamily="18" charset="0"/>
                                </a:rPr>
                                <m:t>𝑃</m:t>
                              </m:r>
                            </m:e>
                            <m:sub>
                              <m:r>
                                <a:rPr lang="en-GB" sz="2400" i="1">
                                  <a:latin typeface="Cambria Math" panose="02040503050406030204" pitchFamily="18" charset="0"/>
                                </a:rPr>
                                <m:t>0</m:t>
                              </m:r>
                            </m:sub>
                          </m:sSub>
                        </m:den>
                      </m:f>
                    </m:oMath>
                  </m:oMathPara>
                </a14:m>
                <a:endParaRPr lang="en-GB" sz="2400" dirty="0"/>
              </a:p>
              <a:p>
                <a:pPr marL="109728" indent="0">
                  <a:buNone/>
                </a:pPr>
                <a:r>
                  <a:rPr lang="en-GB" sz="2400" dirty="0"/>
                  <a:t>So, the current price of share can be calculated as:</a:t>
                </a:r>
              </a:p>
              <a:p>
                <a:pPr marL="109728" indent="0">
                  <a:buNone/>
                </a:pPr>
                <a:endParaRPr lang="en-GB" sz="1200" dirty="0"/>
              </a:p>
              <a:p>
                <a:pPr marL="109728" indent="0">
                  <a:buNone/>
                </a:pPr>
                <a14:m>
                  <m:oMathPara xmlns:m="http://schemas.openxmlformats.org/officeDocument/2006/math">
                    <m:oMathParaPr>
                      <m:jc m:val="centerGroup"/>
                    </m:oMathParaPr>
                    <m:oMath xmlns:m="http://schemas.openxmlformats.org/officeDocument/2006/math">
                      <m:sSub>
                        <m:sSubPr>
                          <m:ctrlPr>
                            <a:rPr lang="en-GB" sz="2400" i="1">
                              <a:latin typeface="Cambria Math" panose="02040503050406030204" pitchFamily="18" charset="0"/>
                            </a:rPr>
                          </m:ctrlPr>
                        </m:sSubPr>
                        <m:e>
                          <m:r>
                            <a:rPr lang="en-GB" sz="2400" i="1">
                              <a:latin typeface="Cambria Math" panose="02040503050406030204" pitchFamily="18" charset="0"/>
                            </a:rPr>
                            <m:t>𝑃</m:t>
                          </m:r>
                        </m:e>
                        <m:sub>
                          <m:r>
                            <a:rPr lang="en-GB" sz="2400" i="1">
                              <a:latin typeface="Cambria Math" panose="02040503050406030204" pitchFamily="18" charset="0"/>
                            </a:rPr>
                            <m:t>0</m:t>
                          </m:r>
                        </m:sub>
                      </m:sSub>
                      <m:r>
                        <a:rPr lang="en-GB" sz="2400" i="1">
                          <a:latin typeface="Cambria Math" panose="02040503050406030204" pitchFamily="18" charset="0"/>
                        </a:rPr>
                        <m:t>=</m:t>
                      </m:r>
                      <m:f>
                        <m:fPr>
                          <m:ctrlPr>
                            <a:rPr lang="en-GB" sz="2400" i="1">
                              <a:latin typeface="Cambria Math" panose="02040503050406030204" pitchFamily="18" charset="0"/>
                            </a:rPr>
                          </m:ctrlPr>
                        </m:fPr>
                        <m:num>
                          <m:sSub>
                            <m:sSubPr>
                              <m:ctrlPr>
                                <a:rPr lang="en-GB" sz="2400" i="1">
                                  <a:latin typeface="Cambria Math" panose="02040503050406030204" pitchFamily="18" charset="0"/>
                                </a:rPr>
                              </m:ctrlPr>
                            </m:sSubPr>
                            <m:e>
                              <m:r>
                                <a:rPr lang="en-GB" sz="2400" i="1">
                                  <a:latin typeface="Cambria Math" panose="02040503050406030204" pitchFamily="18" charset="0"/>
                                </a:rPr>
                                <m:t>𝐷𝑖𝑣</m:t>
                              </m:r>
                            </m:e>
                            <m:sub>
                              <m:r>
                                <a:rPr lang="en-GB" sz="2400" i="1">
                                  <a:latin typeface="Cambria Math" panose="02040503050406030204" pitchFamily="18" charset="0"/>
                                </a:rPr>
                                <m:t>1</m:t>
                              </m:r>
                            </m:sub>
                          </m:sSub>
                          <m:r>
                            <a:rPr lang="en-GB" sz="2400" i="1">
                              <a:latin typeface="Cambria Math" panose="02040503050406030204" pitchFamily="18" charset="0"/>
                            </a:rPr>
                            <m:t>+</m:t>
                          </m:r>
                          <m:sSub>
                            <m:sSubPr>
                              <m:ctrlPr>
                                <a:rPr lang="en-GB" sz="2400" i="1">
                                  <a:latin typeface="Cambria Math" panose="02040503050406030204" pitchFamily="18" charset="0"/>
                                </a:rPr>
                              </m:ctrlPr>
                            </m:sSubPr>
                            <m:e>
                              <m:r>
                                <a:rPr lang="en-GB" sz="2400" i="1">
                                  <a:latin typeface="Cambria Math" panose="02040503050406030204" pitchFamily="18" charset="0"/>
                                </a:rPr>
                                <m:t>𝑃</m:t>
                              </m:r>
                            </m:e>
                            <m:sub>
                              <m:r>
                                <a:rPr lang="en-GB" sz="2400" i="1">
                                  <a:latin typeface="Cambria Math" panose="02040503050406030204" pitchFamily="18" charset="0"/>
                                </a:rPr>
                                <m:t>1</m:t>
                              </m:r>
                            </m:sub>
                          </m:sSub>
                        </m:num>
                        <m:den>
                          <m:r>
                            <a:rPr lang="en-GB" sz="2400" i="1">
                              <a:latin typeface="Cambria Math" panose="02040503050406030204" pitchFamily="18" charset="0"/>
                            </a:rPr>
                            <m:t>(1+</m:t>
                          </m:r>
                          <m:r>
                            <a:rPr lang="en-GB" sz="2400" i="1">
                              <a:latin typeface="Cambria Math" panose="02040503050406030204" pitchFamily="18" charset="0"/>
                            </a:rPr>
                            <m:t>𝑟</m:t>
                          </m:r>
                          <m:r>
                            <a:rPr lang="en-GB" sz="2400" i="1">
                              <a:latin typeface="Cambria Math" panose="02040503050406030204" pitchFamily="18" charset="0"/>
                            </a:rPr>
                            <m:t>)</m:t>
                          </m:r>
                        </m:den>
                      </m:f>
                    </m:oMath>
                  </m:oMathPara>
                </a14:m>
                <a:endParaRPr lang="en-GB"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35361" y="1268763"/>
                <a:ext cx="11593287" cy="5580179"/>
              </a:xfrm>
              <a:blipFill>
                <a:blip r:embed="rId2"/>
                <a:stretch>
                  <a:fillRect t="-873"/>
                </a:stretch>
              </a:blipFill>
            </p:spPr>
            <p:txBody>
              <a:bodyPr/>
              <a:lstStyle/>
              <a:p>
                <a:r>
                  <a:rPr lang="en-GB">
                    <a:noFill/>
                  </a:rPr>
                  <a:t> </a:t>
                </a:r>
              </a:p>
            </p:txBody>
          </p:sp>
        </mc:Fallback>
      </mc:AlternateContent>
      <p:cxnSp>
        <p:nvCxnSpPr>
          <p:cNvPr id="6" name="Straight Arrow Connector 5"/>
          <p:cNvCxnSpPr/>
          <p:nvPr/>
        </p:nvCxnSpPr>
        <p:spPr>
          <a:xfrm>
            <a:off x="7114307" y="5782362"/>
            <a:ext cx="79064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8127222" y="5337212"/>
            <a:ext cx="2667708" cy="828092"/>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PV of the share price &amp; its dividend</a:t>
            </a:r>
          </a:p>
        </p:txBody>
      </p:sp>
      <p:sp>
        <p:nvSpPr>
          <p:cNvPr id="4" name="Slide Number Placeholder 3">
            <a:extLst>
              <a:ext uri="{FF2B5EF4-FFF2-40B4-BE49-F238E27FC236}">
                <a16:creationId xmlns:a16="http://schemas.microsoft.com/office/drawing/2014/main" id="{8D761E62-173E-4B2E-825C-A0415D0DFEC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150</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45235113"/>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1" y="692696"/>
            <a:ext cx="11521279" cy="504056"/>
          </a:xfr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r>
              <a:rPr lang="en-GB" sz="2800" dirty="0">
                <a:solidFill>
                  <a:schemeClr val="tx1"/>
                </a:solidFill>
              </a:rPr>
              <a:t>Valuation of Common Stocks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35361" y="1196755"/>
                <a:ext cx="11521279" cy="5652187"/>
              </a:xfrm>
            </p:spPr>
            <p:txBody>
              <a:bodyPr>
                <a:normAutofit/>
              </a:bodyPr>
              <a:lstStyle/>
              <a:p>
                <a:r>
                  <a:rPr lang="en-GB" sz="2200" dirty="0"/>
                  <a:t>If </a:t>
                </a:r>
                <a14:m>
                  <m:oMath xmlns:m="http://schemas.openxmlformats.org/officeDocument/2006/math">
                    <m:sSub>
                      <m:sSubPr>
                        <m:ctrlPr>
                          <a:rPr lang="en-GB" sz="2200" i="1">
                            <a:solidFill>
                              <a:srgbClr val="FF0000"/>
                            </a:solidFill>
                            <a:latin typeface="Cambria Math" panose="02040503050406030204" pitchFamily="18" charset="0"/>
                          </a:rPr>
                        </m:ctrlPr>
                      </m:sSubPr>
                      <m:e>
                        <m:r>
                          <a:rPr lang="en-GB" sz="2200" i="1">
                            <a:solidFill>
                              <a:srgbClr val="FF0000"/>
                            </a:solidFill>
                            <a:latin typeface="Cambria Math" panose="02040503050406030204" pitchFamily="18" charset="0"/>
                          </a:rPr>
                          <m:t>𝑃</m:t>
                        </m:r>
                      </m:e>
                      <m:sub>
                        <m:r>
                          <a:rPr lang="en-GB" sz="2200" i="1">
                            <a:solidFill>
                              <a:srgbClr val="FF0000"/>
                            </a:solidFill>
                            <a:latin typeface="Cambria Math" panose="02040503050406030204" pitchFamily="18" charset="0"/>
                          </a:rPr>
                          <m:t>2</m:t>
                        </m:r>
                      </m:sub>
                    </m:sSub>
                  </m:oMath>
                </a14:m>
                <a:r>
                  <a:rPr lang="en-GB" sz="2200" dirty="0"/>
                  <a:t> is the price of the share at the end of year </a:t>
                </a:r>
                <a:r>
                  <a:rPr lang="en-GB" sz="2200" dirty="0">
                    <a:solidFill>
                      <a:srgbClr val="FF0000"/>
                    </a:solidFill>
                  </a:rPr>
                  <a:t>2</a:t>
                </a:r>
                <a:r>
                  <a:rPr lang="en-GB" sz="2200" dirty="0"/>
                  <a:t>, we can determine the value of </a:t>
                </a:r>
                <a14:m>
                  <m:oMath xmlns:m="http://schemas.openxmlformats.org/officeDocument/2006/math">
                    <m:sSub>
                      <m:sSubPr>
                        <m:ctrlPr>
                          <a:rPr lang="en-GB" sz="2200" i="1">
                            <a:solidFill>
                              <a:srgbClr val="FF0000"/>
                            </a:solidFill>
                            <a:latin typeface="Cambria Math" panose="02040503050406030204" pitchFamily="18" charset="0"/>
                          </a:rPr>
                        </m:ctrlPr>
                      </m:sSubPr>
                      <m:e>
                        <m:r>
                          <a:rPr lang="en-GB" sz="2200" i="1">
                            <a:solidFill>
                              <a:srgbClr val="FF0000"/>
                            </a:solidFill>
                            <a:latin typeface="Cambria Math" panose="02040503050406030204" pitchFamily="18" charset="0"/>
                          </a:rPr>
                          <m:t>𝑃</m:t>
                        </m:r>
                      </m:e>
                      <m:sub>
                        <m:r>
                          <a:rPr lang="en-GB" sz="2200" i="1">
                            <a:solidFill>
                              <a:srgbClr val="FF0000"/>
                            </a:solidFill>
                            <a:latin typeface="Cambria Math" panose="02040503050406030204" pitchFamily="18" charset="0"/>
                          </a:rPr>
                          <m:t>1</m:t>
                        </m:r>
                      </m:sub>
                    </m:sSub>
                  </m:oMath>
                </a14:m>
                <a:r>
                  <a:rPr lang="en-GB" sz="2200" dirty="0"/>
                  <a:t>based on </a:t>
                </a:r>
                <a14:m>
                  <m:oMath xmlns:m="http://schemas.openxmlformats.org/officeDocument/2006/math">
                    <m:sSub>
                      <m:sSubPr>
                        <m:ctrlPr>
                          <a:rPr lang="en-GB" sz="2200" i="1">
                            <a:solidFill>
                              <a:srgbClr val="FF0000"/>
                            </a:solidFill>
                            <a:latin typeface="Cambria Math" panose="02040503050406030204" pitchFamily="18" charset="0"/>
                          </a:rPr>
                        </m:ctrlPr>
                      </m:sSubPr>
                      <m:e>
                        <m:r>
                          <a:rPr lang="en-GB" sz="2200" i="1">
                            <a:solidFill>
                              <a:srgbClr val="FF0000"/>
                            </a:solidFill>
                            <a:latin typeface="Cambria Math" panose="02040503050406030204" pitchFamily="18" charset="0"/>
                          </a:rPr>
                          <m:t>𝐷𝑖𝑣</m:t>
                        </m:r>
                      </m:e>
                      <m:sub>
                        <m:r>
                          <a:rPr lang="en-GB" sz="2200" i="1">
                            <a:solidFill>
                              <a:srgbClr val="FF0000"/>
                            </a:solidFill>
                            <a:latin typeface="Cambria Math" panose="02040503050406030204" pitchFamily="18" charset="0"/>
                          </a:rPr>
                          <m:t>2</m:t>
                        </m:r>
                      </m:sub>
                    </m:sSub>
                  </m:oMath>
                </a14:m>
                <a:r>
                  <a:rPr lang="en-GB" sz="2200" dirty="0"/>
                  <a:t> and </a:t>
                </a:r>
                <a14:m>
                  <m:oMath xmlns:m="http://schemas.openxmlformats.org/officeDocument/2006/math">
                    <m:sSub>
                      <m:sSubPr>
                        <m:ctrlPr>
                          <a:rPr lang="en-GB" sz="2200" i="1">
                            <a:solidFill>
                              <a:srgbClr val="FF0000"/>
                            </a:solidFill>
                            <a:latin typeface="Cambria Math" panose="02040503050406030204" pitchFamily="18" charset="0"/>
                          </a:rPr>
                        </m:ctrlPr>
                      </m:sSubPr>
                      <m:e>
                        <m:r>
                          <a:rPr lang="en-GB" sz="2200" i="1">
                            <a:solidFill>
                              <a:srgbClr val="FF0000"/>
                            </a:solidFill>
                            <a:latin typeface="Cambria Math" panose="02040503050406030204" pitchFamily="18" charset="0"/>
                          </a:rPr>
                          <m:t>𝑃</m:t>
                        </m:r>
                      </m:e>
                      <m:sub>
                        <m:r>
                          <a:rPr lang="en-GB" sz="2200" i="1">
                            <a:solidFill>
                              <a:srgbClr val="FF0000"/>
                            </a:solidFill>
                            <a:latin typeface="Cambria Math" panose="02040503050406030204" pitchFamily="18" charset="0"/>
                          </a:rPr>
                          <m:t>2</m:t>
                        </m:r>
                      </m:sub>
                    </m:sSub>
                  </m:oMath>
                </a14:m>
                <a:r>
                  <a:rPr lang="en-GB" sz="2200" dirty="0"/>
                  <a:t>:</a:t>
                </a:r>
              </a:p>
              <a:p>
                <a:pPr marL="109728" indent="0">
                  <a:buNone/>
                </a:pPr>
                <a14:m>
                  <m:oMathPara xmlns:m="http://schemas.openxmlformats.org/officeDocument/2006/math">
                    <m:oMathParaPr>
                      <m:jc m:val="centerGroup"/>
                    </m:oMathParaPr>
                    <m:oMath xmlns:m="http://schemas.openxmlformats.org/officeDocument/2006/math">
                      <m:sSub>
                        <m:sSubPr>
                          <m:ctrlPr>
                            <a:rPr lang="en-GB" sz="1800" i="1">
                              <a:latin typeface="Cambria Math" panose="02040503050406030204" pitchFamily="18" charset="0"/>
                            </a:rPr>
                          </m:ctrlPr>
                        </m:sSubPr>
                        <m:e>
                          <m:r>
                            <a:rPr lang="en-GB" sz="1800" i="1">
                              <a:latin typeface="Cambria Math" panose="02040503050406030204" pitchFamily="18" charset="0"/>
                            </a:rPr>
                            <m:t>𝑃</m:t>
                          </m:r>
                        </m:e>
                        <m:sub>
                          <m:r>
                            <a:rPr lang="en-GB" sz="1800" i="1">
                              <a:latin typeface="Cambria Math" panose="02040503050406030204" pitchFamily="18" charset="0"/>
                            </a:rPr>
                            <m:t>1</m:t>
                          </m:r>
                        </m:sub>
                      </m:sSub>
                      <m:r>
                        <a:rPr lang="en-GB" sz="1800" i="1">
                          <a:latin typeface="Cambria Math" panose="02040503050406030204" pitchFamily="18" charset="0"/>
                        </a:rPr>
                        <m:t>=</m:t>
                      </m:r>
                      <m:f>
                        <m:fPr>
                          <m:ctrlPr>
                            <a:rPr lang="en-GB" sz="1800" i="1">
                              <a:latin typeface="Cambria Math" panose="02040503050406030204" pitchFamily="18" charset="0"/>
                            </a:rPr>
                          </m:ctrlPr>
                        </m:fPr>
                        <m:num>
                          <m:sSub>
                            <m:sSubPr>
                              <m:ctrlPr>
                                <a:rPr lang="en-GB" sz="1800" i="1">
                                  <a:latin typeface="Cambria Math" panose="02040503050406030204" pitchFamily="18" charset="0"/>
                                </a:rPr>
                              </m:ctrlPr>
                            </m:sSubPr>
                            <m:e>
                              <m:r>
                                <a:rPr lang="en-GB" sz="1800" i="1">
                                  <a:latin typeface="Cambria Math" panose="02040503050406030204" pitchFamily="18" charset="0"/>
                                </a:rPr>
                                <m:t>𝐷𝑖𝑣</m:t>
                              </m:r>
                            </m:e>
                            <m:sub>
                              <m:r>
                                <a:rPr lang="en-GB" sz="1800" i="1">
                                  <a:latin typeface="Cambria Math" panose="02040503050406030204" pitchFamily="18" charset="0"/>
                                </a:rPr>
                                <m:t>2</m:t>
                              </m:r>
                            </m:sub>
                          </m:sSub>
                          <m:r>
                            <a:rPr lang="en-GB" sz="1800" i="1">
                              <a:latin typeface="Cambria Math" panose="02040503050406030204" pitchFamily="18" charset="0"/>
                            </a:rPr>
                            <m:t>+</m:t>
                          </m:r>
                          <m:sSub>
                            <m:sSubPr>
                              <m:ctrlPr>
                                <a:rPr lang="en-GB" sz="1800" i="1">
                                  <a:latin typeface="Cambria Math" panose="02040503050406030204" pitchFamily="18" charset="0"/>
                                </a:rPr>
                              </m:ctrlPr>
                            </m:sSubPr>
                            <m:e>
                              <m:r>
                                <a:rPr lang="en-GB" sz="1800" i="1">
                                  <a:latin typeface="Cambria Math" panose="02040503050406030204" pitchFamily="18" charset="0"/>
                                </a:rPr>
                                <m:t>𝑃</m:t>
                              </m:r>
                            </m:e>
                            <m:sub>
                              <m:r>
                                <a:rPr lang="en-GB" sz="1800" i="1">
                                  <a:latin typeface="Cambria Math" panose="02040503050406030204" pitchFamily="18" charset="0"/>
                                </a:rPr>
                                <m:t>2</m:t>
                              </m:r>
                            </m:sub>
                          </m:sSub>
                        </m:num>
                        <m:den>
                          <m:r>
                            <a:rPr lang="en-GB" sz="1800" i="1">
                              <a:latin typeface="Cambria Math" panose="02040503050406030204" pitchFamily="18" charset="0"/>
                            </a:rPr>
                            <m:t>(1+</m:t>
                          </m:r>
                          <m:r>
                            <a:rPr lang="en-GB" sz="1800" i="1">
                              <a:latin typeface="Cambria Math" panose="02040503050406030204" pitchFamily="18" charset="0"/>
                            </a:rPr>
                            <m:t>𝑟</m:t>
                          </m:r>
                          <m:r>
                            <a:rPr lang="en-GB" sz="1800" i="1">
                              <a:latin typeface="Cambria Math" panose="02040503050406030204" pitchFamily="18" charset="0"/>
                            </a:rPr>
                            <m:t>)</m:t>
                          </m:r>
                        </m:den>
                      </m:f>
                    </m:oMath>
                  </m:oMathPara>
                </a14:m>
                <a:endParaRPr lang="en-GB" sz="1800" dirty="0"/>
              </a:p>
              <a:p>
                <a:pPr marL="109728" indent="0">
                  <a:buNone/>
                </a:pPr>
                <a:r>
                  <a:rPr lang="en-GB" sz="2200" dirty="0"/>
                  <a:t>So, the current price of a share can be calculated as:</a:t>
                </a:r>
              </a:p>
              <a:p>
                <a:pPr marL="109728" indent="0">
                  <a:buNone/>
                </a:pPr>
                <a:endParaRPr lang="en-GB" sz="800" dirty="0"/>
              </a:p>
              <a:p>
                <a:pPr marL="109728" indent="0">
                  <a:buNone/>
                </a:pPr>
                <a14:m>
                  <m:oMathPara xmlns:m="http://schemas.openxmlformats.org/officeDocument/2006/math">
                    <m:oMathParaPr>
                      <m:jc m:val="centerGroup"/>
                    </m:oMathParaPr>
                    <m:oMath xmlns:m="http://schemas.openxmlformats.org/officeDocument/2006/math">
                      <m:sSub>
                        <m:sSubPr>
                          <m:ctrlPr>
                            <a:rPr lang="en-GB" sz="1800" i="1">
                              <a:latin typeface="Cambria Math" panose="02040503050406030204" pitchFamily="18" charset="0"/>
                            </a:rPr>
                          </m:ctrlPr>
                        </m:sSubPr>
                        <m:e>
                          <m:r>
                            <a:rPr lang="en-GB" sz="1800" i="1">
                              <a:latin typeface="Cambria Math" panose="02040503050406030204" pitchFamily="18" charset="0"/>
                            </a:rPr>
                            <m:t>𝑃</m:t>
                          </m:r>
                        </m:e>
                        <m:sub>
                          <m:r>
                            <a:rPr lang="en-GB" sz="1800" i="1">
                              <a:latin typeface="Cambria Math" panose="02040503050406030204" pitchFamily="18" charset="0"/>
                            </a:rPr>
                            <m:t>0</m:t>
                          </m:r>
                        </m:sub>
                      </m:sSub>
                      <m:r>
                        <a:rPr lang="en-GB" sz="1800" i="1">
                          <a:latin typeface="Cambria Math" panose="02040503050406030204" pitchFamily="18" charset="0"/>
                        </a:rPr>
                        <m:t>=</m:t>
                      </m:r>
                      <m:f>
                        <m:fPr>
                          <m:ctrlPr>
                            <a:rPr lang="en-GB" sz="1800" i="1">
                              <a:latin typeface="Cambria Math" panose="02040503050406030204" pitchFamily="18" charset="0"/>
                            </a:rPr>
                          </m:ctrlPr>
                        </m:fPr>
                        <m:num>
                          <m:sSub>
                            <m:sSubPr>
                              <m:ctrlPr>
                                <a:rPr lang="en-GB" sz="1800" i="1">
                                  <a:latin typeface="Cambria Math" panose="02040503050406030204" pitchFamily="18" charset="0"/>
                                </a:rPr>
                              </m:ctrlPr>
                            </m:sSubPr>
                            <m:e>
                              <m:r>
                                <a:rPr lang="en-GB" sz="1800" i="1">
                                  <a:latin typeface="Cambria Math" panose="02040503050406030204" pitchFamily="18" charset="0"/>
                                </a:rPr>
                                <m:t>𝐷𝑖𝑣</m:t>
                              </m:r>
                            </m:e>
                            <m:sub>
                              <m:r>
                                <a:rPr lang="en-GB" sz="1800" i="1">
                                  <a:latin typeface="Cambria Math" panose="02040503050406030204" pitchFamily="18" charset="0"/>
                                </a:rPr>
                                <m:t>1</m:t>
                              </m:r>
                            </m:sub>
                          </m:sSub>
                          <m:r>
                            <a:rPr lang="en-GB" sz="1800" i="1">
                              <a:latin typeface="Cambria Math" panose="02040503050406030204" pitchFamily="18" charset="0"/>
                            </a:rPr>
                            <m:t>+</m:t>
                          </m:r>
                          <m:sSub>
                            <m:sSubPr>
                              <m:ctrlPr>
                                <a:rPr lang="en-GB" sz="1800" i="1">
                                  <a:latin typeface="Cambria Math" panose="02040503050406030204" pitchFamily="18" charset="0"/>
                                </a:rPr>
                              </m:ctrlPr>
                            </m:sSubPr>
                            <m:e>
                              <m:r>
                                <a:rPr lang="en-GB" sz="1800" i="1">
                                  <a:latin typeface="Cambria Math" panose="02040503050406030204" pitchFamily="18" charset="0"/>
                                </a:rPr>
                                <m:t>𝑃</m:t>
                              </m:r>
                            </m:e>
                            <m:sub>
                              <m:r>
                                <a:rPr lang="en-GB" sz="1800" i="1">
                                  <a:latin typeface="Cambria Math" panose="02040503050406030204" pitchFamily="18" charset="0"/>
                                </a:rPr>
                                <m:t>1</m:t>
                              </m:r>
                            </m:sub>
                          </m:sSub>
                        </m:num>
                        <m:den>
                          <m:r>
                            <a:rPr lang="en-GB" sz="1800" i="1">
                              <a:latin typeface="Cambria Math" panose="02040503050406030204" pitchFamily="18" charset="0"/>
                            </a:rPr>
                            <m:t>(1+</m:t>
                          </m:r>
                          <m:r>
                            <a:rPr lang="en-GB" sz="1800" i="1">
                              <a:latin typeface="Cambria Math" panose="02040503050406030204" pitchFamily="18" charset="0"/>
                            </a:rPr>
                            <m:t>𝑟</m:t>
                          </m:r>
                          <m:r>
                            <a:rPr lang="en-GB" sz="1800" i="1">
                              <a:latin typeface="Cambria Math" panose="02040503050406030204" pitchFamily="18" charset="0"/>
                            </a:rPr>
                            <m:t>)</m:t>
                          </m:r>
                        </m:den>
                      </m:f>
                      <m:r>
                        <a:rPr lang="en-GB" sz="1800" i="1">
                          <a:latin typeface="Cambria Math" panose="02040503050406030204" pitchFamily="18" charset="0"/>
                        </a:rPr>
                        <m:t>=</m:t>
                      </m:r>
                      <m:f>
                        <m:fPr>
                          <m:ctrlPr>
                            <a:rPr lang="en-GB" sz="1800" i="1">
                              <a:latin typeface="Cambria Math" panose="02040503050406030204" pitchFamily="18" charset="0"/>
                            </a:rPr>
                          </m:ctrlPr>
                        </m:fPr>
                        <m:num>
                          <m:sSub>
                            <m:sSubPr>
                              <m:ctrlPr>
                                <a:rPr lang="en-GB" sz="1800" i="1">
                                  <a:latin typeface="Cambria Math" panose="02040503050406030204" pitchFamily="18" charset="0"/>
                                </a:rPr>
                              </m:ctrlPr>
                            </m:sSubPr>
                            <m:e>
                              <m:r>
                                <a:rPr lang="en-GB" sz="1800" i="1">
                                  <a:latin typeface="Cambria Math" panose="02040503050406030204" pitchFamily="18" charset="0"/>
                                </a:rPr>
                                <m:t>𝐷𝑖𝑣</m:t>
                              </m:r>
                            </m:e>
                            <m:sub>
                              <m:r>
                                <a:rPr lang="en-GB" sz="1800" i="1">
                                  <a:latin typeface="Cambria Math" panose="02040503050406030204" pitchFamily="18" charset="0"/>
                                </a:rPr>
                                <m:t>1</m:t>
                              </m:r>
                            </m:sub>
                          </m:sSub>
                          <m:r>
                            <a:rPr lang="en-GB" sz="1800" i="1">
                              <a:latin typeface="Cambria Math" panose="02040503050406030204" pitchFamily="18" charset="0"/>
                            </a:rPr>
                            <m:t>+</m:t>
                          </m:r>
                          <m:f>
                            <m:fPr>
                              <m:ctrlPr>
                                <a:rPr lang="en-GB" sz="1800" i="1">
                                  <a:latin typeface="Cambria Math" panose="02040503050406030204" pitchFamily="18" charset="0"/>
                                </a:rPr>
                              </m:ctrlPr>
                            </m:fPr>
                            <m:num>
                              <m:sSub>
                                <m:sSubPr>
                                  <m:ctrlPr>
                                    <a:rPr lang="en-GB" sz="1800" i="1">
                                      <a:latin typeface="Cambria Math" panose="02040503050406030204" pitchFamily="18" charset="0"/>
                                    </a:rPr>
                                  </m:ctrlPr>
                                </m:sSubPr>
                                <m:e>
                                  <m:r>
                                    <a:rPr lang="en-GB" sz="1800" i="1">
                                      <a:latin typeface="Cambria Math" panose="02040503050406030204" pitchFamily="18" charset="0"/>
                                    </a:rPr>
                                    <m:t>𝐷𝑖𝑣</m:t>
                                  </m:r>
                                </m:e>
                                <m:sub>
                                  <m:r>
                                    <a:rPr lang="en-GB" sz="1800" i="1">
                                      <a:latin typeface="Cambria Math" panose="02040503050406030204" pitchFamily="18" charset="0"/>
                                    </a:rPr>
                                    <m:t>2</m:t>
                                  </m:r>
                                </m:sub>
                              </m:sSub>
                              <m:r>
                                <a:rPr lang="en-GB" sz="1800" i="1">
                                  <a:latin typeface="Cambria Math" panose="02040503050406030204" pitchFamily="18" charset="0"/>
                                </a:rPr>
                                <m:t>+</m:t>
                              </m:r>
                              <m:sSub>
                                <m:sSubPr>
                                  <m:ctrlPr>
                                    <a:rPr lang="en-GB" sz="1800" i="1">
                                      <a:latin typeface="Cambria Math" panose="02040503050406030204" pitchFamily="18" charset="0"/>
                                    </a:rPr>
                                  </m:ctrlPr>
                                </m:sSubPr>
                                <m:e>
                                  <m:r>
                                    <a:rPr lang="en-GB" sz="1800" i="1">
                                      <a:latin typeface="Cambria Math" panose="02040503050406030204" pitchFamily="18" charset="0"/>
                                    </a:rPr>
                                    <m:t>𝑃</m:t>
                                  </m:r>
                                </m:e>
                                <m:sub>
                                  <m:r>
                                    <a:rPr lang="en-GB" sz="1800" i="1">
                                      <a:latin typeface="Cambria Math" panose="02040503050406030204" pitchFamily="18" charset="0"/>
                                    </a:rPr>
                                    <m:t>2</m:t>
                                  </m:r>
                                </m:sub>
                              </m:sSub>
                            </m:num>
                            <m:den>
                              <m:r>
                                <a:rPr lang="en-GB" sz="1800" i="1">
                                  <a:latin typeface="Cambria Math" panose="02040503050406030204" pitchFamily="18" charset="0"/>
                                </a:rPr>
                                <m:t>(1+</m:t>
                              </m:r>
                              <m:r>
                                <a:rPr lang="en-GB" sz="1800" i="1">
                                  <a:latin typeface="Cambria Math" panose="02040503050406030204" pitchFamily="18" charset="0"/>
                                </a:rPr>
                                <m:t>𝑟</m:t>
                              </m:r>
                              <m:r>
                                <a:rPr lang="en-GB" sz="1800" i="1">
                                  <a:latin typeface="Cambria Math" panose="02040503050406030204" pitchFamily="18" charset="0"/>
                                </a:rPr>
                                <m:t>)</m:t>
                              </m:r>
                            </m:den>
                          </m:f>
                        </m:num>
                        <m:den>
                          <m:r>
                            <a:rPr lang="en-GB" sz="1800" i="1">
                              <a:latin typeface="Cambria Math" panose="02040503050406030204" pitchFamily="18" charset="0"/>
                            </a:rPr>
                            <m:t>(1+</m:t>
                          </m:r>
                          <m:r>
                            <a:rPr lang="en-GB" sz="1800" i="1">
                              <a:latin typeface="Cambria Math" panose="02040503050406030204" pitchFamily="18" charset="0"/>
                            </a:rPr>
                            <m:t>𝑟</m:t>
                          </m:r>
                          <m:r>
                            <a:rPr lang="en-GB" sz="1800" i="1">
                              <a:latin typeface="Cambria Math" panose="02040503050406030204" pitchFamily="18" charset="0"/>
                            </a:rPr>
                            <m:t>)</m:t>
                          </m:r>
                        </m:den>
                      </m:f>
                      <m:r>
                        <a:rPr lang="en-GB" sz="1800" i="1">
                          <a:latin typeface="Cambria Math" panose="02040503050406030204" pitchFamily="18" charset="0"/>
                        </a:rPr>
                        <m:t>=</m:t>
                      </m:r>
                      <m:f>
                        <m:fPr>
                          <m:ctrlPr>
                            <a:rPr lang="en-GB" sz="1800" i="1">
                              <a:latin typeface="Cambria Math" panose="02040503050406030204" pitchFamily="18" charset="0"/>
                            </a:rPr>
                          </m:ctrlPr>
                        </m:fPr>
                        <m:num>
                          <m:sSub>
                            <m:sSubPr>
                              <m:ctrlPr>
                                <a:rPr lang="en-GB" sz="1800" i="1">
                                  <a:latin typeface="Cambria Math" panose="02040503050406030204" pitchFamily="18" charset="0"/>
                                </a:rPr>
                              </m:ctrlPr>
                            </m:sSubPr>
                            <m:e>
                              <m:r>
                                <a:rPr lang="en-GB" sz="1800" i="1">
                                  <a:latin typeface="Cambria Math" panose="02040503050406030204" pitchFamily="18" charset="0"/>
                                </a:rPr>
                                <m:t>𝐷𝑖𝑣</m:t>
                              </m:r>
                            </m:e>
                            <m:sub>
                              <m:r>
                                <a:rPr lang="en-GB" sz="1800" i="1">
                                  <a:latin typeface="Cambria Math" panose="02040503050406030204" pitchFamily="18" charset="0"/>
                                </a:rPr>
                                <m:t>1</m:t>
                              </m:r>
                            </m:sub>
                          </m:sSub>
                        </m:num>
                        <m:den>
                          <m:r>
                            <a:rPr lang="en-GB" sz="1800" i="1">
                              <a:latin typeface="Cambria Math" panose="02040503050406030204" pitchFamily="18" charset="0"/>
                            </a:rPr>
                            <m:t>(1+</m:t>
                          </m:r>
                          <m:r>
                            <a:rPr lang="en-GB" sz="1800" i="1">
                              <a:latin typeface="Cambria Math" panose="02040503050406030204" pitchFamily="18" charset="0"/>
                            </a:rPr>
                            <m:t>𝑟</m:t>
                          </m:r>
                          <m:r>
                            <a:rPr lang="en-GB" sz="1800" i="1">
                              <a:latin typeface="Cambria Math" panose="02040503050406030204" pitchFamily="18" charset="0"/>
                            </a:rPr>
                            <m:t>)</m:t>
                          </m:r>
                        </m:den>
                      </m:f>
                      <m:r>
                        <a:rPr lang="en-GB" sz="1800" i="1">
                          <a:latin typeface="Cambria Math" panose="02040503050406030204" pitchFamily="18" charset="0"/>
                        </a:rPr>
                        <m:t>+</m:t>
                      </m:r>
                      <m:f>
                        <m:fPr>
                          <m:ctrlPr>
                            <a:rPr lang="en-GB" sz="1800" i="1">
                              <a:latin typeface="Cambria Math" panose="02040503050406030204" pitchFamily="18" charset="0"/>
                            </a:rPr>
                          </m:ctrlPr>
                        </m:fPr>
                        <m:num>
                          <m:sSub>
                            <m:sSubPr>
                              <m:ctrlPr>
                                <a:rPr lang="en-GB" sz="1800" i="1">
                                  <a:latin typeface="Cambria Math" panose="02040503050406030204" pitchFamily="18" charset="0"/>
                                </a:rPr>
                              </m:ctrlPr>
                            </m:sSubPr>
                            <m:e>
                              <m:r>
                                <a:rPr lang="en-GB" sz="1800" i="1">
                                  <a:latin typeface="Cambria Math" panose="02040503050406030204" pitchFamily="18" charset="0"/>
                                </a:rPr>
                                <m:t>𝐷𝑖𝑣</m:t>
                              </m:r>
                            </m:e>
                            <m:sub>
                              <m:r>
                                <a:rPr lang="en-GB" sz="1800" i="1">
                                  <a:latin typeface="Cambria Math" panose="02040503050406030204" pitchFamily="18" charset="0"/>
                                </a:rPr>
                                <m:t>2</m:t>
                              </m:r>
                            </m:sub>
                          </m:sSub>
                          <m:r>
                            <a:rPr lang="en-GB" sz="1800" i="1">
                              <a:latin typeface="Cambria Math" panose="02040503050406030204" pitchFamily="18" charset="0"/>
                            </a:rPr>
                            <m:t>+</m:t>
                          </m:r>
                          <m:sSub>
                            <m:sSubPr>
                              <m:ctrlPr>
                                <a:rPr lang="en-GB" sz="1800" i="1">
                                  <a:latin typeface="Cambria Math" panose="02040503050406030204" pitchFamily="18" charset="0"/>
                                </a:rPr>
                              </m:ctrlPr>
                            </m:sSubPr>
                            <m:e>
                              <m:r>
                                <a:rPr lang="en-GB" sz="1800" i="1">
                                  <a:latin typeface="Cambria Math" panose="02040503050406030204" pitchFamily="18" charset="0"/>
                                </a:rPr>
                                <m:t>𝑃</m:t>
                              </m:r>
                            </m:e>
                            <m:sub>
                              <m:r>
                                <a:rPr lang="en-GB" sz="1800" i="1">
                                  <a:latin typeface="Cambria Math" panose="02040503050406030204" pitchFamily="18" charset="0"/>
                                </a:rPr>
                                <m:t>2</m:t>
                              </m:r>
                            </m:sub>
                          </m:sSub>
                        </m:num>
                        <m:den>
                          <m:sSup>
                            <m:sSupPr>
                              <m:ctrlPr>
                                <a:rPr lang="en-GB" sz="1800" i="1">
                                  <a:latin typeface="Cambria Math" panose="02040503050406030204" pitchFamily="18" charset="0"/>
                                </a:rPr>
                              </m:ctrlPr>
                            </m:sSupPr>
                            <m:e>
                              <m:r>
                                <a:rPr lang="en-GB" sz="1800" i="1">
                                  <a:latin typeface="Cambria Math" panose="02040503050406030204" pitchFamily="18" charset="0"/>
                                </a:rPr>
                                <m:t>(1+</m:t>
                              </m:r>
                              <m:r>
                                <a:rPr lang="en-GB" sz="1800" i="1">
                                  <a:latin typeface="Cambria Math" panose="02040503050406030204" pitchFamily="18" charset="0"/>
                                </a:rPr>
                                <m:t>𝑟</m:t>
                              </m:r>
                              <m:r>
                                <a:rPr lang="en-GB" sz="1800" i="1">
                                  <a:latin typeface="Cambria Math" panose="02040503050406030204" pitchFamily="18" charset="0"/>
                                </a:rPr>
                                <m:t>)</m:t>
                              </m:r>
                            </m:e>
                            <m:sup>
                              <m:r>
                                <a:rPr lang="en-GB" sz="1800" i="1">
                                  <a:latin typeface="Cambria Math" panose="02040503050406030204" pitchFamily="18" charset="0"/>
                                </a:rPr>
                                <m:t>2</m:t>
                              </m:r>
                            </m:sup>
                          </m:sSup>
                        </m:den>
                      </m:f>
                    </m:oMath>
                  </m:oMathPara>
                </a14:m>
                <a:endParaRPr lang="en-GB" sz="1800" dirty="0"/>
              </a:p>
              <a:p>
                <a:pPr marL="109728" indent="0">
                  <a:buNone/>
                </a:pPr>
                <a:endParaRPr lang="en-GB" sz="800" dirty="0"/>
              </a:p>
              <a:p>
                <a:pPr marL="109728" indent="0">
                  <a:buNone/>
                </a:pPr>
                <a:r>
                  <a:rPr lang="en-GB" sz="2200" dirty="0"/>
                  <a:t>If the share holder keeps the share for </a:t>
                </a:r>
                <a14:m>
                  <m:oMath xmlns:m="http://schemas.openxmlformats.org/officeDocument/2006/math">
                    <m:r>
                      <a:rPr lang="en-GB" sz="2200" i="1">
                        <a:solidFill>
                          <a:srgbClr val="FF0000"/>
                        </a:solidFill>
                        <a:latin typeface="Cambria Math" panose="02040503050406030204" pitchFamily="18" charset="0"/>
                      </a:rPr>
                      <m:t>𝑛</m:t>
                    </m:r>
                  </m:oMath>
                </a14:m>
                <a:r>
                  <a:rPr lang="en-GB" sz="2200" dirty="0"/>
                  <a:t> years, we have:</a:t>
                </a:r>
              </a:p>
              <a:p>
                <a:pPr marL="109728" indent="0">
                  <a:buNone/>
                </a:pPr>
                <a:endParaRPr lang="en-GB" sz="800" dirty="0"/>
              </a:p>
              <a:p>
                <a:pPr marL="109728" indent="0">
                  <a:buNone/>
                </a:pPr>
                <a14:m>
                  <m:oMathPara xmlns:m="http://schemas.openxmlformats.org/officeDocument/2006/math">
                    <m:oMathParaPr>
                      <m:jc m:val="centerGroup"/>
                    </m:oMathParaPr>
                    <m:oMath xmlns:m="http://schemas.openxmlformats.org/officeDocument/2006/math">
                      <m:sSub>
                        <m:sSubPr>
                          <m:ctrlPr>
                            <a:rPr lang="en-GB" sz="1800" i="1">
                              <a:latin typeface="Cambria Math" panose="02040503050406030204" pitchFamily="18" charset="0"/>
                            </a:rPr>
                          </m:ctrlPr>
                        </m:sSubPr>
                        <m:e>
                          <m:r>
                            <a:rPr lang="en-GB" sz="1800" i="1">
                              <a:latin typeface="Cambria Math" panose="02040503050406030204" pitchFamily="18" charset="0"/>
                            </a:rPr>
                            <m:t>𝑃</m:t>
                          </m:r>
                        </m:e>
                        <m:sub>
                          <m:r>
                            <a:rPr lang="en-GB" sz="1800" i="1">
                              <a:latin typeface="Cambria Math" panose="02040503050406030204" pitchFamily="18" charset="0"/>
                            </a:rPr>
                            <m:t>0</m:t>
                          </m:r>
                        </m:sub>
                      </m:sSub>
                      <m:r>
                        <a:rPr lang="en-GB" sz="1800" i="1">
                          <a:latin typeface="Cambria Math" panose="02040503050406030204" pitchFamily="18" charset="0"/>
                        </a:rPr>
                        <m:t>=</m:t>
                      </m:r>
                      <m:f>
                        <m:fPr>
                          <m:ctrlPr>
                            <a:rPr lang="en-GB" sz="1800" i="1">
                              <a:latin typeface="Cambria Math" panose="02040503050406030204" pitchFamily="18" charset="0"/>
                            </a:rPr>
                          </m:ctrlPr>
                        </m:fPr>
                        <m:num>
                          <m:sSub>
                            <m:sSubPr>
                              <m:ctrlPr>
                                <a:rPr lang="en-GB" sz="1800" i="1">
                                  <a:latin typeface="Cambria Math" panose="02040503050406030204" pitchFamily="18" charset="0"/>
                                </a:rPr>
                              </m:ctrlPr>
                            </m:sSubPr>
                            <m:e>
                              <m:r>
                                <a:rPr lang="en-GB" sz="1800" i="1">
                                  <a:latin typeface="Cambria Math" panose="02040503050406030204" pitchFamily="18" charset="0"/>
                                </a:rPr>
                                <m:t>𝐷𝑖𝑣</m:t>
                              </m:r>
                            </m:e>
                            <m:sub>
                              <m:r>
                                <a:rPr lang="en-GB" sz="1800" i="1">
                                  <a:latin typeface="Cambria Math" panose="02040503050406030204" pitchFamily="18" charset="0"/>
                                </a:rPr>
                                <m:t>1</m:t>
                              </m:r>
                            </m:sub>
                          </m:sSub>
                        </m:num>
                        <m:den>
                          <m:r>
                            <a:rPr lang="en-GB" sz="1800" i="1">
                              <a:latin typeface="Cambria Math" panose="02040503050406030204" pitchFamily="18" charset="0"/>
                            </a:rPr>
                            <m:t>(1+</m:t>
                          </m:r>
                          <m:r>
                            <a:rPr lang="en-GB" sz="1800" i="1">
                              <a:latin typeface="Cambria Math" panose="02040503050406030204" pitchFamily="18" charset="0"/>
                            </a:rPr>
                            <m:t>𝑟</m:t>
                          </m:r>
                          <m:r>
                            <a:rPr lang="en-GB" sz="1800" i="1">
                              <a:latin typeface="Cambria Math" panose="02040503050406030204" pitchFamily="18" charset="0"/>
                            </a:rPr>
                            <m:t>)</m:t>
                          </m:r>
                        </m:den>
                      </m:f>
                      <m:r>
                        <a:rPr lang="en-GB" sz="1800" i="1">
                          <a:latin typeface="Cambria Math" panose="02040503050406030204" pitchFamily="18" charset="0"/>
                        </a:rPr>
                        <m:t>+</m:t>
                      </m:r>
                      <m:f>
                        <m:fPr>
                          <m:ctrlPr>
                            <a:rPr lang="en-GB" sz="1800" i="1">
                              <a:latin typeface="Cambria Math" panose="02040503050406030204" pitchFamily="18" charset="0"/>
                            </a:rPr>
                          </m:ctrlPr>
                        </m:fPr>
                        <m:num>
                          <m:sSub>
                            <m:sSubPr>
                              <m:ctrlPr>
                                <a:rPr lang="en-GB" sz="1800" i="1">
                                  <a:latin typeface="Cambria Math" panose="02040503050406030204" pitchFamily="18" charset="0"/>
                                </a:rPr>
                              </m:ctrlPr>
                            </m:sSubPr>
                            <m:e>
                              <m:r>
                                <a:rPr lang="en-GB" sz="1800" i="1">
                                  <a:latin typeface="Cambria Math" panose="02040503050406030204" pitchFamily="18" charset="0"/>
                                </a:rPr>
                                <m:t>𝐷𝑖𝑣</m:t>
                              </m:r>
                            </m:e>
                            <m:sub>
                              <m:r>
                                <a:rPr lang="en-GB" sz="1800" i="1">
                                  <a:latin typeface="Cambria Math" panose="02040503050406030204" pitchFamily="18" charset="0"/>
                                </a:rPr>
                                <m:t>2</m:t>
                              </m:r>
                            </m:sub>
                          </m:sSub>
                        </m:num>
                        <m:den>
                          <m:sSup>
                            <m:sSupPr>
                              <m:ctrlPr>
                                <a:rPr lang="en-GB" sz="1800" i="1">
                                  <a:latin typeface="Cambria Math" panose="02040503050406030204" pitchFamily="18" charset="0"/>
                                </a:rPr>
                              </m:ctrlPr>
                            </m:sSupPr>
                            <m:e>
                              <m:r>
                                <a:rPr lang="en-GB" sz="1800" i="1">
                                  <a:latin typeface="Cambria Math" panose="02040503050406030204" pitchFamily="18" charset="0"/>
                                </a:rPr>
                                <m:t>(1+</m:t>
                              </m:r>
                              <m:r>
                                <a:rPr lang="en-GB" sz="1800" i="1">
                                  <a:latin typeface="Cambria Math" panose="02040503050406030204" pitchFamily="18" charset="0"/>
                                </a:rPr>
                                <m:t>𝑟</m:t>
                              </m:r>
                              <m:r>
                                <a:rPr lang="en-GB" sz="1800" i="1">
                                  <a:latin typeface="Cambria Math" panose="02040503050406030204" pitchFamily="18" charset="0"/>
                                </a:rPr>
                                <m:t>)</m:t>
                              </m:r>
                            </m:e>
                            <m:sup>
                              <m:r>
                                <a:rPr lang="en-GB" sz="1800" i="1">
                                  <a:latin typeface="Cambria Math" panose="02040503050406030204" pitchFamily="18" charset="0"/>
                                </a:rPr>
                                <m:t>2</m:t>
                              </m:r>
                            </m:sup>
                          </m:sSup>
                        </m:den>
                      </m:f>
                      <m:r>
                        <a:rPr lang="en-GB" sz="1800" i="1">
                          <a:latin typeface="Cambria Math" panose="02040503050406030204" pitchFamily="18" charset="0"/>
                        </a:rPr>
                        <m:t>+⋯+</m:t>
                      </m:r>
                      <m:f>
                        <m:fPr>
                          <m:ctrlPr>
                            <a:rPr lang="en-GB" sz="1800" i="1">
                              <a:latin typeface="Cambria Math" panose="02040503050406030204" pitchFamily="18" charset="0"/>
                            </a:rPr>
                          </m:ctrlPr>
                        </m:fPr>
                        <m:num>
                          <m:sSub>
                            <m:sSubPr>
                              <m:ctrlPr>
                                <a:rPr lang="en-GB" sz="1800" i="1">
                                  <a:latin typeface="Cambria Math" panose="02040503050406030204" pitchFamily="18" charset="0"/>
                                </a:rPr>
                              </m:ctrlPr>
                            </m:sSubPr>
                            <m:e>
                              <m:r>
                                <a:rPr lang="en-GB" sz="1800" i="1">
                                  <a:latin typeface="Cambria Math" panose="02040503050406030204" pitchFamily="18" charset="0"/>
                                </a:rPr>
                                <m:t>𝐷𝑖𝑣</m:t>
                              </m:r>
                            </m:e>
                            <m:sub>
                              <m:r>
                                <a:rPr lang="en-GB" sz="1800" i="1">
                                  <a:latin typeface="Cambria Math" panose="02040503050406030204" pitchFamily="18" charset="0"/>
                                </a:rPr>
                                <m:t>𝑛</m:t>
                              </m:r>
                            </m:sub>
                          </m:sSub>
                          <m:r>
                            <a:rPr lang="en-GB" sz="1800" i="1">
                              <a:latin typeface="Cambria Math" panose="02040503050406030204" pitchFamily="18" charset="0"/>
                            </a:rPr>
                            <m:t>+</m:t>
                          </m:r>
                          <m:sSub>
                            <m:sSubPr>
                              <m:ctrlPr>
                                <a:rPr lang="en-GB" sz="1800" i="1">
                                  <a:latin typeface="Cambria Math" panose="02040503050406030204" pitchFamily="18" charset="0"/>
                                </a:rPr>
                              </m:ctrlPr>
                            </m:sSubPr>
                            <m:e>
                              <m:r>
                                <a:rPr lang="en-GB" sz="1800" i="1">
                                  <a:latin typeface="Cambria Math" panose="02040503050406030204" pitchFamily="18" charset="0"/>
                                </a:rPr>
                                <m:t>𝑃</m:t>
                              </m:r>
                            </m:e>
                            <m:sub>
                              <m:r>
                                <a:rPr lang="en-GB" sz="1800" i="1">
                                  <a:latin typeface="Cambria Math" panose="02040503050406030204" pitchFamily="18" charset="0"/>
                                </a:rPr>
                                <m:t>𝑛</m:t>
                              </m:r>
                            </m:sub>
                          </m:sSub>
                        </m:num>
                        <m:den>
                          <m:sSup>
                            <m:sSupPr>
                              <m:ctrlPr>
                                <a:rPr lang="en-GB" sz="1800" i="1">
                                  <a:latin typeface="Cambria Math" panose="02040503050406030204" pitchFamily="18" charset="0"/>
                                </a:rPr>
                              </m:ctrlPr>
                            </m:sSupPr>
                            <m:e>
                              <m:d>
                                <m:dPr>
                                  <m:ctrlPr>
                                    <a:rPr lang="en-GB" sz="1800" i="1">
                                      <a:latin typeface="Cambria Math" panose="02040503050406030204" pitchFamily="18" charset="0"/>
                                    </a:rPr>
                                  </m:ctrlPr>
                                </m:dPr>
                                <m:e>
                                  <m:r>
                                    <a:rPr lang="en-GB" sz="1800" i="1">
                                      <a:latin typeface="Cambria Math" panose="02040503050406030204" pitchFamily="18" charset="0"/>
                                    </a:rPr>
                                    <m:t>1+</m:t>
                                  </m:r>
                                  <m:r>
                                    <a:rPr lang="en-GB" sz="1800" i="1">
                                      <a:latin typeface="Cambria Math" panose="02040503050406030204" pitchFamily="18" charset="0"/>
                                    </a:rPr>
                                    <m:t>𝑟</m:t>
                                  </m:r>
                                </m:e>
                              </m:d>
                            </m:e>
                            <m:sup>
                              <m:r>
                                <a:rPr lang="en-GB" sz="1800" i="1">
                                  <a:latin typeface="Cambria Math" panose="02040503050406030204" pitchFamily="18" charset="0"/>
                                </a:rPr>
                                <m:t>𝑛</m:t>
                              </m:r>
                            </m:sup>
                          </m:sSup>
                        </m:den>
                      </m:f>
                      <m:r>
                        <a:rPr lang="en-GB" sz="1800" i="1">
                          <a:latin typeface="Cambria Math" panose="02040503050406030204" pitchFamily="18" charset="0"/>
                        </a:rPr>
                        <m:t>=</m:t>
                      </m:r>
                      <m:nary>
                        <m:naryPr>
                          <m:chr m:val="∑"/>
                          <m:ctrlPr>
                            <a:rPr lang="en-GB" sz="1800" i="1">
                              <a:latin typeface="Cambria Math" panose="02040503050406030204" pitchFamily="18" charset="0"/>
                            </a:rPr>
                          </m:ctrlPr>
                        </m:naryPr>
                        <m:sub>
                          <m:r>
                            <m:rPr>
                              <m:brk m:alnAt="23"/>
                            </m:rPr>
                            <a:rPr lang="en-GB" sz="1800" i="1">
                              <a:latin typeface="Cambria Math" panose="02040503050406030204" pitchFamily="18" charset="0"/>
                            </a:rPr>
                            <m:t>𝑖</m:t>
                          </m:r>
                          <m:r>
                            <a:rPr lang="en-GB" sz="1800" i="1">
                              <a:latin typeface="Cambria Math" panose="02040503050406030204" pitchFamily="18" charset="0"/>
                            </a:rPr>
                            <m:t>=1</m:t>
                          </m:r>
                        </m:sub>
                        <m:sup>
                          <m:r>
                            <a:rPr lang="en-GB" sz="1800" i="1">
                              <a:latin typeface="Cambria Math" panose="02040503050406030204" pitchFamily="18" charset="0"/>
                            </a:rPr>
                            <m:t>𝑛</m:t>
                          </m:r>
                        </m:sup>
                        <m:e>
                          <m:f>
                            <m:fPr>
                              <m:ctrlPr>
                                <a:rPr lang="en-GB" sz="1800" i="1">
                                  <a:latin typeface="Cambria Math" panose="02040503050406030204" pitchFamily="18" charset="0"/>
                                </a:rPr>
                              </m:ctrlPr>
                            </m:fPr>
                            <m:num>
                              <m:sSub>
                                <m:sSubPr>
                                  <m:ctrlPr>
                                    <a:rPr lang="en-GB" sz="1800" i="1">
                                      <a:latin typeface="Cambria Math" panose="02040503050406030204" pitchFamily="18" charset="0"/>
                                    </a:rPr>
                                  </m:ctrlPr>
                                </m:sSubPr>
                                <m:e>
                                  <m:r>
                                    <a:rPr lang="en-GB" sz="1800" i="1">
                                      <a:latin typeface="Cambria Math" panose="02040503050406030204" pitchFamily="18" charset="0"/>
                                    </a:rPr>
                                    <m:t>𝐷𝑖𝑣</m:t>
                                  </m:r>
                                </m:e>
                                <m:sub>
                                  <m:r>
                                    <a:rPr lang="en-GB" sz="1800" i="1">
                                      <a:latin typeface="Cambria Math" panose="02040503050406030204" pitchFamily="18" charset="0"/>
                                    </a:rPr>
                                    <m:t>𝑖</m:t>
                                  </m:r>
                                </m:sub>
                              </m:sSub>
                            </m:num>
                            <m:den>
                              <m:sSup>
                                <m:sSupPr>
                                  <m:ctrlPr>
                                    <a:rPr lang="en-GB" sz="1800" i="1">
                                      <a:latin typeface="Cambria Math" panose="02040503050406030204" pitchFamily="18" charset="0"/>
                                    </a:rPr>
                                  </m:ctrlPr>
                                </m:sSupPr>
                                <m:e>
                                  <m:d>
                                    <m:dPr>
                                      <m:ctrlPr>
                                        <a:rPr lang="en-GB" sz="1800" i="1">
                                          <a:latin typeface="Cambria Math" panose="02040503050406030204" pitchFamily="18" charset="0"/>
                                        </a:rPr>
                                      </m:ctrlPr>
                                    </m:dPr>
                                    <m:e>
                                      <m:r>
                                        <a:rPr lang="en-GB" sz="1800" i="1">
                                          <a:latin typeface="Cambria Math" panose="02040503050406030204" pitchFamily="18" charset="0"/>
                                        </a:rPr>
                                        <m:t>1+</m:t>
                                      </m:r>
                                      <m:r>
                                        <a:rPr lang="en-GB" sz="1800" i="1">
                                          <a:latin typeface="Cambria Math" panose="02040503050406030204" pitchFamily="18" charset="0"/>
                                        </a:rPr>
                                        <m:t>𝑟</m:t>
                                      </m:r>
                                    </m:e>
                                  </m:d>
                                </m:e>
                                <m:sup>
                                  <m:r>
                                    <a:rPr lang="en-GB" sz="1800" i="1">
                                      <a:latin typeface="Cambria Math" panose="02040503050406030204" pitchFamily="18" charset="0"/>
                                    </a:rPr>
                                    <m:t>𝑖</m:t>
                                  </m:r>
                                </m:sup>
                              </m:sSup>
                            </m:den>
                          </m:f>
                        </m:e>
                      </m:nary>
                      <m:r>
                        <a:rPr lang="en-GB" sz="1800" i="1">
                          <a:latin typeface="Cambria Math" panose="02040503050406030204" pitchFamily="18" charset="0"/>
                        </a:rPr>
                        <m:t>+</m:t>
                      </m:r>
                      <m:f>
                        <m:fPr>
                          <m:ctrlPr>
                            <a:rPr lang="en-GB" sz="1800" i="1">
                              <a:latin typeface="Cambria Math" panose="02040503050406030204" pitchFamily="18" charset="0"/>
                            </a:rPr>
                          </m:ctrlPr>
                        </m:fPr>
                        <m:num>
                          <m:sSub>
                            <m:sSubPr>
                              <m:ctrlPr>
                                <a:rPr lang="en-GB" sz="1800" i="1">
                                  <a:latin typeface="Cambria Math" panose="02040503050406030204" pitchFamily="18" charset="0"/>
                                </a:rPr>
                              </m:ctrlPr>
                            </m:sSubPr>
                            <m:e>
                              <m:r>
                                <a:rPr lang="en-GB" sz="1800" i="1">
                                  <a:latin typeface="Cambria Math" panose="02040503050406030204" pitchFamily="18" charset="0"/>
                                </a:rPr>
                                <m:t>𝑃</m:t>
                              </m:r>
                            </m:e>
                            <m:sub>
                              <m:r>
                                <a:rPr lang="en-GB" sz="1800" i="1">
                                  <a:latin typeface="Cambria Math" panose="02040503050406030204" pitchFamily="18" charset="0"/>
                                </a:rPr>
                                <m:t>𝑛</m:t>
                              </m:r>
                            </m:sub>
                          </m:sSub>
                        </m:num>
                        <m:den>
                          <m:sSup>
                            <m:sSupPr>
                              <m:ctrlPr>
                                <a:rPr lang="en-GB" sz="1800" i="1">
                                  <a:latin typeface="Cambria Math" panose="02040503050406030204" pitchFamily="18" charset="0"/>
                                </a:rPr>
                              </m:ctrlPr>
                            </m:sSupPr>
                            <m:e>
                              <m:d>
                                <m:dPr>
                                  <m:ctrlPr>
                                    <a:rPr lang="en-GB" sz="1800" i="1">
                                      <a:latin typeface="Cambria Math" panose="02040503050406030204" pitchFamily="18" charset="0"/>
                                    </a:rPr>
                                  </m:ctrlPr>
                                </m:dPr>
                                <m:e>
                                  <m:r>
                                    <a:rPr lang="en-GB" sz="1800" i="1">
                                      <a:latin typeface="Cambria Math" panose="02040503050406030204" pitchFamily="18" charset="0"/>
                                    </a:rPr>
                                    <m:t>1+</m:t>
                                  </m:r>
                                  <m:r>
                                    <a:rPr lang="en-GB" sz="1800" i="1">
                                      <a:latin typeface="Cambria Math" panose="02040503050406030204" pitchFamily="18" charset="0"/>
                                    </a:rPr>
                                    <m:t>𝑟</m:t>
                                  </m:r>
                                </m:e>
                              </m:d>
                            </m:e>
                            <m:sup>
                              <m:r>
                                <a:rPr lang="en-GB" sz="1800" i="1">
                                  <a:latin typeface="Cambria Math" panose="02040503050406030204" pitchFamily="18" charset="0"/>
                                </a:rPr>
                                <m:t>𝑛</m:t>
                              </m:r>
                            </m:sup>
                          </m:sSup>
                        </m:den>
                      </m:f>
                    </m:oMath>
                  </m:oMathPara>
                </a14:m>
                <a:endParaRPr lang="en-GB" sz="1800" dirty="0"/>
              </a:p>
              <a:p>
                <a:pPr marL="109728" indent="0">
                  <a:buNone/>
                </a:pPr>
                <a:r>
                  <a:rPr lang="en-GB" sz="2200" dirty="0"/>
                  <a:t>If the above share is held infinitely, then:            </a:t>
                </a:r>
              </a:p>
              <a:p>
                <a:pPr marL="109728" indent="0">
                  <a:buNone/>
                </a:pPr>
                <a:r>
                  <a:rPr lang="en-GB" sz="1800" dirty="0"/>
                  <a:t>                                                                          </a:t>
                </a:r>
                <a14:m>
                  <m:oMath xmlns:m="http://schemas.openxmlformats.org/officeDocument/2006/math">
                    <m:sSub>
                      <m:sSubPr>
                        <m:ctrlPr>
                          <a:rPr lang="en-GB" sz="1800" i="1">
                            <a:solidFill>
                              <a:prstClr val="black"/>
                            </a:solidFill>
                            <a:latin typeface="Cambria Math" panose="02040503050406030204" pitchFamily="18" charset="0"/>
                          </a:rPr>
                        </m:ctrlPr>
                      </m:sSubPr>
                      <m:e>
                        <m:r>
                          <a:rPr lang="en-GB" sz="1800" i="1">
                            <a:solidFill>
                              <a:prstClr val="black"/>
                            </a:solidFill>
                            <a:latin typeface="Cambria Math" panose="02040503050406030204" pitchFamily="18" charset="0"/>
                          </a:rPr>
                          <m:t>𝑃</m:t>
                        </m:r>
                      </m:e>
                      <m:sub>
                        <m:r>
                          <a:rPr lang="en-GB" sz="1800" i="1">
                            <a:solidFill>
                              <a:prstClr val="black"/>
                            </a:solidFill>
                            <a:latin typeface="Cambria Math" panose="02040503050406030204" pitchFamily="18" charset="0"/>
                          </a:rPr>
                          <m:t>0</m:t>
                        </m:r>
                      </m:sub>
                    </m:sSub>
                    <m:r>
                      <a:rPr lang="en-GB" sz="1800" i="1">
                        <a:solidFill>
                          <a:prstClr val="black"/>
                        </a:solidFill>
                        <a:latin typeface="Cambria Math" panose="02040503050406030204" pitchFamily="18" charset="0"/>
                      </a:rPr>
                      <m:t>=</m:t>
                    </m:r>
                    <m:nary>
                      <m:naryPr>
                        <m:chr m:val="∑"/>
                        <m:ctrlPr>
                          <a:rPr lang="en-GB" sz="1800" i="1">
                            <a:solidFill>
                              <a:prstClr val="black"/>
                            </a:solidFill>
                            <a:latin typeface="Cambria Math" panose="02040503050406030204" pitchFamily="18" charset="0"/>
                          </a:rPr>
                        </m:ctrlPr>
                      </m:naryPr>
                      <m:sub>
                        <m:r>
                          <m:rPr>
                            <m:brk m:alnAt="23"/>
                          </m:rPr>
                          <a:rPr lang="en-GB" sz="1800" i="1">
                            <a:solidFill>
                              <a:prstClr val="black"/>
                            </a:solidFill>
                            <a:latin typeface="Cambria Math" panose="02040503050406030204" pitchFamily="18" charset="0"/>
                          </a:rPr>
                          <m:t>𝑖</m:t>
                        </m:r>
                        <m:r>
                          <a:rPr lang="en-GB" sz="1800" i="1">
                            <a:solidFill>
                              <a:prstClr val="black"/>
                            </a:solidFill>
                            <a:latin typeface="Cambria Math" panose="02040503050406030204" pitchFamily="18" charset="0"/>
                          </a:rPr>
                          <m:t>=1</m:t>
                        </m:r>
                      </m:sub>
                      <m:sup>
                        <m:r>
                          <a:rPr lang="en-GB" sz="1800" i="1">
                            <a:solidFill>
                              <a:prstClr val="black"/>
                            </a:solidFill>
                            <a:latin typeface="Cambria Math" panose="02040503050406030204" pitchFamily="18" charset="0"/>
                            <a:ea typeface="Cambria Math" panose="02040503050406030204" pitchFamily="18" charset="0"/>
                          </a:rPr>
                          <m:t>∞</m:t>
                        </m:r>
                      </m:sup>
                      <m:e>
                        <m:f>
                          <m:fPr>
                            <m:ctrlPr>
                              <a:rPr lang="en-GB" sz="1800" i="1">
                                <a:solidFill>
                                  <a:prstClr val="black"/>
                                </a:solidFill>
                                <a:latin typeface="Cambria Math" panose="02040503050406030204" pitchFamily="18" charset="0"/>
                              </a:rPr>
                            </m:ctrlPr>
                          </m:fPr>
                          <m:num>
                            <m:sSub>
                              <m:sSubPr>
                                <m:ctrlPr>
                                  <a:rPr lang="en-GB" sz="1800" i="1">
                                    <a:solidFill>
                                      <a:prstClr val="black"/>
                                    </a:solidFill>
                                    <a:latin typeface="Cambria Math" panose="02040503050406030204" pitchFamily="18" charset="0"/>
                                  </a:rPr>
                                </m:ctrlPr>
                              </m:sSubPr>
                              <m:e>
                                <m:r>
                                  <a:rPr lang="en-GB" sz="1800" i="1">
                                    <a:solidFill>
                                      <a:prstClr val="black"/>
                                    </a:solidFill>
                                    <a:latin typeface="Cambria Math" panose="02040503050406030204" pitchFamily="18" charset="0"/>
                                  </a:rPr>
                                  <m:t>𝐷𝑖𝑣</m:t>
                                </m:r>
                              </m:e>
                              <m:sub>
                                <m:r>
                                  <a:rPr lang="en-GB" sz="1800" i="1">
                                    <a:solidFill>
                                      <a:prstClr val="black"/>
                                    </a:solidFill>
                                    <a:latin typeface="Cambria Math" panose="02040503050406030204" pitchFamily="18" charset="0"/>
                                  </a:rPr>
                                  <m:t>𝑖</m:t>
                                </m:r>
                              </m:sub>
                            </m:sSub>
                          </m:num>
                          <m:den>
                            <m:sSup>
                              <m:sSupPr>
                                <m:ctrlPr>
                                  <a:rPr lang="en-GB" sz="1800" i="1">
                                    <a:solidFill>
                                      <a:prstClr val="black"/>
                                    </a:solidFill>
                                    <a:latin typeface="Cambria Math" panose="02040503050406030204" pitchFamily="18" charset="0"/>
                                  </a:rPr>
                                </m:ctrlPr>
                              </m:sSupPr>
                              <m:e>
                                <m:d>
                                  <m:dPr>
                                    <m:ctrlPr>
                                      <a:rPr lang="en-GB" sz="1800" i="1">
                                        <a:solidFill>
                                          <a:prstClr val="black"/>
                                        </a:solidFill>
                                        <a:latin typeface="Cambria Math" panose="02040503050406030204" pitchFamily="18" charset="0"/>
                                      </a:rPr>
                                    </m:ctrlPr>
                                  </m:dPr>
                                  <m:e>
                                    <m:r>
                                      <a:rPr lang="en-GB" sz="1800" i="1">
                                        <a:solidFill>
                                          <a:prstClr val="black"/>
                                        </a:solidFill>
                                        <a:latin typeface="Cambria Math" panose="02040503050406030204" pitchFamily="18" charset="0"/>
                                      </a:rPr>
                                      <m:t>1+</m:t>
                                    </m:r>
                                    <m:r>
                                      <a:rPr lang="en-GB" sz="1800" i="1">
                                        <a:solidFill>
                                          <a:prstClr val="black"/>
                                        </a:solidFill>
                                        <a:latin typeface="Cambria Math" panose="02040503050406030204" pitchFamily="18" charset="0"/>
                                      </a:rPr>
                                      <m:t>𝑟</m:t>
                                    </m:r>
                                  </m:e>
                                </m:d>
                              </m:e>
                              <m:sup>
                                <m:r>
                                  <a:rPr lang="en-GB" sz="1800" i="1">
                                    <a:solidFill>
                                      <a:prstClr val="black"/>
                                    </a:solidFill>
                                    <a:latin typeface="Cambria Math" panose="02040503050406030204" pitchFamily="18" charset="0"/>
                                  </a:rPr>
                                  <m:t>𝑖</m:t>
                                </m:r>
                              </m:sup>
                            </m:sSup>
                          </m:den>
                        </m:f>
                      </m:e>
                    </m:nary>
                  </m:oMath>
                </a14:m>
                <a:r>
                  <a:rPr lang="en-GB" sz="1800" dirty="0"/>
                  <a:t> </a:t>
                </a:r>
              </a:p>
              <a:p>
                <a:pPr marL="109728" indent="0">
                  <a:buNone/>
                </a:pPr>
                <a:endParaRPr lang="en-GB"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35361" y="1196755"/>
                <a:ext cx="11521279" cy="5652187"/>
              </a:xfrm>
              <a:blipFill>
                <a:blip r:embed="rId2"/>
                <a:stretch>
                  <a:fillRect t="-647"/>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65A7417E-559A-4B82-8C4A-9EB7BE288D4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151</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32695863-CFAC-C62E-6023-922376A95A48}"/>
              </a:ext>
            </a:extLst>
          </p:cNvPr>
          <p:cNvSpPr txBox="1"/>
          <p:nvPr/>
        </p:nvSpPr>
        <p:spPr>
          <a:xfrm>
            <a:off x="6045869" y="5512105"/>
            <a:ext cx="5989721" cy="523220"/>
          </a:xfrm>
          <a:prstGeom prst="rect">
            <a:avLst/>
          </a:prstGeom>
          <a:noFill/>
        </p:spPr>
        <p:txBody>
          <a:bodyPr wrap="square" rtlCol="0">
            <a:spAutoFit/>
          </a:bodyPr>
          <a:lstStyle/>
          <a:p>
            <a:pPr algn="ctr"/>
            <a:r>
              <a:rPr lang="en-GB" sz="1400" dirty="0"/>
              <a:t>So, theoretically: </a:t>
            </a:r>
          </a:p>
          <a:p>
            <a:r>
              <a:rPr lang="en-GB" sz="1400" dirty="0">
                <a:solidFill>
                  <a:srgbClr val="0070C0"/>
                </a:solidFill>
              </a:rPr>
              <a:t>Value of a firm’s equity to the investor </a:t>
            </a:r>
            <a:r>
              <a:rPr lang="en-GB" sz="1400" dirty="0">
                <a:solidFill>
                  <a:srgbClr val="FF0000"/>
                </a:solidFill>
              </a:rPr>
              <a:t>=</a:t>
            </a:r>
            <a:r>
              <a:rPr lang="en-GB" sz="1400" dirty="0"/>
              <a:t> </a:t>
            </a:r>
            <a:r>
              <a:rPr lang="en-GB" sz="1400" dirty="0">
                <a:solidFill>
                  <a:srgbClr val="0070C0"/>
                </a:solidFill>
              </a:rPr>
              <a:t>PV of all the expected future dividends</a:t>
            </a:r>
            <a:endParaRPr lang="en-GB" sz="1400" dirty="0"/>
          </a:p>
        </p:txBody>
      </p:sp>
    </p:spTree>
    <p:extLst>
      <p:ext uri="{BB962C8B-B14F-4D97-AF65-F5344CB8AC3E}">
        <p14:creationId xmlns:p14="http://schemas.microsoft.com/office/powerpoint/2010/main" val="348889423"/>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1" y="692696"/>
            <a:ext cx="11521279" cy="432048"/>
          </a:xfr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r>
              <a:rPr lang="en-GB" sz="2800" dirty="0">
                <a:solidFill>
                  <a:schemeClr val="tx1"/>
                </a:solidFill>
              </a:rPr>
              <a:t>Valuation of Common Stocks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35361" y="1124747"/>
                <a:ext cx="11521279" cy="5724195"/>
              </a:xfrm>
            </p:spPr>
            <p:txBody>
              <a:bodyPr>
                <a:normAutofit/>
              </a:bodyPr>
              <a:lstStyle/>
              <a:p>
                <a:pPr marL="109728" indent="0">
                  <a:buNone/>
                </a:pPr>
                <a:r>
                  <a:rPr lang="en-GB" sz="2400" dirty="0"/>
                  <a:t>This formula is called the </a:t>
                </a:r>
                <a:r>
                  <a:rPr lang="en-GB" sz="2400" i="1" dirty="0">
                    <a:solidFill>
                      <a:srgbClr val="FF0000"/>
                    </a:solidFill>
                  </a:rPr>
                  <a:t>dividend discount model of stock price </a:t>
                </a:r>
                <a:r>
                  <a:rPr lang="en-GB" sz="2400" dirty="0"/>
                  <a:t>or simply </a:t>
                </a:r>
                <a:r>
                  <a:rPr lang="en-GB" sz="2400" i="1" dirty="0">
                    <a:solidFill>
                      <a:srgbClr val="FF0000"/>
                    </a:solidFill>
                  </a:rPr>
                  <a:t>DCF</a:t>
                </a:r>
                <a:r>
                  <a:rPr lang="en-GB" sz="2400" dirty="0"/>
                  <a:t>.</a:t>
                </a:r>
              </a:p>
              <a:p>
                <a:pPr>
                  <a:buFont typeface="Arial" panose="020B0604020202020204" pitchFamily="34" charset="0"/>
                  <a:buChar char="•"/>
                </a:pPr>
                <a:r>
                  <a:rPr lang="en-GB" sz="2400" dirty="0"/>
                  <a:t>This formula says that the current price of a stock can be obtained by discounting (finding the PV) the cash flow of </a:t>
                </a:r>
                <a:r>
                  <a:rPr lang="en-GB" sz="2400" u="sng" dirty="0">
                    <a:solidFill>
                      <a:srgbClr val="FF0000"/>
                    </a:solidFill>
                  </a:rPr>
                  <a:t>dividend</a:t>
                </a:r>
                <a:r>
                  <a:rPr lang="en-GB" sz="2400" dirty="0"/>
                  <a:t> at the rate that can be obtained in the capital market on other securities with a similar level of risk.</a:t>
                </a:r>
              </a:p>
              <a:p>
                <a:pPr marL="109728" indent="0">
                  <a:buNone/>
                </a:pPr>
                <a:endParaRPr lang="en-GB" sz="1100" dirty="0"/>
              </a:p>
              <a:p>
                <a:pPr>
                  <a:buFont typeface="Arial" panose="020B0604020202020204" pitchFamily="34" charset="0"/>
                  <a:buChar char="•"/>
                </a:pPr>
                <a:r>
                  <a:rPr lang="en-GB" sz="2400" dirty="0"/>
                  <a:t>If dividends grow at a constant rate </a:t>
                </a:r>
                <a14:m>
                  <m:oMath xmlns:m="http://schemas.openxmlformats.org/officeDocument/2006/math">
                    <m:r>
                      <a:rPr lang="en-GB" sz="2400" i="1">
                        <a:solidFill>
                          <a:srgbClr val="FF0000"/>
                        </a:solidFill>
                        <a:latin typeface="Cambria Math" panose="02040503050406030204" pitchFamily="18" charset="0"/>
                      </a:rPr>
                      <m:t>𝑔</m:t>
                    </m:r>
                  </m:oMath>
                </a14:m>
                <a:r>
                  <a:rPr lang="en-GB" sz="2400" dirty="0"/>
                  <a:t> each year (like growing perpetuity), the current share price can be calculated by:</a:t>
                </a:r>
              </a:p>
              <a:p>
                <a:pPr marL="109728" indent="0">
                  <a:buNone/>
                </a:pPr>
                <a:endParaRPr lang="en-GB" sz="1100" dirty="0"/>
              </a:p>
              <a:p>
                <a:pPr marL="109728" indent="0">
                  <a:buNone/>
                </a:pPr>
                <a14:m>
                  <m:oMathPara xmlns:m="http://schemas.openxmlformats.org/officeDocument/2006/math">
                    <m:oMathParaPr>
                      <m:jc m:val="centerGroup"/>
                    </m:oMathParaPr>
                    <m:oMath xmlns:m="http://schemas.openxmlformats.org/officeDocument/2006/math">
                      <m:sSub>
                        <m:sSubPr>
                          <m:ctrlPr>
                            <a:rPr lang="en-GB" sz="2400" i="1">
                              <a:latin typeface="Cambria Math" panose="02040503050406030204" pitchFamily="18" charset="0"/>
                            </a:rPr>
                          </m:ctrlPr>
                        </m:sSubPr>
                        <m:e>
                          <m:r>
                            <a:rPr lang="en-GB" sz="2400" i="1">
                              <a:latin typeface="Cambria Math" panose="02040503050406030204" pitchFamily="18" charset="0"/>
                            </a:rPr>
                            <m:t>𝑃</m:t>
                          </m:r>
                        </m:e>
                        <m:sub>
                          <m:r>
                            <a:rPr lang="en-GB" sz="2400" i="1">
                              <a:latin typeface="Cambria Math" panose="02040503050406030204" pitchFamily="18" charset="0"/>
                            </a:rPr>
                            <m:t>0</m:t>
                          </m:r>
                        </m:sub>
                      </m:sSub>
                      <m:r>
                        <a:rPr lang="en-GB" sz="2400" i="1">
                          <a:latin typeface="Cambria Math" panose="02040503050406030204" pitchFamily="18" charset="0"/>
                        </a:rPr>
                        <m:t>=</m:t>
                      </m:r>
                      <m:f>
                        <m:fPr>
                          <m:ctrlPr>
                            <a:rPr lang="en-GB" sz="2400" i="1">
                              <a:latin typeface="Cambria Math" panose="02040503050406030204" pitchFamily="18" charset="0"/>
                            </a:rPr>
                          </m:ctrlPr>
                        </m:fPr>
                        <m:num>
                          <m:sSub>
                            <m:sSubPr>
                              <m:ctrlPr>
                                <a:rPr lang="en-GB" sz="2400" i="1">
                                  <a:latin typeface="Cambria Math" panose="02040503050406030204" pitchFamily="18" charset="0"/>
                                </a:rPr>
                              </m:ctrlPr>
                            </m:sSubPr>
                            <m:e>
                              <m:r>
                                <a:rPr lang="en-GB" sz="2400" i="1">
                                  <a:latin typeface="Cambria Math" panose="02040503050406030204" pitchFamily="18" charset="0"/>
                                </a:rPr>
                                <m:t>𝐷𝑖𝑣</m:t>
                              </m:r>
                            </m:e>
                            <m:sub>
                              <m:r>
                                <a:rPr lang="en-GB" sz="2400" i="1">
                                  <a:latin typeface="Cambria Math" panose="02040503050406030204" pitchFamily="18" charset="0"/>
                                </a:rPr>
                                <m:t>1</m:t>
                              </m:r>
                            </m:sub>
                          </m:sSub>
                        </m:num>
                        <m:den>
                          <m:r>
                            <a:rPr lang="en-GB" sz="2400" i="1">
                              <a:latin typeface="Cambria Math" panose="02040503050406030204" pitchFamily="18" charset="0"/>
                            </a:rPr>
                            <m:t>𝑟</m:t>
                          </m:r>
                          <m:r>
                            <a:rPr lang="en-GB" sz="2400" i="1">
                              <a:latin typeface="Cambria Math" panose="02040503050406030204" pitchFamily="18" charset="0"/>
                            </a:rPr>
                            <m:t>−</m:t>
                          </m:r>
                          <m:r>
                            <a:rPr lang="en-GB" sz="2400" i="1">
                              <a:latin typeface="Cambria Math" panose="02040503050406030204" pitchFamily="18" charset="0"/>
                            </a:rPr>
                            <m:t>𝑔</m:t>
                          </m:r>
                        </m:den>
                      </m:f>
                      <m:r>
                        <a:rPr lang="en-GB" sz="2400" i="1">
                          <a:latin typeface="Cambria Math" panose="02040503050406030204" pitchFamily="18" charset="0"/>
                        </a:rPr>
                        <m:t>      (</m:t>
                      </m:r>
                      <m:r>
                        <a:rPr lang="en-GB" sz="2400" i="1">
                          <a:latin typeface="Cambria Math" panose="02040503050406030204" pitchFamily="18" charset="0"/>
                        </a:rPr>
                        <m:t>𝑖𝑓</m:t>
                      </m:r>
                      <m:r>
                        <a:rPr lang="en-GB" sz="2400" i="1">
                          <a:latin typeface="Cambria Math" panose="02040503050406030204" pitchFamily="18" charset="0"/>
                        </a:rPr>
                        <m:t> </m:t>
                      </m:r>
                      <m:r>
                        <a:rPr lang="en-GB" sz="2400" i="1">
                          <a:latin typeface="Cambria Math" panose="02040503050406030204" pitchFamily="18" charset="0"/>
                        </a:rPr>
                        <m:t>𝑟</m:t>
                      </m:r>
                      <m:r>
                        <a:rPr lang="en-GB" sz="2400" i="1">
                          <a:latin typeface="Cambria Math" panose="02040503050406030204" pitchFamily="18" charset="0"/>
                        </a:rPr>
                        <m:t>&gt;</m:t>
                      </m:r>
                      <m:r>
                        <a:rPr lang="en-GB" sz="2400" i="1">
                          <a:latin typeface="Cambria Math" panose="02040503050406030204" pitchFamily="18" charset="0"/>
                        </a:rPr>
                        <m:t>𝑔</m:t>
                      </m:r>
                      <m:r>
                        <a:rPr lang="en-GB" sz="2400" i="1">
                          <a:latin typeface="Cambria Math" panose="02040503050406030204" pitchFamily="18" charset="0"/>
                        </a:rPr>
                        <m:t>)</m:t>
                      </m:r>
                    </m:oMath>
                  </m:oMathPara>
                </a14:m>
                <a:endParaRPr lang="en-GB" sz="2400" dirty="0"/>
              </a:p>
              <a:p>
                <a:r>
                  <a:rPr lang="en-GB" sz="2400" dirty="0"/>
                  <a:t>We can re-write the formula to show </a:t>
                </a:r>
                <a14:m>
                  <m:oMath xmlns:m="http://schemas.openxmlformats.org/officeDocument/2006/math">
                    <m:r>
                      <a:rPr lang="en-GB" sz="2400" i="1">
                        <a:solidFill>
                          <a:srgbClr val="FF0000"/>
                        </a:solidFill>
                        <a:latin typeface="Cambria Math" panose="02040503050406030204" pitchFamily="18" charset="0"/>
                      </a:rPr>
                      <m:t>𝑟</m:t>
                    </m:r>
                  </m:oMath>
                </a14:m>
                <a:r>
                  <a:rPr lang="en-GB" sz="2400" dirty="0"/>
                  <a:t> (expected return) as the subject. In this case;</a:t>
                </a:r>
              </a:p>
              <a:p>
                <a:pPr marL="109728" indent="0" algn="ctr">
                  <a:buNone/>
                </a:pPr>
                <a14:m>
                  <m:oMathPara xmlns:m="http://schemas.openxmlformats.org/officeDocument/2006/math">
                    <m:oMathParaPr>
                      <m:jc m:val="centerGroup"/>
                    </m:oMathParaPr>
                    <m:oMath xmlns:m="http://schemas.openxmlformats.org/officeDocument/2006/math">
                      <m:r>
                        <a:rPr lang="en-GB" sz="2400" i="1">
                          <a:latin typeface="Cambria Math" panose="02040503050406030204" pitchFamily="18" charset="0"/>
                        </a:rPr>
                        <m:t>𝑟</m:t>
                      </m:r>
                      <m:r>
                        <a:rPr lang="en-GB" sz="2400" i="1">
                          <a:latin typeface="Cambria Math" panose="02040503050406030204" pitchFamily="18" charset="0"/>
                        </a:rPr>
                        <m:t>=</m:t>
                      </m:r>
                      <m:f>
                        <m:fPr>
                          <m:ctrlPr>
                            <a:rPr lang="en-GB" sz="2400" i="1">
                              <a:latin typeface="Cambria Math" panose="02040503050406030204" pitchFamily="18" charset="0"/>
                            </a:rPr>
                          </m:ctrlPr>
                        </m:fPr>
                        <m:num>
                          <m:sSub>
                            <m:sSubPr>
                              <m:ctrlPr>
                                <a:rPr lang="en-GB" sz="2400" i="1">
                                  <a:latin typeface="Cambria Math" panose="02040503050406030204" pitchFamily="18" charset="0"/>
                                </a:rPr>
                              </m:ctrlPr>
                            </m:sSubPr>
                            <m:e>
                              <m:r>
                                <a:rPr lang="en-GB" sz="2400" i="1">
                                  <a:latin typeface="Cambria Math" panose="02040503050406030204" pitchFamily="18" charset="0"/>
                                </a:rPr>
                                <m:t>𝐷𝑖𝑣</m:t>
                              </m:r>
                            </m:e>
                            <m:sub>
                              <m:r>
                                <a:rPr lang="en-GB" sz="2400" i="1">
                                  <a:latin typeface="Cambria Math" panose="02040503050406030204" pitchFamily="18" charset="0"/>
                                </a:rPr>
                                <m:t>1</m:t>
                              </m:r>
                            </m:sub>
                          </m:sSub>
                        </m:num>
                        <m:den>
                          <m:sSub>
                            <m:sSubPr>
                              <m:ctrlPr>
                                <a:rPr lang="en-GB" sz="2400" i="1">
                                  <a:latin typeface="Cambria Math" panose="02040503050406030204" pitchFamily="18" charset="0"/>
                                </a:rPr>
                              </m:ctrlPr>
                            </m:sSubPr>
                            <m:e>
                              <m:r>
                                <a:rPr lang="en-GB" sz="2400" i="1">
                                  <a:latin typeface="Cambria Math" panose="02040503050406030204" pitchFamily="18" charset="0"/>
                                </a:rPr>
                                <m:t>𝑃</m:t>
                              </m:r>
                            </m:e>
                            <m:sub>
                              <m:r>
                                <a:rPr lang="en-GB" sz="2400" i="1">
                                  <a:latin typeface="Cambria Math" panose="02040503050406030204" pitchFamily="18" charset="0"/>
                                </a:rPr>
                                <m:t>0</m:t>
                              </m:r>
                            </m:sub>
                          </m:sSub>
                        </m:den>
                      </m:f>
                      <m:r>
                        <a:rPr lang="en-GB" sz="2400" i="1">
                          <a:latin typeface="Cambria Math" panose="02040503050406030204" pitchFamily="18" charset="0"/>
                        </a:rPr>
                        <m:t>+</m:t>
                      </m:r>
                      <m:r>
                        <a:rPr lang="en-GB" sz="2400" i="1">
                          <a:latin typeface="Cambria Math" panose="02040503050406030204" pitchFamily="18" charset="0"/>
                        </a:rPr>
                        <m:t>𝑔</m:t>
                      </m:r>
                    </m:oMath>
                  </m:oMathPara>
                </a14:m>
                <a:endParaRPr lang="en-GB" sz="2400" dirty="0"/>
              </a:p>
              <a:p>
                <a:pPr marL="109728" indent="0">
                  <a:buNone/>
                </a:pPr>
                <a:r>
                  <a:rPr lang="en-GB" sz="2400" dirty="0"/>
                  <a:t>Where </a:t>
                </a:r>
                <a14:m>
                  <m:oMath xmlns:m="http://schemas.openxmlformats.org/officeDocument/2006/math">
                    <m:f>
                      <m:fPr>
                        <m:ctrlPr>
                          <a:rPr lang="en-GB" sz="2400" i="1">
                            <a:solidFill>
                              <a:srgbClr val="FF0000"/>
                            </a:solidFill>
                            <a:latin typeface="Cambria Math" panose="02040503050406030204" pitchFamily="18" charset="0"/>
                          </a:rPr>
                        </m:ctrlPr>
                      </m:fPr>
                      <m:num>
                        <m:sSub>
                          <m:sSubPr>
                            <m:ctrlPr>
                              <a:rPr lang="en-GB" sz="2400" i="1">
                                <a:solidFill>
                                  <a:srgbClr val="FF0000"/>
                                </a:solidFill>
                                <a:latin typeface="Cambria Math" panose="02040503050406030204" pitchFamily="18" charset="0"/>
                              </a:rPr>
                            </m:ctrlPr>
                          </m:sSubPr>
                          <m:e>
                            <m:r>
                              <a:rPr lang="en-GB" sz="2400" i="1">
                                <a:solidFill>
                                  <a:srgbClr val="FF0000"/>
                                </a:solidFill>
                                <a:latin typeface="Cambria Math" panose="02040503050406030204" pitchFamily="18" charset="0"/>
                              </a:rPr>
                              <m:t>𝐷𝑖𝑣</m:t>
                            </m:r>
                          </m:e>
                          <m:sub>
                            <m:r>
                              <a:rPr lang="en-GB" sz="2400" i="1">
                                <a:solidFill>
                                  <a:srgbClr val="FF0000"/>
                                </a:solidFill>
                                <a:latin typeface="Cambria Math" panose="02040503050406030204" pitchFamily="18" charset="0"/>
                              </a:rPr>
                              <m:t>1</m:t>
                            </m:r>
                          </m:sub>
                        </m:sSub>
                      </m:num>
                      <m:den>
                        <m:sSub>
                          <m:sSubPr>
                            <m:ctrlPr>
                              <a:rPr lang="en-GB" sz="2400" i="1">
                                <a:solidFill>
                                  <a:srgbClr val="FF0000"/>
                                </a:solidFill>
                                <a:latin typeface="Cambria Math" panose="02040503050406030204" pitchFamily="18" charset="0"/>
                              </a:rPr>
                            </m:ctrlPr>
                          </m:sSubPr>
                          <m:e>
                            <m:r>
                              <a:rPr lang="en-GB" sz="2400" i="1">
                                <a:solidFill>
                                  <a:srgbClr val="FF0000"/>
                                </a:solidFill>
                                <a:latin typeface="Cambria Math" panose="02040503050406030204" pitchFamily="18" charset="0"/>
                              </a:rPr>
                              <m:t>𝑃</m:t>
                            </m:r>
                          </m:e>
                          <m:sub>
                            <m:r>
                              <a:rPr lang="en-GB" sz="2400" i="1">
                                <a:solidFill>
                                  <a:srgbClr val="FF0000"/>
                                </a:solidFill>
                                <a:latin typeface="Cambria Math" panose="02040503050406030204" pitchFamily="18" charset="0"/>
                              </a:rPr>
                              <m:t>0</m:t>
                            </m:r>
                          </m:sub>
                        </m:sSub>
                      </m:den>
                    </m:f>
                  </m:oMath>
                </a14:m>
                <a:r>
                  <a:rPr lang="en-GB" sz="2400" dirty="0"/>
                  <a:t> is called </a:t>
                </a:r>
                <a:r>
                  <a:rPr lang="en-GB" sz="2400" i="1" dirty="0">
                    <a:solidFill>
                      <a:srgbClr val="FF0000"/>
                    </a:solidFill>
                  </a:rPr>
                  <a:t>dividend yield</a:t>
                </a:r>
                <a:r>
                  <a:rPr lang="en-GB" sz="2400" dirty="0"/>
                  <a:t>.</a:t>
                </a:r>
              </a:p>
              <a:p>
                <a:pPr marL="109728" indent="0">
                  <a:buNone/>
                </a:pPr>
                <a:endParaRPr lang="en-GB"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35361" y="1124747"/>
                <a:ext cx="11521279" cy="5724195"/>
              </a:xfrm>
              <a:blipFill>
                <a:blip r:embed="rId2"/>
                <a:stretch>
                  <a:fillRect t="-852"/>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6A79E183-FB65-4FE4-AEE4-FCD58171FB7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152</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92027873"/>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1" y="692696"/>
            <a:ext cx="11521279" cy="432048"/>
          </a:xfr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r>
              <a:rPr lang="en-GB" sz="2800" dirty="0">
                <a:solidFill>
                  <a:schemeClr val="tx1"/>
                </a:solidFill>
              </a:rPr>
              <a:t>Valuation of Common Stocks</a:t>
            </a:r>
          </a:p>
        </p:txBody>
      </p:sp>
      <p:graphicFrame>
        <p:nvGraphicFramePr>
          <p:cNvPr id="4" name="Content Placeholder 3"/>
          <p:cNvGraphicFramePr>
            <a:graphicFrameLocks noGrp="1"/>
          </p:cNvGraphicFramePr>
          <p:nvPr>
            <p:ph idx="1"/>
          </p:nvPr>
        </p:nvGraphicFramePr>
        <p:xfrm>
          <a:off x="2351584" y="1263858"/>
          <a:ext cx="7704856" cy="19263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1344" y="3222104"/>
            <a:ext cx="11377264" cy="364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4616181" y="6416843"/>
            <a:ext cx="3089189" cy="3295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dirty="0">
                <a:ln>
                  <a:noFill/>
                </a:ln>
                <a:solidFill>
                  <a:srgbClr val="FF0000"/>
                </a:solidFill>
                <a:effectLst/>
                <a:uLnTx/>
                <a:uFillTx/>
                <a:latin typeface="Calibri" panose="020F0502020204030204"/>
                <a:ea typeface="+mn-ea"/>
                <a:cs typeface="+mn-cs"/>
              </a:rPr>
              <a:t>Adopted from Hillier’s PPT , The McGraw-Hill Companies, 2012</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Rectangle 2"/>
          <p:cNvSpPr/>
          <p:nvPr/>
        </p:nvSpPr>
        <p:spPr>
          <a:xfrm>
            <a:off x="9696400" y="3789040"/>
            <a:ext cx="2232248" cy="648072"/>
          </a:xfrm>
          <a:prstGeom prst="rect">
            <a:avLst/>
          </a:prstGeom>
          <a:solidFill>
            <a:srgbClr val="C0000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white"/>
                </a:solidFill>
                <a:effectLst/>
                <a:uLnTx/>
                <a:uFillTx/>
                <a:latin typeface="Calibri" panose="020F0502020204030204"/>
                <a:ea typeface="+mn-ea"/>
                <a:cs typeface="+mn-cs"/>
              </a:rPr>
              <a:t>The same dividend each year infinitely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white"/>
                </a:solidFill>
                <a:effectLst/>
                <a:uLnTx/>
                <a:uFillTx/>
                <a:latin typeface="Calibri" panose="020F0502020204030204"/>
                <a:ea typeface="+mn-ea"/>
                <a:cs typeface="+mn-cs"/>
              </a:rPr>
              <a:t>(Hint: using perpetuity formula)  </a:t>
            </a:r>
          </a:p>
        </p:txBody>
      </p:sp>
      <p:sp>
        <p:nvSpPr>
          <p:cNvPr id="7" name="Arc 6"/>
          <p:cNvSpPr/>
          <p:nvPr/>
        </p:nvSpPr>
        <p:spPr>
          <a:xfrm rot="6154031">
            <a:off x="8977190" y="3674420"/>
            <a:ext cx="1080120" cy="720080"/>
          </a:xfrm>
          <a:prstGeom prst="arc">
            <a:avLst>
              <a:gd name="adj1" fmla="val 19353178"/>
              <a:gd name="adj2" fmla="val 63689"/>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Slide Number Placeholder 7">
            <a:extLst>
              <a:ext uri="{FF2B5EF4-FFF2-40B4-BE49-F238E27FC236}">
                <a16:creationId xmlns:a16="http://schemas.microsoft.com/office/drawing/2014/main" id="{4CC362E6-9EC9-4DDA-B419-86B0AFCB03E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153</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32720031"/>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1" y="692696"/>
            <a:ext cx="11521279" cy="432048"/>
          </a:xfr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r>
              <a:rPr lang="en-GB" sz="2800" dirty="0">
                <a:solidFill>
                  <a:schemeClr val="tx1"/>
                </a:solidFill>
              </a:rPr>
              <a:t>Valuation of Common Stocks</a:t>
            </a:r>
          </a:p>
        </p:txBody>
      </p:sp>
      <p:sp>
        <p:nvSpPr>
          <p:cNvPr id="8" name="Slide Number Placeholder 7">
            <a:extLst>
              <a:ext uri="{FF2B5EF4-FFF2-40B4-BE49-F238E27FC236}">
                <a16:creationId xmlns:a16="http://schemas.microsoft.com/office/drawing/2014/main" id="{4CC362E6-9EC9-4DDA-B419-86B0AFCB03E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154</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10" name="Content Placeholder 9">
                <a:extLst>
                  <a:ext uri="{FF2B5EF4-FFF2-40B4-BE49-F238E27FC236}">
                    <a16:creationId xmlns:a16="http://schemas.microsoft.com/office/drawing/2014/main" id="{6EC006B3-D17C-F190-057F-58BB085D7030}"/>
                  </a:ext>
                </a:extLst>
              </p:cNvPr>
              <p:cNvSpPr>
                <a:spLocks noGrp="1"/>
              </p:cNvSpPr>
              <p:nvPr>
                <p:ph idx="1"/>
              </p:nvPr>
            </p:nvSpPr>
            <p:spPr>
              <a:xfrm>
                <a:off x="228600" y="1263316"/>
                <a:ext cx="11801104" cy="5374990"/>
              </a:xfrm>
            </p:spPr>
            <p:txBody>
              <a:bodyPr>
                <a:normAutofit fontScale="92500" lnSpcReduction="10000"/>
              </a:bodyPr>
              <a:lstStyle/>
              <a:p>
                <a:pPr marL="0" indent="0" eaLnBrk="1" hangingPunct="1">
                  <a:buFontTx/>
                  <a:buNone/>
                  <a:defRPr/>
                </a:pPr>
                <a:r>
                  <a:rPr lang="en-US" sz="2400" b="1" u="sng" dirty="0"/>
                  <a:t>Example 1:</a:t>
                </a:r>
                <a:r>
                  <a:rPr lang="en-US" sz="2400" b="1" dirty="0"/>
                  <a:t> </a:t>
                </a:r>
                <a:r>
                  <a:rPr lang="en-US" sz="2400" dirty="0"/>
                  <a:t>Hampshire Products will pay a dividend of </a:t>
                </a:r>
                <a:r>
                  <a:rPr lang="en-US" sz="2400" dirty="0">
                    <a:solidFill>
                      <a:srgbClr val="FF0000"/>
                    </a:solidFill>
                  </a:rPr>
                  <a:t>£4</a:t>
                </a:r>
                <a:r>
                  <a:rPr lang="en-US" sz="2400" dirty="0"/>
                  <a:t> per share a year from now. Financial analysts believe that dividends will rise at </a:t>
                </a:r>
                <a:r>
                  <a:rPr lang="en-US" sz="2400" dirty="0">
                    <a:solidFill>
                      <a:srgbClr val="FF0000"/>
                    </a:solidFill>
                  </a:rPr>
                  <a:t>6</a:t>
                </a:r>
                <a:r>
                  <a:rPr lang="en-US" sz="2400" dirty="0"/>
                  <a:t> per cent per year for the foreseeable future. </a:t>
                </a:r>
              </a:p>
              <a:p>
                <a:pPr marL="0" indent="0" eaLnBrk="1" hangingPunct="1">
                  <a:buFontTx/>
                  <a:buNone/>
                  <a:defRPr/>
                </a:pPr>
                <a:r>
                  <a:rPr lang="en-US" sz="2400" dirty="0"/>
                  <a:t>What is the dividend per share at the end of each of the first five years? </a:t>
                </a:r>
                <a:endParaRPr lang="en-GB" sz="2400" dirty="0"/>
              </a:p>
              <a:p>
                <a:pPr marL="109728" indent="0">
                  <a:buNone/>
                </a:pPr>
                <a:r>
                  <a:rPr lang="en-GB" sz="2400" dirty="0">
                    <a:solidFill>
                      <a:srgbClr val="FF0000"/>
                    </a:solidFill>
                  </a:rPr>
                  <a:t>Answer:</a:t>
                </a:r>
              </a:p>
              <a:p>
                <a:endParaRPr lang="en-GB" sz="2400" dirty="0"/>
              </a:p>
              <a:p>
                <a:endParaRPr lang="en-GB" sz="2400" dirty="0"/>
              </a:p>
              <a:p>
                <a:endParaRPr lang="en-GB" sz="2400" dirty="0"/>
              </a:p>
              <a:p>
                <a:pPr marL="0" indent="0" eaLnBrk="1" hangingPunct="1">
                  <a:buFontTx/>
                  <a:buNone/>
                  <a:defRPr/>
                </a:pPr>
                <a:endParaRPr lang="en-US" sz="2400" b="1" u="sng" dirty="0"/>
              </a:p>
              <a:p>
                <a:pPr marL="0" indent="0" eaLnBrk="1" hangingPunct="1">
                  <a:buFontTx/>
                  <a:buNone/>
                  <a:defRPr/>
                </a:pPr>
                <a:r>
                  <a:rPr lang="en-US" sz="2400" b="1" u="sng" dirty="0"/>
                  <a:t>Example 2: </a:t>
                </a:r>
                <a:r>
                  <a:rPr lang="en-US" sz="2400" dirty="0"/>
                  <a:t>Suppose an investor is considering the purchase of a share of the Avila Mining Company. The equity will pay a </a:t>
                </a:r>
                <a:r>
                  <a:rPr lang="en-US" sz="2400" dirty="0">
                    <a:solidFill>
                      <a:srgbClr val="FF0000"/>
                    </a:solidFill>
                  </a:rPr>
                  <a:t>£3</a:t>
                </a:r>
                <a:r>
                  <a:rPr lang="en-US" sz="2400" dirty="0"/>
                  <a:t> dividend a year from today. This dividend is expected to grow at </a:t>
                </a:r>
                <a:r>
                  <a:rPr lang="en-US" sz="2400" dirty="0">
                    <a:solidFill>
                      <a:srgbClr val="FF0000"/>
                    </a:solidFill>
                  </a:rPr>
                  <a:t>10</a:t>
                </a:r>
                <a:r>
                  <a:rPr lang="en-US" sz="2400" dirty="0"/>
                  <a:t> per cent per year </a:t>
                </a:r>
                <a:r>
                  <a:rPr lang="en-US" sz="2400" dirty="0">
                    <a:solidFill>
                      <a:srgbClr val="FF0000"/>
                    </a:solidFill>
                  </a:rPr>
                  <a:t>(</a:t>
                </a:r>
                <a:r>
                  <a:rPr lang="en-US" sz="2400" i="1" dirty="0">
                    <a:solidFill>
                      <a:srgbClr val="FF0000"/>
                    </a:solidFill>
                  </a:rPr>
                  <a:t>g =</a:t>
                </a:r>
                <a:r>
                  <a:rPr lang="en-US" sz="2400" dirty="0">
                    <a:solidFill>
                      <a:srgbClr val="FF0000"/>
                    </a:solidFill>
                  </a:rPr>
                  <a:t> 10%) </a:t>
                </a:r>
                <a:r>
                  <a:rPr lang="en-US" sz="2400" dirty="0"/>
                  <a:t>for the foreseeable future. The investor thinks that the required return (</a:t>
                </a:r>
                <a:r>
                  <a:rPr lang="en-US" sz="2400" i="1" dirty="0">
                    <a:solidFill>
                      <a:srgbClr val="FF0000"/>
                    </a:solidFill>
                  </a:rPr>
                  <a:t>R</a:t>
                </a:r>
                <a:r>
                  <a:rPr lang="en-US" sz="2400" dirty="0"/>
                  <a:t>) on this equity is </a:t>
                </a:r>
                <a:r>
                  <a:rPr lang="en-US" sz="2400" dirty="0">
                    <a:solidFill>
                      <a:srgbClr val="FF0000"/>
                    </a:solidFill>
                  </a:rPr>
                  <a:t>15</a:t>
                </a:r>
                <a:r>
                  <a:rPr lang="en-US" sz="2400" dirty="0"/>
                  <a:t> per cent, given her assessment of Avila Mining’s risk. </a:t>
                </a:r>
              </a:p>
              <a:p>
                <a:pPr marL="0" indent="0" eaLnBrk="1" hangingPunct="1">
                  <a:buFontTx/>
                  <a:buNone/>
                  <a:defRPr/>
                </a:pPr>
                <a:r>
                  <a:rPr lang="en-US" sz="2400" dirty="0"/>
                  <a:t>What is the share price of Avila Mining Company?</a:t>
                </a:r>
              </a:p>
              <a:p>
                <a:pPr marL="0" indent="0" eaLnBrk="1" hangingPunct="1">
                  <a:buFontTx/>
                  <a:buNone/>
                  <a:defRPr/>
                </a:pPr>
                <a:r>
                  <a:rPr lang="en-US" sz="2400" dirty="0">
                    <a:solidFill>
                      <a:srgbClr val="FF0000"/>
                    </a:solidFill>
                  </a:rPr>
                  <a:t>Answer: </a:t>
                </a:r>
                <a:endParaRPr lang="en-GB" sz="2400" dirty="0">
                  <a:solidFill>
                    <a:srgbClr val="FF0000"/>
                  </a:solidFill>
                </a:endParaRPr>
              </a:p>
              <a:p>
                <a:pPr marL="109728" indent="0">
                  <a:buNone/>
                </a:pPr>
                <a14:m>
                  <m:oMathPara xmlns:m="http://schemas.openxmlformats.org/officeDocument/2006/math">
                    <m:oMathParaPr>
                      <m:jc m:val="centerGroup"/>
                    </m:oMathParaPr>
                    <m:oMath xmlns:m="http://schemas.openxmlformats.org/officeDocument/2006/math">
                      <m:r>
                        <a:rPr lang="en-GB" sz="2400" b="0" i="1" smtClean="0">
                          <a:latin typeface="Cambria Math" panose="02040503050406030204" pitchFamily="18" charset="0"/>
                        </a:rPr>
                        <m:t>£</m:t>
                      </m:r>
                      <m:r>
                        <a:rPr lang="en-GB" sz="2400" b="0" i="1" smtClean="0">
                          <a:latin typeface="Cambria Math" panose="02040503050406030204" pitchFamily="18" charset="0"/>
                        </a:rPr>
                        <m:t>60</m:t>
                      </m:r>
                      <m:r>
                        <a:rPr lang="en-GB" sz="2400" b="0" i="1" smtClean="0">
                          <a:latin typeface="Cambria Math" panose="02040503050406030204" pitchFamily="18" charset="0"/>
                        </a:rPr>
                        <m:t>=</m:t>
                      </m:r>
                      <m:f>
                        <m:fPr>
                          <m:ctrlPr>
                            <a:rPr lang="en-GB" sz="2400" b="0" i="1" smtClean="0">
                              <a:latin typeface="Cambria Math" panose="02040503050406030204" pitchFamily="18" charset="0"/>
                            </a:rPr>
                          </m:ctrlPr>
                        </m:fPr>
                        <m:num>
                          <m:r>
                            <a:rPr lang="en-GB" sz="2400" b="0" i="1" smtClean="0">
                              <a:latin typeface="Cambria Math" panose="02040503050406030204" pitchFamily="18" charset="0"/>
                            </a:rPr>
                            <m:t>£</m:t>
                          </m:r>
                          <m:r>
                            <a:rPr lang="en-GB" sz="2400" b="0" i="1" smtClean="0">
                              <a:latin typeface="Cambria Math" panose="02040503050406030204" pitchFamily="18" charset="0"/>
                            </a:rPr>
                            <m:t>3</m:t>
                          </m:r>
                        </m:num>
                        <m:den>
                          <m:r>
                            <a:rPr lang="en-GB" sz="2400" b="0" i="1" smtClean="0">
                              <a:latin typeface="Cambria Math" panose="02040503050406030204" pitchFamily="18" charset="0"/>
                            </a:rPr>
                            <m:t>0</m:t>
                          </m:r>
                          <m:r>
                            <a:rPr lang="en-GB" sz="2400" b="0" i="1" smtClean="0">
                              <a:latin typeface="Cambria Math" panose="02040503050406030204" pitchFamily="18" charset="0"/>
                            </a:rPr>
                            <m:t>.</m:t>
                          </m:r>
                          <m:r>
                            <a:rPr lang="en-GB" sz="2400" b="0" i="1" smtClean="0">
                              <a:latin typeface="Cambria Math" panose="02040503050406030204" pitchFamily="18" charset="0"/>
                            </a:rPr>
                            <m:t>15</m:t>
                          </m:r>
                          <m:r>
                            <a:rPr lang="en-GB" sz="2400" b="0" i="1" smtClean="0">
                              <a:latin typeface="Cambria Math" panose="02040503050406030204" pitchFamily="18" charset="0"/>
                            </a:rPr>
                            <m:t>−</m:t>
                          </m:r>
                          <m:r>
                            <a:rPr lang="en-GB" sz="2400" b="0" i="1" smtClean="0">
                              <a:latin typeface="Cambria Math" panose="02040503050406030204" pitchFamily="18" charset="0"/>
                            </a:rPr>
                            <m:t>0</m:t>
                          </m:r>
                          <m:r>
                            <a:rPr lang="en-GB" sz="2400" b="0" i="1" smtClean="0">
                              <a:latin typeface="Cambria Math" panose="02040503050406030204" pitchFamily="18" charset="0"/>
                            </a:rPr>
                            <m:t>.</m:t>
                          </m:r>
                          <m:r>
                            <a:rPr lang="en-GB" sz="2400" b="0" i="1" smtClean="0">
                              <a:latin typeface="Cambria Math" panose="02040503050406030204" pitchFamily="18" charset="0"/>
                            </a:rPr>
                            <m:t>10</m:t>
                          </m:r>
                        </m:den>
                      </m:f>
                    </m:oMath>
                  </m:oMathPara>
                </a14:m>
                <a:endParaRPr lang="en-GB" sz="2400" dirty="0"/>
              </a:p>
            </p:txBody>
          </p:sp>
        </mc:Choice>
        <mc:Fallback xmlns="">
          <p:sp>
            <p:nvSpPr>
              <p:cNvPr id="10" name="Content Placeholder 9">
                <a:extLst>
                  <a:ext uri="{FF2B5EF4-FFF2-40B4-BE49-F238E27FC236}">
                    <a16:creationId xmlns:a16="http://schemas.microsoft.com/office/drawing/2014/main" id="{6EC006B3-D17C-F190-057F-58BB085D7030}"/>
                  </a:ext>
                </a:extLst>
              </p:cNvPr>
              <p:cNvSpPr>
                <a:spLocks noGrp="1" noRot="1" noChangeAspect="1" noMove="1" noResize="1" noEditPoints="1" noAdjustHandles="1" noChangeArrowheads="1" noChangeShapeType="1" noTextEdit="1"/>
              </p:cNvSpPr>
              <p:nvPr>
                <p:ph idx="1"/>
              </p:nvPr>
            </p:nvSpPr>
            <p:spPr>
              <a:xfrm>
                <a:off x="228600" y="1263316"/>
                <a:ext cx="11801104" cy="5374990"/>
              </a:xfrm>
              <a:blipFill>
                <a:blip r:embed="rId2"/>
                <a:stretch>
                  <a:fillRect l="-672" t="-1474" r="-672"/>
                </a:stretch>
              </a:blipFill>
            </p:spPr>
            <p:txBody>
              <a:bodyPr/>
              <a:lstStyle/>
              <a:p>
                <a:r>
                  <a:rPr lang="en-GB">
                    <a:noFill/>
                  </a:rPr>
                  <a:t> </a:t>
                </a:r>
              </a:p>
            </p:txBody>
          </p:sp>
        </mc:Fallback>
      </mc:AlternateContent>
      <p:pic>
        <p:nvPicPr>
          <p:cNvPr id="12" name="Picture 11">
            <a:extLst>
              <a:ext uri="{FF2B5EF4-FFF2-40B4-BE49-F238E27FC236}">
                <a16:creationId xmlns:a16="http://schemas.microsoft.com/office/drawing/2014/main" id="{206020B4-6216-6E0E-1C86-8BB487ED7803}"/>
              </a:ext>
            </a:extLst>
          </p:cNvPr>
          <p:cNvPicPr>
            <a:picLocks noChangeAspect="1"/>
          </p:cNvPicPr>
          <p:nvPr/>
        </p:nvPicPr>
        <p:blipFill>
          <a:blip r:embed="rId3"/>
          <a:stretch>
            <a:fillRect/>
          </a:stretch>
        </p:blipFill>
        <p:spPr>
          <a:xfrm>
            <a:off x="1173510" y="2596693"/>
            <a:ext cx="8443692" cy="1359526"/>
          </a:xfrm>
          <a:prstGeom prst="rect">
            <a:avLst/>
          </a:prstGeom>
        </p:spPr>
      </p:pic>
    </p:spTree>
    <p:extLst>
      <p:ext uri="{BB962C8B-B14F-4D97-AF65-F5344CB8AC3E}">
        <p14:creationId xmlns:p14="http://schemas.microsoft.com/office/powerpoint/2010/main" val="285335183"/>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1" y="692696"/>
            <a:ext cx="11521279" cy="432048"/>
          </a:xfr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r>
              <a:rPr lang="en-GB" sz="2800" dirty="0">
                <a:solidFill>
                  <a:schemeClr val="tx1"/>
                </a:solidFill>
              </a:rPr>
              <a:t>Derivatives</a:t>
            </a:r>
          </a:p>
        </p:txBody>
      </p:sp>
      <p:sp>
        <p:nvSpPr>
          <p:cNvPr id="8" name="Slide Number Placeholder 7">
            <a:extLst>
              <a:ext uri="{FF2B5EF4-FFF2-40B4-BE49-F238E27FC236}">
                <a16:creationId xmlns:a16="http://schemas.microsoft.com/office/drawing/2014/main" id="{4CC362E6-9EC9-4DDA-B419-86B0AFCB03E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155</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0" name="Content Placeholder 9">
            <a:extLst>
              <a:ext uri="{FF2B5EF4-FFF2-40B4-BE49-F238E27FC236}">
                <a16:creationId xmlns:a16="http://schemas.microsoft.com/office/drawing/2014/main" id="{6EC006B3-D17C-F190-057F-58BB085D7030}"/>
              </a:ext>
            </a:extLst>
          </p:cNvPr>
          <p:cNvSpPr>
            <a:spLocks noGrp="1"/>
          </p:cNvSpPr>
          <p:nvPr>
            <p:ph idx="1"/>
          </p:nvPr>
        </p:nvSpPr>
        <p:spPr>
          <a:xfrm>
            <a:off x="228600" y="1263316"/>
            <a:ext cx="11801104" cy="5374990"/>
          </a:xfrm>
        </p:spPr>
        <p:txBody>
          <a:bodyPr>
            <a:normAutofit/>
          </a:bodyPr>
          <a:lstStyle/>
          <a:p>
            <a:pPr marL="0" indent="0" eaLnBrk="1" hangingPunct="1">
              <a:buFontTx/>
              <a:buNone/>
              <a:defRPr/>
            </a:pPr>
            <a:r>
              <a:rPr lang="en-GB" sz="2400" b="1" u="sng" dirty="0">
                <a:solidFill>
                  <a:srgbClr val="FF0000"/>
                </a:solidFill>
              </a:rPr>
              <a:t>Derivative:</a:t>
            </a:r>
            <a:r>
              <a:rPr lang="en-GB" sz="2400" dirty="0"/>
              <a:t> A </a:t>
            </a:r>
            <a:r>
              <a:rPr lang="en-GB" sz="2400" b="1" dirty="0"/>
              <a:t>contract</a:t>
            </a:r>
            <a:r>
              <a:rPr lang="en-GB" sz="2400" dirty="0"/>
              <a:t> between two or more parties that derives its value from the </a:t>
            </a:r>
            <a:r>
              <a:rPr lang="en-GB" sz="2400" dirty="0">
                <a:solidFill>
                  <a:srgbClr val="FF0000"/>
                </a:solidFill>
              </a:rPr>
              <a:t>primitive</a:t>
            </a:r>
            <a:r>
              <a:rPr lang="en-GB" sz="2400" dirty="0"/>
              <a:t> or the </a:t>
            </a:r>
            <a:r>
              <a:rPr lang="en-GB" sz="2400" dirty="0">
                <a:solidFill>
                  <a:srgbClr val="FF0000"/>
                </a:solidFill>
              </a:rPr>
              <a:t>underlying</a:t>
            </a:r>
            <a:r>
              <a:rPr lang="en-GB" sz="2400" dirty="0"/>
              <a:t> asset/assets such as stocks, bonds, currencies, commodities, interest rates, etc. </a:t>
            </a:r>
          </a:p>
          <a:p>
            <a:pPr marL="0" indent="0" eaLnBrk="1" hangingPunct="1">
              <a:buFontTx/>
              <a:buNone/>
              <a:defRPr/>
            </a:pPr>
            <a:endParaRPr lang="en-GB" sz="2400" dirty="0"/>
          </a:p>
          <a:p>
            <a:pPr marL="0" indent="0" eaLnBrk="1" hangingPunct="1">
              <a:buFontTx/>
              <a:buNone/>
              <a:defRPr/>
            </a:pPr>
            <a:r>
              <a:rPr lang="en-GB" sz="2400" b="1" u="sng" dirty="0"/>
              <a:t>Note 1:</a:t>
            </a:r>
            <a:r>
              <a:rPr lang="en-GB" sz="2400" dirty="0"/>
              <a:t>  Many derivatives are in the form of a </a:t>
            </a:r>
            <a:r>
              <a:rPr lang="en-GB" sz="2400" dirty="0">
                <a:solidFill>
                  <a:srgbClr val="FF0000"/>
                </a:solidFill>
              </a:rPr>
              <a:t>forward contract </a:t>
            </a:r>
            <a:r>
              <a:rPr lang="en-GB" sz="2400" dirty="0"/>
              <a:t>which is also called a </a:t>
            </a:r>
            <a:r>
              <a:rPr lang="en-GB" sz="2400" dirty="0">
                <a:solidFill>
                  <a:srgbClr val="FF0000"/>
                </a:solidFill>
              </a:rPr>
              <a:t>swap.</a:t>
            </a:r>
          </a:p>
          <a:p>
            <a:pPr marL="0" indent="0" eaLnBrk="1" hangingPunct="1">
              <a:buFontTx/>
              <a:buNone/>
              <a:defRPr/>
            </a:pPr>
            <a:endParaRPr lang="en-GB" sz="2400" dirty="0">
              <a:solidFill>
                <a:srgbClr val="FF0000"/>
              </a:solidFill>
            </a:endParaRPr>
          </a:p>
          <a:p>
            <a:pPr marL="0" indent="0" eaLnBrk="1" hangingPunct="1">
              <a:buFontTx/>
              <a:buNone/>
              <a:defRPr/>
            </a:pPr>
            <a:endParaRPr lang="en-GB" sz="2400" dirty="0"/>
          </a:p>
        </p:txBody>
      </p:sp>
      <p:graphicFrame>
        <p:nvGraphicFramePr>
          <p:cNvPr id="6" name="Content Placeholder 3">
            <a:extLst>
              <a:ext uri="{FF2B5EF4-FFF2-40B4-BE49-F238E27FC236}">
                <a16:creationId xmlns:a16="http://schemas.microsoft.com/office/drawing/2014/main" id="{A93EAA92-5D7F-CC50-E058-4C77C7CB81D3}"/>
              </a:ext>
            </a:extLst>
          </p:cNvPr>
          <p:cNvGraphicFramePr>
            <a:graphicFrameLocks/>
          </p:cNvGraphicFramePr>
          <p:nvPr>
            <p:extLst>
              <p:ext uri="{D42A27DB-BD31-4B8C-83A1-F6EECF244321}">
                <p14:modId xmlns:p14="http://schemas.microsoft.com/office/powerpoint/2010/main" val="2820748373"/>
              </p:ext>
            </p:extLst>
          </p:nvPr>
        </p:nvGraphicFramePr>
        <p:xfrm>
          <a:off x="1091870" y="3135086"/>
          <a:ext cx="8429625" cy="37229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angle 6">
            <a:extLst>
              <a:ext uri="{FF2B5EF4-FFF2-40B4-BE49-F238E27FC236}">
                <a16:creationId xmlns:a16="http://schemas.microsoft.com/office/drawing/2014/main" id="{E0C7230E-7120-A442-7157-E24E06B04FDD}"/>
              </a:ext>
            </a:extLst>
          </p:cNvPr>
          <p:cNvSpPr/>
          <p:nvPr/>
        </p:nvSpPr>
        <p:spPr>
          <a:xfrm>
            <a:off x="3891786" y="6308793"/>
            <a:ext cx="3089189" cy="3295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dirty="0">
                <a:ln>
                  <a:noFill/>
                </a:ln>
                <a:solidFill>
                  <a:srgbClr val="FF0000"/>
                </a:solidFill>
                <a:effectLst/>
                <a:uLnTx/>
                <a:uFillTx/>
                <a:latin typeface="Calibri" panose="020F0502020204030204"/>
                <a:ea typeface="+mn-ea"/>
                <a:cs typeface="+mn-cs"/>
              </a:rPr>
              <a:t>Adopted from Hillier’s PPT, The McGraw-Hill Companies, 2012</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35993286"/>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1" y="692696"/>
            <a:ext cx="11521279" cy="432048"/>
          </a:xfr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r>
              <a:rPr lang="en-GB" sz="2800" dirty="0">
                <a:solidFill>
                  <a:schemeClr val="tx1"/>
                </a:solidFill>
              </a:rPr>
              <a:t>Derivatives (Example)</a:t>
            </a:r>
          </a:p>
        </p:txBody>
      </p:sp>
      <p:sp>
        <p:nvSpPr>
          <p:cNvPr id="8" name="Slide Number Placeholder 7">
            <a:extLst>
              <a:ext uri="{FF2B5EF4-FFF2-40B4-BE49-F238E27FC236}">
                <a16:creationId xmlns:a16="http://schemas.microsoft.com/office/drawing/2014/main" id="{4CC362E6-9EC9-4DDA-B419-86B0AFCB03E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156</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0" name="Content Placeholder 9">
            <a:extLst>
              <a:ext uri="{FF2B5EF4-FFF2-40B4-BE49-F238E27FC236}">
                <a16:creationId xmlns:a16="http://schemas.microsoft.com/office/drawing/2014/main" id="{6EC006B3-D17C-F190-057F-58BB085D7030}"/>
              </a:ext>
            </a:extLst>
          </p:cNvPr>
          <p:cNvSpPr>
            <a:spLocks noGrp="1"/>
          </p:cNvSpPr>
          <p:nvPr>
            <p:ph idx="1"/>
          </p:nvPr>
        </p:nvSpPr>
        <p:spPr>
          <a:xfrm>
            <a:off x="228600" y="1263316"/>
            <a:ext cx="11801104" cy="5374990"/>
          </a:xfrm>
        </p:spPr>
        <p:txBody>
          <a:bodyPr>
            <a:normAutofit/>
          </a:bodyPr>
          <a:lstStyle/>
          <a:p>
            <a:pPr marL="0" indent="0" eaLnBrk="1" hangingPunct="1">
              <a:buFontTx/>
              <a:buNone/>
              <a:defRPr/>
            </a:pPr>
            <a:endParaRPr lang="en-GB" sz="2400" dirty="0">
              <a:solidFill>
                <a:srgbClr val="FF0000"/>
              </a:solidFill>
            </a:endParaRPr>
          </a:p>
          <a:p>
            <a:pPr marL="0" indent="0" eaLnBrk="1" hangingPunct="1">
              <a:buFontTx/>
              <a:buNone/>
              <a:defRPr/>
            </a:pPr>
            <a:endParaRPr lang="en-GB" sz="2400" dirty="0"/>
          </a:p>
        </p:txBody>
      </p:sp>
      <p:graphicFrame>
        <p:nvGraphicFramePr>
          <p:cNvPr id="9" name="Table 8">
            <a:extLst>
              <a:ext uri="{FF2B5EF4-FFF2-40B4-BE49-F238E27FC236}">
                <a16:creationId xmlns:a16="http://schemas.microsoft.com/office/drawing/2014/main" id="{BBA6FF83-72E9-CF18-5F4D-1433AB37A538}"/>
              </a:ext>
            </a:extLst>
          </p:cNvPr>
          <p:cNvGraphicFramePr>
            <a:graphicFrameLocks noGrp="1"/>
          </p:cNvGraphicFramePr>
          <p:nvPr>
            <p:extLst>
              <p:ext uri="{D42A27DB-BD31-4B8C-83A1-F6EECF244321}">
                <p14:modId xmlns:p14="http://schemas.microsoft.com/office/powerpoint/2010/main" val="1194890687"/>
              </p:ext>
            </p:extLst>
          </p:nvPr>
        </p:nvGraphicFramePr>
        <p:xfrm>
          <a:off x="3346939" y="3223262"/>
          <a:ext cx="6970479" cy="1341120"/>
        </p:xfrm>
        <a:graphic>
          <a:graphicData uri="http://schemas.openxmlformats.org/drawingml/2006/table">
            <a:tbl>
              <a:tblPr firstRow="1" bandRow="1">
                <a:tableStyleId>{5940675A-B579-460E-94D1-54222C63F5DA}</a:tableStyleId>
              </a:tblPr>
              <a:tblGrid>
                <a:gridCol w="2909117">
                  <a:extLst>
                    <a:ext uri="{9D8B030D-6E8A-4147-A177-3AD203B41FA5}">
                      <a16:colId xmlns:a16="http://schemas.microsoft.com/office/drawing/2014/main" val="20000"/>
                    </a:ext>
                  </a:extLst>
                </a:gridCol>
                <a:gridCol w="1308218">
                  <a:extLst>
                    <a:ext uri="{9D8B030D-6E8A-4147-A177-3AD203B41FA5}">
                      <a16:colId xmlns:a16="http://schemas.microsoft.com/office/drawing/2014/main" val="20001"/>
                    </a:ext>
                  </a:extLst>
                </a:gridCol>
                <a:gridCol w="1203717">
                  <a:extLst>
                    <a:ext uri="{9D8B030D-6E8A-4147-A177-3AD203B41FA5}">
                      <a16:colId xmlns:a16="http://schemas.microsoft.com/office/drawing/2014/main" val="20002"/>
                    </a:ext>
                  </a:extLst>
                </a:gridCol>
                <a:gridCol w="1549427">
                  <a:extLst>
                    <a:ext uri="{9D8B030D-6E8A-4147-A177-3AD203B41FA5}">
                      <a16:colId xmlns:a16="http://schemas.microsoft.com/office/drawing/2014/main" val="20003"/>
                    </a:ext>
                  </a:extLst>
                </a:gridCol>
              </a:tblGrid>
              <a:tr h="328798">
                <a:tc>
                  <a:txBody>
                    <a:bodyPr/>
                    <a:lstStyle/>
                    <a:p>
                      <a:pPr algn="ctr"/>
                      <a:endParaRPr lang="en-US" sz="16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anchor="ctr">
                    <a:solidFill>
                      <a:schemeClr val="tx1">
                        <a:lumMod val="95000"/>
                        <a:lumOff val="5000"/>
                      </a:schemeClr>
                    </a:solidFill>
                  </a:tcPr>
                </a:tc>
                <a:tc>
                  <a:txBody>
                    <a:bodyPr/>
                    <a:lstStyle/>
                    <a:p>
                      <a:pPr algn="ctr"/>
                      <a:r>
                        <a:rPr lang="en-US" sz="1600" b="1" dirty="0">
                          <a:solidFill>
                            <a:schemeClr val="bg1"/>
                          </a:solidFill>
                          <a:latin typeface="Verdana" panose="020B0604030504040204" pitchFamily="34" charset="0"/>
                          <a:ea typeface="Verdana" panose="020B0604030504040204" pitchFamily="34" charset="0"/>
                          <a:cs typeface="Verdana" panose="020B0604030504040204" pitchFamily="34" charset="0"/>
                        </a:rPr>
                        <a:t>Year</a:t>
                      </a:r>
                      <a:r>
                        <a:rPr lang="en-US" sz="1600" b="1" baseline="0" dirty="0">
                          <a:solidFill>
                            <a:schemeClr val="bg1"/>
                          </a:solidFill>
                          <a:latin typeface="Verdana" panose="020B0604030504040204" pitchFamily="34" charset="0"/>
                          <a:ea typeface="Verdana" panose="020B0604030504040204" pitchFamily="34" charset="0"/>
                          <a:cs typeface="Verdana" panose="020B0604030504040204" pitchFamily="34" charset="0"/>
                        </a:rPr>
                        <a:t> 0</a:t>
                      </a:r>
                      <a:endParaRPr lang="en-US" sz="16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anchor="ctr">
                    <a:solidFill>
                      <a:schemeClr val="tx1">
                        <a:lumMod val="95000"/>
                        <a:lumOff val="5000"/>
                      </a:schemeClr>
                    </a:solidFill>
                  </a:tcPr>
                </a:tc>
                <a:tc>
                  <a:txBody>
                    <a:bodyPr/>
                    <a:lstStyle/>
                    <a:p>
                      <a:pPr algn="ctr"/>
                      <a:r>
                        <a:rPr lang="en-US" sz="1600" b="1" dirty="0">
                          <a:solidFill>
                            <a:schemeClr val="bg1"/>
                          </a:solidFill>
                          <a:latin typeface="Verdana" panose="020B0604030504040204" pitchFamily="34" charset="0"/>
                          <a:ea typeface="Verdana" panose="020B0604030504040204" pitchFamily="34" charset="0"/>
                          <a:cs typeface="Verdana" panose="020B0604030504040204" pitchFamily="34" charset="0"/>
                        </a:rPr>
                        <a:t>Year</a:t>
                      </a:r>
                      <a:r>
                        <a:rPr lang="en-US" sz="1600" b="1" baseline="0" dirty="0">
                          <a:solidFill>
                            <a:schemeClr val="bg1"/>
                          </a:solidFill>
                          <a:latin typeface="Verdana" panose="020B0604030504040204" pitchFamily="34" charset="0"/>
                          <a:ea typeface="Verdana" panose="020B0604030504040204" pitchFamily="34" charset="0"/>
                          <a:cs typeface="Verdana" panose="020B0604030504040204" pitchFamily="34" charset="0"/>
                        </a:rPr>
                        <a:t> 1</a:t>
                      </a:r>
                      <a:endParaRPr lang="en-US" sz="16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anchor="ctr">
                    <a:solidFill>
                      <a:schemeClr val="tx1">
                        <a:lumMod val="95000"/>
                        <a:lumOff val="5000"/>
                      </a:schemeClr>
                    </a:solidFill>
                  </a:tcPr>
                </a:tc>
                <a:tc>
                  <a:txBody>
                    <a:bodyPr/>
                    <a:lstStyle/>
                    <a:p>
                      <a:pPr algn="ctr"/>
                      <a:r>
                        <a:rPr lang="en-US" sz="1600" b="1" dirty="0">
                          <a:solidFill>
                            <a:schemeClr val="bg1"/>
                          </a:solidFill>
                          <a:latin typeface="Verdana" panose="020B0604030504040204" pitchFamily="34" charset="0"/>
                          <a:ea typeface="Verdana" panose="020B0604030504040204" pitchFamily="34" charset="0"/>
                          <a:cs typeface="Verdana" panose="020B0604030504040204" pitchFamily="34" charset="0"/>
                        </a:rPr>
                        <a:t>Year 2</a:t>
                      </a:r>
                    </a:p>
                  </a:txBody>
                  <a:tcPr anchor="ctr">
                    <a:solidFill>
                      <a:schemeClr val="tx1">
                        <a:lumMod val="95000"/>
                        <a:lumOff val="5000"/>
                      </a:schemeClr>
                    </a:solidFill>
                  </a:tcPr>
                </a:tc>
                <a:extLst>
                  <a:ext uri="{0D108BD9-81ED-4DB2-BD59-A6C34878D82A}">
                    <a16:rowId xmlns:a16="http://schemas.microsoft.com/office/drawing/2014/main" val="10000"/>
                  </a:ext>
                </a:extLst>
              </a:tr>
              <a:tr h="328798">
                <a:tc>
                  <a:txBody>
                    <a:bodyPr/>
                    <a:lstStyle/>
                    <a:p>
                      <a:r>
                        <a:rPr lang="en-US" sz="1600" dirty="0">
                          <a:latin typeface="Verdana" panose="020B0604030504040204" pitchFamily="34" charset="0"/>
                          <a:ea typeface="Verdana" panose="020B0604030504040204" pitchFamily="34" charset="0"/>
                          <a:cs typeface="Verdana" panose="020B0604030504040204" pitchFamily="34" charset="0"/>
                        </a:rPr>
                        <a:t>Borrow for </a:t>
                      </a:r>
                      <a:r>
                        <a:rPr lang="en-US" sz="1600" dirty="0">
                          <a:solidFill>
                            <a:srgbClr val="FF0000"/>
                          </a:solidFill>
                          <a:latin typeface="Verdana" panose="020B0604030504040204" pitchFamily="34" charset="0"/>
                          <a:ea typeface="Verdana" panose="020B0604030504040204" pitchFamily="34" charset="0"/>
                          <a:cs typeface="Verdana" panose="020B0604030504040204" pitchFamily="34" charset="0"/>
                        </a:rPr>
                        <a:t>1</a:t>
                      </a:r>
                      <a:r>
                        <a:rPr lang="en-US" sz="1600" dirty="0">
                          <a:latin typeface="Verdana" panose="020B0604030504040204" pitchFamily="34" charset="0"/>
                          <a:ea typeface="Verdana" panose="020B0604030504040204" pitchFamily="34" charset="0"/>
                          <a:cs typeface="Verdana" panose="020B0604030504040204" pitchFamily="34" charset="0"/>
                        </a:rPr>
                        <a:t> Year at </a:t>
                      </a:r>
                      <a:r>
                        <a:rPr lang="en-US" sz="1600" dirty="0">
                          <a:solidFill>
                            <a:srgbClr val="FF0000"/>
                          </a:solidFill>
                          <a:latin typeface="Verdana" panose="020B0604030504040204" pitchFamily="34" charset="0"/>
                          <a:ea typeface="Verdana" panose="020B0604030504040204" pitchFamily="34" charset="0"/>
                          <a:cs typeface="Verdana" panose="020B0604030504040204" pitchFamily="34" charset="0"/>
                        </a:rPr>
                        <a:t>10%</a:t>
                      </a:r>
                    </a:p>
                  </a:txBody>
                  <a:tcPr anchor="ctr"/>
                </a:tc>
                <a:tc>
                  <a:txBody>
                    <a:bodyPr/>
                    <a:lstStyle/>
                    <a:p>
                      <a:pPr algn="r"/>
                      <a:r>
                        <a:rPr lang="en-US" sz="1600" dirty="0">
                          <a:solidFill>
                            <a:srgbClr val="FF0000"/>
                          </a:solidFill>
                          <a:latin typeface="Verdana" panose="020B0604030504040204" pitchFamily="34" charset="0"/>
                          <a:ea typeface="Verdana" panose="020B0604030504040204" pitchFamily="34" charset="0"/>
                          <a:cs typeface="Verdana" panose="020B0604030504040204" pitchFamily="34" charset="0"/>
                        </a:rPr>
                        <a:t>+90.91</a:t>
                      </a:r>
                    </a:p>
                  </a:txBody>
                  <a:tcPr anchor="ctr"/>
                </a:tc>
                <a:tc>
                  <a:txBody>
                    <a:bodyPr/>
                    <a:lstStyle/>
                    <a:p>
                      <a:pPr algn="r"/>
                      <a:r>
                        <a:rPr lang="en-US" sz="1600" dirty="0">
                          <a:solidFill>
                            <a:srgbClr val="FF0000"/>
                          </a:solidFill>
                          <a:latin typeface="Verdana" panose="020B0604030504040204" pitchFamily="34" charset="0"/>
                          <a:ea typeface="Verdana" panose="020B0604030504040204" pitchFamily="34" charset="0"/>
                          <a:cs typeface="Verdana" panose="020B0604030504040204" pitchFamily="34" charset="0"/>
                        </a:rPr>
                        <a:t>-100</a:t>
                      </a:r>
                    </a:p>
                  </a:txBody>
                  <a:tcPr anchor="ctr"/>
                </a:tc>
                <a:tc>
                  <a:txBody>
                    <a:bodyPr/>
                    <a:lstStyle/>
                    <a:p>
                      <a:pPr algn="r"/>
                      <a:endParaRPr lang="en-US" sz="160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nchor="ctr"/>
                </a:tc>
                <a:extLst>
                  <a:ext uri="{0D108BD9-81ED-4DB2-BD59-A6C34878D82A}">
                    <a16:rowId xmlns:a16="http://schemas.microsoft.com/office/drawing/2014/main" val="10001"/>
                  </a:ext>
                </a:extLst>
              </a:tr>
              <a:tr h="328798">
                <a:tc>
                  <a:txBody>
                    <a:bodyPr/>
                    <a:lstStyle/>
                    <a:p>
                      <a:r>
                        <a:rPr lang="en-US" sz="1600" dirty="0">
                          <a:latin typeface="Verdana" panose="020B0604030504040204" pitchFamily="34" charset="0"/>
                          <a:ea typeface="Verdana" panose="020B0604030504040204" pitchFamily="34" charset="0"/>
                          <a:cs typeface="Verdana" panose="020B0604030504040204" pitchFamily="34" charset="0"/>
                        </a:rPr>
                        <a:t>Lend for </a:t>
                      </a:r>
                      <a:r>
                        <a:rPr lang="en-US" sz="1600" dirty="0">
                          <a:solidFill>
                            <a:srgbClr val="FF0000"/>
                          </a:solidFill>
                          <a:latin typeface="Verdana" panose="020B0604030504040204" pitchFamily="34" charset="0"/>
                          <a:ea typeface="Verdana" panose="020B0604030504040204" pitchFamily="34" charset="0"/>
                          <a:cs typeface="Verdana" panose="020B0604030504040204" pitchFamily="34" charset="0"/>
                        </a:rPr>
                        <a:t>2</a:t>
                      </a:r>
                      <a:r>
                        <a:rPr lang="en-US" sz="1600" dirty="0">
                          <a:latin typeface="Verdana" panose="020B0604030504040204" pitchFamily="34" charset="0"/>
                          <a:ea typeface="Verdana" panose="020B0604030504040204" pitchFamily="34" charset="0"/>
                          <a:cs typeface="Verdana" panose="020B0604030504040204" pitchFamily="34" charset="0"/>
                        </a:rPr>
                        <a:t> years at</a:t>
                      </a:r>
                      <a:r>
                        <a:rPr lang="en-US" sz="1600" baseline="0" dirty="0">
                          <a:latin typeface="Verdana" panose="020B0604030504040204" pitchFamily="34" charset="0"/>
                          <a:ea typeface="Verdana" panose="020B0604030504040204" pitchFamily="34" charset="0"/>
                          <a:cs typeface="Verdana" panose="020B0604030504040204" pitchFamily="34" charset="0"/>
                        </a:rPr>
                        <a:t> </a:t>
                      </a:r>
                      <a:r>
                        <a:rPr lang="en-US" sz="1600" baseline="0" dirty="0">
                          <a:solidFill>
                            <a:srgbClr val="FF0000"/>
                          </a:solidFill>
                          <a:latin typeface="Verdana" panose="020B0604030504040204" pitchFamily="34" charset="0"/>
                          <a:ea typeface="Verdana" panose="020B0604030504040204" pitchFamily="34" charset="0"/>
                          <a:cs typeface="Verdana" panose="020B0604030504040204" pitchFamily="34" charset="0"/>
                        </a:rPr>
                        <a:t>12%</a:t>
                      </a:r>
                      <a:endParaRPr lang="en-US" sz="1600"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r"/>
                      <a:r>
                        <a:rPr lang="en-US" sz="1600" dirty="0">
                          <a:solidFill>
                            <a:srgbClr val="FF0000"/>
                          </a:solidFill>
                          <a:latin typeface="Verdana" panose="020B0604030504040204" pitchFamily="34" charset="0"/>
                          <a:ea typeface="Verdana" panose="020B0604030504040204" pitchFamily="34" charset="0"/>
                          <a:cs typeface="Verdana" panose="020B0604030504040204" pitchFamily="34" charset="0"/>
                        </a:rPr>
                        <a:t>-90.91</a:t>
                      </a:r>
                    </a:p>
                  </a:txBody>
                  <a:tcPr anchor="ctr"/>
                </a:tc>
                <a:tc>
                  <a:txBody>
                    <a:bodyPr/>
                    <a:lstStyle/>
                    <a:p>
                      <a:pPr algn="r"/>
                      <a:endParaRPr lang="en-US" sz="1600"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r"/>
                      <a:r>
                        <a:rPr lang="en-US" sz="1600" dirty="0">
                          <a:solidFill>
                            <a:srgbClr val="FF0000"/>
                          </a:solidFill>
                          <a:latin typeface="Verdana" panose="020B0604030504040204" pitchFamily="34" charset="0"/>
                          <a:ea typeface="Verdana" panose="020B0604030504040204" pitchFamily="34" charset="0"/>
                          <a:cs typeface="Verdana" panose="020B0604030504040204" pitchFamily="34" charset="0"/>
                        </a:rPr>
                        <a:t>+114.04</a:t>
                      </a:r>
                    </a:p>
                  </a:txBody>
                  <a:tcPr anchor="ctr"/>
                </a:tc>
                <a:extLst>
                  <a:ext uri="{0D108BD9-81ED-4DB2-BD59-A6C34878D82A}">
                    <a16:rowId xmlns:a16="http://schemas.microsoft.com/office/drawing/2014/main" val="10002"/>
                  </a:ext>
                </a:extLst>
              </a:tr>
              <a:tr h="328798">
                <a:tc>
                  <a:txBody>
                    <a:bodyPr/>
                    <a:lstStyle/>
                    <a:p>
                      <a:r>
                        <a:rPr lang="en-US" sz="1600" dirty="0">
                          <a:latin typeface="Verdana" panose="020B0604030504040204" pitchFamily="34" charset="0"/>
                          <a:ea typeface="Verdana" panose="020B0604030504040204" pitchFamily="34" charset="0"/>
                          <a:cs typeface="Verdana" panose="020B0604030504040204" pitchFamily="34" charset="0"/>
                        </a:rPr>
                        <a:t>Net cash flow</a:t>
                      </a:r>
                    </a:p>
                  </a:txBody>
                  <a:tcPr anchor="ctr"/>
                </a:tc>
                <a:tc>
                  <a:txBody>
                    <a:bodyPr/>
                    <a:lstStyle/>
                    <a:p>
                      <a:pPr algn="r"/>
                      <a:r>
                        <a:rPr lang="en-US" sz="1600" dirty="0">
                          <a:solidFill>
                            <a:srgbClr val="FF0000"/>
                          </a:solidFill>
                          <a:latin typeface="Verdana" panose="020B0604030504040204" pitchFamily="34" charset="0"/>
                          <a:ea typeface="Verdana" panose="020B0604030504040204" pitchFamily="34" charset="0"/>
                          <a:cs typeface="Verdana" panose="020B0604030504040204" pitchFamily="34" charset="0"/>
                        </a:rPr>
                        <a:t>0</a:t>
                      </a:r>
                    </a:p>
                  </a:txBody>
                  <a:tcPr anchor="ctr"/>
                </a:tc>
                <a:tc>
                  <a:txBody>
                    <a:bodyPr/>
                    <a:lstStyle/>
                    <a:p>
                      <a:pPr algn="r"/>
                      <a:r>
                        <a:rPr lang="en-US" sz="1600" dirty="0">
                          <a:solidFill>
                            <a:srgbClr val="FF0000"/>
                          </a:solidFill>
                          <a:latin typeface="Verdana" panose="020B0604030504040204" pitchFamily="34" charset="0"/>
                          <a:ea typeface="Verdana" panose="020B0604030504040204" pitchFamily="34" charset="0"/>
                          <a:cs typeface="Verdana" panose="020B0604030504040204" pitchFamily="34" charset="0"/>
                        </a:rPr>
                        <a:t>-100</a:t>
                      </a:r>
                    </a:p>
                  </a:txBody>
                  <a:tcPr anchor="ctr"/>
                </a:tc>
                <a:tc>
                  <a:txBody>
                    <a:bodyPr/>
                    <a:lstStyle/>
                    <a:p>
                      <a:pPr algn="r"/>
                      <a:r>
                        <a:rPr lang="en-US" sz="1600" dirty="0">
                          <a:solidFill>
                            <a:srgbClr val="FF0000"/>
                          </a:solidFill>
                          <a:latin typeface="Verdana" panose="020B0604030504040204" pitchFamily="34" charset="0"/>
                          <a:ea typeface="Verdana" panose="020B0604030504040204" pitchFamily="34" charset="0"/>
                          <a:cs typeface="Verdana" panose="020B0604030504040204" pitchFamily="34" charset="0"/>
                        </a:rPr>
                        <a:t>+114.04</a:t>
                      </a:r>
                    </a:p>
                  </a:txBody>
                  <a:tcPr anchor="ctr"/>
                </a:tc>
                <a:extLst>
                  <a:ext uri="{0D108BD9-81ED-4DB2-BD59-A6C34878D82A}">
                    <a16:rowId xmlns:a16="http://schemas.microsoft.com/office/drawing/2014/main" val="10003"/>
                  </a:ext>
                </a:extLst>
              </a:tr>
            </a:tbl>
          </a:graphicData>
        </a:graphic>
      </p:graphicFrame>
      <p:graphicFrame>
        <p:nvGraphicFramePr>
          <p:cNvPr id="11" name="Object 10">
            <a:extLst>
              <a:ext uri="{FF2B5EF4-FFF2-40B4-BE49-F238E27FC236}">
                <a16:creationId xmlns:a16="http://schemas.microsoft.com/office/drawing/2014/main" id="{10CF6E9E-830D-641A-1CC6-B5111CD57D70}"/>
              </a:ext>
            </a:extLst>
          </p:cNvPr>
          <p:cNvGraphicFramePr>
            <a:graphicFrameLocks noChangeAspect="1"/>
          </p:cNvGraphicFramePr>
          <p:nvPr>
            <p:extLst>
              <p:ext uri="{D42A27DB-BD31-4B8C-83A1-F6EECF244321}">
                <p14:modId xmlns:p14="http://schemas.microsoft.com/office/powerpoint/2010/main" val="3467989049"/>
              </p:ext>
            </p:extLst>
          </p:nvPr>
        </p:nvGraphicFramePr>
        <p:xfrm>
          <a:off x="3326596" y="5012024"/>
          <a:ext cx="5116759" cy="1583961"/>
        </p:xfrm>
        <a:graphic>
          <a:graphicData uri="http://schemas.openxmlformats.org/presentationml/2006/ole">
            <mc:AlternateContent xmlns:mc="http://schemas.openxmlformats.org/markup-compatibility/2006">
              <mc:Choice xmlns:v="urn:schemas-microsoft-com:vml" Requires="v">
                <p:oleObj name="Equation" r:id="rId2" imgW="4267080" imgH="1396800" progId="Equation.3">
                  <p:embed/>
                </p:oleObj>
              </mc:Choice>
              <mc:Fallback>
                <p:oleObj name="Equation" r:id="rId2" imgW="4267080" imgH="1396800" progId="Equation.3">
                  <p:embed/>
                  <p:pic>
                    <p:nvPicPr>
                      <p:cNvPr id="8" name="Object 7"/>
                      <p:cNvPicPr>
                        <a:picLocks noChangeAspect="1" noChangeArrowheads="1"/>
                      </p:cNvPicPr>
                      <p:nvPr/>
                    </p:nvPicPr>
                    <p:blipFill>
                      <a:blip r:embed="rId3"/>
                      <a:srcRect/>
                      <a:stretch>
                        <a:fillRect/>
                      </a:stretch>
                    </p:blipFill>
                    <p:spPr bwMode="auto">
                      <a:xfrm>
                        <a:off x="3326596" y="5012024"/>
                        <a:ext cx="5116759" cy="1583961"/>
                      </a:xfrm>
                      <a:prstGeom prst="rect">
                        <a:avLst/>
                      </a:prstGeom>
                      <a:noFill/>
                      <a:ln>
                        <a:noFill/>
                      </a:ln>
                    </p:spPr>
                  </p:pic>
                </p:oleObj>
              </mc:Fallback>
            </mc:AlternateContent>
          </a:graphicData>
        </a:graphic>
      </p:graphicFrame>
      <p:sp>
        <p:nvSpPr>
          <p:cNvPr id="3" name="TextBox 2">
            <a:extLst>
              <a:ext uri="{FF2B5EF4-FFF2-40B4-BE49-F238E27FC236}">
                <a16:creationId xmlns:a16="http://schemas.microsoft.com/office/drawing/2014/main" id="{91F51F7B-0DDA-04E9-9CDA-C14EEDBC48EF}"/>
              </a:ext>
            </a:extLst>
          </p:cNvPr>
          <p:cNvSpPr txBox="1"/>
          <p:nvPr/>
        </p:nvSpPr>
        <p:spPr>
          <a:xfrm>
            <a:off x="335360" y="1124744"/>
            <a:ext cx="11521279" cy="1692771"/>
          </a:xfrm>
          <a:prstGeom prst="rect">
            <a:avLst/>
          </a:prstGeom>
          <a:noFill/>
        </p:spPr>
        <p:txBody>
          <a:bodyPr wrap="square" rtlCol="0">
            <a:spAutoFit/>
          </a:bodyPr>
          <a:lstStyle/>
          <a:p>
            <a:pPr marL="342900" indent="-342900">
              <a:buFont typeface="Arial" panose="020B0604020202020204" pitchFamily="34" charset="0"/>
              <a:buChar char="•"/>
            </a:pPr>
            <a:r>
              <a:rPr lang="en-GB" sz="2400" b="1" u="sng" dirty="0">
                <a:solidFill>
                  <a:schemeClr val="tx1"/>
                </a:solidFill>
              </a:rPr>
              <a:t>A Forward Interest Rate Contract:</a:t>
            </a:r>
            <a:endParaRPr lang="en-GB" sz="2400" dirty="0">
              <a:solidFill>
                <a:schemeClr val="tx1"/>
              </a:solidFill>
            </a:endParaRPr>
          </a:p>
          <a:p>
            <a:pPr marL="342900" indent="-342900">
              <a:buFont typeface="Arial" panose="020B0604020202020204" pitchFamily="34" charset="0"/>
              <a:buChar char="•"/>
            </a:pPr>
            <a:endParaRPr lang="en-GB" sz="800" b="1" u="sng" dirty="0"/>
          </a:p>
          <a:p>
            <a:pPr marL="342900" indent="-342900">
              <a:buFont typeface="Courier New" panose="02070309020205020404" pitchFamily="49" charset="0"/>
              <a:buChar char="o"/>
            </a:pPr>
            <a:r>
              <a:rPr lang="en-GB" sz="2400" dirty="0"/>
              <a:t>You borrow </a:t>
            </a:r>
            <a:r>
              <a:rPr lang="en-GB" sz="2400" dirty="0">
                <a:solidFill>
                  <a:srgbClr val="FF0000"/>
                </a:solidFill>
              </a:rPr>
              <a:t>£90.91 </a:t>
            </a:r>
            <a:r>
              <a:rPr lang="en-GB" sz="2400" dirty="0"/>
              <a:t>for one year at </a:t>
            </a:r>
            <a:r>
              <a:rPr lang="en-GB" sz="2400" dirty="0">
                <a:solidFill>
                  <a:srgbClr val="FF0000"/>
                </a:solidFill>
              </a:rPr>
              <a:t>10%</a:t>
            </a:r>
          </a:p>
          <a:p>
            <a:pPr marL="342900" indent="-342900">
              <a:buFont typeface="Courier New" panose="02070309020205020404" pitchFamily="49" charset="0"/>
              <a:buChar char="o"/>
            </a:pPr>
            <a:r>
              <a:rPr lang="en-GB" sz="2400" dirty="0"/>
              <a:t>You lend </a:t>
            </a:r>
            <a:r>
              <a:rPr lang="en-GB" sz="2400" dirty="0">
                <a:solidFill>
                  <a:srgbClr val="FF0000"/>
                </a:solidFill>
              </a:rPr>
              <a:t>£90.91 </a:t>
            </a:r>
            <a:r>
              <a:rPr lang="en-GB" sz="2400" dirty="0"/>
              <a:t>for two years at </a:t>
            </a:r>
            <a:r>
              <a:rPr lang="en-GB" sz="2400" dirty="0">
                <a:solidFill>
                  <a:srgbClr val="FF0000"/>
                </a:solidFill>
              </a:rPr>
              <a:t>12%</a:t>
            </a:r>
          </a:p>
          <a:p>
            <a:pPr marL="342900" indent="-342900">
              <a:buFont typeface="Courier New" panose="02070309020205020404" pitchFamily="49" charset="0"/>
              <a:buChar char="o"/>
            </a:pPr>
            <a:r>
              <a:rPr lang="en-GB" sz="2400" dirty="0"/>
              <a:t>The cash flow on your transactions is as follows: </a:t>
            </a:r>
          </a:p>
        </p:txBody>
      </p:sp>
      <p:cxnSp>
        <p:nvCxnSpPr>
          <p:cNvPr id="5" name="Straight Arrow Connector 4">
            <a:extLst>
              <a:ext uri="{FF2B5EF4-FFF2-40B4-BE49-F238E27FC236}">
                <a16:creationId xmlns:a16="http://schemas.microsoft.com/office/drawing/2014/main" id="{5CFAC3E4-A551-801B-F2D5-1B31B68110AB}"/>
              </a:ext>
            </a:extLst>
          </p:cNvPr>
          <p:cNvCxnSpPr>
            <a:cxnSpLocks/>
          </p:cNvCxnSpPr>
          <p:nvPr/>
        </p:nvCxnSpPr>
        <p:spPr>
          <a:xfrm>
            <a:off x="8443355" y="3851244"/>
            <a:ext cx="1318162" cy="12356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2A659CAA-755B-78EA-57F0-2F1C49A1EC3C}"/>
              </a:ext>
            </a:extLst>
          </p:cNvPr>
          <p:cNvSpPr txBox="1"/>
          <p:nvPr/>
        </p:nvSpPr>
        <p:spPr>
          <a:xfrm>
            <a:off x="9210775" y="5086925"/>
            <a:ext cx="2213287" cy="646331"/>
          </a:xfrm>
          <a:prstGeom prst="rect">
            <a:avLst/>
          </a:prstGeom>
          <a:noFill/>
        </p:spPr>
        <p:txBody>
          <a:bodyPr wrap="square" rtlCol="0">
            <a:spAutoFit/>
          </a:bodyPr>
          <a:lstStyle/>
          <a:p>
            <a:r>
              <a:rPr lang="en-GB" dirty="0"/>
              <a:t>You have a contract to pay this in </a:t>
            </a:r>
            <a:r>
              <a:rPr lang="en-GB" dirty="0">
                <a:solidFill>
                  <a:srgbClr val="FF0000"/>
                </a:solidFill>
              </a:rPr>
              <a:t>year 1</a:t>
            </a:r>
          </a:p>
        </p:txBody>
      </p:sp>
      <p:sp>
        <p:nvSpPr>
          <p:cNvPr id="13" name="TextBox 12">
            <a:extLst>
              <a:ext uri="{FF2B5EF4-FFF2-40B4-BE49-F238E27FC236}">
                <a16:creationId xmlns:a16="http://schemas.microsoft.com/office/drawing/2014/main" id="{F6FEEB56-7E6C-8EC8-4180-6A858C07F681}"/>
              </a:ext>
            </a:extLst>
          </p:cNvPr>
          <p:cNvSpPr txBox="1"/>
          <p:nvPr/>
        </p:nvSpPr>
        <p:spPr>
          <a:xfrm>
            <a:off x="335360" y="3278363"/>
            <a:ext cx="2925288" cy="1938992"/>
          </a:xfrm>
          <a:prstGeom prst="rect">
            <a:avLst/>
          </a:prstGeom>
          <a:noFill/>
        </p:spPr>
        <p:txBody>
          <a:bodyPr wrap="square" rtlCol="0">
            <a:spAutoFit/>
          </a:bodyPr>
          <a:lstStyle/>
          <a:p>
            <a:r>
              <a:rPr lang="en-GB" sz="2400" dirty="0">
                <a:solidFill>
                  <a:srgbClr val="0070C0"/>
                </a:solidFill>
              </a:rPr>
              <a:t>In this example, you construct a forward loan by borrowing short term and lending long.</a:t>
            </a:r>
          </a:p>
        </p:txBody>
      </p:sp>
      <p:sp>
        <p:nvSpPr>
          <p:cNvPr id="15" name="Rectangle 14">
            <a:extLst>
              <a:ext uri="{FF2B5EF4-FFF2-40B4-BE49-F238E27FC236}">
                <a16:creationId xmlns:a16="http://schemas.microsoft.com/office/drawing/2014/main" id="{3A7E0A96-4048-746C-3301-D19AC0EF4E2C}"/>
              </a:ext>
            </a:extLst>
          </p:cNvPr>
          <p:cNvSpPr/>
          <p:nvPr/>
        </p:nvSpPr>
        <p:spPr>
          <a:xfrm rot="5400000">
            <a:off x="9863053" y="3548042"/>
            <a:ext cx="3089189" cy="3295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dirty="0">
                <a:ln>
                  <a:noFill/>
                </a:ln>
                <a:solidFill>
                  <a:srgbClr val="FF0000"/>
                </a:solidFill>
                <a:effectLst/>
                <a:uLnTx/>
                <a:uFillTx/>
                <a:latin typeface="Calibri" panose="020F0502020204030204"/>
                <a:ea typeface="+mn-ea"/>
                <a:cs typeface="+mn-cs"/>
              </a:rPr>
              <a:t>Brealey, Myers, and Allen 13</a:t>
            </a:r>
            <a:r>
              <a:rPr kumimoji="0" lang="en-GB" sz="500" b="1" i="0" u="none" strike="noStrike" kern="1200" cap="none" spc="0" normalizeH="0" baseline="30000" noProof="0" dirty="0">
                <a:ln>
                  <a:noFill/>
                </a:ln>
                <a:solidFill>
                  <a:srgbClr val="FF0000"/>
                </a:solidFill>
                <a:effectLst/>
                <a:uLnTx/>
                <a:uFillTx/>
                <a:latin typeface="Calibri" panose="020F0502020204030204"/>
                <a:ea typeface="+mn-ea"/>
                <a:cs typeface="+mn-cs"/>
              </a:rPr>
              <a:t>th</a:t>
            </a:r>
            <a:r>
              <a:rPr kumimoji="0" lang="en-GB" sz="500" b="1" i="0" u="none" strike="noStrike" kern="1200" cap="none" spc="0" normalizeH="0" baseline="0" noProof="0" dirty="0">
                <a:ln>
                  <a:noFill/>
                </a:ln>
                <a:solidFill>
                  <a:srgbClr val="FF0000"/>
                </a:solidFill>
                <a:effectLst/>
                <a:uLnTx/>
                <a:uFillTx/>
                <a:latin typeface="Calibri" panose="020F0502020204030204"/>
                <a:ea typeface="+mn-ea"/>
                <a:cs typeface="+mn-cs"/>
              </a:rPr>
              <a:t> Edition PPT., 2017</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44443535"/>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704571"/>
            <a:ext cx="11521279" cy="432048"/>
          </a:xfr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r>
              <a:rPr lang="en-GB" sz="2800" dirty="0">
                <a:solidFill>
                  <a:schemeClr val="tx1"/>
                </a:solidFill>
              </a:rPr>
              <a:t>Derivatives </a:t>
            </a:r>
          </a:p>
        </p:txBody>
      </p:sp>
      <p:sp>
        <p:nvSpPr>
          <p:cNvPr id="8" name="Slide Number Placeholder 7">
            <a:extLst>
              <a:ext uri="{FF2B5EF4-FFF2-40B4-BE49-F238E27FC236}">
                <a16:creationId xmlns:a16="http://schemas.microsoft.com/office/drawing/2014/main" id="{4CC362E6-9EC9-4DDA-B419-86B0AFCB03E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157</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AAE16BDE-33A5-F5F3-F3F3-05607D2DDE5E}"/>
              </a:ext>
            </a:extLst>
          </p:cNvPr>
          <p:cNvSpPr>
            <a:spLocks noGrp="1"/>
          </p:cNvSpPr>
          <p:nvPr>
            <p:ph idx="1"/>
          </p:nvPr>
        </p:nvSpPr>
        <p:spPr>
          <a:xfrm>
            <a:off x="193962" y="1266444"/>
            <a:ext cx="11721685" cy="4325112"/>
          </a:xfrm>
        </p:spPr>
        <p:txBody>
          <a:bodyPr/>
          <a:lstStyle/>
          <a:p>
            <a:r>
              <a:rPr lang="en-GB" b="1" dirty="0"/>
              <a:t>Why do companies use derivatives?</a:t>
            </a:r>
          </a:p>
          <a:p>
            <a:pPr marL="624078" indent="-514350">
              <a:buFont typeface="+mj-lt"/>
              <a:buAutoNum type="arabicPeriod"/>
            </a:pPr>
            <a:r>
              <a:rPr lang="en-GB" dirty="0"/>
              <a:t>Changing or reducing their risk exposures (this is called </a:t>
            </a:r>
            <a:r>
              <a:rPr lang="en-GB" dirty="0">
                <a:solidFill>
                  <a:srgbClr val="FF0000"/>
                </a:solidFill>
              </a:rPr>
              <a:t>hedging</a:t>
            </a:r>
            <a:r>
              <a:rPr lang="en-GB" dirty="0"/>
              <a:t>)</a:t>
            </a:r>
          </a:p>
          <a:p>
            <a:pPr marL="624078" indent="-514350">
              <a:buFont typeface="+mj-lt"/>
              <a:buAutoNum type="arabicPeriod"/>
            </a:pPr>
            <a:r>
              <a:rPr lang="en-GB" dirty="0"/>
              <a:t>Making a profit through borrowing and lending (this is called </a:t>
            </a:r>
            <a:r>
              <a:rPr lang="en-GB" dirty="0">
                <a:solidFill>
                  <a:srgbClr val="FF0000"/>
                </a:solidFill>
              </a:rPr>
              <a:t>speculation</a:t>
            </a:r>
            <a:r>
              <a:rPr lang="en-GB" dirty="0"/>
              <a:t>) </a:t>
            </a:r>
          </a:p>
        </p:txBody>
      </p:sp>
      <p:graphicFrame>
        <p:nvGraphicFramePr>
          <p:cNvPr id="9" name="Diagram 8">
            <a:extLst>
              <a:ext uri="{FF2B5EF4-FFF2-40B4-BE49-F238E27FC236}">
                <a16:creationId xmlns:a16="http://schemas.microsoft.com/office/drawing/2014/main" id="{693840D9-AC6F-CA61-E445-874F7DC0F634}"/>
              </a:ext>
            </a:extLst>
          </p:cNvPr>
          <p:cNvGraphicFramePr/>
          <p:nvPr>
            <p:extLst>
              <p:ext uri="{D42A27DB-BD31-4B8C-83A1-F6EECF244321}">
                <p14:modId xmlns:p14="http://schemas.microsoft.com/office/powerpoint/2010/main" val="1411866864"/>
              </p:ext>
            </p:extLst>
          </p:nvPr>
        </p:nvGraphicFramePr>
        <p:xfrm>
          <a:off x="229870" y="4246309"/>
          <a:ext cx="5379978" cy="25865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1" name="Diagram 10">
            <a:extLst>
              <a:ext uri="{FF2B5EF4-FFF2-40B4-BE49-F238E27FC236}">
                <a16:creationId xmlns:a16="http://schemas.microsoft.com/office/drawing/2014/main" id="{06E779BE-F90D-0801-F755-4057B263F7D1}"/>
              </a:ext>
            </a:extLst>
          </p:cNvPr>
          <p:cNvGraphicFramePr/>
          <p:nvPr>
            <p:extLst>
              <p:ext uri="{D42A27DB-BD31-4B8C-83A1-F6EECF244321}">
                <p14:modId xmlns:p14="http://schemas.microsoft.com/office/powerpoint/2010/main" val="200580241"/>
              </p:ext>
            </p:extLst>
          </p:nvPr>
        </p:nvGraphicFramePr>
        <p:xfrm>
          <a:off x="6124001" y="4246310"/>
          <a:ext cx="5838129" cy="258650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3" name="TextBox 12">
            <a:extLst>
              <a:ext uri="{FF2B5EF4-FFF2-40B4-BE49-F238E27FC236}">
                <a16:creationId xmlns:a16="http://schemas.microsoft.com/office/drawing/2014/main" id="{8140E360-4519-C172-DB77-5FC7A121E804}"/>
              </a:ext>
            </a:extLst>
          </p:cNvPr>
          <p:cNvSpPr txBox="1"/>
          <p:nvPr/>
        </p:nvSpPr>
        <p:spPr>
          <a:xfrm>
            <a:off x="6213270" y="2903533"/>
            <a:ext cx="5557652" cy="1754326"/>
          </a:xfrm>
          <a:prstGeom prst="rect">
            <a:avLst/>
          </a:prstGeom>
          <a:noFill/>
        </p:spPr>
        <p:txBody>
          <a:bodyPr wrap="square">
            <a:spAutoFit/>
          </a:bodyPr>
          <a:lstStyle/>
          <a:p>
            <a:pPr marL="0" indent="0" eaLnBrk="1" hangingPunct="1">
              <a:buFontTx/>
              <a:buNone/>
              <a:defRPr/>
            </a:pPr>
            <a:r>
              <a:rPr lang="en-US" sz="1800" dirty="0"/>
              <a:t>On April 1, </a:t>
            </a:r>
            <a:r>
              <a:rPr lang="en-US" sz="1800" dirty="0" err="1"/>
              <a:t>Maan</a:t>
            </a:r>
            <a:r>
              <a:rPr lang="en-US" sz="1800" dirty="0"/>
              <a:t> Chemical agreed to sell petrochemicals (in US dollars) to the Dutch government in the future. The delivery dates and prices have been determined. Because oil is a basic ingredient of the production process, </a:t>
            </a:r>
            <a:r>
              <a:rPr lang="en-US" sz="1800" dirty="0" err="1"/>
              <a:t>Maan</a:t>
            </a:r>
            <a:r>
              <a:rPr lang="en-US" sz="1800" dirty="0"/>
              <a:t> Chemical will need to have large quantities of oil on hand. The firm can get the oil in one of two ways:</a:t>
            </a:r>
            <a:endParaRPr lang="en-GB" sz="1800" dirty="0"/>
          </a:p>
        </p:txBody>
      </p:sp>
      <p:sp>
        <p:nvSpPr>
          <p:cNvPr id="14" name="TextBox 13">
            <a:extLst>
              <a:ext uri="{FF2B5EF4-FFF2-40B4-BE49-F238E27FC236}">
                <a16:creationId xmlns:a16="http://schemas.microsoft.com/office/drawing/2014/main" id="{4F536652-131B-B4AD-1E50-3C512B95F30A}"/>
              </a:ext>
            </a:extLst>
          </p:cNvPr>
          <p:cNvSpPr txBox="1"/>
          <p:nvPr/>
        </p:nvSpPr>
        <p:spPr>
          <a:xfrm>
            <a:off x="688020" y="3303294"/>
            <a:ext cx="4610594" cy="1200329"/>
          </a:xfrm>
          <a:prstGeom prst="rect">
            <a:avLst/>
          </a:prstGeom>
          <a:noFill/>
        </p:spPr>
        <p:txBody>
          <a:bodyPr wrap="square">
            <a:spAutoFit/>
          </a:bodyPr>
          <a:lstStyle/>
          <a:p>
            <a:pPr marL="0" indent="0" eaLnBrk="1" hangingPunct="1">
              <a:buFontTx/>
              <a:buNone/>
              <a:defRPr/>
            </a:pPr>
            <a:r>
              <a:rPr lang="en-US" sz="1800" dirty="0"/>
              <a:t>In January, Simon Agyei-</a:t>
            </a:r>
            <a:r>
              <a:rPr lang="en-US" sz="1800" dirty="0" err="1"/>
              <a:t>Ampomah</a:t>
            </a:r>
            <a:r>
              <a:rPr lang="en-US" sz="1800" dirty="0"/>
              <a:t>, a Ghanaian farmer, anticipates a harvest of </a:t>
            </a:r>
            <a:r>
              <a:rPr lang="en-US" sz="1800" dirty="0">
                <a:solidFill>
                  <a:srgbClr val="FF0000"/>
                </a:solidFill>
              </a:rPr>
              <a:t>5,000</a:t>
            </a:r>
            <a:r>
              <a:rPr lang="en-US" sz="1800" dirty="0"/>
              <a:t> tones of cocoa at the end of September. He has two alternatives.</a:t>
            </a:r>
            <a:endParaRPr lang="en-GB" sz="1800" dirty="0"/>
          </a:p>
        </p:txBody>
      </p:sp>
      <p:cxnSp>
        <p:nvCxnSpPr>
          <p:cNvPr id="15" name="Straight Connector 14">
            <a:extLst>
              <a:ext uri="{FF2B5EF4-FFF2-40B4-BE49-F238E27FC236}">
                <a16:creationId xmlns:a16="http://schemas.microsoft.com/office/drawing/2014/main" id="{64612AD7-C20E-7C84-CEAC-D5E23898F15A}"/>
              </a:ext>
            </a:extLst>
          </p:cNvPr>
          <p:cNvCxnSpPr/>
          <p:nvPr/>
        </p:nvCxnSpPr>
        <p:spPr>
          <a:xfrm>
            <a:off x="5902036" y="3134872"/>
            <a:ext cx="0" cy="3230302"/>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9E4384A2-4C55-6DB1-91DD-55C09F6BA830}"/>
              </a:ext>
            </a:extLst>
          </p:cNvPr>
          <p:cNvSpPr/>
          <p:nvPr/>
        </p:nvSpPr>
        <p:spPr>
          <a:xfrm>
            <a:off x="4616181" y="6416843"/>
            <a:ext cx="3089189" cy="3295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dirty="0">
                <a:ln>
                  <a:noFill/>
                </a:ln>
                <a:solidFill>
                  <a:srgbClr val="FF0000"/>
                </a:solidFill>
                <a:effectLst/>
                <a:uLnTx/>
                <a:uFillTx/>
                <a:latin typeface="Calibri" panose="020F0502020204030204"/>
                <a:ea typeface="+mn-ea"/>
                <a:cs typeface="+mn-cs"/>
              </a:rPr>
              <a:t>Adopted from Hillier’s PPT , The McGraw-Hill Companies, 2012</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08513164"/>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704571"/>
            <a:ext cx="11521279" cy="432048"/>
          </a:xfr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r>
              <a:rPr lang="en-GB" sz="2800" dirty="0">
                <a:solidFill>
                  <a:schemeClr val="tx1"/>
                </a:solidFill>
              </a:rPr>
              <a:t>Hedging with Forward Contracts </a:t>
            </a:r>
          </a:p>
        </p:txBody>
      </p:sp>
      <p:sp>
        <p:nvSpPr>
          <p:cNvPr id="8" name="Slide Number Placeholder 7">
            <a:extLst>
              <a:ext uri="{FF2B5EF4-FFF2-40B4-BE49-F238E27FC236}">
                <a16:creationId xmlns:a16="http://schemas.microsoft.com/office/drawing/2014/main" id="{4CC362E6-9EC9-4DDA-B419-86B0AFCB03E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158</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AAE16BDE-33A5-F5F3-F3F3-05607D2DDE5E}"/>
              </a:ext>
            </a:extLst>
          </p:cNvPr>
          <p:cNvSpPr>
            <a:spLocks noGrp="1"/>
          </p:cNvSpPr>
          <p:nvPr>
            <p:ph idx="1"/>
          </p:nvPr>
        </p:nvSpPr>
        <p:spPr>
          <a:xfrm>
            <a:off x="193962" y="1266444"/>
            <a:ext cx="11721685" cy="4325112"/>
          </a:xfrm>
        </p:spPr>
        <p:txBody>
          <a:bodyPr/>
          <a:lstStyle/>
          <a:p>
            <a:pPr marL="457200" indent="-457200">
              <a:spcBef>
                <a:spcPts val="600"/>
              </a:spcBef>
              <a:buClr>
                <a:srgbClr val="000000"/>
              </a:buClr>
              <a:buSzPct val="100000"/>
            </a:pPr>
            <a:r>
              <a:rPr lang="en-US" altLang="en-US" sz="2600" u="sng" dirty="0">
                <a:solidFill>
                  <a:srgbClr val="000000"/>
                </a:solidFill>
                <a:ea typeface="Verdana" pitchFamily="34" charset="0"/>
                <a:cs typeface="Verdana" pitchFamily="34" charset="0"/>
              </a:rPr>
              <a:t>Business has risk</a:t>
            </a:r>
          </a:p>
          <a:p>
            <a:pPr marL="914400" lvl="1" indent="-403225">
              <a:spcBef>
                <a:spcPts val="600"/>
              </a:spcBef>
              <a:buSzPct val="100000"/>
            </a:pPr>
            <a:r>
              <a:rPr lang="en-US" altLang="en-US" sz="2400" dirty="0">
                <a:solidFill>
                  <a:srgbClr val="FF0000"/>
                </a:solidFill>
                <a:ea typeface="Verdana" pitchFamily="34" charset="0"/>
                <a:cs typeface="Verdana" pitchFamily="34" charset="0"/>
              </a:rPr>
              <a:t>Business risk </a:t>
            </a:r>
            <a:r>
              <a:rPr lang="en-US" altLang="en-US" sz="2400" dirty="0">
                <a:solidFill>
                  <a:srgbClr val="000000"/>
                </a:solidFill>
                <a:ea typeface="Verdana" pitchFamily="34" charset="0"/>
                <a:cs typeface="Verdana" pitchFamily="34" charset="0"/>
              </a:rPr>
              <a:t>- Variable costs</a:t>
            </a:r>
          </a:p>
          <a:p>
            <a:pPr marL="914400" lvl="1" indent="-403225">
              <a:spcBef>
                <a:spcPts val="600"/>
              </a:spcBef>
              <a:buSzPct val="100000"/>
            </a:pPr>
            <a:r>
              <a:rPr lang="en-US" altLang="en-US" sz="2400" dirty="0">
                <a:solidFill>
                  <a:srgbClr val="FF0000"/>
                </a:solidFill>
                <a:ea typeface="Verdana" pitchFamily="34" charset="0"/>
                <a:cs typeface="Verdana" pitchFamily="34" charset="0"/>
              </a:rPr>
              <a:t>Financial risk </a:t>
            </a:r>
            <a:r>
              <a:rPr lang="en-US" altLang="en-US" sz="2400" dirty="0">
                <a:solidFill>
                  <a:srgbClr val="000000"/>
                </a:solidFill>
                <a:ea typeface="Verdana" pitchFamily="34" charset="0"/>
                <a:cs typeface="Verdana" pitchFamily="34" charset="0"/>
              </a:rPr>
              <a:t>- Interest rate changes</a:t>
            </a:r>
          </a:p>
          <a:p>
            <a:pPr marL="914400" lvl="1" indent="-403225">
              <a:spcBef>
                <a:spcPts val="600"/>
              </a:spcBef>
              <a:buSzPct val="100000"/>
            </a:pPr>
            <a:r>
              <a:rPr lang="en-US" altLang="en-US" sz="2400" dirty="0">
                <a:solidFill>
                  <a:srgbClr val="000000"/>
                </a:solidFill>
                <a:ea typeface="Verdana" pitchFamily="34" charset="0"/>
                <a:cs typeface="Verdana" pitchFamily="34" charset="0"/>
              </a:rPr>
              <a:t>Goal – Minimise or Eliminate the risk</a:t>
            </a:r>
          </a:p>
          <a:p>
            <a:pPr marL="457200" indent="-457200">
              <a:spcBef>
                <a:spcPts val="600"/>
              </a:spcBef>
              <a:buClr>
                <a:srgbClr val="000000"/>
              </a:buClr>
              <a:buSzPct val="100000"/>
            </a:pPr>
            <a:r>
              <a:rPr lang="en-US" altLang="en-US" sz="2600" dirty="0">
                <a:solidFill>
                  <a:srgbClr val="000000"/>
                </a:solidFill>
                <a:ea typeface="Verdana" pitchFamily="34" charset="0"/>
                <a:cs typeface="Verdana" pitchFamily="34" charset="0"/>
              </a:rPr>
              <a:t>HOW?</a:t>
            </a:r>
          </a:p>
          <a:p>
            <a:pPr marL="914400" lvl="1" indent="-403225">
              <a:spcBef>
                <a:spcPts val="600"/>
              </a:spcBef>
              <a:buSzPct val="100000"/>
            </a:pPr>
            <a:r>
              <a:rPr lang="en-US" altLang="en-US" sz="2400" dirty="0">
                <a:solidFill>
                  <a:srgbClr val="FF0000"/>
                </a:solidFill>
                <a:ea typeface="Verdana" pitchFamily="34" charset="0"/>
                <a:cs typeface="Verdana" pitchFamily="34" charset="0"/>
              </a:rPr>
              <a:t>Hedging</a:t>
            </a:r>
            <a:r>
              <a:rPr lang="en-US" altLang="en-US" sz="2400" dirty="0">
                <a:solidFill>
                  <a:srgbClr val="000000"/>
                </a:solidFill>
                <a:ea typeface="Verdana" pitchFamily="34" charset="0"/>
                <a:cs typeface="Verdana" pitchFamily="34" charset="0"/>
              </a:rPr>
              <a:t> &amp; </a:t>
            </a:r>
            <a:r>
              <a:rPr lang="en-US" altLang="en-US" sz="2400" dirty="0">
                <a:solidFill>
                  <a:srgbClr val="FF0000"/>
                </a:solidFill>
                <a:ea typeface="Verdana" pitchFamily="34" charset="0"/>
                <a:cs typeface="Verdana" pitchFamily="34" charset="0"/>
              </a:rPr>
              <a:t>forward</a:t>
            </a:r>
            <a:r>
              <a:rPr lang="en-US" altLang="en-US" sz="2400" dirty="0">
                <a:solidFill>
                  <a:srgbClr val="000000"/>
                </a:solidFill>
                <a:ea typeface="Verdana" pitchFamily="34" charset="0"/>
                <a:cs typeface="Verdana" pitchFamily="34" charset="0"/>
              </a:rPr>
              <a:t> </a:t>
            </a:r>
            <a:r>
              <a:rPr lang="en-US" altLang="en-US" sz="2400" dirty="0">
                <a:solidFill>
                  <a:srgbClr val="FF0000"/>
                </a:solidFill>
                <a:ea typeface="Verdana" pitchFamily="34" charset="0"/>
                <a:cs typeface="Verdana" pitchFamily="34" charset="0"/>
              </a:rPr>
              <a:t>contracts</a:t>
            </a:r>
          </a:p>
          <a:p>
            <a:endParaRPr lang="en-GB" dirty="0"/>
          </a:p>
        </p:txBody>
      </p:sp>
      <p:sp>
        <p:nvSpPr>
          <p:cNvPr id="12" name="TextBox 11">
            <a:extLst>
              <a:ext uri="{FF2B5EF4-FFF2-40B4-BE49-F238E27FC236}">
                <a16:creationId xmlns:a16="http://schemas.microsoft.com/office/drawing/2014/main" id="{3D51F7EC-9370-1735-9920-B1F1A034AAC9}"/>
              </a:ext>
            </a:extLst>
          </p:cNvPr>
          <p:cNvSpPr txBox="1"/>
          <p:nvPr/>
        </p:nvSpPr>
        <p:spPr>
          <a:xfrm>
            <a:off x="1802080" y="6382246"/>
            <a:ext cx="8778833" cy="215444"/>
          </a:xfrm>
          <a:prstGeom prst="rect">
            <a:avLst/>
          </a:prstGeom>
          <a:noFill/>
        </p:spPr>
        <p:txBody>
          <a:bodyPr wrap="square">
            <a:spAutoFit/>
          </a:bodyPr>
          <a:lstStyle/>
          <a:p>
            <a:r>
              <a:rPr lang="en-GB" sz="800" dirty="0"/>
              <a:t>This slide and the coming slides are borrowed (with minor changes) from “Principles of Corporate Finance” by Brealey, Myers, and Allen, McGraw Hill Education, 2017, Chapter 26</a:t>
            </a:r>
          </a:p>
        </p:txBody>
      </p:sp>
    </p:spTree>
    <p:extLst>
      <p:ext uri="{BB962C8B-B14F-4D97-AF65-F5344CB8AC3E}">
        <p14:creationId xmlns:p14="http://schemas.microsoft.com/office/powerpoint/2010/main" val="3543053958"/>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704571"/>
            <a:ext cx="11521279" cy="432048"/>
          </a:xfr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r>
              <a:rPr lang="en-GB" sz="2800" dirty="0">
                <a:solidFill>
                  <a:schemeClr val="tx1"/>
                </a:solidFill>
              </a:rPr>
              <a:t>Hedging with Forward / Future Contracts </a:t>
            </a:r>
          </a:p>
        </p:txBody>
      </p:sp>
      <p:sp>
        <p:nvSpPr>
          <p:cNvPr id="8" name="Slide Number Placeholder 7">
            <a:extLst>
              <a:ext uri="{FF2B5EF4-FFF2-40B4-BE49-F238E27FC236}">
                <a16:creationId xmlns:a16="http://schemas.microsoft.com/office/drawing/2014/main" id="{4CC362E6-9EC9-4DDA-B419-86B0AFCB03E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159</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AAE16BDE-33A5-F5F3-F3F3-05607D2DDE5E}"/>
              </a:ext>
            </a:extLst>
          </p:cNvPr>
          <p:cNvSpPr>
            <a:spLocks noGrp="1"/>
          </p:cNvSpPr>
          <p:nvPr>
            <p:ph idx="1"/>
          </p:nvPr>
        </p:nvSpPr>
        <p:spPr>
          <a:xfrm>
            <a:off x="193962" y="1266444"/>
            <a:ext cx="11883243" cy="5348112"/>
          </a:xfrm>
        </p:spPr>
        <p:txBody>
          <a:bodyPr>
            <a:normAutofit/>
          </a:bodyPr>
          <a:lstStyle/>
          <a:p>
            <a:pPr marL="0" indent="0">
              <a:spcBef>
                <a:spcPts val="0"/>
              </a:spcBef>
              <a:buClr>
                <a:srgbClr val="000000"/>
              </a:buClr>
              <a:buSzPct val="100000"/>
              <a:buNone/>
            </a:pPr>
            <a:r>
              <a:rPr lang="en-US" altLang="en-US" sz="2400" b="1" i="1" u="sng" dirty="0">
                <a:solidFill>
                  <a:srgbClr val="000000"/>
                </a:solidFill>
                <a:ea typeface="Verdana" pitchFamily="34" charset="0"/>
                <a:cs typeface="Verdana" pitchFamily="34" charset="0"/>
              </a:rPr>
              <a:t>Example</a:t>
            </a:r>
            <a:r>
              <a:rPr lang="en-US" altLang="en-US" sz="2400" dirty="0">
                <a:solidFill>
                  <a:srgbClr val="000000"/>
                </a:solidFill>
                <a:ea typeface="Verdana" pitchFamily="34" charset="0"/>
                <a:cs typeface="Verdana" pitchFamily="34" charset="0"/>
              </a:rPr>
              <a:t> </a:t>
            </a:r>
            <a:r>
              <a:rPr lang="en-US" altLang="en-US" sz="2400" i="1" dirty="0">
                <a:solidFill>
                  <a:srgbClr val="000000"/>
                </a:solidFill>
                <a:ea typeface="Verdana" pitchFamily="34" charset="0"/>
                <a:cs typeface="Verdana" pitchFamily="34" charset="0"/>
              </a:rPr>
              <a:t>- </a:t>
            </a:r>
            <a:r>
              <a:rPr lang="en-US" altLang="en-US" sz="2400" b="1" i="1" dirty="0">
                <a:solidFill>
                  <a:srgbClr val="000000"/>
                </a:solidFill>
                <a:ea typeface="Verdana" pitchFamily="34" charset="0"/>
                <a:cs typeface="Verdana" pitchFamily="34" charset="0"/>
              </a:rPr>
              <a:t>Kellogg produces cereal. A major component and cost factor is sugar</a:t>
            </a:r>
            <a:r>
              <a:rPr lang="en-US" altLang="en-US" sz="2400" i="1" dirty="0">
                <a:solidFill>
                  <a:srgbClr val="000000"/>
                </a:solidFill>
                <a:ea typeface="Verdana" pitchFamily="34" charset="0"/>
                <a:cs typeface="Verdana" pitchFamily="34" charset="0"/>
              </a:rPr>
              <a:t>. </a:t>
            </a:r>
          </a:p>
          <a:p>
            <a:pPr marL="457200" indent="-457200">
              <a:spcBef>
                <a:spcPts val="0"/>
              </a:spcBef>
              <a:buClr>
                <a:srgbClr val="000000"/>
              </a:buClr>
              <a:buSzPct val="100000"/>
            </a:pPr>
            <a:r>
              <a:rPr lang="en-US" altLang="en-US" sz="2400" dirty="0">
                <a:solidFill>
                  <a:srgbClr val="000000"/>
                </a:solidFill>
                <a:ea typeface="Verdana" pitchFamily="34" charset="0"/>
                <a:cs typeface="Verdana" pitchFamily="34" charset="0"/>
              </a:rPr>
              <a:t>Forecasted income &amp; sales volume is set by using a </a:t>
            </a:r>
            <a:r>
              <a:rPr lang="en-US" altLang="en-US" sz="2400" u="sng" dirty="0">
                <a:solidFill>
                  <a:srgbClr val="000000"/>
                </a:solidFill>
                <a:ea typeface="Verdana" pitchFamily="34" charset="0"/>
                <a:cs typeface="Verdana" pitchFamily="34" charset="0"/>
              </a:rPr>
              <a:t>fixed selling price</a:t>
            </a:r>
            <a:r>
              <a:rPr lang="en-US" altLang="en-US" sz="2400" dirty="0">
                <a:solidFill>
                  <a:srgbClr val="000000"/>
                </a:solidFill>
                <a:ea typeface="Verdana" pitchFamily="34" charset="0"/>
                <a:cs typeface="Verdana" pitchFamily="34" charset="0"/>
              </a:rPr>
              <a:t>.</a:t>
            </a:r>
          </a:p>
          <a:p>
            <a:pPr marL="457200" indent="-457200">
              <a:spcBef>
                <a:spcPts val="0"/>
              </a:spcBef>
              <a:buClr>
                <a:srgbClr val="000000"/>
              </a:buClr>
              <a:buSzPct val="100000"/>
            </a:pPr>
            <a:endParaRPr lang="en-US" altLang="en-US" sz="800" dirty="0">
              <a:solidFill>
                <a:srgbClr val="000000"/>
              </a:solidFill>
              <a:ea typeface="Verdana" pitchFamily="34" charset="0"/>
              <a:cs typeface="Verdana" pitchFamily="34" charset="0"/>
            </a:endParaRPr>
          </a:p>
          <a:p>
            <a:pPr marL="457200" indent="-457200">
              <a:spcBef>
                <a:spcPts val="0"/>
              </a:spcBef>
              <a:buClr>
                <a:srgbClr val="000000"/>
              </a:buClr>
              <a:buSzPct val="100000"/>
            </a:pPr>
            <a:r>
              <a:rPr lang="en-US" altLang="en-US" sz="2400" dirty="0">
                <a:solidFill>
                  <a:srgbClr val="000000"/>
                </a:solidFill>
                <a:ea typeface="Verdana" pitchFamily="34" charset="0"/>
                <a:cs typeface="Verdana" pitchFamily="34" charset="0"/>
              </a:rPr>
              <a:t>Changes in cost can impact these forecasts.</a:t>
            </a:r>
          </a:p>
          <a:p>
            <a:pPr marL="457200" indent="-457200">
              <a:spcBef>
                <a:spcPts val="0"/>
              </a:spcBef>
              <a:buClr>
                <a:srgbClr val="000000"/>
              </a:buClr>
              <a:buSzPct val="100000"/>
            </a:pPr>
            <a:endParaRPr lang="en-US" altLang="en-US" sz="800" dirty="0">
              <a:solidFill>
                <a:srgbClr val="000000"/>
              </a:solidFill>
              <a:ea typeface="Verdana" pitchFamily="34" charset="0"/>
              <a:cs typeface="Verdana" pitchFamily="34" charset="0"/>
            </a:endParaRPr>
          </a:p>
          <a:p>
            <a:pPr marL="457200" indent="-457200">
              <a:spcBef>
                <a:spcPts val="0"/>
              </a:spcBef>
              <a:buClr>
                <a:srgbClr val="000000"/>
              </a:buClr>
              <a:buSzPct val="100000"/>
            </a:pPr>
            <a:r>
              <a:rPr lang="en-US" altLang="en-US" sz="2400" dirty="0">
                <a:solidFill>
                  <a:srgbClr val="000000"/>
                </a:solidFill>
                <a:ea typeface="Verdana" pitchFamily="34" charset="0"/>
                <a:cs typeface="Verdana" pitchFamily="34" charset="0"/>
              </a:rPr>
              <a:t>To fix your sugar costs, you would ideally like to purchase all your sugar today, since you like today’s price, and made your forecasts based on it. But you can not. </a:t>
            </a:r>
          </a:p>
          <a:p>
            <a:pPr marL="457200" indent="-457200">
              <a:spcBef>
                <a:spcPts val="0"/>
              </a:spcBef>
              <a:buClr>
                <a:srgbClr val="000000"/>
              </a:buClr>
              <a:buSzPct val="100000"/>
            </a:pPr>
            <a:endParaRPr lang="en-US" altLang="en-US" sz="800" dirty="0">
              <a:solidFill>
                <a:srgbClr val="000000"/>
              </a:solidFill>
              <a:ea typeface="Verdana" pitchFamily="34" charset="0"/>
              <a:cs typeface="Verdana" pitchFamily="34" charset="0"/>
            </a:endParaRPr>
          </a:p>
          <a:p>
            <a:pPr marL="457200" indent="-457200">
              <a:spcBef>
                <a:spcPts val="0"/>
              </a:spcBef>
              <a:buClr>
                <a:srgbClr val="000000"/>
              </a:buClr>
              <a:buSzPct val="100000"/>
            </a:pPr>
            <a:r>
              <a:rPr lang="en-US" altLang="en-US" sz="2400" dirty="0">
                <a:solidFill>
                  <a:srgbClr val="000000"/>
                </a:solidFill>
                <a:ea typeface="Verdana" pitchFamily="34" charset="0"/>
                <a:cs typeface="Verdana" pitchFamily="34" charset="0"/>
              </a:rPr>
              <a:t>You can, however, sign a </a:t>
            </a:r>
            <a:r>
              <a:rPr lang="en-US" altLang="en-US" sz="2400" dirty="0">
                <a:solidFill>
                  <a:srgbClr val="FF0000"/>
                </a:solidFill>
                <a:ea typeface="Verdana" pitchFamily="34" charset="0"/>
                <a:cs typeface="Verdana" pitchFamily="34" charset="0"/>
              </a:rPr>
              <a:t>contract</a:t>
            </a:r>
            <a:r>
              <a:rPr lang="en-US" altLang="en-US" sz="2400" dirty="0">
                <a:solidFill>
                  <a:srgbClr val="000000"/>
                </a:solidFill>
                <a:ea typeface="Verdana" pitchFamily="34" charset="0"/>
                <a:cs typeface="Verdana" pitchFamily="34" charset="0"/>
              </a:rPr>
              <a:t> to </a:t>
            </a:r>
            <a:r>
              <a:rPr lang="en-US" altLang="en-US" sz="2400" u="sng" dirty="0">
                <a:solidFill>
                  <a:srgbClr val="000000"/>
                </a:solidFill>
                <a:ea typeface="Verdana" pitchFamily="34" charset="0"/>
                <a:cs typeface="Verdana" pitchFamily="34" charset="0"/>
              </a:rPr>
              <a:t>purchase sugar at various points in the future for a price negotiated today</a:t>
            </a:r>
            <a:r>
              <a:rPr lang="en-US" altLang="en-US" sz="2400" dirty="0">
                <a:solidFill>
                  <a:srgbClr val="000000"/>
                </a:solidFill>
                <a:ea typeface="Verdana" pitchFamily="34" charset="0"/>
                <a:cs typeface="Verdana" pitchFamily="34" charset="0"/>
              </a:rPr>
              <a:t>.</a:t>
            </a:r>
          </a:p>
          <a:p>
            <a:pPr marL="457200" indent="-457200">
              <a:spcBef>
                <a:spcPts val="0"/>
              </a:spcBef>
              <a:buClr>
                <a:srgbClr val="000000"/>
              </a:buClr>
              <a:buSzPct val="100000"/>
            </a:pPr>
            <a:endParaRPr lang="en-US" altLang="en-US" sz="800" dirty="0">
              <a:solidFill>
                <a:srgbClr val="000000"/>
              </a:solidFill>
              <a:ea typeface="Verdana" pitchFamily="34" charset="0"/>
              <a:cs typeface="Verdana" pitchFamily="34" charset="0"/>
            </a:endParaRPr>
          </a:p>
          <a:p>
            <a:pPr marL="457200" indent="-457200">
              <a:spcBef>
                <a:spcPts val="0"/>
              </a:spcBef>
              <a:buClr>
                <a:srgbClr val="000000"/>
              </a:buClr>
              <a:buSzPct val="100000"/>
            </a:pPr>
            <a:r>
              <a:rPr lang="en-US" altLang="en-US" sz="2400" dirty="0">
                <a:solidFill>
                  <a:srgbClr val="000000"/>
                </a:solidFill>
                <a:ea typeface="Verdana" pitchFamily="34" charset="0"/>
                <a:cs typeface="Verdana" pitchFamily="34" charset="0"/>
              </a:rPr>
              <a:t>This contract is called a “</a:t>
            </a:r>
            <a:r>
              <a:rPr lang="en-US" altLang="en-US" sz="2400" dirty="0">
                <a:solidFill>
                  <a:srgbClr val="FF0000"/>
                </a:solidFill>
                <a:ea typeface="Verdana" pitchFamily="34" charset="0"/>
                <a:cs typeface="Verdana" pitchFamily="34" charset="0"/>
              </a:rPr>
              <a:t>Futures Contract</a:t>
            </a:r>
            <a:r>
              <a:rPr lang="en-US" altLang="en-US" sz="2400" dirty="0">
                <a:solidFill>
                  <a:srgbClr val="000000"/>
                </a:solidFill>
                <a:ea typeface="Verdana" pitchFamily="34" charset="0"/>
                <a:cs typeface="Verdana" pitchFamily="34" charset="0"/>
              </a:rPr>
              <a:t>.”</a:t>
            </a:r>
          </a:p>
          <a:p>
            <a:pPr marL="457200" indent="-457200">
              <a:spcBef>
                <a:spcPts val="0"/>
              </a:spcBef>
              <a:buClr>
                <a:srgbClr val="000000"/>
              </a:buClr>
              <a:buSzPct val="100000"/>
            </a:pPr>
            <a:endParaRPr lang="en-US" altLang="en-US" sz="800" dirty="0">
              <a:solidFill>
                <a:srgbClr val="000000"/>
              </a:solidFill>
              <a:ea typeface="Verdana" pitchFamily="34" charset="0"/>
              <a:cs typeface="Verdana" pitchFamily="34" charset="0"/>
            </a:endParaRPr>
          </a:p>
          <a:p>
            <a:pPr marL="457200" indent="-457200">
              <a:spcBef>
                <a:spcPts val="0"/>
              </a:spcBef>
              <a:buClr>
                <a:srgbClr val="000000"/>
              </a:buClr>
              <a:buSzPct val="100000"/>
            </a:pPr>
            <a:r>
              <a:rPr lang="en-US" altLang="en-US" sz="2400" dirty="0">
                <a:solidFill>
                  <a:srgbClr val="000000"/>
                </a:solidFill>
                <a:ea typeface="Verdana" pitchFamily="34" charset="0"/>
                <a:cs typeface="Verdana" pitchFamily="34" charset="0"/>
              </a:rPr>
              <a:t>This technique of managing your sugar costs is called “</a:t>
            </a:r>
            <a:r>
              <a:rPr lang="en-US" altLang="en-US" sz="2400" dirty="0">
                <a:solidFill>
                  <a:srgbClr val="FF0000"/>
                </a:solidFill>
                <a:ea typeface="Verdana" pitchFamily="34" charset="0"/>
                <a:cs typeface="Verdana" pitchFamily="34" charset="0"/>
              </a:rPr>
              <a:t>Hedging</a:t>
            </a:r>
            <a:r>
              <a:rPr lang="en-US" altLang="en-US" sz="2400" dirty="0">
                <a:solidFill>
                  <a:srgbClr val="000000"/>
                </a:solidFill>
                <a:ea typeface="Verdana" pitchFamily="34" charset="0"/>
                <a:cs typeface="Verdana" pitchFamily="34" charset="0"/>
              </a:rPr>
              <a:t>.” </a:t>
            </a:r>
          </a:p>
          <a:p>
            <a:endParaRPr lang="en-GB" dirty="0"/>
          </a:p>
        </p:txBody>
      </p:sp>
    </p:spTree>
    <p:extLst>
      <p:ext uri="{BB962C8B-B14F-4D97-AF65-F5344CB8AC3E}">
        <p14:creationId xmlns:p14="http://schemas.microsoft.com/office/powerpoint/2010/main" val="35644355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355600" y="378995"/>
            <a:ext cx="11480800" cy="6311900"/>
          </a:xfrm>
          <a:prstGeom prst="rect">
            <a:avLst/>
          </a:prstGeom>
          <a:noFill/>
          <a:ln w="0" cmpd="sng">
            <a:noFill/>
            <a:prstDash val="solid"/>
          </a:ln>
        </p:spPr>
        <p:txBody>
          <a:bodyPr vert="horz" lIns="0" tIns="33020" rIns="0" bIns="0" anchor="t">
            <a:normAutofit/>
          </a:bodyPr>
          <a:lstStyle/>
          <a:p>
            <a:pPr marL="548640" marR="0" indent="0" algn="l">
              <a:lnSpc>
                <a:spcPts val="3100"/>
              </a:lnSpc>
              <a:spcAft>
                <a:spcPts val="0"/>
              </a:spcAft>
            </a:pPr>
            <a:r>
              <a:rPr lang="en-US" sz="2550" b="1" spc="75" dirty="0">
                <a:solidFill>
                  <a:srgbClr val="006FC0"/>
                </a:solidFill>
                <a:latin typeface="Tahoma" panose="02020603050405020304" pitchFamily="2"/>
              </a:rPr>
              <a:t>Suggested Reading : </a:t>
            </a:r>
          </a:p>
          <a:p>
            <a:pPr marL="0" marR="0" indent="228600" algn="l">
              <a:lnSpc>
                <a:spcPts val="1600"/>
              </a:lnSpc>
              <a:spcBef>
                <a:spcPts val="1550"/>
              </a:spcBef>
              <a:spcAft>
                <a:spcPts val="0"/>
              </a:spcAft>
              <a:buFont typeface="Symbol"/>
              <a:buChar char="·"/>
            </a:pPr>
            <a:r>
              <a:rPr lang="en-US" sz="1500" spc="-5" dirty="0">
                <a:solidFill>
                  <a:srgbClr val="000000"/>
                </a:solidFill>
                <a:latin typeface="Arial" panose="02020603050405020304" pitchFamily="2"/>
              </a:rPr>
              <a:t>Textbooks for this course </a:t>
            </a:r>
          </a:p>
          <a:p>
            <a:pPr marL="685800" marR="502920" indent="228600" algn="l">
              <a:lnSpc>
                <a:spcPts val="1600"/>
              </a:lnSpc>
              <a:spcBef>
                <a:spcPts val="525"/>
              </a:spcBef>
              <a:spcAft>
                <a:spcPts val="0"/>
              </a:spcAft>
              <a:buFont typeface="Symbol"/>
              <a:buChar char="·"/>
            </a:pPr>
            <a:r>
              <a:rPr lang="en-US" sz="1500" b="1" spc="0" dirty="0">
                <a:solidFill>
                  <a:srgbClr val="000000"/>
                </a:solidFill>
                <a:latin typeface="Arial" panose="02020603050405020304" pitchFamily="2"/>
              </a:rPr>
              <a:t>Simon Collinson, Rajneesh Narula, Alan M. Rugman and Amir Qamar, International Business, 8th Edition, Pearson Education, 2020 </a:t>
            </a:r>
          </a:p>
          <a:p>
            <a:pPr marL="685800" marR="777240" indent="228600" algn="l">
              <a:lnSpc>
                <a:spcPts val="1600"/>
              </a:lnSpc>
              <a:spcBef>
                <a:spcPts val="500"/>
              </a:spcBef>
              <a:spcAft>
                <a:spcPts val="0"/>
              </a:spcAft>
              <a:buFont typeface="Symbol"/>
              <a:buChar char="·"/>
            </a:pPr>
            <a:r>
              <a:rPr lang="en-US" sz="1500" b="1" spc="0" dirty="0">
                <a:solidFill>
                  <a:srgbClr val="000000"/>
                </a:solidFill>
                <a:latin typeface="Arial" panose="02020603050405020304" pitchFamily="2"/>
              </a:rPr>
              <a:t>Frederic S. Mishkin and Stanley Eakins, Financial Markets and Institutions, Global Edition, 9th Edition, Pearson Education, 2020 </a:t>
            </a:r>
          </a:p>
          <a:p>
            <a:pPr marL="685800" marR="0" indent="228600" algn="l">
              <a:lnSpc>
                <a:spcPts val="1600"/>
              </a:lnSpc>
              <a:spcBef>
                <a:spcPts val="530"/>
              </a:spcBef>
              <a:spcAft>
                <a:spcPts val="0"/>
              </a:spcAft>
              <a:buFont typeface="Symbol"/>
              <a:buChar char="·"/>
            </a:pPr>
            <a:r>
              <a:rPr lang="en-US" sz="1500" b="1" spc="0" dirty="0">
                <a:solidFill>
                  <a:srgbClr val="000000"/>
                </a:solidFill>
                <a:latin typeface="Arial" panose="02020603050405020304" pitchFamily="2"/>
              </a:rPr>
              <a:t>Jonathan Berk and Peter </a:t>
            </a:r>
            <a:r>
              <a:rPr lang="en-US" sz="1500" b="1" spc="0" dirty="0" err="1">
                <a:solidFill>
                  <a:srgbClr val="000000"/>
                </a:solidFill>
                <a:latin typeface="Arial" panose="02020603050405020304" pitchFamily="2"/>
              </a:rPr>
              <a:t>DeMarzo</a:t>
            </a:r>
            <a:r>
              <a:rPr lang="en-US" sz="1500" b="1" spc="0" dirty="0">
                <a:solidFill>
                  <a:srgbClr val="000000"/>
                </a:solidFill>
                <a:latin typeface="Arial" panose="02020603050405020304" pitchFamily="2"/>
              </a:rPr>
              <a:t>, Corporate Finance, Global Edition, 3rd edition, Pearson Education, 2014 </a:t>
            </a:r>
          </a:p>
          <a:p>
            <a:pPr marL="685800" marR="868680" indent="228600" algn="l">
              <a:lnSpc>
                <a:spcPts val="1600"/>
              </a:lnSpc>
              <a:spcBef>
                <a:spcPts val="470"/>
              </a:spcBef>
              <a:spcAft>
                <a:spcPts val="0"/>
              </a:spcAft>
              <a:buFont typeface="Symbol"/>
              <a:buChar char="·"/>
            </a:pPr>
            <a:r>
              <a:rPr lang="en-US" sz="1500" spc="0" dirty="0">
                <a:solidFill>
                  <a:srgbClr val="000000"/>
                </a:solidFill>
                <a:latin typeface="Arial" panose="02020603050405020304" pitchFamily="2"/>
              </a:rPr>
              <a:t>John D. Daniels, Lee H. </a:t>
            </a:r>
            <a:r>
              <a:rPr lang="en-US" sz="1500" spc="0" dirty="0" err="1">
                <a:solidFill>
                  <a:srgbClr val="000000"/>
                </a:solidFill>
                <a:latin typeface="Arial" panose="02020603050405020304" pitchFamily="2"/>
              </a:rPr>
              <a:t>Radebaugh</a:t>
            </a:r>
            <a:r>
              <a:rPr lang="en-US" sz="1500" spc="0" dirty="0">
                <a:solidFill>
                  <a:srgbClr val="000000"/>
                </a:solidFill>
                <a:latin typeface="Arial" panose="02020603050405020304" pitchFamily="2"/>
              </a:rPr>
              <a:t> and Daniel Sullivan, International Business, Global Edition, 17th Edition, Pearson Education, 2021 </a:t>
            </a:r>
          </a:p>
          <a:p>
            <a:pPr marL="685800" marR="91440" indent="228600" algn="l">
              <a:lnSpc>
                <a:spcPts val="1600"/>
              </a:lnSpc>
              <a:spcBef>
                <a:spcPts val="520"/>
              </a:spcBef>
              <a:spcAft>
                <a:spcPts val="0"/>
              </a:spcAft>
              <a:buFont typeface="Symbol"/>
              <a:buChar char="·"/>
            </a:pPr>
            <a:r>
              <a:rPr lang="en-US" sz="1500" spc="0" dirty="0">
                <a:solidFill>
                  <a:srgbClr val="000000"/>
                </a:solidFill>
                <a:latin typeface="Arial" panose="02020603050405020304" pitchFamily="2"/>
              </a:rPr>
              <a:t>John J. Wild and Kenneth L. Wild, International Business: The Challenges of Globalization, Global Edition, 9th Edition, Pearson Education, 2019 </a:t>
            </a:r>
          </a:p>
          <a:p>
            <a:pPr marL="685800" marR="320040" indent="228600" algn="l">
              <a:lnSpc>
                <a:spcPts val="1600"/>
              </a:lnSpc>
              <a:spcBef>
                <a:spcPts val="525"/>
              </a:spcBef>
              <a:spcAft>
                <a:spcPts val="0"/>
              </a:spcAft>
              <a:buFont typeface="Symbol"/>
              <a:buChar char="·"/>
            </a:pPr>
            <a:r>
              <a:rPr lang="en-US" sz="1500" spc="0" dirty="0">
                <a:solidFill>
                  <a:srgbClr val="000000"/>
                </a:solidFill>
                <a:latin typeface="Arial" panose="02020603050405020304" pitchFamily="2"/>
              </a:rPr>
              <a:t>John </a:t>
            </a:r>
            <a:r>
              <a:rPr lang="en-US" sz="1500" spc="0" dirty="0" err="1">
                <a:solidFill>
                  <a:srgbClr val="000000"/>
                </a:solidFill>
                <a:latin typeface="Arial" panose="02020603050405020304" pitchFamily="2"/>
              </a:rPr>
              <a:t>Lipczynski</a:t>
            </a:r>
            <a:r>
              <a:rPr lang="en-US" sz="1500" spc="0" dirty="0">
                <a:solidFill>
                  <a:srgbClr val="000000"/>
                </a:solidFill>
                <a:latin typeface="Arial" panose="02020603050405020304" pitchFamily="2"/>
              </a:rPr>
              <a:t>, John Goddard and John O.S. Wilson, Industrial Organization: Competition, Strategy and Policy, 5th Edition, Pearson Education, 2017 </a:t>
            </a:r>
          </a:p>
          <a:p>
            <a:pPr marL="685800" marR="914400" indent="228600" algn="l">
              <a:lnSpc>
                <a:spcPts val="1600"/>
              </a:lnSpc>
              <a:spcBef>
                <a:spcPts val="525"/>
              </a:spcBef>
              <a:spcAft>
                <a:spcPts val="0"/>
              </a:spcAft>
              <a:buFont typeface="Symbol"/>
              <a:buChar char="·"/>
            </a:pPr>
            <a:r>
              <a:rPr lang="en-US" sz="1500" spc="0" dirty="0" err="1">
                <a:solidFill>
                  <a:srgbClr val="000000"/>
                </a:solidFill>
                <a:latin typeface="Arial" panose="02020603050405020304" pitchFamily="2"/>
              </a:rPr>
              <a:t>Sloman</a:t>
            </a:r>
            <a:r>
              <a:rPr lang="en-US" sz="1500" spc="0" dirty="0">
                <a:solidFill>
                  <a:srgbClr val="000000"/>
                </a:solidFill>
                <a:latin typeface="Arial" panose="02020603050405020304" pitchFamily="2"/>
              </a:rPr>
              <a:t>, John, et al. Economics for Business Enhanced. Available from: VitalSource Bookshelf, (8th Edition). Pearson International Content, 2019. </a:t>
            </a:r>
          </a:p>
          <a:p>
            <a:pPr marL="685800" marR="0" indent="228600" algn="l">
              <a:lnSpc>
                <a:spcPts val="1600"/>
              </a:lnSpc>
              <a:spcBef>
                <a:spcPts val="500"/>
              </a:spcBef>
              <a:spcAft>
                <a:spcPts val="0"/>
              </a:spcAft>
              <a:buFont typeface="Symbol"/>
              <a:buChar char="·"/>
            </a:pPr>
            <a:r>
              <a:rPr lang="en-US" sz="1500" spc="0" dirty="0">
                <a:solidFill>
                  <a:srgbClr val="000000"/>
                </a:solidFill>
                <a:latin typeface="Arial" panose="02020603050405020304" pitchFamily="2"/>
              </a:rPr>
              <a:t>Michael Parkin, Microeconomics, Global Edition, 14th Edition, Pearson Education, 2022 </a:t>
            </a:r>
          </a:p>
          <a:p>
            <a:pPr marL="685800" marR="0" indent="228600" algn="l">
              <a:lnSpc>
                <a:spcPts val="1600"/>
              </a:lnSpc>
              <a:spcBef>
                <a:spcPts val="585"/>
              </a:spcBef>
              <a:spcAft>
                <a:spcPts val="0"/>
              </a:spcAft>
              <a:buFont typeface="Symbol"/>
              <a:buChar char="·"/>
            </a:pPr>
            <a:r>
              <a:rPr lang="en-US" sz="1500" spc="0" dirty="0">
                <a:solidFill>
                  <a:srgbClr val="000000"/>
                </a:solidFill>
                <a:latin typeface="Arial" panose="02020603050405020304" pitchFamily="2"/>
              </a:rPr>
              <a:t>Barbara </a:t>
            </a:r>
            <a:r>
              <a:rPr lang="en-US" sz="1500" spc="0" dirty="0" err="1">
                <a:solidFill>
                  <a:srgbClr val="000000"/>
                </a:solidFill>
                <a:latin typeface="Arial" panose="02020603050405020304" pitchFamily="2"/>
              </a:rPr>
              <a:t>Casu</a:t>
            </a:r>
            <a:r>
              <a:rPr lang="en-US" sz="1500" spc="0" dirty="0">
                <a:solidFill>
                  <a:srgbClr val="000000"/>
                </a:solidFill>
                <a:latin typeface="Arial" panose="02020603050405020304" pitchFamily="2"/>
              </a:rPr>
              <a:t>, Claudia </a:t>
            </a:r>
            <a:r>
              <a:rPr lang="en-US" sz="1500" spc="0" dirty="0" err="1">
                <a:solidFill>
                  <a:srgbClr val="000000"/>
                </a:solidFill>
                <a:latin typeface="Arial" panose="02020603050405020304" pitchFamily="2"/>
              </a:rPr>
              <a:t>Girardone</a:t>
            </a:r>
            <a:r>
              <a:rPr lang="en-US" sz="1500" spc="0" dirty="0">
                <a:solidFill>
                  <a:srgbClr val="000000"/>
                </a:solidFill>
                <a:latin typeface="Arial" panose="02020603050405020304" pitchFamily="2"/>
              </a:rPr>
              <a:t> and Philip Molyneux, Introduction to banking, 3rd edition. Pearson Education, 2021. </a:t>
            </a:r>
          </a:p>
          <a:p>
            <a:pPr marL="685800" marR="0" indent="228600" algn="l">
              <a:lnSpc>
                <a:spcPts val="1600"/>
              </a:lnSpc>
              <a:spcBef>
                <a:spcPts val="445"/>
              </a:spcBef>
              <a:spcAft>
                <a:spcPts val="0"/>
              </a:spcAft>
              <a:buFont typeface="Symbol"/>
              <a:buChar char="·"/>
            </a:pPr>
            <a:r>
              <a:rPr lang="en-US" sz="1500" spc="0" dirty="0">
                <a:solidFill>
                  <a:srgbClr val="000000"/>
                </a:solidFill>
                <a:latin typeface="Arial" panose="02020603050405020304" pitchFamily="2"/>
              </a:rPr>
              <a:t>Glen Arnold, Modern Financial Markets and Institutions, Pearson Education, 2012 </a:t>
            </a:r>
          </a:p>
          <a:p>
            <a:pPr marL="685800" marR="0" indent="228600" algn="l">
              <a:lnSpc>
                <a:spcPts val="1600"/>
              </a:lnSpc>
              <a:spcBef>
                <a:spcPts val="500"/>
              </a:spcBef>
              <a:spcAft>
                <a:spcPts val="0"/>
              </a:spcAft>
              <a:buFont typeface="Symbol"/>
              <a:buChar char="·"/>
            </a:pPr>
            <a:r>
              <a:rPr lang="en-US" sz="1500" spc="0" dirty="0">
                <a:solidFill>
                  <a:srgbClr val="000000"/>
                </a:solidFill>
                <a:latin typeface="Arial" panose="02020603050405020304" pitchFamily="2"/>
              </a:rPr>
              <a:t>Marc Levinson, Guide to Financial Markets, 6th edition, The Economist, 2014 </a:t>
            </a:r>
          </a:p>
          <a:p>
            <a:pPr marL="0" marR="0" indent="0" algn="l">
              <a:lnSpc>
                <a:spcPts val="1600"/>
              </a:lnSpc>
              <a:spcBef>
                <a:spcPts val="1355"/>
              </a:spcBef>
              <a:spcAft>
                <a:spcPts val="0"/>
              </a:spcAft>
            </a:pPr>
            <a:r>
              <a:rPr lang="en-US" sz="2550" spc="35" dirty="0">
                <a:solidFill>
                  <a:srgbClr val="000000"/>
                </a:solidFill>
                <a:latin typeface="Arial" panose="02020603050405020304" pitchFamily="2"/>
              </a:rPr>
              <a:t>• </a:t>
            </a:r>
            <a:r>
              <a:rPr lang="en-US" sz="1500" spc="35" dirty="0">
                <a:solidFill>
                  <a:srgbClr val="000000"/>
                </a:solidFill>
                <a:latin typeface="Arial" panose="02020603050405020304" pitchFamily="2"/>
              </a:rPr>
              <a:t>Textbooks for today </a:t>
            </a:r>
          </a:p>
          <a:p>
            <a:pPr marL="685800" marR="0" indent="228600" algn="l">
              <a:lnSpc>
                <a:spcPts val="1600"/>
              </a:lnSpc>
              <a:spcBef>
                <a:spcPts val="175"/>
              </a:spcBef>
              <a:spcAft>
                <a:spcPts val="0"/>
              </a:spcAft>
              <a:buFont typeface="Symbol"/>
              <a:buChar char="·"/>
            </a:pPr>
            <a:r>
              <a:rPr lang="en-US" sz="1500" spc="0" dirty="0">
                <a:solidFill>
                  <a:srgbClr val="000000"/>
                </a:solidFill>
                <a:latin typeface="Arial" panose="02020603050405020304" pitchFamily="2"/>
              </a:rPr>
              <a:t>Chapter 1 in Simon Collinson, Rajneesh Narula, Alan M. Rugman and Amir Qamar, International Business, 8th Edition, Pearson Education, 2020 </a:t>
            </a:r>
          </a:p>
          <a:p>
            <a:pPr marL="685800" marR="502920" indent="228600" algn="l">
              <a:lnSpc>
                <a:spcPts val="1600"/>
              </a:lnSpc>
              <a:spcBef>
                <a:spcPts val="580"/>
              </a:spcBef>
              <a:spcAft>
                <a:spcPts val="30"/>
              </a:spcAft>
              <a:buFont typeface="Symbol"/>
              <a:buChar char="·"/>
            </a:pPr>
            <a:r>
              <a:rPr lang="en-US" sz="1500" spc="0" dirty="0">
                <a:solidFill>
                  <a:srgbClr val="000000"/>
                </a:solidFill>
                <a:latin typeface="Arial" panose="02020603050405020304" pitchFamily="2"/>
              </a:rPr>
              <a:t> Chapters 1 and 2 in Frederic S. Mishkin and Stanley Eakins, Financial Markets and Institutions, Global Edition, 9th Edition, Pearson Education, 2020 </a:t>
            </a:r>
          </a:p>
        </p:txBody>
      </p:sp>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704571"/>
            <a:ext cx="11521279" cy="432048"/>
          </a:xfr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r>
              <a:rPr lang="en-GB" sz="2800" dirty="0">
                <a:solidFill>
                  <a:schemeClr val="tx1"/>
                </a:solidFill>
              </a:rPr>
              <a:t>Some Terminologies </a:t>
            </a:r>
          </a:p>
        </p:txBody>
      </p:sp>
      <p:sp>
        <p:nvSpPr>
          <p:cNvPr id="8" name="Slide Number Placeholder 7">
            <a:extLst>
              <a:ext uri="{FF2B5EF4-FFF2-40B4-BE49-F238E27FC236}">
                <a16:creationId xmlns:a16="http://schemas.microsoft.com/office/drawing/2014/main" id="{4CC362E6-9EC9-4DDA-B419-86B0AFCB03E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160</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AAE16BDE-33A5-F5F3-F3F3-05607D2DDE5E}"/>
              </a:ext>
            </a:extLst>
          </p:cNvPr>
          <p:cNvSpPr>
            <a:spLocks noGrp="1"/>
          </p:cNvSpPr>
          <p:nvPr>
            <p:ph idx="1"/>
          </p:nvPr>
        </p:nvSpPr>
        <p:spPr>
          <a:xfrm>
            <a:off x="193962" y="1266444"/>
            <a:ext cx="11883243" cy="5348112"/>
          </a:xfrm>
        </p:spPr>
        <p:txBody>
          <a:bodyPr>
            <a:normAutofit/>
          </a:bodyPr>
          <a:lstStyle/>
          <a:p>
            <a:pPr marL="514350" indent="-514350">
              <a:spcBef>
                <a:spcPts val="600"/>
              </a:spcBef>
              <a:buClr>
                <a:srgbClr val="000000"/>
              </a:buClr>
              <a:buSzPct val="100000"/>
              <a:buFont typeface="+mj-lt"/>
              <a:buAutoNum type="arabicPeriod"/>
            </a:pPr>
            <a:r>
              <a:rPr lang="en-US" altLang="en-US" sz="2400" b="1" dirty="0">
                <a:solidFill>
                  <a:srgbClr val="FF0000"/>
                </a:solidFill>
                <a:ea typeface="Verdana" pitchFamily="34" charset="0"/>
                <a:cs typeface="Verdana" pitchFamily="34" charset="0"/>
              </a:rPr>
              <a:t>Spot Contract </a:t>
            </a:r>
            <a:r>
              <a:rPr lang="en-US" altLang="en-US" sz="2400" dirty="0">
                <a:solidFill>
                  <a:srgbClr val="000000"/>
                </a:solidFill>
                <a:ea typeface="Verdana" pitchFamily="34" charset="0"/>
                <a:cs typeface="Verdana" pitchFamily="34" charset="0"/>
              </a:rPr>
              <a:t>- A contract for immediate sale &amp; delivery of an asset. </a:t>
            </a:r>
          </a:p>
          <a:p>
            <a:pPr marL="514350" indent="-514350">
              <a:spcBef>
                <a:spcPts val="600"/>
              </a:spcBef>
              <a:buClr>
                <a:srgbClr val="000000"/>
              </a:buClr>
              <a:buSzPct val="100000"/>
              <a:buFont typeface="+mj-lt"/>
              <a:buAutoNum type="arabicPeriod"/>
            </a:pPr>
            <a:r>
              <a:rPr lang="en-US" altLang="en-US" sz="2400" b="1" dirty="0">
                <a:solidFill>
                  <a:srgbClr val="FF0000"/>
                </a:solidFill>
                <a:ea typeface="Verdana" pitchFamily="34" charset="0"/>
                <a:cs typeface="Verdana" pitchFamily="34" charset="0"/>
              </a:rPr>
              <a:t>Forward Contract </a:t>
            </a:r>
            <a:r>
              <a:rPr lang="en-US" altLang="en-US" sz="2400" dirty="0">
                <a:solidFill>
                  <a:srgbClr val="000000"/>
                </a:solidFill>
                <a:ea typeface="Verdana" pitchFamily="34" charset="0"/>
                <a:cs typeface="Verdana" pitchFamily="34" charset="0"/>
              </a:rPr>
              <a:t>- A contract between two entities for the delivery of an asset at a negotiated price on a set date in the future. </a:t>
            </a:r>
          </a:p>
          <a:p>
            <a:pPr marL="514350" indent="-514350">
              <a:spcBef>
                <a:spcPts val="600"/>
              </a:spcBef>
              <a:buClr>
                <a:srgbClr val="000000"/>
              </a:buClr>
              <a:buSzPct val="100000"/>
              <a:buFont typeface="+mj-lt"/>
              <a:buAutoNum type="arabicPeriod"/>
            </a:pPr>
            <a:r>
              <a:rPr lang="en-US" altLang="en-US" sz="2400" b="1" dirty="0">
                <a:solidFill>
                  <a:srgbClr val="FF0000"/>
                </a:solidFill>
                <a:ea typeface="Verdana" pitchFamily="34" charset="0"/>
                <a:cs typeface="Verdana" pitchFamily="34" charset="0"/>
              </a:rPr>
              <a:t>Futures Contract </a:t>
            </a:r>
            <a:r>
              <a:rPr lang="en-US" altLang="en-US" sz="2400" dirty="0">
                <a:solidFill>
                  <a:srgbClr val="000000"/>
                </a:solidFill>
                <a:ea typeface="Verdana" pitchFamily="34" charset="0"/>
                <a:cs typeface="Verdana" pitchFamily="34" charset="0"/>
              </a:rPr>
              <a:t>- A contract similar to a forward contract </a:t>
            </a:r>
            <a:r>
              <a:rPr lang="en-US" altLang="en-US" sz="2400" u="sng" dirty="0">
                <a:solidFill>
                  <a:srgbClr val="000000"/>
                </a:solidFill>
                <a:ea typeface="Verdana" pitchFamily="34" charset="0"/>
                <a:cs typeface="Verdana" pitchFamily="34" charset="0"/>
              </a:rPr>
              <a:t>except</a:t>
            </a:r>
            <a:r>
              <a:rPr lang="en-US" altLang="en-US" sz="2400" dirty="0">
                <a:solidFill>
                  <a:srgbClr val="000000"/>
                </a:solidFill>
                <a:ea typeface="Verdana" pitchFamily="34" charset="0"/>
                <a:cs typeface="Verdana" pitchFamily="34" charset="0"/>
              </a:rPr>
              <a:t> there is an intermediary that creates a standardised contract. Thus, the two parties do not have to negotiate the terms of the contract.</a:t>
            </a:r>
          </a:p>
          <a:p>
            <a:pPr marL="457200" indent="-457200">
              <a:spcBef>
                <a:spcPts val="600"/>
              </a:spcBef>
              <a:buClr>
                <a:srgbClr val="000000"/>
              </a:buClr>
              <a:buSzPct val="100000"/>
            </a:pPr>
            <a:r>
              <a:rPr lang="en-US" altLang="en-US" sz="2400" dirty="0">
                <a:solidFill>
                  <a:srgbClr val="000000"/>
                </a:solidFill>
                <a:ea typeface="Verdana" pitchFamily="34" charset="0"/>
                <a:cs typeface="Verdana" pitchFamily="34" charset="0"/>
              </a:rPr>
              <a:t>The intermediary is the </a:t>
            </a:r>
            <a:r>
              <a:rPr lang="en-US" altLang="en-US" sz="2400" dirty="0">
                <a:solidFill>
                  <a:srgbClr val="FF0000"/>
                </a:solidFill>
                <a:ea typeface="Verdana" pitchFamily="34" charset="0"/>
                <a:cs typeface="Verdana" pitchFamily="34" charset="0"/>
              </a:rPr>
              <a:t>Commodity Clearing Corp </a:t>
            </a:r>
            <a:r>
              <a:rPr lang="en-US" altLang="en-US" sz="2400" dirty="0">
                <a:solidFill>
                  <a:srgbClr val="000000"/>
                </a:solidFill>
                <a:ea typeface="Verdana" pitchFamily="34" charset="0"/>
                <a:cs typeface="Verdana" pitchFamily="34" charset="0"/>
              </a:rPr>
              <a:t>(</a:t>
            </a:r>
            <a:r>
              <a:rPr lang="en-US" altLang="en-US" sz="2400" dirty="0">
                <a:solidFill>
                  <a:srgbClr val="FF0000"/>
                </a:solidFill>
                <a:ea typeface="Verdana" pitchFamily="34" charset="0"/>
                <a:cs typeface="Verdana" pitchFamily="34" charset="0"/>
              </a:rPr>
              <a:t>CCC</a:t>
            </a:r>
            <a:r>
              <a:rPr lang="en-US" altLang="en-US" sz="2400" dirty="0">
                <a:solidFill>
                  <a:srgbClr val="000000"/>
                </a:solidFill>
                <a:ea typeface="Verdana" pitchFamily="34" charset="0"/>
                <a:cs typeface="Verdana" pitchFamily="34" charset="0"/>
              </a:rPr>
              <a:t>). </a:t>
            </a:r>
          </a:p>
          <a:p>
            <a:pPr marL="914400" lvl="1" indent="-403225">
              <a:spcBef>
                <a:spcPts val="600"/>
              </a:spcBef>
              <a:buSzPct val="100000"/>
            </a:pPr>
            <a:r>
              <a:rPr lang="en-US" altLang="en-US" sz="2400" dirty="0">
                <a:solidFill>
                  <a:srgbClr val="000000"/>
                </a:solidFill>
                <a:ea typeface="Verdana" pitchFamily="34" charset="0"/>
                <a:cs typeface="Verdana" pitchFamily="34" charset="0"/>
              </a:rPr>
              <a:t>The CCC guarantees all trades &amp; “provides” a secondary market for the speculation of Futures. </a:t>
            </a:r>
          </a:p>
          <a:p>
            <a:pPr marL="914400" lvl="1" indent="-403225">
              <a:spcBef>
                <a:spcPts val="600"/>
              </a:spcBef>
              <a:buSzPct val="100000"/>
            </a:pPr>
            <a:endParaRPr lang="en-US" altLang="en-US" sz="2400" dirty="0">
              <a:solidFill>
                <a:srgbClr val="000000"/>
              </a:solidFill>
              <a:ea typeface="Verdana" pitchFamily="34" charset="0"/>
              <a:cs typeface="Verdana" pitchFamily="34" charset="0"/>
            </a:endParaRPr>
          </a:p>
          <a:p>
            <a:r>
              <a:rPr lang="en-GB" b="1" u="sng" dirty="0"/>
              <a:t>Note:</a:t>
            </a:r>
            <a:r>
              <a:rPr lang="en-GB" dirty="0"/>
              <a:t> The distinction between “</a:t>
            </a:r>
            <a:r>
              <a:rPr lang="en-GB" dirty="0">
                <a:solidFill>
                  <a:srgbClr val="FF0000"/>
                </a:solidFill>
              </a:rPr>
              <a:t>futures</a:t>
            </a:r>
            <a:r>
              <a:rPr lang="en-GB" dirty="0"/>
              <a:t>” and “</a:t>
            </a:r>
            <a:r>
              <a:rPr lang="en-GB" dirty="0">
                <a:solidFill>
                  <a:srgbClr val="FF0000"/>
                </a:solidFill>
              </a:rPr>
              <a:t>forward</a:t>
            </a:r>
            <a:r>
              <a:rPr lang="en-GB" dirty="0"/>
              <a:t>” does not apply to the contract, but to </a:t>
            </a:r>
            <a:r>
              <a:rPr lang="en-GB" u="sng" dirty="0"/>
              <a:t>how the contract is traded</a:t>
            </a:r>
            <a:r>
              <a:rPr lang="en-GB" dirty="0"/>
              <a:t>.</a:t>
            </a:r>
          </a:p>
        </p:txBody>
      </p:sp>
    </p:spTree>
    <p:extLst>
      <p:ext uri="{BB962C8B-B14F-4D97-AF65-F5344CB8AC3E}">
        <p14:creationId xmlns:p14="http://schemas.microsoft.com/office/powerpoint/2010/main" val="275111386"/>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704571"/>
            <a:ext cx="11521279" cy="432048"/>
          </a:xfr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r>
              <a:rPr lang="en-GB" sz="2800" dirty="0">
                <a:solidFill>
                  <a:schemeClr val="tx1"/>
                </a:solidFill>
              </a:rPr>
              <a:t>Swaps</a:t>
            </a:r>
          </a:p>
        </p:txBody>
      </p:sp>
      <p:sp>
        <p:nvSpPr>
          <p:cNvPr id="8" name="Slide Number Placeholder 7">
            <a:extLst>
              <a:ext uri="{FF2B5EF4-FFF2-40B4-BE49-F238E27FC236}">
                <a16:creationId xmlns:a16="http://schemas.microsoft.com/office/drawing/2014/main" id="{4CC362E6-9EC9-4DDA-B419-86B0AFCB03E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161</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AAE16BDE-33A5-F5F3-F3F3-05607D2DDE5E}"/>
              </a:ext>
            </a:extLst>
          </p:cNvPr>
          <p:cNvSpPr>
            <a:spLocks noGrp="1"/>
          </p:cNvSpPr>
          <p:nvPr>
            <p:ph idx="1"/>
          </p:nvPr>
        </p:nvSpPr>
        <p:spPr>
          <a:xfrm>
            <a:off x="193962" y="1266444"/>
            <a:ext cx="11883243" cy="5348112"/>
          </a:xfrm>
        </p:spPr>
        <p:txBody>
          <a:bodyPr>
            <a:normAutofit/>
          </a:bodyPr>
          <a:lstStyle/>
          <a:p>
            <a:pPr marL="457200" indent="-457200">
              <a:spcBef>
                <a:spcPts val="600"/>
              </a:spcBef>
              <a:buClr>
                <a:srgbClr val="000000"/>
              </a:buClr>
              <a:buSzPct val="100000"/>
              <a:buFont typeface="Arial" panose="020B0604020202020204" pitchFamily="34" charset="0"/>
              <a:buChar char="•"/>
            </a:pPr>
            <a:r>
              <a:rPr lang="en-GB" sz="2400" b="1" dirty="0"/>
              <a:t>Different companies might have </a:t>
            </a:r>
            <a:r>
              <a:rPr lang="en-GB" sz="2400" b="1" dirty="0">
                <a:solidFill>
                  <a:srgbClr val="FF0000"/>
                </a:solidFill>
              </a:rPr>
              <a:t>fixed</a:t>
            </a:r>
            <a:r>
              <a:rPr lang="en-GB" sz="2400" b="1" dirty="0"/>
              <a:t> or </a:t>
            </a:r>
            <a:r>
              <a:rPr lang="en-GB" sz="2400" b="1" dirty="0">
                <a:solidFill>
                  <a:srgbClr val="FF0000"/>
                </a:solidFill>
              </a:rPr>
              <a:t>variable</a:t>
            </a:r>
            <a:r>
              <a:rPr lang="en-GB" sz="2400" b="1" dirty="0"/>
              <a:t> </a:t>
            </a:r>
            <a:r>
              <a:rPr lang="en-GB" sz="2400" b="1" u="sng" dirty="0"/>
              <a:t>cash flows</a:t>
            </a:r>
            <a:r>
              <a:rPr lang="en-GB" sz="2400" b="1" dirty="0"/>
              <a:t>:</a:t>
            </a:r>
          </a:p>
          <a:p>
            <a:pPr marL="514350" indent="-514350">
              <a:spcBef>
                <a:spcPts val="600"/>
              </a:spcBef>
              <a:buClr>
                <a:srgbClr val="000000"/>
              </a:buClr>
              <a:buSzPct val="100000"/>
              <a:buFont typeface="+mj-lt"/>
              <a:buAutoNum type="arabicPeriod"/>
            </a:pPr>
            <a:r>
              <a:rPr lang="en-GB" sz="2400" b="1" dirty="0">
                <a:solidFill>
                  <a:srgbClr val="FF0000"/>
                </a:solidFill>
              </a:rPr>
              <a:t>Fixed</a:t>
            </a:r>
            <a:r>
              <a:rPr lang="en-GB" sz="2400" dirty="0"/>
              <a:t> (e.g. sell their products locally &amp; no need to import anything, no need to borrow or when they borrow, the interest rate is fixed for them)</a:t>
            </a:r>
          </a:p>
          <a:p>
            <a:pPr marL="514350" indent="-514350">
              <a:spcBef>
                <a:spcPts val="600"/>
              </a:spcBef>
              <a:buClr>
                <a:srgbClr val="000000"/>
              </a:buClr>
              <a:buSzPct val="100000"/>
              <a:buFont typeface="+mj-lt"/>
              <a:buAutoNum type="arabicPeriod"/>
            </a:pPr>
            <a:r>
              <a:rPr lang="en-GB" sz="2400" b="1" dirty="0">
                <a:solidFill>
                  <a:srgbClr val="FF0000"/>
                </a:solidFill>
              </a:rPr>
              <a:t>Variable</a:t>
            </a:r>
            <a:r>
              <a:rPr lang="en-GB" sz="2400" dirty="0"/>
              <a:t> (sell their products to foreign countries, need to import their basic materials, need to borrow)            </a:t>
            </a:r>
            <a:r>
              <a:rPr lang="en-GB" sz="2400" dirty="0">
                <a:solidFill>
                  <a:srgbClr val="FF0000"/>
                </a:solidFill>
              </a:rPr>
              <a:t>their risk profile might be volatile</a:t>
            </a:r>
            <a:r>
              <a:rPr lang="en-GB" sz="2400" dirty="0"/>
              <a:t>.</a:t>
            </a:r>
          </a:p>
          <a:p>
            <a:pPr marL="0" indent="0">
              <a:spcBef>
                <a:spcPts val="600"/>
              </a:spcBef>
              <a:buClr>
                <a:srgbClr val="000000"/>
              </a:buClr>
              <a:buSzPct val="100000"/>
              <a:buNone/>
            </a:pPr>
            <a:r>
              <a:rPr lang="en-GB" sz="2400" b="1" dirty="0">
                <a:solidFill>
                  <a:srgbClr val="FF0000"/>
                </a:solidFill>
              </a:rPr>
              <a:t>Swaps</a:t>
            </a:r>
            <a:r>
              <a:rPr lang="en-GB" sz="2400" b="1" dirty="0"/>
              <a:t> are financial instruments that allow two companies to change their risk profiles in this way. </a:t>
            </a:r>
            <a:r>
              <a:rPr lang="en-GB" sz="2400" dirty="0"/>
              <a:t>(Birth of the Swaps </a:t>
            </a:r>
            <a:r>
              <a:rPr lang="en-GB" sz="2400" dirty="0">
                <a:solidFill>
                  <a:srgbClr val="FF0000"/>
                </a:solidFill>
              </a:rPr>
              <a:t>1981</a:t>
            </a:r>
            <a:r>
              <a:rPr lang="en-GB" sz="2400" dirty="0"/>
              <a:t>)</a:t>
            </a:r>
          </a:p>
          <a:p>
            <a:pPr marL="0" indent="0">
              <a:spcBef>
                <a:spcPts val="600"/>
              </a:spcBef>
              <a:buClr>
                <a:srgbClr val="000000"/>
              </a:buClr>
              <a:buSzPct val="100000"/>
              <a:buNone/>
            </a:pPr>
            <a:endParaRPr lang="en-GB" sz="2400" b="1" dirty="0"/>
          </a:p>
          <a:p>
            <a:pPr marL="0" indent="0">
              <a:spcBef>
                <a:spcPts val="600"/>
              </a:spcBef>
              <a:buClr>
                <a:srgbClr val="000000"/>
              </a:buClr>
              <a:buSzPct val="100000"/>
              <a:buNone/>
            </a:pPr>
            <a:r>
              <a:rPr lang="en-GB" sz="2400" b="1" dirty="0"/>
              <a:t>Different types of Swaps:</a:t>
            </a:r>
          </a:p>
          <a:p>
            <a:pPr marL="514350" indent="-514350">
              <a:spcBef>
                <a:spcPts val="600"/>
              </a:spcBef>
              <a:buClr>
                <a:srgbClr val="000000"/>
              </a:buClr>
              <a:buSzPct val="100000"/>
              <a:buFont typeface="+mj-lt"/>
              <a:buAutoNum type="romanLcPeriod"/>
            </a:pPr>
            <a:r>
              <a:rPr lang="en-GB" sz="2400" dirty="0"/>
              <a:t>Interest rate swaps</a:t>
            </a:r>
          </a:p>
          <a:p>
            <a:pPr marL="514350" indent="-514350">
              <a:spcBef>
                <a:spcPts val="600"/>
              </a:spcBef>
              <a:buClr>
                <a:srgbClr val="000000"/>
              </a:buClr>
              <a:buSzPct val="100000"/>
              <a:buFont typeface="+mj-lt"/>
              <a:buAutoNum type="romanLcPeriod"/>
            </a:pPr>
            <a:r>
              <a:rPr lang="en-GB" sz="2400" dirty="0"/>
              <a:t>Currency swaps</a:t>
            </a:r>
          </a:p>
          <a:p>
            <a:pPr marL="514350" indent="-514350">
              <a:spcBef>
                <a:spcPts val="600"/>
              </a:spcBef>
              <a:buClr>
                <a:srgbClr val="000000"/>
              </a:buClr>
              <a:buSzPct val="100000"/>
              <a:buFont typeface="+mj-lt"/>
              <a:buAutoNum type="romanLcPeriod"/>
            </a:pPr>
            <a:r>
              <a:rPr lang="en-GB" sz="2400" dirty="0"/>
              <a:t>Other swaps (e.g. credit default swaps, CDS)</a:t>
            </a:r>
          </a:p>
          <a:p>
            <a:pPr marL="0" indent="0">
              <a:spcBef>
                <a:spcPts val="600"/>
              </a:spcBef>
              <a:buClr>
                <a:srgbClr val="000000"/>
              </a:buClr>
              <a:buSzPct val="100000"/>
              <a:buNone/>
            </a:pPr>
            <a:endParaRPr lang="en-GB" sz="2400" dirty="0"/>
          </a:p>
          <a:p>
            <a:pPr marL="0" indent="0">
              <a:spcBef>
                <a:spcPts val="600"/>
              </a:spcBef>
              <a:buClr>
                <a:srgbClr val="000000"/>
              </a:buClr>
              <a:buSzPct val="100000"/>
              <a:buNone/>
            </a:pPr>
            <a:endParaRPr lang="en-GB" dirty="0"/>
          </a:p>
          <a:p>
            <a:pPr marL="457200" indent="-457200">
              <a:spcBef>
                <a:spcPts val="600"/>
              </a:spcBef>
              <a:buClr>
                <a:srgbClr val="000000"/>
              </a:buClr>
              <a:buSzPct val="100000"/>
              <a:buFont typeface="Arial" panose="020B0604020202020204" pitchFamily="34" charset="0"/>
              <a:buChar char="•"/>
            </a:pPr>
            <a:endParaRPr lang="en-GB" dirty="0"/>
          </a:p>
        </p:txBody>
      </p:sp>
      <p:sp>
        <p:nvSpPr>
          <p:cNvPr id="4" name="Arrow: Right 3">
            <a:extLst>
              <a:ext uri="{FF2B5EF4-FFF2-40B4-BE49-F238E27FC236}">
                <a16:creationId xmlns:a16="http://schemas.microsoft.com/office/drawing/2014/main" id="{C2773104-4F6D-9980-3A6F-6E7EB930DB9B}"/>
              </a:ext>
            </a:extLst>
          </p:cNvPr>
          <p:cNvSpPr/>
          <p:nvPr/>
        </p:nvSpPr>
        <p:spPr>
          <a:xfrm>
            <a:off x="2861953" y="2880467"/>
            <a:ext cx="748146"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16449203"/>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704571"/>
            <a:ext cx="11521279" cy="432048"/>
          </a:xfr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r>
              <a:rPr lang="en-GB" sz="2800" dirty="0">
                <a:solidFill>
                  <a:schemeClr val="tx1"/>
                </a:solidFill>
              </a:rPr>
              <a:t>Swaps</a:t>
            </a:r>
          </a:p>
        </p:txBody>
      </p:sp>
      <p:sp>
        <p:nvSpPr>
          <p:cNvPr id="8" name="Slide Number Placeholder 7">
            <a:extLst>
              <a:ext uri="{FF2B5EF4-FFF2-40B4-BE49-F238E27FC236}">
                <a16:creationId xmlns:a16="http://schemas.microsoft.com/office/drawing/2014/main" id="{4CC362E6-9EC9-4DDA-B419-86B0AFCB03E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162</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AAE16BDE-33A5-F5F3-F3F3-05607D2DDE5E}"/>
              </a:ext>
            </a:extLst>
          </p:cNvPr>
          <p:cNvSpPr>
            <a:spLocks noGrp="1"/>
          </p:cNvSpPr>
          <p:nvPr>
            <p:ph idx="1"/>
          </p:nvPr>
        </p:nvSpPr>
        <p:spPr>
          <a:xfrm>
            <a:off x="193962" y="1266444"/>
            <a:ext cx="11883243" cy="5348112"/>
          </a:xfrm>
        </p:spPr>
        <p:txBody>
          <a:bodyPr>
            <a:normAutofit/>
          </a:bodyPr>
          <a:lstStyle/>
          <a:p>
            <a:pPr marL="0" indent="0">
              <a:spcBef>
                <a:spcPts val="600"/>
              </a:spcBef>
              <a:buClr>
                <a:srgbClr val="000000"/>
              </a:buClr>
              <a:buSzPct val="100000"/>
              <a:buNone/>
            </a:pPr>
            <a:endParaRPr lang="en-GB" sz="2400" b="1" dirty="0"/>
          </a:p>
          <a:p>
            <a:pPr marL="0" indent="0">
              <a:spcBef>
                <a:spcPts val="600"/>
              </a:spcBef>
              <a:buClr>
                <a:srgbClr val="000000"/>
              </a:buClr>
              <a:buSzPct val="100000"/>
              <a:buNone/>
            </a:pPr>
            <a:endParaRPr lang="en-GB" sz="2400" dirty="0"/>
          </a:p>
          <a:p>
            <a:pPr marL="0" indent="0">
              <a:spcBef>
                <a:spcPts val="600"/>
              </a:spcBef>
              <a:buClr>
                <a:srgbClr val="000000"/>
              </a:buClr>
              <a:buSzPct val="100000"/>
              <a:buNone/>
            </a:pPr>
            <a:endParaRPr lang="en-GB" dirty="0"/>
          </a:p>
          <a:p>
            <a:pPr marL="457200" indent="-457200">
              <a:spcBef>
                <a:spcPts val="600"/>
              </a:spcBef>
              <a:buClr>
                <a:srgbClr val="000000"/>
              </a:buClr>
              <a:buSzPct val="100000"/>
              <a:buFont typeface="Arial" panose="020B0604020202020204" pitchFamily="34" charset="0"/>
              <a:buChar char="•"/>
            </a:pPr>
            <a:endParaRPr lang="en-GB" dirty="0"/>
          </a:p>
          <a:p>
            <a:pPr marL="457200" indent="-457200">
              <a:spcBef>
                <a:spcPts val="600"/>
              </a:spcBef>
              <a:buClr>
                <a:srgbClr val="000000"/>
              </a:buClr>
              <a:buSzPct val="100000"/>
              <a:buFont typeface="Arial" panose="020B0604020202020204" pitchFamily="34" charset="0"/>
              <a:buChar char="•"/>
            </a:pPr>
            <a:endParaRPr lang="en-GB" dirty="0"/>
          </a:p>
          <a:p>
            <a:pPr marL="457200" indent="-457200">
              <a:spcBef>
                <a:spcPts val="600"/>
              </a:spcBef>
              <a:buClr>
                <a:srgbClr val="000000"/>
              </a:buClr>
              <a:buSzPct val="100000"/>
              <a:buFont typeface="Arial" panose="020B0604020202020204" pitchFamily="34" charset="0"/>
              <a:buChar char="•"/>
            </a:pPr>
            <a:endParaRPr lang="en-GB" dirty="0"/>
          </a:p>
          <a:p>
            <a:pPr marL="457200" indent="-457200">
              <a:spcBef>
                <a:spcPts val="600"/>
              </a:spcBef>
              <a:buClr>
                <a:srgbClr val="000000"/>
              </a:buClr>
              <a:buSzPct val="100000"/>
              <a:buFont typeface="Arial" panose="020B0604020202020204" pitchFamily="34" charset="0"/>
              <a:buChar char="•"/>
            </a:pPr>
            <a:endParaRPr lang="en-GB" dirty="0"/>
          </a:p>
        </p:txBody>
      </p:sp>
      <p:sp>
        <p:nvSpPr>
          <p:cNvPr id="6" name="Content Placeholder 4">
            <a:extLst>
              <a:ext uri="{FF2B5EF4-FFF2-40B4-BE49-F238E27FC236}">
                <a16:creationId xmlns:a16="http://schemas.microsoft.com/office/drawing/2014/main" id="{CA1064D9-A842-B8A8-40FD-03849E45EB80}"/>
              </a:ext>
            </a:extLst>
          </p:cNvPr>
          <p:cNvSpPr txBox="1">
            <a:spLocks/>
          </p:cNvSpPr>
          <p:nvPr/>
        </p:nvSpPr>
        <p:spPr>
          <a:xfrm>
            <a:off x="335360" y="1385860"/>
            <a:ext cx="11580288" cy="3322335"/>
          </a:xfrm>
          <a:prstGeom prst="rect">
            <a:avLst/>
          </a:prstGeom>
        </p:spPr>
        <p:txBody>
          <a:bodyPr anchor="t">
            <a:no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a:spcBef>
                <a:spcPts val="600"/>
              </a:spcBef>
              <a:buClr>
                <a:srgbClr val="000000"/>
              </a:buClr>
              <a:buSzPct val="100000"/>
            </a:pPr>
            <a:r>
              <a:rPr lang="en-US" sz="2400" b="1" i="1" u="sng" dirty="0">
                <a:solidFill>
                  <a:srgbClr val="000000"/>
                </a:solidFill>
                <a:ea typeface="Verdana" pitchFamily="34" charset="0"/>
                <a:cs typeface="Verdana" pitchFamily="34" charset="0"/>
              </a:rPr>
              <a:t>Example (interest rate swap):</a:t>
            </a:r>
          </a:p>
          <a:p>
            <a:pPr marL="457200" indent="-457200">
              <a:spcBef>
                <a:spcPts val="600"/>
              </a:spcBef>
              <a:buClr>
                <a:srgbClr val="000000"/>
              </a:buClr>
              <a:buSzPct val="100000"/>
            </a:pPr>
            <a:r>
              <a:rPr lang="en-US" sz="2400" dirty="0">
                <a:solidFill>
                  <a:srgbClr val="000000"/>
                </a:solidFill>
                <a:ea typeface="Verdana" pitchFamily="34" charset="0"/>
                <a:cs typeface="Verdana" pitchFamily="34" charset="0"/>
              </a:rPr>
              <a:t>If </a:t>
            </a:r>
            <a:r>
              <a:rPr lang="en-US" sz="2400" dirty="0">
                <a:solidFill>
                  <a:srgbClr val="FF0000"/>
                </a:solidFill>
                <a:ea typeface="Verdana" pitchFamily="34" charset="0"/>
                <a:cs typeface="Verdana" pitchFamily="34" charset="0"/>
              </a:rPr>
              <a:t>London Interbank Offered Rate </a:t>
            </a:r>
            <a:r>
              <a:rPr lang="en-US" sz="2400" dirty="0">
                <a:solidFill>
                  <a:srgbClr val="000000"/>
                </a:solidFill>
                <a:ea typeface="Verdana" pitchFamily="34" charset="0"/>
                <a:cs typeface="Verdana" pitchFamily="34" charset="0"/>
              </a:rPr>
              <a:t>(</a:t>
            </a:r>
            <a:r>
              <a:rPr lang="en-US" sz="2400" dirty="0">
                <a:solidFill>
                  <a:srgbClr val="FF0000"/>
                </a:solidFill>
                <a:ea typeface="Verdana" pitchFamily="34" charset="0"/>
                <a:cs typeface="Verdana" pitchFamily="34" charset="0"/>
              </a:rPr>
              <a:t>LIBOR</a:t>
            </a:r>
            <a:r>
              <a:rPr lang="en-US" sz="2400" dirty="0">
                <a:solidFill>
                  <a:srgbClr val="000000"/>
                </a:solidFill>
                <a:ea typeface="Verdana" pitchFamily="34" charset="0"/>
                <a:cs typeface="Verdana" pitchFamily="34" charset="0"/>
              </a:rPr>
              <a:t>) = </a:t>
            </a:r>
            <a:r>
              <a:rPr lang="en-US" sz="2400" dirty="0">
                <a:solidFill>
                  <a:srgbClr val="FF0000"/>
                </a:solidFill>
                <a:ea typeface="Verdana" pitchFamily="34" charset="0"/>
                <a:cs typeface="Verdana" pitchFamily="34" charset="0"/>
              </a:rPr>
              <a:t>3%</a:t>
            </a:r>
            <a:r>
              <a:rPr lang="en-US" sz="2400" dirty="0">
                <a:solidFill>
                  <a:srgbClr val="000000"/>
                </a:solidFill>
                <a:ea typeface="Verdana" pitchFamily="34" charset="0"/>
                <a:cs typeface="Verdana" pitchFamily="34" charset="0"/>
              </a:rPr>
              <a:t>, what swap can be made and what is the profit?</a:t>
            </a:r>
          </a:p>
          <a:p>
            <a:pPr marL="914400" lvl="1" indent="-403225">
              <a:spcBef>
                <a:spcPts val="600"/>
              </a:spcBef>
              <a:buSzPct val="100000"/>
              <a:buFont typeface="Georgia"/>
              <a:buChar char="–"/>
            </a:pPr>
            <a:r>
              <a:rPr lang="en-US" sz="2200" dirty="0">
                <a:solidFill>
                  <a:srgbClr val="000000"/>
                </a:solidFill>
                <a:ea typeface="Verdana" pitchFamily="34" charset="0"/>
                <a:cs typeface="Verdana" pitchFamily="34" charset="0"/>
              </a:rPr>
              <a:t>Assume </a:t>
            </a:r>
            <a:r>
              <a:rPr lang="en-US" sz="2200" dirty="0">
                <a:solidFill>
                  <a:srgbClr val="FF0000"/>
                </a:solidFill>
                <a:ea typeface="Verdana" pitchFamily="34" charset="0"/>
                <a:cs typeface="Verdana" pitchFamily="34" charset="0"/>
              </a:rPr>
              <a:t>$1</a:t>
            </a:r>
            <a:r>
              <a:rPr lang="en-US" sz="2200" dirty="0">
                <a:solidFill>
                  <a:srgbClr val="000000"/>
                </a:solidFill>
                <a:ea typeface="Verdana" pitchFamily="34" charset="0"/>
                <a:cs typeface="Verdana" pitchFamily="34" charset="0"/>
              </a:rPr>
              <a:t> million face value loans</a:t>
            </a:r>
          </a:p>
          <a:p>
            <a:pPr marL="1371600" lvl="2" indent="-423863" defTabSz="971550">
              <a:spcBef>
                <a:spcPts val="600"/>
              </a:spcBef>
              <a:buClr>
                <a:srgbClr val="000000"/>
              </a:buClr>
              <a:buSzPct val="100000"/>
              <a:buFont typeface="Wingdings" panose="05000000000000000000" pitchFamily="2" charset="2"/>
              <a:buChar char="§"/>
            </a:pPr>
            <a:r>
              <a:rPr lang="en-US" sz="2000" b="1" dirty="0">
                <a:solidFill>
                  <a:srgbClr val="000000"/>
                </a:solidFill>
                <a:ea typeface="Verdana" pitchFamily="34" charset="0"/>
                <a:cs typeface="Verdana" pitchFamily="34" charset="0"/>
              </a:rPr>
              <a:t>XYZ</a:t>
            </a:r>
            <a:r>
              <a:rPr lang="en-US" sz="2000" dirty="0">
                <a:solidFill>
                  <a:srgbClr val="000000"/>
                </a:solidFill>
                <a:ea typeface="Verdana" pitchFamily="34" charset="0"/>
                <a:cs typeface="Verdana" pitchFamily="34" charset="0"/>
              </a:rPr>
              <a:t> borrows </a:t>
            </a:r>
            <a:r>
              <a:rPr lang="en-US" sz="2000" dirty="0">
                <a:solidFill>
                  <a:srgbClr val="FF0000"/>
                </a:solidFill>
                <a:ea typeface="Verdana" pitchFamily="34" charset="0"/>
                <a:cs typeface="Verdana" pitchFamily="34" charset="0"/>
              </a:rPr>
              <a:t>$1</a:t>
            </a:r>
            <a:r>
              <a:rPr lang="en-US" sz="2000" dirty="0">
                <a:solidFill>
                  <a:srgbClr val="000000"/>
                </a:solidFill>
                <a:ea typeface="Verdana" pitchFamily="34" charset="0"/>
                <a:cs typeface="Verdana" pitchFamily="34" charset="0"/>
              </a:rPr>
              <a:t> million at </a:t>
            </a:r>
            <a:r>
              <a:rPr lang="en-US" sz="2000" dirty="0">
                <a:solidFill>
                  <a:srgbClr val="FF0000"/>
                </a:solidFill>
                <a:ea typeface="Verdana" pitchFamily="34" charset="0"/>
                <a:cs typeface="Verdana" pitchFamily="34" charset="0"/>
              </a:rPr>
              <a:t>6%</a:t>
            </a:r>
            <a:r>
              <a:rPr lang="en-US" sz="2000" dirty="0">
                <a:solidFill>
                  <a:srgbClr val="000000"/>
                </a:solidFill>
                <a:ea typeface="Verdana" pitchFamily="34" charset="0"/>
                <a:cs typeface="Verdana" pitchFamily="34" charset="0"/>
              </a:rPr>
              <a:t> </a:t>
            </a:r>
            <a:r>
              <a:rPr lang="en-US" sz="2000" u="sng" dirty="0">
                <a:solidFill>
                  <a:srgbClr val="000000"/>
                </a:solidFill>
                <a:ea typeface="Verdana" pitchFamily="34" charset="0"/>
                <a:cs typeface="Verdana" pitchFamily="34" charset="0"/>
              </a:rPr>
              <a:t>fixed</a:t>
            </a:r>
            <a:r>
              <a:rPr lang="en-US" sz="2000" dirty="0">
                <a:solidFill>
                  <a:srgbClr val="000000"/>
                </a:solidFill>
                <a:ea typeface="Verdana" pitchFamily="34" charset="0"/>
                <a:cs typeface="Verdana" pitchFamily="34" charset="0"/>
              </a:rPr>
              <a:t> and pays a </a:t>
            </a:r>
            <a:r>
              <a:rPr lang="en-US" sz="2000" u="sng" dirty="0">
                <a:solidFill>
                  <a:srgbClr val="000000"/>
                </a:solidFill>
                <a:ea typeface="Verdana" pitchFamily="34" charset="0"/>
                <a:cs typeface="Verdana" pitchFamily="34" charset="0"/>
              </a:rPr>
              <a:t>floating rate </a:t>
            </a:r>
            <a:r>
              <a:rPr lang="en-US" sz="2000" dirty="0">
                <a:solidFill>
                  <a:srgbClr val="000000"/>
                </a:solidFill>
                <a:ea typeface="Verdana" pitchFamily="34" charset="0"/>
                <a:cs typeface="Verdana" pitchFamily="34" charset="0"/>
              </a:rPr>
              <a:t>of </a:t>
            </a:r>
            <a:r>
              <a:rPr lang="en-US" sz="2000" dirty="0">
                <a:solidFill>
                  <a:srgbClr val="FF0000"/>
                </a:solidFill>
                <a:ea typeface="Verdana" pitchFamily="34" charset="0"/>
                <a:cs typeface="Verdana" pitchFamily="34" charset="0"/>
              </a:rPr>
              <a:t>3.25%</a:t>
            </a:r>
          </a:p>
          <a:p>
            <a:pPr marL="1371600" lvl="2" indent="-423863" defTabSz="971550">
              <a:spcBef>
                <a:spcPts val="600"/>
              </a:spcBef>
              <a:buClr>
                <a:srgbClr val="000000"/>
              </a:buClr>
              <a:buSzPct val="100000"/>
              <a:buFont typeface="Wingdings" panose="05000000000000000000" pitchFamily="2" charset="2"/>
              <a:buChar char="§"/>
            </a:pPr>
            <a:r>
              <a:rPr lang="en-US" sz="2000" b="1" dirty="0">
                <a:solidFill>
                  <a:srgbClr val="000000"/>
                </a:solidFill>
                <a:ea typeface="Verdana" pitchFamily="34" charset="0"/>
                <a:cs typeface="Verdana" pitchFamily="34" charset="0"/>
              </a:rPr>
              <a:t>ABC</a:t>
            </a:r>
            <a:r>
              <a:rPr lang="en-US" sz="2000" dirty="0">
                <a:solidFill>
                  <a:srgbClr val="000000"/>
                </a:solidFill>
                <a:ea typeface="Verdana" pitchFamily="34" charset="0"/>
                <a:cs typeface="Verdana" pitchFamily="34" charset="0"/>
              </a:rPr>
              <a:t> borrows </a:t>
            </a:r>
            <a:r>
              <a:rPr lang="en-US" sz="2000" dirty="0">
                <a:solidFill>
                  <a:srgbClr val="FF0000"/>
                </a:solidFill>
                <a:ea typeface="Verdana" pitchFamily="34" charset="0"/>
                <a:cs typeface="Verdana" pitchFamily="34" charset="0"/>
              </a:rPr>
              <a:t>$1</a:t>
            </a:r>
            <a:r>
              <a:rPr lang="en-US" sz="2000" dirty="0">
                <a:solidFill>
                  <a:srgbClr val="000000"/>
                </a:solidFill>
                <a:ea typeface="Verdana" pitchFamily="34" charset="0"/>
                <a:cs typeface="Verdana" pitchFamily="34" charset="0"/>
              </a:rPr>
              <a:t> million at </a:t>
            </a:r>
            <a:r>
              <a:rPr lang="en-US" sz="2000" dirty="0">
                <a:solidFill>
                  <a:srgbClr val="FF0000"/>
                </a:solidFill>
                <a:ea typeface="Verdana" pitchFamily="34" charset="0"/>
                <a:cs typeface="Verdana" pitchFamily="34" charset="0"/>
              </a:rPr>
              <a:t>3.5%</a:t>
            </a:r>
            <a:r>
              <a:rPr lang="en-US" sz="2000" dirty="0">
                <a:solidFill>
                  <a:srgbClr val="000000"/>
                </a:solidFill>
                <a:ea typeface="Verdana" pitchFamily="34" charset="0"/>
                <a:cs typeface="Verdana" pitchFamily="34" charset="0"/>
              </a:rPr>
              <a:t> </a:t>
            </a:r>
            <a:r>
              <a:rPr lang="en-US" sz="2000" u="sng" dirty="0">
                <a:solidFill>
                  <a:srgbClr val="000000"/>
                </a:solidFill>
                <a:ea typeface="Verdana" pitchFamily="34" charset="0"/>
                <a:cs typeface="Verdana" pitchFamily="34" charset="0"/>
              </a:rPr>
              <a:t>floating</a:t>
            </a:r>
            <a:r>
              <a:rPr lang="en-US" sz="2000" dirty="0">
                <a:solidFill>
                  <a:srgbClr val="000000"/>
                </a:solidFill>
                <a:ea typeface="Verdana" pitchFamily="34" charset="0"/>
                <a:cs typeface="Verdana" pitchFamily="34" charset="0"/>
              </a:rPr>
              <a:t> and pays a </a:t>
            </a:r>
            <a:r>
              <a:rPr lang="en-US" sz="2000" u="sng" dirty="0">
                <a:solidFill>
                  <a:srgbClr val="000000"/>
                </a:solidFill>
                <a:ea typeface="Verdana" pitchFamily="34" charset="0"/>
                <a:cs typeface="Verdana" pitchFamily="34" charset="0"/>
              </a:rPr>
              <a:t>fixed</a:t>
            </a:r>
            <a:r>
              <a:rPr lang="en-US" sz="2000" dirty="0">
                <a:solidFill>
                  <a:srgbClr val="000000"/>
                </a:solidFill>
                <a:ea typeface="Verdana" pitchFamily="34" charset="0"/>
                <a:cs typeface="Verdana" pitchFamily="34" charset="0"/>
              </a:rPr>
              <a:t> rate at </a:t>
            </a:r>
            <a:r>
              <a:rPr lang="en-US" sz="2000" dirty="0">
                <a:solidFill>
                  <a:srgbClr val="FF0000"/>
                </a:solidFill>
                <a:ea typeface="Verdana" pitchFamily="34" charset="0"/>
                <a:cs typeface="Verdana" pitchFamily="34" charset="0"/>
              </a:rPr>
              <a:t>6.50%</a:t>
            </a:r>
          </a:p>
        </p:txBody>
      </p:sp>
      <p:graphicFrame>
        <p:nvGraphicFramePr>
          <p:cNvPr id="9" name="Table 8">
            <a:extLst>
              <a:ext uri="{FF2B5EF4-FFF2-40B4-BE49-F238E27FC236}">
                <a16:creationId xmlns:a16="http://schemas.microsoft.com/office/drawing/2014/main" id="{8E2FD76A-60B0-D070-40AD-EAE6A3DE1643}"/>
              </a:ext>
            </a:extLst>
          </p:cNvPr>
          <p:cNvGraphicFramePr>
            <a:graphicFrameLocks noGrp="1"/>
          </p:cNvGraphicFramePr>
          <p:nvPr>
            <p:extLst>
              <p:ext uri="{D42A27DB-BD31-4B8C-83A1-F6EECF244321}">
                <p14:modId xmlns:p14="http://schemas.microsoft.com/office/powerpoint/2010/main" val="1294830572"/>
              </p:ext>
            </p:extLst>
          </p:nvPr>
        </p:nvGraphicFramePr>
        <p:xfrm>
          <a:off x="1516083" y="4151935"/>
          <a:ext cx="8756073" cy="1112520"/>
        </p:xfrm>
        <a:graphic>
          <a:graphicData uri="http://schemas.openxmlformats.org/drawingml/2006/table">
            <a:tbl>
              <a:tblPr firstRow="1" bandRow="1"/>
              <a:tblGrid>
                <a:gridCol w="3815938">
                  <a:extLst>
                    <a:ext uri="{9D8B030D-6E8A-4147-A177-3AD203B41FA5}">
                      <a16:colId xmlns:a16="http://schemas.microsoft.com/office/drawing/2014/main" val="20000"/>
                    </a:ext>
                  </a:extLst>
                </a:gridCol>
                <a:gridCol w="2448189">
                  <a:extLst>
                    <a:ext uri="{9D8B030D-6E8A-4147-A177-3AD203B41FA5}">
                      <a16:colId xmlns:a16="http://schemas.microsoft.com/office/drawing/2014/main" val="20001"/>
                    </a:ext>
                  </a:extLst>
                </a:gridCol>
                <a:gridCol w="2491946">
                  <a:extLst>
                    <a:ext uri="{9D8B030D-6E8A-4147-A177-3AD203B41FA5}">
                      <a16:colId xmlns:a16="http://schemas.microsoft.com/office/drawing/2014/main" val="20002"/>
                    </a:ext>
                  </a:extLst>
                </a:gridCol>
              </a:tblGrid>
              <a:tr h="370840">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ctr"/>
                      <a:r>
                        <a:rPr lang="en-US" sz="1600" b="1" dirty="0">
                          <a:solidFill>
                            <a:schemeClr val="bg1"/>
                          </a:solidFill>
                          <a:latin typeface="Verdana" panose="020B0604030504040204" pitchFamily="34" charset="0"/>
                        </a:rPr>
                        <a:t>Vanilla / Annually</a:t>
                      </a:r>
                      <a:r>
                        <a:rPr lang="en-US" sz="1600" b="1" baseline="0" dirty="0">
                          <a:solidFill>
                            <a:schemeClr val="bg1"/>
                          </a:solidFill>
                          <a:latin typeface="Verdana" panose="020B0604030504040204" pitchFamily="34" charset="0"/>
                        </a:rPr>
                        <a:t> Settled</a:t>
                      </a:r>
                      <a:endParaRPr lang="en-US" sz="1600" b="1" dirty="0">
                        <a:solidFill>
                          <a:schemeClr val="bg1"/>
                        </a:solidFill>
                        <a:latin typeface="Verdana" panose="020B0604030504040204" pitchFamily="34" charset="0"/>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Text" lastClr="000000"/>
                    </a:solid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ctr"/>
                      <a:r>
                        <a:rPr lang="en-US" sz="1600" b="1" dirty="0">
                          <a:solidFill>
                            <a:schemeClr val="bg1"/>
                          </a:solidFill>
                          <a:latin typeface="Verdana" panose="020B0604030504040204" pitchFamily="34" charset="0"/>
                        </a:rPr>
                        <a:t>XYZ</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Text" lastClr="000000"/>
                    </a:solid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ctr"/>
                      <a:r>
                        <a:rPr lang="en-US" sz="1600" b="1" dirty="0">
                          <a:solidFill>
                            <a:schemeClr val="bg1"/>
                          </a:solidFill>
                          <a:latin typeface="Verdana" panose="020B0604030504040204" pitchFamily="34" charset="0"/>
                        </a:rPr>
                        <a:t>ABC</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Text" lastClr="000000"/>
                    </a:solidFill>
                  </a:tcPr>
                </a:tc>
                <a:extLst>
                  <a:ext uri="{0D108BD9-81ED-4DB2-BD59-A6C34878D82A}">
                    <a16:rowId xmlns:a16="http://schemas.microsoft.com/office/drawing/2014/main" val="10000"/>
                  </a:ext>
                </a:extLst>
              </a:tr>
              <a:tr h="370840">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r>
                        <a:rPr lang="en-US" sz="1600" dirty="0">
                          <a:latin typeface="Verdana" panose="020B0604030504040204" pitchFamily="34" charset="0"/>
                        </a:rPr>
                        <a:t>Fixed rate </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r>
                        <a:rPr lang="en-US" sz="1600" dirty="0">
                          <a:latin typeface="Verdana" panose="020B0604030504040204" pitchFamily="34" charset="0"/>
                        </a:rPr>
                        <a:t>Borrow at </a:t>
                      </a:r>
                      <a:r>
                        <a:rPr lang="en-US" sz="1600" dirty="0">
                          <a:solidFill>
                            <a:srgbClr val="FF0000"/>
                          </a:solidFill>
                          <a:latin typeface="Verdana" panose="020B0604030504040204" pitchFamily="34" charset="0"/>
                        </a:rPr>
                        <a:t>6%</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r>
                        <a:rPr lang="en-US" sz="1600" dirty="0">
                          <a:latin typeface="Verdana" panose="020B0604030504040204" pitchFamily="34" charset="0"/>
                        </a:rPr>
                        <a:t>Pay </a:t>
                      </a:r>
                      <a:r>
                        <a:rPr lang="en-US" sz="1600" dirty="0">
                          <a:solidFill>
                            <a:srgbClr val="FF0000"/>
                          </a:solidFill>
                          <a:latin typeface="Verdana" panose="020B0604030504040204" pitchFamily="34" charset="0"/>
                        </a:rPr>
                        <a:t>7.5%</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70840">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r>
                        <a:rPr lang="en-US" sz="1600" dirty="0">
                          <a:latin typeface="Verdana" panose="020B0604030504040204" pitchFamily="34" charset="0"/>
                        </a:rPr>
                        <a:t>Floating</a:t>
                      </a:r>
                      <a:r>
                        <a:rPr lang="en-US" sz="1600" baseline="0" dirty="0">
                          <a:latin typeface="Verdana" panose="020B0604030504040204" pitchFamily="34" charset="0"/>
                        </a:rPr>
                        <a:t> rate </a:t>
                      </a:r>
                      <a:endParaRPr lang="en-US" sz="1600" dirty="0">
                        <a:latin typeface="Verdana" panose="020B0604030504040204" pitchFamily="34" charset="0"/>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r>
                        <a:rPr lang="en-US" sz="1600" dirty="0">
                          <a:latin typeface="Verdana" panose="020B0604030504040204" pitchFamily="34" charset="0"/>
                        </a:rPr>
                        <a:t>Pay </a:t>
                      </a:r>
                      <a:r>
                        <a:rPr lang="en-US" sz="1600" dirty="0">
                          <a:solidFill>
                            <a:srgbClr val="FF0000"/>
                          </a:solidFill>
                          <a:latin typeface="Verdana" panose="020B0604030504040204" pitchFamily="34" charset="0"/>
                        </a:rPr>
                        <a:t>LIBOR</a:t>
                      </a:r>
                      <a:r>
                        <a:rPr lang="en-US" sz="1600" baseline="0" dirty="0">
                          <a:solidFill>
                            <a:srgbClr val="FF0000"/>
                          </a:solidFill>
                          <a:latin typeface="Verdana" panose="020B0604030504040204" pitchFamily="34" charset="0"/>
                        </a:rPr>
                        <a:t> + 0.25</a:t>
                      </a:r>
                      <a:endParaRPr lang="en-US" sz="1600" dirty="0">
                        <a:solidFill>
                          <a:srgbClr val="FF0000"/>
                        </a:solidFill>
                        <a:latin typeface="Verdana" panose="020B0604030504040204" pitchFamily="34" charset="0"/>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r>
                        <a:rPr lang="en-US" sz="1600" dirty="0">
                          <a:latin typeface="Verdana" panose="020B0604030504040204" pitchFamily="34" charset="0"/>
                        </a:rPr>
                        <a:t>Borrow </a:t>
                      </a:r>
                      <a:r>
                        <a:rPr lang="en-US" sz="1600" dirty="0">
                          <a:solidFill>
                            <a:srgbClr val="FF0000"/>
                          </a:solidFill>
                          <a:latin typeface="Verdana" panose="020B0604030504040204" pitchFamily="34" charset="0"/>
                        </a:rPr>
                        <a:t>LIBOR + 0.50</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379010253"/>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11">
            <a:extLst>
              <a:ext uri="{FF2B5EF4-FFF2-40B4-BE49-F238E27FC236}">
                <a16:creationId xmlns:a16="http://schemas.microsoft.com/office/drawing/2014/main" id="{218D2FF1-F2AD-6390-8582-09187D0629A4}"/>
              </a:ext>
            </a:extLst>
          </p:cNvPr>
          <p:cNvSpPr/>
          <p:nvPr/>
        </p:nvSpPr>
        <p:spPr>
          <a:xfrm>
            <a:off x="2363190" y="3146961"/>
            <a:ext cx="605641" cy="38001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335360" y="704571"/>
            <a:ext cx="11521279" cy="432048"/>
          </a:xfr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r>
              <a:rPr lang="en-GB" sz="2800" dirty="0">
                <a:solidFill>
                  <a:schemeClr val="tx1"/>
                </a:solidFill>
              </a:rPr>
              <a:t>Swaps</a:t>
            </a:r>
          </a:p>
        </p:txBody>
      </p:sp>
      <p:sp>
        <p:nvSpPr>
          <p:cNvPr id="8" name="Slide Number Placeholder 7">
            <a:extLst>
              <a:ext uri="{FF2B5EF4-FFF2-40B4-BE49-F238E27FC236}">
                <a16:creationId xmlns:a16="http://schemas.microsoft.com/office/drawing/2014/main" id="{4CC362E6-9EC9-4DDA-B419-86B0AFCB03E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163</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AAE16BDE-33A5-F5F3-F3F3-05607D2DDE5E}"/>
              </a:ext>
            </a:extLst>
          </p:cNvPr>
          <p:cNvSpPr>
            <a:spLocks noGrp="1"/>
          </p:cNvSpPr>
          <p:nvPr>
            <p:ph idx="1"/>
          </p:nvPr>
        </p:nvSpPr>
        <p:spPr>
          <a:xfrm>
            <a:off x="193962" y="1266444"/>
            <a:ext cx="11883243" cy="5348112"/>
          </a:xfrm>
        </p:spPr>
        <p:txBody>
          <a:bodyPr>
            <a:normAutofit/>
          </a:bodyPr>
          <a:lstStyle/>
          <a:p>
            <a:pPr marL="342900" indent="-342900">
              <a:spcBef>
                <a:spcPts val="600"/>
              </a:spcBef>
              <a:buClr>
                <a:srgbClr val="000000"/>
              </a:buClr>
              <a:buSzPct val="100000"/>
              <a:buFont typeface="Wingdings" panose="05000000000000000000" pitchFamily="2" charset="2"/>
              <a:buChar char="§"/>
            </a:pPr>
            <a:r>
              <a:rPr lang="en-GB" sz="2400" b="1" dirty="0"/>
              <a:t>XYZ </a:t>
            </a:r>
            <a:r>
              <a:rPr lang="en-GB" sz="2400" dirty="0"/>
              <a:t>is better off getting a payment based on </a:t>
            </a:r>
            <a:r>
              <a:rPr lang="en-GB" sz="2400" dirty="0">
                <a:solidFill>
                  <a:srgbClr val="FF0000"/>
                </a:solidFill>
              </a:rPr>
              <a:t>6.5% </a:t>
            </a:r>
            <a:r>
              <a:rPr lang="en-GB" sz="2400" dirty="0"/>
              <a:t>from ABC and pays at </a:t>
            </a:r>
            <a:r>
              <a:rPr lang="en-GB" sz="2400" dirty="0">
                <a:solidFill>
                  <a:srgbClr val="FF0000"/>
                </a:solidFill>
              </a:rPr>
              <a:t>6%</a:t>
            </a:r>
            <a:r>
              <a:rPr lang="en-GB" sz="2400" dirty="0"/>
              <a:t> to its bank.</a:t>
            </a:r>
          </a:p>
          <a:p>
            <a:pPr marL="342900" indent="-342900">
              <a:spcBef>
                <a:spcPts val="600"/>
              </a:spcBef>
              <a:buClr>
                <a:srgbClr val="000000"/>
              </a:buClr>
              <a:buSzPct val="100000"/>
              <a:buFont typeface="Wingdings" panose="05000000000000000000" pitchFamily="2" charset="2"/>
              <a:buChar char="§"/>
            </a:pPr>
            <a:r>
              <a:rPr lang="en-GB" sz="2400" b="1" dirty="0"/>
              <a:t>ABC</a:t>
            </a:r>
            <a:r>
              <a:rPr lang="en-GB" sz="2400" dirty="0"/>
              <a:t> is better off getting a payment based on </a:t>
            </a:r>
            <a:r>
              <a:rPr lang="en-GB" sz="2400" dirty="0">
                <a:solidFill>
                  <a:srgbClr val="FF0000"/>
                </a:solidFill>
              </a:rPr>
              <a:t>7.5%</a:t>
            </a:r>
            <a:r>
              <a:rPr lang="en-GB" sz="2400" dirty="0"/>
              <a:t> from XYZ and pays at </a:t>
            </a:r>
            <a:r>
              <a:rPr lang="en-GB" sz="2400" dirty="0">
                <a:solidFill>
                  <a:srgbClr val="FF0000"/>
                </a:solidFill>
              </a:rPr>
              <a:t>6.5%</a:t>
            </a:r>
            <a:r>
              <a:rPr lang="en-GB" sz="2400" dirty="0"/>
              <a:t> to its bank </a:t>
            </a:r>
            <a:endParaRPr lang="en-GB" sz="2400" b="1" dirty="0"/>
          </a:p>
          <a:p>
            <a:pPr marL="0" indent="0">
              <a:spcBef>
                <a:spcPts val="600"/>
              </a:spcBef>
              <a:buClr>
                <a:srgbClr val="000000"/>
              </a:buClr>
              <a:buSzPct val="100000"/>
              <a:buNone/>
            </a:pPr>
            <a:endParaRPr lang="en-GB" sz="2400" dirty="0"/>
          </a:p>
          <a:p>
            <a:pPr marL="0" indent="0">
              <a:spcBef>
                <a:spcPts val="600"/>
              </a:spcBef>
              <a:buClr>
                <a:srgbClr val="000000"/>
              </a:buClr>
              <a:buSzPct val="100000"/>
              <a:buNone/>
            </a:pPr>
            <a:endParaRPr lang="en-GB" dirty="0"/>
          </a:p>
          <a:p>
            <a:pPr marL="457200" indent="-457200">
              <a:spcBef>
                <a:spcPts val="600"/>
              </a:spcBef>
              <a:buClr>
                <a:srgbClr val="000000"/>
              </a:buClr>
              <a:buSzPct val="100000"/>
              <a:buFont typeface="Arial" panose="020B0604020202020204" pitchFamily="34" charset="0"/>
              <a:buChar char="•"/>
            </a:pPr>
            <a:endParaRPr lang="en-GB" dirty="0"/>
          </a:p>
          <a:p>
            <a:pPr marL="457200" indent="-457200">
              <a:spcBef>
                <a:spcPts val="600"/>
              </a:spcBef>
              <a:buClr>
                <a:srgbClr val="000000"/>
              </a:buClr>
              <a:buSzPct val="100000"/>
              <a:buFont typeface="Arial" panose="020B0604020202020204" pitchFamily="34" charset="0"/>
              <a:buChar char="•"/>
            </a:pPr>
            <a:endParaRPr lang="en-GB" dirty="0"/>
          </a:p>
          <a:p>
            <a:pPr marL="457200" indent="-457200">
              <a:spcBef>
                <a:spcPts val="600"/>
              </a:spcBef>
              <a:buClr>
                <a:srgbClr val="000000"/>
              </a:buClr>
              <a:buSzPct val="100000"/>
              <a:buFont typeface="Arial" panose="020B0604020202020204" pitchFamily="34" charset="0"/>
              <a:buChar char="•"/>
            </a:pPr>
            <a:endParaRPr lang="en-GB" dirty="0"/>
          </a:p>
          <a:p>
            <a:pPr marL="457200" indent="-457200">
              <a:spcBef>
                <a:spcPts val="600"/>
              </a:spcBef>
              <a:buClr>
                <a:srgbClr val="000000"/>
              </a:buClr>
              <a:buSzPct val="100000"/>
              <a:buFont typeface="Arial" panose="020B0604020202020204" pitchFamily="34" charset="0"/>
              <a:buChar char="•"/>
            </a:pPr>
            <a:endParaRPr lang="en-GB" dirty="0"/>
          </a:p>
        </p:txBody>
      </p:sp>
      <p:sp>
        <p:nvSpPr>
          <p:cNvPr id="6" name="Content Placeholder 4">
            <a:extLst>
              <a:ext uri="{FF2B5EF4-FFF2-40B4-BE49-F238E27FC236}">
                <a16:creationId xmlns:a16="http://schemas.microsoft.com/office/drawing/2014/main" id="{CA1064D9-A842-B8A8-40FD-03849E45EB80}"/>
              </a:ext>
            </a:extLst>
          </p:cNvPr>
          <p:cNvSpPr txBox="1">
            <a:spLocks/>
          </p:cNvSpPr>
          <p:nvPr/>
        </p:nvSpPr>
        <p:spPr>
          <a:xfrm>
            <a:off x="335360" y="1385860"/>
            <a:ext cx="11580288" cy="3322335"/>
          </a:xfrm>
          <a:prstGeom prst="rect">
            <a:avLst/>
          </a:prstGeom>
        </p:spPr>
        <p:txBody>
          <a:bodyPr anchor="t">
            <a:no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a:spcBef>
                <a:spcPts val="600"/>
              </a:spcBef>
              <a:buClr>
                <a:srgbClr val="000000"/>
              </a:buClr>
              <a:buSzPct val="100000"/>
            </a:pPr>
            <a:endParaRPr lang="en-US" sz="2000" dirty="0">
              <a:solidFill>
                <a:srgbClr val="FF0000"/>
              </a:solidFill>
              <a:ea typeface="Verdana" pitchFamily="34" charset="0"/>
              <a:cs typeface="Verdana" pitchFamily="34" charset="0"/>
            </a:endParaRPr>
          </a:p>
        </p:txBody>
      </p:sp>
      <p:graphicFrame>
        <p:nvGraphicFramePr>
          <p:cNvPr id="7" name="Table 6">
            <a:extLst>
              <a:ext uri="{FF2B5EF4-FFF2-40B4-BE49-F238E27FC236}">
                <a16:creationId xmlns:a16="http://schemas.microsoft.com/office/drawing/2014/main" id="{9A314A97-6BD8-E7A5-8A83-456B429FA7A1}"/>
              </a:ext>
            </a:extLst>
          </p:cNvPr>
          <p:cNvGraphicFramePr>
            <a:graphicFrameLocks noGrp="1"/>
          </p:cNvGraphicFramePr>
          <p:nvPr>
            <p:extLst>
              <p:ext uri="{D42A27DB-BD31-4B8C-83A1-F6EECF244321}">
                <p14:modId xmlns:p14="http://schemas.microsoft.com/office/powerpoint/2010/main" val="677805232"/>
              </p:ext>
            </p:extLst>
          </p:nvPr>
        </p:nvGraphicFramePr>
        <p:xfrm>
          <a:off x="1036501" y="2199005"/>
          <a:ext cx="5059499" cy="1691640"/>
        </p:xfrm>
        <a:graphic>
          <a:graphicData uri="http://schemas.openxmlformats.org/drawingml/2006/table">
            <a:tbl>
              <a:tblPr firstRow="1" bandRow="1"/>
              <a:tblGrid>
                <a:gridCol w="1227500">
                  <a:extLst>
                    <a:ext uri="{9D8B030D-6E8A-4147-A177-3AD203B41FA5}">
                      <a16:colId xmlns:a16="http://schemas.microsoft.com/office/drawing/2014/main" val="20000"/>
                    </a:ext>
                  </a:extLst>
                </a:gridCol>
                <a:gridCol w="1654856">
                  <a:extLst>
                    <a:ext uri="{9D8B030D-6E8A-4147-A177-3AD203B41FA5}">
                      <a16:colId xmlns:a16="http://schemas.microsoft.com/office/drawing/2014/main" val="20001"/>
                    </a:ext>
                  </a:extLst>
                </a:gridCol>
                <a:gridCol w="2177143">
                  <a:extLst>
                    <a:ext uri="{9D8B030D-6E8A-4147-A177-3AD203B41FA5}">
                      <a16:colId xmlns:a16="http://schemas.microsoft.com/office/drawing/2014/main" val="20002"/>
                    </a:ext>
                  </a:extLst>
                </a:gridCol>
              </a:tblGrid>
              <a:tr h="370840">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endParaRPr lang="en-US" sz="1600" b="1" dirty="0">
                        <a:solidFill>
                          <a:schemeClr val="bg1"/>
                        </a:solidFill>
                        <a:latin typeface="Verdana" panose="020B0604030504040204" pitchFamily="34" charset="0"/>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Text" lastClr="000000"/>
                    </a:solid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ctr"/>
                      <a:r>
                        <a:rPr lang="en-US" sz="1600" b="1" dirty="0">
                          <a:solidFill>
                            <a:schemeClr val="bg1"/>
                          </a:solidFill>
                          <a:latin typeface="Verdana" panose="020B0604030504040204" pitchFamily="34" charset="0"/>
                        </a:rPr>
                        <a:t>Benefit</a:t>
                      </a:r>
                      <a:r>
                        <a:rPr lang="en-US" sz="1600" b="1" baseline="0" dirty="0">
                          <a:solidFill>
                            <a:schemeClr val="bg1"/>
                          </a:solidFill>
                          <a:latin typeface="Verdana" panose="020B0604030504040204" pitchFamily="34" charset="0"/>
                        </a:rPr>
                        <a:t> to </a:t>
                      </a:r>
                      <a:r>
                        <a:rPr lang="en-US" sz="1600" b="1" baseline="0" dirty="0">
                          <a:solidFill>
                            <a:srgbClr val="FF0000"/>
                          </a:solidFill>
                          <a:latin typeface="Verdana" panose="020B0604030504040204" pitchFamily="34" charset="0"/>
                        </a:rPr>
                        <a:t>XYZ</a:t>
                      </a:r>
                      <a:endParaRPr lang="en-US" sz="1600" b="1" dirty="0">
                        <a:solidFill>
                          <a:srgbClr val="FF0000"/>
                        </a:solidFill>
                        <a:latin typeface="Verdana" panose="020B0604030504040204" pitchFamily="34" charset="0"/>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Text" lastClr="000000"/>
                    </a:solid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ctr"/>
                      <a:r>
                        <a:rPr lang="en-US" sz="1600" b="1" dirty="0">
                          <a:solidFill>
                            <a:schemeClr val="bg1"/>
                          </a:solidFill>
                          <a:latin typeface="Verdana" panose="020B0604030504040204" pitchFamily="34" charset="0"/>
                        </a:rPr>
                        <a:t>Net Position </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Text" lastClr="000000"/>
                    </a:solidFill>
                  </a:tcPr>
                </a:tc>
                <a:extLst>
                  <a:ext uri="{0D108BD9-81ED-4DB2-BD59-A6C34878D82A}">
                    <a16:rowId xmlns:a16="http://schemas.microsoft.com/office/drawing/2014/main" val="10000"/>
                  </a:ext>
                </a:extLst>
              </a:tr>
              <a:tr h="370840">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l"/>
                      <a:r>
                        <a:rPr lang="en-US" sz="1600" dirty="0">
                          <a:latin typeface="Verdana" panose="020B0604030504040204" pitchFamily="34" charset="0"/>
                        </a:rPr>
                        <a:t>Floating</a:t>
                      </a:r>
                      <a:r>
                        <a:rPr lang="en-US" sz="1600" baseline="0" dirty="0">
                          <a:latin typeface="Verdana" panose="020B0604030504040204" pitchFamily="34" charset="0"/>
                        </a:rPr>
                        <a:t> </a:t>
                      </a:r>
                      <a:endParaRPr lang="en-US" sz="1600" dirty="0">
                        <a:latin typeface="Verdana" panose="020B0604030504040204" pitchFamily="34" charset="0"/>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l"/>
                      <a:r>
                        <a:rPr lang="en-US" sz="1600" dirty="0">
                          <a:latin typeface="Verdana" panose="020B0604030504040204" pitchFamily="34" charset="0"/>
                        </a:rPr>
                        <a:t>+3.25 -3.25</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l"/>
                      <a:r>
                        <a:rPr lang="en-US" sz="1600" dirty="0">
                          <a:latin typeface="Verdana" panose="020B0604030504040204" pitchFamily="34" charset="0"/>
                        </a:rPr>
                        <a:t>0</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70840">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l"/>
                      <a:r>
                        <a:rPr lang="en-US" sz="1600" dirty="0">
                          <a:latin typeface="Verdana" panose="020B0604030504040204" pitchFamily="34" charset="0"/>
                        </a:rPr>
                        <a:t>Fixed </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l"/>
                      <a:r>
                        <a:rPr lang="en-US" sz="1600" dirty="0">
                          <a:latin typeface="Verdana" panose="020B0604030504040204" pitchFamily="34" charset="0"/>
                        </a:rPr>
                        <a:t>+6.50 -6.00</a:t>
                      </a:r>
                      <a:r>
                        <a:rPr lang="en-US" sz="1600" baseline="0" dirty="0">
                          <a:latin typeface="Verdana" panose="020B0604030504040204" pitchFamily="34" charset="0"/>
                        </a:rPr>
                        <a:t> </a:t>
                      </a:r>
                      <a:endParaRPr lang="en-US" sz="1600" dirty="0">
                        <a:latin typeface="Verdana" panose="020B0604030504040204" pitchFamily="34" charset="0"/>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l"/>
                      <a:r>
                        <a:rPr lang="en-US" sz="1600" dirty="0">
                          <a:latin typeface="Verdana" panose="020B0604030504040204" pitchFamily="34" charset="0"/>
                        </a:rPr>
                        <a:t>+.50</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70840">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l"/>
                      <a:r>
                        <a:rPr lang="en-US" sz="1600" dirty="0">
                          <a:latin typeface="Verdana" panose="020B0604030504040204" pitchFamily="34" charset="0"/>
                        </a:rPr>
                        <a:t>Net</a:t>
                      </a:r>
                      <a:r>
                        <a:rPr lang="en-US" sz="1600" baseline="0" dirty="0">
                          <a:latin typeface="Verdana" panose="020B0604030504040204" pitchFamily="34" charset="0"/>
                        </a:rPr>
                        <a:t> gain </a:t>
                      </a:r>
                      <a:endParaRPr lang="en-US" sz="1600" dirty="0">
                        <a:latin typeface="Verdana" panose="020B0604030504040204" pitchFamily="34" charset="0"/>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l"/>
                      <a:endParaRPr lang="en-US" sz="1600" dirty="0">
                        <a:latin typeface="Verdana" panose="020B0604030504040204" pitchFamily="34" charset="0"/>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l"/>
                      <a:r>
                        <a:rPr lang="en-US" sz="1600" dirty="0">
                          <a:latin typeface="Verdana" panose="020B0604030504040204" pitchFamily="34" charset="0"/>
                        </a:rPr>
                        <a:t>+.50%</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bl>
          </a:graphicData>
        </a:graphic>
      </p:graphicFrame>
      <p:graphicFrame>
        <p:nvGraphicFramePr>
          <p:cNvPr id="10" name="Table 9">
            <a:extLst>
              <a:ext uri="{FF2B5EF4-FFF2-40B4-BE49-F238E27FC236}">
                <a16:creationId xmlns:a16="http://schemas.microsoft.com/office/drawing/2014/main" id="{B631AE35-69F1-93FC-5387-1FDA038DECEA}"/>
              </a:ext>
            </a:extLst>
          </p:cNvPr>
          <p:cNvGraphicFramePr>
            <a:graphicFrameLocks noGrp="1"/>
          </p:cNvGraphicFramePr>
          <p:nvPr>
            <p:extLst>
              <p:ext uri="{D42A27DB-BD31-4B8C-83A1-F6EECF244321}">
                <p14:modId xmlns:p14="http://schemas.microsoft.com/office/powerpoint/2010/main" val="1731104821"/>
              </p:ext>
            </p:extLst>
          </p:nvPr>
        </p:nvGraphicFramePr>
        <p:xfrm>
          <a:off x="6287231" y="2199005"/>
          <a:ext cx="5437186" cy="1691640"/>
        </p:xfrm>
        <a:graphic>
          <a:graphicData uri="http://schemas.openxmlformats.org/drawingml/2006/table">
            <a:tbl>
              <a:tblPr firstRow="1" bandRow="1"/>
              <a:tblGrid>
                <a:gridCol w="2054431">
                  <a:extLst>
                    <a:ext uri="{9D8B030D-6E8A-4147-A177-3AD203B41FA5}">
                      <a16:colId xmlns:a16="http://schemas.microsoft.com/office/drawing/2014/main" val="20000"/>
                    </a:ext>
                  </a:extLst>
                </a:gridCol>
                <a:gridCol w="1681112">
                  <a:extLst>
                    <a:ext uri="{9D8B030D-6E8A-4147-A177-3AD203B41FA5}">
                      <a16:colId xmlns:a16="http://schemas.microsoft.com/office/drawing/2014/main" val="20001"/>
                    </a:ext>
                  </a:extLst>
                </a:gridCol>
                <a:gridCol w="1701643">
                  <a:extLst>
                    <a:ext uri="{9D8B030D-6E8A-4147-A177-3AD203B41FA5}">
                      <a16:colId xmlns:a16="http://schemas.microsoft.com/office/drawing/2014/main" val="20002"/>
                    </a:ext>
                  </a:extLst>
                </a:gridCol>
              </a:tblGrid>
              <a:tr h="370840">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endParaRPr lang="en-US" sz="1600" b="1" dirty="0">
                        <a:solidFill>
                          <a:schemeClr val="bg1"/>
                        </a:solidFill>
                        <a:latin typeface="Verdana" panose="020B0604030504040204" pitchFamily="34" charset="0"/>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Text" lastClr="000000"/>
                    </a:solid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ctr"/>
                      <a:r>
                        <a:rPr lang="en-US" sz="1600" b="1" dirty="0">
                          <a:solidFill>
                            <a:schemeClr val="bg1"/>
                          </a:solidFill>
                          <a:latin typeface="Verdana" panose="020B0604030504040204" pitchFamily="34" charset="0"/>
                        </a:rPr>
                        <a:t>Benefit</a:t>
                      </a:r>
                      <a:r>
                        <a:rPr lang="en-US" sz="1600" b="1" baseline="0" dirty="0">
                          <a:solidFill>
                            <a:schemeClr val="bg1"/>
                          </a:solidFill>
                          <a:latin typeface="Verdana" panose="020B0604030504040204" pitchFamily="34" charset="0"/>
                        </a:rPr>
                        <a:t> to </a:t>
                      </a:r>
                      <a:r>
                        <a:rPr lang="en-US" sz="1600" b="1" baseline="0" dirty="0">
                          <a:solidFill>
                            <a:srgbClr val="FF0000"/>
                          </a:solidFill>
                          <a:latin typeface="Verdana" panose="020B0604030504040204" pitchFamily="34" charset="0"/>
                        </a:rPr>
                        <a:t>ABC</a:t>
                      </a:r>
                      <a:endParaRPr lang="en-US" sz="1600" b="1" dirty="0">
                        <a:solidFill>
                          <a:srgbClr val="FF0000"/>
                        </a:solidFill>
                        <a:latin typeface="Verdana" panose="020B0604030504040204" pitchFamily="34" charset="0"/>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Text" lastClr="000000"/>
                    </a:solid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ctr"/>
                      <a:r>
                        <a:rPr lang="en-US" sz="1600" b="1" dirty="0">
                          <a:solidFill>
                            <a:schemeClr val="bg1"/>
                          </a:solidFill>
                          <a:latin typeface="Verdana" panose="020B0604030504040204" pitchFamily="34" charset="0"/>
                        </a:rPr>
                        <a:t>Net Position </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Text" lastClr="000000"/>
                    </a:solidFill>
                  </a:tcPr>
                </a:tc>
                <a:extLst>
                  <a:ext uri="{0D108BD9-81ED-4DB2-BD59-A6C34878D82A}">
                    <a16:rowId xmlns:a16="http://schemas.microsoft.com/office/drawing/2014/main" val="10000"/>
                  </a:ext>
                </a:extLst>
              </a:tr>
              <a:tr h="370840">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l"/>
                      <a:r>
                        <a:rPr lang="en-US" sz="1600" dirty="0">
                          <a:latin typeface="Verdana" panose="020B0604030504040204" pitchFamily="34" charset="0"/>
                        </a:rPr>
                        <a:t>Floating</a:t>
                      </a:r>
                      <a:r>
                        <a:rPr lang="en-US" sz="1600" baseline="0" dirty="0">
                          <a:latin typeface="Verdana" panose="020B0604030504040204" pitchFamily="34" charset="0"/>
                        </a:rPr>
                        <a:t> </a:t>
                      </a:r>
                      <a:endParaRPr lang="en-US" sz="1600" dirty="0">
                        <a:latin typeface="Verdana" panose="020B0604030504040204" pitchFamily="34" charset="0"/>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l"/>
                      <a:r>
                        <a:rPr lang="en-US" sz="1600" dirty="0">
                          <a:latin typeface="Verdana" panose="020B0604030504040204" pitchFamily="34" charset="0"/>
                        </a:rPr>
                        <a:t>+3.25 - 3.50</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l"/>
                      <a:r>
                        <a:rPr lang="en-US" sz="1600" dirty="0">
                          <a:latin typeface="Verdana" panose="020B0604030504040204" pitchFamily="34" charset="0"/>
                        </a:rPr>
                        <a:t>-.25</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70840">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l"/>
                      <a:r>
                        <a:rPr lang="en-US" sz="1600" dirty="0">
                          <a:latin typeface="Verdana" panose="020B0604030504040204" pitchFamily="34" charset="0"/>
                        </a:rPr>
                        <a:t>Fixed </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l"/>
                      <a:r>
                        <a:rPr lang="en-US" sz="1600" dirty="0">
                          <a:latin typeface="Verdana" panose="020B0604030504040204" pitchFamily="34" charset="0"/>
                        </a:rPr>
                        <a:t>-6.50</a:t>
                      </a:r>
                      <a:r>
                        <a:rPr lang="en-US" sz="1600" baseline="0" dirty="0">
                          <a:latin typeface="Verdana" panose="020B0604030504040204" pitchFamily="34" charset="0"/>
                        </a:rPr>
                        <a:t> + 7.5</a:t>
                      </a:r>
                      <a:r>
                        <a:rPr lang="en-US" sz="1600" dirty="0">
                          <a:latin typeface="Verdana" panose="020B0604030504040204" pitchFamily="34" charset="0"/>
                        </a:rPr>
                        <a:t>0</a:t>
                      </a:r>
                      <a:r>
                        <a:rPr lang="en-US" sz="1600" baseline="0" dirty="0">
                          <a:latin typeface="Verdana" panose="020B0604030504040204" pitchFamily="34" charset="0"/>
                        </a:rPr>
                        <a:t> </a:t>
                      </a:r>
                      <a:endParaRPr lang="en-US" sz="1600" dirty="0">
                        <a:latin typeface="Verdana" panose="020B0604030504040204" pitchFamily="34" charset="0"/>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l"/>
                      <a:r>
                        <a:rPr lang="en-US" sz="1600" dirty="0">
                          <a:latin typeface="Verdana" panose="020B0604030504040204" pitchFamily="34" charset="0"/>
                        </a:rPr>
                        <a:t>+1.00</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70840">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l"/>
                      <a:r>
                        <a:rPr lang="en-US" sz="1600" dirty="0">
                          <a:latin typeface="Verdana" panose="020B0604030504040204" pitchFamily="34" charset="0"/>
                        </a:rPr>
                        <a:t>Net</a:t>
                      </a:r>
                      <a:r>
                        <a:rPr lang="en-US" sz="1600" baseline="0" dirty="0">
                          <a:latin typeface="Verdana" panose="020B0604030504040204" pitchFamily="34" charset="0"/>
                        </a:rPr>
                        <a:t> gain </a:t>
                      </a:r>
                      <a:endParaRPr lang="en-US" sz="1600" dirty="0">
                        <a:latin typeface="Verdana" panose="020B0604030504040204" pitchFamily="34" charset="0"/>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l"/>
                      <a:endParaRPr lang="en-US" sz="1600" dirty="0">
                        <a:latin typeface="Verdana" panose="020B0604030504040204" pitchFamily="34" charset="0"/>
                      </a:endParaRP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l"/>
                      <a:r>
                        <a:rPr lang="en-US" sz="1600" dirty="0">
                          <a:latin typeface="Verdana" panose="020B0604030504040204" pitchFamily="34" charset="0"/>
                        </a:rPr>
                        <a:t>+.75%</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bl>
          </a:graphicData>
        </a:graphic>
      </p:graphicFrame>
      <p:cxnSp>
        <p:nvCxnSpPr>
          <p:cNvPr id="5" name="Straight Arrow Connector 4">
            <a:extLst>
              <a:ext uri="{FF2B5EF4-FFF2-40B4-BE49-F238E27FC236}">
                <a16:creationId xmlns:a16="http://schemas.microsoft.com/office/drawing/2014/main" id="{06567118-68F5-DA46-AF2B-2646F442B4F1}"/>
              </a:ext>
            </a:extLst>
          </p:cNvPr>
          <p:cNvCxnSpPr>
            <a:cxnSpLocks/>
          </p:cNvCxnSpPr>
          <p:nvPr/>
        </p:nvCxnSpPr>
        <p:spPr>
          <a:xfrm flipH="1">
            <a:off x="2496839" y="3526971"/>
            <a:ext cx="175109" cy="6208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1C468B2D-B986-292A-C3F5-288043895F12}"/>
              </a:ext>
            </a:extLst>
          </p:cNvPr>
          <p:cNvSpPr txBox="1"/>
          <p:nvPr/>
        </p:nvSpPr>
        <p:spPr>
          <a:xfrm>
            <a:off x="1761321" y="4077091"/>
            <a:ext cx="2268187" cy="369332"/>
          </a:xfrm>
          <a:prstGeom prst="rect">
            <a:avLst/>
          </a:prstGeom>
          <a:noFill/>
        </p:spPr>
        <p:txBody>
          <a:bodyPr wrap="square" rtlCol="0">
            <a:spAutoFit/>
          </a:bodyPr>
          <a:lstStyle/>
          <a:p>
            <a:r>
              <a:rPr lang="en-GB" dirty="0"/>
              <a:t>If it swaps with ABC</a:t>
            </a:r>
          </a:p>
        </p:txBody>
      </p:sp>
      <p:sp>
        <p:nvSpPr>
          <p:cNvPr id="13" name="Oval 12">
            <a:extLst>
              <a:ext uri="{FF2B5EF4-FFF2-40B4-BE49-F238E27FC236}">
                <a16:creationId xmlns:a16="http://schemas.microsoft.com/office/drawing/2014/main" id="{24B72D55-8250-903E-15AE-ABA7E16FB586}"/>
              </a:ext>
            </a:extLst>
          </p:cNvPr>
          <p:cNvSpPr/>
          <p:nvPr/>
        </p:nvSpPr>
        <p:spPr>
          <a:xfrm>
            <a:off x="8383979" y="2755075"/>
            <a:ext cx="700644" cy="39188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5" name="Straight Arrow Connector 14">
            <a:extLst>
              <a:ext uri="{FF2B5EF4-FFF2-40B4-BE49-F238E27FC236}">
                <a16:creationId xmlns:a16="http://schemas.microsoft.com/office/drawing/2014/main" id="{8942DFF8-56B4-2FC7-554A-C37610B4C181}"/>
              </a:ext>
            </a:extLst>
          </p:cNvPr>
          <p:cNvCxnSpPr/>
          <p:nvPr/>
        </p:nvCxnSpPr>
        <p:spPr>
          <a:xfrm flipH="1">
            <a:off x="8419605" y="3146961"/>
            <a:ext cx="296883" cy="12997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0D057647-9D85-5937-830E-9DF2F1461C9C}"/>
              </a:ext>
            </a:extLst>
          </p:cNvPr>
          <p:cNvSpPr txBox="1"/>
          <p:nvPr/>
        </p:nvSpPr>
        <p:spPr>
          <a:xfrm>
            <a:off x="7513860" y="4387574"/>
            <a:ext cx="2268187" cy="369332"/>
          </a:xfrm>
          <a:prstGeom prst="rect">
            <a:avLst/>
          </a:prstGeom>
          <a:noFill/>
        </p:spPr>
        <p:txBody>
          <a:bodyPr wrap="square" rtlCol="0">
            <a:spAutoFit/>
          </a:bodyPr>
          <a:lstStyle/>
          <a:p>
            <a:r>
              <a:rPr lang="en-GB" dirty="0"/>
              <a:t>If it swaps with XYZ</a:t>
            </a:r>
          </a:p>
        </p:txBody>
      </p:sp>
      <p:cxnSp>
        <p:nvCxnSpPr>
          <p:cNvPr id="18" name="Straight Arrow Connector 17">
            <a:extLst>
              <a:ext uri="{FF2B5EF4-FFF2-40B4-BE49-F238E27FC236}">
                <a16:creationId xmlns:a16="http://schemas.microsoft.com/office/drawing/2014/main" id="{65826325-3793-276C-13F1-AAC785FFE9AB}"/>
              </a:ext>
            </a:extLst>
          </p:cNvPr>
          <p:cNvCxnSpPr>
            <a:cxnSpLocks/>
          </p:cNvCxnSpPr>
          <p:nvPr/>
        </p:nvCxnSpPr>
        <p:spPr>
          <a:xfrm>
            <a:off x="9464634" y="3429000"/>
            <a:ext cx="634826" cy="9067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F5D3B2DE-B2C4-CE97-179D-9F3685FE18A0}"/>
              </a:ext>
            </a:extLst>
          </p:cNvPr>
          <p:cNvSpPr txBox="1"/>
          <p:nvPr/>
        </p:nvSpPr>
        <p:spPr>
          <a:xfrm>
            <a:off x="9334744" y="4249075"/>
            <a:ext cx="2850815" cy="646331"/>
          </a:xfrm>
          <a:prstGeom prst="rect">
            <a:avLst/>
          </a:prstGeom>
          <a:noFill/>
        </p:spPr>
        <p:txBody>
          <a:bodyPr wrap="square" rtlCol="0">
            <a:spAutoFit/>
          </a:bodyPr>
          <a:lstStyle/>
          <a:p>
            <a:pPr algn="ctr"/>
            <a:r>
              <a:rPr lang="en-GB" dirty="0"/>
              <a:t>This is paid by XYZ in case that swap happens</a:t>
            </a:r>
          </a:p>
        </p:txBody>
      </p:sp>
    </p:spTree>
    <p:extLst>
      <p:ext uri="{BB962C8B-B14F-4D97-AF65-F5344CB8AC3E}">
        <p14:creationId xmlns:p14="http://schemas.microsoft.com/office/powerpoint/2010/main" val="1046787973"/>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Options</a:t>
            </a:r>
          </a:p>
        </p:txBody>
      </p:sp>
      <p:sp>
        <p:nvSpPr>
          <p:cNvPr id="3" name="Content Placeholder 2"/>
          <p:cNvSpPr>
            <a:spLocks noGrp="1"/>
          </p:cNvSpPr>
          <p:nvPr>
            <p:ph idx="1"/>
          </p:nvPr>
        </p:nvSpPr>
        <p:spPr>
          <a:xfrm>
            <a:off x="285227" y="1258349"/>
            <a:ext cx="11643918" cy="5316187"/>
          </a:xfrm>
        </p:spPr>
        <p:txBody>
          <a:bodyPr>
            <a:normAutofit/>
          </a:bodyPr>
          <a:lstStyle/>
          <a:p>
            <a:pPr>
              <a:spcAft>
                <a:spcPts val="600"/>
              </a:spcAft>
              <a:buFont typeface="Arial" panose="020B0604020202020204" pitchFamily="34" charset="0"/>
              <a:buChar char="•"/>
            </a:pPr>
            <a:r>
              <a:rPr lang="en-GB" sz="2400" dirty="0"/>
              <a:t>In a world, full of unpredicted events people try to reduce risk by making advance contracts which secure some aspects of the risky events. Options can be seen in this context.</a:t>
            </a:r>
          </a:p>
          <a:p>
            <a:pPr>
              <a:spcAft>
                <a:spcPts val="600"/>
              </a:spcAft>
              <a:buFont typeface="Arial" panose="020B0604020202020204" pitchFamily="34" charset="0"/>
              <a:buChar char="•"/>
            </a:pPr>
            <a:r>
              <a:rPr lang="en-GB" sz="2400" dirty="0"/>
              <a:t>An </a:t>
            </a:r>
            <a:r>
              <a:rPr lang="en-GB" sz="2400" dirty="0">
                <a:solidFill>
                  <a:srgbClr val="FF0000"/>
                </a:solidFill>
              </a:rPr>
              <a:t>option</a:t>
            </a:r>
            <a:r>
              <a:rPr lang="en-GB" sz="2400" dirty="0"/>
              <a:t> is a </a:t>
            </a:r>
            <a:r>
              <a:rPr lang="en-GB" sz="2400" dirty="0">
                <a:solidFill>
                  <a:srgbClr val="FF0000"/>
                </a:solidFill>
              </a:rPr>
              <a:t>derivative</a:t>
            </a:r>
            <a:r>
              <a:rPr lang="en-GB" sz="2400" dirty="0"/>
              <a:t> whose value depends on the underlying asset.</a:t>
            </a:r>
          </a:p>
          <a:p>
            <a:pPr>
              <a:spcAft>
                <a:spcPts val="600"/>
              </a:spcAft>
              <a:buFont typeface="Arial" panose="020B0604020202020204" pitchFamily="34" charset="0"/>
              <a:buChar char="•"/>
            </a:pPr>
            <a:endParaRPr lang="en-GB" sz="2400" dirty="0"/>
          </a:p>
          <a:p>
            <a:pPr>
              <a:spcAft>
                <a:spcPts val="600"/>
              </a:spcAft>
              <a:buFont typeface="Arial" panose="020B0604020202020204" pitchFamily="34" charset="0"/>
              <a:buChar char="•"/>
            </a:pPr>
            <a:r>
              <a:rPr lang="en-GB" sz="2400" dirty="0"/>
              <a:t>There are two main categories for options:</a:t>
            </a:r>
          </a:p>
          <a:p>
            <a:pPr marL="624078" indent="-514350">
              <a:spcAft>
                <a:spcPts val="600"/>
              </a:spcAft>
              <a:buFont typeface="+mj-lt"/>
              <a:buAutoNum type="romanUcPeriod"/>
            </a:pPr>
            <a:r>
              <a:rPr lang="en-GB" sz="2400" dirty="0">
                <a:solidFill>
                  <a:srgbClr val="FF0000"/>
                </a:solidFill>
              </a:rPr>
              <a:t>Call Option </a:t>
            </a:r>
          </a:p>
          <a:p>
            <a:pPr marL="624078" indent="-514350">
              <a:spcAft>
                <a:spcPts val="600"/>
              </a:spcAft>
              <a:buFont typeface="+mj-lt"/>
              <a:buAutoNum type="romanUcPeriod"/>
            </a:pPr>
            <a:r>
              <a:rPr lang="en-GB" sz="2400" dirty="0">
                <a:solidFill>
                  <a:srgbClr val="FF0000"/>
                </a:solidFill>
              </a:rPr>
              <a:t>Put Option</a:t>
            </a:r>
          </a:p>
          <a:p>
            <a:pPr>
              <a:spcAft>
                <a:spcPts val="600"/>
              </a:spcAft>
              <a:buFont typeface="Arial" panose="020B0604020202020204" pitchFamily="34" charset="0"/>
              <a:buChar char="•"/>
            </a:pPr>
            <a:endParaRPr lang="en-GB" sz="2200" dirty="0"/>
          </a:p>
          <a:p>
            <a:pPr marL="109728" indent="0">
              <a:buNone/>
            </a:pPr>
            <a:endParaRPr lang="en-GB" sz="2400" dirty="0"/>
          </a:p>
        </p:txBody>
      </p:sp>
      <p:sp>
        <p:nvSpPr>
          <p:cNvPr id="4" name="Slide Number Placeholder 3">
            <a:extLst>
              <a:ext uri="{FF2B5EF4-FFF2-40B4-BE49-F238E27FC236}">
                <a16:creationId xmlns:a16="http://schemas.microsoft.com/office/drawing/2014/main" id="{6C62FE09-58B3-46DB-9FF5-2C9DAE60403B}"/>
              </a:ext>
            </a:extLst>
          </p:cNvPr>
          <p:cNvSpPr>
            <a:spLocks noGrp="1"/>
          </p:cNvSpPr>
          <p:nvPr>
            <p:ph type="sldNum" sz="quarter" idx="12"/>
          </p:nvPr>
        </p:nvSpPr>
        <p:spPr/>
        <p:txBody>
          <a:bodyPr/>
          <a:lstStyle/>
          <a:p>
            <a:fld id="{E268A2EE-60DF-4D9A-BDB5-E8B57244CE40}" type="slidenum">
              <a:rPr lang="en-GB" smtClean="0"/>
              <a:pPr/>
              <a:t>164</a:t>
            </a:fld>
            <a:endParaRPr lang="en-GB"/>
          </a:p>
        </p:txBody>
      </p:sp>
    </p:spTree>
    <p:extLst>
      <p:ext uri="{BB962C8B-B14F-4D97-AF65-F5344CB8AC3E}">
        <p14:creationId xmlns:p14="http://schemas.microsoft.com/office/powerpoint/2010/main" val="2134895629"/>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What is a Financial Option?</a:t>
            </a:r>
          </a:p>
        </p:txBody>
      </p:sp>
      <p:sp>
        <p:nvSpPr>
          <p:cNvPr id="3" name="Content Placeholder 2"/>
          <p:cNvSpPr>
            <a:spLocks noGrp="1"/>
          </p:cNvSpPr>
          <p:nvPr>
            <p:ph idx="1"/>
          </p:nvPr>
        </p:nvSpPr>
        <p:spPr>
          <a:xfrm>
            <a:off x="118753" y="1258349"/>
            <a:ext cx="11934702" cy="5486835"/>
          </a:xfrm>
        </p:spPr>
        <p:txBody>
          <a:bodyPr>
            <a:normAutofit fontScale="92500"/>
          </a:bodyPr>
          <a:lstStyle/>
          <a:p>
            <a:pPr>
              <a:spcAft>
                <a:spcPts val="600"/>
              </a:spcAft>
              <a:buFont typeface="Arial" panose="020B0604020202020204" pitchFamily="34" charset="0"/>
              <a:buChar char="•"/>
            </a:pPr>
            <a:r>
              <a:rPr lang="en-GB" sz="2200" b="1" u="sng" dirty="0">
                <a:solidFill>
                  <a:srgbClr val="FF0000"/>
                </a:solidFill>
              </a:rPr>
              <a:t>Examples Of Different Options:</a:t>
            </a:r>
          </a:p>
          <a:p>
            <a:pPr>
              <a:spcAft>
                <a:spcPts val="600"/>
              </a:spcAft>
              <a:buFont typeface="Arial" panose="020B0604020202020204" pitchFamily="34" charset="0"/>
              <a:buChar char="•"/>
            </a:pPr>
            <a:r>
              <a:rPr lang="en-GB" sz="2200" dirty="0"/>
              <a:t>A company that wishes to limit its future borrowing costs might take out an </a:t>
            </a:r>
            <a:r>
              <a:rPr lang="en-GB" sz="2200" b="1" u="sng" dirty="0"/>
              <a:t>option to sell</a:t>
            </a:r>
            <a:r>
              <a:rPr lang="en-GB" sz="2200" b="1" dirty="0"/>
              <a:t> </a:t>
            </a:r>
            <a:r>
              <a:rPr lang="en-GB" sz="2200" dirty="0"/>
              <a:t>long-term bonds (for example, government bonds or its own bonds) at a fixed price in future. </a:t>
            </a:r>
            <a:r>
              <a:rPr lang="en-GB" sz="2200" dirty="0">
                <a:solidFill>
                  <a:srgbClr val="FF0000"/>
                </a:solidFill>
              </a:rPr>
              <a:t>This company has a right to sell its bonds (can exercise its right) if the cost of borrowing is not cheap. </a:t>
            </a:r>
            <a:r>
              <a:rPr lang="en-US" sz="2200" dirty="0">
                <a:solidFill>
                  <a:srgbClr val="FF0000"/>
                </a:solidFill>
              </a:rPr>
              <a:t>The company may not exercise its right to sell the bonds if borrowing is more affordable</a:t>
            </a:r>
            <a:r>
              <a:rPr lang="en-GB" sz="2200" dirty="0">
                <a:solidFill>
                  <a:srgbClr val="FF0000"/>
                </a:solidFill>
              </a:rPr>
              <a:t>. </a:t>
            </a:r>
          </a:p>
          <a:p>
            <a:pPr>
              <a:spcAft>
                <a:spcPts val="600"/>
              </a:spcAft>
              <a:buFont typeface="Arial" panose="020B0604020202020204" pitchFamily="34" charset="0"/>
              <a:buChar char="•"/>
            </a:pPr>
            <a:r>
              <a:rPr lang="en-GB" sz="2200" dirty="0"/>
              <a:t>An oil refinery company in Japan that wishes to reduce the risk of buying expensive crude oil in </a:t>
            </a:r>
            <a:r>
              <a:rPr lang="en-US" sz="2200" dirty="0"/>
              <a:t>the future may take out an </a:t>
            </a:r>
            <a:r>
              <a:rPr lang="en-US" sz="2200" b="1" u="sng" dirty="0"/>
              <a:t>option to buy </a:t>
            </a:r>
            <a:r>
              <a:rPr lang="en-US" sz="2200" dirty="0"/>
              <a:t>oil from Iran at a fixed price</a:t>
            </a:r>
            <a:r>
              <a:rPr lang="en-GB" sz="2200" dirty="0"/>
              <a:t>. </a:t>
            </a:r>
            <a:r>
              <a:rPr lang="en-GB" sz="2200" dirty="0">
                <a:solidFill>
                  <a:srgbClr val="FF0000"/>
                </a:solidFill>
              </a:rPr>
              <a:t>If, at the time, the cost of oil in the market is cheaper, the company won’t exercise its right to buy at an agreed price.</a:t>
            </a:r>
            <a:endParaRPr lang="en-GB" sz="2200" dirty="0"/>
          </a:p>
          <a:p>
            <a:pPr>
              <a:spcAft>
                <a:spcPts val="600"/>
              </a:spcAft>
              <a:buFont typeface="Arial" panose="020B0604020202020204" pitchFamily="34" charset="0"/>
              <a:buChar char="•"/>
            </a:pPr>
            <a:r>
              <a:rPr lang="en-GB" sz="2200" dirty="0"/>
              <a:t>A meat-packing company that wishes to lower the cost of beef might take out an </a:t>
            </a:r>
            <a:r>
              <a:rPr lang="en-GB" sz="2200" b="1" u="sng" dirty="0"/>
              <a:t>option to buy</a:t>
            </a:r>
            <a:r>
              <a:rPr lang="en-GB" sz="2200" b="1" dirty="0"/>
              <a:t> </a:t>
            </a:r>
            <a:r>
              <a:rPr lang="en-GB" sz="2200" dirty="0"/>
              <a:t>live cattle at a fixed price.</a:t>
            </a:r>
          </a:p>
          <a:p>
            <a:pPr>
              <a:spcAft>
                <a:spcPts val="600"/>
              </a:spcAft>
              <a:buFont typeface="Arial" panose="020B0604020202020204" pitchFamily="34" charset="0"/>
              <a:buChar char="•"/>
            </a:pPr>
            <a:r>
              <a:rPr lang="en-GB" sz="2200" dirty="0"/>
              <a:t>A big agricultural production company that expects a weak market for its product might take out an </a:t>
            </a:r>
            <a:r>
              <a:rPr lang="en-GB" sz="2200" b="1" u="sng" dirty="0"/>
              <a:t>option to sell</a:t>
            </a:r>
            <a:r>
              <a:rPr lang="en-GB" sz="2200" b="1" dirty="0"/>
              <a:t> </a:t>
            </a:r>
            <a:r>
              <a:rPr lang="en-GB" sz="2200" dirty="0"/>
              <a:t>part of its product at a specific price in future. </a:t>
            </a:r>
          </a:p>
          <a:p>
            <a:pPr>
              <a:spcAft>
                <a:spcPts val="600"/>
              </a:spcAft>
              <a:buFont typeface="Wingdings" panose="05000000000000000000" pitchFamily="2" charset="2"/>
              <a:buChar char="q"/>
            </a:pPr>
            <a:endParaRPr lang="en-GB" sz="2400" dirty="0"/>
          </a:p>
          <a:p>
            <a:pPr>
              <a:spcAft>
                <a:spcPts val="600"/>
              </a:spcAft>
              <a:buFont typeface="Wingdings" panose="05000000000000000000" pitchFamily="2" charset="2"/>
              <a:buChar char="q"/>
            </a:pPr>
            <a:r>
              <a:rPr lang="en-GB" sz="2200" dirty="0"/>
              <a:t>The </a:t>
            </a:r>
            <a:r>
              <a:rPr lang="en-GB" sz="2200" dirty="0">
                <a:solidFill>
                  <a:srgbClr val="FF0000"/>
                </a:solidFill>
              </a:rPr>
              <a:t>underlying asset </a:t>
            </a:r>
            <a:r>
              <a:rPr lang="en-GB" sz="2200" dirty="0"/>
              <a:t>in the contract ( to buy or sell) could be a </a:t>
            </a:r>
            <a:r>
              <a:rPr lang="en-GB" sz="2200" b="1" dirty="0">
                <a:solidFill>
                  <a:srgbClr val="FF0000"/>
                </a:solidFill>
              </a:rPr>
              <a:t>commodity</a:t>
            </a:r>
            <a:r>
              <a:rPr lang="en-GB" sz="2200" dirty="0"/>
              <a:t>, </a:t>
            </a:r>
            <a:r>
              <a:rPr lang="en-GB" sz="2200" b="1" dirty="0">
                <a:solidFill>
                  <a:srgbClr val="FF0000"/>
                </a:solidFill>
              </a:rPr>
              <a:t>currency,</a:t>
            </a:r>
            <a:r>
              <a:rPr lang="en-GB" sz="2200" dirty="0"/>
              <a:t> </a:t>
            </a:r>
            <a:r>
              <a:rPr lang="en-GB" sz="2200" b="1" dirty="0">
                <a:solidFill>
                  <a:srgbClr val="FF0000"/>
                </a:solidFill>
              </a:rPr>
              <a:t>stock of shares or bonds</a:t>
            </a:r>
            <a:r>
              <a:rPr lang="en-GB" sz="2200" dirty="0"/>
              <a:t>. H</a:t>
            </a:r>
            <a:r>
              <a:rPr lang="en-GB" sz="2200" dirty="0">
                <a:solidFill>
                  <a:srgbClr val="000000"/>
                </a:solidFill>
              </a:rPr>
              <a:t>ere we talk more about </a:t>
            </a:r>
            <a:r>
              <a:rPr lang="en-GB" sz="2200" b="1" u="sng" dirty="0">
                <a:solidFill>
                  <a:srgbClr val="000000"/>
                </a:solidFill>
              </a:rPr>
              <a:t>financial options</a:t>
            </a:r>
            <a:r>
              <a:rPr lang="en-GB" sz="2200" b="1" dirty="0">
                <a:solidFill>
                  <a:srgbClr val="000000"/>
                </a:solidFill>
              </a:rPr>
              <a:t> </a:t>
            </a:r>
            <a:r>
              <a:rPr lang="en-GB" sz="2200" dirty="0">
                <a:solidFill>
                  <a:srgbClr val="000000"/>
                </a:solidFill>
              </a:rPr>
              <a:t>which deal with financial assets (shares/bonds/etc.).</a:t>
            </a:r>
            <a:r>
              <a:rPr lang="en-GB" sz="2200" dirty="0"/>
              <a:t> </a:t>
            </a:r>
          </a:p>
          <a:p>
            <a:pPr>
              <a:spcAft>
                <a:spcPts val="600"/>
              </a:spcAft>
              <a:buFont typeface="Arial" panose="020B0604020202020204" pitchFamily="34" charset="0"/>
              <a:buChar char="•"/>
            </a:pPr>
            <a:endParaRPr lang="en-GB" sz="2200" dirty="0"/>
          </a:p>
          <a:p>
            <a:pPr marL="109728" indent="0">
              <a:buNone/>
            </a:pPr>
            <a:endParaRPr lang="en-GB" sz="2400" dirty="0"/>
          </a:p>
        </p:txBody>
      </p:sp>
      <p:sp>
        <p:nvSpPr>
          <p:cNvPr id="4" name="Slide Number Placeholder 3">
            <a:extLst>
              <a:ext uri="{FF2B5EF4-FFF2-40B4-BE49-F238E27FC236}">
                <a16:creationId xmlns:a16="http://schemas.microsoft.com/office/drawing/2014/main" id="{6C62FE09-58B3-46DB-9FF5-2C9DAE60403B}"/>
              </a:ext>
            </a:extLst>
          </p:cNvPr>
          <p:cNvSpPr>
            <a:spLocks noGrp="1"/>
          </p:cNvSpPr>
          <p:nvPr>
            <p:ph type="sldNum" sz="quarter" idx="12"/>
          </p:nvPr>
        </p:nvSpPr>
        <p:spPr/>
        <p:txBody>
          <a:bodyPr/>
          <a:lstStyle/>
          <a:p>
            <a:fld id="{E268A2EE-60DF-4D9A-BDB5-E8B57244CE40}" type="slidenum">
              <a:rPr lang="en-GB" smtClean="0"/>
              <a:pPr/>
              <a:t>165</a:t>
            </a:fld>
            <a:endParaRPr lang="en-GB"/>
          </a:p>
        </p:txBody>
      </p:sp>
    </p:spTree>
    <p:extLst>
      <p:ext uri="{BB962C8B-B14F-4D97-AF65-F5344CB8AC3E}">
        <p14:creationId xmlns:p14="http://schemas.microsoft.com/office/powerpoint/2010/main" val="2188936928"/>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Definitions &amp; Different Types of Options</a:t>
            </a:r>
          </a:p>
        </p:txBody>
      </p:sp>
      <p:sp>
        <p:nvSpPr>
          <p:cNvPr id="3" name="Content Placeholder 2"/>
          <p:cNvSpPr>
            <a:spLocks noGrp="1"/>
          </p:cNvSpPr>
          <p:nvPr>
            <p:ph idx="1"/>
          </p:nvPr>
        </p:nvSpPr>
        <p:spPr>
          <a:xfrm>
            <a:off x="293616" y="1216404"/>
            <a:ext cx="11421670" cy="5316187"/>
          </a:xfrm>
        </p:spPr>
        <p:txBody>
          <a:bodyPr>
            <a:normAutofit lnSpcReduction="10000"/>
          </a:bodyPr>
          <a:lstStyle/>
          <a:p>
            <a:pPr lvl="0">
              <a:spcAft>
                <a:spcPts val="600"/>
              </a:spcAft>
              <a:buClr>
                <a:srgbClr val="F69200"/>
              </a:buClr>
              <a:buFont typeface="Wingdings" panose="05000000000000000000" pitchFamily="2" charset="2"/>
              <a:buChar char="q"/>
            </a:pPr>
            <a:r>
              <a:rPr lang="en-GB" sz="2000" b="1" u="sng" dirty="0">
                <a:solidFill>
                  <a:srgbClr val="FF0000"/>
                </a:solidFill>
              </a:rPr>
              <a:t>Definition 1:</a:t>
            </a:r>
            <a:r>
              <a:rPr lang="en-GB" sz="2000" dirty="0">
                <a:solidFill>
                  <a:srgbClr val="000000"/>
                </a:solidFill>
              </a:rPr>
              <a:t> An option is a </a:t>
            </a:r>
            <a:r>
              <a:rPr lang="en-GB" sz="2000" u="sng" dirty="0">
                <a:solidFill>
                  <a:srgbClr val="000000"/>
                </a:solidFill>
              </a:rPr>
              <a:t>contract</a:t>
            </a:r>
            <a:r>
              <a:rPr lang="en-GB" sz="2000" dirty="0">
                <a:solidFill>
                  <a:srgbClr val="000000"/>
                </a:solidFill>
              </a:rPr>
              <a:t> giving its owner the right (but not the obligation) to buy or sell an asset at a fixed price on (or before) a given date.  </a:t>
            </a:r>
          </a:p>
          <a:p>
            <a:pPr lvl="0">
              <a:spcAft>
                <a:spcPts val="600"/>
              </a:spcAft>
              <a:buClr>
                <a:srgbClr val="F69200"/>
              </a:buClr>
              <a:buFont typeface="Arial" panose="020B0604020202020204" pitchFamily="34" charset="0"/>
              <a:buChar char="•"/>
            </a:pPr>
            <a:r>
              <a:rPr lang="en-GB" sz="2200" b="1" u="sng" dirty="0">
                <a:solidFill>
                  <a:srgbClr val="FF0000"/>
                </a:solidFill>
              </a:rPr>
              <a:t>Some Terminologies: </a:t>
            </a:r>
          </a:p>
          <a:p>
            <a:pPr lvl="0">
              <a:buClr>
                <a:srgbClr val="F69200"/>
              </a:buClr>
              <a:buFont typeface="Wingdings" panose="05000000000000000000" pitchFamily="2" charset="2"/>
              <a:buChar char="Ø"/>
            </a:pPr>
            <a:r>
              <a:rPr lang="en-GB" sz="2000" dirty="0">
                <a:solidFill>
                  <a:srgbClr val="000000"/>
                </a:solidFill>
              </a:rPr>
              <a:t>The </a:t>
            </a:r>
            <a:r>
              <a:rPr lang="en-GB" sz="2000" i="1" dirty="0">
                <a:solidFill>
                  <a:srgbClr val="FF0000"/>
                </a:solidFill>
              </a:rPr>
              <a:t>fixed price </a:t>
            </a:r>
            <a:r>
              <a:rPr lang="en-GB" sz="2000" dirty="0">
                <a:solidFill>
                  <a:srgbClr val="000000"/>
                </a:solidFill>
              </a:rPr>
              <a:t>in the definition is also called the </a:t>
            </a:r>
            <a:r>
              <a:rPr lang="en-GB" sz="2000" i="1" dirty="0">
                <a:solidFill>
                  <a:srgbClr val="FF0000"/>
                </a:solidFill>
              </a:rPr>
              <a:t>exercise price </a:t>
            </a:r>
            <a:r>
              <a:rPr lang="en-GB" sz="2000" dirty="0">
                <a:solidFill>
                  <a:srgbClr val="000000"/>
                </a:solidFill>
              </a:rPr>
              <a:t>or </a:t>
            </a:r>
            <a:r>
              <a:rPr lang="en-GB" sz="2000" i="1" dirty="0">
                <a:solidFill>
                  <a:srgbClr val="FF0000"/>
                </a:solidFill>
              </a:rPr>
              <a:t>strike price</a:t>
            </a:r>
            <a:r>
              <a:rPr lang="en-GB" sz="2000" dirty="0">
                <a:solidFill>
                  <a:srgbClr val="000000"/>
                </a:solidFill>
              </a:rPr>
              <a:t>.</a:t>
            </a:r>
          </a:p>
          <a:p>
            <a:pPr lvl="0">
              <a:buClr>
                <a:srgbClr val="F69200"/>
              </a:buClr>
              <a:buFont typeface="Wingdings" panose="05000000000000000000" pitchFamily="2" charset="2"/>
              <a:buChar char="Ø"/>
            </a:pPr>
            <a:r>
              <a:rPr lang="en-GB" sz="2000" dirty="0">
                <a:solidFill>
                  <a:srgbClr val="000000"/>
                </a:solidFill>
              </a:rPr>
              <a:t>The </a:t>
            </a:r>
            <a:r>
              <a:rPr lang="en-GB" sz="2000" i="1" dirty="0">
                <a:solidFill>
                  <a:srgbClr val="FF0000"/>
                </a:solidFill>
              </a:rPr>
              <a:t>given date</a:t>
            </a:r>
            <a:r>
              <a:rPr lang="en-GB" sz="2000" dirty="0">
                <a:solidFill>
                  <a:srgbClr val="000000"/>
                </a:solidFill>
              </a:rPr>
              <a:t> in the definition is also called </a:t>
            </a:r>
            <a:r>
              <a:rPr lang="en-GB" sz="2000" i="1" dirty="0">
                <a:solidFill>
                  <a:srgbClr val="FF0000"/>
                </a:solidFill>
              </a:rPr>
              <a:t>maturity date</a:t>
            </a:r>
            <a:r>
              <a:rPr lang="en-GB" sz="2000" i="1" dirty="0">
                <a:solidFill>
                  <a:srgbClr val="000000"/>
                </a:solidFill>
              </a:rPr>
              <a:t> </a:t>
            </a:r>
            <a:r>
              <a:rPr lang="en-GB" sz="2000" dirty="0">
                <a:solidFill>
                  <a:srgbClr val="000000"/>
                </a:solidFill>
              </a:rPr>
              <a:t>or</a:t>
            </a:r>
            <a:r>
              <a:rPr lang="en-GB" sz="2000" i="1" dirty="0">
                <a:solidFill>
                  <a:srgbClr val="000000"/>
                </a:solidFill>
              </a:rPr>
              <a:t> </a:t>
            </a:r>
            <a:r>
              <a:rPr lang="en-GB" sz="2000" i="1" dirty="0">
                <a:solidFill>
                  <a:srgbClr val="FF0000"/>
                </a:solidFill>
              </a:rPr>
              <a:t>expiration date</a:t>
            </a:r>
            <a:r>
              <a:rPr lang="en-GB" sz="2000" dirty="0">
                <a:solidFill>
                  <a:srgbClr val="000000"/>
                </a:solidFill>
              </a:rPr>
              <a:t>, which is the last date on which an option holder has the right to exercise the option.</a:t>
            </a:r>
          </a:p>
          <a:p>
            <a:pPr lvl="0">
              <a:buClr>
                <a:srgbClr val="F69200"/>
              </a:buClr>
              <a:buFont typeface="Wingdings" panose="05000000000000000000" pitchFamily="2" charset="2"/>
              <a:buChar char="Ø"/>
            </a:pPr>
            <a:endParaRPr lang="en-GB" sz="800" dirty="0">
              <a:solidFill>
                <a:srgbClr val="000000"/>
              </a:solidFill>
            </a:endParaRPr>
          </a:p>
          <a:p>
            <a:pPr lvl="0">
              <a:buClr>
                <a:srgbClr val="F69200"/>
              </a:buClr>
              <a:buFont typeface="Wingdings" panose="05000000000000000000" pitchFamily="2" charset="2"/>
              <a:buChar char="q"/>
            </a:pPr>
            <a:r>
              <a:rPr lang="en-GB" sz="2000" b="1" u="sng" dirty="0">
                <a:solidFill>
                  <a:srgbClr val="FF0000"/>
                </a:solidFill>
              </a:rPr>
              <a:t>Definition 2:</a:t>
            </a:r>
            <a:r>
              <a:rPr lang="en-GB" sz="2000" dirty="0">
                <a:solidFill>
                  <a:srgbClr val="000000"/>
                </a:solidFill>
              </a:rPr>
              <a:t> An option is a contract giving its owner the right (but not the obligation) to buy or sell an asset at its strike (exercise) price on (or before) a specified maturity (expiration) date.</a:t>
            </a:r>
          </a:p>
          <a:p>
            <a:pPr marL="109728" lvl="0" indent="0">
              <a:buClr>
                <a:srgbClr val="F69200"/>
              </a:buClr>
              <a:buNone/>
            </a:pPr>
            <a:endParaRPr lang="en-GB" sz="800" dirty="0">
              <a:solidFill>
                <a:srgbClr val="000000"/>
              </a:solidFill>
            </a:endParaRPr>
          </a:p>
          <a:p>
            <a:pPr lvl="0">
              <a:buClr>
                <a:srgbClr val="F69200"/>
              </a:buClr>
              <a:buFont typeface="Arial" panose="020B0604020202020204" pitchFamily="34" charset="0"/>
              <a:buChar char="•"/>
            </a:pPr>
            <a:r>
              <a:rPr lang="en-GB" sz="2000" dirty="0">
                <a:solidFill>
                  <a:srgbClr val="000000"/>
                </a:solidFill>
              </a:rPr>
              <a:t>Note that the holder of the contract (agreement) has the right of </a:t>
            </a:r>
            <a:r>
              <a:rPr lang="en-GB" sz="2000" i="1" dirty="0">
                <a:solidFill>
                  <a:srgbClr val="FF0000"/>
                </a:solidFill>
              </a:rPr>
              <a:t>exercising the option</a:t>
            </a:r>
            <a:r>
              <a:rPr lang="en-GB" sz="2000" dirty="0">
                <a:solidFill>
                  <a:srgbClr val="000000"/>
                </a:solidFill>
              </a:rPr>
              <a:t>; which means </a:t>
            </a:r>
            <a:r>
              <a:rPr lang="en-GB" sz="2000" u="sng" dirty="0">
                <a:solidFill>
                  <a:srgbClr val="000000"/>
                </a:solidFill>
              </a:rPr>
              <a:t>he/she is liable to enforce the contract</a:t>
            </a:r>
            <a:r>
              <a:rPr lang="en-GB" sz="2000" dirty="0">
                <a:solidFill>
                  <a:srgbClr val="000000"/>
                </a:solidFill>
              </a:rPr>
              <a:t>.</a:t>
            </a:r>
          </a:p>
          <a:p>
            <a:pPr lvl="0">
              <a:buClr>
                <a:srgbClr val="F69200"/>
              </a:buClr>
              <a:buFont typeface="Arial" panose="020B0604020202020204" pitchFamily="34" charset="0"/>
              <a:buChar char="•"/>
            </a:pPr>
            <a:endParaRPr lang="en-GB" sz="800" dirty="0">
              <a:solidFill>
                <a:srgbClr val="000000"/>
              </a:solidFill>
            </a:endParaRPr>
          </a:p>
          <a:p>
            <a:pPr lvl="0">
              <a:buClr>
                <a:srgbClr val="F69200"/>
              </a:buClr>
              <a:buFont typeface="Arial" panose="020B0604020202020204" pitchFamily="34" charset="0"/>
              <a:buChar char="•"/>
            </a:pPr>
            <a:r>
              <a:rPr lang="en-GB" sz="2000" b="1" u="sng" dirty="0">
                <a:solidFill>
                  <a:srgbClr val="FF0000"/>
                </a:solidFill>
              </a:rPr>
              <a:t>Different Types of Options</a:t>
            </a:r>
            <a:r>
              <a:rPr lang="en-GB" sz="2000" b="1" dirty="0">
                <a:solidFill>
                  <a:srgbClr val="FF0000"/>
                </a:solidFill>
              </a:rPr>
              <a:t>: </a:t>
            </a:r>
            <a:r>
              <a:rPr lang="en-GB" sz="2000" dirty="0">
                <a:solidFill>
                  <a:srgbClr val="000000"/>
                </a:solidFill>
              </a:rPr>
              <a:t>Options can be categorised based on the </a:t>
            </a:r>
            <a:r>
              <a:rPr lang="en-GB" sz="2000" u="sng" dirty="0">
                <a:solidFill>
                  <a:srgbClr val="000000"/>
                </a:solidFill>
              </a:rPr>
              <a:t>nature of the contract </a:t>
            </a:r>
            <a:r>
              <a:rPr lang="en-GB" sz="2000" dirty="0">
                <a:solidFill>
                  <a:srgbClr val="000000"/>
                </a:solidFill>
              </a:rPr>
              <a:t>or on the </a:t>
            </a:r>
            <a:r>
              <a:rPr lang="en-GB" sz="2000" u="sng" dirty="0">
                <a:solidFill>
                  <a:srgbClr val="000000"/>
                </a:solidFill>
              </a:rPr>
              <a:t>right of the owner for exercising it before or on the maturity date</a:t>
            </a:r>
            <a:r>
              <a:rPr lang="en-GB" sz="2000" dirty="0">
                <a:solidFill>
                  <a:srgbClr val="000000"/>
                </a:solidFill>
              </a:rPr>
              <a:t>.</a:t>
            </a:r>
          </a:p>
          <a:p>
            <a:pPr lvl="0">
              <a:buClr>
                <a:srgbClr val="F69200"/>
              </a:buClr>
              <a:buFont typeface="Arial" panose="020B0604020202020204" pitchFamily="34" charset="0"/>
              <a:buChar char="•"/>
            </a:pPr>
            <a:endParaRPr lang="en-GB" sz="800" dirty="0">
              <a:solidFill>
                <a:srgbClr val="000000"/>
              </a:solidFill>
            </a:endParaRPr>
          </a:p>
          <a:p>
            <a:pPr lvl="0">
              <a:buClr>
                <a:srgbClr val="F69200"/>
              </a:buClr>
              <a:buFont typeface="Arial" panose="020B0604020202020204" pitchFamily="34" charset="0"/>
              <a:buChar char="•"/>
            </a:pPr>
            <a:r>
              <a:rPr lang="en-GB" sz="2000" dirty="0">
                <a:solidFill>
                  <a:srgbClr val="000000"/>
                </a:solidFill>
              </a:rPr>
              <a:t>Based on the nature of the contract: </a:t>
            </a:r>
            <a:r>
              <a:rPr lang="en-GB" sz="2000" dirty="0">
                <a:solidFill>
                  <a:srgbClr val="FF0000"/>
                </a:solidFill>
              </a:rPr>
              <a:t>1)</a:t>
            </a:r>
            <a:r>
              <a:rPr lang="en-GB" sz="2000" dirty="0">
                <a:solidFill>
                  <a:srgbClr val="000000"/>
                </a:solidFill>
              </a:rPr>
              <a:t> </a:t>
            </a:r>
            <a:r>
              <a:rPr lang="en-GB" sz="2000" b="1" dirty="0">
                <a:solidFill>
                  <a:srgbClr val="000000"/>
                </a:solidFill>
              </a:rPr>
              <a:t>call option </a:t>
            </a:r>
            <a:r>
              <a:rPr lang="en-GB" sz="2000" dirty="0">
                <a:solidFill>
                  <a:srgbClr val="FF0000"/>
                </a:solidFill>
              </a:rPr>
              <a:t>2)</a:t>
            </a:r>
            <a:r>
              <a:rPr lang="en-GB" sz="2000" dirty="0">
                <a:solidFill>
                  <a:srgbClr val="000000"/>
                </a:solidFill>
              </a:rPr>
              <a:t> </a:t>
            </a:r>
            <a:r>
              <a:rPr lang="en-GB" sz="2000" b="1" dirty="0">
                <a:solidFill>
                  <a:srgbClr val="000000"/>
                </a:solidFill>
              </a:rPr>
              <a:t>put option</a:t>
            </a:r>
          </a:p>
          <a:p>
            <a:pPr lvl="0">
              <a:buClr>
                <a:srgbClr val="F69200"/>
              </a:buClr>
              <a:buFont typeface="Arial" panose="020B0604020202020204" pitchFamily="34" charset="0"/>
              <a:buChar char="•"/>
            </a:pPr>
            <a:r>
              <a:rPr lang="en-GB" sz="2000" dirty="0">
                <a:solidFill>
                  <a:srgbClr val="000000"/>
                </a:solidFill>
              </a:rPr>
              <a:t>Based on the exercising right before or on the maturity date: </a:t>
            </a:r>
            <a:r>
              <a:rPr lang="en-GB" sz="2000" dirty="0">
                <a:solidFill>
                  <a:srgbClr val="FF0000"/>
                </a:solidFill>
              </a:rPr>
              <a:t>1)</a:t>
            </a:r>
            <a:r>
              <a:rPr lang="en-GB" sz="2000" dirty="0">
                <a:solidFill>
                  <a:srgbClr val="000000"/>
                </a:solidFill>
              </a:rPr>
              <a:t> </a:t>
            </a:r>
            <a:r>
              <a:rPr lang="en-GB" sz="2000" b="1" dirty="0">
                <a:solidFill>
                  <a:srgbClr val="000000"/>
                </a:solidFill>
              </a:rPr>
              <a:t>European</a:t>
            </a:r>
            <a:r>
              <a:rPr lang="en-GB" sz="2000" dirty="0">
                <a:solidFill>
                  <a:srgbClr val="000000"/>
                </a:solidFill>
              </a:rPr>
              <a:t> </a:t>
            </a:r>
            <a:r>
              <a:rPr lang="en-GB" sz="2000" dirty="0">
                <a:solidFill>
                  <a:srgbClr val="FF0000"/>
                </a:solidFill>
              </a:rPr>
              <a:t>2)</a:t>
            </a:r>
            <a:r>
              <a:rPr lang="en-GB" sz="2000" dirty="0">
                <a:solidFill>
                  <a:srgbClr val="000000"/>
                </a:solidFill>
              </a:rPr>
              <a:t> </a:t>
            </a:r>
            <a:r>
              <a:rPr lang="en-GB" sz="2000" b="1" dirty="0">
                <a:solidFill>
                  <a:srgbClr val="000000"/>
                </a:solidFill>
              </a:rPr>
              <a:t>American</a:t>
            </a:r>
            <a:r>
              <a:rPr lang="en-GB" sz="2000" dirty="0">
                <a:solidFill>
                  <a:srgbClr val="000000"/>
                </a:solidFill>
              </a:rPr>
              <a:t> </a:t>
            </a:r>
          </a:p>
          <a:p>
            <a:pPr lvl="0">
              <a:buClr>
                <a:srgbClr val="F69200"/>
              </a:buClr>
              <a:buFont typeface="Arial" panose="020B0604020202020204" pitchFamily="34" charset="0"/>
              <a:buChar char="•"/>
            </a:pPr>
            <a:endParaRPr lang="en-GB" sz="2400" dirty="0"/>
          </a:p>
          <a:p>
            <a:pPr>
              <a:buFont typeface="Wingdings" panose="05000000000000000000" pitchFamily="2" charset="2"/>
              <a:buChar char="Ø"/>
            </a:pPr>
            <a:endParaRPr lang="en-GB" sz="2400" dirty="0"/>
          </a:p>
          <a:p>
            <a:pPr>
              <a:buFont typeface="Wingdings" panose="05000000000000000000" pitchFamily="2" charset="2"/>
              <a:buChar char="Ø"/>
            </a:pPr>
            <a:endParaRPr lang="en-GB" sz="2400" dirty="0"/>
          </a:p>
        </p:txBody>
      </p:sp>
      <p:sp>
        <p:nvSpPr>
          <p:cNvPr id="4" name="Slide Number Placeholder 3">
            <a:extLst>
              <a:ext uri="{FF2B5EF4-FFF2-40B4-BE49-F238E27FC236}">
                <a16:creationId xmlns:a16="http://schemas.microsoft.com/office/drawing/2014/main" id="{593D61FA-874E-48A5-9AB3-E5BE95D8BB2C}"/>
              </a:ext>
            </a:extLst>
          </p:cNvPr>
          <p:cNvSpPr>
            <a:spLocks noGrp="1"/>
          </p:cNvSpPr>
          <p:nvPr>
            <p:ph type="sldNum" sz="quarter" idx="12"/>
          </p:nvPr>
        </p:nvSpPr>
        <p:spPr/>
        <p:txBody>
          <a:bodyPr/>
          <a:lstStyle/>
          <a:p>
            <a:fld id="{E268A2EE-60DF-4D9A-BDB5-E8B57244CE40}" type="slidenum">
              <a:rPr lang="en-GB" smtClean="0"/>
              <a:pPr/>
              <a:t>166</a:t>
            </a:fld>
            <a:endParaRPr lang="en-GB"/>
          </a:p>
        </p:txBody>
      </p:sp>
    </p:spTree>
    <p:extLst>
      <p:ext uri="{BB962C8B-B14F-4D97-AF65-F5344CB8AC3E}">
        <p14:creationId xmlns:p14="http://schemas.microsoft.com/office/powerpoint/2010/main" val="170645796"/>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227" y="642362"/>
            <a:ext cx="11727807" cy="448207"/>
          </a:xfrm>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a:solidFill>
                  <a:schemeClr val="tx1"/>
                </a:solidFill>
              </a:rPr>
              <a:t>Different Types of Options</a:t>
            </a:r>
            <a:endParaRPr lang="en-GB" sz="2500" dirty="0">
              <a:solidFill>
                <a:schemeClr val="tx1"/>
              </a:solidFill>
            </a:endParaRPr>
          </a:p>
        </p:txBody>
      </p:sp>
      <p:sp>
        <p:nvSpPr>
          <p:cNvPr id="3" name="Content Placeholder 2"/>
          <p:cNvSpPr>
            <a:spLocks noGrp="1"/>
          </p:cNvSpPr>
          <p:nvPr>
            <p:ph idx="1"/>
          </p:nvPr>
        </p:nvSpPr>
        <p:spPr>
          <a:xfrm>
            <a:off x="285227" y="1090569"/>
            <a:ext cx="11812988" cy="5452844"/>
          </a:xfrm>
        </p:spPr>
        <p:txBody>
          <a:bodyPr>
            <a:normAutofit/>
          </a:bodyPr>
          <a:lstStyle/>
          <a:p>
            <a:pPr>
              <a:buFont typeface="Wingdings" panose="05000000000000000000" pitchFamily="2" charset="2"/>
              <a:buChar char="q"/>
            </a:pPr>
            <a:r>
              <a:rPr lang="en-GB" sz="2000" b="1" u="sng" dirty="0">
                <a:solidFill>
                  <a:srgbClr val="FF0000"/>
                </a:solidFill>
              </a:rPr>
              <a:t>Call Option</a:t>
            </a:r>
            <a:r>
              <a:rPr lang="en-GB" sz="2000" dirty="0"/>
              <a:t>: A </a:t>
            </a:r>
            <a:r>
              <a:rPr lang="en-GB" sz="2000" u="sng" dirty="0"/>
              <a:t>call option</a:t>
            </a:r>
            <a:r>
              <a:rPr lang="en-GB" sz="2000" dirty="0"/>
              <a:t> gives its owner the </a:t>
            </a:r>
            <a:r>
              <a:rPr lang="en-GB" sz="2000" u="sng" dirty="0"/>
              <a:t>right to buy </a:t>
            </a:r>
            <a:r>
              <a:rPr lang="en-GB" sz="2000" dirty="0"/>
              <a:t>an asset at an exercise (strike) price before (or on) the maturity date.</a:t>
            </a:r>
          </a:p>
          <a:p>
            <a:pPr>
              <a:buFont typeface="Wingdings" panose="05000000000000000000" pitchFamily="2" charset="2"/>
              <a:buChar char="q"/>
            </a:pPr>
            <a:r>
              <a:rPr lang="en-GB" sz="2000" b="1" u="sng" dirty="0">
                <a:solidFill>
                  <a:srgbClr val="FF0000"/>
                </a:solidFill>
              </a:rPr>
              <a:t>Put Option</a:t>
            </a:r>
            <a:r>
              <a:rPr lang="en-GB" sz="2000" dirty="0"/>
              <a:t>: A </a:t>
            </a:r>
            <a:r>
              <a:rPr lang="en-GB" sz="2000" u="sng" dirty="0"/>
              <a:t>put option</a:t>
            </a:r>
            <a:r>
              <a:rPr lang="en-GB" sz="2000" dirty="0"/>
              <a:t> gives its owner the </a:t>
            </a:r>
            <a:r>
              <a:rPr lang="en-GB" sz="2000" u="sng" dirty="0"/>
              <a:t>right to sell </a:t>
            </a:r>
            <a:r>
              <a:rPr lang="en-GB" sz="2000" dirty="0"/>
              <a:t>an asset at an exercise (strike) price before (or on) the maturity date.   </a:t>
            </a:r>
          </a:p>
          <a:p>
            <a:pPr>
              <a:buFont typeface="Wingdings" panose="05000000000000000000" pitchFamily="2" charset="2"/>
              <a:buChar char="q"/>
            </a:pPr>
            <a:endParaRPr lang="en-GB" sz="800" dirty="0"/>
          </a:p>
          <a:p>
            <a:pPr>
              <a:buFont typeface="Wingdings" panose="05000000000000000000" pitchFamily="2" charset="2"/>
              <a:buChar char="q"/>
            </a:pPr>
            <a:r>
              <a:rPr lang="en-GB" sz="2000" dirty="0"/>
              <a:t> </a:t>
            </a:r>
            <a:r>
              <a:rPr lang="en-GB" sz="2000" b="1" u="sng" dirty="0">
                <a:solidFill>
                  <a:srgbClr val="FF0000"/>
                </a:solidFill>
              </a:rPr>
              <a:t>European Call/Put Option</a:t>
            </a:r>
            <a:r>
              <a:rPr lang="en-GB" sz="2000" dirty="0">
                <a:solidFill>
                  <a:srgbClr val="000000"/>
                </a:solidFill>
              </a:rPr>
              <a:t>: It can be exercised only at its maturity (expiration) date.</a:t>
            </a:r>
          </a:p>
          <a:p>
            <a:pPr lvl="0">
              <a:buClr>
                <a:srgbClr val="F69200"/>
              </a:buClr>
              <a:buFont typeface="Wingdings" panose="05000000000000000000" pitchFamily="2" charset="2"/>
              <a:buChar char="q"/>
            </a:pPr>
            <a:r>
              <a:rPr lang="en-GB" sz="2000" b="1" u="sng" dirty="0">
                <a:solidFill>
                  <a:srgbClr val="FF0000"/>
                </a:solidFill>
              </a:rPr>
              <a:t>American Call/Put Option</a:t>
            </a:r>
            <a:r>
              <a:rPr lang="en-GB" sz="2000" dirty="0">
                <a:solidFill>
                  <a:srgbClr val="000000"/>
                </a:solidFill>
              </a:rPr>
              <a:t>: It can be exercised on any date up to and including the maturity (expiration) date.</a:t>
            </a:r>
          </a:p>
          <a:p>
            <a:pPr>
              <a:buFont typeface="Arial" panose="020B0604020202020204" pitchFamily="34" charset="0"/>
              <a:buChar char="•"/>
            </a:pPr>
            <a:endParaRPr lang="en-GB" sz="800" dirty="0"/>
          </a:p>
          <a:p>
            <a:pPr>
              <a:buFont typeface="Arial" panose="020B0604020202020204" pitchFamily="34" charset="0"/>
              <a:buChar char="•"/>
            </a:pPr>
            <a:r>
              <a:rPr lang="en-US" altLang="en-US" sz="2200" b="1" u="sng" dirty="0"/>
              <a:t>Note</a:t>
            </a:r>
            <a:r>
              <a:rPr lang="en-US" altLang="en-US" sz="2200" dirty="0"/>
              <a:t>: The names </a:t>
            </a:r>
            <a:r>
              <a:rPr lang="en-US" altLang="en-US" sz="2200" b="1" dirty="0"/>
              <a:t>American</a:t>
            </a:r>
            <a:r>
              <a:rPr lang="en-US" altLang="en-US" sz="2200" dirty="0"/>
              <a:t> and </a:t>
            </a:r>
            <a:r>
              <a:rPr lang="en-US" altLang="en-US" sz="2200" b="1" dirty="0"/>
              <a:t>European</a:t>
            </a:r>
            <a:r>
              <a:rPr lang="en-US" altLang="en-US" sz="2200" dirty="0"/>
              <a:t> have </a:t>
            </a:r>
            <a:r>
              <a:rPr lang="en-US" altLang="en-US" sz="2200" u="sng" dirty="0"/>
              <a:t>nothing to do with the geographical location </a:t>
            </a:r>
            <a:r>
              <a:rPr lang="en-US" altLang="en-US" sz="2200" dirty="0"/>
              <a:t>where the options are traded. </a:t>
            </a:r>
          </a:p>
          <a:p>
            <a:pPr>
              <a:buFont typeface="Arial" panose="020B0604020202020204" pitchFamily="34" charset="0"/>
              <a:buChar char="•"/>
            </a:pPr>
            <a:endParaRPr lang="en-US" altLang="en-US" sz="800" dirty="0"/>
          </a:p>
          <a:p>
            <a:pPr>
              <a:buFont typeface="Arial" panose="020B0604020202020204" pitchFamily="34" charset="0"/>
              <a:buChar char="•"/>
            </a:pPr>
            <a:r>
              <a:rPr lang="en-US" altLang="en-US" sz="2200" b="1" u="sng" dirty="0">
                <a:solidFill>
                  <a:srgbClr val="FF0000"/>
                </a:solidFill>
              </a:rPr>
              <a:t>Long Position</a:t>
            </a:r>
            <a:r>
              <a:rPr lang="en-US" altLang="en-US" sz="2200" b="1" u="sng" dirty="0"/>
              <a:t> V.S. </a:t>
            </a:r>
            <a:r>
              <a:rPr lang="en-US" altLang="en-US" sz="2200" b="1" u="sng" dirty="0">
                <a:solidFill>
                  <a:srgbClr val="FF0000"/>
                </a:solidFill>
              </a:rPr>
              <a:t>Short Position</a:t>
            </a:r>
            <a:r>
              <a:rPr lang="en-US" altLang="en-US" sz="2200" dirty="0"/>
              <a:t>: Depending on the type of contract, both option buyers and option sellers can have a </a:t>
            </a:r>
            <a:r>
              <a:rPr lang="en-US" altLang="en-US" sz="2200" dirty="0">
                <a:solidFill>
                  <a:srgbClr val="FF0000"/>
                </a:solidFill>
              </a:rPr>
              <a:t>long position </a:t>
            </a:r>
            <a:r>
              <a:rPr lang="en-US" altLang="en-US" sz="2200" dirty="0"/>
              <a:t>or </a:t>
            </a:r>
            <a:r>
              <a:rPr lang="en-US" altLang="en-US" sz="2200" dirty="0">
                <a:solidFill>
                  <a:srgbClr val="FF0000"/>
                </a:solidFill>
              </a:rPr>
              <a:t>short position</a:t>
            </a:r>
            <a:r>
              <a:rPr lang="en-US" altLang="en-US" sz="2200" dirty="0"/>
              <a:t>. </a:t>
            </a:r>
            <a:r>
              <a:rPr lang="en-US" altLang="en-US" sz="2200" u="sng" dirty="0"/>
              <a:t>If you have a right, you have a long position but if you have an obligation, you have a short position (whenever the person who has the right, tries to practice their rights, a short position person is obliged to sell or buy).</a:t>
            </a:r>
            <a:r>
              <a:rPr lang="en-US" altLang="en-US" sz="2200" dirty="0"/>
              <a:t> </a:t>
            </a:r>
          </a:p>
          <a:p>
            <a:pPr marL="109728" indent="0">
              <a:buNone/>
            </a:pPr>
            <a:endParaRPr lang="en-GB" sz="2400" dirty="0"/>
          </a:p>
          <a:p>
            <a:pPr marL="109728" indent="0">
              <a:buNone/>
            </a:pPr>
            <a:endParaRPr lang="en-GB" sz="2400" dirty="0"/>
          </a:p>
        </p:txBody>
      </p:sp>
      <p:pic>
        <p:nvPicPr>
          <p:cNvPr id="4" name="Picture 3">
            <a:extLst>
              <a:ext uri="{FF2B5EF4-FFF2-40B4-BE49-F238E27FC236}">
                <a16:creationId xmlns:a16="http://schemas.microsoft.com/office/drawing/2014/main" id="{E6D20CC9-9878-4CEF-8E09-FED659549919}"/>
              </a:ext>
            </a:extLst>
          </p:cNvPr>
          <p:cNvPicPr>
            <a:picLocks noChangeAspect="1"/>
          </p:cNvPicPr>
          <p:nvPr/>
        </p:nvPicPr>
        <p:blipFill>
          <a:blip r:embed="rId2"/>
          <a:stretch>
            <a:fillRect/>
          </a:stretch>
        </p:blipFill>
        <p:spPr>
          <a:xfrm>
            <a:off x="4551327" y="5682040"/>
            <a:ext cx="7050645" cy="1175960"/>
          </a:xfrm>
          <a:prstGeom prst="rect">
            <a:avLst/>
          </a:prstGeom>
        </p:spPr>
      </p:pic>
      <p:sp>
        <p:nvSpPr>
          <p:cNvPr id="5" name="Slide Number Placeholder 4">
            <a:extLst>
              <a:ext uri="{FF2B5EF4-FFF2-40B4-BE49-F238E27FC236}">
                <a16:creationId xmlns:a16="http://schemas.microsoft.com/office/drawing/2014/main" id="{5D26312C-562E-4C59-80DA-E298A614F293}"/>
              </a:ext>
            </a:extLst>
          </p:cNvPr>
          <p:cNvSpPr>
            <a:spLocks noGrp="1"/>
          </p:cNvSpPr>
          <p:nvPr>
            <p:ph type="sldNum" sz="quarter" idx="12"/>
          </p:nvPr>
        </p:nvSpPr>
        <p:spPr/>
        <p:txBody>
          <a:bodyPr/>
          <a:lstStyle/>
          <a:p>
            <a:fld id="{E268A2EE-60DF-4D9A-BDB5-E8B57244CE40}" type="slidenum">
              <a:rPr lang="en-GB" smtClean="0"/>
              <a:pPr/>
              <a:t>167</a:t>
            </a:fld>
            <a:endParaRPr lang="en-GB"/>
          </a:p>
        </p:txBody>
      </p:sp>
    </p:spTree>
    <p:extLst>
      <p:ext uri="{BB962C8B-B14F-4D97-AF65-F5344CB8AC3E}">
        <p14:creationId xmlns:p14="http://schemas.microsoft.com/office/powerpoint/2010/main" val="2833546710"/>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227" y="642362"/>
            <a:ext cx="11727807" cy="448207"/>
          </a:xfrm>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More Terminologies</a:t>
            </a:r>
          </a:p>
        </p:txBody>
      </p:sp>
      <p:sp>
        <p:nvSpPr>
          <p:cNvPr id="3" name="Content Placeholder 2"/>
          <p:cNvSpPr>
            <a:spLocks noGrp="1"/>
          </p:cNvSpPr>
          <p:nvPr>
            <p:ph idx="1"/>
          </p:nvPr>
        </p:nvSpPr>
        <p:spPr>
          <a:xfrm>
            <a:off x="285227" y="1191237"/>
            <a:ext cx="11727806" cy="5452844"/>
          </a:xfrm>
        </p:spPr>
        <p:txBody>
          <a:bodyPr>
            <a:normAutofit/>
          </a:bodyPr>
          <a:lstStyle/>
          <a:p>
            <a:pPr marL="342900" lvl="0" indent="-342900" fontAlgn="base">
              <a:spcBef>
                <a:spcPct val="20000"/>
              </a:spcBef>
              <a:spcAft>
                <a:spcPct val="0"/>
              </a:spcAft>
              <a:buFont typeface="Wingdings" panose="05000000000000000000" pitchFamily="2" charset="2"/>
              <a:buChar char="q"/>
            </a:pPr>
            <a:r>
              <a:rPr lang="en-US" altLang="en-US" sz="2400" b="1" kern="0" dirty="0">
                <a:solidFill>
                  <a:srgbClr val="000000"/>
                </a:solidFill>
                <a:ea typeface="ヒラギノ角ゴ Pro W3" pitchFamily="-1" charset="-128"/>
              </a:rPr>
              <a:t>The option buyer (</a:t>
            </a:r>
            <a:r>
              <a:rPr lang="en-US" altLang="en-US" sz="2400" b="1" u="sng" kern="0" dirty="0">
                <a:solidFill>
                  <a:srgbClr val="000000"/>
                </a:solidFill>
                <a:ea typeface="ヒラギノ角ゴ Pro W3" pitchFamily="-1" charset="-128"/>
              </a:rPr>
              <a:t>holder</a:t>
            </a:r>
            <a:r>
              <a:rPr lang="en-US" altLang="en-US" sz="2400" b="1" kern="0" dirty="0">
                <a:solidFill>
                  <a:srgbClr val="000000"/>
                </a:solidFill>
                <a:ea typeface="ヒラギノ角ゴ Pro W3" pitchFamily="-1" charset="-128"/>
              </a:rPr>
              <a:t>)</a:t>
            </a:r>
          </a:p>
          <a:p>
            <a:pPr marL="800100" lvl="1" indent="-342900" fontAlgn="base">
              <a:spcBef>
                <a:spcPct val="30000"/>
              </a:spcBef>
              <a:spcAft>
                <a:spcPct val="0"/>
              </a:spcAft>
              <a:buClr>
                <a:schemeClr val="accent3"/>
              </a:buClr>
              <a:buFont typeface="Arial" panose="020B0604020202020204" pitchFamily="34" charset="0"/>
              <a:buChar char="•"/>
            </a:pPr>
            <a:r>
              <a:rPr lang="en-US" altLang="en-US" sz="2000" kern="0" dirty="0">
                <a:solidFill>
                  <a:srgbClr val="000000"/>
                </a:solidFill>
                <a:ea typeface="ヒラギノ角ゴ Pro W3" pitchFamily="-1" charset="-128"/>
              </a:rPr>
              <a:t>Holds the right to exercise the option and has a </a:t>
            </a:r>
            <a:r>
              <a:rPr lang="en-US" altLang="en-US" sz="2000" i="1" kern="0" dirty="0">
                <a:solidFill>
                  <a:srgbClr val="FF0000"/>
                </a:solidFill>
                <a:ea typeface="ヒラギノ角ゴ Pro W3" pitchFamily="-1" charset="-128"/>
              </a:rPr>
              <a:t>long position</a:t>
            </a:r>
            <a:r>
              <a:rPr lang="en-US" altLang="en-US" sz="2000" kern="0" dirty="0">
                <a:solidFill>
                  <a:srgbClr val="FF0000"/>
                </a:solidFill>
                <a:ea typeface="ヒラギノ角ゴ Pro W3" pitchFamily="-1" charset="-128"/>
              </a:rPr>
              <a:t> </a:t>
            </a:r>
            <a:r>
              <a:rPr lang="en-US" altLang="en-US" sz="2000" kern="0" dirty="0">
                <a:solidFill>
                  <a:srgbClr val="000000"/>
                </a:solidFill>
                <a:ea typeface="ヒラギノ角ゴ Pro W3" pitchFamily="-1" charset="-128"/>
              </a:rPr>
              <a:t>in the contract</a:t>
            </a:r>
          </a:p>
          <a:p>
            <a:pPr marL="342900" lvl="0" indent="-342900" fontAlgn="base">
              <a:spcBef>
                <a:spcPct val="60000"/>
              </a:spcBef>
              <a:spcAft>
                <a:spcPct val="0"/>
              </a:spcAft>
              <a:buFont typeface="Wingdings" panose="05000000000000000000" pitchFamily="2" charset="2"/>
              <a:buChar char="q"/>
            </a:pPr>
            <a:r>
              <a:rPr lang="en-US" altLang="en-US" sz="2400" b="1" kern="0" dirty="0">
                <a:solidFill>
                  <a:srgbClr val="000000"/>
                </a:solidFill>
                <a:ea typeface="ヒラギノ角ゴ Pro W3" pitchFamily="-1" charset="-128"/>
              </a:rPr>
              <a:t>The option seller (</a:t>
            </a:r>
            <a:r>
              <a:rPr lang="en-US" altLang="en-US" sz="2400" b="1" u="sng" kern="0" dirty="0">
                <a:solidFill>
                  <a:srgbClr val="000000"/>
                </a:solidFill>
                <a:ea typeface="ヒラギノ角ゴ Pro W3" pitchFamily="-1" charset="-128"/>
              </a:rPr>
              <a:t>writer</a:t>
            </a:r>
            <a:r>
              <a:rPr lang="en-US" altLang="en-US" sz="2400" b="1" kern="0" dirty="0">
                <a:solidFill>
                  <a:srgbClr val="000000"/>
                </a:solidFill>
                <a:ea typeface="ヒラギノ角ゴ Pro W3" pitchFamily="-1" charset="-128"/>
              </a:rPr>
              <a:t>)</a:t>
            </a:r>
          </a:p>
          <a:p>
            <a:pPr marL="800100" lvl="1" indent="-342900" fontAlgn="base">
              <a:spcBef>
                <a:spcPct val="30000"/>
              </a:spcBef>
              <a:spcAft>
                <a:spcPct val="0"/>
              </a:spcAft>
              <a:buClr>
                <a:schemeClr val="accent3"/>
              </a:buClr>
              <a:buFont typeface="Arial" panose="020B0604020202020204" pitchFamily="34" charset="0"/>
              <a:buChar char="•"/>
            </a:pPr>
            <a:r>
              <a:rPr lang="en-US" altLang="en-US" sz="2000" kern="0" dirty="0">
                <a:solidFill>
                  <a:srgbClr val="000000"/>
                </a:solidFill>
                <a:ea typeface="ヒラギノ角ゴ Pro W3" pitchFamily="-1" charset="-128"/>
              </a:rPr>
              <a:t>Sells (or writes) the option and has a </a:t>
            </a:r>
            <a:r>
              <a:rPr lang="en-US" altLang="en-US" sz="2000" i="1" kern="0" dirty="0">
                <a:solidFill>
                  <a:srgbClr val="FF0000"/>
                </a:solidFill>
                <a:ea typeface="ヒラギノ角ゴ Pro W3" pitchFamily="-1" charset="-128"/>
              </a:rPr>
              <a:t>short position</a:t>
            </a:r>
            <a:r>
              <a:rPr lang="en-US" altLang="en-US" sz="2000" kern="0" dirty="0">
                <a:solidFill>
                  <a:srgbClr val="FF0000"/>
                </a:solidFill>
                <a:ea typeface="ヒラギノ角ゴ Pro W3" pitchFamily="-1" charset="-128"/>
              </a:rPr>
              <a:t> </a:t>
            </a:r>
            <a:r>
              <a:rPr lang="en-US" altLang="en-US" sz="2000" kern="0" dirty="0">
                <a:solidFill>
                  <a:srgbClr val="000000"/>
                </a:solidFill>
                <a:ea typeface="ヒラギノ角ゴ Pro W3" pitchFamily="-1" charset="-128"/>
              </a:rPr>
              <a:t>in the contract.</a:t>
            </a:r>
          </a:p>
          <a:p>
            <a:pPr marL="800100" lvl="1" indent="-342900" fontAlgn="base">
              <a:spcBef>
                <a:spcPct val="30000"/>
              </a:spcBef>
              <a:spcAft>
                <a:spcPct val="0"/>
              </a:spcAft>
              <a:buClr>
                <a:schemeClr val="accent3"/>
              </a:buClr>
              <a:buFont typeface="Arial" panose="020B0604020202020204" pitchFamily="34" charset="0"/>
              <a:buChar char="•"/>
            </a:pPr>
            <a:endParaRPr lang="en-US" altLang="en-US" sz="800" kern="0" dirty="0">
              <a:solidFill>
                <a:srgbClr val="000000"/>
              </a:solidFill>
              <a:ea typeface="ヒラギノ角ゴ Pro W3" pitchFamily="-1" charset="-128"/>
            </a:endParaRPr>
          </a:p>
          <a:p>
            <a:pPr marL="507492" indent="-342900" fontAlgn="base">
              <a:spcBef>
                <a:spcPct val="30000"/>
              </a:spcBef>
              <a:spcAft>
                <a:spcPct val="0"/>
              </a:spcAft>
              <a:buFont typeface="Wingdings" panose="05000000000000000000" pitchFamily="2" charset="2"/>
              <a:buChar char="Ø"/>
            </a:pPr>
            <a:r>
              <a:rPr lang="en-US" altLang="en-US" sz="2200" b="1" u="sng" kern="0" dirty="0">
                <a:solidFill>
                  <a:srgbClr val="000000"/>
                </a:solidFill>
                <a:ea typeface="ヒラギノ角ゴ Pro W3" pitchFamily="-1" charset="-128"/>
              </a:rPr>
              <a:t>Why?</a:t>
            </a:r>
            <a:r>
              <a:rPr lang="en-US" altLang="en-US" sz="2200" b="1" kern="0" dirty="0">
                <a:solidFill>
                  <a:srgbClr val="000000"/>
                </a:solidFill>
                <a:ea typeface="ヒラギノ角ゴ Pro W3" pitchFamily="-1" charset="-128"/>
              </a:rPr>
              <a:t> </a:t>
            </a:r>
            <a:r>
              <a:rPr lang="en-US" altLang="en-US" sz="2200" kern="0" dirty="0">
                <a:solidFill>
                  <a:srgbClr val="000000"/>
                </a:solidFill>
                <a:ea typeface="ヒラギノ角ゴ Pro W3" pitchFamily="-1" charset="-128"/>
              </a:rPr>
              <a:t>Because the long side has the right to exercise, the short side has an obligation to fulfil the contract if it is exercised.</a:t>
            </a:r>
          </a:p>
          <a:p>
            <a:pPr marL="342900" lvl="0" indent="-342900" fontAlgn="base">
              <a:spcBef>
                <a:spcPct val="30000"/>
              </a:spcBef>
              <a:spcAft>
                <a:spcPct val="0"/>
              </a:spcAft>
              <a:buFont typeface="Wingdings" panose="05000000000000000000" pitchFamily="2" charset="2"/>
              <a:buChar char="q"/>
            </a:pPr>
            <a:r>
              <a:rPr lang="en-US" altLang="en-US" sz="2400" kern="0" dirty="0">
                <a:solidFill>
                  <a:srgbClr val="000000"/>
                </a:solidFill>
                <a:ea typeface="ヒラギノ角ゴ Pro W3" pitchFamily="-1" charset="-128"/>
              </a:rPr>
              <a:t>The buyer pays the writer an </a:t>
            </a:r>
            <a:r>
              <a:rPr lang="en-US" altLang="en-US" sz="2400" kern="0" dirty="0">
                <a:solidFill>
                  <a:srgbClr val="FF0000"/>
                </a:solidFill>
                <a:ea typeface="ヒラギノ角ゴ Pro W3" pitchFamily="-1" charset="-128"/>
              </a:rPr>
              <a:t>option</a:t>
            </a:r>
            <a:r>
              <a:rPr lang="en-US" altLang="en-US" sz="2400" kern="0" dirty="0">
                <a:solidFill>
                  <a:srgbClr val="000000"/>
                </a:solidFill>
                <a:ea typeface="ヒラギノ角ゴ Pro W3" pitchFamily="-1" charset="-128"/>
              </a:rPr>
              <a:t> </a:t>
            </a:r>
            <a:r>
              <a:rPr lang="en-US" altLang="en-US" sz="2400" kern="0" dirty="0">
                <a:solidFill>
                  <a:srgbClr val="FF0000"/>
                </a:solidFill>
                <a:ea typeface="ヒラギノ角ゴ Pro W3" pitchFamily="-1" charset="-128"/>
              </a:rPr>
              <a:t>premium</a:t>
            </a:r>
            <a:r>
              <a:rPr lang="en-US" altLang="en-US" sz="2400" kern="0" dirty="0">
                <a:solidFill>
                  <a:srgbClr val="000000"/>
                </a:solidFill>
                <a:ea typeface="ヒラギノ角ゴ Pro W3" pitchFamily="-1" charset="-128"/>
              </a:rPr>
              <a:t> because the </a:t>
            </a:r>
            <a:r>
              <a:rPr lang="en-US" altLang="en-US" sz="2400" u="sng" kern="0" dirty="0">
                <a:solidFill>
                  <a:srgbClr val="000000"/>
                </a:solidFill>
                <a:ea typeface="ヒラギノ角ゴ Pro W3" pitchFamily="-1" charset="-128"/>
              </a:rPr>
              <a:t>obligation is costly and the buyer must accept to pay this cost</a:t>
            </a:r>
            <a:r>
              <a:rPr lang="en-US" altLang="en-US" sz="2400" kern="0" dirty="0">
                <a:solidFill>
                  <a:srgbClr val="000000"/>
                </a:solidFill>
                <a:ea typeface="ヒラギノ角ゴ Pro W3" pitchFamily="-1" charset="-128"/>
              </a:rPr>
              <a:t>. This upfront payment compensates the seller for the risk of loss if the option holder (buyer) chooses to exercise the option.</a:t>
            </a:r>
          </a:p>
          <a:p>
            <a:pPr marL="109728" indent="0">
              <a:buNone/>
            </a:pPr>
            <a:endParaRPr lang="en-GB" sz="2400" dirty="0"/>
          </a:p>
          <a:p>
            <a:pPr>
              <a:buFont typeface="Wingdings" panose="05000000000000000000" pitchFamily="2" charset="2"/>
              <a:buChar char="Ø"/>
            </a:pPr>
            <a:endParaRPr lang="en-GB" sz="2400" dirty="0"/>
          </a:p>
        </p:txBody>
      </p:sp>
      <p:sp>
        <p:nvSpPr>
          <p:cNvPr id="4" name="Slide Number Placeholder 3">
            <a:extLst>
              <a:ext uri="{FF2B5EF4-FFF2-40B4-BE49-F238E27FC236}">
                <a16:creationId xmlns:a16="http://schemas.microsoft.com/office/drawing/2014/main" id="{8DC2637A-50AB-47DA-8CE3-3345F2BE5B46}"/>
              </a:ext>
            </a:extLst>
          </p:cNvPr>
          <p:cNvSpPr>
            <a:spLocks noGrp="1"/>
          </p:cNvSpPr>
          <p:nvPr>
            <p:ph type="sldNum" sz="quarter" idx="12"/>
          </p:nvPr>
        </p:nvSpPr>
        <p:spPr/>
        <p:txBody>
          <a:bodyPr/>
          <a:lstStyle/>
          <a:p>
            <a:fld id="{E268A2EE-60DF-4D9A-BDB5-E8B57244CE40}" type="slidenum">
              <a:rPr lang="en-GB" smtClean="0"/>
              <a:pPr/>
              <a:t>168</a:t>
            </a:fld>
            <a:endParaRPr lang="en-GB"/>
          </a:p>
        </p:txBody>
      </p:sp>
    </p:spTree>
    <p:extLst>
      <p:ext uri="{BB962C8B-B14F-4D97-AF65-F5344CB8AC3E}">
        <p14:creationId xmlns:p14="http://schemas.microsoft.com/office/powerpoint/2010/main" val="2319704693"/>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227" y="642362"/>
            <a:ext cx="11727807" cy="448207"/>
          </a:xfrm>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Option Premium</a:t>
            </a:r>
          </a:p>
        </p:txBody>
      </p:sp>
      <p:sp>
        <p:nvSpPr>
          <p:cNvPr id="3" name="Content Placeholder 2"/>
          <p:cNvSpPr>
            <a:spLocks noGrp="1"/>
          </p:cNvSpPr>
          <p:nvPr>
            <p:ph idx="1"/>
          </p:nvPr>
        </p:nvSpPr>
        <p:spPr>
          <a:xfrm>
            <a:off x="285227" y="1191237"/>
            <a:ext cx="11727806" cy="5452844"/>
          </a:xfrm>
        </p:spPr>
        <p:txBody>
          <a:bodyPr>
            <a:normAutofit/>
          </a:bodyPr>
          <a:lstStyle/>
          <a:p>
            <a:pPr>
              <a:buFont typeface="Arial" panose="020B0604020202020204" pitchFamily="34" charset="0"/>
              <a:buChar char="•"/>
            </a:pPr>
            <a:r>
              <a:rPr lang="en-GB" sz="2200" b="1" dirty="0"/>
              <a:t>To understand the idea of option and </a:t>
            </a:r>
            <a:r>
              <a:rPr lang="en-GB" sz="2200" b="1" dirty="0">
                <a:solidFill>
                  <a:srgbClr val="FF0000"/>
                </a:solidFill>
              </a:rPr>
              <a:t>option premium </a:t>
            </a:r>
            <a:r>
              <a:rPr lang="en-GB" sz="2200" b="1" dirty="0"/>
              <a:t>consider the following example:</a:t>
            </a:r>
          </a:p>
          <a:p>
            <a:pPr>
              <a:buFont typeface="Arial" panose="020B0604020202020204" pitchFamily="34" charset="0"/>
              <a:buChar char="•"/>
            </a:pPr>
            <a:r>
              <a:rPr lang="en-GB" sz="2000" dirty="0"/>
              <a:t>Imagine you are going to buy a house. After searching for a while, you find what you like but the price is </a:t>
            </a:r>
            <a:r>
              <a:rPr lang="en-GB" sz="2000" dirty="0">
                <a:solidFill>
                  <a:srgbClr val="FF0000"/>
                </a:solidFill>
              </a:rPr>
              <a:t>£300,000 </a:t>
            </a:r>
            <a:r>
              <a:rPr lang="en-GB" sz="2000" dirty="0"/>
              <a:t>and you do not have that much yet the process of getting a mortgage of </a:t>
            </a:r>
            <a:r>
              <a:rPr lang="en-GB" sz="2000" dirty="0">
                <a:solidFill>
                  <a:srgbClr val="FF0000"/>
                </a:solidFill>
              </a:rPr>
              <a:t>£300,000 </a:t>
            </a:r>
            <a:r>
              <a:rPr lang="en-GB" sz="2000" dirty="0"/>
              <a:t>from your bank takes another </a:t>
            </a:r>
            <a:r>
              <a:rPr lang="en-GB" sz="2000" dirty="0">
                <a:solidFill>
                  <a:srgbClr val="FF0000"/>
                </a:solidFill>
              </a:rPr>
              <a:t>4 </a:t>
            </a:r>
            <a:r>
              <a:rPr lang="en-GB" sz="2000" dirty="0"/>
              <a:t>months. You talk to the seller and ask him not to sell it to another person for </a:t>
            </a:r>
            <a:r>
              <a:rPr lang="en-GB" sz="2000" dirty="0">
                <a:solidFill>
                  <a:srgbClr val="FF0000"/>
                </a:solidFill>
              </a:rPr>
              <a:t>4</a:t>
            </a:r>
            <a:r>
              <a:rPr lang="en-GB" sz="2000" dirty="0"/>
              <a:t> months until you get the mortgage. You negotiate an option with the owner of the house to sell you the house for </a:t>
            </a:r>
            <a:r>
              <a:rPr lang="en-GB" sz="2000" dirty="0">
                <a:solidFill>
                  <a:srgbClr val="FF0000"/>
                </a:solidFill>
              </a:rPr>
              <a:t>£300,000 </a:t>
            </a:r>
            <a:r>
              <a:rPr lang="en-GB" sz="2000" dirty="0"/>
              <a:t>in </a:t>
            </a:r>
            <a:r>
              <a:rPr lang="en-GB" sz="2000" dirty="0">
                <a:solidFill>
                  <a:srgbClr val="FF0000"/>
                </a:solidFill>
              </a:rPr>
              <a:t>4</a:t>
            </a:r>
            <a:r>
              <a:rPr lang="en-GB" sz="2000" dirty="0"/>
              <a:t> months. The owner agrees to wait for </a:t>
            </a:r>
            <a:r>
              <a:rPr lang="en-GB" sz="2000" dirty="0">
                <a:solidFill>
                  <a:srgbClr val="FF0000"/>
                </a:solidFill>
              </a:rPr>
              <a:t>4</a:t>
            </a:r>
            <a:r>
              <a:rPr lang="en-GB" sz="2000" dirty="0"/>
              <a:t> months and sell the house to you at the end of the </a:t>
            </a:r>
            <a:r>
              <a:rPr lang="en-GB" sz="2000" dirty="0">
                <a:solidFill>
                  <a:srgbClr val="FF0000"/>
                </a:solidFill>
              </a:rPr>
              <a:t>4</a:t>
            </a:r>
            <a:r>
              <a:rPr lang="en-GB" sz="2000" baseline="30000" dirty="0">
                <a:solidFill>
                  <a:srgbClr val="FF0000"/>
                </a:solidFill>
              </a:rPr>
              <a:t>th</a:t>
            </a:r>
            <a:r>
              <a:rPr lang="en-GB" sz="2000" dirty="0">
                <a:solidFill>
                  <a:srgbClr val="FF0000"/>
                </a:solidFill>
              </a:rPr>
              <a:t> </a:t>
            </a:r>
            <a:r>
              <a:rPr lang="en-GB" sz="2000" dirty="0"/>
              <a:t>month. He sells this option to you for the price of </a:t>
            </a:r>
            <a:r>
              <a:rPr lang="en-GB" sz="2000" dirty="0">
                <a:solidFill>
                  <a:srgbClr val="FF0000"/>
                </a:solidFill>
              </a:rPr>
              <a:t>£5,000</a:t>
            </a:r>
            <a:r>
              <a:rPr lang="en-GB" sz="2000" dirty="0"/>
              <a:t>.</a:t>
            </a:r>
          </a:p>
          <a:p>
            <a:pPr>
              <a:buFont typeface="Arial" panose="020B0604020202020204" pitchFamily="34" charset="0"/>
              <a:buChar char="•"/>
            </a:pPr>
            <a:endParaRPr lang="en-GB" sz="800" dirty="0"/>
          </a:p>
          <a:p>
            <a:pPr>
              <a:buFont typeface="Arial" panose="020B0604020202020204" pitchFamily="34" charset="0"/>
              <a:buChar char="•"/>
            </a:pPr>
            <a:r>
              <a:rPr lang="en-GB" sz="2000" b="1" dirty="0"/>
              <a:t>In this example:</a:t>
            </a:r>
          </a:p>
          <a:p>
            <a:pPr>
              <a:buFont typeface="Arial" panose="020B0604020202020204" pitchFamily="34" charset="0"/>
              <a:buChar char="•"/>
            </a:pPr>
            <a:r>
              <a:rPr lang="en-GB" sz="2000" b="1" dirty="0"/>
              <a:t>Call Option</a:t>
            </a:r>
            <a:r>
              <a:rPr lang="en-GB" sz="2000" dirty="0"/>
              <a:t>: </a:t>
            </a:r>
            <a:r>
              <a:rPr lang="en-GB" sz="2000" dirty="0">
                <a:solidFill>
                  <a:srgbClr val="FF0000"/>
                </a:solidFill>
              </a:rPr>
              <a:t>Call</a:t>
            </a:r>
            <a:r>
              <a:rPr lang="en-GB" sz="2000" dirty="0"/>
              <a:t> </a:t>
            </a:r>
            <a:r>
              <a:rPr lang="en-GB" sz="2000" dirty="0">
                <a:solidFill>
                  <a:srgbClr val="FF0000"/>
                </a:solidFill>
              </a:rPr>
              <a:t>Contract</a:t>
            </a:r>
            <a:r>
              <a:rPr lang="en-GB" sz="2000" dirty="0"/>
              <a:t> (American type as you can buy the house anytime before or on the </a:t>
            </a:r>
            <a:r>
              <a:rPr lang="en-GB" sz="2000" dirty="0">
                <a:solidFill>
                  <a:srgbClr val="FF0000"/>
                </a:solidFill>
              </a:rPr>
              <a:t>4</a:t>
            </a:r>
            <a:r>
              <a:rPr lang="en-GB" sz="2000" baseline="30000" dirty="0">
                <a:solidFill>
                  <a:srgbClr val="FF0000"/>
                </a:solidFill>
              </a:rPr>
              <a:t>th</a:t>
            </a:r>
            <a:r>
              <a:rPr lang="en-GB" sz="2000" dirty="0"/>
              <a:t> month)</a:t>
            </a:r>
          </a:p>
          <a:p>
            <a:pPr>
              <a:buFont typeface="Arial" panose="020B0604020202020204" pitchFamily="34" charset="0"/>
              <a:buChar char="•"/>
            </a:pPr>
            <a:r>
              <a:rPr lang="en-GB" sz="2000" b="1" dirty="0"/>
              <a:t>Exercise/Strike price</a:t>
            </a:r>
            <a:r>
              <a:rPr lang="en-GB" sz="2000" dirty="0"/>
              <a:t>: </a:t>
            </a:r>
            <a:r>
              <a:rPr lang="en-GB" sz="2000" dirty="0">
                <a:solidFill>
                  <a:srgbClr val="FF0000"/>
                </a:solidFill>
              </a:rPr>
              <a:t>£300,000</a:t>
            </a:r>
          </a:p>
          <a:p>
            <a:pPr>
              <a:buFont typeface="Arial" panose="020B0604020202020204" pitchFamily="34" charset="0"/>
              <a:buChar char="•"/>
            </a:pPr>
            <a:r>
              <a:rPr lang="en-GB" sz="2000" b="1" dirty="0"/>
              <a:t>Expiration/maturity time</a:t>
            </a:r>
            <a:r>
              <a:rPr lang="en-GB" sz="2000" dirty="0"/>
              <a:t>: </a:t>
            </a:r>
            <a:r>
              <a:rPr lang="en-GB" sz="2000" dirty="0">
                <a:solidFill>
                  <a:srgbClr val="FF0000"/>
                </a:solidFill>
              </a:rPr>
              <a:t>4</a:t>
            </a:r>
            <a:r>
              <a:rPr lang="en-GB" sz="2000" dirty="0"/>
              <a:t> </a:t>
            </a:r>
            <a:r>
              <a:rPr lang="en-GB" sz="2000" dirty="0">
                <a:solidFill>
                  <a:srgbClr val="FF0000"/>
                </a:solidFill>
              </a:rPr>
              <a:t>months</a:t>
            </a:r>
            <a:r>
              <a:rPr lang="en-GB" sz="2000" dirty="0"/>
              <a:t>  </a:t>
            </a:r>
          </a:p>
          <a:p>
            <a:pPr>
              <a:buFont typeface="Arial" panose="020B0604020202020204" pitchFamily="34" charset="0"/>
              <a:buChar char="•"/>
            </a:pPr>
            <a:r>
              <a:rPr lang="en-GB" sz="2000" b="1" dirty="0"/>
              <a:t>Underlying asset</a:t>
            </a:r>
            <a:r>
              <a:rPr lang="en-GB" sz="2000" dirty="0"/>
              <a:t>: </a:t>
            </a:r>
            <a:r>
              <a:rPr lang="en-GB" sz="2000" dirty="0">
                <a:solidFill>
                  <a:srgbClr val="FF0000"/>
                </a:solidFill>
              </a:rPr>
              <a:t>House</a:t>
            </a:r>
          </a:p>
          <a:p>
            <a:pPr>
              <a:buFont typeface="Arial" panose="020B0604020202020204" pitchFamily="34" charset="0"/>
              <a:buChar char="•"/>
            </a:pPr>
            <a:r>
              <a:rPr lang="en-GB" sz="2000" b="1" dirty="0"/>
              <a:t>Option premium</a:t>
            </a:r>
            <a:r>
              <a:rPr lang="en-GB" sz="2000" dirty="0"/>
              <a:t>: </a:t>
            </a:r>
            <a:r>
              <a:rPr lang="en-GB" sz="2000" dirty="0">
                <a:solidFill>
                  <a:srgbClr val="FF0000"/>
                </a:solidFill>
              </a:rPr>
              <a:t>£5,000</a:t>
            </a:r>
          </a:p>
          <a:p>
            <a:pPr>
              <a:buFont typeface="Arial" panose="020B0604020202020204" pitchFamily="34" charset="0"/>
              <a:buChar char="•"/>
            </a:pPr>
            <a:endParaRPr lang="en-GB" sz="2000" dirty="0">
              <a:solidFill>
                <a:srgbClr val="FF0000"/>
              </a:solidFill>
            </a:endParaRPr>
          </a:p>
          <a:p>
            <a:pPr marL="109728" indent="0">
              <a:buNone/>
            </a:pPr>
            <a:endParaRPr lang="en-GB" sz="2200" dirty="0"/>
          </a:p>
          <a:p>
            <a:pPr>
              <a:buFont typeface="Wingdings" panose="05000000000000000000" pitchFamily="2" charset="2"/>
              <a:buChar char="Ø"/>
            </a:pPr>
            <a:endParaRPr lang="en-GB" sz="2400" dirty="0"/>
          </a:p>
        </p:txBody>
      </p:sp>
      <p:sp>
        <p:nvSpPr>
          <p:cNvPr id="4" name="Slide Number Placeholder 3">
            <a:extLst>
              <a:ext uri="{FF2B5EF4-FFF2-40B4-BE49-F238E27FC236}">
                <a16:creationId xmlns:a16="http://schemas.microsoft.com/office/drawing/2014/main" id="{5946C81E-6E54-4E9B-A658-3904616DC94B}"/>
              </a:ext>
            </a:extLst>
          </p:cNvPr>
          <p:cNvSpPr>
            <a:spLocks noGrp="1"/>
          </p:cNvSpPr>
          <p:nvPr>
            <p:ph type="sldNum" sz="quarter" idx="12"/>
          </p:nvPr>
        </p:nvSpPr>
        <p:spPr/>
        <p:txBody>
          <a:bodyPr/>
          <a:lstStyle/>
          <a:p>
            <a:fld id="{E268A2EE-60DF-4D9A-BDB5-E8B57244CE40}" type="slidenum">
              <a:rPr lang="en-GB" smtClean="0"/>
              <a:pPr/>
              <a:t>169</a:t>
            </a:fld>
            <a:endParaRPr lang="en-GB"/>
          </a:p>
        </p:txBody>
      </p:sp>
    </p:spTree>
    <p:extLst>
      <p:ext uri="{BB962C8B-B14F-4D97-AF65-F5344CB8AC3E}">
        <p14:creationId xmlns:p14="http://schemas.microsoft.com/office/powerpoint/2010/main" val="11460709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a:solidFill>
            <a:schemeClr val="accent6"/>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The Banking &amp; Money Market</a:t>
            </a:r>
          </a:p>
        </p:txBody>
      </p:sp>
      <p:sp>
        <p:nvSpPr>
          <p:cNvPr id="3" name="Content Placeholder 2"/>
          <p:cNvSpPr>
            <a:spLocks noGrp="1"/>
          </p:cNvSpPr>
          <p:nvPr>
            <p:ph idx="1"/>
          </p:nvPr>
        </p:nvSpPr>
        <p:spPr>
          <a:xfrm>
            <a:off x="285227" y="1258349"/>
            <a:ext cx="11421670" cy="5316187"/>
          </a:xfrm>
        </p:spPr>
        <p:txBody>
          <a:bodyPr>
            <a:normAutofit/>
          </a:bodyPr>
          <a:lstStyle/>
          <a:p>
            <a:pPr marL="109728" indent="0">
              <a:buNone/>
            </a:pPr>
            <a:endParaRPr lang="en-GB" sz="2400" dirty="0"/>
          </a:p>
          <a:p>
            <a:pPr marL="109728" indent="0" algn="ctr">
              <a:buNone/>
            </a:pPr>
            <a:endParaRPr lang="en-GB" sz="3600" dirty="0"/>
          </a:p>
          <a:p>
            <a:pPr marL="109728" indent="0" algn="ctr">
              <a:buNone/>
            </a:pPr>
            <a:endParaRPr lang="en-GB" sz="3600" dirty="0"/>
          </a:p>
          <a:p>
            <a:pPr marL="109728" indent="0" algn="ctr">
              <a:buNone/>
            </a:pPr>
            <a:r>
              <a:rPr lang="en-GB" sz="4800" dirty="0"/>
              <a:t>Banking</a:t>
            </a:r>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17</a:t>
            </a:fld>
            <a:endParaRPr lang="en-GB"/>
          </a:p>
        </p:txBody>
      </p:sp>
    </p:spTree>
    <p:extLst>
      <p:ext uri="{BB962C8B-B14F-4D97-AF65-F5344CB8AC3E}">
        <p14:creationId xmlns:p14="http://schemas.microsoft.com/office/powerpoint/2010/main" val="1151118835"/>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227" y="642362"/>
            <a:ext cx="11727807" cy="448207"/>
          </a:xfrm>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Option Premium</a:t>
            </a:r>
          </a:p>
        </p:txBody>
      </p:sp>
      <p:sp>
        <p:nvSpPr>
          <p:cNvPr id="3" name="Content Placeholder 2"/>
          <p:cNvSpPr>
            <a:spLocks noGrp="1"/>
          </p:cNvSpPr>
          <p:nvPr>
            <p:ph idx="1"/>
          </p:nvPr>
        </p:nvSpPr>
        <p:spPr>
          <a:xfrm>
            <a:off x="285227" y="1191237"/>
            <a:ext cx="11727806" cy="5452844"/>
          </a:xfrm>
        </p:spPr>
        <p:txBody>
          <a:bodyPr>
            <a:normAutofit/>
          </a:bodyPr>
          <a:lstStyle/>
          <a:p>
            <a:pPr>
              <a:buFont typeface="Arial" panose="020B0604020202020204" pitchFamily="34" charset="0"/>
              <a:buChar char="•"/>
            </a:pPr>
            <a:r>
              <a:rPr lang="en-GB" sz="2200" b="1" u="sng" dirty="0"/>
              <a:t>Two Scenarios:</a:t>
            </a:r>
          </a:p>
          <a:p>
            <a:pPr>
              <a:buFont typeface="Arial" panose="020B0604020202020204" pitchFamily="34" charset="0"/>
              <a:buChar char="•"/>
            </a:pPr>
            <a:endParaRPr lang="en-GB" sz="800" b="1" u="sng" dirty="0"/>
          </a:p>
          <a:p>
            <a:pPr>
              <a:buFont typeface="Wingdings" panose="05000000000000000000" pitchFamily="2" charset="2"/>
              <a:buChar char="Ø"/>
            </a:pPr>
            <a:r>
              <a:rPr lang="en-GB" sz="2000" dirty="0"/>
              <a:t>1. During these </a:t>
            </a:r>
            <a:r>
              <a:rPr lang="en-GB" sz="2000" dirty="0">
                <a:solidFill>
                  <a:srgbClr val="FF0000"/>
                </a:solidFill>
              </a:rPr>
              <a:t>4</a:t>
            </a:r>
            <a:r>
              <a:rPr lang="en-GB" sz="2000" dirty="0"/>
              <a:t> months, news comes out that the house and some of the neighbouring houses have been built on a land which was an important place thousand years ago and you may find something really valuable underneath the house or some organisations are happy to pay three times above the current price for their excavations. The value of the house is now </a:t>
            </a:r>
            <a:r>
              <a:rPr lang="en-GB" sz="2000" dirty="0">
                <a:solidFill>
                  <a:srgbClr val="FF0000"/>
                </a:solidFill>
              </a:rPr>
              <a:t>£900,000</a:t>
            </a:r>
            <a:r>
              <a:rPr lang="en-GB" sz="2000" dirty="0"/>
              <a:t>, but the writer of the option (the owner) must sell the house to you for </a:t>
            </a:r>
            <a:r>
              <a:rPr lang="en-GB" sz="2000" dirty="0">
                <a:solidFill>
                  <a:srgbClr val="FF0000"/>
                </a:solidFill>
              </a:rPr>
              <a:t>£300,000</a:t>
            </a:r>
            <a:r>
              <a:rPr lang="en-GB" sz="2000" dirty="0"/>
              <a:t>. It is his obligation as he has a short position in this contract. If you exercise the option and buy the house the total cost would be </a:t>
            </a:r>
            <a:r>
              <a:rPr lang="en-GB" sz="2000" dirty="0">
                <a:solidFill>
                  <a:srgbClr val="FF0000"/>
                </a:solidFill>
              </a:rPr>
              <a:t>£305,000 </a:t>
            </a:r>
            <a:r>
              <a:rPr lang="en-GB" sz="2000" dirty="0"/>
              <a:t>(</a:t>
            </a:r>
            <a:r>
              <a:rPr lang="en-GB" sz="2000" dirty="0">
                <a:solidFill>
                  <a:srgbClr val="FF0000"/>
                </a:solidFill>
              </a:rPr>
              <a:t>£300,000</a:t>
            </a:r>
            <a:r>
              <a:rPr lang="en-GB" sz="2000" dirty="0"/>
              <a:t> for the house plus </a:t>
            </a:r>
            <a:r>
              <a:rPr lang="en-GB" sz="2000" dirty="0">
                <a:solidFill>
                  <a:srgbClr val="FF0000"/>
                </a:solidFill>
              </a:rPr>
              <a:t>£5,000 </a:t>
            </a:r>
            <a:r>
              <a:rPr lang="en-GB" sz="2000" dirty="0"/>
              <a:t>premium paid for the option). You can then sell it for </a:t>
            </a:r>
            <a:r>
              <a:rPr lang="en-GB" sz="2000" dirty="0">
                <a:solidFill>
                  <a:srgbClr val="FF0000"/>
                </a:solidFill>
              </a:rPr>
              <a:t>£900,000</a:t>
            </a:r>
            <a:r>
              <a:rPr lang="en-GB" sz="2000" dirty="0"/>
              <a:t>. So, your profit would be </a:t>
            </a:r>
            <a:r>
              <a:rPr lang="en-GB" sz="2000" dirty="0">
                <a:solidFill>
                  <a:srgbClr val="FF0000"/>
                </a:solidFill>
              </a:rPr>
              <a:t>£900,000-£305,000=£595,000</a:t>
            </a:r>
            <a:r>
              <a:rPr lang="en-GB" sz="2000" dirty="0"/>
              <a:t>.</a:t>
            </a:r>
          </a:p>
          <a:p>
            <a:pPr>
              <a:buFont typeface="Wingdings" panose="05000000000000000000" pitchFamily="2" charset="2"/>
              <a:buChar char="Ø"/>
            </a:pPr>
            <a:endParaRPr lang="en-GB" sz="2000" dirty="0"/>
          </a:p>
          <a:p>
            <a:pPr>
              <a:buFont typeface="Wingdings" panose="05000000000000000000" pitchFamily="2" charset="2"/>
              <a:buChar char="Ø"/>
            </a:pPr>
            <a:r>
              <a:rPr lang="en-GB" sz="2000" dirty="0"/>
              <a:t>2. You may find that the government is going to make an international airport which is close enough to the house and that brings the price of the house down to </a:t>
            </a:r>
            <a:r>
              <a:rPr lang="en-GB" sz="2000" dirty="0">
                <a:solidFill>
                  <a:srgbClr val="FF0000"/>
                </a:solidFill>
              </a:rPr>
              <a:t>£200,000</a:t>
            </a:r>
            <a:r>
              <a:rPr lang="en-GB" sz="2000" dirty="0"/>
              <a:t>. You may decide not to exercise the option and you just lose the </a:t>
            </a:r>
            <a:r>
              <a:rPr lang="en-GB" sz="2000" dirty="0">
                <a:solidFill>
                  <a:srgbClr val="FF0000"/>
                </a:solidFill>
              </a:rPr>
              <a:t>£5000 </a:t>
            </a:r>
            <a:r>
              <a:rPr lang="en-GB" sz="2000" dirty="0"/>
              <a:t>premium paid for the contract to the owner of the house (option writer).</a:t>
            </a:r>
          </a:p>
        </p:txBody>
      </p:sp>
      <p:sp>
        <p:nvSpPr>
          <p:cNvPr id="4" name="Slide Number Placeholder 3">
            <a:extLst>
              <a:ext uri="{FF2B5EF4-FFF2-40B4-BE49-F238E27FC236}">
                <a16:creationId xmlns:a16="http://schemas.microsoft.com/office/drawing/2014/main" id="{56856D40-0EF7-44F6-A65E-95CA415E8083}"/>
              </a:ext>
            </a:extLst>
          </p:cNvPr>
          <p:cNvSpPr>
            <a:spLocks noGrp="1"/>
          </p:cNvSpPr>
          <p:nvPr>
            <p:ph type="sldNum" sz="quarter" idx="12"/>
          </p:nvPr>
        </p:nvSpPr>
        <p:spPr/>
        <p:txBody>
          <a:bodyPr/>
          <a:lstStyle/>
          <a:p>
            <a:fld id="{E268A2EE-60DF-4D9A-BDB5-E8B57244CE40}" type="slidenum">
              <a:rPr lang="en-GB" smtClean="0"/>
              <a:pPr/>
              <a:t>170</a:t>
            </a:fld>
            <a:endParaRPr lang="en-GB"/>
          </a:p>
        </p:txBody>
      </p:sp>
    </p:spTree>
    <p:extLst>
      <p:ext uri="{BB962C8B-B14F-4D97-AF65-F5344CB8AC3E}">
        <p14:creationId xmlns:p14="http://schemas.microsoft.com/office/powerpoint/2010/main" val="525910388"/>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227" y="642362"/>
            <a:ext cx="11727807" cy="448207"/>
          </a:xfrm>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Some More Terminologies</a:t>
            </a:r>
          </a:p>
        </p:txBody>
      </p:sp>
      <p:sp>
        <p:nvSpPr>
          <p:cNvPr id="3" name="Content Placeholder 2"/>
          <p:cNvSpPr>
            <a:spLocks noGrp="1"/>
          </p:cNvSpPr>
          <p:nvPr>
            <p:ph idx="1"/>
          </p:nvPr>
        </p:nvSpPr>
        <p:spPr>
          <a:xfrm>
            <a:off x="144379" y="1191237"/>
            <a:ext cx="11960936" cy="5452844"/>
          </a:xfrm>
        </p:spPr>
        <p:txBody>
          <a:bodyPr>
            <a:normAutofit/>
          </a:bodyPr>
          <a:lstStyle/>
          <a:p>
            <a:pPr>
              <a:buFont typeface="Arial" panose="020B0604020202020204" pitchFamily="34" charset="0"/>
              <a:buChar char="•"/>
            </a:pPr>
            <a:r>
              <a:rPr lang="en-GB" sz="2200" b="1" dirty="0">
                <a:solidFill>
                  <a:srgbClr val="FF0000"/>
                </a:solidFill>
              </a:rPr>
              <a:t>At-the-money: </a:t>
            </a:r>
            <a:r>
              <a:rPr lang="en-GB" sz="2200" dirty="0"/>
              <a:t>Describes an option whose </a:t>
            </a:r>
            <a:r>
              <a:rPr lang="en-GB" sz="2200" u="sng" dirty="0"/>
              <a:t>exercise price is equal to the current stock price</a:t>
            </a:r>
            <a:r>
              <a:rPr lang="en-GB" sz="2200" dirty="0"/>
              <a:t>.</a:t>
            </a:r>
          </a:p>
          <a:p>
            <a:pPr>
              <a:buFont typeface="Arial" panose="020B0604020202020204" pitchFamily="34" charset="0"/>
              <a:buChar char="•"/>
            </a:pPr>
            <a:endParaRPr lang="en-GB" sz="800" dirty="0"/>
          </a:p>
          <a:p>
            <a:pPr>
              <a:buFont typeface="Arial" panose="020B0604020202020204" pitchFamily="34" charset="0"/>
              <a:buChar char="•"/>
            </a:pPr>
            <a:r>
              <a:rPr lang="en-GB" sz="2200" b="1" dirty="0">
                <a:solidFill>
                  <a:srgbClr val="FF0000"/>
                </a:solidFill>
              </a:rPr>
              <a:t>In-the-money: </a:t>
            </a:r>
            <a:r>
              <a:rPr lang="en-GB" sz="2200" dirty="0"/>
              <a:t>Describes an option whose </a:t>
            </a:r>
            <a:r>
              <a:rPr lang="en-GB" sz="2200" u="sng" dirty="0"/>
              <a:t>value, if immediately exercised, would be positive</a:t>
            </a:r>
            <a:r>
              <a:rPr lang="en-GB" sz="2200" dirty="0"/>
              <a:t>.</a:t>
            </a:r>
          </a:p>
          <a:p>
            <a:pPr>
              <a:buFont typeface="Arial" panose="020B0604020202020204" pitchFamily="34" charset="0"/>
              <a:buChar char="•"/>
            </a:pPr>
            <a:endParaRPr lang="en-GB" sz="800" dirty="0"/>
          </a:p>
          <a:p>
            <a:pPr>
              <a:buFont typeface="Arial" panose="020B0604020202020204" pitchFamily="34" charset="0"/>
              <a:buChar char="•"/>
            </a:pPr>
            <a:r>
              <a:rPr lang="en-GB" sz="2200" b="1" dirty="0">
                <a:solidFill>
                  <a:srgbClr val="FF0000"/>
                </a:solidFill>
              </a:rPr>
              <a:t>Out-of-the-money: </a:t>
            </a:r>
            <a:r>
              <a:rPr lang="en-GB" sz="2200" dirty="0"/>
              <a:t>Describes an option whose </a:t>
            </a:r>
            <a:r>
              <a:rPr lang="en-GB" sz="2200" u="sng" dirty="0"/>
              <a:t>value, if immediately exercised, would be negative</a:t>
            </a:r>
            <a:r>
              <a:rPr lang="en-GB" sz="2200" dirty="0"/>
              <a:t>.</a:t>
            </a:r>
          </a:p>
          <a:p>
            <a:pPr>
              <a:buFont typeface="Arial" panose="020B0604020202020204" pitchFamily="34" charset="0"/>
              <a:buChar char="•"/>
            </a:pPr>
            <a:endParaRPr lang="en-GB" sz="800" dirty="0"/>
          </a:p>
          <a:p>
            <a:pPr>
              <a:buFont typeface="Arial" panose="020B0604020202020204" pitchFamily="34" charset="0"/>
              <a:buChar char="•"/>
            </a:pPr>
            <a:r>
              <a:rPr lang="en-GB" sz="2200" b="1" dirty="0">
                <a:solidFill>
                  <a:srgbClr val="FF0000"/>
                </a:solidFill>
              </a:rPr>
              <a:t>Deep in-the-money: </a:t>
            </a:r>
            <a:r>
              <a:rPr lang="en-GB" sz="2200" dirty="0"/>
              <a:t>Describes an option that is </a:t>
            </a:r>
            <a:r>
              <a:rPr lang="en-GB" sz="2200" u="sng" dirty="0"/>
              <a:t>in-the-money and for which the strike price and the stock price are very far apart</a:t>
            </a:r>
            <a:r>
              <a:rPr lang="en-GB" sz="2200" dirty="0"/>
              <a:t>.</a:t>
            </a:r>
          </a:p>
          <a:p>
            <a:pPr>
              <a:buFont typeface="Arial" panose="020B0604020202020204" pitchFamily="34" charset="0"/>
              <a:buChar char="•"/>
            </a:pPr>
            <a:endParaRPr lang="en-GB" sz="800" dirty="0"/>
          </a:p>
          <a:p>
            <a:pPr>
              <a:buFont typeface="Arial" panose="020B0604020202020204" pitchFamily="34" charset="0"/>
              <a:buChar char="•"/>
            </a:pPr>
            <a:r>
              <a:rPr lang="en-GB" sz="2200" b="1" dirty="0">
                <a:solidFill>
                  <a:srgbClr val="FF0000"/>
                </a:solidFill>
              </a:rPr>
              <a:t>Deep out-of-the-money: </a:t>
            </a:r>
            <a:r>
              <a:rPr lang="en-GB" sz="2200" dirty="0"/>
              <a:t>Describes an option that is </a:t>
            </a:r>
            <a:r>
              <a:rPr lang="en-GB" sz="2200" u="sng" dirty="0"/>
              <a:t>out-of-the-money and for which the strike price and the stock price are very far apart</a:t>
            </a:r>
            <a:r>
              <a:rPr lang="en-GB" sz="2200" dirty="0"/>
              <a:t>.</a:t>
            </a:r>
          </a:p>
          <a:p>
            <a:pPr>
              <a:buFont typeface="Arial" panose="020B0604020202020204" pitchFamily="34" charset="0"/>
              <a:buChar char="•"/>
            </a:pPr>
            <a:endParaRPr lang="en-GB" sz="800" dirty="0"/>
          </a:p>
          <a:p>
            <a:pPr>
              <a:buFont typeface="Arial" panose="020B0604020202020204" pitchFamily="34" charset="0"/>
              <a:buChar char="•"/>
            </a:pPr>
            <a:r>
              <a:rPr lang="en-GB" sz="2200" b="1" dirty="0">
                <a:solidFill>
                  <a:srgbClr val="FF0000"/>
                </a:solidFill>
              </a:rPr>
              <a:t>Hedge: </a:t>
            </a:r>
            <a:r>
              <a:rPr lang="en-GB" sz="2200" dirty="0"/>
              <a:t>To reduce risk by holding contracts or securities whose payoffs are negatively correlated with some risk exposure. (or; using options to reduce the risk of losses in a portfolio when the markets go down). </a:t>
            </a:r>
          </a:p>
          <a:p>
            <a:pPr>
              <a:buFont typeface="Arial" panose="020B0604020202020204" pitchFamily="34" charset="0"/>
              <a:buChar char="•"/>
            </a:pPr>
            <a:endParaRPr lang="en-GB" sz="800" dirty="0"/>
          </a:p>
          <a:p>
            <a:pPr>
              <a:buFont typeface="Arial" panose="020B0604020202020204" pitchFamily="34" charset="0"/>
              <a:buChar char="•"/>
            </a:pPr>
            <a:r>
              <a:rPr lang="en-GB" sz="2200" b="1" dirty="0">
                <a:solidFill>
                  <a:srgbClr val="FF0000"/>
                </a:solidFill>
              </a:rPr>
              <a:t>Speculate: </a:t>
            </a:r>
            <a:r>
              <a:rPr lang="en-GB" sz="2200" dirty="0"/>
              <a:t>When investors use contracts or securities to place a bet on the direction in which they believe the market is likely to move.</a:t>
            </a:r>
          </a:p>
          <a:p>
            <a:pPr>
              <a:buFont typeface="Arial" panose="020B0604020202020204" pitchFamily="34" charset="0"/>
              <a:buChar char="•"/>
            </a:pPr>
            <a:endParaRPr lang="en-GB" sz="2400" dirty="0"/>
          </a:p>
          <a:p>
            <a:pPr>
              <a:buFont typeface="Arial" panose="020B0604020202020204" pitchFamily="34" charset="0"/>
              <a:buChar char="•"/>
            </a:pPr>
            <a:endParaRPr lang="en-GB" sz="2400" dirty="0"/>
          </a:p>
          <a:p>
            <a:pPr>
              <a:buFont typeface="Wingdings" panose="05000000000000000000" pitchFamily="2" charset="2"/>
              <a:buChar char="Ø"/>
            </a:pPr>
            <a:endParaRPr lang="en-GB" sz="2400" dirty="0"/>
          </a:p>
        </p:txBody>
      </p:sp>
      <p:sp>
        <p:nvSpPr>
          <p:cNvPr id="4" name="Slide Number Placeholder 3">
            <a:extLst>
              <a:ext uri="{FF2B5EF4-FFF2-40B4-BE49-F238E27FC236}">
                <a16:creationId xmlns:a16="http://schemas.microsoft.com/office/drawing/2014/main" id="{BDE00F6D-6780-403D-8C0E-17452AF569C0}"/>
              </a:ext>
            </a:extLst>
          </p:cNvPr>
          <p:cNvSpPr>
            <a:spLocks noGrp="1"/>
          </p:cNvSpPr>
          <p:nvPr>
            <p:ph type="sldNum" sz="quarter" idx="12"/>
          </p:nvPr>
        </p:nvSpPr>
        <p:spPr/>
        <p:txBody>
          <a:bodyPr/>
          <a:lstStyle/>
          <a:p>
            <a:fld id="{E268A2EE-60DF-4D9A-BDB5-E8B57244CE40}" type="slidenum">
              <a:rPr lang="en-GB" smtClean="0"/>
              <a:pPr/>
              <a:t>171</a:t>
            </a:fld>
            <a:endParaRPr lang="en-GB"/>
          </a:p>
        </p:txBody>
      </p:sp>
    </p:spTree>
    <p:extLst>
      <p:ext uri="{BB962C8B-B14F-4D97-AF65-F5344CB8AC3E}">
        <p14:creationId xmlns:p14="http://schemas.microsoft.com/office/powerpoint/2010/main" val="491390514"/>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209" y="642362"/>
            <a:ext cx="11877825" cy="448207"/>
          </a:xfrm>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Example</a:t>
            </a:r>
          </a:p>
        </p:txBody>
      </p:sp>
      <p:sp>
        <p:nvSpPr>
          <p:cNvPr id="3" name="Content Placeholder 2"/>
          <p:cNvSpPr>
            <a:spLocks noGrp="1"/>
          </p:cNvSpPr>
          <p:nvPr>
            <p:ph idx="1"/>
          </p:nvPr>
        </p:nvSpPr>
        <p:spPr>
          <a:xfrm>
            <a:off x="135209" y="1191237"/>
            <a:ext cx="11877824" cy="5452844"/>
          </a:xfrm>
        </p:spPr>
        <p:txBody>
          <a:bodyPr>
            <a:normAutofit/>
          </a:bodyPr>
          <a:lstStyle/>
          <a:p>
            <a:pPr marL="109728" indent="0">
              <a:buNone/>
            </a:pPr>
            <a:endParaRPr lang="en-GB" sz="2200" dirty="0"/>
          </a:p>
          <a:p>
            <a:pPr>
              <a:buFont typeface="Wingdings" panose="05000000000000000000" pitchFamily="2" charset="2"/>
              <a:buChar char="Ø"/>
            </a:pPr>
            <a:endParaRPr lang="en-GB" sz="2200" dirty="0"/>
          </a:p>
        </p:txBody>
      </p:sp>
      <p:pic>
        <p:nvPicPr>
          <p:cNvPr id="5" name="Picture 4">
            <a:extLst>
              <a:ext uri="{FF2B5EF4-FFF2-40B4-BE49-F238E27FC236}">
                <a16:creationId xmlns:a16="http://schemas.microsoft.com/office/drawing/2014/main" id="{C81DD6BC-1BBD-498B-9656-93228332F6F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209" y="5348050"/>
            <a:ext cx="6476300" cy="1230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a:extLst>
              <a:ext uri="{FF2B5EF4-FFF2-40B4-BE49-F238E27FC236}">
                <a16:creationId xmlns:a16="http://schemas.microsoft.com/office/drawing/2014/main" id="{0107DB11-5AB3-4F9C-B179-B36285E914B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209" y="1148997"/>
            <a:ext cx="6476300" cy="1791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00FA868D-9AA8-4443-AF25-BAC3FBE2A3D0}"/>
              </a:ext>
            </a:extLst>
          </p:cNvPr>
          <p:cNvSpPr txBox="1"/>
          <p:nvPr/>
        </p:nvSpPr>
        <p:spPr>
          <a:xfrm>
            <a:off x="5701085" y="6641747"/>
            <a:ext cx="1820849" cy="169277"/>
          </a:xfrm>
          <a:prstGeom prst="rect">
            <a:avLst/>
          </a:prstGeom>
          <a:noFill/>
        </p:spPr>
        <p:txBody>
          <a:bodyPr wrap="square" rtlCol="0">
            <a:spAutoFit/>
          </a:bodyPr>
          <a:lstStyle/>
          <a:p>
            <a:r>
              <a:rPr lang="en-GB" sz="500" dirty="0"/>
              <a:t>Adopted from Berk &amp; </a:t>
            </a:r>
            <a:r>
              <a:rPr lang="en-GB" sz="500" dirty="0" err="1"/>
              <a:t>DeMarzo</a:t>
            </a:r>
            <a:r>
              <a:rPr lang="en-GB" sz="500" dirty="0"/>
              <a:t> </a:t>
            </a:r>
          </a:p>
        </p:txBody>
      </p:sp>
      <p:pic>
        <p:nvPicPr>
          <p:cNvPr id="8" name="Picture 4">
            <a:extLst>
              <a:ext uri="{FF2B5EF4-FFF2-40B4-BE49-F238E27FC236}">
                <a16:creationId xmlns:a16="http://schemas.microsoft.com/office/drawing/2014/main" id="{7A8FD2F0-7358-4738-8035-7C96F4EBA99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17578" y="2898289"/>
            <a:ext cx="5696125" cy="2528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F5486D41-7545-440E-8732-AC3AEA6B63C6}"/>
              </a:ext>
            </a:extLst>
          </p:cNvPr>
          <p:cNvSpPr/>
          <p:nvPr/>
        </p:nvSpPr>
        <p:spPr>
          <a:xfrm>
            <a:off x="6518246" y="4773336"/>
            <a:ext cx="2608976" cy="159391"/>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8C175F9B-6E28-41A1-B9E4-6C56D5958760}"/>
              </a:ext>
            </a:extLst>
          </p:cNvPr>
          <p:cNvSpPr txBox="1"/>
          <p:nvPr/>
        </p:nvSpPr>
        <p:spPr>
          <a:xfrm>
            <a:off x="8296711" y="2432807"/>
            <a:ext cx="1468073" cy="369332"/>
          </a:xfrm>
          <a:prstGeom prst="rect">
            <a:avLst/>
          </a:prstGeom>
          <a:noFill/>
        </p:spPr>
        <p:txBody>
          <a:bodyPr wrap="square" rtlCol="0">
            <a:spAutoFit/>
          </a:bodyPr>
          <a:lstStyle/>
          <a:p>
            <a:r>
              <a:rPr lang="en-GB" dirty="0">
                <a:solidFill>
                  <a:srgbClr val="FF0000"/>
                </a:solidFill>
              </a:rPr>
              <a:t>Table</a:t>
            </a:r>
            <a:r>
              <a:rPr lang="en-GB" dirty="0"/>
              <a:t> </a:t>
            </a:r>
            <a:r>
              <a:rPr lang="en-GB" dirty="0">
                <a:solidFill>
                  <a:srgbClr val="FF0000"/>
                </a:solidFill>
              </a:rPr>
              <a:t>20.1</a:t>
            </a:r>
          </a:p>
        </p:txBody>
      </p:sp>
      <p:sp>
        <p:nvSpPr>
          <p:cNvPr id="10" name="Oval 9">
            <a:extLst>
              <a:ext uri="{FF2B5EF4-FFF2-40B4-BE49-F238E27FC236}">
                <a16:creationId xmlns:a16="http://schemas.microsoft.com/office/drawing/2014/main" id="{3A2413DD-4426-47B7-9A64-1D7383D7DAA7}"/>
              </a:ext>
            </a:extLst>
          </p:cNvPr>
          <p:cNvSpPr/>
          <p:nvPr/>
        </p:nvSpPr>
        <p:spPr>
          <a:xfrm>
            <a:off x="8355434" y="4773335"/>
            <a:ext cx="243282" cy="159391"/>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1BFB90E0-D8C0-4E5A-BAD5-C652A8D472DB}"/>
                  </a:ext>
                </a:extLst>
              </p:cNvPr>
              <p:cNvSpPr txBox="1"/>
              <p:nvPr/>
            </p:nvSpPr>
            <p:spPr>
              <a:xfrm>
                <a:off x="6417576" y="5758056"/>
                <a:ext cx="5774423" cy="923330"/>
              </a:xfrm>
              <a:prstGeom prst="rect">
                <a:avLst/>
              </a:prstGeom>
              <a:noFill/>
            </p:spPr>
            <p:txBody>
              <a:bodyPr wrap="square" rtlCol="0">
                <a:spAutoFit/>
              </a:bodyPr>
              <a:lstStyle/>
              <a:p>
                <a:pPr algn="ctr"/>
                <a:r>
                  <a:rPr lang="en-GB" dirty="0"/>
                  <a:t>Out-of-the-money because: </a:t>
                </a:r>
              </a:p>
              <a:p>
                <a:pPr algn="ctr"/>
                <a:endParaRPr lang="en-GB" dirty="0"/>
              </a:p>
              <a:p>
                <a:pPr/>
                <a14:m>
                  <m:oMathPara xmlns:m="http://schemas.openxmlformats.org/officeDocument/2006/math">
                    <m:oMathParaPr>
                      <m:jc m:val="centerGroup"/>
                    </m:oMathParaPr>
                    <m:oMath xmlns:m="http://schemas.openxmlformats.org/officeDocument/2006/math">
                      <m:r>
                        <a:rPr lang="en-GB" i="1" dirty="0" smtClean="0">
                          <a:latin typeface="Cambria Math" panose="02040503050406030204" pitchFamily="18" charset="0"/>
                        </a:rPr>
                        <m:t>𝐸𝑥𝑒𝑟𝑐𝑖𝑠𝑒</m:t>
                      </m:r>
                      <m:r>
                        <a:rPr lang="en-GB" i="1" dirty="0" smtClean="0">
                          <a:latin typeface="Cambria Math" panose="02040503050406030204" pitchFamily="18" charset="0"/>
                        </a:rPr>
                        <m:t> </m:t>
                      </m:r>
                      <m:r>
                        <a:rPr lang="en-GB" i="1" dirty="0" smtClean="0">
                          <a:latin typeface="Cambria Math" panose="02040503050406030204" pitchFamily="18" charset="0"/>
                        </a:rPr>
                        <m:t>𝑝𝑟𝑖𝑐𝑒</m:t>
                      </m:r>
                      <m:r>
                        <a:rPr lang="en-GB" i="1" dirty="0" smtClean="0">
                          <a:latin typeface="Cambria Math" panose="02040503050406030204" pitchFamily="18" charset="0"/>
                        </a:rPr>
                        <m:t> ($</m:t>
                      </m:r>
                      <m:r>
                        <a:rPr lang="en-GB" i="1" dirty="0" smtClean="0">
                          <a:latin typeface="Cambria Math" panose="02040503050406030204" pitchFamily="18" charset="0"/>
                        </a:rPr>
                        <m:t>80</m:t>
                      </m:r>
                      <m:r>
                        <a:rPr lang="en-GB" i="1" dirty="0" smtClean="0">
                          <a:latin typeface="Cambria Math" panose="02040503050406030204" pitchFamily="18" charset="0"/>
                        </a:rPr>
                        <m:t>)&gt;</m:t>
                      </m:r>
                      <m:r>
                        <a:rPr lang="en-GB" b="0" i="1" dirty="0" smtClean="0">
                          <a:latin typeface="Cambria Math" panose="02040503050406030204" pitchFamily="18" charset="0"/>
                        </a:rPr>
                        <m:t>𝐶</m:t>
                      </m:r>
                      <m:r>
                        <a:rPr lang="en-GB" i="1" dirty="0" smtClean="0">
                          <a:latin typeface="Cambria Math" panose="02040503050406030204" pitchFamily="18" charset="0"/>
                        </a:rPr>
                        <m:t>𝑢𝑟𝑟𝑒𝑛𝑡</m:t>
                      </m:r>
                      <m:r>
                        <a:rPr lang="en-GB" i="1" dirty="0" smtClean="0">
                          <a:latin typeface="Cambria Math" panose="02040503050406030204" pitchFamily="18" charset="0"/>
                        </a:rPr>
                        <m:t> </m:t>
                      </m:r>
                      <m:r>
                        <a:rPr lang="en-GB" i="1" dirty="0" smtClean="0">
                          <a:latin typeface="Cambria Math" panose="02040503050406030204" pitchFamily="18" charset="0"/>
                        </a:rPr>
                        <m:t>𝑠𝑡𝑜𝑐𝑘</m:t>
                      </m:r>
                      <m:r>
                        <a:rPr lang="en-GB" i="1" dirty="0" smtClean="0">
                          <a:latin typeface="Cambria Math" panose="02040503050406030204" pitchFamily="18" charset="0"/>
                        </a:rPr>
                        <m:t> </m:t>
                      </m:r>
                      <m:r>
                        <a:rPr lang="en-GB" i="1" dirty="0" smtClean="0">
                          <a:latin typeface="Cambria Math" panose="02040503050406030204" pitchFamily="18" charset="0"/>
                        </a:rPr>
                        <m:t>𝑝𝑟𝑖𝑐𝑒</m:t>
                      </m:r>
                      <m:r>
                        <a:rPr lang="en-GB" i="1" dirty="0" smtClean="0">
                          <a:latin typeface="Cambria Math" panose="02040503050406030204" pitchFamily="18" charset="0"/>
                        </a:rPr>
                        <m:t> ($</m:t>
                      </m:r>
                      <m:r>
                        <a:rPr lang="en-GB" i="1" dirty="0" smtClean="0">
                          <a:latin typeface="Cambria Math" panose="02040503050406030204" pitchFamily="18" charset="0"/>
                        </a:rPr>
                        <m:t>77</m:t>
                      </m:r>
                      <m:r>
                        <a:rPr lang="en-GB" i="1" dirty="0" smtClean="0">
                          <a:latin typeface="Cambria Math" panose="02040503050406030204" pitchFamily="18" charset="0"/>
                        </a:rPr>
                        <m:t>.</m:t>
                      </m:r>
                      <m:r>
                        <a:rPr lang="en-GB" i="1" dirty="0" smtClean="0">
                          <a:latin typeface="Cambria Math" panose="02040503050406030204" pitchFamily="18" charset="0"/>
                        </a:rPr>
                        <m:t>03</m:t>
                      </m:r>
                      <m:r>
                        <a:rPr lang="en-GB" i="1" dirty="0" smtClean="0">
                          <a:latin typeface="Cambria Math" panose="02040503050406030204" pitchFamily="18" charset="0"/>
                        </a:rPr>
                        <m:t>) </m:t>
                      </m:r>
                    </m:oMath>
                  </m:oMathPara>
                </a14:m>
                <a:endParaRPr lang="en-GB" dirty="0"/>
              </a:p>
            </p:txBody>
          </p:sp>
        </mc:Choice>
        <mc:Fallback xmlns="">
          <p:sp>
            <p:nvSpPr>
              <p:cNvPr id="11" name="TextBox 10">
                <a:extLst>
                  <a:ext uri="{FF2B5EF4-FFF2-40B4-BE49-F238E27FC236}">
                    <a16:creationId xmlns:a16="http://schemas.microsoft.com/office/drawing/2014/main" id="{1BFB90E0-D8C0-4E5A-BAD5-C652A8D472DB}"/>
                  </a:ext>
                </a:extLst>
              </p:cNvPr>
              <p:cNvSpPr txBox="1">
                <a:spLocks noRot="1" noChangeAspect="1" noMove="1" noResize="1" noEditPoints="1" noAdjustHandles="1" noChangeArrowheads="1" noChangeShapeType="1" noTextEdit="1"/>
              </p:cNvSpPr>
              <p:nvPr/>
            </p:nvSpPr>
            <p:spPr>
              <a:xfrm>
                <a:off x="6417576" y="5758056"/>
                <a:ext cx="5774423" cy="923330"/>
              </a:xfrm>
              <a:prstGeom prst="rect">
                <a:avLst/>
              </a:prstGeom>
              <a:blipFill>
                <a:blip r:embed="rId5"/>
                <a:stretch>
                  <a:fillRect t="-3974" b="-4636"/>
                </a:stretch>
              </a:blipFill>
            </p:spPr>
            <p:txBody>
              <a:bodyPr/>
              <a:lstStyle/>
              <a:p>
                <a:r>
                  <a:rPr lang="en-GB">
                    <a:noFill/>
                  </a:rPr>
                  <a:t> </a:t>
                </a:r>
              </a:p>
            </p:txBody>
          </p:sp>
        </mc:Fallback>
      </mc:AlternateContent>
      <p:cxnSp>
        <p:nvCxnSpPr>
          <p:cNvPr id="13" name="Straight Arrow Connector 12">
            <a:extLst>
              <a:ext uri="{FF2B5EF4-FFF2-40B4-BE49-F238E27FC236}">
                <a16:creationId xmlns:a16="http://schemas.microsoft.com/office/drawing/2014/main" id="{6D3284CD-6BBD-4D41-8A67-8CF7B991F951}"/>
              </a:ext>
            </a:extLst>
          </p:cNvPr>
          <p:cNvCxnSpPr>
            <a:cxnSpLocks/>
          </p:cNvCxnSpPr>
          <p:nvPr/>
        </p:nvCxnSpPr>
        <p:spPr>
          <a:xfrm>
            <a:off x="6233021" y="4033315"/>
            <a:ext cx="570450" cy="817778"/>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162853EB-7B80-43BC-B5C3-18E8D9989C2B}"/>
              </a:ext>
            </a:extLst>
          </p:cNvPr>
          <p:cNvSpPr txBox="1"/>
          <p:nvPr/>
        </p:nvSpPr>
        <p:spPr>
          <a:xfrm>
            <a:off x="4773336" y="3749788"/>
            <a:ext cx="1838173" cy="307777"/>
          </a:xfrm>
          <a:prstGeom prst="rect">
            <a:avLst/>
          </a:prstGeom>
          <a:noFill/>
        </p:spPr>
        <p:txBody>
          <a:bodyPr wrap="square" rtlCol="0">
            <a:spAutoFit/>
          </a:bodyPr>
          <a:lstStyle/>
          <a:p>
            <a:r>
              <a:rPr lang="en-GB" sz="1400" dirty="0"/>
              <a:t>Strike/Exercise price</a:t>
            </a:r>
          </a:p>
        </p:txBody>
      </p:sp>
      <p:sp>
        <p:nvSpPr>
          <p:cNvPr id="16" name="TextBox 15">
            <a:extLst>
              <a:ext uri="{FF2B5EF4-FFF2-40B4-BE49-F238E27FC236}">
                <a16:creationId xmlns:a16="http://schemas.microsoft.com/office/drawing/2014/main" id="{10C0A8B0-9E27-425F-82D1-18566A90C683}"/>
              </a:ext>
            </a:extLst>
          </p:cNvPr>
          <p:cNvSpPr txBox="1"/>
          <p:nvPr/>
        </p:nvSpPr>
        <p:spPr>
          <a:xfrm>
            <a:off x="10139081" y="2027032"/>
            <a:ext cx="1597117" cy="307777"/>
          </a:xfrm>
          <a:prstGeom prst="rect">
            <a:avLst/>
          </a:prstGeom>
          <a:noFill/>
        </p:spPr>
        <p:txBody>
          <a:bodyPr wrap="square" rtlCol="0">
            <a:spAutoFit/>
          </a:bodyPr>
          <a:lstStyle/>
          <a:p>
            <a:r>
              <a:rPr lang="en-GB" sz="1400" dirty="0"/>
              <a:t>Current stock price</a:t>
            </a:r>
          </a:p>
        </p:txBody>
      </p:sp>
      <p:cxnSp>
        <p:nvCxnSpPr>
          <p:cNvPr id="18" name="Straight Arrow Connector 17">
            <a:extLst>
              <a:ext uri="{FF2B5EF4-FFF2-40B4-BE49-F238E27FC236}">
                <a16:creationId xmlns:a16="http://schemas.microsoft.com/office/drawing/2014/main" id="{97FE8E32-371B-47B3-A50D-43D3D69D4299}"/>
              </a:ext>
            </a:extLst>
          </p:cNvPr>
          <p:cNvCxnSpPr>
            <a:cxnSpLocks/>
            <a:stCxn id="16" idx="2"/>
          </p:cNvCxnSpPr>
          <p:nvPr/>
        </p:nvCxnSpPr>
        <p:spPr>
          <a:xfrm flipH="1">
            <a:off x="10561740" y="2334809"/>
            <a:ext cx="375900" cy="752340"/>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277ED94F-C72F-4D1E-956B-548944CCEB74}"/>
              </a:ext>
            </a:extLst>
          </p:cNvPr>
          <p:cNvSpPr txBox="1"/>
          <p:nvPr/>
        </p:nvSpPr>
        <p:spPr>
          <a:xfrm>
            <a:off x="9265640" y="5348050"/>
            <a:ext cx="2269222" cy="307777"/>
          </a:xfrm>
          <a:prstGeom prst="rect">
            <a:avLst/>
          </a:prstGeom>
          <a:noFill/>
        </p:spPr>
        <p:txBody>
          <a:bodyPr wrap="square" rtlCol="0">
            <a:spAutoFit/>
          </a:bodyPr>
          <a:lstStyle/>
          <a:p>
            <a:r>
              <a:rPr lang="en-GB" sz="1400" dirty="0"/>
              <a:t>Ask price of the call option</a:t>
            </a:r>
          </a:p>
        </p:txBody>
      </p:sp>
      <p:cxnSp>
        <p:nvCxnSpPr>
          <p:cNvPr id="22" name="Straight Arrow Connector 21">
            <a:extLst>
              <a:ext uri="{FF2B5EF4-FFF2-40B4-BE49-F238E27FC236}">
                <a16:creationId xmlns:a16="http://schemas.microsoft.com/office/drawing/2014/main" id="{4F76169C-1945-4518-9F0C-EC50D6D8D29C}"/>
              </a:ext>
            </a:extLst>
          </p:cNvPr>
          <p:cNvCxnSpPr>
            <a:stCxn id="8" idx="2"/>
          </p:cNvCxnSpPr>
          <p:nvPr/>
        </p:nvCxnSpPr>
        <p:spPr>
          <a:xfrm flipH="1" flipV="1">
            <a:off x="8598716" y="4932726"/>
            <a:ext cx="666925" cy="494198"/>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2" name="Slide Number Placeholder 11">
            <a:extLst>
              <a:ext uri="{FF2B5EF4-FFF2-40B4-BE49-F238E27FC236}">
                <a16:creationId xmlns:a16="http://schemas.microsoft.com/office/drawing/2014/main" id="{7729A8BB-3259-4C15-9C84-56E23EB9995D}"/>
              </a:ext>
            </a:extLst>
          </p:cNvPr>
          <p:cNvSpPr>
            <a:spLocks noGrp="1"/>
          </p:cNvSpPr>
          <p:nvPr>
            <p:ph type="sldNum" sz="quarter" idx="12"/>
          </p:nvPr>
        </p:nvSpPr>
        <p:spPr/>
        <p:txBody>
          <a:bodyPr/>
          <a:lstStyle/>
          <a:p>
            <a:fld id="{E268A2EE-60DF-4D9A-BDB5-E8B57244CE40}" type="slidenum">
              <a:rPr lang="en-GB" smtClean="0"/>
              <a:pPr/>
              <a:t>172</a:t>
            </a:fld>
            <a:endParaRPr lang="en-GB"/>
          </a:p>
        </p:txBody>
      </p:sp>
    </p:spTree>
    <p:extLst>
      <p:ext uri="{BB962C8B-B14F-4D97-AF65-F5344CB8AC3E}">
        <p14:creationId xmlns:p14="http://schemas.microsoft.com/office/powerpoint/2010/main" val="2111356036"/>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D6D8BA2E-6646-4A93-8432-88D358B963B6}"/>
              </a:ext>
            </a:extLst>
          </p:cNvPr>
          <p:cNvSpPr/>
          <p:nvPr/>
        </p:nvSpPr>
        <p:spPr>
          <a:xfrm>
            <a:off x="6095998" y="5666763"/>
            <a:ext cx="1403760" cy="339754"/>
          </a:xfrm>
          <a:prstGeom prst="roundRect">
            <a:avLst/>
          </a:prstGeom>
          <a:solidFill>
            <a:schemeClr val="bg1"/>
          </a:solid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a:extLst>
              <a:ext uri="{FF2B5EF4-FFF2-40B4-BE49-F238E27FC236}">
                <a16:creationId xmlns:a16="http://schemas.microsoft.com/office/drawing/2014/main" id="{313CB263-ABE8-498E-9E33-F390BC11F073}"/>
              </a:ext>
            </a:extLst>
          </p:cNvPr>
          <p:cNvSpPr/>
          <p:nvPr/>
        </p:nvSpPr>
        <p:spPr>
          <a:xfrm>
            <a:off x="6409189" y="2281806"/>
            <a:ext cx="394283" cy="243280"/>
          </a:xfrm>
          <a:prstGeom prst="ellipse">
            <a:avLst/>
          </a:prstGeom>
          <a:solidFill>
            <a:schemeClr val="bg1"/>
          </a:solid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285227" y="642362"/>
            <a:ext cx="11727807" cy="448207"/>
          </a:xfrm>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Another Example</a:t>
            </a:r>
          </a:p>
        </p:txBody>
      </p:sp>
      <p:sp>
        <p:nvSpPr>
          <p:cNvPr id="3" name="Content Placeholder 2"/>
          <p:cNvSpPr>
            <a:spLocks noGrp="1"/>
          </p:cNvSpPr>
          <p:nvPr>
            <p:ph idx="1"/>
          </p:nvPr>
        </p:nvSpPr>
        <p:spPr>
          <a:xfrm>
            <a:off x="285227" y="1191237"/>
            <a:ext cx="11727806" cy="5452844"/>
          </a:xfrm>
        </p:spPr>
        <p:txBody>
          <a:bodyPr>
            <a:normAutofit/>
          </a:bodyPr>
          <a:lstStyle/>
          <a:p>
            <a:pPr marL="109728" indent="0">
              <a:buNone/>
            </a:pPr>
            <a:endParaRPr lang="en-GB" sz="2200" dirty="0"/>
          </a:p>
          <a:p>
            <a:pPr>
              <a:buFont typeface="Wingdings" panose="05000000000000000000" pitchFamily="2" charset="2"/>
              <a:buChar char="Ø"/>
            </a:pPr>
            <a:endParaRPr lang="en-GB" sz="2200" dirty="0"/>
          </a:p>
        </p:txBody>
      </p:sp>
      <p:sp>
        <p:nvSpPr>
          <p:cNvPr id="5" name="Rectangle 5">
            <a:extLst>
              <a:ext uri="{FF2B5EF4-FFF2-40B4-BE49-F238E27FC236}">
                <a16:creationId xmlns:a16="http://schemas.microsoft.com/office/drawing/2014/main" id="{CECD63E0-32DF-4B8E-A64D-1B9D406FEB5D}"/>
              </a:ext>
            </a:extLst>
          </p:cNvPr>
          <p:cNvSpPr txBox="1">
            <a:spLocks noChangeArrowheads="1"/>
          </p:cNvSpPr>
          <p:nvPr/>
        </p:nvSpPr>
        <p:spPr bwMode="auto">
          <a:xfrm>
            <a:off x="285227" y="1191237"/>
            <a:ext cx="11727805" cy="5452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91440" bIns="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chemeClr val="tx1"/>
                </a:solidFill>
                <a:latin typeface="+mn-lt"/>
                <a:ea typeface="ヒラギノ角ゴ Pro W3" pitchFamily="-1" charset="-128"/>
                <a:cs typeface="ヒラギノ角ゴ Pro W3" pitchFamily="-1" charset="-128"/>
              </a:defRPr>
            </a:lvl1pPr>
            <a:lvl2pPr marL="742950" indent="-285750" algn="l" rtl="0" eaLnBrk="0" fontAlgn="base" hangingPunct="0">
              <a:spcBef>
                <a:spcPct val="20000"/>
              </a:spcBef>
              <a:spcAft>
                <a:spcPct val="0"/>
              </a:spcAft>
              <a:buChar char="–"/>
              <a:defRPr sz="2400">
                <a:solidFill>
                  <a:schemeClr val="tx1"/>
                </a:solidFill>
                <a:latin typeface="+mn-lt"/>
                <a:ea typeface="ヒラギノ角ゴ Pro W3" pitchFamily="-1" charset="-128"/>
              </a:defRPr>
            </a:lvl2pPr>
            <a:lvl3pPr marL="1143000" indent="-228600" algn="l" rtl="0" eaLnBrk="0" fontAlgn="base" hangingPunct="0">
              <a:spcBef>
                <a:spcPct val="20000"/>
              </a:spcBef>
              <a:spcAft>
                <a:spcPct val="0"/>
              </a:spcAft>
              <a:buChar char="•"/>
              <a:defRPr sz="2000">
                <a:solidFill>
                  <a:schemeClr val="tx1"/>
                </a:solidFill>
                <a:latin typeface="+mn-lt"/>
                <a:ea typeface="ヒラギノ角ゴ Pro W3" pitchFamily="-1" charset="-128"/>
              </a:defRPr>
            </a:lvl3pPr>
            <a:lvl4pPr marL="1600200" indent="-228600" algn="l" rtl="0" eaLnBrk="0" fontAlgn="base" hangingPunct="0">
              <a:spcBef>
                <a:spcPct val="20000"/>
              </a:spcBef>
              <a:spcAft>
                <a:spcPct val="0"/>
              </a:spcAft>
              <a:buChar char="–"/>
              <a:defRPr>
                <a:solidFill>
                  <a:schemeClr val="tx1"/>
                </a:solidFill>
                <a:latin typeface="+mn-lt"/>
                <a:ea typeface="ヒラギノ角ゴ Pro W3" pitchFamily="-1" charset="-128"/>
              </a:defRPr>
            </a:lvl4pPr>
            <a:lvl5pPr marL="2057400" indent="-228600" algn="l" rtl="0" eaLnBrk="0" fontAlgn="base" hangingPunct="0">
              <a:spcBef>
                <a:spcPct val="20000"/>
              </a:spcBef>
              <a:spcAft>
                <a:spcPct val="0"/>
              </a:spcAft>
              <a:buChar char="»"/>
              <a:defRPr>
                <a:solidFill>
                  <a:schemeClr val="tx1"/>
                </a:solidFill>
                <a:latin typeface="+mn-lt"/>
                <a:ea typeface="ヒラギノ角ゴ Pro W3" pitchFamily="-1" charset="-128"/>
              </a:defRPr>
            </a:lvl5pPr>
            <a:lvl6pPr marL="2514600" indent="-228600" algn="l" rtl="0" eaLnBrk="1" fontAlgn="base" hangingPunct="1">
              <a:spcBef>
                <a:spcPct val="20000"/>
              </a:spcBef>
              <a:spcAft>
                <a:spcPct val="0"/>
              </a:spcAft>
              <a:buChar char="»"/>
              <a:defRPr>
                <a:solidFill>
                  <a:schemeClr val="tx1"/>
                </a:solidFill>
                <a:latin typeface="+mn-lt"/>
                <a:ea typeface="ヒラギノ角ゴ Pro W3" pitchFamily="-1" charset="-128"/>
              </a:defRPr>
            </a:lvl6pPr>
            <a:lvl7pPr marL="2971800" indent="-228600" algn="l" rtl="0" eaLnBrk="1" fontAlgn="base" hangingPunct="1">
              <a:spcBef>
                <a:spcPct val="20000"/>
              </a:spcBef>
              <a:spcAft>
                <a:spcPct val="0"/>
              </a:spcAft>
              <a:buChar char="»"/>
              <a:defRPr>
                <a:solidFill>
                  <a:schemeClr val="tx1"/>
                </a:solidFill>
                <a:latin typeface="+mn-lt"/>
                <a:ea typeface="ヒラギノ角ゴ Pro W3" pitchFamily="-1" charset="-128"/>
              </a:defRPr>
            </a:lvl7pPr>
            <a:lvl8pPr marL="3429000" indent="-228600" algn="l" rtl="0" eaLnBrk="1" fontAlgn="base" hangingPunct="1">
              <a:spcBef>
                <a:spcPct val="20000"/>
              </a:spcBef>
              <a:spcAft>
                <a:spcPct val="0"/>
              </a:spcAft>
              <a:buChar char="»"/>
              <a:defRPr>
                <a:solidFill>
                  <a:schemeClr val="tx1"/>
                </a:solidFill>
                <a:latin typeface="+mn-lt"/>
                <a:ea typeface="ヒラギノ角ゴ Pro W3" pitchFamily="-1" charset="-128"/>
              </a:defRPr>
            </a:lvl8pPr>
            <a:lvl9pPr marL="3886200" indent="-228600" algn="l" rtl="0" eaLnBrk="1" fontAlgn="base" hangingPunct="1">
              <a:spcBef>
                <a:spcPct val="20000"/>
              </a:spcBef>
              <a:spcAft>
                <a:spcPct val="0"/>
              </a:spcAft>
              <a:buChar char="»"/>
              <a:defRPr>
                <a:solidFill>
                  <a:schemeClr val="tx1"/>
                </a:solidFill>
                <a:latin typeface="+mn-lt"/>
                <a:ea typeface="ヒラギノ角ゴ Pro W3" pitchFamily="-1" charset="-128"/>
              </a:defRPr>
            </a:lvl9pPr>
          </a:lstStyle>
          <a:p>
            <a:pPr marL="342900" marR="0" lvl="0" indent="-342900" algn="l" defTabSz="914400" rtl="0" eaLnBrk="1" fontAlgn="base" latinLnBrk="0" hangingPunct="1">
              <a:lnSpc>
                <a:spcPct val="100000"/>
              </a:lnSpc>
              <a:spcBef>
                <a:spcPct val="35000"/>
              </a:spcBef>
              <a:spcAft>
                <a:spcPct val="0"/>
              </a:spcAft>
              <a:buClr>
                <a:schemeClr val="accent3"/>
              </a:buClr>
              <a:buSzTx/>
              <a:buFontTx/>
              <a:buChar char="•"/>
              <a:tabLst/>
              <a:defRPr/>
            </a:pPr>
            <a:r>
              <a:rPr kumimoji="0" lang="en-US" altLang="en-US" sz="2000" b="1" i="0" u="sng" strike="noStrike" kern="0" cap="none" spc="0" normalizeH="0" baseline="0" noProof="0" dirty="0">
                <a:ln>
                  <a:noFill/>
                </a:ln>
                <a:solidFill>
                  <a:srgbClr val="000000"/>
                </a:solidFill>
                <a:effectLst/>
                <a:uLnTx/>
                <a:uFillTx/>
                <a:ea typeface="ヒラギノ角ゴ Pro W3" pitchFamily="-1" charset="-128"/>
              </a:rPr>
              <a:t>Problem</a:t>
            </a:r>
            <a:r>
              <a:rPr kumimoji="0" lang="en-US" altLang="en-US" sz="2000" b="1" i="0" u="sng" strike="noStrike" kern="0" cap="none" spc="0" normalizeH="0" baseline="0" noProof="0" dirty="0">
                <a:ln>
                  <a:noFill/>
                </a:ln>
                <a:solidFill>
                  <a:srgbClr val="000000"/>
                </a:solidFill>
                <a:effectLst/>
                <a:uLnTx/>
                <a:uFillTx/>
                <a:latin typeface="Verdana"/>
                <a:ea typeface="ヒラギノ角ゴ Pro W3" pitchFamily="-1" charset="-128"/>
              </a:rPr>
              <a:t>:</a:t>
            </a:r>
            <a:r>
              <a:rPr kumimoji="0" lang="en-US" altLang="en-US" sz="2000" b="1" i="0" strike="noStrike" kern="0" cap="none" spc="0" normalizeH="0" baseline="0" noProof="0" dirty="0">
                <a:ln>
                  <a:noFill/>
                </a:ln>
                <a:solidFill>
                  <a:srgbClr val="000000"/>
                </a:solidFill>
                <a:effectLst/>
                <a:uLnTx/>
                <a:uFillTx/>
                <a:latin typeface="Verdana"/>
                <a:ea typeface="ヒラギノ角ゴ Pro W3" pitchFamily="-1" charset="-128"/>
              </a:rPr>
              <a:t> </a:t>
            </a:r>
            <a:r>
              <a:rPr kumimoji="0" lang="en-US" altLang="en-US" sz="2000" b="0" i="0" u="none" strike="noStrike" kern="0" cap="none" spc="0" normalizeH="0" baseline="0" noProof="0" dirty="0">
                <a:ln>
                  <a:noFill/>
                </a:ln>
                <a:solidFill>
                  <a:srgbClr val="000000"/>
                </a:solidFill>
                <a:effectLst/>
                <a:uLnTx/>
                <a:uFillTx/>
                <a:ea typeface="ヒラギノ角ゴ Pro W3" pitchFamily="-1" charset="-128"/>
              </a:rPr>
              <a:t>You have decided to purchase </a:t>
            </a:r>
            <a:r>
              <a:rPr kumimoji="0" lang="en-US" altLang="en-US" sz="2000" b="0" i="0" u="none" strike="noStrike" kern="0" cap="none" spc="0" normalizeH="0" baseline="0" noProof="0" dirty="0">
                <a:ln>
                  <a:noFill/>
                </a:ln>
                <a:solidFill>
                  <a:srgbClr val="FF0000"/>
                </a:solidFill>
                <a:effectLst/>
                <a:uLnTx/>
                <a:uFillTx/>
                <a:ea typeface="ヒラギノ角ゴ Pro W3" pitchFamily="-1" charset="-128"/>
              </a:rPr>
              <a:t>25</a:t>
            </a:r>
            <a:r>
              <a:rPr kumimoji="0" lang="en-US" altLang="en-US" sz="2000" b="0" i="0" u="none" strike="noStrike" kern="0" cap="none" spc="0" normalizeH="0" baseline="0" noProof="0" dirty="0">
                <a:ln>
                  <a:noFill/>
                </a:ln>
                <a:solidFill>
                  <a:srgbClr val="000000"/>
                </a:solidFill>
                <a:effectLst/>
                <a:uLnTx/>
                <a:uFillTx/>
                <a:ea typeface="ヒラギノ角ゴ Pro W3" pitchFamily="-1" charset="-128"/>
              </a:rPr>
              <a:t> contracts from September </a:t>
            </a:r>
            <a:r>
              <a:rPr kumimoji="0" lang="en-US" altLang="en-US" sz="2000" b="0" i="0" u="none" strike="noStrike" kern="0" cap="none" spc="0" normalizeH="0" baseline="0" noProof="0" dirty="0">
                <a:ln>
                  <a:noFill/>
                </a:ln>
                <a:solidFill>
                  <a:srgbClr val="FF0000"/>
                </a:solidFill>
                <a:effectLst/>
                <a:uLnTx/>
                <a:uFillTx/>
                <a:ea typeface="ヒラギノ角ゴ Pro W3" pitchFamily="-1" charset="-128"/>
              </a:rPr>
              <a:t>2016’s</a:t>
            </a:r>
            <a:r>
              <a:rPr kumimoji="0" lang="en-US" altLang="en-US" sz="2000" b="0" i="0" u="none" strike="noStrike" kern="0" cap="none" spc="0" normalizeH="0" baseline="0" noProof="0" dirty="0">
                <a:ln>
                  <a:noFill/>
                </a:ln>
                <a:solidFill>
                  <a:srgbClr val="000000"/>
                </a:solidFill>
                <a:effectLst/>
                <a:uLnTx/>
                <a:uFillTx/>
                <a:ea typeface="ヒラギノ角ゴ Pro W3" pitchFamily="-1" charset="-128"/>
              </a:rPr>
              <a:t> put contracts on the DJIA with an exercise price of </a:t>
            </a:r>
            <a:r>
              <a:rPr kumimoji="0" lang="en-US" altLang="en-US" sz="2000" b="0" i="0" u="none" strike="noStrike" kern="0" cap="none" spc="0" normalizeH="0" baseline="0" noProof="0" dirty="0">
                <a:ln>
                  <a:noFill/>
                </a:ln>
                <a:solidFill>
                  <a:srgbClr val="FF0000"/>
                </a:solidFill>
                <a:effectLst/>
                <a:uLnTx/>
                <a:uFillTx/>
                <a:ea typeface="ヒラギノ角ゴ Pro W3" pitchFamily="-1" charset="-128"/>
              </a:rPr>
              <a:t>$180</a:t>
            </a:r>
            <a:r>
              <a:rPr kumimoji="0" lang="en-US" altLang="en-US" sz="2000" b="0" i="0" u="none" strike="noStrike" kern="0" cap="none" spc="0" normalizeH="0" baseline="0" noProof="0" dirty="0">
                <a:ln>
                  <a:noFill/>
                </a:ln>
                <a:solidFill>
                  <a:srgbClr val="000000"/>
                </a:solidFill>
                <a:effectLst/>
                <a:uLnTx/>
                <a:uFillTx/>
                <a:ea typeface="ヒラギノ角ゴ Pro W3" pitchFamily="-1" charset="-128"/>
              </a:rPr>
              <a:t>. </a:t>
            </a:r>
            <a:r>
              <a:rPr lang="en-US" altLang="en-US" sz="2000" kern="0" dirty="0">
                <a:solidFill>
                  <a:srgbClr val="000000"/>
                </a:solidFill>
              </a:rPr>
              <a:t>How much money will this purchase cost you? Is this option in-the-money or out-of-the-money?</a:t>
            </a:r>
          </a:p>
          <a:p>
            <a:pPr marL="742950" marR="0" lvl="1" indent="-285750" algn="l" defTabSz="914400" rtl="0" eaLnBrk="1" fontAlgn="base" latinLnBrk="0" hangingPunct="1">
              <a:lnSpc>
                <a:spcPct val="100000"/>
              </a:lnSpc>
              <a:spcBef>
                <a:spcPct val="35000"/>
              </a:spcBef>
              <a:spcAft>
                <a:spcPct val="0"/>
              </a:spcAft>
              <a:buClrTx/>
              <a:buSzTx/>
              <a:buFontTx/>
              <a:buChar char="–"/>
              <a:tabLst/>
              <a:defRPr/>
            </a:pPr>
            <a:endParaRPr kumimoji="0" lang="en-US" altLang="en-US" sz="800" b="0" i="0" u="none" strike="noStrike" kern="0" cap="none" spc="0" normalizeH="0" baseline="0" noProof="0" dirty="0">
              <a:ln>
                <a:noFill/>
              </a:ln>
              <a:solidFill>
                <a:srgbClr val="000000"/>
              </a:solidFill>
              <a:effectLst/>
              <a:uLnTx/>
              <a:uFillTx/>
              <a:ea typeface="ヒラギノ角ゴ Pro W3" pitchFamily="-1" charset="-128"/>
            </a:endParaRPr>
          </a:p>
          <a:p>
            <a:pPr lvl="0" eaLnBrk="1" hangingPunct="1">
              <a:spcBef>
                <a:spcPct val="60000"/>
              </a:spcBef>
              <a:buFont typeface="Arial" panose="020B0604020202020204" pitchFamily="34" charset="0"/>
              <a:buChar char="•"/>
            </a:pPr>
            <a:r>
              <a:rPr lang="en-US" altLang="en-US" sz="2400" b="1" u="sng" kern="0" dirty="0">
                <a:solidFill>
                  <a:srgbClr val="FF0000"/>
                </a:solidFill>
              </a:rPr>
              <a:t>Solution:</a:t>
            </a:r>
          </a:p>
          <a:p>
            <a:pPr lvl="0" eaLnBrk="1" hangingPunct="1">
              <a:spcBef>
                <a:spcPct val="60000"/>
              </a:spcBef>
              <a:buFont typeface="Arial" panose="020B0604020202020204" pitchFamily="34" charset="0"/>
              <a:buChar char="•"/>
            </a:pPr>
            <a:r>
              <a:rPr lang="en-US" altLang="en-US" sz="2000" kern="0" dirty="0">
                <a:solidFill>
                  <a:srgbClr val="000000"/>
                </a:solidFill>
              </a:rPr>
              <a:t>The asking price is </a:t>
            </a:r>
            <a:r>
              <a:rPr lang="en-US" altLang="en-US" sz="2000" kern="0" dirty="0">
                <a:solidFill>
                  <a:srgbClr val="FF0000"/>
                </a:solidFill>
              </a:rPr>
              <a:t>$6.35 </a:t>
            </a:r>
            <a:r>
              <a:rPr lang="en-US" altLang="en-US" sz="2000" kern="0" dirty="0">
                <a:solidFill>
                  <a:srgbClr val="000000"/>
                </a:solidFill>
              </a:rPr>
              <a:t>per contract.</a:t>
            </a:r>
          </a:p>
          <a:p>
            <a:pPr lvl="0" eaLnBrk="1" hangingPunct="1">
              <a:spcBef>
                <a:spcPct val="60000"/>
              </a:spcBef>
              <a:buFont typeface="Arial" panose="020B0604020202020204" pitchFamily="34" charset="0"/>
              <a:buChar char="•"/>
            </a:pPr>
            <a:r>
              <a:rPr lang="en-US" altLang="en-US" sz="2000" kern="0" dirty="0">
                <a:solidFill>
                  <a:srgbClr val="000000"/>
                </a:solidFill>
              </a:rPr>
              <a:t>The total cost is </a:t>
            </a:r>
            <a:r>
              <a:rPr lang="en-US" altLang="en-US" sz="2000" kern="0" dirty="0">
                <a:solidFill>
                  <a:srgbClr val="FF0000"/>
                </a:solidFill>
              </a:rPr>
              <a:t>25 </a:t>
            </a:r>
            <a:r>
              <a:rPr lang="en-US" altLang="en-US" sz="2000" kern="0" dirty="0">
                <a:solidFill>
                  <a:srgbClr val="FF0000"/>
                </a:solidFill>
                <a:cs typeface="Arial" panose="020B0604020202020204" pitchFamily="34" charset="0"/>
              </a:rPr>
              <a:t>× $6.35 × 100 = $15,875</a:t>
            </a:r>
            <a:r>
              <a:rPr lang="en-US" altLang="en-US" sz="2000" kern="0" dirty="0">
                <a:solidFill>
                  <a:srgbClr val="000000"/>
                </a:solidFill>
                <a:cs typeface="Arial" panose="020B0604020202020204" pitchFamily="34" charset="0"/>
              </a:rPr>
              <a:t>. </a:t>
            </a:r>
          </a:p>
          <a:p>
            <a:pPr lvl="0" eaLnBrk="1" hangingPunct="1">
              <a:spcBef>
                <a:spcPct val="60000"/>
              </a:spcBef>
              <a:buFont typeface="Arial" panose="020B0604020202020204" pitchFamily="34" charset="0"/>
              <a:buChar char="•"/>
            </a:pPr>
            <a:r>
              <a:rPr lang="en-GB" altLang="en-US" sz="2000" kern="0" dirty="0">
                <a:solidFill>
                  <a:srgbClr val="000000"/>
                </a:solidFill>
                <a:cs typeface="Arial" panose="020B0604020202020204" pitchFamily="34" charset="0"/>
              </a:rPr>
              <a:t>Because the strike price (</a:t>
            </a:r>
            <a:r>
              <a:rPr lang="en-GB" altLang="en-US" sz="2000" kern="0" dirty="0">
                <a:solidFill>
                  <a:srgbClr val="FF0000"/>
                </a:solidFill>
                <a:cs typeface="Arial" panose="020B0604020202020204" pitchFamily="34" charset="0"/>
              </a:rPr>
              <a:t>$180</a:t>
            </a:r>
            <a:r>
              <a:rPr lang="en-GB" altLang="en-US" sz="2000" kern="0" dirty="0">
                <a:solidFill>
                  <a:srgbClr val="000000"/>
                </a:solidFill>
                <a:cs typeface="Arial" panose="020B0604020202020204" pitchFamily="34" charset="0"/>
              </a:rPr>
              <a:t>) exceeds the </a:t>
            </a:r>
          </a:p>
          <a:p>
            <a:pPr marL="0" lvl="0" indent="0" eaLnBrk="1" hangingPunct="1">
              <a:spcBef>
                <a:spcPct val="60000"/>
              </a:spcBef>
              <a:buNone/>
            </a:pPr>
            <a:r>
              <a:rPr lang="en-GB" altLang="en-US" sz="2000" kern="0" dirty="0">
                <a:solidFill>
                  <a:srgbClr val="000000"/>
                </a:solidFill>
                <a:cs typeface="Arial" panose="020B0604020202020204" pitchFamily="34" charset="0"/>
              </a:rPr>
              <a:t>current price (</a:t>
            </a:r>
            <a:r>
              <a:rPr lang="en-GB" altLang="en-US" sz="2000" kern="0" dirty="0">
                <a:solidFill>
                  <a:srgbClr val="FF0000"/>
                </a:solidFill>
                <a:cs typeface="Arial" panose="020B0604020202020204" pitchFamily="34" charset="0"/>
              </a:rPr>
              <a:t>$178.65</a:t>
            </a:r>
            <a:r>
              <a:rPr lang="en-GB" altLang="en-US" sz="2000" kern="0" dirty="0">
                <a:solidFill>
                  <a:srgbClr val="000000"/>
                </a:solidFill>
                <a:cs typeface="Arial" panose="020B0604020202020204" pitchFamily="34" charset="0"/>
              </a:rPr>
              <a:t>), the put option is in-the-money.</a:t>
            </a:r>
          </a:p>
          <a:p>
            <a:pPr lvl="0" eaLnBrk="1" hangingPunct="1">
              <a:spcBef>
                <a:spcPct val="60000"/>
              </a:spcBef>
              <a:buFont typeface="Arial" panose="020B0604020202020204" pitchFamily="34" charset="0"/>
              <a:buChar char="•"/>
            </a:pPr>
            <a:endParaRPr lang="en-US" altLang="en-US" sz="2000" kern="0" dirty="0">
              <a:solidFill>
                <a:srgbClr val="000000"/>
              </a:solidFill>
              <a:cs typeface="Arial" panose="020B0604020202020204" pitchFamily="34" charset="0"/>
            </a:endParaRPr>
          </a:p>
          <a:p>
            <a:pPr marL="457200" marR="0" lvl="1" indent="0" algn="l" defTabSz="914400" rtl="0" eaLnBrk="1" fontAlgn="base" latinLnBrk="0" hangingPunct="1">
              <a:lnSpc>
                <a:spcPct val="100000"/>
              </a:lnSpc>
              <a:spcBef>
                <a:spcPct val="35000"/>
              </a:spcBef>
              <a:spcAft>
                <a:spcPct val="0"/>
              </a:spcAft>
              <a:buClrTx/>
              <a:buSzTx/>
              <a:buNone/>
              <a:tabLst/>
              <a:defRPr/>
            </a:pPr>
            <a:endParaRPr kumimoji="0" lang="en-US" altLang="en-US" sz="2000" b="0" i="0" u="none" strike="noStrike" kern="0" cap="none" spc="0" normalizeH="0" baseline="0" noProof="0" dirty="0">
              <a:ln>
                <a:noFill/>
              </a:ln>
              <a:solidFill>
                <a:srgbClr val="000000"/>
              </a:solidFill>
              <a:effectLst/>
              <a:uLnTx/>
              <a:uFillTx/>
              <a:ea typeface="ヒラギノ角ゴ Pro W3" pitchFamily="-1" charset="-128"/>
            </a:endParaRPr>
          </a:p>
        </p:txBody>
      </p:sp>
      <p:pic>
        <p:nvPicPr>
          <p:cNvPr id="6" name="Picture 2">
            <a:extLst>
              <a:ext uri="{FF2B5EF4-FFF2-40B4-BE49-F238E27FC236}">
                <a16:creationId xmlns:a16="http://schemas.microsoft.com/office/drawing/2014/main" id="{6B30B3FB-48AA-4496-8FA0-931C219124F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95999" y="1989220"/>
            <a:ext cx="5917033" cy="4226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D7B270F4-C1CC-4086-99B5-0DBBDFF91953}"/>
              </a:ext>
            </a:extLst>
          </p:cNvPr>
          <p:cNvSpPr>
            <a:spLocks noGrp="1"/>
          </p:cNvSpPr>
          <p:nvPr>
            <p:ph type="sldNum" sz="quarter" idx="12"/>
          </p:nvPr>
        </p:nvSpPr>
        <p:spPr/>
        <p:txBody>
          <a:bodyPr/>
          <a:lstStyle/>
          <a:p>
            <a:fld id="{E268A2EE-60DF-4D9A-BDB5-E8B57244CE40}" type="slidenum">
              <a:rPr lang="en-GB" smtClean="0"/>
              <a:pPr/>
              <a:t>173</a:t>
            </a:fld>
            <a:endParaRPr lang="en-GB"/>
          </a:p>
        </p:txBody>
      </p:sp>
    </p:spTree>
    <p:extLst>
      <p:ext uri="{BB962C8B-B14F-4D97-AF65-F5344CB8AC3E}">
        <p14:creationId xmlns:p14="http://schemas.microsoft.com/office/powerpoint/2010/main" val="134653866"/>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7AD33B9-AAC8-6C41-DB1D-825F0A994A69}"/>
              </a:ext>
            </a:extLst>
          </p:cNvPr>
          <p:cNvSpPr>
            <a:spLocks noGrp="1"/>
          </p:cNvSpPr>
          <p:nvPr>
            <p:ph idx="1"/>
          </p:nvPr>
        </p:nvSpPr>
        <p:spPr>
          <a:xfrm>
            <a:off x="285226" y="1266443"/>
            <a:ext cx="11727807" cy="5501319"/>
          </a:xfrm>
        </p:spPr>
        <p:txBody>
          <a:bodyPr/>
          <a:lstStyle/>
          <a:p>
            <a:r>
              <a:rPr lang="en-GB" sz="2400" dirty="0"/>
              <a:t>You plan to add </a:t>
            </a:r>
            <a:r>
              <a:rPr lang="en-GB" sz="2400" dirty="0">
                <a:solidFill>
                  <a:srgbClr val="FF0000"/>
                </a:solidFill>
              </a:rPr>
              <a:t>100</a:t>
            </a:r>
            <a:r>
              <a:rPr lang="en-GB" sz="2400" dirty="0"/>
              <a:t> shares of Amazon to your portfolio on the first day of the next month.</a:t>
            </a:r>
          </a:p>
          <a:p>
            <a:r>
              <a:rPr lang="en-GB" sz="2400" dirty="0"/>
              <a:t>The current price of a single share of Amazon is </a:t>
            </a:r>
            <a:r>
              <a:rPr lang="en-GB" sz="2400" dirty="0">
                <a:solidFill>
                  <a:srgbClr val="FF0000"/>
                </a:solidFill>
              </a:rPr>
              <a:t>$232 </a:t>
            </a:r>
            <a:r>
              <a:rPr lang="en-GB" sz="2400" dirty="0"/>
              <a:t>and you are happy with this price. So, for </a:t>
            </a:r>
            <a:r>
              <a:rPr lang="en-GB" sz="2400" dirty="0">
                <a:solidFill>
                  <a:srgbClr val="FF0000"/>
                </a:solidFill>
              </a:rPr>
              <a:t>100</a:t>
            </a:r>
            <a:r>
              <a:rPr lang="en-GB" sz="2400" dirty="0"/>
              <a:t> of them, you must invest </a:t>
            </a:r>
            <a:r>
              <a:rPr lang="en-GB" sz="2400" dirty="0">
                <a:solidFill>
                  <a:srgbClr val="FF0000"/>
                </a:solidFill>
              </a:rPr>
              <a:t>$23,200 </a:t>
            </a:r>
            <a:r>
              <a:rPr lang="en-GB" sz="2400" dirty="0"/>
              <a:t>of your money. </a:t>
            </a:r>
          </a:p>
          <a:p>
            <a:endParaRPr lang="en-GB" sz="2400" dirty="0"/>
          </a:p>
          <a:p>
            <a:r>
              <a:rPr lang="en-GB" sz="2400" dirty="0"/>
              <a:t>It is not good if the price of Amazon shares goes up next month, so, you decide to buy a </a:t>
            </a:r>
            <a:r>
              <a:rPr lang="en-GB" sz="2400" dirty="0">
                <a:solidFill>
                  <a:srgbClr val="FF0000"/>
                </a:solidFill>
              </a:rPr>
              <a:t>call option on 100 shares of Amazon </a:t>
            </a:r>
            <a:r>
              <a:rPr lang="en-GB" sz="2400" dirty="0"/>
              <a:t>with the exercise (strike) price of </a:t>
            </a:r>
            <a:r>
              <a:rPr lang="en-GB" sz="2400" dirty="0">
                <a:solidFill>
                  <a:srgbClr val="FF0000"/>
                </a:solidFill>
              </a:rPr>
              <a:t>$232</a:t>
            </a:r>
            <a:r>
              <a:rPr lang="en-GB" sz="2400" dirty="0"/>
              <a:t> with a maturity date on the first day of the next month.</a:t>
            </a:r>
          </a:p>
          <a:p>
            <a:endParaRPr lang="en-GB" sz="2400" dirty="0"/>
          </a:p>
          <a:p>
            <a:r>
              <a:rPr lang="en-GB" sz="2400" dirty="0"/>
              <a:t>If the price of Amazon shares starts to rise in the market and you believe it may rise further, you can exercise the call option at </a:t>
            </a:r>
            <a:r>
              <a:rPr lang="en-GB" sz="2400" dirty="0">
                <a:solidFill>
                  <a:srgbClr val="FF0000"/>
                </a:solidFill>
              </a:rPr>
              <a:t>$232 </a:t>
            </a:r>
            <a:r>
              <a:rPr lang="en-GB" sz="2400" dirty="0"/>
              <a:t>for each share. But if the price of Amazon shares starts to decline, you do not need to exercise your call option (right to buy).</a:t>
            </a:r>
          </a:p>
          <a:p>
            <a:endParaRPr lang="en-GB" dirty="0"/>
          </a:p>
        </p:txBody>
      </p:sp>
      <p:sp>
        <p:nvSpPr>
          <p:cNvPr id="4" name="Slide Number Placeholder 3">
            <a:extLst>
              <a:ext uri="{FF2B5EF4-FFF2-40B4-BE49-F238E27FC236}">
                <a16:creationId xmlns:a16="http://schemas.microsoft.com/office/drawing/2014/main" id="{A3E20538-32D0-A196-F26B-4F655497520E}"/>
              </a:ext>
            </a:extLst>
          </p:cNvPr>
          <p:cNvSpPr>
            <a:spLocks noGrp="1"/>
          </p:cNvSpPr>
          <p:nvPr>
            <p:ph type="sldNum" sz="quarter" idx="12"/>
          </p:nvPr>
        </p:nvSpPr>
        <p:spPr/>
        <p:txBody>
          <a:bodyPr/>
          <a:lstStyle/>
          <a:p>
            <a:fld id="{E268A2EE-60DF-4D9A-BDB5-E8B57244CE40}" type="slidenum">
              <a:rPr lang="en-GB" smtClean="0"/>
              <a:pPr/>
              <a:t>174</a:t>
            </a:fld>
            <a:endParaRPr lang="en-GB"/>
          </a:p>
        </p:txBody>
      </p:sp>
      <p:sp>
        <p:nvSpPr>
          <p:cNvPr id="5" name="Title 1">
            <a:extLst>
              <a:ext uri="{FF2B5EF4-FFF2-40B4-BE49-F238E27FC236}">
                <a16:creationId xmlns:a16="http://schemas.microsoft.com/office/drawing/2014/main" id="{B6AFBAF3-4025-A22B-C28E-F0EB1E14BED1}"/>
              </a:ext>
            </a:extLst>
          </p:cNvPr>
          <p:cNvSpPr txBox="1">
            <a:spLocks/>
          </p:cNvSpPr>
          <p:nvPr/>
        </p:nvSpPr>
        <p:spPr>
          <a:xfrm>
            <a:off x="285227" y="642362"/>
            <a:ext cx="11727807" cy="448207"/>
          </a:xfrm>
          <a:prstGeom prst="rect">
            <a:avLst/>
          </a:prstGeom>
        </p:spPr>
        <p:style>
          <a:lnRef idx="0">
            <a:schemeClr val="accent6"/>
          </a:lnRef>
          <a:fillRef idx="3">
            <a:schemeClr val="accent6"/>
          </a:fillRef>
          <a:effectRef idx="3">
            <a:schemeClr val="accent6"/>
          </a:effectRef>
          <a:fontRef idx="minor">
            <a:schemeClr val="lt1"/>
          </a:fontRef>
        </p:style>
        <p:txBody>
          <a:bodyPr vert="horz" anchor="ctr">
            <a:noAutofit/>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2500" dirty="0">
                <a:solidFill>
                  <a:schemeClr val="tx1"/>
                </a:solidFill>
              </a:rPr>
              <a:t>Example of a </a:t>
            </a:r>
            <a:r>
              <a:rPr lang="en-GB" sz="2500" b="1" dirty="0">
                <a:solidFill>
                  <a:schemeClr val="tx1"/>
                </a:solidFill>
              </a:rPr>
              <a:t>Call Option</a:t>
            </a:r>
          </a:p>
        </p:txBody>
      </p:sp>
    </p:spTree>
    <p:extLst>
      <p:ext uri="{BB962C8B-B14F-4D97-AF65-F5344CB8AC3E}">
        <p14:creationId xmlns:p14="http://schemas.microsoft.com/office/powerpoint/2010/main" val="1204662973"/>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EC3AF24B-7B97-4DE2-B600-4D973C9C7416}"/>
              </a:ext>
            </a:extLst>
          </p:cNvPr>
          <p:cNvSpPr/>
          <p:nvPr/>
        </p:nvSpPr>
        <p:spPr>
          <a:xfrm>
            <a:off x="1803636" y="4009938"/>
            <a:ext cx="9345325" cy="543794"/>
          </a:xfrm>
          <a:prstGeom prst="rect">
            <a:avLst/>
          </a:prstGeom>
          <a:solidFill>
            <a:schemeClr val="accent4"/>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285227" y="507535"/>
            <a:ext cx="11727807" cy="365760"/>
          </a:xfrm>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Option Payoffs At Expiration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85227" y="866465"/>
                <a:ext cx="11727806" cy="5452844"/>
              </a:xfrm>
            </p:spPr>
            <p:txBody>
              <a:bodyPr>
                <a:normAutofit/>
              </a:bodyPr>
              <a:lstStyle/>
              <a:p>
                <a:pPr>
                  <a:buFont typeface="Wingdings" panose="05000000000000000000" pitchFamily="2" charset="2"/>
                  <a:buChar char="q"/>
                </a:pPr>
                <a:r>
                  <a:rPr lang="en-GB" sz="2400" b="1" dirty="0"/>
                  <a:t>How do option holders decide to exercise their options?</a:t>
                </a:r>
              </a:p>
              <a:p>
                <a:pPr marL="566928" indent="-457200">
                  <a:buFont typeface="+mj-lt"/>
                  <a:buAutoNum type="alphaUcPeriod"/>
                </a:pPr>
                <a:r>
                  <a:rPr lang="en-GB" sz="2000" b="1" u="sng" dirty="0">
                    <a:solidFill>
                      <a:srgbClr val="FF0000"/>
                    </a:solidFill>
                  </a:rPr>
                  <a:t>Call Option</a:t>
                </a:r>
                <a:r>
                  <a:rPr lang="en-GB" sz="2000" dirty="0"/>
                  <a:t>: If the stock price </a:t>
                </a:r>
                <a14:m>
                  <m:oMath xmlns:m="http://schemas.openxmlformats.org/officeDocument/2006/math">
                    <m:r>
                      <a:rPr lang="en-GB" sz="2000" b="0" i="1" smtClean="0">
                        <a:solidFill>
                          <a:srgbClr val="FF0000"/>
                        </a:solidFill>
                        <a:latin typeface="Cambria Math" panose="02040503050406030204" pitchFamily="18" charset="0"/>
                      </a:rPr>
                      <m:t>𝑆</m:t>
                    </m:r>
                  </m:oMath>
                </a14:m>
                <a:r>
                  <a:rPr lang="en-GB" sz="2000" dirty="0"/>
                  <a:t>, is bigger than the exercise (strike) price </a:t>
                </a:r>
                <a14:m>
                  <m:oMath xmlns:m="http://schemas.openxmlformats.org/officeDocument/2006/math">
                    <m:r>
                      <a:rPr lang="en-GB" sz="2000" b="0" i="1" smtClean="0">
                        <a:solidFill>
                          <a:srgbClr val="FF0000"/>
                        </a:solidFill>
                        <a:latin typeface="Cambria Math" panose="02040503050406030204" pitchFamily="18" charset="0"/>
                      </a:rPr>
                      <m:t>𝐾</m:t>
                    </m:r>
                  </m:oMath>
                </a14:m>
                <a:r>
                  <a:rPr lang="en-GB" sz="2000" dirty="0"/>
                  <a:t> at the expiration (maturity) date the value of call option </a:t>
                </a:r>
                <a14:m>
                  <m:oMath xmlns:m="http://schemas.openxmlformats.org/officeDocument/2006/math">
                    <m:r>
                      <a:rPr lang="en-GB" sz="2000" b="0" i="1" smtClean="0">
                        <a:solidFill>
                          <a:srgbClr val="FF0000"/>
                        </a:solidFill>
                        <a:latin typeface="Cambria Math" panose="02040503050406030204" pitchFamily="18" charset="0"/>
                      </a:rPr>
                      <m:t>𝐶</m:t>
                    </m:r>
                  </m:oMath>
                </a14:m>
                <a:r>
                  <a:rPr lang="en-GB" sz="2000" dirty="0"/>
                  <a:t> is bigger than zero, so the option holder will exercise the option to protect themselves from rising the stock price. So,    </a:t>
                </a:r>
              </a:p>
              <a:p>
                <a:pPr>
                  <a:buFont typeface="Arial" panose="020B0604020202020204" pitchFamily="34" charset="0"/>
                  <a:buChar char="•"/>
                </a:pPr>
                <a:endParaRPr lang="en-GB" sz="800" dirty="0"/>
              </a:p>
              <a:p>
                <a:pPr marL="109728" indent="0">
                  <a:buNone/>
                </a:pPr>
                <a14:m>
                  <m:oMathPara xmlns:m="http://schemas.openxmlformats.org/officeDocument/2006/math">
                    <m:oMathParaPr>
                      <m:jc m:val="centerGroup"/>
                    </m:oMathParaPr>
                    <m:oMath xmlns:m="http://schemas.openxmlformats.org/officeDocument/2006/math">
                      <m:r>
                        <a:rPr lang="en-GB" sz="2000" b="0" i="1" smtClean="0">
                          <a:solidFill>
                            <a:srgbClr val="FF0000"/>
                          </a:solidFill>
                          <a:latin typeface="Cambria Math" panose="02040503050406030204" pitchFamily="18" charset="0"/>
                        </a:rPr>
                        <m:t>𝑆</m:t>
                      </m:r>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𝐾</m:t>
                      </m:r>
                      <m:r>
                        <a:rPr lang="en-GB" sz="2000" b="0" i="1" smtClean="0">
                          <a:solidFill>
                            <a:srgbClr val="FF0000"/>
                          </a:solidFill>
                          <a:latin typeface="Cambria Math" panose="02040503050406030204" pitchFamily="18" charset="0"/>
                        </a:rPr>
                        <m:t>&gt;0⟺</m:t>
                      </m:r>
                      <m:r>
                        <a:rPr lang="en-GB" sz="2000" b="0" i="1" smtClean="0">
                          <a:solidFill>
                            <a:srgbClr val="FF0000"/>
                          </a:solidFill>
                          <a:latin typeface="Cambria Math" panose="02040503050406030204" pitchFamily="18" charset="0"/>
                          <a:ea typeface="Cambria Math" panose="02040503050406030204" pitchFamily="18" charset="0"/>
                        </a:rPr>
                        <m:t>𝐶</m:t>
                      </m:r>
                      <m:r>
                        <a:rPr lang="en-GB" sz="2000" b="0" i="1" smtClean="0">
                          <a:solidFill>
                            <a:srgbClr val="FF0000"/>
                          </a:solidFill>
                          <a:latin typeface="Cambria Math" panose="02040503050406030204" pitchFamily="18" charset="0"/>
                          <a:ea typeface="Cambria Math" panose="02040503050406030204" pitchFamily="18" charset="0"/>
                        </a:rPr>
                        <m:t>&gt;0≡</m:t>
                      </m:r>
                      <m:r>
                        <a:rPr lang="en-GB" sz="2000" b="0" i="1" smtClean="0">
                          <a:latin typeface="Cambria Math" panose="02040503050406030204" pitchFamily="18" charset="0"/>
                          <a:ea typeface="Cambria Math" panose="02040503050406030204" pitchFamily="18" charset="0"/>
                        </a:rPr>
                        <m:t>𝑡h𝑒</m:t>
                      </m:r>
                      <m:r>
                        <a:rPr lang="en-GB" sz="2000" b="0" i="1" smtClean="0">
                          <a:latin typeface="Cambria Math" panose="02040503050406030204" pitchFamily="18" charset="0"/>
                          <a:ea typeface="Cambria Math" panose="02040503050406030204" pitchFamily="18" charset="0"/>
                        </a:rPr>
                        <m:t> </m:t>
                      </m:r>
                      <m:r>
                        <a:rPr lang="en-GB" sz="2000" b="0" i="1" smtClean="0">
                          <a:latin typeface="Cambria Math" panose="02040503050406030204" pitchFamily="18" charset="0"/>
                          <a:ea typeface="Cambria Math" panose="02040503050406030204" pitchFamily="18" charset="0"/>
                        </a:rPr>
                        <m:t>𝑐𝑎𝑙𝑙</m:t>
                      </m:r>
                      <m:r>
                        <a:rPr lang="en-GB" sz="2000" b="0" i="1" smtClean="0">
                          <a:latin typeface="Cambria Math" panose="02040503050406030204" pitchFamily="18" charset="0"/>
                          <a:ea typeface="Cambria Math" panose="02040503050406030204" pitchFamily="18" charset="0"/>
                        </a:rPr>
                        <m:t> </m:t>
                      </m:r>
                      <m:r>
                        <a:rPr lang="en-GB" sz="2000" b="0" i="1" smtClean="0">
                          <a:latin typeface="Cambria Math" panose="02040503050406030204" pitchFamily="18" charset="0"/>
                          <a:ea typeface="Cambria Math" panose="02040503050406030204" pitchFamily="18" charset="0"/>
                        </a:rPr>
                        <m:t>𝑜𝑝𝑡𝑖𝑜𝑛</m:t>
                      </m:r>
                      <m:r>
                        <a:rPr lang="en-GB" sz="2000" b="0" i="1" smtClean="0">
                          <a:latin typeface="Cambria Math" panose="02040503050406030204" pitchFamily="18" charset="0"/>
                          <a:ea typeface="Cambria Math" panose="02040503050406030204" pitchFamily="18" charset="0"/>
                        </a:rPr>
                        <m:t> </m:t>
                      </m:r>
                      <m:r>
                        <a:rPr lang="en-GB" sz="2000" b="0" i="1" smtClean="0">
                          <a:solidFill>
                            <a:srgbClr val="FF0000"/>
                          </a:solidFill>
                          <a:latin typeface="Cambria Math" panose="02040503050406030204" pitchFamily="18" charset="0"/>
                          <a:ea typeface="Cambria Math" panose="02040503050406030204" pitchFamily="18" charset="0"/>
                        </a:rPr>
                        <m:t>𝑤𝑖𝑙𝑙</m:t>
                      </m:r>
                      <m:r>
                        <a:rPr lang="en-GB" sz="2000" b="0" i="1" smtClean="0">
                          <a:solidFill>
                            <a:srgbClr val="FF0000"/>
                          </a:solidFill>
                          <a:latin typeface="Cambria Math" panose="02040503050406030204" pitchFamily="18" charset="0"/>
                          <a:ea typeface="Cambria Math" panose="02040503050406030204" pitchFamily="18" charset="0"/>
                        </a:rPr>
                        <m:t> </m:t>
                      </m:r>
                      <m:r>
                        <a:rPr lang="en-GB" sz="2000" b="0" i="1" smtClean="0">
                          <a:solidFill>
                            <a:srgbClr val="FF0000"/>
                          </a:solidFill>
                          <a:latin typeface="Cambria Math" panose="02040503050406030204" pitchFamily="18" charset="0"/>
                          <a:ea typeface="Cambria Math" panose="02040503050406030204" pitchFamily="18" charset="0"/>
                        </a:rPr>
                        <m:t>𝑏𝑒</m:t>
                      </m:r>
                      <m:r>
                        <a:rPr lang="en-GB" sz="2000" b="0" i="1" smtClean="0">
                          <a:solidFill>
                            <a:srgbClr val="FF0000"/>
                          </a:solidFill>
                          <a:latin typeface="Cambria Math" panose="02040503050406030204" pitchFamily="18" charset="0"/>
                          <a:ea typeface="Cambria Math" panose="02040503050406030204" pitchFamily="18" charset="0"/>
                        </a:rPr>
                        <m:t> </m:t>
                      </m:r>
                      <m:r>
                        <a:rPr lang="en-GB" sz="2000" b="0" i="1" smtClean="0">
                          <a:solidFill>
                            <a:srgbClr val="FF0000"/>
                          </a:solidFill>
                          <a:latin typeface="Cambria Math" panose="02040503050406030204" pitchFamily="18" charset="0"/>
                          <a:ea typeface="Cambria Math" panose="02040503050406030204" pitchFamily="18" charset="0"/>
                        </a:rPr>
                        <m:t>𝑒𝑥𝑒𝑟𝑐𝑖𝑠𝑒𝑑</m:t>
                      </m:r>
                    </m:oMath>
                  </m:oMathPara>
                </a14:m>
                <a:endParaRPr lang="en-GB" sz="2000" b="0" dirty="0">
                  <a:ea typeface="Cambria Math" panose="02040503050406030204" pitchFamily="18" charset="0"/>
                </a:endParaRPr>
              </a:p>
              <a:p>
                <a:pPr marL="109728" indent="0">
                  <a:buNone/>
                </a:pPr>
                <a:r>
                  <a:rPr lang="en-GB" sz="2000" dirty="0"/>
                  <a:t>And if </a:t>
                </a:r>
              </a:p>
              <a:p>
                <a:pPr marL="109728" indent="0">
                  <a:buNone/>
                </a:pPr>
                <a:r>
                  <a:rPr lang="en-GB" sz="2000" dirty="0">
                    <a:solidFill>
                      <a:srgbClr val="FF0000"/>
                    </a:solidFill>
                  </a:rPr>
                  <a:t>                                           </a:t>
                </a:r>
                <a14:m>
                  <m:oMath xmlns:m="http://schemas.openxmlformats.org/officeDocument/2006/math">
                    <m:r>
                      <a:rPr lang="en-GB" sz="2000" i="1" smtClean="0">
                        <a:solidFill>
                          <a:srgbClr val="FF0000"/>
                        </a:solidFill>
                        <a:latin typeface="Cambria Math" panose="02040503050406030204" pitchFamily="18" charset="0"/>
                      </a:rPr>
                      <m:t>𝑆</m:t>
                    </m:r>
                    <m:r>
                      <a:rPr lang="en-GB" sz="2000" i="1" smtClean="0">
                        <a:solidFill>
                          <a:srgbClr val="FF0000"/>
                        </a:solidFill>
                        <a:latin typeface="Cambria Math" panose="02040503050406030204" pitchFamily="18" charset="0"/>
                      </a:rPr>
                      <m:t>−</m:t>
                    </m:r>
                    <m:r>
                      <a:rPr lang="en-GB" sz="2000" i="1" smtClean="0">
                        <a:solidFill>
                          <a:srgbClr val="FF0000"/>
                        </a:solidFill>
                        <a:latin typeface="Cambria Math" panose="02040503050406030204" pitchFamily="18" charset="0"/>
                      </a:rPr>
                      <m:t>𝐾</m:t>
                    </m:r>
                    <m:r>
                      <a:rPr lang="en-GB" sz="2000" b="0" i="1" smtClean="0">
                        <a:solidFill>
                          <a:srgbClr val="FF0000"/>
                        </a:solidFill>
                        <a:latin typeface="Cambria Math" panose="02040503050406030204" pitchFamily="18" charset="0"/>
                      </a:rPr>
                      <m:t>&lt;</m:t>
                    </m:r>
                    <m:r>
                      <a:rPr lang="en-GB" sz="2000" i="1">
                        <a:solidFill>
                          <a:srgbClr val="FF0000"/>
                        </a:solidFill>
                        <a:latin typeface="Cambria Math" panose="02040503050406030204" pitchFamily="18" charset="0"/>
                      </a:rPr>
                      <m:t>0</m:t>
                    </m:r>
                    <m:r>
                      <a:rPr lang="en-GB" sz="2000" i="1" smtClean="0">
                        <a:latin typeface="Cambria Math" panose="02040503050406030204" pitchFamily="18" charset="0"/>
                        <a:ea typeface="Cambria Math" panose="02040503050406030204" pitchFamily="18" charset="0"/>
                      </a:rPr>
                      <m:t>⟺</m:t>
                    </m:r>
                    <m:r>
                      <a:rPr lang="en-GB" sz="2000" i="1" smtClean="0">
                        <a:solidFill>
                          <a:srgbClr val="FF0000"/>
                        </a:solidFill>
                        <a:latin typeface="Cambria Math" panose="02040503050406030204" pitchFamily="18" charset="0"/>
                        <a:ea typeface="Cambria Math" panose="02040503050406030204" pitchFamily="18" charset="0"/>
                      </a:rPr>
                      <m:t>𝐶</m:t>
                    </m:r>
                    <m:r>
                      <a:rPr lang="en-GB" sz="2000" b="0" i="1" smtClean="0">
                        <a:solidFill>
                          <a:srgbClr val="FF0000"/>
                        </a:solidFill>
                        <a:latin typeface="Cambria Math" panose="02040503050406030204" pitchFamily="18" charset="0"/>
                        <a:ea typeface="Cambria Math" panose="02040503050406030204" pitchFamily="18" charset="0"/>
                      </a:rPr>
                      <m:t>=</m:t>
                    </m:r>
                    <m:r>
                      <a:rPr lang="en-GB" sz="2000" i="1">
                        <a:solidFill>
                          <a:srgbClr val="FF0000"/>
                        </a:solidFill>
                        <a:latin typeface="Cambria Math" panose="02040503050406030204" pitchFamily="18" charset="0"/>
                        <a:ea typeface="Cambria Math" panose="02040503050406030204" pitchFamily="18" charset="0"/>
                      </a:rPr>
                      <m:t>0</m:t>
                    </m:r>
                    <m:r>
                      <a:rPr lang="en-GB" sz="2000" i="1">
                        <a:latin typeface="Cambria Math" panose="02040503050406030204" pitchFamily="18" charset="0"/>
                        <a:ea typeface="Cambria Math" panose="02040503050406030204" pitchFamily="18" charset="0"/>
                      </a:rPr>
                      <m:t>≡</m:t>
                    </m:r>
                    <m:r>
                      <a:rPr lang="en-GB" sz="2000" i="1">
                        <a:latin typeface="Cambria Math" panose="02040503050406030204" pitchFamily="18" charset="0"/>
                        <a:ea typeface="Cambria Math" panose="02040503050406030204" pitchFamily="18" charset="0"/>
                      </a:rPr>
                      <m:t>𝑡h𝑒</m:t>
                    </m:r>
                    <m:r>
                      <a:rPr lang="en-GB" sz="2000" i="1">
                        <a:latin typeface="Cambria Math" panose="02040503050406030204" pitchFamily="18" charset="0"/>
                        <a:ea typeface="Cambria Math" panose="02040503050406030204" pitchFamily="18" charset="0"/>
                      </a:rPr>
                      <m:t> </m:t>
                    </m:r>
                    <m:r>
                      <a:rPr lang="en-GB" sz="2000" i="1">
                        <a:latin typeface="Cambria Math" panose="02040503050406030204" pitchFamily="18" charset="0"/>
                        <a:ea typeface="Cambria Math" panose="02040503050406030204" pitchFamily="18" charset="0"/>
                      </a:rPr>
                      <m:t>𝑐𝑎𝑙𝑙</m:t>
                    </m:r>
                    <m:r>
                      <a:rPr lang="en-GB" sz="2000" i="1">
                        <a:latin typeface="Cambria Math" panose="02040503050406030204" pitchFamily="18" charset="0"/>
                        <a:ea typeface="Cambria Math" panose="02040503050406030204" pitchFamily="18" charset="0"/>
                      </a:rPr>
                      <m:t> </m:t>
                    </m:r>
                    <m:r>
                      <a:rPr lang="en-GB" sz="2000" i="1">
                        <a:latin typeface="Cambria Math" panose="02040503050406030204" pitchFamily="18" charset="0"/>
                        <a:ea typeface="Cambria Math" panose="02040503050406030204" pitchFamily="18" charset="0"/>
                      </a:rPr>
                      <m:t>𝑜𝑝𝑡𝑖𝑜𝑛</m:t>
                    </m:r>
                    <m:r>
                      <a:rPr lang="en-GB" sz="2000" i="1">
                        <a:latin typeface="Cambria Math" panose="02040503050406030204" pitchFamily="18" charset="0"/>
                        <a:ea typeface="Cambria Math" panose="02040503050406030204" pitchFamily="18" charset="0"/>
                      </a:rPr>
                      <m:t> </m:t>
                    </m:r>
                    <m:r>
                      <a:rPr lang="en-GB" sz="2000" i="1" smtClean="0">
                        <a:solidFill>
                          <a:srgbClr val="FF0000"/>
                        </a:solidFill>
                        <a:latin typeface="Cambria Math" panose="02040503050406030204" pitchFamily="18" charset="0"/>
                        <a:ea typeface="Cambria Math" panose="02040503050406030204" pitchFamily="18" charset="0"/>
                      </a:rPr>
                      <m:t>𝑤𝑖𝑙𝑙</m:t>
                    </m:r>
                    <m:r>
                      <a:rPr lang="en-GB" sz="2000" i="1" smtClean="0">
                        <a:solidFill>
                          <a:srgbClr val="FF0000"/>
                        </a:solidFill>
                        <a:latin typeface="Cambria Math" panose="02040503050406030204" pitchFamily="18" charset="0"/>
                        <a:ea typeface="Cambria Math" panose="02040503050406030204" pitchFamily="18" charset="0"/>
                      </a:rPr>
                      <m:t> </m:t>
                    </m:r>
                    <m:r>
                      <a:rPr lang="en-GB" sz="2000" b="0" i="1" smtClean="0">
                        <a:solidFill>
                          <a:srgbClr val="FF0000"/>
                        </a:solidFill>
                        <a:latin typeface="Cambria Math" panose="02040503050406030204" pitchFamily="18" charset="0"/>
                        <a:ea typeface="Cambria Math" panose="02040503050406030204" pitchFamily="18" charset="0"/>
                      </a:rPr>
                      <m:t>𝑛𝑜𝑡</m:t>
                    </m:r>
                    <m:r>
                      <a:rPr lang="en-GB" sz="2000" b="0" i="1" smtClean="0">
                        <a:solidFill>
                          <a:srgbClr val="FF0000"/>
                        </a:solidFill>
                        <a:latin typeface="Cambria Math" panose="02040503050406030204" pitchFamily="18" charset="0"/>
                        <a:ea typeface="Cambria Math" panose="02040503050406030204" pitchFamily="18" charset="0"/>
                      </a:rPr>
                      <m:t> </m:t>
                    </m:r>
                    <m:r>
                      <a:rPr lang="en-GB" sz="2000" i="1">
                        <a:solidFill>
                          <a:srgbClr val="FF0000"/>
                        </a:solidFill>
                        <a:latin typeface="Cambria Math" panose="02040503050406030204" pitchFamily="18" charset="0"/>
                        <a:ea typeface="Cambria Math" panose="02040503050406030204" pitchFamily="18" charset="0"/>
                      </a:rPr>
                      <m:t>𝑏𝑒</m:t>
                    </m:r>
                    <m:r>
                      <a:rPr lang="en-GB" sz="2000" i="1">
                        <a:solidFill>
                          <a:srgbClr val="FF0000"/>
                        </a:solidFill>
                        <a:latin typeface="Cambria Math" panose="02040503050406030204" pitchFamily="18" charset="0"/>
                        <a:ea typeface="Cambria Math" panose="02040503050406030204" pitchFamily="18" charset="0"/>
                      </a:rPr>
                      <m:t> </m:t>
                    </m:r>
                    <m:r>
                      <a:rPr lang="en-GB" sz="2000" i="1">
                        <a:solidFill>
                          <a:srgbClr val="FF0000"/>
                        </a:solidFill>
                        <a:latin typeface="Cambria Math" panose="02040503050406030204" pitchFamily="18" charset="0"/>
                        <a:ea typeface="Cambria Math" panose="02040503050406030204" pitchFamily="18" charset="0"/>
                      </a:rPr>
                      <m:t>𝑒𝑥𝑒𝑟𝑐𝑖𝑠𝑒𝑑</m:t>
                    </m:r>
                  </m:oMath>
                </a14:m>
                <a:endParaRPr lang="en-GB" sz="2000" dirty="0">
                  <a:ea typeface="Cambria Math" panose="02040503050406030204" pitchFamily="18" charset="0"/>
                </a:endParaRPr>
              </a:p>
              <a:p>
                <a:pPr marL="109728" indent="0">
                  <a:buNone/>
                </a:pPr>
                <a:endParaRPr lang="en-GB" sz="800" dirty="0"/>
              </a:p>
              <a:p>
                <a:pPr>
                  <a:buFont typeface="Arial" panose="020B0604020202020204" pitchFamily="34" charset="0"/>
                  <a:buChar char="•"/>
                </a:pPr>
                <a:r>
                  <a:rPr lang="en-GB" sz="2000" dirty="0"/>
                  <a:t>Therefore, the call option payoff either pays </a:t>
                </a:r>
                <a14:m>
                  <m:oMath xmlns:m="http://schemas.openxmlformats.org/officeDocument/2006/math">
                    <m:r>
                      <a:rPr lang="en-GB" sz="2000" i="1">
                        <a:latin typeface="Cambria Math" panose="02040503050406030204" pitchFamily="18" charset="0"/>
                      </a:rPr>
                      <m:t>⁡(</m:t>
                    </m:r>
                    <m:r>
                      <a:rPr lang="en-GB" sz="2000" i="1" smtClean="0">
                        <a:solidFill>
                          <a:srgbClr val="FF0000"/>
                        </a:solidFill>
                        <a:latin typeface="Cambria Math" panose="02040503050406030204" pitchFamily="18" charset="0"/>
                      </a:rPr>
                      <m:t>𝑆</m:t>
                    </m:r>
                    <m:r>
                      <a:rPr lang="en-GB" sz="2000" i="1" smtClean="0">
                        <a:solidFill>
                          <a:srgbClr val="FF0000"/>
                        </a:solidFill>
                        <a:latin typeface="Cambria Math" panose="02040503050406030204" pitchFamily="18" charset="0"/>
                      </a:rPr>
                      <m:t>−</m:t>
                    </m:r>
                    <m:r>
                      <a:rPr lang="en-GB" sz="2000" i="1" smtClean="0">
                        <a:solidFill>
                          <a:srgbClr val="FF0000"/>
                        </a:solidFill>
                        <a:latin typeface="Cambria Math" panose="02040503050406030204" pitchFamily="18" charset="0"/>
                      </a:rPr>
                      <m:t>𝐾</m:t>
                    </m:r>
                    <m:r>
                      <a:rPr lang="en-GB" sz="2000" i="1">
                        <a:latin typeface="Cambria Math" panose="02040503050406030204" pitchFamily="18" charset="0"/>
                      </a:rPr>
                      <m:t>) </m:t>
                    </m:r>
                  </m:oMath>
                </a14:m>
                <a:r>
                  <a:rPr lang="en-GB" sz="2000" dirty="0"/>
                  <a:t>or </a:t>
                </a:r>
                <a:r>
                  <a:rPr lang="en-GB" sz="2000" dirty="0">
                    <a:solidFill>
                      <a:srgbClr val="FF0000"/>
                    </a:solidFill>
                  </a:rPr>
                  <a:t>0</a:t>
                </a:r>
                <a:r>
                  <a:rPr lang="en-GB" sz="2000" dirty="0"/>
                  <a:t> and it can be written as (assuming no other cost) :</a:t>
                </a:r>
              </a:p>
              <a:p>
                <a:pPr marL="109728" indent="0">
                  <a:buNone/>
                </a:pPr>
                <a:endParaRPr lang="en-GB" sz="800" dirty="0"/>
              </a:p>
              <a:p>
                <a:pPr marL="109728" indent="0">
                  <a:buNone/>
                </a:pPr>
                <a:r>
                  <a:rPr lang="en-GB" sz="2000" b="0" dirty="0"/>
                  <a:t>                                                                 </a:t>
                </a:r>
                <a14:m>
                  <m:oMath xmlns:m="http://schemas.openxmlformats.org/officeDocument/2006/math">
                    <m:r>
                      <a:rPr lang="en-GB" sz="2000" b="0" i="1" smtClean="0">
                        <a:latin typeface="Cambria Math" panose="02040503050406030204" pitchFamily="18" charset="0"/>
                      </a:rPr>
                      <m:t>𝐶</m:t>
                    </m:r>
                    <m:r>
                      <a:rPr lang="en-GB" sz="2000" b="0" i="1" smtClean="0">
                        <a:latin typeface="Cambria Math" panose="02040503050406030204" pitchFamily="18" charset="0"/>
                      </a:rPr>
                      <m:t>=</m:t>
                    </m:r>
                    <m:r>
                      <m:rPr>
                        <m:sty m:val="p"/>
                      </m:rPr>
                      <a:rPr lang="en-GB" sz="2000" b="0" i="0" smtClean="0">
                        <a:latin typeface="Cambria Math" panose="02040503050406030204" pitchFamily="18" charset="0"/>
                      </a:rPr>
                      <m:t>max</m:t>
                    </m:r>
                    <m:r>
                      <a:rPr lang="en-GB" sz="2000" b="0" i="1" smtClean="0">
                        <a:latin typeface="Cambria Math" panose="02040503050406030204" pitchFamily="18" charset="0"/>
                      </a:rPr>
                      <m:t>⁡(</m:t>
                    </m:r>
                    <m:r>
                      <a:rPr lang="en-GB" sz="2000" b="0" i="1" smtClean="0">
                        <a:latin typeface="Cambria Math" panose="02040503050406030204" pitchFamily="18" charset="0"/>
                      </a:rPr>
                      <m:t>𝑆</m:t>
                    </m:r>
                    <m:r>
                      <a:rPr lang="en-GB" sz="2000" b="0" i="1" smtClean="0">
                        <a:latin typeface="Cambria Math" panose="02040503050406030204" pitchFamily="18" charset="0"/>
                      </a:rPr>
                      <m:t>−</m:t>
                    </m:r>
                    <m:r>
                      <a:rPr lang="en-GB" sz="2000" b="0" i="1" smtClean="0">
                        <a:latin typeface="Cambria Math" panose="02040503050406030204" pitchFamily="18" charset="0"/>
                      </a:rPr>
                      <m:t>𝐾</m:t>
                    </m:r>
                    <m:r>
                      <a:rPr lang="en-GB" sz="2000" b="0" i="1" smtClean="0">
                        <a:latin typeface="Cambria Math" panose="02040503050406030204" pitchFamily="18" charset="0"/>
                      </a:rPr>
                      <m:t>, 0)</m:t>
                    </m:r>
                  </m:oMath>
                </a14:m>
                <a:r>
                  <a:rPr lang="en-GB" sz="2000" dirty="0"/>
                  <a:t> </a:t>
                </a:r>
              </a:p>
              <a:p>
                <a:pPr>
                  <a:buFont typeface="Arial" panose="020B0604020202020204" pitchFamily="34" charset="0"/>
                  <a:buChar char="•"/>
                </a:pPr>
                <a:endParaRPr lang="en-GB" sz="900" dirty="0"/>
              </a:p>
              <a:p>
                <a:pPr>
                  <a:buFont typeface="Arial" panose="020B0604020202020204" pitchFamily="34" charset="0"/>
                  <a:buChar char="•"/>
                </a:pPr>
                <a:r>
                  <a:rPr lang="en-GB" sz="2000" b="1" dirty="0"/>
                  <a:t>The graphical representation of the payoff of a call option (Pay off diagram):</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85227" y="866465"/>
                <a:ext cx="11727806" cy="5452844"/>
              </a:xfrm>
              <a:blipFill>
                <a:blip r:embed="rId2"/>
                <a:stretch>
                  <a:fillRect t="-894"/>
                </a:stretch>
              </a:blipFill>
            </p:spPr>
            <p:txBody>
              <a:bodyPr/>
              <a:lstStyle/>
              <a:p>
                <a:r>
                  <a:rPr lang="en-GB">
                    <a:noFill/>
                  </a:rPr>
                  <a:t> </a:t>
                </a:r>
              </a:p>
            </p:txBody>
          </p:sp>
        </mc:Fallback>
      </mc:AlternateContent>
      <p:cxnSp>
        <p:nvCxnSpPr>
          <p:cNvPr id="5" name="Straight Arrow Connector 4">
            <a:extLst>
              <a:ext uri="{FF2B5EF4-FFF2-40B4-BE49-F238E27FC236}">
                <a16:creationId xmlns:a16="http://schemas.microsoft.com/office/drawing/2014/main" id="{9EFCA2CD-AE14-4758-BDC8-2BF29439D84D}"/>
              </a:ext>
            </a:extLst>
          </p:cNvPr>
          <p:cNvCxnSpPr/>
          <p:nvPr/>
        </p:nvCxnSpPr>
        <p:spPr>
          <a:xfrm>
            <a:off x="6300129" y="4273554"/>
            <a:ext cx="59561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FD838473-B91E-473D-8575-B26405C7045B}"/>
              </a:ext>
            </a:extLst>
          </p:cNvPr>
          <p:cNvSpPr txBox="1"/>
          <p:nvPr/>
        </p:nvSpPr>
        <p:spPr>
          <a:xfrm>
            <a:off x="6564377" y="4013496"/>
            <a:ext cx="3490145" cy="400110"/>
          </a:xfrm>
          <a:prstGeom prst="rect">
            <a:avLst/>
          </a:prstGeom>
          <a:noFill/>
        </p:spPr>
        <p:txBody>
          <a:bodyPr wrap="square" rtlCol="0">
            <a:spAutoFit/>
          </a:bodyPr>
          <a:lstStyle/>
          <a:p>
            <a:pPr algn="ctr"/>
            <a:r>
              <a:rPr lang="en-GB" sz="2000" b="1" dirty="0">
                <a:solidFill>
                  <a:srgbClr val="FF0000"/>
                </a:solidFill>
              </a:rPr>
              <a:t>Call value at expiration</a:t>
            </a:r>
          </a:p>
        </p:txBody>
      </p:sp>
      <p:cxnSp>
        <p:nvCxnSpPr>
          <p:cNvPr id="8" name="Straight Arrow Connector 7">
            <a:extLst>
              <a:ext uri="{FF2B5EF4-FFF2-40B4-BE49-F238E27FC236}">
                <a16:creationId xmlns:a16="http://schemas.microsoft.com/office/drawing/2014/main" id="{162A829E-D5F0-47FC-AACE-ED037377297D}"/>
              </a:ext>
            </a:extLst>
          </p:cNvPr>
          <p:cNvCxnSpPr/>
          <p:nvPr/>
        </p:nvCxnSpPr>
        <p:spPr>
          <a:xfrm flipV="1">
            <a:off x="4253218" y="4991450"/>
            <a:ext cx="0" cy="144290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A7E1042F-FC04-46C0-931A-97E8C514F33D}"/>
              </a:ext>
            </a:extLst>
          </p:cNvPr>
          <p:cNvCxnSpPr/>
          <p:nvPr/>
        </p:nvCxnSpPr>
        <p:spPr>
          <a:xfrm>
            <a:off x="4261607" y="6425967"/>
            <a:ext cx="239925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6256D2E-59E8-4CCD-BD09-B4ABF9E4ED1D}"/>
              </a:ext>
            </a:extLst>
          </p:cNvPr>
          <p:cNvCxnSpPr>
            <a:cxnSpLocks/>
          </p:cNvCxnSpPr>
          <p:nvPr/>
        </p:nvCxnSpPr>
        <p:spPr>
          <a:xfrm>
            <a:off x="4261607" y="6417578"/>
            <a:ext cx="100668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144F64D1-697F-4C74-A73C-BEEF57DE7D95}"/>
              </a:ext>
            </a:extLst>
          </p:cNvPr>
          <p:cNvCxnSpPr>
            <a:cxnSpLocks/>
          </p:cNvCxnSpPr>
          <p:nvPr/>
        </p:nvCxnSpPr>
        <p:spPr>
          <a:xfrm flipV="1">
            <a:off x="5268287" y="5603846"/>
            <a:ext cx="1132513" cy="81373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0302DEF5-464E-41EA-BBBA-8B4162F289E2}"/>
                  </a:ext>
                </a:extLst>
              </p:cNvPr>
              <p:cNvSpPr txBox="1"/>
              <p:nvPr/>
            </p:nvSpPr>
            <p:spPr>
              <a:xfrm>
                <a:off x="3287438" y="5090040"/>
                <a:ext cx="989900" cy="1169551"/>
              </a:xfrm>
              <a:prstGeom prst="rect">
                <a:avLst/>
              </a:prstGeom>
              <a:noFill/>
            </p:spPr>
            <p:txBody>
              <a:bodyPr wrap="square" rtlCol="0">
                <a:spAutoFit/>
              </a:bodyPr>
              <a:lstStyle/>
              <a:p>
                <a:r>
                  <a:rPr lang="en-GB" sz="1400" b="1" dirty="0"/>
                  <a:t>Payoff (</a:t>
                </a:r>
                <a14:m>
                  <m:oMath xmlns:m="http://schemas.openxmlformats.org/officeDocument/2006/math">
                    <m:r>
                      <a:rPr lang="en-GB" sz="1400" b="1" i="1" smtClean="0">
                        <a:solidFill>
                          <a:srgbClr val="FF0000"/>
                        </a:solidFill>
                        <a:latin typeface="Cambria Math" panose="02040503050406030204" pitchFamily="18" charset="0"/>
                      </a:rPr>
                      <m:t>𝑪</m:t>
                    </m:r>
                  </m:oMath>
                </a14:m>
                <a:r>
                  <a:rPr lang="en-GB" sz="1400" b="1" dirty="0"/>
                  <a:t>)</a:t>
                </a:r>
              </a:p>
              <a:p>
                <a:r>
                  <a:rPr lang="en-GB" sz="1400" dirty="0"/>
                  <a:t>Or the value of the call option</a:t>
                </a:r>
              </a:p>
            </p:txBody>
          </p:sp>
        </mc:Choice>
        <mc:Fallback xmlns="">
          <p:sp>
            <p:nvSpPr>
              <p:cNvPr id="17" name="TextBox 16">
                <a:extLst>
                  <a:ext uri="{FF2B5EF4-FFF2-40B4-BE49-F238E27FC236}">
                    <a16:creationId xmlns:a16="http://schemas.microsoft.com/office/drawing/2014/main" id="{0302DEF5-464E-41EA-BBBA-8B4162F289E2}"/>
                  </a:ext>
                </a:extLst>
              </p:cNvPr>
              <p:cNvSpPr txBox="1">
                <a:spLocks noRot="1" noChangeAspect="1" noMove="1" noResize="1" noEditPoints="1" noAdjustHandles="1" noChangeArrowheads="1" noChangeShapeType="1" noTextEdit="1"/>
              </p:cNvSpPr>
              <p:nvPr/>
            </p:nvSpPr>
            <p:spPr>
              <a:xfrm>
                <a:off x="3287438" y="5090040"/>
                <a:ext cx="989900" cy="1169551"/>
              </a:xfrm>
              <a:prstGeom prst="rect">
                <a:avLst/>
              </a:prstGeom>
              <a:blipFill>
                <a:blip r:embed="rId3"/>
                <a:stretch>
                  <a:fillRect l="-1840" t="-1042" b="-41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8A49BF36-F089-4EB0-AFBF-6153B1A1E3F8}"/>
                  </a:ext>
                </a:extLst>
              </p:cNvPr>
              <p:cNvSpPr txBox="1"/>
              <p:nvPr/>
            </p:nvSpPr>
            <p:spPr>
              <a:xfrm>
                <a:off x="6149130" y="6490192"/>
                <a:ext cx="1686182" cy="307777"/>
              </a:xfrm>
              <a:prstGeom prst="rect">
                <a:avLst/>
              </a:prstGeom>
              <a:noFill/>
            </p:spPr>
            <p:txBody>
              <a:bodyPr wrap="square" rtlCol="0">
                <a:spAutoFit/>
              </a:bodyPr>
              <a:lstStyle/>
              <a:p>
                <a:r>
                  <a:rPr lang="en-GB" sz="1400" dirty="0"/>
                  <a:t>Stock Price (</a:t>
                </a:r>
                <a14:m>
                  <m:oMath xmlns:m="http://schemas.openxmlformats.org/officeDocument/2006/math">
                    <m:r>
                      <a:rPr lang="en-GB" sz="1400" b="0" i="1" smtClean="0">
                        <a:solidFill>
                          <a:srgbClr val="FF0000"/>
                        </a:solidFill>
                        <a:latin typeface="Cambria Math" panose="02040503050406030204" pitchFamily="18" charset="0"/>
                      </a:rPr>
                      <m:t>𝑆</m:t>
                    </m:r>
                  </m:oMath>
                </a14:m>
                <a:r>
                  <a:rPr lang="en-GB" sz="1400" dirty="0"/>
                  <a:t>)</a:t>
                </a:r>
              </a:p>
            </p:txBody>
          </p:sp>
        </mc:Choice>
        <mc:Fallback xmlns="">
          <p:sp>
            <p:nvSpPr>
              <p:cNvPr id="18" name="TextBox 17">
                <a:extLst>
                  <a:ext uri="{FF2B5EF4-FFF2-40B4-BE49-F238E27FC236}">
                    <a16:creationId xmlns:a16="http://schemas.microsoft.com/office/drawing/2014/main" id="{8A49BF36-F089-4EB0-AFBF-6153B1A1E3F8}"/>
                  </a:ext>
                </a:extLst>
              </p:cNvPr>
              <p:cNvSpPr txBox="1">
                <a:spLocks noRot="1" noChangeAspect="1" noMove="1" noResize="1" noEditPoints="1" noAdjustHandles="1" noChangeArrowheads="1" noChangeShapeType="1" noTextEdit="1"/>
              </p:cNvSpPr>
              <p:nvPr/>
            </p:nvSpPr>
            <p:spPr>
              <a:xfrm>
                <a:off x="6149130" y="6490192"/>
                <a:ext cx="1686182" cy="307777"/>
              </a:xfrm>
              <a:prstGeom prst="rect">
                <a:avLst/>
              </a:prstGeom>
              <a:blipFill>
                <a:blip r:embed="rId4"/>
                <a:stretch>
                  <a:fillRect l="-1087" t="-4000" b="-20000"/>
                </a:stretch>
              </a:blipFill>
            </p:spPr>
            <p:txBody>
              <a:bodyPr/>
              <a:lstStyle/>
              <a:p>
                <a:r>
                  <a:rPr lang="en-GB">
                    <a:noFill/>
                  </a:rPr>
                  <a:t> </a:t>
                </a:r>
              </a:p>
            </p:txBody>
          </p:sp>
        </mc:Fallback>
      </mc:AlternateContent>
      <p:cxnSp>
        <p:nvCxnSpPr>
          <p:cNvPr id="20" name="Straight Arrow Connector 19">
            <a:extLst>
              <a:ext uri="{FF2B5EF4-FFF2-40B4-BE49-F238E27FC236}">
                <a16:creationId xmlns:a16="http://schemas.microsoft.com/office/drawing/2014/main" id="{6F85C852-F5FE-4F9F-A2A8-FA2F6BD6A878}"/>
              </a:ext>
            </a:extLst>
          </p:cNvPr>
          <p:cNvCxnSpPr/>
          <p:nvPr/>
        </p:nvCxnSpPr>
        <p:spPr>
          <a:xfrm>
            <a:off x="5268287" y="6010712"/>
            <a:ext cx="0" cy="3397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D309E106-5738-42DE-9FB2-500E96009EF3}"/>
                  </a:ext>
                </a:extLst>
              </p:cNvPr>
              <p:cNvSpPr txBox="1"/>
              <p:nvPr/>
            </p:nvSpPr>
            <p:spPr>
              <a:xfrm>
                <a:off x="4607654" y="5697433"/>
                <a:ext cx="1321263" cy="307777"/>
              </a:xfrm>
              <a:prstGeom prst="rect">
                <a:avLst/>
              </a:prstGeom>
              <a:noFill/>
            </p:spPr>
            <p:txBody>
              <a:bodyPr wrap="square" rtlCol="0">
                <a:spAutoFit/>
              </a:bodyPr>
              <a:lstStyle/>
              <a:p>
                <a:r>
                  <a:rPr lang="en-GB" sz="1400" dirty="0"/>
                  <a:t>Strike Price (</a:t>
                </a:r>
                <a14:m>
                  <m:oMath xmlns:m="http://schemas.openxmlformats.org/officeDocument/2006/math">
                    <m:r>
                      <a:rPr lang="en-GB" sz="1400" b="0" i="1" smtClean="0">
                        <a:solidFill>
                          <a:srgbClr val="FF0000"/>
                        </a:solidFill>
                        <a:latin typeface="Cambria Math" panose="02040503050406030204" pitchFamily="18" charset="0"/>
                      </a:rPr>
                      <m:t>𝐾</m:t>
                    </m:r>
                  </m:oMath>
                </a14:m>
                <a:r>
                  <a:rPr lang="en-GB" sz="1400" dirty="0"/>
                  <a:t>)</a:t>
                </a:r>
              </a:p>
            </p:txBody>
          </p:sp>
        </mc:Choice>
        <mc:Fallback xmlns="">
          <p:sp>
            <p:nvSpPr>
              <p:cNvPr id="21" name="TextBox 20">
                <a:extLst>
                  <a:ext uri="{FF2B5EF4-FFF2-40B4-BE49-F238E27FC236}">
                    <a16:creationId xmlns:a16="http://schemas.microsoft.com/office/drawing/2014/main" id="{D309E106-5738-42DE-9FB2-500E96009EF3}"/>
                  </a:ext>
                </a:extLst>
              </p:cNvPr>
              <p:cNvSpPr txBox="1">
                <a:spLocks noRot="1" noChangeAspect="1" noMove="1" noResize="1" noEditPoints="1" noAdjustHandles="1" noChangeArrowheads="1" noChangeShapeType="1" noTextEdit="1"/>
              </p:cNvSpPr>
              <p:nvPr/>
            </p:nvSpPr>
            <p:spPr>
              <a:xfrm>
                <a:off x="4607654" y="5697433"/>
                <a:ext cx="1321263" cy="307777"/>
              </a:xfrm>
              <a:prstGeom prst="rect">
                <a:avLst/>
              </a:prstGeom>
              <a:blipFill>
                <a:blip r:embed="rId5"/>
                <a:stretch>
                  <a:fillRect l="-1382" t="-4000" b="-2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3FBECD00-7275-495D-A0CC-5E38DD8A5CFB}"/>
                  </a:ext>
                </a:extLst>
              </p:cNvPr>
              <p:cNvSpPr txBox="1"/>
              <p:nvPr/>
            </p:nvSpPr>
            <p:spPr>
              <a:xfrm>
                <a:off x="6943984" y="5425061"/>
                <a:ext cx="4962787" cy="62741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𝐶</m:t>
                      </m:r>
                      <m:r>
                        <a:rPr lang="en-GB" b="0" i="1" smtClean="0">
                          <a:latin typeface="Cambria Math" panose="02040503050406030204" pitchFamily="18" charset="0"/>
                        </a:rPr>
                        <m:t>=</m:t>
                      </m:r>
                      <m:d>
                        <m:dPr>
                          <m:begChr m:val="{"/>
                          <m:endChr m:val=""/>
                          <m:ctrlPr>
                            <a:rPr lang="en-GB" b="0" i="1" smtClean="0">
                              <a:latin typeface="Cambria Math" panose="02040503050406030204" pitchFamily="18" charset="0"/>
                            </a:rPr>
                          </m:ctrlPr>
                        </m:dPr>
                        <m:e>
                          <m:m>
                            <m:mPr>
                              <m:mcs>
                                <m:mc>
                                  <m:mcPr>
                                    <m:count m:val="2"/>
                                    <m:mcJc m:val="center"/>
                                  </m:mcPr>
                                </m:mc>
                              </m:mcs>
                              <m:ctrlPr>
                                <a:rPr lang="en-GB" b="0" i="1" smtClean="0">
                                  <a:latin typeface="Cambria Math" panose="02040503050406030204" pitchFamily="18" charset="0"/>
                                </a:rPr>
                              </m:ctrlPr>
                            </m:mPr>
                            <m:mr>
                              <m:e>
                                <m:r>
                                  <m:rPr>
                                    <m:brk m:alnAt="7"/>
                                  </m:rPr>
                                  <a:rPr lang="en-GB" b="0" i="1" smtClean="0">
                                    <a:latin typeface="Cambria Math" panose="02040503050406030204" pitchFamily="18" charset="0"/>
                                  </a:rPr>
                                  <m:t>𝑆</m:t>
                                </m:r>
                                <m:r>
                                  <a:rPr lang="en-GB" b="0" i="1" smtClean="0">
                                    <a:latin typeface="Cambria Math" panose="02040503050406030204" pitchFamily="18" charset="0"/>
                                  </a:rPr>
                                  <m:t>−</m:t>
                                </m:r>
                                <m:r>
                                  <a:rPr lang="en-GB" b="0" i="1" smtClean="0">
                                    <a:latin typeface="Cambria Math" panose="02040503050406030204" pitchFamily="18" charset="0"/>
                                  </a:rPr>
                                  <m:t>𝐾</m:t>
                                </m:r>
                              </m:e>
                              <m:e>
                                <m:r>
                                  <a:rPr lang="en-GB" b="0" i="1" smtClean="0">
                                    <a:latin typeface="Cambria Math" panose="02040503050406030204" pitchFamily="18" charset="0"/>
                                  </a:rPr>
                                  <m:t>𝑖𝑓</m:t>
                                </m:r>
                                <m:r>
                                  <a:rPr lang="en-GB" b="0" i="1" smtClean="0">
                                    <a:latin typeface="Cambria Math" panose="02040503050406030204" pitchFamily="18" charset="0"/>
                                  </a:rPr>
                                  <m:t> </m:t>
                                </m:r>
                                <m:r>
                                  <a:rPr lang="en-GB" b="0" i="1" smtClean="0">
                                    <a:latin typeface="Cambria Math" panose="02040503050406030204" pitchFamily="18" charset="0"/>
                                  </a:rPr>
                                  <m:t>𝑆</m:t>
                                </m:r>
                                <m:r>
                                  <a:rPr lang="en-GB" b="0" i="1" smtClean="0">
                                    <a:latin typeface="Cambria Math" panose="02040503050406030204" pitchFamily="18" charset="0"/>
                                  </a:rPr>
                                  <m:t>&gt;</m:t>
                                </m:r>
                                <m:r>
                                  <a:rPr lang="en-GB" b="0" i="1" smtClean="0">
                                    <a:latin typeface="Cambria Math" panose="02040503050406030204" pitchFamily="18" charset="0"/>
                                  </a:rPr>
                                  <m:t>𝐾</m:t>
                                </m:r>
                                <m:r>
                                  <a:rPr lang="en-GB" b="0" i="1" smtClean="0">
                                    <a:latin typeface="Cambria Math" panose="02040503050406030204" pitchFamily="18" charset="0"/>
                                  </a:rPr>
                                  <m:t>        </m:t>
                                </m:r>
                                <m:r>
                                  <m:rPr>
                                    <m:nor/>
                                  </m:rPr>
                                  <a:rPr lang="en-GB" b="0" i="0" smtClean="0">
                                    <a:latin typeface="Cambria Math" panose="02040503050406030204" pitchFamily="18" charset="0"/>
                                  </a:rPr>
                                  <m:t>(</m:t>
                                </m:r>
                                <m:r>
                                  <m:rPr>
                                    <m:nor/>
                                  </m:rPr>
                                  <a:rPr lang="en-GB" b="0" i="0" smtClean="0">
                                    <a:latin typeface="Cambria Math" panose="02040503050406030204" pitchFamily="18" charset="0"/>
                                  </a:rPr>
                                  <m:t>in</m:t>
                                </m:r>
                                <m:r>
                                  <m:rPr>
                                    <m:nor/>
                                  </m:rPr>
                                  <a:rPr lang="en-GB" b="0" i="0" smtClean="0">
                                    <a:latin typeface="Cambria Math" panose="02040503050406030204" pitchFamily="18" charset="0"/>
                                  </a:rPr>
                                  <m:t>−</m:t>
                                </m:r>
                                <m:r>
                                  <m:rPr>
                                    <m:nor/>
                                  </m:rPr>
                                  <a:rPr lang="en-GB" b="0" i="0" smtClean="0">
                                    <a:latin typeface="Cambria Math" panose="02040503050406030204" pitchFamily="18" charset="0"/>
                                  </a:rPr>
                                  <m:t>the</m:t>
                                </m:r>
                                <m:r>
                                  <m:rPr>
                                    <m:nor/>
                                  </m:rPr>
                                  <a:rPr lang="en-GB" b="0" i="0" smtClean="0">
                                    <a:latin typeface="Cambria Math" panose="02040503050406030204" pitchFamily="18" charset="0"/>
                                  </a:rPr>
                                  <m:t>−</m:t>
                                </m:r>
                                <m:r>
                                  <m:rPr>
                                    <m:nor/>
                                  </m:rPr>
                                  <a:rPr lang="en-GB" b="0" i="0" smtClean="0">
                                    <a:latin typeface="Cambria Math" panose="02040503050406030204" pitchFamily="18" charset="0"/>
                                  </a:rPr>
                                  <m:t>money</m:t>
                                </m:r>
                                <m:r>
                                  <m:rPr>
                                    <m:nor/>
                                  </m:rPr>
                                  <a:rPr lang="en-GB" b="0" i="0" smtClean="0">
                                    <a:latin typeface="Cambria Math" panose="02040503050406030204" pitchFamily="18" charset="0"/>
                                  </a:rPr>
                                  <m:t>)</m:t>
                                </m:r>
                              </m:e>
                            </m:mr>
                            <m:mr>
                              <m:e>
                                <m:r>
                                  <a:rPr lang="en-GB" b="0" i="1" smtClean="0">
                                    <a:latin typeface="Cambria Math" panose="02040503050406030204" pitchFamily="18" charset="0"/>
                                  </a:rPr>
                                  <m:t>0</m:t>
                                </m:r>
                              </m:e>
                              <m:e>
                                <m:r>
                                  <a:rPr lang="en-GB" b="0" i="1" smtClean="0">
                                    <a:latin typeface="Cambria Math" panose="02040503050406030204" pitchFamily="18" charset="0"/>
                                  </a:rPr>
                                  <m:t>𝑖𝑓</m:t>
                                </m:r>
                                <m:r>
                                  <a:rPr lang="en-GB" b="0" i="1" smtClean="0">
                                    <a:latin typeface="Cambria Math" panose="02040503050406030204" pitchFamily="18" charset="0"/>
                                  </a:rPr>
                                  <m:t> </m:t>
                                </m:r>
                                <m:r>
                                  <a:rPr lang="en-GB" b="0" i="1" smtClean="0">
                                    <a:latin typeface="Cambria Math" panose="02040503050406030204" pitchFamily="18" charset="0"/>
                                  </a:rPr>
                                  <m:t>𝑆</m:t>
                                </m:r>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𝐾</m:t>
                                </m:r>
                                <m:r>
                                  <a:rPr lang="en-GB" b="0" i="1" smtClean="0">
                                    <a:latin typeface="Cambria Math" panose="02040503050406030204" pitchFamily="18" charset="0"/>
                                    <a:ea typeface="Cambria Math" panose="02040503050406030204" pitchFamily="18" charset="0"/>
                                  </a:rPr>
                                  <m:t> (</m:t>
                                </m:r>
                                <m:r>
                                  <m:rPr>
                                    <m:nor/>
                                  </m:rPr>
                                  <a:rPr lang="en-GB" b="0" i="0" smtClean="0">
                                    <a:latin typeface="Cambria Math" panose="02040503050406030204" pitchFamily="18" charset="0"/>
                                    <a:ea typeface="Cambria Math" panose="02040503050406030204" pitchFamily="18" charset="0"/>
                                  </a:rPr>
                                  <m:t>Out</m:t>
                                </m:r>
                                <m:r>
                                  <m:rPr>
                                    <m:nor/>
                                  </m:rPr>
                                  <a:rPr lang="en-GB" b="0" i="0" smtClean="0">
                                    <a:latin typeface="Cambria Math" panose="02040503050406030204" pitchFamily="18" charset="0"/>
                                    <a:ea typeface="Cambria Math" panose="02040503050406030204" pitchFamily="18" charset="0"/>
                                  </a:rPr>
                                  <m:t>−</m:t>
                                </m:r>
                                <m:r>
                                  <m:rPr>
                                    <m:nor/>
                                  </m:rPr>
                                  <a:rPr lang="en-GB" b="0" i="0" smtClean="0">
                                    <a:latin typeface="Cambria Math" panose="02040503050406030204" pitchFamily="18" charset="0"/>
                                    <a:ea typeface="Cambria Math" panose="02040503050406030204" pitchFamily="18" charset="0"/>
                                  </a:rPr>
                                  <m:t>of</m:t>
                                </m:r>
                                <m:r>
                                  <m:rPr>
                                    <m:nor/>
                                  </m:rPr>
                                  <a:rPr lang="en-GB" b="0" i="0" smtClean="0">
                                    <a:latin typeface="Cambria Math" panose="02040503050406030204" pitchFamily="18" charset="0"/>
                                    <a:ea typeface="Cambria Math" panose="02040503050406030204" pitchFamily="18" charset="0"/>
                                  </a:rPr>
                                  <m:t>−</m:t>
                                </m:r>
                                <m:r>
                                  <m:rPr>
                                    <m:nor/>
                                  </m:rPr>
                                  <a:rPr lang="en-GB" b="0" i="0" smtClean="0">
                                    <a:latin typeface="Cambria Math" panose="02040503050406030204" pitchFamily="18" charset="0"/>
                                    <a:ea typeface="Cambria Math" panose="02040503050406030204" pitchFamily="18" charset="0"/>
                                  </a:rPr>
                                  <m:t>the</m:t>
                                </m:r>
                                <m:r>
                                  <m:rPr>
                                    <m:nor/>
                                  </m:rPr>
                                  <a:rPr lang="en-GB" b="0" i="0" smtClean="0">
                                    <a:latin typeface="Cambria Math" panose="02040503050406030204" pitchFamily="18" charset="0"/>
                                    <a:ea typeface="Cambria Math" panose="02040503050406030204" pitchFamily="18" charset="0"/>
                                  </a:rPr>
                                  <m:t>−</m:t>
                                </m:r>
                                <m:r>
                                  <m:rPr>
                                    <m:nor/>
                                  </m:rPr>
                                  <a:rPr lang="en-GB" b="0" i="0" smtClean="0">
                                    <a:latin typeface="Cambria Math" panose="02040503050406030204" pitchFamily="18" charset="0"/>
                                    <a:ea typeface="Cambria Math" panose="02040503050406030204" pitchFamily="18" charset="0"/>
                                  </a:rPr>
                                  <m:t>money</m:t>
                                </m:r>
                                <m:r>
                                  <a:rPr lang="en-GB" b="0" i="1" smtClean="0">
                                    <a:latin typeface="Cambria Math" panose="02040503050406030204" pitchFamily="18" charset="0"/>
                                    <a:ea typeface="Cambria Math" panose="02040503050406030204" pitchFamily="18" charset="0"/>
                                  </a:rPr>
                                  <m:t>)</m:t>
                                </m:r>
                              </m:e>
                            </m:mr>
                          </m:m>
                          <m:r>
                            <a:rPr lang="en-GB" b="0" i="1" smtClean="0">
                              <a:latin typeface="Cambria Math" panose="02040503050406030204" pitchFamily="18" charset="0"/>
                              <a:ea typeface="Cambria Math" panose="02040503050406030204" pitchFamily="18" charset="0"/>
                            </a:rPr>
                            <m:t> </m:t>
                          </m:r>
                        </m:e>
                      </m:d>
                    </m:oMath>
                  </m:oMathPara>
                </a14:m>
                <a:endParaRPr lang="en-GB" dirty="0"/>
              </a:p>
            </p:txBody>
          </p:sp>
        </mc:Choice>
        <mc:Fallback xmlns="">
          <p:sp>
            <p:nvSpPr>
              <p:cNvPr id="22" name="TextBox 21">
                <a:extLst>
                  <a:ext uri="{FF2B5EF4-FFF2-40B4-BE49-F238E27FC236}">
                    <a16:creationId xmlns:a16="http://schemas.microsoft.com/office/drawing/2014/main" id="{3FBECD00-7275-495D-A0CC-5E38DD8A5CFB}"/>
                  </a:ext>
                </a:extLst>
              </p:cNvPr>
              <p:cNvSpPr txBox="1">
                <a:spLocks noRot="1" noChangeAspect="1" noMove="1" noResize="1" noEditPoints="1" noAdjustHandles="1" noChangeArrowheads="1" noChangeShapeType="1" noTextEdit="1"/>
              </p:cNvSpPr>
              <p:nvPr/>
            </p:nvSpPr>
            <p:spPr>
              <a:xfrm>
                <a:off x="6943984" y="5425061"/>
                <a:ext cx="4962787" cy="627416"/>
              </a:xfrm>
              <a:prstGeom prst="rect">
                <a:avLst/>
              </a:prstGeom>
              <a:blipFill>
                <a:blip r:embed="rId6"/>
                <a:stretch>
                  <a:fillRect/>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E6A7E0D8-B4D0-40A7-B196-6DAB2840F1D2}"/>
              </a:ext>
            </a:extLst>
          </p:cNvPr>
          <p:cNvSpPr>
            <a:spLocks noGrp="1"/>
          </p:cNvSpPr>
          <p:nvPr>
            <p:ph type="sldNum" sz="quarter" idx="12"/>
          </p:nvPr>
        </p:nvSpPr>
        <p:spPr/>
        <p:txBody>
          <a:bodyPr/>
          <a:lstStyle/>
          <a:p>
            <a:fld id="{E268A2EE-60DF-4D9A-BDB5-E8B57244CE40}" type="slidenum">
              <a:rPr lang="en-GB" smtClean="0"/>
              <a:pPr/>
              <a:t>175</a:t>
            </a:fld>
            <a:endParaRPr lang="en-GB"/>
          </a:p>
        </p:txBody>
      </p:sp>
    </p:spTree>
    <p:extLst>
      <p:ext uri="{BB962C8B-B14F-4D97-AF65-F5344CB8AC3E}">
        <p14:creationId xmlns:p14="http://schemas.microsoft.com/office/powerpoint/2010/main" val="2128499910"/>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7AD33B9-AAC8-6C41-DB1D-825F0A994A69}"/>
              </a:ext>
            </a:extLst>
          </p:cNvPr>
          <p:cNvSpPr>
            <a:spLocks noGrp="1"/>
          </p:cNvSpPr>
          <p:nvPr>
            <p:ph idx="1"/>
          </p:nvPr>
        </p:nvSpPr>
        <p:spPr>
          <a:xfrm>
            <a:off x="285226" y="1266443"/>
            <a:ext cx="11727807" cy="5501319"/>
          </a:xfrm>
        </p:spPr>
        <p:txBody>
          <a:bodyPr/>
          <a:lstStyle/>
          <a:p>
            <a:r>
              <a:rPr lang="en-GB" sz="2400" b="1" dirty="0"/>
              <a:t>Call options </a:t>
            </a:r>
            <a:r>
              <a:rPr lang="en-GB" sz="2400" dirty="0"/>
              <a:t>protect the investor when </a:t>
            </a:r>
            <a:r>
              <a:rPr lang="en-GB" sz="2400" u="sng" dirty="0"/>
              <a:t>the price of the underlying asset is rising </a:t>
            </a:r>
            <a:r>
              <a:rPr lang="en-GB" sz="2400" dirty="0"/>
              <a:t>against the investor’s interest. The </a:t>
            </a:r>
            <a:r>
              <a:rPr lang="en-GB" sz="2400" b="1" dirty="0"/>
              <a:t>Put option</a:t>
            </a:r>
            <a:r>
              <a:rPr lang="en-GB" sz="2400" dirty="0"/>
              <a:t>, in contrast, protects the investor when </a:t>
            </a:r>
            <a:r>
              <a:rPr lang="en-GB" sz="2400" u="sng" dirty="0"/>
              <a:t>the price of the underlying asset is falling</a:t>
            </a:r>
            <a:r>
              <a:rPr lang="en-GB" sz="2400" dirty="0"/>
              <a:t>.</a:t>
            </a:r>
          </a:p>
          <a:p>
            <a:r>
              <a:rPr lang="en-GB" sz="2400" dirty="0"/>
              <a:t>You are selling </a:t>
            </a:r>
            <a:r>
              <a:rPr lang="en-GB" sz="2400" dirty="0">
                <a:solidFill>
                  <a:srgbClr val="FF0000"/>
                </a:solidFill>
              </a:rPr>
              <a:t>100</a:t>
            </a:r>
            <a:r>
              <a:rPr lang="en-GB" sz="2400" dirty="0"/>
              <a:t> shares of Apple on the first day of next month and the current price is </a:t>
            </a:r>
            <a:r>
              <a:rPr lang="en-GB" sz="2400" dirty="0">
                <a:solidFill>
                  <a:srgbClr val="FF0000"/>
                </a:solidFill>
              </a:rPr>
              <a:t>$185 </a:t>
            </a:r>
            <a:r>
              <a:rPr lang="en-GB" sz="2400" dirty="0"/>
              <a:t>per share. With this sale, you can earn </a:t>
            </a:r>
            <a:r>
              <a:rPr lang="en-GB" sz="2400" dirty="0">
                <a:solidFill>
                  <a:srgbClr val="FF0000"/>
                </a:solidFill>
              </a:rPr>
              <a:t>$18500 </a:t>
            </a:r>
            <a:r>
              <a:rPr lang="en-GB" sz="2400" dirty="0"/>
              <a:t>if the price of shares remains at </a:t>
            </a:r>
            <a:r>
              <a:rPr lang="en-GB" sz="2400" dirty="0">
                <a:solidFill>
                  <a:srgbClr val="FF0000"/>
                </a:solidFill>
              </a:rPr>
              <a:t>$185</a:t>
            </a:r>
            <a:r>
              <a:rPr lang="en-GB" sz="2400" dirty="0"/>
              <a:t>, but to guarantee this minimum earning, you buy a put option on these </a:t>
            </a:r>
            <a:r>
              <a:rPr lang="en-GB" sz="2400" dirty="0">
                <a:solidFill>
                  <a:srgbClr val="FF0000"/>
                </a:solidFill>
              </a:rPr>
              <a:t>100</a:t>
            </a:r>
            <a:r>
              <a:rPr lang="en-GB" sz="2400" dirty="0"/>
              <a:t> shares at the strike (exercise) price of </a:t>
            </a:r>
            <a:r>
              <a:rPr lang="en-GB" sz="2400" dirty="0">
                <a:solidFill>
                  <a:srgbClr val="FF0000"/>
                </a:solidFill>
              </a:rPr>
              <a:t>$185 </a:t>
            </a:r>
            <a:r>
              <a:rPr lang="en-GB" sz="2400" dirty="0"/>
              <a:t>each, (so, you have a long position as you have the right to sell).</a:t>
            </a:r>
          </a:p>
          <a:p>
            <a:r>
              <a:rPr lang="en-GB" sz="2400" dirty="0"/>
              <a:t>If the price of Apple’s shares (stock price) goes up, you will be happy and do not need to exercise your option, but if the price goes down, you can exercise your right to sell your shares at </a:t>
            </a:r>
            <a:r>
              <a:rPr lang="en-GB" sz="2400" dirty="0">
                <a:solidFill>
                  <a:srgbClr val="FF0000"/>
                </a:solidFill>
              </a:rPr>
              <a:t>$185</a:t>
            </a:r>
            <a:r>
              <a:rPr lang="en-GB" sz="2400" dirty="0"/>
              <a:t>. </a:t>
            </a:r>
            <a:endParaRPr lang="en-GB" dirty="0"/>
          </a:p>
        </p:txBody>
      </p:sp>
      <p:sp>
        <p:nvSpPr>
          <p:cNvPr id="4" name="Slide Number Placeholder 3">
            <a:extLst>
              <a:ext uri="{FF2B5EF4-FFF2-40B4-BE49-F238E27FC236}">
                <a16:creationId xmlns:a16="http://schemas.microsoft.com/office/drawing/2014/main" id="{A3E20538-32D0-A196-F26B-4F655497520E}"/>
              </a:ext>
            </a:extLst>
          </p:cNvPr>
          <p:cNvSpPr>
            <a:spLocks noGrp="1"/>
          </p:cNvSpPr>
          <p:nvPr>
            <p:ph type="sldNum" sz="quarter" idx="12"/>
          </p:nvPr>
        </p:nvSpPr>
        <p:spPr/>
        <p:txBody>
          <a:bodyPr/>
          <a:lstStyle/>
          <a:p>
            <a:fld id="{E268A2EE-60DF-4D9A-BDB5-E8B57244CE40}" type="slidenum">
              <a:rPr lang="en-GB" smtClean="0"/>
              <a:pPr/>
              <a:t>176</a:t>
            </a:fld>
            <a:endParaRPr lang="en-GB"/>
          </a:p>
        </p:txBody>
      </p:sp>
      <p:sp>
        <p:nvSpPr>
          <p:cNvPr id="5" name="Title 1">
            <a:extLst>
              <a:ext uri="{FF2B5EF4-FFF2-40B4-BE49-F238E27FC236}">
                <a16:creationId xmlns:a16="http://schemas.microsoft.com/office/drawing/2014/main" id="{B6AFBAF3-4025-A22B-C28E-F0EB1E14BED1}"/>
              </a:ext>
            </a:extLst>
          </p:cNvPr>
          <p:cNvSpPr txBox="1">
            <a:spLocks/>
          </p:cNvSpPr>
          <p:nvPr/>
        </p:nvSpPr>
        <p:spPr>
          <a:xfrm>
            <a:off x="285227" y="642362"/>
            <a:ext cx="11727807" cy="448207"/>
          </a:xfrm>
          <a:prstGeom prst="rect">
            <a:avLst/>
          </a:prstGeom>
        </p:spPr>
        <p:style>
          <a:lnRef idx="0">
            <a:schemeClr val="accent6"/>
          </a:lnRef>
          <a:fillRef idx="3">
            <a:schemeClr val="accent6"/>
          </a:fillRef>
          <a:effectRef idx="3">
            <a:schemeClr val="accent6"/>
          </a:effectRef>
          <a:fontRef idx="minor">
            <a:schemeClr val="lt1"/>
          </a:fontRef>
        </p:style>
        <p:txBody>
          <a:bodyPr vert="horz" anchor="ctr">
            <a:noAutofit/>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2500" dirty="0">
                <a:solidFill>
                  <a:schemeClr val="tx1"/>
                </a:solidFill>
              </a:rPr>
              <a:t>Example of a </a:t>
            </a:r>
            <a:r>
              <a:rPr lang="en-GB" sz="2500" b="1" dirty="0">
                <a:solidFill>
                  <a:schemeClr val="tx1"/>
                </a:solidFill>
              </a:rPr>
              <a:t>Put Option</a:t>
            </a:r>
          </a:p>
        </p:txBody>
      </p:sp>
    </p:spTree>
    <p:extLst>
      <p:ext uri="{BB962C8B-B14F-4D97-AF65-F5344CB8AC3E}">
        <p14:creationId xmlns:p14="http://schemas.microsoft.com/office/powerpoint/2010/main" val="3600541853"/>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07C767A-DB3B-4DD1-8FB0-4243D97E6E60}"/>
              </a:ext>
            </a:extLst>
          </p:cNvPr>
          <p:cNvSpPr/>
          <p:nvPr/>
        </p:nvSpPr>
        <p:spPr>
          <a:xfrm>
            <a:off x="1812025" y="4092680"/>
            <a:ext cx="9345325" cy="572746"/>
          </a:xfrm>
          <a:prstGeom prst="rect">
            <a:avLst/>
          </a:prstGeom>
          <a:solidFill>
            <a:schemeClr val="accent3">
              <a:lumMod val="20000"/>
              <a:lumOff val="8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285227" y="642362"/>
            <a:ext cx="11727807" cy="448207"/>
          </a:xfrm>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a:solidFill>
                  <a:schemeClr val="tx1"/>
                </a:solidFill>
              </a:rPr>
              <a:t>Option Payoffs At Expiration</a:t>
            </a:r>
            <a:endParaRPr lang="en-GB" sz="2500" dirty="0">
              <a:solidFill>
                <a:schemeClr val="tx1"/>
              </a:solidFill>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85227" y="1191237"/>
                <a:ext cx="11727806" cy="5452844"/>
              </a:xfrm>
            </p:spPr>
            <p:txBody>
              <a:bodyPr>
                <a:normAutofit/>
              </a:bodyPr>
              <a:lstStyle/>
              <a:p>
                <a:pPr marL="566928" indent="-457200">
                  <a:buFont typeface="+mj-lt"/>
                  <a:buAutoNum type="alphaUcPeriod" startAt="2"/>
                </a:pPr>
                <a:r>
                  <a:rPr lang="en-GB" sz="2200" b="1" u="sng" dirty="0">
                    <a:solidFill>
                      <a:srgbClr val="FF0000"/>
                    </a:solidFill>
                  </a:rPr>
                  <a:t>Put Option</a:t>
                </a:r>
                <a:r>
                  <a:rPr lang="en-GB" sz="2200" dirty="0"/>
                  <a:t>: The </a:t>
                </a:r>
                <a:r>
                  <a:rPr lang="en-GB" sz="2200" b="1" u="sng" dirty="0"/>
                  <a:t>first owner (first holder)</a:t>
                </a:r>
                <a:r>
                  <a:rPr lang="en-GB" sz="2200" u="sng" dirty="0"/>
                  <a:t> of a put option</a:t>
                </a:r>
                <a:r>
                  <a:rPr lang="en-GB" sz="2200" dirty="0"/>
                  <a:t> will exercise the option if the stock price</a:t>
                </a:r>
                <a:r>
                  <a:rPr lang="en-GB" sz="2200" dirty="0">
                    <a:solidFill>
                      <a:srgbClr val="FF0000"/>
                    </a:solidFill>
                  </a:rPr>
                  <a:t> </a:t>
                </a:r>
                <a14:m>
                  <m:oMath xmlns:m="http://schemas.openxmlformats.org/officeDocument/2006/math">
                    <m:r>
                      <a:rPr lang="en-GB" sz="2200" i="1">
                        <a:solidFill>
                          <a:srgbClr val="FF0000"/>
                        </a:solidFill>
                        <a:latin typeface="Cambria Math" panose="02040503050406030204" pitchFamily="18" charset="0"/>
                      </a:rPr>
                      <m:t>𝑆</m:t>
                    </m:r>
                  </m:oMath>
                </a14:m>
                <a:r>
                  <a:rPr lang="en-GB" sz="2200" dirty="0"/>
                  <a:t> is below the exercise (strike) price </a:t>
                </a:r>
                <a14:m>
                  <m:oMath xmlns:m="http://schemas.openxmlformats.org/officeDocument/2006/math">
                    <m:r>
                      <a:rPr lang="en-GB" sz="2200" i="1">
                        <a:solidFill>
                          <a:srgbClr val="FF0000"/>
                        </a:solidFill>
                        <a:latin typeface="Cambria Math" panose="02040503050406030204" pitchFamily="18" charset="0"/>
                      </a:rPr>
                      <m:t>𝐾</m:t>
                    </m:r>
                  </m:oMath>
                </a14:m>
                <a:r>
                  <a:rPr lang="en-GB" sz="2200" dirty="0"/>
                  <a:t>. So, when the value of a put option </a:t>
                </a:r>
                <a14:m>
                  <m:oMath xmlns:m="http://schemas.openxmlformats.org/officeDocument/2006/math">
                    <m:r>
                      <a:rPr lang="en-GB" sz="2200" b="0" i="1" smtClean="0">
                        <a:solidFill>
                          <a:srgbClr val="FF0000"/>
                        </a:solidFill>
                        <a:latin typeface="Cambria Math" panose="02040503050406030204" pitchFamily="18" charset="0"/>
                      </a:rPr>
                      <m:t>𝑃</m:t>
                    </m:r>
                  </m:oMath>
                </a14:m>
                <a:r>
                  <a:rPr lang="en-GB" sz="2200" dirty="0"/>
                  <a:t> is greater than zero the put option will be exercised, i.e.:  </a:t>
                </a:r>
              </a:p>
              <a:p>
                <a:pPr marL="566928" indent="-457200">
                  <a:buFont typeface="+mj-lt"/>
                  <a:buAutoNum type="alphaUcPeriod" startAt="2"/>
                </a:pPr>
                <a:endParaRPr lang="en-GB" sz="800" dirty="0"/>
              </a:p>
              <a:p>
                <a:pPr marL="109728" lvl="0" indent="0">
                  <a:buClr>
                    <a:srgbClr val="F69200"/>
                  </a:buClr>
                  <a:buNone/>
                </a:pPr>
                <a14:m>
                  <m:oMathPara xmlns:m="http://schemas.openxmlformats.org/officeDocument/2006/math">
                    <m:oMathParaPr>
                      <m:jc m:val="centerGroup"/>
                    </m:oMathParaPr>
                    <m:oMath xmlns:m="http://schemas.openxmlformats.org/officeDocument/2006/math">
                      <m:r>
                        <a:rPr lang="en-GB" sz="2000" b="0" i="1" smtClean="0">
                          <a:solidFill>
                            <a:srgbClr val="FF0000"/>
                          </a:solidFill>
                          <a:latin typeface="Cambria Math" panose="02040503050406030204" pitchFamily="18" charset="0"/>
                        </a:rPr>
                        <m:t>𝐾</m:t>
                      </m:r>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𝑆</m:t>
                      </m:r>
                      <m:r>
                        <a:rPr lang="en-GB" sz="2000" b="0" i="1" smtClean="0">
                          <a:solidFill>
                            <a:srgbClr val="FF0000"/>
                          </a:solidFill>
                          <a:latin typeface="Cambria Math" panose="02040503050406030204" pitchFamily="18" charset="0"/>
                        </a:rPr>
                        <m:t>&gt;</m:t>
                      </m:r>
                      <m:r>
                        <a:rPr lang="en-GB" sz="2000" b="0" i="1" smtClean="0">
                          <a:solidFill>
                            <a:srgbClr val="FF0000"/>
                          </a:solidFill>
                          <a:latin typeface="Cambria Math" panose="02040503050406030204" pitchFamily="18" charset="0"/>
                        </a:rPr>
                        <m:t>0</m:t>
                      </m:r>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ea typeface="Cambria Math" panose="02040503050406030204" pitchFamily="18" charset="0"/>
                        </a:rPr>
                        <m:t>𝑃</m:t>
                      </m:r>
                      <m:r>
                        <a:rPr lang="en-GB" sz="2000" i="1">
                          <a:solidFill>
                            <a:srgbClr val="FF0000"/>
                          </a:solidFill>
                          <a:latin typeface="Cambria Math" panose="02040503050406030204" pitchFamily="18" charset="0"/>
                          <a:ea typeface="Cambria Math" panose="02040503050406030204" pitchFamily="18" charset="0"/>
                        </a:rPr>
                        <m:t>&gt;</m:t>
                      </m:r>
                      <m:r>
                        <a:rPr lang="en-GB" sz="2000" i="1">
                          <a:solidFill>
                            <a:srgbClr val="FF0000"/>
                          </a:solidFill>
                          <a:latin typeface="Cambria Math" panose="02040503050406030204" pitchFamily="18" charset="0"/>
                          <a:ea typeface="Cambria Math" panose="02040503050406030204" pitchFamily="18" charset="0"/>
                        </a:rPr>
                        <m:t>0</m:t>
                      </m:r>
                      <m:r>
                        <a:rPr lang="en-GB" sz="2000" i="1" smtClean="0">
                          <a:solidFill>
                            <a:schemeClr val="tx1"/>
                          </a:solidFill>
                          <a:latin typeface="Cambria Math" panose="02040503050406030204" pitchFamily="18" charset="0"/>
                          <a:ea typeface="Cambria Math" panose="02040503050406030204" pitchFamily="18" charset="0"/>
                        </a:rPr>
                        <m:t>≡</m:t>
                      </m:r>
                      <m:r>
                        <a:rPr lang="en-GB" sz="2000" i="1">
                          <a:solidFill>
                            <a:srgbClr val="000000"/>
                          </a:solidFill>
                          <a:latin typeface="Cambria Math" panose="02040503050406030204" pitchFamily="18" charset="0"/>
                          <a:ea typeface="Cambria Math" panose="02040503050406030204" pitchFamily="18" charset="0"/>
                        </a:rPr>
                        <m:t>𝑡</m:t>
                      </m:r>
                      <m:r>
                        <a:rPr lang="en-GB" sz="2000" i="1">
                          <a:solidFill>
                            <a:srgbClr val="000000"/>
                          </a:solidFill>
                          <a:latin typeface="Cambria Math" panose="02040503050406030204" pitchFamily="18" charset="0"/>
                          <a:ea typeface="Cambria Math" panose="02040503050406030204" pitchFamily="18" charset="0"/>
                        </a:rPr>
                        <m:t>h</m:t>
                      </m:r>
                      <m:r>
                        <a:rPr lang="en-GB" sz="2000" i="1">
                          <a:solidFill>
                            <a:srgbClr val="000000"/>
                          </a:solidFill>
                          <a:latin typeface="Cambria Math" panose="02040503050406030204" pitchFamily="18" charset="0"/>
                          <a:ea typeface="Cambria Math" panose="02040503050406030204" pitchFamily="18" charset="0"/>
                        </a:rPr>
                        <m:t>𝑒</m:t>
                      </m:r>
                      <m:r>
                        <a:rPr lang="en-GB" sz="2000" i="1">
                          <a:solidFill>
                            <a:srgbClr val="000000"/>
                          </a:solidFill>
                          <a:latin typeface="Cambria Math" panose="02040503050406030204" pitchFamily="18" charset="0"/>
                          <a:ea typeface="Cambria Math" panose="02040503050406030204" pitchFamily="18" charset="0"/>
                        </a:rPr>
                        <m:t> </m:t>
                      </m:r>
                      <m:r>
                        <a:rPr lang="en-GB" sz="2000" b="0" i="1" smtClean="0">
                          <a:solidFill>
                            <a:srgbClr val="000000"/>
                          </a:solidFill>
                          <a:latin typeface="Cambria Math" panose="02040503050406030204" pitchFamily="18" charset="0"/>
                          <a:ea typeface="Cambria Math" panose="02040503050406030204" pitchFamily="18" charset="0"/>
                        </a:rPr>
                        <m:t>𝑝𝑢𝑡</m:t>
                      </m:r>
                      <m:r>
                        <a:rPr lang="en-GB" sz="2000" i="1">
                          <a:solidFill>
                            <a:srgbClr val="000000"/>
                          </a:solidFill>
                          <a:latin typeface="Cambria Math" panose="02040503050406030204" pitchFamily="18" charset="0"/>
                          <a:ea typeface="Cambria Math" panose="02040503050406030204" pitchFamily="18" charset="0"/>
                        </a:rPr>
                        <m:t> </m:t>
                      </m:r>
                      <m:r>
                        <a:rPr lang="en-GB" sz="2000" i="1">
                          <a:solidFill>
                            <a:srgbClr val="000000"/>
                          </a:solidFill>
                          <a:latin typeface="Cambria Math" panose="02040503050406030204" pitchFamily="18" charset="0"/>
                          <a:ea typeface="Cambria Math" panose="02040503050406030204" pitchFamily="18" charset="0"/>
                        </a:rPr>
                        <m:t>𝑜𝑝𝑡𝑖𝑜𝑛</m:t>
                      </m:r>
                      <m:r>
                        <a:rPr lang="en-GB" sz="2000" i="1">
                          <a:solidFill>
                            <a:srgbClr val="000000"/>
                          </a:solidFill>
                          <a:latin typeface="Cambria Math" panose="02040503050406030204" pitchFamily="18" charset="0"/>
                          <a:ea typeface="Cambria Math" panose="02040503050406030204" pitchFamily="18" charset="0"/>
                        </a:rPr>
                        <m:t> </m:t>
                      </m:r>
                      <m:r>
                        <a:rPr lang="en-GB" sz="2000" i="1">
                          <a:solidFill>
                            <a:srgbClr val="FF0000"/>
                          </a:solidFill>
                          <a:latin typeface="Cambria Math" panose="02040503050406030204" pitchFamily="18" charset="0"/>
                          <a:ea typeface="Cambria Math" panose="02040503050406030204" pitchFamily="18" charset="0"/>
                        </a:rPr>
                        <m:t>𝑤𝑖𝑙𝑙</m:t>
                      </m:r>
                      <m:r>
                        <a:rPr lang="en-GB" sz="2000" i="1">
                          <a:solidFill>
                            <a:srgbClr val="FF0000"/>
                          </a:solidFill>
                          <a:latin typeface="Cambria Math" panose="02040503050406030204" pitchFamily="18" charset="0"/>
                          <a:ea typeface="Cambria Math" panose="02040503050406030204" pitchFamily="18" charset="0"/>
                        </a:rPr>
                        <m:t> </m:t>
                      </m:r>
                      <m:r>
                        <a:rPr lang="en-GB" sz="2000" i="1">
                          <a:solidFill>
                            <a:srgbClr val="FF0000"/>
                          </a:solidFill>
                          <a:latin typeface="Cambria Math" panose="02040503050406030204" pitchFamily="18" charset="0"/>
                          <a:ea typeface="Cambria Math" panose="02040503050406030204" pitchFamily="18" charset="0"/>
                        </a:rPr>
                        <m:t>𝑏𝑒</m:t>
                      </m:r>
                      <m:r>
                        <a:rPr lang="en-GB" sz="2000" i="1">
                          <a:solidFill>
                            <a:srgbClr val="FF0000"/>
                          </a:solidFill>
                          <a:latin typeface="Cambria Math" panose="02040503050406030204" pitchFamily="18" charset="0"/>
                          <a:ea typeface="Cambria Math" panose="02040503050406030204" pitchFamily="18" charset="0"/>
                        </a:rPr>
                        <m:t> </m:t>
                      </m:r>
                      <m:r>
                        <a:rPr lang="en-GB" sz="2000" i="1">
                          <a:solidFill>
                            <a:srgbClr val="FF0000"/>
                          </a:solidFill>
                          <a:latin typeface="Cambria Math" panose="02040503050406030204" pitchFamily="18" charset="0"/>
                          <a:ea typeface="Cambria Math" panose="02040503050406030204" pitchFamily="18" charset="0"/>
                        </a:rPr>
                        <m:t>𝑒𝑥𝑒𝑟𝑐𝑖𝑠𝑒𝑑</m:t>
                      </m:r>
                    </m:oMath>
                  </m:oMathPara>
                </a14:m>
                <a:endParaRPr lang="en-GB" sz="2000" dirty="0">
                  <a:solidFill>
                    <a:srgbClr val="000000"/>
                  </a:solidFill>
                  <a:ea typeface="Cambria Math" panose="02040503050406030204" pitchFamily="18" charset="0"/>
                </a:endParaRPr>
              </a:p>
              <a:p>
                <a:pPr marL="109728" lvl="0" indent="0">
                  <a:buClr>
                    <a:srgbClr val="F69200"/>
                  </a:buClr>
                  <a:buNone/>
                </a:pPr>
                <a:r>
                  <a:rPr lang="en-GB" sz="2000" dirty="0">
                    <a:solidFill>
                      <a:srgbClr val="000000"/>
                    </a:solidFill>
                  </a:rPr>
                  <a:t>And if </a:t>
                </a:r>
              </a:p>
              <a:p>
                <a:pPr marL="109728" lvl="0" indent="0">
                  <a:buClr>
                    <a:srgbClr val="F69200"/>
                  </a:buClr>
                  <a:buNone/>
                </a:pPr>
                <a:r>
                  <a:rPr lang="en-GB" sz="2000" b="0" dirty="0">
                    <a:solidFill>
                      <a:srgbClr val="FF0000"/>
                    </a:solidFill>
                  </a:rPr>
                  <a:t>                                            </a:t>
                </a:r>
                <a14:m>
                  <m:oMath xmlns:m="http://schemas.openxmlformats.org/officeDocument/2006/math">
                    <m:r>
                      <a:rPr lang="en-GB" sz="2000" b="0" i="1" smtClean="0">
                        <a:solidFill>
                          <a:srgbClr val="FF0000"/>
                        </a:solidFill>
                        <a:latin typeface="Cambria Math" panose="02040503050406030204" pitchFamily="18" charset="0"/>
                      </a:rPr>
                      <m:t>𝐾</m:t>
                    </m:r>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𝑆</m:t>
                    </m:r>
                    <m:r>
                      <a:rPr lang="en-GB" sz="2000" i="1">
                        <a:solidFill>
                          <a:srgbClr val="FF0000"/>
                        </a:solidFill>
                        <a:latin typeface="Cambria Math" panose="02040503050406030204" pitchFamily="18" charset="0"/>
                      </a:rPr>
                      <m:t>&lt;</m:t>
                    </m:r>
                    <m:r>
                      <a:rPr lang="en-GB" sz="2000" i="1">
                        <a:solidFill>
                          <a:srgbClr val="FF0000"/>
                        </a:solidFill>
                        <a:latin typeface="Cambria Math" panose="02040503050406030204" pitchFamily="18" charset="0"/>
                      </a:rPr>
                      <m:t>0</m:t>
                    </m:r>
                    <m:r>
                      <a:rPr lang="en-GB" sz="2000" i="1" smtClean="0">
                        <a:solidFill>
                          <a:srgbClr val="000000"/>
                        </a:solidFill>
                        <a:latin typeface="Cambria Math" panose="02040503050406030204" pitchFamily="18" charset="0"/>
                        <a:ea typeface="Cambria Math" panose="02040503050406030204" pitchFamily="18" charset="0"/>
                      </a:rPr>
                      <m:t>⟺</m:t>
                    </m:r>
                    <m:r>
                      <a:rPr lang="en-GB" sz="2000" b="0" i="1" smtClean="0">
                        <a:solidFill>
                          <a:srgbClr val="FF0000"/>
                        </a:solidFill>
                        <a:latin typeface="Cambria Math" panose="02040503050406030204" pitchFamily="18" charset="0"/>
                        <a:ea typeface="Cambria Math" panose="02040503050406030204" pitchFamily="18" charset="0"/>
                      </a:rPr>
                      <m:t>𝑃</m:t>
                    </m:r>
                    <m:r>
                      <a:rPr lang="en-GB" sz="2000" i="1">
                        <a:solidFill>
                          <a:srgbClr val="FF0000"/>
                        </a:solidFill>
                        <a:latin typeface="Cambria Math" panose="02040503050406030204" pitchFamily="18" charset="0"/>
                        <a:ea typeface="Cambria Math" panose="02040503050406030204" pitchFamily="18" charset="0"/>
                      </a:rPr>
                      <m:t>=</m:t>
                    </m:r>
                    <m:r>
                      <a:rPr lang="en-GB" sz="2000" i="1">
                        <a:solidFill>
                          <a:srgbClr val="FF0000"/>
                        </a:solidFill>
                        <a:latin typeface="Cambria Math" panose="02040503050406030204" pitchFamily="18" charset="0"/>
                        <a:ea typeface="Cambria Math" panose="02040503050406030204" pitchFamily="18" charset="0"/>
                      </a:rPr>
                      <m:t>0</m:t>
                    </m:r>
                    <m:r>
                      <a:rPr lang="en-GB" sz="2000" i="1">
                        <a:solidFill>
                          <a:srgbClr val="000000"/>
                        </a:solidFill>
                        <a:latin typeface="Cambria Math" panose="02040503050406030204" pitchFamily="18" charset="0"/>
                        <a:ea typeface="Cambria Math" panose="02040503050406030204" pitchFamily="18" charset="0"/>
                      </a:rPr>
                      <m:t>≡</m:t>
                    </m:r>
                    <m:r>
                      <a:rPr lang="en-GB" sz="2000" i="1">
                        <a:solidFill>
                          <a:srgbClr val="000000"/>
                        </a:solidFill>
                        <a:latin typeface="Cambria Math" panose="02040503050406030204" pitchFamily="18" charset="0"/>
                        <a:ea typeface="Cambria Math" panose="02040503050406030204" pitchFamily="18" charset="0"/>
                      </a:rPr>
                      <m:t>𝑡</m:t>
                    </m:r>
                    <m:r>
                      <a:rPr lang="en-GB" sz="2000" i="1">
                        <a:solidFill>
                          <a:srgbClr val="000000"/>
                        </a:solidFill>
                        <a:latin typeface="Cambria Math" panose="02040503050406030204" pitchFamily="18" charset="0"/>
                        <a:ea typeface="Cambria Math" panose="02040503050406030204" pitchFamily="18" charset="0"/>
                      </a:rPr>
                      <m:t>h</m:t>
                    </m:r>
                    <m:r>
                      <a:rPr lang="en-GB" sz="2000" i="1">
                        <a:solidFill>
                          <a:srgbClr val="000000"/>
                        </a:solidFill>
                        <a:latin typeface="Cambria Math" panose="02040503050406030204" pitchFamily="18" charset="0"/>
                        <a:ea typeface="Cambria Math" panose="02040503050406030204" pitchFamily="18" charset="0"/>
                      </a:rPr>
                      <m:t>𝑒</m:t>
                    </m:r>
                    <m:r>
                      <a:rPr lang="en-GB" sz="2000" i="1">
                        <a:solidFill>
                          <a:srgbClr val="000000"/>
                        </a:solidFill>
                        <a:latin typeface="Cambria Math" panose="02040503050406030204" pitchFamily="18" charset="0"/>
                        <a:ea typeface="Cambria Math" panose="02040503050406030204" pitchFamily="18" charset="0"/>
                      </a:rPr>
                      <m:t> </m:t>
                    </m:r>
                    <m:r>
                      <a:rPr lang="en-GB" sz="2000" i="1">
                        <a:solidFill>
                          <a:srgbClr val="000000"/>
                        </a:solidFill>
                        <a:latin typeface="Cambria Math" panose="02040503050406030204" pitchFamily="18" charset="0"/>
                        <a:ea typeface="Cambria Math" panose="02040503050406030204" pitchFamily="18" charset="0"/>
                      </a:rPr>
                      <m:t>𝑐𝑎𝑙𝑙</m:t>
                    </m:r>
                    <m:r>
                      <a:rPr lang="en-GB" sz="2000" i="1">
                        <a:solidFill>
                          <a:srgbClr val="000000"/>
                        </a:solidFill>
                        <a:latin typeface="Cambria Math" panose="02040503050406030204" pitchFamily="18" charset="0"/>
                        <a:ea typeface="Cambria Math" panose="02040503050406030204" pitchFamily="18" charset="0"/>
                      </a:rPr>
                      <m:t> </m:t>
                    </m:r>
                    <m:r>
                      <a:rPr lang="en-GB" sz="2000" i="1">
                        <a:solidFill>
                          <a:srgbClr val="000000"/>
                        </a:solidFill>
                        <a:latin typeface="Cambria Math" panose="02040503050406030204" pitchFamily="18" charset="0"/>
                        <a:ea typeface="Cambria Math" panose="02040503050406030204" pitchFamily="18" charset="0"/>
                      </a:rPr>
                      <m:t>𝑜𝑝𝑡𝑖𝑜𝑛</m:t>
                    </m:r>
                    <m:r>
                      <a:rPr lang="en-GB" sz="2000" i="1">
                        <a:solidFill>
                          <a:srgbClr val="000000"/>
                        </a:solidFill>
                        <a:latin typeface="Cambria Math" panose="02040503050406030204" pitchFamily="18" charset="0"/>
                        <a:ea typeface="Cambria Math" panose="02040503050406030204" pitchFamily="18" charset="0"/>
                      </a:rPr>
                      <m:t> </m:t>
                    </m:r>
                    <m:r>
                      <a:rPr lang="en-GB" sz="2000" i="1">
                        <a:solidFill>
                          <a:srgbClr val="FF0000"/>
                        </a:solidFill>
                        <a:latin typeface="Cambria Math" panose="02040503050406030204" pitchFamily="18" charset="0"/>
                        <a:ea typeface="Cambria Math" panose="02040503050406030204" pitchFamily="18" charset="0"/>
                      </a:rPr>
                      <m:t>𝑤𝑖𝑙𝑙</m:t>
                    </m:r>
                    <m:r>
                      <a:rPr lang="en-GB" sz="2000" i="1">
                        <a:solidFill>
                          <a:srgbClr val="FF0000"/>
                        </a:solidFill>
                        <a:latin typeface="Cambria Math" panose="02040503050406030204" pitchFamily="18" charset="0"/>
                        <a:ea typeface="Cambria Math" panose="02040503050406030204" pitchFamily="18" charset="0"/>
                      </a:rPr>
                      <m:t> </m:t>
                    </m:r>
                    <m:r>
                      <a:rPr lang="en-GB" sz="2000" i="1">
                        <a:solidFill>
                          <a:srgbClr val="FF0000"/>
                        </a:solidFill>
                        <a:latin typeface="Cambria Math" panose="02040503050406030204" pitchFamily="18" charset="0"/>
                        <a:ea typeface="Cambria Math" panose="02040503050406030204" pitchFamily="18" charset="0"/>
                      </a:rPr>
                      <m:t>𝑛𝑜𝑡</m:t>
                    </m:r>
                    <m:r>
                      <a:rPr lang="en-GB" sz="2000" i="1">
                        <a:solidFill>
                          <a:srgbClr val="FF0000"/>
                        </a:solidFill>
                        <a:latin typeface="Cambria Math" panose="02040503050406030204" pitchFamily="18" charset="0"/>
                        <a:ea typeface="Cambria Math" panose="02040503050406030204" pitchFamily="18" charset="0"/>
                      </a:rPr>
                      <m:t> </m:t>
                    </m:r>
                    <m:r>
                      <a:rPr lang="en-GB" sz="2000" i="1">
                        <a:solidFill>
                          <a:srgbClr val="FF0000"/>
                        </a:solidFill>
                        <a:latin typeface="Cambria Math" panose="02040503050406030204" pitchFamily="18" charset="0"/>
                        <a:ea typeface="Cambria Math" panose="02040503050406030204" pitchFamily="18" charset="0"/>
                      </a:rPr>
                      <m:t>𝑏𝑒</m:t>
                    </m:r>
                    <m:r>
                      <a:rPr lang="en-GB" sz="2000" i="1">
                        <a:solidFill>
                          <a:srgbClr val="FF0000"/>
                        </a:solidFill>
                        <a:latin typeface="Cambria Math" panose="02040503050406030204" pitchFamily="18" charset="0"/>
                        <a:ea typeface="Cambria Math" panose="02040503050406030204" pitchFamily="18" charset="0"/>
                      </a:rPr>
                      <m:t> </m:t>
                    </m:r>
                    <m:r>
                      <a:rPr lang="en-GB" sz="2000" i="1">
                        <a:solidFill>
                          <a:srgbClr val="FF0000"/>
                        </a:solidFill>
                        <a:latin typeface="Cambria Math" panose="02040503050406030204" pitchFamily="18" charset="0"/>
                        <a:ea typeface="Cambria Math" panose="02040503050406030204" pitchFamily="18" charset="0"/>
                      </a:rPr>
                      <m:t>𝑒𝑥𝑒𝑟𝑐𝑖𝑠𝑒𝑑</m:t>
                    </m:r>
                  </m:oMath>
                </a14:m>
                <a:endParaRPr lang="en-GB" sz="2000" dirty="0">
                  <a:solidFill>
                    <a:srgbClr val="000000"/>
                  </a:solidFill>
                  <a:ea typeface="Cambria Math" panose="02040503050406030204" pitchFamily="18" charset="0"/>
                </a:endParaRPr>
              </a:p>
              <a:p>
                <a:pPr marL="109728" lvl="0" indent="0">
                  <a:buClr>
                    <a:srgbClr val="F69200"/>
                  </a:buClr>
                  <a:buNone/>
                </a:pPr>
                <a:endParaRPr lang="en-GB" sz="800" dirty="0">
                  <a:solidFill>
                    <a:srgbClr val="000000"/>
                  </a:solidFill>
                </a:endParaRPr>
              </a:p>
              <a:p>
                <a:pPr lvl="0">
                  <a:buClr>
                    <a:srgbClr val="F69200"/>
                  </a:buClr>
                  <a:buFont typeface="Arial" panose="020B0604020202020204" pitchFamily="34" charset="0"/>
                  <a:buChar char="•"/>
                </a:pPr>
                <a:r>
                  <a:rPr lang="en-GB" sz="2000" dirty="0">
                    <a:solidFill>
                      <a:srgbClr val="000000"/>
                    </a:solidFill>
                  </a:rPr>
                  <a:t>Therefore, the put option payoff either pays </a:t>
                </a:r>
                <a14:m>
                  <m:oMath xmlns:m="http://schemas.openxmlformats.org/officeDocument/2006/math">
                    <m:r>
                      <a:rPr lang="en-GB" sz="2000" i="1">
                        <a:solidFill>
                          <a:srgbClr val="000000"/>
                        </a:solidFill>
                        <a:latin typeface="Cambria Math" panose="02040503050406030204" pitchFamily="18" charset="0"/>
                      </a:rPr>
                      <m:t>⁡(</m:t>
                    </m:r>
                    <m:r>
                      <a:rPr lang="en-GB" sz="2000" b="0" i="1" smtClean="0">
                        <a:solidFill>
                          <a:srgbClr val="FF0000"/>
                        </a:solidFill>
                        <a:latin typeface="Cambria Math" panose="02040503050406030204" pitchFamily="18" charset="0"/>
                      </a:rPr>
                      <m:t>𝐾</m:t>
                    </m:r>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𝑠</m:t>
                    </m:r>
                    <m:r>
                      <a:rPr lang="en-GB" sz="2000" i="1">
                        <a:solidFill>
                          <a:srgbClr val="000000"/>
                        </a:solidFill>
                        <a:latin typeface="Cambria Math" panose="02040503050406030204" pitchFamily="18" charset="0"/>
                      </a:rPr>
                      <m:t>) </m:t>
                    </m:r>
                  </m:oMath>
                </a14:m>
                <a:r>
                  <a:rPr lang="en-GB" sz="2000" dirty="0">
                    <a:solidFill>
                      <a:srgbClr val="000000"/>
                    </a:solidFill>
                  </a:rPr>
                  <a:t>or </a:t>
                </a:r>
                <a:r>
                  <a:rPr lang="en-GB" sz="2000" dirty="0">
                    <a:solidFill>
                      <a:srgbClr val="FF0000"/>
                    </a:solidFill>
                  </a:rPr>
                  <a:t>0</a:t>
                </a:r>
                <a:r>
                  <a:rPr lang="en-GB" sz="2000" dirty="0">
                    <a:solidFill>
                      <a:srgbClr val="000000"/>
                    </a:solidFill>
                  </a:rPr>
                  <a:t> and it can be written as (assuming no other cost):</a:t>
                </a:r>
              </a:p>
              <a:p>
                <a:pPr lvl="0">
                  <a:buClr>
                    <a:srgbClr val="F69200"/>
                  </a:buClr>
                  <a:buFont typeface="Arial" panose="020B0604020202020204" pitchFamily="34" charset="0"/>
                  <a:buChar char="•"/>
                </a:pPr>
                <a:endParaRPr lang="en-GB" sz="800" dirty="0">
                  <a:solidFill>
                    <a:srgbClr val="000000"/>
                  </a:solidFill>
                </a:endParaRPr>
              </a:p>
              <a:p>
                <a:pPr marL="109728" lvl="0" indent="0">
                  <a:buClr>
                    <a:srgbClr val="F69200"/>
                  </a:buClr>
                  <a:buNone/>
                </a:pPr>
                <a:endParaRPr lang="en-GB" sz="800" dirty="0">
                  <a:solidFill>
                    <a:srgbClr val="000000"/>
                  </a:solidFill>
                </a:endParaRPr>
              </a:p>
              <a:p>
                <a:pPr marL="109728" lvl="0" indent="0">
                  <a:buClr>
                    <a:srgbClr val="F69200"/>
                  </a:buClr>
                  <a:buNone/>
                </a:pPr>
                <a:r>
                  <a:rPr lang="en-GB" sz="2000" b="0" dirty="0">
                    <a:solidFill>
                      <a:srgbClr val="000000"/>
                    </a:solidFill>
                  </a:rPr>
                  <a:t>                                                     </a:t>
                </a:r>
                <a14:m>
                  <m:oMath xmlns:m="http://schemas.openxmlformats.org/officeDocument/2006/math">
                    <m:r>
                      <a:rPr lang="en-GB" sz="2000" b="0" i="1" smtClean="0">
                        <a:solidFill>
                          <a:srgbClr val="000000"/>
                        </a:solidFill>
                        <a:latin typeface="Cambria Math" panose="02040503050406030204" pitchFamily="18" charset="0"/>
                      </a:rPr>
                      <m:t>𝑃</m:t>
                    </m:r>
                    <m:r>
                      <a:rPr lang="en-GB" sz="2000" i="1">
                        <a:solidFill>
                          <a:srgbClr val="000000"/>
                        </a:solidFill>
                        <a:latin typeface="Cambria Math" panose="02040503050406030204" pitchFamily="18" charset="0"/>
                      </a:rPr>
                      <m:t>=</m:t>
                    </m:r>
                    <m:r>
                      <m:rPr>
                        <m:sty m:val="p"/>
                      </m:rPr>
                      <a:rPr lang="en-GB" sz="2000">
                        <a:solidFill>
                          <a:srgbClr val="000000"/>
                        </a:solidFill>
                        <a:latin typeface="Cambria Math" panose="02040503050406030204" pitchFamily="18" charset="0"/>
                      </a:rPr>
                      <m:t>max</m:t>
                    </m:r>
                    <m:r>
                      <a:rPr lang="en-GB" sz="2000" i="1">
                        <a:solidFill>
                          <a:srgbClr val="000000"/>
                        </a:solidFill>
                        <a:latin typeface="Cambria Math" panose="02040503050406030204" pitchFamily="18" charset="0"/>
                      </a:rPr>
                      <m:t>⁡(</m:t>
                    </m:r>
                    <m:r>
                      <a:rPr lang="en-GB" sz="2000" b="0" i="1" smtClean="0">
                        <a:solidFill>
                          <a:srgbClr val="000000"/>
                        </a:solidFill>
                        <a:latin typeface="Cambria Math" panose="02040503050406030204" pitchFamily="18" charset="0"/>
                      </a:rPr>
                      <m:t>𝐾</m:t>
                    </m:r>
                    <m:r>
                      <a:rPr lang="en-GB" sz="2000" b="0" i="1" smtClean="0">
                        <a:solidFill>
                          <a:srgbClr val="000000"/>
                        </a:solidFill>
                        <a:latin typeface="Cambria Math" panose="02040503050406030204" pitchFamily="18" charset="0"/>
                      </a:rPr>
                      <m:t>−</m:t>
                    </m:r>
                    <m:r>
                      <a:rPr lang="en-GB" sz="2000" b="0" i="1" smtClean="0">
                        <a:solidFill>
                          <a:srgbClr val="000000"/>
                        </a:solidFill>
                        <a:latin typeface="Cambria Math" panose="02040503050406030204" pitchFamily="18" charset="0"/>
                      </a:rPr>
                      <m:t>𝑆</m:t>
                    </m:r>
                    <m:r>
                      <a:rPr lang="en-GB" sz="2000" i="1">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0</m:t>
                    </m:r>
                    <m:r>
                      <a:rPr lang="en-GB" sz="2000" i="1">
                        <a:solidFill>
                          <a:srgbClr val="000000"/>
                        </a:solidFill>
                        <a:latin typeface="Cambria Math" panose="02040503050406030204" pitchFamily="18" charset="0"/>
                      </a:rPr>
                      <m:t>)</m:t>
                    </m:r>
                  </m:oMath>
                </a14:m>
                <a:r>
                  <a:rPr lang="en-GB" sz="2200" dirty="0"/>
                  <a:t> </a:t>
                </a:r>
              </a:p>
              <a:p>
                <a:pPr lvl="0">
                  <a:buClr>
                    <a:srgbClr val="F69200"/>
                  </a:buClr>
                  <a:buFont typeface="Arial" panose="020B0604020202020204" pitchFamily="34" charset="0"/>
                  <a:buChar char="•"/>
                </a:pPr>
                <a:endParaRPr lang="en-GB" sz="800" b="1" dirty="0">
                  <a:solidFill>
                    <a:srgbClr val="000000"/>
                  </a:solidFill>
                </a:endParaRPr>
              </a:p>
              <a:p>
                <a:pPr lvl="0">
                  <a:buClr>
                    <a:srgbClr val="F69200"/>
                  </a:buClr>
                  <a:buFont typeface="Arial" panose="020B0604020202020204" pitchFamily="34" charset="0"/>
                  <a:buChar char="•"/>
                </a:pPr>
                <a:r>
                  <a:rPr lang="en-GB" sz="2000" b="1" dirty="0">
                    <a:solidFill>
                      <a:srgbClr val="000000"/>
                    </a:solidFill>
                  </a:rPr>
                  <a:t>The graphical representation of the payoff of a call option:</a:t>
                </a:r>
              </a:p>
              <a:p>
                <a:pPr marL="566928" indent="-457200">
                  <a:buFont typeface="+mj-lt"/>
                  <a:buAutoNum type="alphaUcPeriod" startAt="2"/>
                </a:pPr>
                <a:endParaRPr lang="en-GB" sz="2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85227" y="1191237"/>
                <a:ext cx="11727806" cy="5452844"/>
              </a:xfrm>
              <a:blipFill>
                <a:blip r:embed="rId2"/>
                <a:stretch>
                  <a:fillRect t="-894" r="-676"/>
                </a:stretch>
              </a:blipFill>
            </p:spPr>
            <p:txBody>
              <a:bodyPr/>
              <a:lstStyle/>
              <a:p>
                <a:r>
                  <a:rPr lang="en-GB">
                    <a:noFill/>
                  </a:rPr>
                  <a:t> </a:t>
                </a:r>
              </a:p>
            </p:txBody>
          </p:sp>
        </mc:Fallback>
      </mc:AlternateContent>
      <p:cxnSp>
        <p:nvCxnSpPr>
          <p:cNvPr id="5" name="Straight Arrow Connector 4">
            <a:extLst>
              <a:ext uri="{FF2B5EF4-FFF2-40B4-BE49-F238E27FC236}">
                <a16:creationId xmlns:a16="http://schemas.microsoft.com/office/drawing/2014/main" id="{6FF3FB78-4D58-41CD-8B61-A872FF9B9D7A}"/>
              </a:ext>
            </a:extLst>
          </p:cNvPr>
          <p:cNvCxnSpPr/>
          <p:nvPr/>
        </p:nvCxnSpPr>
        <p:spPr>
          <a:xfrm>
            <a:off x="5645790" y="4437776"/>
            <a:ext cx="503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A85114AD-8A23-41C3-9223-A6231B89EC09}"/>
              </a:ext>
            </a:extLst>
          </p:cNvPr>
          <p:cNvSpPr txBox="1"/>
          <p:nvPr/>
        </p:nvSpPr>
        <p:spPr>
          <a:xfrm>
            <a:off x="5755473" y="4217222"/>
            <a:ext cx="3487268" cy="400110"/>
          </a:xfrm>
          <a:prstGeom prst="rect">
            <a:avLst/>
          </a:prstGeom>
          <a:noFill/>
        </p:spPr>
        <p:txBody>
          <a:bodyPr wrap="square" rtlCol="0">
            <a:spAutoFit/>
          </a:bodyPr>
          <a:lstStyle/>
          <a:p>
            <a:pPr algn="ctr"/>
            <a:r>
              <a:rPr lang="en-GB" sz="2000" b="1" dirty="0">
                <a:solidFill>
                  <a:srgbClr val="FF0000"/>
                </a:solidFill>
              </a:rPr>
              <a:t>Put value at expiration</a:t>
            </a:r>
          </a:p>
        </p:txBody>
      </p:sp>
      <p:cxnSp>
        <p:nvCxnSpPr>
          <p:cNvPr id="8" name="Straight Arrow Connector 7">
            <a:extLst>
              <a:ext uri="{FF2B5EF4-FFF2-40B4-BE49-F238E27FC236}">
                <a16:creationId xmlns:a16="http://schemas.microsoft.com/office/drawing/2014/main" id="{B2F4BF5D-6641-4F18-B5B0-0ED2E78BC7AB}"/>
              </a:ext>
            </a:extLst>
          </p:cNvPr>
          <p:cNvCxnSpPr/>
          <p:nvPr/>
        </p:nvCxnSpPr>
        <p:spPr>
          <a:xfrm flipV="1">
            <a:off x="4840448" y="5058561"/>
            <a:ext cx="0" cy="145968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4D07E3EF-9069-4EAB-97C1-ED288F0AA49B}"/>
              </a:ext>
            </a:extLst>
          </p:cNvPr>
          <p:cNvCxnSpPr/>
          <p:nvPr/>
        </p:nvCxnSpPr>
        <p:spPr>
          <a:xfrm>
            <a:off x="4840448" y="6526635"/>
            <a:ext cx="2407640"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0653E4D-94AF-48A8-8D74-6F48FB64A1DA}"/>
              </a:ext>
            </a:extLst>
          </p:cNvPr>
          <p:cNvCxnSpPr/>
          <p:nvPr/>
        </p:nvCxnSpPr>
        <p:spPr>
          <a:xfrm>
            <a:off x="4840448" y="5410899"/>
            <a:ext cx="1065402" cy="1107347"/>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5E475B4-CAC2-412A-8114-C952793A1937}"/>
              </a:ext>
            </a:extLst>
          </p:cNvPr>
          <p:cNvCxnSpPr/>
          <p:nvPr/>
        </p:nvCxnSpPr>
        <p:spPr>
          <a:xfrm>
            <a:off x="5905850" y="6514051"/>
            <a:ext cx="889233" cy="8389"/>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FD1ACB33-2D20-4B97-A595-886C09D7A6B5}"/>
              </a:ext>
            </a:extLst>
          </p:cNvPr>
          <p:cNvCxnSpPr/>
          <p:nvPr/>
        </p:nvCxnSpPr>
        <p:spPr>
          <a:xfrm>
            <a:off x="5905850" y="6024282"/>
            <a:ext cx="0" cy="3705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7" name="Rectangle 16">
                <a:extLst>
                  <a:ext uri="{FF2B5EF4-FFF2-40B4-BE49-F238E27FC236}">
                    <a16:creationId xmlns:a16="http://schemas.microsoft.com/office/drawing/2014/main" id="{48FBE350-9954-46D5-B390-410D5464044B}"/>
                  </a:ext>
                </a:extLst>
              </p:cNvPr>
              <p:cNvSpPr/>
              <p:nvPr/>
            </p:nvSpPr>
            <p:spPr>
              <a:xfrm>
                <a:off x="5489523" y="5650756"/>
                <a:ext cx="1593257" cy="369332"/>
              </a:xfrm>
              <a:prstGeom prst="rect">
                <a:avLst/>
              </a:prstGeom>
            </p:spPr>
            <p:txBody>
              <a:bodyPr wrap="none">
                <a:spAutoFit/>
              </a:bodyPr>
              <a:lstStyle/>
              <a:p>
                <a:r>
                  <a:rPr lang="en-GB" dirty="0"/>
                  <a:t>Strike Price (</a:t>
                </a:r>
                <a14:m>
                  <m:oMath xmlns:m="http://schemas.openxmlformats.org/officeDocument/2006/math">
                    <m:r>
                      <a:rPr lang="en-GB" i="1">
                        <a:solidFill>
                          <a:srgbClr val="FF0000"/>
                        </a:solidFill>
                        <a:latin typeface="Cambria Math" panose="02040503050406030204" pitchFamily="18" charset="0"/>
                      </a:rPr>
                      <m:t>𝐾</m:t>
                    </m:r>
                  </m:oMath>
                </a14:m>
                <a:r>
                  <a:rPr lang="en-GB" dirty="0"/>
                  <a:t>)</a:t>
                </a:r>
              </a:p>
            </p:txBody>
          </p:sp>
        </mc:Choice>
        <mc:Fallback xmlns="">
          <p:sp>
            <p:nvSpPr>
              <p:cNvPr id="17" name="Rectangle 16">
                <a:extLst>
                  <a:ext uri="{FF2B5EF4-FFF2-40B4-BE49-F238E27FC236}">
                    <a16:creationId xmlns:a16="http://schemas.microsoft.com/office/drawing/2014/main" id="{48FBE350-9954-46D5-B390-410D5464044B}"/>
                  </a:ext>
                </a:extLst>
              </p:cNvPr>
              <p:cNvSpPr>
                <a:spLocks noRot="1" noChangeAspect="1" noMove="1" noResize="1" noEditPoints="1" noAdjustHandles="1" noChangeArrowheads="1" noChangeShapeType="1" noTextEdit="1"/>
              </p:cNvSpPr>
              <p:nvPr/>
            </p:nvSpPr>
            <p:spPr>
              <a:xfrm>
                <a:off x="5489523" y="5650756"/>
                <a:ext cx="1593257" cy="369332"/>
              </a:xfrm>
              <a:prstGeom prst="rect">
                <a:avLst/>
              </a:prstGeom>
              <a:blipFill>
                <a:blip r:embed="rId3"/>
                <a:stretch>
                  <a:fillRect l="-3448" t="-9836" r="-2299" b="-2459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0A30D889-74A8-4EFE-8AE2-F2E044498F34}"/>
                  </a:ext>
                </a:extLst>
              </p:cNvPr>
              <p:cNvSpPr txBox="1"/>
              <p:nvPr/>
            </p:nvSpPr>
            <p:spPr>
              <a:xfrm>
                <a:off x="3977261" y="5080842"/>
                <a:ext cx="989900" cy="1169551"/>
              </a:xfrm>
              <a:prstGeom prst="rect">
                <a:avLst/>
              </a:prstGeom>
              <a:noFill/>
            </p:spPr>
            <p:txBody>
              <a:bodyPr wrap="square" rtlCol="0">
                <a:spAutoFit/>
              </a:bodyPr>
              <a:lstStyle/>
              <a:p>
                <a:r>
                  <a:rPr lang="en-GB" sz="1400" b="1" dirty="0"/>
                  <a:t>Payoff (</a:t>
                </a:r>
                <a14:m>
                  <m:oMath xmlns:m="http://schemas.openxmlformats.org/officeDocument/2006/math">
                    <m:r>
                      <a:rPr lang="en-GB" sz="1400" b="1" i="1" smtClean="0">
                        <a:solidFill>
                          <a:srgbClr val="FF0000"/>
                        </a:solidFill>
                        <a:latin typeface="Cambria Math" panose="02040503050406030204" pitchFamily="18" charset="0"/>
                      </a:rPr>
                      <m:t>𝑷</m:t>
                    </m:r>
                  </m:oMath>
                </a14:m>
                <a:r>
                  <a:rPr lang="en-GB" sz="1400" b="1" dirty="0"/>
                  <a:t>)</a:t>
                </a:r>
              </a:p>
              <a:p>
                <a:r>
                  <a:rPr lang="en-GB" sz="1400" dirty="0"/>
                  <a:t>Or the value of the put option</a:t>
                </a:r>
              </a:p>
            </p:txBody>
          </p:sp>
        </mc:Choice>
        <mc:Fallback xmlns="">
          <p:sp>
            <p:nvSpPr>
              <p:cNvPr id="18" name="TextBox 17">
                <a:extLst>
                  <a:ext uri="{FF2B5EF4-FFF2-40B4-BE49-F238E27FC236}">
                    <a16:creationId xmlns:a16="http://schemas.microsoft.com/office/drawing/2014/main" id="{0A30D889-74A8-4EFE-8AE2-F2E044498F34}"/>
                  </a:ext>
                </a:extLst>
              </p:cNvPr>
              <p:cNvSpPr txBox="1">
                <a:spLocks noRot="1" noChangeAspect="1" noMove="1" noResize="1" noEditPoints="1" noAdjustHandles="1" noChangeArrowheads="1" noChangeShapeType="1" noTextEdit="1"/>
              </p:cNvSpPr>
              <p:nvPr/>
            </p:nvSpPr>
            <p:spPr>
              <a:xfrm>
                <a:off x="3977261" y="5080842"/>
                <a:ext cx="989900" cy="1169551"/>
              </a:xfrm>
              <a:prstGeom prst="rect">
                <a:avLst/>
              </a:prstGeom>
              <a:blipFill>
                <a:blip r:embed="rId4"/>
                <a:stretch>
                  <a:fillRect l="-1840" t="-521" b="-468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3A23C66F-709E-425F-A8E5-FFC92A55D58E}"/>
                  </a:ext>
                </a:extLst>
              </p:cNvPr>
              <p:cNvSpPr txBox="1"/>
              <p:nvPr/>
            </p:nvSpPr>
            <p:spPr>
              <a:xfrm>
                <a:off x="6821324" y="6252561"/>
                <a:ext cx="1686182" cy="307777"/>
              </a:xfrm>
              <a:prstGeom prst="rect">
                <a:avLst/>
              </a:prstGeom>
              <a:noFill/>
            </p:spPr>
            <p:txBody>
              <a:bodyPr wrap="square" rtlCol="0">
                <a:spAutoFit/>
              </a:bodyPr>
              <a:lstStyle/>
              <a:p>
                <a:r>
                  <a:rPr lang="en-GB" sz="1400" dirty="0"/>
                  <a:t>Stock Price (</a:t>
                </a:r>
                <a14:m>
                  <m:oMath xmlns:m="http://schemas.openxmlformats.org/officeDocument/2006/math">
                    <m:r>
                      <a:rPr lang="en-GB" sz="1400" b="0" i="1" smtClean="0">
                        <a:solidFill>
                          <a:srgbClr val="FF0000"/>
                        </a:solidFill>
                        <a:latin typeface="Cambria Math" panose="02040503050406030204" pitchFamily="18" charset="0"/>
                      </a:rPr>
                      <m:t>𝑆</m:t>
                    </m:r>
                  </m:oMath>
                </a14:m>
                <a:r>
                  <a:rPr lang="en-GB" sz="1400" dirty="0"/>
                  <a:t>)</a:t>
                </a:r>
              </a:p>
            </p:txBody>
          </p:sp>
        </mc:Choice>
        <mc:Fallback xmlns="">
          <p:sp>
            <p:nvSpPr>
              <p:cNvPr id="19" name="TextBox 18">
                <a:extLst>
                  <a:ext uri="{FF2B5EF4-FFF2-40B4-BE49-F238E27FC236}">
                    <a16:creationId xmlns:a16="http://schemas.microsoft.com/office/drawing/2014/main" id="{3A23C66F-709E-425F-A8E5-FFC92A55D58E}"/>
                  </a:ext>
                </a:extLst>
              </p:cNvPr>
              <p:cNvSpPr txBox="1">
                <a:spLocks noRot="1" noChangeAspect="1" noMove="1" noResize="1" noEditPoints="1" noAdjustHandles="1" noChangeArrowheads="1" noChangeShapeType="1" noTextEdit="1"/>
              </p:cNvSpPr>
              <p:nvPr/>
            </p:nvSpPr>
            <p:spPr>
              <a:xfrm>
                <a:off x="6821324" y="6252561"/>
                <a:ext cx="1686182" cy="307777"/>
              </a:xfrm>
              <a:prstGeom prst="rect">
                <a:avLst/>
              </a:prstGeom>
              <a:blipFill>
                <a:blip r:embed="rId5"/>
                <a:stretch>
                  <a:fillRect l="-1083" t="-4000" b="-2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Rectangle 19">
                <a:extLst>
                  <a:ext uri="{FF2B5EF4-FFF2-40B4-BE49-F238E27FC236}">
                    <a16:creationId xmlns:a16="http://schemas.microsoft.com/office/drawing/2014/main" id="{7A0FF9A0-1721-40C2-B819-8B29D862E5DE}"/>
                  </a:ext>
                </a:extLst>
              </p:cNvPr>
              <p:cNvSpPr/>
              <p:nvPr/>
            </p:nvSpPr>
            <p:spPr>
              <a:xfrm>
                <a:off x="7351553" y="5354726"/>
                <a:ext cx="4574906" cy="71019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𝑃</m:t>
                      </m:r>
                      <m:r>
                        <a:rPr lang="en-GB" i="1">
                          <a:latin typeface="Cambria Math" panose="02040503050406030204" pitchFamily="18" charset="0"/>
                        </a:rPr>
                        <m:t>=</m:t>
                      </m:r>
                      <m:d>
                        <m:dPr>
                          <m:begChr m:val="{"/>
                          <m:endChr m:val=""/>
                          <m:ctrlPr>
                            <a:rPr lang="en-GB" i="1">
                              <a:latin typeface="Cambria Math" panose="02040503050406030204" pitchFamily="18" charset="0"/>
                            </a:rPr>
                          </m:ctrlPr>
                        </m:dPr>
                        <m:e>
                          <m:m>
                            <m:mPr>
                              <m:mcs>
                                <m:mc>
                                  <m:mcPr>
                                    <m:count m:val="2"/>
                                    <m:mcJc m:val="center"/>
                                  </m:mcPr>
                                </m:mc>
                              </m:mcs>
                              <m:ctrlPr>
                                <a:rPr lang="en-GB" i="1">
                                  <a:latin typeface="Cambria Math" panose="02040503050406030204" pitchFamily="18" charset="0"/>
                                </a:rPr>
                              </m:ctrlPr>
                            </m:mPr>
                            <m:mr>
                              <m:e>
                                <m:r>
                                  <a:rPr lang="en-GB" b="0" i="1" smtClean="0">
                                    <a:latin typeface="Cambria Math" panose="02040503050406030204" pitchFamily="18" charset="0"/>
                                  </a:rPr>
                                  <m:t>𝐾</m:t>
                                </m:r>
                                <m:r>
                                  <a:rPr lang="en-GB" b="0" i="1" smtClean="0">
                                    <a:latin typeface="Cambria Math" panose="02040503050406030204" pitchFamily="18" charset="0"/>
                                  </a:rPr>
                                  <m:t>−</m:t>
                                </m:r>
                                <m:r>
                                  <a:rPr lang="en-GB" b="0" i="1" smtClean="0">
                                    <a:latin typeface="Cambria Math" panose="02040503050406030204" pitchFamily="18" charset="0"/>
                                  </a:rPr>
                                  <m:t>𝑆</m:t>
                                </m:r>
                              </m:e>
                              <m:e>
                                <m:r>
                                  <a:rPr lang="en-GB" i="1">
                                    <a:latin typeface="Cambria Math" panose="02040503050406030204" pitchFamily="18" charset="0"/>
                                  </a:rPr>
                                  <m:t>𝑖𝑓</m:t>
                                </m:r>
                                <m:r>
                                  <a:rPr lang="en-GB" i="1">
                                    <a:latin typeface="Cambria Math" panose="02040503050406030204" pitchFamily="18" charset="0"/>
                                  </a:rPr>
                                  <m:t> </m:t>
                                </m:r>
                                <m:r>
                                  <a:rPr lang="en-GB" b="0" i="1" smtClean="0">
                                    <a:latin typeface="Cambria Math" panose="02040503050406030204" pitchFamily="18" charset="0"/>
                                  </a:rPr>
                                  <m:t>𝐾</m:t>
                                </m:r>
                                <m:r>
                                  <a:rPr lang="en-GB" i="1">
                                    <a:latin typeface="Cambria Math" panose="02040503050406030204" pitchFamily="18" charset="0"/>
                                  </a:rPr>
                                  <m:t>&gt;</m:t>
                                </m:r>
                                <m:r>
                                  <a:rPr lang="en-GB" b="0" i="1" smtClean="0">
                                    <a:latin typeface="Cambria Math" panose="02040503050406030204" pitchFamily="18" charset="0"/>
                                  </a:rPr>
                                  <m:t>𝑆</m:t>
                                </m:r>
                                <m:r>
                                  <a:rPr lang="en-GB" b="0" i="1" smtClean="0">
                                    <a:latin typeface="Cambria Math" panose="02040503050406030204" pitchFamily="18" charset="0"/>
                                  </a:rPr>
                                  <m:t>         </m:t>
                                </m:r>
                                <m:r>
                                  <m:rPr>
                                    <m:nor/>
                                  </m:rPr>
                                  <a:rPr lang="en-GB" b="0" i="0" smtClean="0">
                                    <a:latin typeface="Cambria Math" panose="02040503050406030204" pitchFamily="18" charset="0"/>
                                  </a:rPr>
                                  <m:t>(</m:t>
                                </m:r>
                                <m:r>
                                  <m:rPr>
                                    <m:nor/>
                                  </m:rPr>
                                  <a:rPr lang="en-GB" i="0">
                                    <a:latin typeface="Cambria Math" panose="02040503050406030204" pitchFamily="18" charset="0"/>
                                  </a:rPr>
                                  <m:t>in</m:t>
                                </m:r>
                                <m:r>
                                  <m:rPr>
                                    <m:nor/>
                                  </m:rPr>
                                  <a:rPr lang="en-GB" b="0" i="0" smtClean="0">
                                    <a:latin typeface="Cambria Math" panose="02040503050406030204" pitchFamily="18" charset="0"/>
                                  </a:rPr>
                                  <m:t>−</m:t>
                                </m:r>
                                <m:r>
                                  <m:rPr>
                                    <m:nor/>
                                  </m:rPr>
                                  <a:rPr lang="en-GB" i="0">
                                    <a:latin typeface="Cambria Math" panose="02040503050406030204" pitchFamily="18" charset="0"/>
                                  </a:rPr>
                                  <m:t>the</m:t>
                                </m:r>
                                <m:r>
                                  <m:rPr>
                                    <m:nor/>
                                  </m:rPr>
                                  <a:rPr lang="en-GB" b="0" i="0" smtClean="0">
                                    <a:latin typeface="Cambria Math" panose="02040503050406030204" pitchFamily="18" charset="0"/>
                                  </a:rPr>
                                  <m:t>−</m:t>
                                </m:r>
                                <m:r>
                                  <m:rPr>
                                    <m:nor/>
                                  </m:rPr>
                                  <a:rPr lang="en-GB" i="0">
                                    <a:latin typeface="Cambria Math" panose="02040503050406030204" pitchFamily="18" charset="0"/>
                                  </a:rPr>
                                  <m:t>money</m:t>
                                </m:r>
                                <m:r>
                                  <m:rPr>
                                    <m:nor/>
                                  </m:rPr>
                                  <a:rPr lang="en-GB" i="0">
                                    <a:latin typeface="Cambria Math" panose="02040503050406030204" pitchFamily="18" charset="0"/>
                                  </a:rPr>
                                  <m:t>)</m:t>
                                </m:r>
                              </m:e>
                            </m:mr>
                            <m:mr>
                              <m:e>
                                <m:r>
                                  <a:rPr lang="en-GB" i="1">
                                    <a:latin typeface="Cambria Math" panose="02040503050406030204" pitchFamily="18" charset="0"/>
                                  </a:rPr>
                                  <m:t>0</m:t>
                                </m:r>
                              </m:e>
                              <m:e>
                                <m:r>
                                  <a:rPr lang="en-GB" i="1">
                                    <a:latin typeface="Cambria Math" panose="02040503050406030204" pitchFamily="18" charset="0"/>
                                  </a:rPr>
                                  <m:t>𝑖𝑓</m:t>
                                </m:r>
                                <m:r>
                                  <a:rPr lang="en-GB" i="1">
                                    <a:latin typeface="Cambria Math" panose="02040503050406030204" pitchFamily="18" charset="0"/>
                                  </a:rPr>
                                  <m:t> </m:t>
                                </m:r>
                                <m:r>
                                  <a:rPr lang="en-GB" b="0" i="1" smtClean="0">
                                    <a:latin typeface="Cambria Math" panose="02040503050406030204" pitchFamily="18" charset="0"/>
                                  </a:rPr>
                                  <m:t>𝐾</m:t>
                                </m:r>
                                <m:r>
                                  <a:rPr lang="en-GB" i="1">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𝑆</m:t>
                                </m:r>
                                <m:r>
                                  <a:rPr lang="en-GB" b="0" i="1" smtClean="0">
                                    <a:latin typeface="Cambria Math" panose="02040503050406030204" pitchFamily="18" charset="0"/>
                                    <a:ea typeface="Cambria Math" panose="02040503050406030204" pitchFamily="18" charset="0"/>
                                  </a:rPr>
                                  <m:t>   (</m:t>
                                </m:r>
                                <m:r>
                                  <m:rPr>
                                    <m:nor/>
                                  </m:rPr>
                                  <a:rPr lang="en-GB" i="0">
                                    <a:latin typeface="Cambria Math" panose="02040503050406030204" pitchFamily="18" charset="0"/>
                                    <a:ea typeface="Cambria Math" panose="02040503050406030204" pitchFamily="18" charset="0"/>
                                  </a:rPr>
                                  <m:t>Out</m:t>
                                </m:r>
                                <m:r>
                                  <m:rPr>
                                    <m:nor/>
                                  </m:rPr>
                                  <a:rPr lang="en-GB" b="0" i="0" smtClean="0">
                                    <a:latin typeface="Cambria Math" panose="02040503050406030204" pitchFamily="18" charset="0"/>
                                    <a:ea typeface="Cambria Math" panose="02040503050406030204" pitchFamily="18" charset="0"/>
                                  </a:rPr>
                                  <m:t>−</m:t>
                                </m:r>
                                <m:r>
                                  <m:rPr>
                                    <m:nor/>
                                  </m:rPr>
                                  <a:rPr lang="en-GB" i="0">
                                    <a:latin typeface="Cambria Math" panose="02040503050406030204" pitchFamily="18" charset="0"/>
                                    <a:ea typeface="Cambria Math" panose="02040503050406030204" pitchFamily="18" charset="0"/>
                                  </a:rPr>
                                  <m:t>of</m:t>
                                </m:r>
                                <m:r>
                                  <m:rPr>
                                    <m:nor/>
                                  </m:rPr>
                                  <a:rPr lang="en-GB" b="0" i="0" smtClean="0">
                                    <a:latin typeface="Cambria Math" panose="02040503050406030204" pitchFamily="18" charset="0"/>
                                    <a:ea typeface="Cambria Math" panose="02040503050406030204" pitchFamily="18" charset="0"/>
                                  </a:rPr>
                                  <m:t>−</m:t>
                                </m:r>
                                <m:r>
                                  <m:rPr>
                                    <m:nor/>
                                  </m:rPr>
                                  <a:rPr lang="en-GB" i="0">
                                    <a:latin typeface="Cambria Math" panose="02040503050406030204" pitchFamily="18" charset="0"/>
                                    <a:ea typeface="Cambria Math" panose="02040503050406030204" pitchFamily="18" charset="0"/>
                                  </a:rPr>
                                  <m:t>the</m:t>
                                </m:r>
                                <m:r>
                                  <m:rPr>
                                    <m:nor/>
                                  </m:rPr>
                                  <a:rPr lang="en-GB" b="0" i="0" smtClean="0">
                                    <a:latin typeface="Cambria Math" panose="02040503050406030204" pitchFamily="18" charset="0"/>
                                    <a:ea typeface="Cambria Math" panose="02040503050406030204" pitchFamily="18" charset="0"/>
                                  </a:rPr>
                                  <m:t>−</m:t>
                                </m:r>
                                <m:r>
                                  <m:rPr>
                                    <m:nor/>
                                  </m:rPr>
                                  <a:rPr lang="en-GB" i="0">
                                    <a:latin typeface="Cambria Math" panose="02040503050406030204" pitchFamily="18" charset="0"/>
                                    <a:ea typeface="Cambria Math" panose="02040503050406030204" pitchFamily="18" charset="0"/>
                                  </a:rPr>
                                  <m:t>money</m:t>
                                </m:r>
                                <m:r>
                                  <a:rPr lang="en-GB" b="0" i="1" smtClean="0">
                                    <a:latin typeface="Cambria Math" panose="02040503050406030204" pitchFamily="18" charset="0"/>
                                    <a:ea typeface="Cambria Math" panose="02040503050406030204" pitchFamily="18" charset="0"/>
                                  </a:rPr>
                                  <m:t>)</m:t>
                                </m:r>
                              </m:e>
                            </m:mr>
                          </m:m>
                        </m:e>
                      </m:d>
                    </m:oMath>
                  </m:oMathPara>
                </a14:m>
                <a:endParaRPr lang="en-GB" dirty="0"/>
              </a:p>
            </p:txBody>
          </p:sp>
        </mc:Choice>
        <mc:Fallback xmlns="">
          <p:sp>
            <p:nvSpPr>
              <p:cNvPr id="20" name="Rectangle 19">
                <a:extLst>
                  <a:ext uri="{FF2B5EF4-FFF2-40B4-BE49-F238E27FC236}">
                    <a16:creationId xmlns:a16="http://schemas.microsoft.com/office/drawing/2014/main" id="{7A0FF9A0-1721-40C2-B819-8B29D862E5DE}"/>
                  </a:ext>
                </a:extLst>
              </p:cNvPr>
              <p:cNvSpPr>
                <a:spLocks noRot="1" noChangeAspect="1" noMove="1" noResize="1" noEditPoints="1" noAdjustHandles="1" noChangeArrowheads="1" noChangeShapeType="1" noTextEdit="1"/>
              </p:cNvSpPr>
              <p:nvPr/>
            </p:nvSpPr>
            <p:spPr>
              <a:xfrm>
                <a:off x="7351553" y="5354726"/>
                <a:ext cx="4574906" cy="710194"/>
              </a:xfrm>
              <a:prstGeom prst="rect">
                <a:avLst/>
              </a:prstGeom>
              <a:blipFill>
                <a:blip r:embed="rId6"/>
                <a:stretch>
                  <a:fillRect r="-2000"/>
                </a:stretch>
              </a:blipFill>
            </p:spPr>
            <p:txBody>
              <a:bodyPr/>
              <a:lstStyle/>
              <a:p>
                <a:r>
                  <a:rPr lang="en-GB">
                    <a:noFill/>
                  </a:rPr>
                  <a:t> </a:t>
                </a:r>
              </a:p>
            </p:txBody>
          </p:sp>
        </mc:Fallback>
      </mc:AlternateContent>
      <p:sp>
        <p:nvSpPr>
          <p:cNvPr id="7" name="Slide Number Placeholder 6">
            <a:extLst>
              <a:ext uri="{FF2B5EF4-FFF2-40B4-BE49-F238E27FC236}">
                <a16:creationId xmlns:a16="http://schemas.microsoft.com/office/drawing/2014/main" id="{90F85E9D-D45E-46C8-8367-3718E58590C6}"/>
              </a:ext>
            </a:extLst>
          </p:cNvPr>
          <p:cNvSpPr>
            <a:spLocks noGrp="1"/>
          </p:cNvSpPr>
          <p:nvPr>
            <p:ph type="sldNum" sz="quarter" idx="12"/>
          </p:nvPr>
        </p:nvSpPr>
        <p:spPr/>
        <p:txBody>
          <a:bodyPr/>
          <a:lstStyle/>
          <a:p>
            <a:fld id="{E268A2EE-60DF-4D9A-BDB5-E8B57244CE40}" type="slidenum">
              <a:rPr lang="en-GB" smtClean="0"/>
              <a:pPr/>
              <a:t>177</a:t>
            </a:fld>
            <a:endParaRPr lang="en-GB"/>
          </a:p>
        </p:txBody>
      </p:sp>
    </p:spTree>
    <p:extLst>
      <p:ext uri="{BB962C8B-B14F-4D97-AF65-F5344CB8AC3E}">
        <p14:creationId xmlns:p14="http://schemas.microsoft.com/office/powerpoint/2010/main" val="1491801849"/>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227" y="642362"/>
            <a:ext cx="11727807" cy="448207"/>
          </a:xfrm>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Example</a:t>
            </a:r>
          </a:p>
        </p:txBody>
      </p:sp>
      <p:sp>
        <p:nvSpPr>
          <p:cNvPr id="3" name="Content Placeholder 2"/>
          <p:cNvSpPr>
            <a:spLocks noGrp="1"/>
          </p:cNvSpPr>
          <p:nvPr>
            <p:ph idx="1"/>
          </p:nvPr>
        </p:nvSpPr>
        <p:spPr>
          <a:xfrm>
            <a:off x="285227" y="1191237"/>
            <a:ext cx="11727806" cy="5452844"/>
          </a:xfrm>
        </p:spPr>
        <p:txBody>
          <a:bodyPr>
            <a:normAutofit/>
          </a:bodyPr>
          <a:lstStyle/>
          <a:p>
            <a:pPr marL="109728" indent="0">
              <a:buNone/>
            </a:pPr>
            <a:endParaRPr lang="en-GB" sz="2200" dirty="0"/>
          </a:p>
          <a:p>
            <a:pPr>
              <a:buFont typeface="Wingdings" panose="05000000000000000000" pitchFamily="2" charset="2"/>
              <a:buChar char="Ø"/>
            </a:pPr>
            <a:endParaRPr lang="en-GB" sz="2200" dirty="0"/>
          </a:p>
        </p:txBody>
      </p:sp>
      <p:pic>
        <p:nvPicPr>
          <p:cNvPr id="4" name="Picture 4">
            <a:extLst>
              <a:ext uri="{FF2B5EF4-FFF2-40B4-BE49-F238E27FC236}">
                <a16:creationId xmlns:a16="http://schemas.microsoft.com/office/drawing/2014/main" id="{92F4D76C-7FA5-4B72-86C4-6B1607BD14F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227" y="1191237"/>
            <a:ext cx="8413502" cy="1488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a:extLst>
              <a:ext uri="{FF2B5EF4-FFF2-40B4-BE49-F238E27FC236}">
                <a16:creationId xmlns:a16="http://schemas.microsoft.com/office/drawing/2014/main" id="{BF09F062-AC9B-40F9-A58B-1ED0DA8D3B6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5615" y="3088233"/>
            <a:ext cx="6870583" cy="3503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D9A39BD7-0C1D-4889-B1BC-70FB93767905}"/>
              </a:ext>
            </a:extLst>
          </p:cNvPr>
          <p:cNvSpPr txBox="1"/>
          <p:nvPr/>
        </p:nvSpPr>
        <p:spPr>
          <a:xfrm>
            <a:off x="5701085" y="6641747"/>
            <a:ext cx="1820849" cy="169277"/>
          </a:xfrm>
          <a:prstGeom prst="rect">
            <a:avLst/>
          </a:prstGeom>
          <a:noFill/>
        </p:spPr>
        <p:txBody>
          <a:bodyPr wrap="square" rtlCol="0">
            <a:spAutoFit/>
          </a:bodyPr>
          <a:lstStyle/>
          <a:p>
            <a:r>
              <a:rPr lang="en-GB" sz="500" dirty="0"/>
              <a:t>Adopted from Berk &amp; </a:t>
            </a:r>
            <a:r>
              <a:rPr lang="en-GB" sz="500" dirty="0" err="1"/>
              <a:t>DeMarzo</a:t>
            </a:r>
            <a:r>
              <a:rPr lang="en-GB" sz="500" dirty="0"/>
              <a:t> </a:t>
            </a:r>
          </a:p>
        </p:txBody>
      </p:sp>
      <p:sp>
        <p:nvSpPr>
          <p:cNvPr id="7" name="Slide Number Placeholder 6">
            <a:extLst>
              <a:ext uri="{FF2B5EF4-FFF2-40B4-BE49-F238E27FC236}">
                <a16:creationId xmlns:a16="http://schemas.microsoft.com/office/drawing/2014/main" id="{03516C8C-0D31-4533-9B6B-5698410D3E2B}"/>
              </a:ext>
            </a:extLst>
          </p:cNvPr>
          <p:cNvSpPr>
            <a:spLocks noGrp="1"/>
          </p:cNvSpPr>
          <p:nvPr>
            <p:ph type="sldNum" sz="quarter" idx="12"/>
          </p:nvPr>
        </p:nvSpPr>
        <p:spPr/>
        <p:txBody>
          <a:bodyPr/>
          <a:lstStyle/>
          <a:p>
            <a:fld id="{E268A2EE-60DF-4D9A-BDB5-E8B57244CE40}" type="slidenum">
              <a:rPr lang="en-GB" smtClean="0"/>
              <a:pPr/>
              <a:t>178</a:t>
            </a:fld>
            <a:endParaRPr lang="en-GB"/>
          </a:p>
        </p:txBody>
      </p:sp>
      <p:sp>
        <p:nvSpPr>
          <p:cNvPr id="8" name="TextBox 7">
            <a:extLst>
              <a:ext uri="{FF2B5EF4-FFF2-40B4-BE49-F238E27FC236}">
                <a16:creationId xmlns:a16="http://schemas.microsoft.com/office/drawing/2014/main" id="{E2EFBB4B-DBFA-C0AF-59DB-51B3E0750EF3}"/>
              </a:ext>
            </a:extLst>
          </p:cNvPr>
          <p:cNvSpPr txBox="1"/>
          <p:nvPr/>
        </p:nvSpPr>
        <p:spPr>
          <a:xfrm>
            <a:off x="908384" y="4253163"/>
            <a:ext cx="2526632" cy="923330"/>
          </a:xfrm>
          <a:prstGeom prst="rect">
            <a:avLst/>
          </a:prstGeom>
          <a:noFill/>
        </p:spPr>
        <p:txBody>
          <a:bodyPr wrap="square" rtlCol="0">
            <a:spAutoFit/>
          </a:bodyPr>
          <a:lstStyle/>
          <a:p>
            <a:r>
              <a:rPr lang="en-GB" dirty="0"/>
              <a:t>If the stock price </a:t>
            </a:r>
            <a:r>
              <a:rPr lang="en-GB" b="1" dirty="0">
                <a:solidFill>
                  <a:srgbClr val="FF0000"/>
                </a:solidFill>
              </a:rPr>
              <a:t>S</a:t>
            </a:r>
            <a:r>
              <a:rPr lang="en-GB" dirty="0"/>
              <a:t> is </a:t>
            </a:r>
            <a:r>
              <a:rPr lang="en-GB" dirty="0">
                <a:solidFill>
                  <a:srgbClr val="FF0000"/>
                </a:solidFill>
              </a:rPr>
              <a:t>15</a:t>
            </a:r>
            <a:r>
              <a:rPr lang="en-GB" dirty="0"/>
              <a:t> that means the value of this put option will be </a:t>
            </a:r>
            <a:r>
              <a:rPr lang="en-GB" dirty="0">
                <a:solidFill>
                  <a:srgbClr val="FF0000"/>
                </a:solidFill>
              </a:rPr>
              <a:t>5</a:t>
            </a:r>
            <a:r>
              <a:rPr lang="en-GB" dirty="0"/>
              <a:t>.</a:t>
            </a:r>
          </a:p>
        </p:txBody>
      </p:sp>
      <p:cxnSp>
        <p:nvCxnSpPr>
          <p:cNvPr id="10" name="Straight Connector 9">
            <a:extLst>
              <a:ext uri="{FF2B5EF4-FFF2-40B4-BE49-F238E27FC236}">
                <a16:creationId xmlns:a16="http://schemas.microsoft.com/office/drawing/2014/main" id="{9FF14E5E-2834-FDD0-9E77-A8AB76363F08}"/>
              </a:ext>
            </a:extLst>
          </p:cNvPr>
          <p:cNvCxnSpPr>
            <a:cxnSpLocks/>
          </p:cNvCxnSpPr>
          <p:nvPr/>
        </p:nvCxnSpPr>
        <p:spPr>
          <a:xfrm flipV="1">
            <a:off x="8015402" y="5624762"/>
            <a:ext cx="0" cy="433138"/>
          </a:xfrm>
          <a:prstGeom prst="line">
            <a:avLst/>
          </a:prstGeom>
        </p:spPr>
        <p:style>
          <a:lnRef idx="1">
            <a:schemeClr val="accent5"/>
          </a:lnRef>
          <a:fillRef idx="0">
            <a:schemeClr val="accent5"/>
          </a:fillRef>
          <a:effectRef idx="0">
            <a:schemeClr val="accent5"/>
          </a:effectRef>
          <a:fontRef idx="minor">
            <a:schemeClr val="tx1"/>
          </a:fontRef>
        </p:style>
      </p:cxnSp>
      <p:cxnSp>
        <p:nvCxnSpPr>
          <p:cNvPr id="12" name="Straight Connector 11">
            <a:extLst>
              <a:ext uri="{FF2B5EF4-FFF2-40B4-BE49-F238E27FC236}">
                <a16:creationId xmlns:a16="http://schemas.microsoft.com/office/drawing/2014/main" id="{BDCDE263-6974-C917-0210-EE6180F09486}"/>
              </a:ext>
            </a:extLst>
          </p:cNvPr>
          <p:cNvCxnSpPr>
            <a:cxnSpLocks/>
          </p:cNvCxnSpPr>
          <p:nvPr/>
        </p:nvCxnSpPr>
        <p:spPr>
          <a:xfrm flipH="1">
            <a:off x="6605337" y="5624762"/>
            <a:ext cx="1410065"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8109089"/>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227" y="642362"/>
            <a:ext cx="11727807" cy="448207"/>
          </a:xfrm>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Another Example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85227" y="1191237"/>
                <a:ext cx="11727806" cy="5452844"/>
              </a:xfrm>
            </p:spPr>
            <p:txBody>
              <a:bodyPr>
                <a:normAutofit/>
              </a:bodyPr>
              <a:lstStyle/>
              <a:p>
                <a:pPr marL="461772" indent="-342900">
                  <a:buFont typeface="Arial" panose="020B0604020202020204" pitchFamily="34" charset="0"/>
                  <a:buChar char="•"/>
                </a:pPr>
                <a:r>
                  <a:rPr lang="en-US" altLang="en-US" sz="2200" b="1" u="sng" dirty="0">
                    <a:solidFill>
                      <a:srgbClr val="FF0000"/>
                    </a:solidFill>
                  </a:rPr>
                  <a:t>Question</a:t>
                </a:r>
                <a:r>
                  <a:rPr lang="en-US" altLang="en-US" sz="2200" dirty="0">
                    <a:solidFill>
                      <a:schemeClr val="tx1"/>
                    </a:solidFill>
                  </a:rPr>
                  <a:t>: You own a put option on Dell stock with an exercise price of </a:t>
                </a:r>
                <a:r>
                  <a:rPr lang="en-US" altLang="en-US" sz="2200" dirty="0">
                    <a:solidFill>
                      <a:srgbClr val="FF0000"/>
                    </a:solidFill>
                  </a:rPr>
                  <a:t>$12.50 </a:t>
                </a:r>
                <a:r>
                  <a:rPr lang="en-US" altLang="en-US" sz="2200" dirty="0">
                    <a:solidFill>
                      <a:schemeClr val="tx1"/>
                    </a:solidFill>
                  </a:rPr>
                  <a:t>that expires today. Plot the value of this option as a function of the stock price.</a:t>
                </a:r>
              </a:p>
              <a:p>
                <a:pPr lvl="1">
                  <a:buClr>
                    <a:schemeClr val="accent3"/>
                  </a:buClr>
                  <a:buFont typeface="Wingdings" panose="05000000000000000000" pitchFamily="2" charset="2"/>
                  <a:buChar char="§"/>
                </a:pPr>
                <a:endParaRPr lang="en-US" altLang="en-US" sz="2200" dirty="0">
                  <a:solidFill>
                    <a:schemeClr val="tx1"/>
                  </a:solidFill>
                </a:endParaRPr>
              </a:p>
              <a:p>
                <a:pPr marL="342900" lvl="0" indent="-342900" fontAlgn="base">
                  <a:spcBef>
                    <a:spcPct val="20000"/>
                  </a:spcBef>
                  <a:spcAft>
                    <a:spcPct val="0"/>
                  </a:spcAft>
                  <a:buFontTx/>
                  <a:buChar char="•"/>
                </a:pPr>
                <a:r>
                  <a:rPr lang="en-US" altLang="en-US" sz="2200" b="1" u="sng" kern="0" dirty="0">
                    <a:solidFill>
                      <a:srgbClr val="FF0000"/>
                    </a:solidFill>
                    <a:ea typeface="ヒラギノ角ゴ Pro W3" pitchFamily="-1" charset="-128"/>
                  </a:rPr>
                  <a:t>Solution:</a:t>
                </a:r>
                <a:r>
                  <a:rPr lang="en-US" altLang="en-US" sz="2200" b="1" kern="0" dirty="0">
                    <a:solidFill>
                      <a:srgbClr val="FF0000"/>
                    </a:solidFill>
                    <a:ea typeface="ヒラギノ角ゴ Pro W3" pitchFamily="-1" charset="-128"/>
                  </a:rPr>
                  <a:t> </a:t>
                </a:r>
                <a:r>
                  <a:rPr lang="en-US" altLang="en-US" sz="2200" kern="0" dirty="0">
                    <a:solidFill>
                      <a:srgbClr val="000000"/>
                    </a:solidFill>
                    <a:ea typeface="ヒラギノ角ゴ Pro W3" pitchFamily="-1" charset="-128"/>
                  </a:rPr>
                  <a:t>Let </a:t>
                </a:r>
                <a14:m>
                  <m:oMath xmlns:m="http://schemas.openxmlformats.org/officeDocument/2006/math">
                    <m:r>
                      <a:rPr lang="en-US" altLang="en-US" sz="2200" i="1" kern="0" dirty="0" smtClean="0">
                        <a:solidFill>
                          <a:srgbClr val="FF0000"/>
                        </a:solidFill>
                        <a:latin typeface="Cambria Math" panose="02040503050406030204" pitchFamily="18" charset="0"/>
                        <a:ea typeface="ヒラギノ角ゴ Pro W3" pitchFamily="-1" charset="-128"/>
                      </a:rPr>
                      <m:t>𝑆</m:t>
                    </m:r>
                  </m:oMath>
                </a14:m>
                <a:r>
                  <a:rPr lang="en-US" altLang="en-US" sz="2200" kern="0" dirty="0">
                    <a:solidFill>
                      <a:srgbClr val="000000"/>
                    </a:solidFill>
                    <a:ea typeface="ヒラギノ角ゴ Pro W3" pitchFamily="-1" charset="-128"/>
                  </a:rPr>
                  <a:t> be the stock price and </a:t>
                </a:r>
                <a14:m>
                  <m:oMath xmlns:m="http://schemas.openxmlformats.org/officeDocument/2006/math">
                    <m:r>
                      <a:rPr lang="en-US" altLang="en-US" sz="2200" i="1" kern="0" dirty="0" smtClean="0">
                        <a:solidFill>
                          <a:srgbClr val="FF0000"/>
                        </a:solidFill>
                        <a:latin typeface="Cambria Math" panose="02040503050406030204" pitchFamily="18" charset="0"/>
                        <a:ea typeface="ヒラギノ角ゴ Pro W3" pitchFamily="-1" charset="-128"/>
                      </a:rPr>
                      <m:t>𝑃</m:t>
                    </m:r>
                  </m:oMath>
                </a14:m>
                <a:r>
                  <a:rPr lang="en-US" altLang="en-US" sz="2200" kern="0" dirty="0">
                    <a:solidFill>
                      <a:srgbClr val="000000"/>
                    </a:solidFill>
                    <a:ea typeface="ヒラギノ角ゴ Pro W3" pitchFamily="-1" charset="-128"/>
                  </a:rPr>
                  <a:t> be the value of the put option. The value of the option is</a:t>
                </a:r>
              </a:p>
              <a:p>
                <a:pPr marL="342900" lvl="0" indent="-342900" fontAlgn="base">
                  <a:spcBef>
                    <a:spcPct val="20000"/>
                  </a:spcBef>
                  <a:spcAft>
                    <a:spcPct val="0"/>
                  </a:spcAft>
                  <a:buClrTx/>
                  <a:buFontTx/>
                  <a:buChar char="•"/>
                </a:pPr>
                <a:endParaRPr lang="en-US" altLang="en-US" sz="800" kern="0" dirty="0">
                  <a:solidFill>
                    <a:srgbClr val="000000"/>
                  </a:solidFill>
                  <a:ea typeface="ヒラギノ角ゴ Pro W3" pitchFamily="-1" charset="-128"/>
                </a:endParaRPr>
              </a:p>
              <a:p>
                <a:pPr marL="0" lvl="0" indent="0" fontAlgn="base">
                  <a:spcBef>
                    <a:spcPct val="20000"/>
                  </a:spcBef>
                  <a:spcAft>
                    <a:spcPct val="0"/>
                  </a:spcAft>
                  <a:buClrTx/>
                  <a:buNone/>
                </a:pPr>
                <a14:m>
                  <m:oMathPara xmlns:m="http://schemas.openxmlformats.org/officeDocument/2006/math">
                    <m:oMathParaPr>
                      <m:jc m:val="centerGroup"/>
                    </m:oMathParaPr>
                    <m:oMath xmlns:m="http://schemas.openxmlformats.org/officeDocument/2006/math">
                      <m:r>
                        <a:rPr lang="en-US" altLang="en-US" sz="2200" i="1" kern="0" dirty="0" smtClean="0">
                          <a:solidFill>
                            <a:srgbClr val="000000"/>
                          </a:solidFill>
                          <a:latin typeface="Cambria Math" panose="02040503050406030204" pitchFamily="18" charset="0"/>
                          <a:ea typeface="ヒラギノ角ゴ Pro W3" pitchFamily="-1" charset="-128"/>
                        </a:rPr>
                        <m:t> </m:t>
                      </m:r>
                      <m:r>
                        <a:rPr lang="en-US" altLang="en-US" sz="2200" i="1" kern="0" dirty="0">
                          <a:solidFill>
                            <a:srgbClr val="000000"/>
                          </a:solidFill>
                          <a:latin typeface="Cambria Math" panose="02040503050406030204" pitchFamily="18" charset="0"/>
                          <a:ea typeface="ヒラギノ角ゴ Pro W3" pitchFamily="-1" charset="-128"/>
                        </a:rPr>
                        <m:t>𝑃</m:t>
                      </m:r>
                      <m:r>
                        <a:rPr lang="en-US" altLang="en-US" sz="2200" i="1" kern="0" dirty="0">
                          <a:solidFill>
                            <a:srgbClr val="000000"/>
                          </a:solidFill>
                          <a:latin typeface="Cambria Math" panose="02040503050406030204" pitchFamily="18" charset="0"/>
                          <a:ea typeface="ヒラギノ角ゴ Pro W3" pitchFamily="-1" charset="-128"/>
                        </a:rPr>
                        <m:t> = </m:t>
                      </m:r>
                      <m:r>
                        <m:rPr>
                          <m:sty m:val="p"/>
                        </m:rPr>
                        <a:rPr lang="en-US" altLang="en-US" sz="2200" i="1" kern="0" dirty="0">
                          <a:solidFill>
                            <a:srgbClr val="000000"/>
                          </a:solidFill>
                          <a:latin typeface="Cambria Math" panose="02040503050406030204" pitchFamily="18" charset="0"/>
                          <a:ea typeface="ヒラギノ角ゴ Pro W3" pitchFamily="-1" charset="-128"/>
                        </a:rPr>
                        <m:t>max</m:t>
                      </m:r>
                      <m:r>
                        <a:rPr lang="en-US" altLang="en-US" sz="2200" i="1" kern="0" dirty="0">
                          <a:solidFill>
                            <a:srgbClr val="000000"/>
                          </a:solidFill>
                          <a:latin typeface="Cambria Math" panose="02040503050406030204" pitchFamily="18" charset="0"/>
                          <a:ea typeface="ヒラギノ角ゴ Pro W3" pitchFamily="-1" charset="-128"/>
                        </a:rPr>
                        <m:t>⁡(12.5−</m:t>
                      </m:r>
                      <m:r>
                        <a:rPr lang="en-US" altLang="en-US" sz="2200" i="1" kern="0" dirty="0">
                          <a:solidFill>
                            <a:srgbClr val="000000"/>
                          </a:solidFill>
                          <a:latin typeface="Cambria Math" panose="02040503050406030204" pitchFamily="18" charset="0"/>
                          <a:ea typeface="ヒラギノ角ゴ Pro W3" pitchFamily="-1" charset="-128"/>
                        </a:rPr>
                        <m:t>𝑆</m:t>
                      </m:r>
                      <m:r>
                        <a:rPr lang="en-US" altLang="en-US" sz="2200" i="1" kern="0" dirty="0">
                          <a:solidFill>
                            <a:srgbClr val="000000"/>
                          </a:solidFill>
                          <a:latin typeface="Cambria Math" panose="02040503050406030204" pitchFamily="18" charset="0"/>
                          <a:ea typeface="ヒラギノ角ゴ Pro W3" pitchFamily="-1" charset="-128"/>
                        </a:rPr>
                        <m:t>,0)</m:t>
                      </m:r>
                    </m:oMath>
                  </m:oMathPara>
                </a14:m>
                <a:endParaRPr lang="en-US" altLang="en-US" sz="2200" kern="0" dirty="0">
                  <a:solidFill>
                    <a:srgbClr val="000000"/>
                  </a:solidFill>
                  <a:ea typeface="ヒラギノ角ゴ Pro W3" pitchFamily="-1" charset="-128"/>
                </a:endParaRPr>
              </a:p>
              <a:p>
                <a:pPr marL="411480" lvl="1" indent="0">
                  <a:buClr>
                    <a:schemeClr val="accent3"/>
                  </a:buClr>
                  <a:buNone/>
                </a:pPr>
                <a:endParaRPr lang="en-US" altLang="en-US" sz="2200" dirty="0">
                  <a:solidFill>
                    <a:schemeClr val="tx1"/>
                  </a:solidFill>
                </a:endParaRPr>
              </a:p>
              <a:p>
                <a:pPr>
                  <a:buFont typeface="Arial" panose="020B0604020202020204" pitchFamily="34" charset="0"/>
                  <a:buChar char="•"/>
                </a:pPr>
                <a:endParaRPr lang="en-GB" sz="2200" dirty="0"/>
              </a:p>
              <a:p>
                <a:pPr>
                  <a:buFont typeface="Wingdings" panose="05000000000000000000" pitchFamily="2" charset="2"/>
                  <a:buChar char="Ø"/>
                </a:pPr>
                <a:endParaRPr lang="en-GB" sz="2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85227" y="1191237"/>
                <a:ext cx="11727806" cy="5452844"/>
              </a:xfrm>
              <a:blipFill>
                <a:blip r:embed="rId2"/>
                <a:stretch>
                  <a:fillRect l="-728" t="-670"/>
                </a:stretch>
              </a:blipFill>
            </p:spPr>
            <p:txBody>
              <a:bodyPr/>
              <a:lstStyle/>
              <a:p>
                <a:r>
                  <a:rPr lang="en-GB">
                    <a:noFill/>
                  </a:rPr>
                  <a:t> </a:t>
                </a:r>
              </a:p>
            </p:txBody>
          </p:sp>
        </mc:Fallback>
      </mc:AlternateContent>
      <p:graphicFrame>
        <p:nvGraphicFramePr>
          <p:cNvPr id="4" name="Chart 3">
            <a:extLst>
              <a:ext uri="{FF2B5EF4-FFF2-40B4-BE49-F238E27FC236}">
                <a16:creationId xmlns:a16="http://schemas.microsoft.com/office/drawing/2014/main" id="{4CCD9667-8E26-48EB-A665-9369D526C79D}"/>
              </a:ext>
            </a:extLst>
          </p:cNvPr>
          <p:cNvGraphicFramePr/>
          <p:nvPr/>
        </p:nvGraphicFramePr>
        <p:xfrm>
          <a:off x="3596430" y="3468149"/>
          <a:ext cx="5105400" cy="3276600"/>
        </p:xfrm>
        <a:graphic>
          <a:graphicData uri="http://schemas.openxmlformats.org/drawingml/2006/chart">
            <c:chart xmlns:c="http://schemas.openxmlformats.org/drawingml/2006/chart" xmlns:r="http://schemas.openxmlformats.org/officeDocument/2006/relationships" r:id="rId3"/>
          </a:graphicData>
        </a:graphic>
      </p:graphicFrame>
      <p:cxnSp>
        <p:nvCxnSpPr>
          <p:cNvPr id="6" name="Connector: Elbow 5">
            <a:extLst>
              <a:ext uri="{FF2B5EF4-FFF2-40B4-BE49-F238E27FC236}">
                <a16:creationId xmlns:a16="http://schemas.microsoft.com/office/drawing/2014/main" id="{188775AA-ECD3-421E-BA50-47D0561833A1}"/>
              </a:ext>
            </a:extLst>
          </p:cNvPr>
          <p:cNvCxnSpPr/>
          <p:nvPr/>
        </p:nvCxnSpPr>
        <p:spPr>
          <a:xfrm rot="10800000" flipV="1">
            <a:off x="5343277" y="4086969"/>
            <a:ext cx="914400" cy="477079"/>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20C0B6E3-53DD-454A-8B1B-03436E06C1CD}"/>
                  </a:ext>
                </a:extLst>
              </p:cNvPr>
              <p:cNvSpPr txBox="1"/>
              <p:nvPr/>
            </p:nvSpPr>
            <p:spPr>
              <a:xfrm>
                <a:off x="6056468" y="3851969"/>
                <a:ext cx="486820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altLang="en-US" b="0" i="1" kern="0" dirty="0" smtClean="0">
                          <a:solidFill>
                            <a:srgbClr val="000000"/>
                          </a:solidFill>
                          <a:latin typeface="Cambria Math" panose="02040503050406030204" pitchFamily="18" charset="0"/>
                          <a:ea typeface="ヒラギノ角ゴ Pro W3" pitchFamily="-1" charset="-128"/>
                        </a:rPr>
                        <m:t>𝑃</m:t>
                      </m:r>
                      <m:r>
                        <a:rPr lang="en-GB" altLang="en-US" b="0" i="1" kern="0" dirty="0" smtClean="0">
                          <a:solidFill>
                            <a:srgbClr val="000000"/>
                          </a:solidFill>
                          <a:latin typeface="Cambria Math" panose="02040503050406030204" pitchFamily="18" charset="0"/>
                          <a:ea typeface="ヒラギノ角ゴ Pro W3" pitchFamily="-1" charset="-128"/>
                        </a:rPr>
                        <m:t>=12.5−</m:t>
                      </m:r>
                      <m:r>
                        <a:rPr lang="en-US" altLang="en-US" i="1" kern="0" dirty="0">
                          <a:solidFill>
                            <a:srgbClr val="000000"/>
                          </a:solidFill>
                          <a:latin typeface="Cambria Math" panose="02040503050406030204" pitchFamily="18" charset="0"/>
                          <a:ea typeface="ヒラギノ角ゴ Pro W3" pitchFamily="-1" charset="-128"/>
                        </a:rPr>
                        <m:t>𝑆</m:t>
                      </m:r>
                      <m:r>
                        <a:rPr lang="en-GB" altLang="en-US" b="0" i="1" kern="0" dirty="0" smtClean="0">
                          <a:solidFill>
                            <a:srgbClr val="000000"/>
                          </a:solidFill>
                          <a:latin typeface="Cambria Math" panose="02040503050406030204" pitchFamily="18" charset="0"/>
                          <a:ea typeface="ヒラギノ角ゴ Pro W3" pitchFamily="-1" charset="-128"/>
                        </a:rPr>
                        <m:t>  (</m:t>
                      </m:r>
                      <m:r>
                        <a:rPr lang="en-GB" altLang="en-US" b="0" i="1" kern="0" dirty="0" smtClean="0">
                          <a:solidFill>
                            <a:srgbClr val="000000"/>
                          </a:solidFill>
                          <a:latin typeface="Cambria Math" panose="02040503050406030204" pitchFamily="18" charset="0"/>
                          <a:ea typeface="ヒラギノ角ゴ Pro W3" pitchFamily="-1" charset="-128"/>
                        </a:rPr>
                        <m:t>𝑤h𝑒𝑛</m:t>
                      </m:r>
                      <m:r>
                        <a:rPr lang="en-GB" altLang="en-US" b="0" i="1" kern="0" dirty="0" smtClean="0">
                          <a:solidFill>
                            <a:srgbClr val="000000"/>
                          </a:solidFill>
                          <a:latin typeface="Cambria Math" panose="02040503050406030204" pitchFamily="18" charset="0"/>
                          <a:ea typeface="ヒラギノ角ゴ Pro W3" pitchFamily="-1" charset="-128"/>
                        </a:rPr>
                        <m:t> </m:t>
                      </m:r>
                      <m:r>
                        <a:rPr lang="en-GB" altLang="en-US" b="0" i="1" kern="0" dirty="0" smtClean="0">
                          <a:solidFill>
                            <a:srgbClr val="FF0000"/>
                          </a:solidFill>
                          <a:latin typeface="Cambria Math" panose="02040503050406030204" pitchFamily="18" charset="0"/>
                          <a:ea typeface="ヒラギノ角ゴ Pro W3" pitchFamily="-1" charset="-128"/>
                        </a:rPr>
                        <m:t>𝐾</m:t>
                      </m:r>
                      <m:r>
                        <a:rPr lang="en-GB" altLang="en-US" b="0" i="1" kern="0" dirty="0" smtClean="0">
                          <a:solidFill>
                            <a:srgbClr val="FF0000"/>
                          </a:solidFill>
                          <a:latin typeface="Cambria Math" panose="02040503050406030204" pitchFamily="18" charset="0"/>
                          <a:ea typeface="ヒラギノ角ゴ Pro W3" pitchFamily="-1" charset="-128"/>
                        </a:rPr>
                        <m:t>&gt;</m:t>
                      </m:r>
                      <m:r>
                        <a:rPr lang="en-GB" altLang="en-US" b="0" i="1" kern="0" dirty="0" smtClean="0">
                          <a:solidFill>
                            <a:srgbClr val="FF0000"/>
                          </a:solidFill>
                          <a:latin typeface="Cambria Math" panose="02040503050406030204" pitchFamily="18" charset="0"/>
                          <a:ea typeface="ヒラギノ角ゴ Pro W3" pitchFamily="-1" charset="-128"/>
                        </a:rPr>
                        <m:t>𝑆</m:t>
                      </m:r>
                      <m:r>
                        <a:rPr lang="en-GB" altLang="en-US" b="0" i="1" kern="0" dirty="0" smtClean="0">
                          <a:solidFill>
                            <a:srgbClr val="FF0000"/>
                          </a:solidFill>
                          <a:latin typeface="Cambria Math" panose="02040503050406030204" pitchFamily="18" charset="0"/>
                          <a:ea typeface="ヒラギノ角ゴ Pro W3" pitchFamily="-1" charset="-128"/>
                        </a:rPr>
                        <m:t>   </m:t>
                      </m:r>
                      <m:r>
                        <a:rPr lang="en-GB" altLang="en-US" b="0" i="1" kern="0" dirty="0" smtClean="0">
                          <a:solidFill>
                            <a:srgbClr val="000000"/>
                          </a:solidFill>
                          <a:latin typeface="Cambria Math" panose="02040503050406030204" pitchFamily="18" charset="0"/>
                          <a:ea typeface="ヒラギノ角ゴ Pro W3" pitchFamily="-1" charset="-128"/>
                        </a:rPr>
                        <m:t>𝑜𝑟</m:t>
                      </m:r>
                      <m:r>
                        <a:rPr lang="en-GB" altLang="en-US" b="0" i="1" kern="0" dirty="0" smtClean="0">
                          <a:solidFill>
                            <a:srgbClr val="000000"/>
                          </a:solidFill>
                          <a:latin typeface="Cambria Math" panose="02040503050406030204" pitchFamily="18" charset="0"/>
                          <a:ea typeface="ヒラギノ角ゴ Pro W3" pitchFamily="-1" charset="-128"/>
                        </a:rPr>
                        <m:t>   </m:t>
                      </m:r>
                      <m:r>
                        <a:rPr lang="en-GB" altLang="en-US" b="0" i="1" kern="0" dirty="0" smtClean="0">
                          <a:solidFill>
                            <a:srgbClr val="FF0000"/>
                          </a:solidFill>
                          <a:latin typeface="Cambria Math" panose="02040503050406030204" pitchFamily="18" charset="0"/>
                          <a:ea typeface="ヒラギノ角ゴ Pro W3" pitchFamily="-1" charset="-128"/>
                        </a:rPr>
                        <m:t>𝑆</m:t>
                      </m:r>
                      <m:r>
                        <a:rPr lang="en-GB" altLang="en-US" b="0" i="1" kern="0" dirty="0" smtClean="0">
                          <a:solidFill>
                            <a:srgbClr val="FF0000"/>
                          </a:solidFill>
                          <a:latin typeface="Cambria Math" panose="02040503050406030204" pitchFamily="18" charset="0"/>
                          <a:ea typeface="ヒラギノ角ゴ Pro W3" pitchFamily="-1" charset="-128"/>
                        </a:rPr>
                        <m:t>&lt;12.5)</m:t>
                      </m:r>
                    </m:oMath>
                  </m:oMathPara>
                </a14:m>
                <a:endParaRPr lang="en-GB" dirty="0"/>
              </a:p>
            </p:txBody>
          </p:sp>
        </mc:Choice>
        <mc:Fallback xmlns="">
          <p:sp>
            <p:nvSpPr>
              <p:cNvPr id="7" name="TextBox 6">
                <a:extLst>
                  <a:ext uri="{FF2B5EF4-FFF2-40B4-BE49-F238E27FC236}">
                    <a16:creationId xmlns:a16="http://schemas.microsoft.com/office/drawing/2014/main" id="{20C0B6E3-53DD-454A-8B1B-03436E06C1CD}"/>
                  </a:ext>
                </a:extLst>
              </p:cNvPr>
              <p:cNvSpPr txBox="1">
                <a:spLocks noRot="1" noChangeAspect="1" noMove="1" noResize="1" noEditPoints="1" noAdjustHandles="1" noChangeArrowheads="1" noChangeShapeType="1" noTextEdit="1"/>
              </p:cNvSpPr>
              <p:nvPr/>
            </p:nvSpPr>
            <p:spPr>
              <a:xfrm>
                <a:off x="6056468" y="3851969"/>
                <a:ext cx="4868206" cy="369332"/>
              </a:xfrm>
              <a:prstGeom prst="rect">
                <a:avLst/>
              </a:prstGeom>
              <a:blipFill>
                <a:blip r:embed="rId4"/>
                <a:stretch>
                  <a:fillRect b="-13333"/>
                </a:stretch>
              </a:blipFill>
            </p:spPr>
            <p:txBody>
              <a:bodyPr/>
              <a:lstStyle/>
              <a:p>
                <a:r>
                  <a:rPr lang="en-GB">
                    <a:noFill/>
                  </a:rPr>
                  <a:t> </a:t>
                </a:r>
              </a:p>
            </p:txBody>
          </p:sp>
        </mc:Fallback>
      </mc:AlternateContent>
      <p:cxnSp>
        <p:nvCxnSpPr>
          <p:cNvPr id="9" name="Straight Arrow Connector 8">
            <a:extLst>
              <a:ext uri="{FF2B5EF4-FFF2-40B4-BE49-F238E27FC236}">
                <a16:creationId xmlns:a16="http://schemas.microsoft.com/office/drawing/2014/main" id="{BB867AED-4F45-440F-8629-FA30DC0896AA}"/>
              </a:ext>
            </a:extLst>
          </p:cNvPr>
          <p:cNvCxnSpPr/>
          <p:nvPr/>
        </p:nvCxnSpPr>
        <p:spPr>
          <a:xfrm>
            <a:off x="8062623" y="5383033"/>
            <a:ext cx="0" cy="5247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8C89136E-C127-4892-B98C-8239F1008E9E}"/>
                  </a:ext>
                </a:extLst>
              </p:cNvPr>
              <p:cNvSpPr txBox="1"/>
              <p:nvPr/>
            </p:nvSpPr>
            <p:spPr>
              <a:xfrm>
                <a:off x="7560477" y="5063359"/>
                <a:ext cx="368022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altLang="en-US" b="0" i="1" kern="0" dirty="0" smtClean="0">
                          <a:solidFill>
                            <a:srgbClr val="000000"/>
                          </a:solidFill>
                          <a:latin typeface="Cambria Math" panose="02040503050406030204" pitchFamily="18" charset="0"/>
                          <a:ea typeface="ヒラギノ角ゴ Pro W3" pitchFamily="-1" charset="-128"/>
                        </a:rPr>
                        <m:t>𝑃</m:t>
                      </m:r>
                      <m:r>
                        <a:rPr lang="en-GB" altLang="en-US" b="0" i="1" kern="0" dirty="0" smtClean="0">
                          <a:solidFill>
                            <a:srgbClr val="000000"/>
                          </a:solidFill>
                          <a:latin typeface="Cambria Math" panose="02040503050406030204" pitchFamily="18" charset="0"/>
                          <a:ea typeface="ヒラギノ角ゴ Pro W3" pitchFamily="-1" charset="-128"/>
                        </a:rPr>
                        <m:t>=0  (</m:t>
                      </m:r>
                      <m:r>
                        <a:rPr lang="en-GB" altLang="en-US" b="0" i="1" kern="0" dirty="0" smtClean="0">
                          <a:solidFill>
                            <a:srgbClr val="000000"/>
                          </a:solidFill>
                          <a:latin typeface="Cambria Math" panose="02040503050406030204" pitchFamily="18" charset="0"/>
                          <a:ea typeface="ヒラギノ角ゴ Pro W3" pitchFamily="-1" charset="-128"/>
                        </a:rPr>
                        <m:t>𝑤h𝑒𝑛</m:t>
                      </m:r>
                      <m:r>
                        <a:rPr lang="en-GB" altLang="en-US" b="0" i="1" kern="0" dirty="0" smtClean="0">
                          <a:solidFill>
                            <a:srgbClr val="000000"/>
                          </a:solidFill>
                          <a:latin typeface="Cambria Math" panose="02040503050406030204" pitchFamily="18" charset="0"/>
                          <a:ea typeface="ヒラギノ角ゴ Pro W3" pitchFamily="-1" charset="-128"/>
                        </a:rPr>
                        <m:t> </m:t>
                      </m:r>
                      <m:r>
                        <a:rPr lang="en-GB" altLang="en-US" b="0" i="1" kern="0" dirty="0" smtClean="0">
                          <a:solidFill>
                            <a:srgbClr val="FF0000"/>
                          </a:solidFill>
                          <a:latin typeface="Cambria Math" panose="02040503050406030204" pitchFamily="18" charset="0"/>
                          <a:ea typeface="ヒラギノ角ゴ Pro W3" pitchFamily="-1" charset="-128"/>
                        </a:rPr>
                        <m:t>𝐾</m:t>
                      </m:r>
                      <m:r>
                        <a:rPr lang="en-GB" altLang="en-US" b="0" i="1" kern="0" dirty="0" smtClean="0">
                          <a:solidFill>
                            <a:srgbClr val="FF0000"/>
                          </a:solidFill>
                          <a:latin typeface="Cambria Math" panose="02040503050406030204" pitchFamily="18" charset="0"/>
                          <a:ea typeface="Cambria Math" panose="02040503050406030204" pitchFamily="18" charset="0"/>
                        </a:rPr>
                        <m:t>≤</m:t>
                      </m:r>
                      <m:r>
                        <a:rPr lang="en-GB" altLang="en-US" b="0" i="1" kern="0" dirty="0" smtClean="0">
                          <a:solidFill>
                            <a:srgbClr val="FF0000"/>
                          </a:solidFill>
                          <a:latin typeface="Cambria Math" panose="02040503050406030204" pitchFamily="18" charset="0"/>
                          <a:ea typeface="Cambria Math" panose="02040503050406030204" pitchFamily="18" charset="0"/>
                        </a:rPr>
                        <m:t>𝑆</m:t>
                      </m:r>
                      <m:r>
                        <a:rPr lang="en-GB" altLang="en-US" b="0" i="1" kern="0" dirty="0" smtClean="0">
                          <a:solidFill>
                            <a:srgbClr val="FF0000"/>
                          </a:solidFill>
                          <a:latin typeface="Cambria Math" panose="02040503050406030204" pitchFamily="18" charset="0"/>
                          <a:ea typeface="Cambria Math" panose="02040503050406030204" pitchFamily="18" charset="0"/>
                        </a:rPr>
                        <m:t>   </m:t>
                      </m:r>
                      <m:r>
                        <a:rPr lang="en-GB" altLang="en-US" b="0" i="1" kern="0" dirty="0" smtClean="0">
                          <a:solidFill>
                            <a:srgbClr val="000000"/>
                          </a:solidFill>
                          <a:latin typeface="Cambria Math" panose="02040503050406030204" pitchFamily="18" charset="0"/>
                          <a:ea typeface="Cambria Math" panose="02040503050406030204" pitchFamily="18" charset="0"/>
                        </a:rPr>
                        <m:t>𝑜𝑟</m:t>
                      </m:r>
                      <m:r>
                        <a:rPr lang="en-GB" altLang="en-US" b="0" i="1" kern="0" dirty="0" smtClean="0">
                          <a:solidFill>
                            <a:srgbClr val="000000"/>
                          </a:solidFill>
                          <a:latin typeface="Cambria Math" panose="02040503050406030204" pitchFamily="18" charset="0"/>
                          <a:ea typeface="Cambria Math" panose="02040503050406030204" pitchFamily="18" charset="0"/>
                        </a:rPr>
                        <m:t>    </m:t>
                      </m:r>
                      <m:r>
                        <a:rPr lang="en-GB" altLang="en-US" b="0" i="1" kern="0" dirty="0" smtClean="0">
                          <a:solidFill>
                            <a:srgbClr val="FF0000"/>
                          </a:solidFill>
                          <a:latin typeface="Cambria Math" panose="02040503050406030204" pitchFamily="18" charset="0"/>
                          <a:ea typeface="Cambria Math" panose="02040503050406030204" pitchFamily="18" charset="0"/>
                        </a:rPr>
                        <m:t>𝑆</m:t>
                      </m:r>
                      <m:r>
                        <a:rPr lang="en-GB" altLang="en-US" b="0" i="1" kern="0" dirty="0" smtClean="0">
                          <a:solidFill>
                            <a:srgbClr val="FF0000"/>
                          </a:solidFill>
                          <a:latin typeface="Cambria Math" panose="02040503050406030204" pitchFamily="18" charset="0"/>
                          <a:ea typeface="Cambria Math" panose="02040503050406030204" pitchFamily="18" charset="0"/>
                        </a:rPr>
                        <m:t>≥12.5)</m:t>
                      </m:r>
                    </m:oMath>
                  </m:oMathPara>
                </a14:m>
                <a:endParaRPr lang="en-GB" dirty="0"/>
              </a:p>
            </p:txBody>
          </p:sp>
        </mc:Choice>
        <mc:Fallback xmlns="">
          <p:sp>
            <p:nvSpPr>
              <p:cNvPr id="10" name="TextBox 9">
                <a:extLst>
                  <a:ext uri="{FF2B5EF4-FFF2-40B4-BE49-F238E27FC236}">
                    <a16:creationId xmlns:a16="http://schemas.microsoft.com/office/drawing/2014/main" id="{8C89136E-C127-4892-B98C-8239F1008E9E}"/>
                  </a:ext>
                </a:extLst>
              </p:cNvPr>
              <p:cNvSpPr txBox="1">
                <a:spLocks noRot="1" noChangeAspect="1" noMove="1" noResize="1" noEditPoints="1" noAdjustHandles="1" noChangeArrowheads="1" noChangeShapeType="1" noTextEdit="1"/>
              </p:cNvSpPr>
              <p:nvPr/>
            </p:nvSpPr>
            <p:spPr>
              <a:xfrm>
                <a:off x="7560477" y="5063359"/>
                <a:ext cx="3680221" cy="369332"/>
              </a:xfrm>
              <a:prstGeom prst="rect">
                <a:avLst/>
              </a:prstGeom>
              <a:blipFill>
                <a:blip r:embed="rId5"/>
                <a:stretch>
                  <a:fillRect r="-497" b="-13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5E75D347-BC85-4E18-BF5C-74D54241B803}"/>
                  </a:ext>
                </a:extLst>
              </p:cNvPr>
              <p:cNvSpPr txBox="1"/>
              <p:nvPr/>
            </p:nvSpPr>
            <p:spPr>
              <a:xfrm>
                <a:off x="6056469" y="5105503"/>
                <a:ext cx="186303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altLang="en-US" b="0" i="1" kern="0" dirty="0" smtClean="0">
                          <a:solidFill>
                            <a:srgbClr val="000000"/>
                          </a:solidFill>
                          <a:latin typeface="Cambria Math" panose="02040503050406030204" pitchFamily="18" charset="0"/>
                          <a:ea typeface="ヒラギノ角ゴ Pro W3" pitchFamily="-1" charset="-128"/>
                        </a:rPr>
                        <m:t>𝐾</m:t>
                      </m:r>
                      <m:r>
                        <a:rPr lang="en-GB" altLang="en-US" b="0" i="1" kern="0" dirty="0" smtClean="0">
                          <a:solidFill>
                            <a:srgbClr val="000000"/>
                          </a:solidFill>
                          <a:latin typeface="Cambria Math" panose="02040503050406030204" pitchFamily="18" charset="0"/>
                          <a:ea typeface="ヒラギノ角ゴ Pro W3" pitchFamily="-1" charset="-128"/>
                        </a:rPr>
                        <m:t>=12.5</m:t>
                      </m:r>
                    </m:oMath>
                  </m:oMathPara>
                </a14:m>
                <a:endParaRPr lang="en-GB" dirty="0"/>
              </a:p>
            </p:txBody>
          </p:sp>
        </mc:Choice>
        <mc:Fallback xmlns="">
          <p:sp>
            <p:nvSpPr>
              <p:cNvPr id="11" name="TextBox 10">
                <a:extLst>
                  <a:ext uri="{FF2B5EF4-FFF2-40B4-BE49-F238E27FC236}">
                    <a16:creationId xmlns:a16="http://schemas.microsoft.com/office/drawing/2014/main" id="{5E75D347-BC85-4E18-BF5C-74D54241B803}"/>
                  </a:ext>
                </a:extLst>
              </p:cNvPr>
              <p:cNvSpPr txBox="1">
                <a:spLocks noRot="1" noChangeAspect="1" noMove="1" noResize="1" noEditPoints="1" noAdjustHandles="1" noChangeArrowheads="1" noChangeShapeType="1" noTextEdit="1"/>
              </p:cNvSpPr>
              <p:nvPr/>
            </p:nvSpPr>
            <p:spPr>
              <a:xfrm>
                <a:off x="6056469" y="5105503"/>
                <a:ext cx="1863030" cy="369332"/>
              </a:xfrm>
              <a:prstGeom prst="rect">
                <a:avLst/>
              </a:prstGeom>
              <a:blipFill>
                <a:blip r:embed="rId6"/>
                <a:stretch>
                  <a:fillRect/>
                </a:stretch>
              </a:blipFill>
            </p:spPr>
            <p:txBody>
              <a:bodyPr/>
              <a:lstStyle/>
              <a:p>
                <a:r>
                  <a:rPr lang="en-GB">
                    <a:noFill/>
                  </a:rPr>
                  <a:t> </a:t>
                </a:r>
              </a:p>
            </p:txBody>
          </p:sp>
        </mc:Fallback>
      </mc:AlternateContent>
      <p:cxnSp>
        <p:nvCxnSpPr>
          <p:cNvPr id="13" name="Straight Arrow Connector 12">
            <a:extLst>
              <a:ext uri="{FF2B5EF4-FFF2-40B4-BE49-F238E27FC236}">
                <a16:creationId xmlns:a16="http://schemas.microsoft.com/office/drawing/2014/main" id="{8ACECF3F-328D-48A6-8A00-72794FA9E820}"/>
              </a:ext>
            </a:extLst>
          </p:cNvPr>
          <p:cNvCxnSpPr>
            <a:cxnSpLocks/>
          </p:cNvCxnSpPr>
          <p:nvPr/>
        </p:nvCxnSpPr>
        <p:spPr>
          <a:xfrm>
            <a:off x="6917635" y="5424501"/>
            <a:ext cx="0" cy="4833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 name="Slide Number Placeholder 4">
            <a:extLst>
              <a:ext uri="{FF2B5EF4-FFF2-40B4-BE49-F238E27FC236}">
                <a16:creationId xmlns:a16="http://schemas.microsoft.com/office/drawing/2014/main" id="{92F831D0-D316-4E57-8664-EDC00337731F}"/>
              </a:ext>
            </a:extLst>
          </p:cNvPr>
          <p:cNvSpPr>
            <a:spLocks noGrp="1"/>
          </p:cNvSpPr>
          <p:nvPr>
            <p:ph type="sldNum" sz="quarter" idx="12"/>
          </p:nvPr>
        </p:nvSpPr>
        <p:spPr/>
        <p:txBody>
          <a:bodyPr/>
          <a:lstStyle/>
          <a:p>
            <a:fld id="{E268A2EE-60DF-4D9A-BDB5-E8B57244CE40}" type="slidenum">
              <a:rPr lang="en-GB" smtClean="0"/>
              <a:pPr/>
              <a:t>179</a:t>
            </a:fld>
            <a:endParaRPr lang="en-GB"/>
          </a:p>
        </p:txBody>
      </p:sp>
    </p:spTree>
    <p:extLst>
      <p:ext uri="{BB962C8B-B14F-4D97-AF65-F5344CB8AC3E}">
        <p14:creationId xmlns:p14="http://schemas.microsoft.com/office/powerpoint/2010/main" val="20982021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300789" y="705852"/>
            <a:ext cx="11742822" cy="557464"/>
          </a:xfrm>
          <a:prstGeom prst="rect">
            <a:avLst/>
          </a:prstGeom>
          <a:solidFill>
            <a:schemeClr val="accent6"/>
          </a:solidFill>
          <a:ln w="0" cmpd="sng">
            <a:noFill/>
            <a:prstDash val="solid"/>
          </a:ln>
        </p:spPr>
        <p:txBody>
          <a:bodyPr vert="horz" lIns="0" tIns="3175" rIns="0" bIns="0" anchor="t">
            <a:normAutofit/>
          </a:bodyPr>
          <a:lstStyle/>
          <a:p>
            <a:pPr marL="137160" marR="0" indent="0" algn="ctr">
              <a:lnSpc>
                <a:spcPts val="4100"/>
              </a:lnSpc>
              <a:spcAft>
                <a:spcPts val="2710"/>
              </a:spcAft>
              <a:buNone/>
            </a:pPr>
            <a:r>
              <a:rPr lang="en-US" sz="2600" spc="-5" dirty="0"/>
              <a:t>Outline and Learning Outcomes </a:t>
            </a:r>
          </a:p>
        </p:txBody>
      </p:sp>
      <p:sp>
        <p:nvSpPr>
          <p:cNvPr id="3" name="Text Placeholder 2"/>
          <p:cNvSpPr>
            <a:spLocks noGrp="1"/>
          </p:cNvSpPr>
          <p:nvPr>
            <p:ph type="body" idx="10"/>
          </p:nvPr>
        </p:nvSpPr>
        <p:spPr>
          <a:xfrm>
            <a:off x="300789" y="1332498"/>
            <a:ext cx="11172357" cy="4819650"/>
          </a:xfrm>
          <a:prstGeom prst="rect">
            <a:avLst/>
          </a:prstGeom>
          <a:noFill/>
          <a:ln w="0" cmpd="sng">
            <a:noFill/>
            <a:prstDash val="solid"/>
          </a:ln>
        </p:spPr>
        <p:txBody>
          <a:bodyPr vert="horz" lIns="0" tIns="5080" rIns="0" bIns="0" anchor="t">
            <a:normAutofit/>
          </a:bodyPr>
          <a:lstStyle/>
          <a:p>
            <a:pPr marL="342900" marR="0" indent="-342900" algn="l">
              <a:lnSpc>
                <a:spcPts val="3100"/>
              </a:lnSpc>
              <a:spcAft>
                <a:spcPts val="0"/>
              </a:spcAft>
              <a:buClrTx/>
              <a:buFont typeface="Wingdings" panose="05000000000000000000" pitchFamily="2" charset="2"/>
              <a:buChar char="q"/>
            </a:pPr>
            <a:r>
              <a:rPr lang="en-US" sz="2400" b="1" spc="90" dirty="0">
                <a:solidFill>
                  <a:srgbClr val="C00000"/>
                </a:solidFill>
              </a:rPr>
              <a:t>Banking </a:t>
            </a:r>
          </a:p>
          <a:p>
            <a:pPr marL="342900" marR="0" indent="-342900" algn="l">
              <a:lnSpc>
                <a:spcPts val="3000"/>
              </a:lnSpc>
              <a:spcBef>
                <a:spcPts val="355"/>
              </a:spcBef>
              <a:spcAft>
                <a:spcPts val="0"/>
              </a:spcAft>
              <a:buClrTx/>
              <a:buFont typeface="Arial" panose="020B0604020202020204" pitchFamily="34" charset="0"/>
              <a:buChar char="•"/>
            </a:pPr>
            <a:r>
              <a:rPr lang="en-US" sz="2400" spc="90" dirty="0">
                <a:solidFill>
                  <a:srgbClr val="000000"/>
                </a:solidFill>
              </a:rPr>
              <a:t>Bank activities and services: Bank’s balance sheet </a:t>
            </a:r>
          </a:p>
          <a:p>
            <a:pPr marL="342900" marR="0" indent="-342900" algn="l">
              <a:lnSpc>
                <a:spcPts val="2900"/>
              </a:lnSpc>
              <a:spcBef>
                <a:spcPts val="495"/>
              </a:spcBef>
              <a:spcAft>
                <a:spcPts val="0"/>
              </a:spcAft>
              <a:buClrTx/>
              <a:buFont typeface="Arial" panose="020B0604020202020204" pitchFamily="34" charset="0"/>
              <a:buChar char="•"/>
            </a:pPr>
            <a:r>
              <a:rPr lang="en-US" sz="2400" spc="85" dirty="0">
                <a:solidFill>
                  <a:srgbClr val="000000"/>
                </a:solidFill>
              </a:rPr>
              <a:t>Bank Profits, </a:t>
            </a:r>
            <a:r>
              <a:rPr lang="en-US" sz="2400" spc="80" dirty="0">
                <a:solidFill>
                  <a:srgbClr val="000000"/>
                </a:solidFill>
              </a:rPr>
              <a:t>Theory of Loanable Funds (Fractional Reserve Banking)</a:t>
            </a:r>
          </a:p>
          <a:p>
            <a:pPr marL="342900" marR="0" indent="-342900" algn="l">
              <a:lnSpc>
                <a:spcPts val="2900"/>
              </a:lnSpc>
              <a:spcBef>
                <a:spcPts val="495"/>
              </a:spcBef>
              <a:spcAft>
                <a:spcPts val="0"/>
              </a:spcAft>
              <a:buClrTx/>
              <a:buFont typeface="Arial" panose="020B0604020202020204" pitchFamily="34" charset="0"/>
              <a:buChar char="•"/>
            </a:pPr>
            <a:r>
              <a:rPr lang="en-US" sz="2400" spc="80" dirty="0">
                <a:solidFill>
                  <a:srgbClr val="000000"/>
                </a:solidFill>
              </a:rPr>
              <a:t>International and Multinational Banks</a:t>
            </a:r>
          </a:p>
        </p:txBody>
      </p:sp>
    </p:spTree>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227" y="642362"/>
            <a:ext cx="11727807" cy="448207"/>
          </a:xfrm>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Short Position in a Call Option Contract </a:t>
            </a:r>
          </a:p>
        </p:txBody>
      </p:sp>
      <p:sp>
        <p:nvSpPr>
          <p:cNvPr id="3" name="Content Placeholder 2"/>
          <p:cNvSpPr>
            <a:spLocks noGrp="1"/>
          </p:cNvSpPr>
          <p:nvPr>
            <p:ph idx="1"/>
          </p:nvPr>
        </p:nvSpPr>
        <p:spPr>
          <a:xfrm>
            <a:off x="285227" y="1191237"/>
            <a:ext cx="11727806" cy="5452844"/>
          </a:xfrm>
        </p:spPr>
        <p:txBody>
          <a:bodyPr>
            <a:normAutofit/>
          </a:bodyPr>
          <a:lstStyle/>
          <a:p>
            <a:pPr>
              <a:buFont typeface="Arial" panose="020B0604020202020204" pitchFamily="34" charset="0"/>
              <a:buChar char="•"/>
            </a:pPr>
            <a:r>
              <a:rPr lang="en-GB" sz="2200" dirty="0"/>
              <a:t>As it was said before, the </a:t>
            </a:r>
            <a:r>
              <a:rPr lang="en-GB" sz="2200" b="1" dirty="0">
                <a:solidFill>
                  <a:srgbClr val="FF0000"/>
                </a:solidFill>
              </a:rPr>
              <a:t>seller of the option </a:t>
            </a:r>
            <a:r>
              <a:rPr lang="en-GB" sz="2200" dirty="0"/>
              <a:t>(first owner/first holder), </a:t>
            </a:r>
            <a:r>
              <a:rPr lang="en-GB" sz="2200" u="sng" dirty="0"/>
              <a:t>as an investor who tries to avoid risk in future</a:t>
            </a:r>
            <a:r>
              <a:rPr lang="en-GB" sz="2200" dirty="0"/>
              <a:t>, has a </a:t>
            </a:r>
            <a:r>
              <a:rPr lang="en-GB" sz="2200" b="1" dirty="0">
                <a:solidFill>
                  <a:srgbClr val="FF0000"/>
                </a:solidFill>
              </a:rPr>
              <a:t>short position </a:t>
            </a:r>
            <a:r>
              <a:rPr lang="en-GB" sz="2200" dirty="0"/>
              <a:t>in an option contract as he/she has an obligation if the </a:t>
            </a:r>
            <a:r>
              <a:rPr lang="en-GB" sz="2200" b="1" dirty="0">
                <a:solidFill>
                  <a:srgbClr val="FF0000"/>
                </a:solidFill>
              </a:rPr>
              <a:t>option buyer</a:t>
            </a:r>
            <a:r>
              <a:rPr lang="en-GB" sz="2200" dirty="0"/>
              <a:t> (new owner/second holder), who has a </a:t>
            </a:r>
            <a:r>
              <a:rPr lang="en-GB" sz="2200" b="1" dirty="0">
                <a:solidFill>
                  <a:srgbClr val="FF0000"/>
                </a:solidFill>
              </a:rPr>
              <a:t>long position </a:t>
            </a:r>
            <a:r>
              <a:rPr lang="en-GB" sz="2200" dirty="0"/>
              <a:t>in the contract, wants to exercise his/her right to buy. </a:t>
            </a:r>
          </a:p>
          <a:p>
            <a:pPr>
              <a:buFont typeface="Arial" panose="020B0604020202020204" pitchFamily="34" charset="0"/>
              <a:buChar char="•"/>
            </a:pPr>
            <a:endParaRPr lang="en-GB" sz="2200" dirty="0"/>
          </a:p>
          <a:p>
            <a:pPr>
              <a:buFont typeface="Arial" panose="020B0604020202020204" pitchFamily="34" charset="0"/>
              <a:buChar char="•"/>
            </a:pPr>
            <a:r>
              <a:rPr lang="en-GB" sz="2200" dirty="0"/>
              <a:t>Therefore, the option seller (the investor with a short position) </a:t>
            </a:r>
            <a:r>
              <a:rPr lang="en-US" altLang="en-US" sz="2200" dirty="0"/>
              <a:t>takes the opposite side of the contract to the investor who bought the option. Thus, the seller’s payoff is the negative of the buyer’s payoff.</a:t>
            </a:r>
            <a:endParaRPr lang="en-GB" sz="2200" dirty="0"/>
          </a:p>
          <a:p>
            <a:pPr>
              <a:buFont typeface="Wingdings" panose="05000000000000000000" pitchFamily="2" charset="2"/>
              <a:buChar char="Ø"/>
            </a:pPr>
            <a:endParaRPr lang="en-GB" sz="2200" dirty="0"/>
          </a:p>
        </p:txBody>
      </p:sp>
      <p:pic>
        <p:nvPicPr>
          <p:cNvPr id="4" name="Picture 3">
            <a:extLst>
              <a:ext uri="{FF2B5EF4-FFF2-40B4-BE49-F238E27FC236}">
                <a16:creationId xmlns:a16="http://schemas.microsoft.com/office/drawing/2014/main" id="{9C5C0207-1E81-435F-973A-6E8DEECB3C3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701590" y="4286991"/>
            <a:ext cx="4030579" cy="2241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a:extLst>
              <a:ext uri="{FF2B5EF4-FFF2-40B4-BE49-F238E27FC236}">
                <a16:creationId xmlns:a16="http://schemas.microsoft.com/office/drawing/2014/main" id="{C3F6503D-9548-48BB-83A7-6BA48494297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14663" y="4364349"/>
            <a:ext cx="4044540" cy="2241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F5531373-D60F-496F-BB25-B64F396CBA71}"/>
              </a:ext>
            </a:extLst>
          </p:cNvPr>
          <p:cNvSpPr txBox="1"/>
          <p:nvPr/>
        </p:nvSpPr>
        <p:spPr>
          <a:xfrm>
            <a:off x="357901" y="4056158"/>
            <a:ext cx="5522495" cy="369332"/>
          </a:xfrm>
          <a:prstGeom prst="rect">
            <a:avLst/>
          </a:prstGeom>
          <a:noFill/>
        </p:spPr>
        <p:txBody>
          <a:bodyPr wrap="square" rtlCol="0">
            <a:spAutoFit/>
          </a:bodyPr>
          <a:lstStyle/>
          <a:p>
            <a:r>
              <a:rPr lang="en-GB" b="1" dirty="0">
                <a:solidFill>
                  <a:srgbClr val="0070C0"/>
                </a:solidFill>
              </a:rPr>
              <a:t>The pay-off of the </a:t>
            </a:r>
            <a:r>
              <a:rPr lang="en-GB" b="1" dirty="0">
                <a:solidFill>
                  <a:srgbClr val="FF0000"/>
                </a:solidFill>
              </a:rPr>
              <a:t>call</a:t>
            </a:r>
            <a:r>
              <a:rPr lang="en-GB" b="1" dirty="0">
                <a:solidFill>
                  <a:srgbClr val="0070C0"/>
                </a:solidFill>
              </a:rPr>
              <a:t> </a:t>
            </a:r>
            <a:r>
              <a:rPr lang="en-GB" b="1" dirty="0">
                <a:solidFill>
                  <a:srgbClr val="FF0000"/>
                </a:solidFill>
              </a:rPr>
              <a:t>option holder </a:t>
            </a:r>
            <a:r>
              <a:rPr lang="en-GB" b="1" dirty="0">
                <a:solidFill>
                  <a:srgbClr val="0070C0"/>
                </a:solidFill>
              </a:rPr>
              <a:t>with a long position</a:t>
            </a:r>
          </a:p>
        </p:txBody>
      </p:sp>
      <p:sp>
        <p:nvSpPr>
          <p:cNvPr id="7" name="TextBox 6">
            <a:extLst>
              <a:ext uri="{FF2B5EF4-FFF2-40B4-BE49-F238E27FC236}">
                <a16:creationId xmlns:a16="http://schemas.microsoft.com/office/drawing/2014/main" id="{8BE867CE-2A83-4AAF-B28C-6C9CE45664F7}"/>
              </a:ext>
            </a:extLst>
          </p:cNvPr>
          <p:cNvSpPr txBox="1"/>
          <p:nvPr/>
        </p:nvSpPr>
        <p:spPr>
          <a:xfrm>
            <a:off x="6262437" y="3917659"/>
            <a:ext cx="5644336" cy="369332"/>
          </a:xfrm>
          <a:prstGeom prst="rect">
            <a:avLst/>
          </a:prstGeom>
          <a:noFill/>
        </p:spPr>
        <p:txBody>
          <a:bodyPr wrap="square" rtlCol="0">
            <a:spAutoFit/>
          </a:bodyPr>
          <a:lstStyle/>
          <a:p>
            <a:r>
              <a:rPr lang="en-GB" b="1" dirty="0">
                <a:solidFill>
                  <a:srgbClr val="0070C0"/>
                </a:solidFill>
              </a:rPr>
              <a:t>The pay-off of the </a:t>
            </a:r>
            <a:r>
              <a:rPr lang="en-GB" b="1" dirty="0">
                <a:solidFill>
                  <a:srgbClr val="FF0000"/>
                </a:solidFill>
              </a:rPr>
              <a:t>call</a:t>
            </a:r>
            <a:r>
              <a:rPr lang="en-GB" b="1" dirty="0">
                <a:solidFill>
                  <a:srgbClr val="0070C0"/>
                </a:solidFill>
              </a:rPr>
              <a:t> </a:t>
            </a:r>
            <a:r>
              <a:rPr lang="en-GB" b="1" dirty="0">
                <a:solidFill>
                  <a:srgbClr val="FF0000"/>
                </a:solidFill>
              </a:rPr>
              <a:t>option seller </a:t>
            </a:r>
            <a:r>
              <a:rPr lang="en-GB" b="1" dirty="0">
                <a:solidFill>
                  <a:srgbClr val="0070C0"/>
                </a:solidFill>
              </a:rPr>
              <a:t>with a short position</a:t>
            </a:r>
          </a:p>
        </p:txBody>
      </p:sp>
      <p:sp>
        <p:nvSpPr>
          <p:cNvPr id="8" name="Slide Number Placeholder 7">
            <a:extLst>
              <a:ext uri="{FF2B5EF4-FFF2-40B4-BE49-F238E27FC236}">
                <a16:creationId xmlns:a16="http://schemas.microsoft.com/office/drawing/2014/main" id="{57EB60D3-3B50-474F-B0F3-BBEAEF8C8A58}"/>
              </a:ext>
            </a:extLst>
          </p:cNvPr>
          <p:cNvSpPr>
            <a:spLocks noGrp="1"/>
          </p:cNvSpPr>
          <p:nvPr>
            <p:ph type="sldNum" sz="quarter" idx="12"/>
          </p:nvPr>
        </p:nvSpPr>
        <p:spPr/>
        <p:txBody>
          <a:bodyPr/>
          <a:lstStyle/>
          <a:p>
            <a:fld id="{E268A2EE-60DF-4D9A-BDB5-E8B57244CE40}" type="slidenum">
              <a:rPr lang="en-GB" smtClean="0"/>
              <a:pPr/>
              <a:t>180</a:t>
            </a:fld>
            <a:endParaRPr lang="en-GB"/>
          </a:p>
        </p:txBody>
      </p:sp>
    </p:spTree>
    <p:extLst>
      <p:ext uri="{BB962C8B-B14F-4D97-AF65-F5344CB8AC3E}">
        <p14:creationId xmlns:p14="http://schemas.microsoft.com/office/powerpoint/2010/main" val="848711008"/>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227" y="642362"/>
            <a:ext cx="11727807" cy="448207"/>
          </a:xfrm>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Short Position in a Put Option Contract </a:t>
            </a:r>
          </a:p>
        </p:txBody>
      </p:sp>
      <p:sp>
        <p:nvSpPr>
          <p:cNvPr id="3" name="Content Placeholder 2"/>
          <p:cNvSpPr>
            <a:spLocks noGrp="1"/>
          </p:cNvSpPr>
          <p:nvPr>
            <p:ph idx="1"/>
          </p:nvPr>
        </p:nvSpPr>
        <p:spPr>
          <a:xfrm>
            <a:off x="285227" y="1191237"/>
            <a:ext cx="11727806" cy="5452844"/>
          </a:xfrm>
        </p:spPr>
        <p:txBody>
          <a:bodyPr>
            <a:normAutofit/>
          </a:bodyPr>
          <a:lstStyle/>
          <a:p>
            <a:pPr>
              <a:buFont typeface="Arial" panose="020B0604020202020204" pitchFamily="34" charset="0"/>
              <a:buChar char="•"/>
            </a:pPr>
            <a:r>
              <a:rPr lang="en-GB" sz="2200" dirty="0"/>
              <a:t>Similarly, the pay-off diagram for a </a:t>
            </a:r>
            <a:r>
              <a:rPr lang="en-GB" sz="2200" u="sng" dirty="0"/>
              <a:t>put option buyer</a:t>
            </a:r>
            <a:r>
              <a:rPr lang="en-GB" sz="2200" dirty="0"/>
              <a:t> is </a:t>
            </a:r>
            <a:r>
              <a:rPr lang="en-GB" sz="2200" dirty="0">
                <a:solidFill>
                  <a:srgbClr val="FF0000"/>
                </a:solidFill>
              </a:rPr>
              <a:t>symmetrical</a:t>
            </a:r>
            <a:r>
              <a:rPr lang="en-GB" sz="2200" dirty="0"/>
              <a:t> to the pay-off diagram of the </a:t>
            </a:r>
            <a:r>
              <a:rPr lang="en-GB" sz="2200" u="sng" dirty="0"/>
              <a:t>put option seller </a:t>
            </a:r>
            <a:r>
              <a:rPr lang="en-GB" sz="2200" dirty="0"/>
              <a:t>around the x-axis.  </a:t>
            </a:r>
          </a:p>
          <a:p>
            <a:pPr>
              <a:buFont typeface="Wingdings" panose="05000000000000000000" pitchFamily="2" charset="2"/>
              <a:buChar char="Ø"/>
            </a:pPr>
            <a:endParaRPr lang="en-GB" sz="2200" dirty="0"/>
          </a:p>
        </p:txBody>
      </p:sp>
      <p:sp>
        <p:nvSpPr>
          <p:cNvPr id="6" name="TextBox 5">
            <a:extLst>
              <a:ext uri="{FF2B5EF4-FFF2-40B4-BE49-F238E27FC236}">
                <a16:creationId xmlns:a16="http://schemas.microsoft.com/office/drawing/2014/main" id="{D9A39BD7-0C1D-4889-B1BC-70FB93767905}"/>
              </a:ext>
            </a:extLst>
          </p:cNvPr>
          <p:cNvSpPr txBox="1"/>
          <p:nvPr/>
        </p:nvSpPr>
        <p:spPr>
          <a:xfrm>
            <a:off x="5701085" y="6641747"/>
            <a:ext cx="1820849" cy="169277"/>
          </a:xfrm>
          <a:prstGeom prst="rect">
            <a:avLst/>
          </a:prstGeom>
          <a:noFill/>
        </p:spPr>
        <p:txBody>
          <a:bodyPr wrap="square" rtlCol="0">
            <a:spAutoFit/>
          </a:bodyPr>
          <a:lstStyle/>
          <a:p>
            <a:r>
              <a:rPr lang="en-GB" sz="500" dirty="0"/>
              <a:t>Adopted from Berk &amp; </a:t>
            </a:r>
            <a:r>
              <a:rPr lang="en-GB" sz="500" dirty="0" err="1"/>
              <a:t>DeMarzo</a:t>
            </a:r>
            <a:r>
              <a:rPr lang="en-GB" sz="500" dirty="0"/>
              <a:t> </a:t>
            </a:r>
          </a:p>
        </p:txBody>
      </p:sp>
      <p:pic>
        <p:nvPicPr>
          <p:cNvPr id="7" name="Picture 6">
            <a:extLst>
              <a:ext uri="{FF2B5EF4-FFF2-40B4-BE49-F238E27FC236}">
                <a16:creationId xmlns:a16="http://schemas.microsoft.com/office/drawing/2014/main" id="{66DDE645-CA2F-4A0C-9396-93C741A7AEAE}"/>
              </a:ext>
            </a:extLst>
          </p:cNvPr>
          <p:cNvPicPr>
            <a:picLocks noChangeAspect="1" noChangeArrowheads="1"/>
          </p:cNvPicPr>
          <p:nvPr/>
        </p:nvPicPr>
        <p:blipFill rotWithShape="1">
          <a:blip r:embed="rId2">
            <a:duotone>
              <a:prstClr val="black"/>
              <a:schemeClr val="accent6">
                <a:tint val="45000"/>
                <a:satMod val="400000"/>
              </a:schemeClr>
            </a:duotone>
            <a:extLst>
              <a:ext uri="{BEBA8EAE-BF5A-486C-A8C5-ECC9F3942E4B}">
                <a14:imgProps xmlns:a14="http://schemas.microsoft.com/office/drawing/2010/main">
                  <a14:imgLayer r:embed="rId3">
                    <a14:imgEffect>
                      <a14:saturation sat="107000"/>
                    </a14:imgEffect>
                  </a14:imgLayer>
                </a14:imgProps>
              </a:ext>
              <a:ext uri="{28A0092B-C50C-407E-A947-70E740481C1C}">
                <a14:useLocalDpi xmlns:a14="http://schemas.microsoft.com/office/drawing/2010/main" val="0"/>
              </a:ext>
            </a:extLst>
          </a:blip>
          <a:srcRect l="15516" t="31984" r="15990"/>
          <a:stretch/>
        </p:blipFill>
        <p:spPr bwMode="auto">
          <a:xfrm>
            <a:off x="3857625" y="2154593"/>
            <a:ext cx="4653707" cy="2098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4">
            <a:extLst>
              <a:ext uri="{FF2B5EF4-FFF2-40B4-BE49-F238E27FC236}">
                <a16:creationId xmlns:a16="http://schemas.microsoft.com/office/drawing/2014/main" id="{5786CC04-AA86-4E60-83AB-F9E09CC30377}"/>
              </a:ext>
            </a:extLst>
          </p:cNvPr>
          <p:cNvPicPr>
            <a:picLocks noChangeAspect="1" noChangeArrowheads="1"/>
          </p:cNvPicPr>
          <p:nvPr/>
        </p:nvPicPr>
        <p:blipFill rotWithShape="1">
          <a:blip r:embed="rId4">
            <a:duotone>
              <a:prstClr val="black"/>
              <a:schemeClr val="accent6">
                <a:tint val="45000"/>
                <a:satMod val="400000"/>
              </a:schemeClr>
            </a:duotone>
            <a:extLst>
              <a:ext uri="{BEBA8EAE-BF5A-486C-A8C5-ECC9F3942E4B}">
                <a14:imgProps xmlns:a14="http://schemas.microsoft.com/office/drawing/2010/main">
                  <a14:imgLayer r:embed="rId5">
                    <a14:imgEffect>
                      <a14:colorTemperature colorTemp="5558"/>
                    </a14:imgEffect>
                    <a14:imgEffect>
                      <a14:saturation sat="0"/>
                    </a14:imgEffect>
                  </a14:imgLayer>
                </a14:imgProps>
              </a:ext>
              <a:ext uri="{28A0092B-C50C-407E-A947-70E740481C1C}">
                <a14:useLocalDpi xmlns:a14="http://schemas.microsoft.com/office/drawing/2010/main" val="0"/>
              </a:ext>
            </a:extLst>
          </a:blip>
          <a:srcRect l="16745" t="47648" r="14321"/>
          <a:stretch/>
        </p:blipFill>
        <p:spPr bwMode="auto">
          <a:xfrm>
            <a:off x="3857625" y="4253054"/>
            <a:ext cx="4653708" cy="2139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D887000C-43F9-4BA2-9056-3E03749D2B2B}"/>
                  </a:ext>
                </a:extLst>
              </p:cNvPr>
              <p:cNvSpPr txBox="1"/>
              <p:nvPr/>
            </p:nvSpPr>
            <p:spPr>
              <a:xfrm>
                <a:off x="5353795" y="5138335"/>
                <a:ext cx="3290894" cy="646331"/>
              </a:xfrm>
              <a:prstGeom prst="rect">
                <a:avLst/>
              </a:prstGeom>
              <a:noFill/>
            </p:spPr>
            <p:txBody>
              <a:bodyPr wrap="square" rtlCol="0">
                <a:spAutoFit/>
              </a:bodyPr>
              <a:lstStyle/>
              <a:p>
                <a:r>
                  <a:rPr lang="en-GB" dirty="0"/>
                  <a:t>The pay-off for put option buyer</a:t>
                </a:r>
              </a:p>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m:t>
                      </m:r>
                      <m:r>
                        <a:rPr lang="en-GB" b="0" i="1" smtClean="0">
                          <a:latin typeface="Cambria Math" panose="02040503050406030204" pitchFamily="18" charset="0"/>
                        </a:rPr>
                        <m:t>𝑃</m:t>
                      </m:r>
                      <m:r>
                        <a:rPr lang="en-GB" b="0" i="1" smtClean="0">
                          <a:latin typeface="Cambria Math" panose="02040503050406030204" pitchFamily="18" charset="0"/>
                        </a:rPr>
                        <m:t>=−</m:t>
                      </m:r>
                      <m:r>
                        <m:rPr>
                          <m:sty m:val="p"/>
                        </m:rPr>
                        <a:rPr lang="en-GB" b="0" i="0" smtClean="0">
                          <a:latin typeface="Cambria Math" panose="02040503050406030204" pitchFamily="18" charset="0"/>
                        </a:rPr>
                        <m:t>max</m:t>
                      </m:r>
                      <m:r>
                        <a:rPr lang="en-GB" b="0" i="1" smtClean="0">
                          <a:latin typeface="Cambria Math" panose="02040503050406030204" pitchFamily="18" charset="0"/>
                        </a:rPr>
                        <m:t>⁡(</m:t>
                      </m:r>
                      <m:r>
                        <a:rPr lang="en-GB" b="0" i="1" smtClean="0">
                          <a:latin typeface="Cambria Math" panose="02040503050406030204" pitchFamily="18" charset="0"/>
                        </a:rPr>
                        <m:t>20</m:t>
                      </m:r>
                      <m:r>
                        <a:rPr lang="en-GB" b="0" i="1" smtClean="0">
                          <a:latin typeface="Cambria Math" panose="02040503050406030204" pitchFamily="18" charset="0"/>
                        </a:rPr>
                        <m:t>−</m:t>
                      </m:r>
                      <m:r>
                        <a:rPr lang="en-GB" b="0" i="1" smtClean="0">
                          <a:latin typeface="Cambria Math" panose="02040503050406030204" pitchFamily="18" charset="0"/>
                        </a:rPr>
                        <m:t>𝑆</m:t>
                      </m:r>
                      <m:r>
                        <a:rPr lang="en-GB" b="0" i="1" smtClean="0">
                          <a:latin typeface="Cambria Math" panose="02040503050406030204" pitchFamily="18" charset="0"/>
                        </a:rPr>
                        <m:t>, </m:t>
                      </m:r>
                      <m:r>
                        <a:rPr lang="en-GB" b="0" i="1" smtClean="0">
                          <a:latin typeface="Cambria Math" panose="02040503050406030204" pitchFamily="18" charset="0"/>
                        </a:rPr>
                        <m:t>0</m:t>
                      </m:r>
                      <m:r>
                        <a:rPr lang="en-GB" b="0" i="1" smtClean="0">
                          <a:latin typeface="Cambria Math" panose="02040503050406030204" pitchFamily="18" charset="0"/>
                        </a:rPr>
                        <m:t>)</m:t>
                      </m:r>
                    </m:oMath>
                  </m:oMathPara>
                </a14:m>
                <a:endParaRPr lang="en-GB" dirty="0"/>
              </a:p>
            </p:txBody>
          </p:sp>
        </mc:Choice>
        <mc:Fallback xmlns="">
          <p:sp>
            <p:nvSpPr>
              <p:cNvPr id="9" name="TextBox 8">
                <a:extLst>
                  <a:ext uri="{FF2B5EF4-FFF2-40B4-BE49-F238E27FC236}">
                    <a16:creationId xmlns:a16="http://schemas.microsoft.com/office/drawing/2014/main" id="{D887000C-43F9-4BA2-9056-3E03749D2B2B}"/>
                  </a:ext>
                </a:extLst>
              </p:cNvPr>
              <p:cNvSpPr txBox="1">
                <a:spLocks noRot="1" noChangeAspect="1" noMove="1" noResize="1" noEditPoints="1" noAdjustHandles="1" noChangeArrowheads="1" noChangeShapeType="1" noTextEdit="1"/>
              </p:cNvSpPr>
              <p:nvPr/>
            </p:nvSpPr>
            <p:spPr>
              <a:xfrm>
                <a:off x="5353795" y="5138335"/>
                <a:ext cx="3290894" cy="646331"/>
              </a:xfrm>
              <a:prstGeom prst="rect">
                <a:avLst/>
              </a:prstGeom>
              <a:blipFill>
                <a:blip r:embed="rId6"/>
                <a:stretch>
                  <a:fillRect l="-1481" t="-5660" b="-660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12323E93-5E99-41BE-958F-51F1B3BAFC88}"/>
                  </a:ext>
                </a:extLst>
              </p:cNvPr>
              <p:cNvSpPr txBox="1"/>
              <p:nvPr/>
            </p:nvSpPr>
            <p:spPr>
              <a:xfrm>
                <a:off x="5353795" y="2235614"/>
                <a:ext cx="3519494" cy="646331"/>
              </a:xfrm>
              <a:prstGeom prst="rect">
                <a:avLst/>
              </a:prstGeom>
              <a:noFill/>
            </p:spPr>
            <p:txBody>
              <a:bodyPr wrap="square" rtlCol="0">
                <a:spAutoFit/>
              </a:bodyPr>
              <a:lstStyle/>
              <a:p>
                <a:r>
                  <a:rPr lang="en-GB" dirty="0"/>
                  <a:t>The pay-off for the put option seller</a:t>
                </a:r>
              </a:p>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𝑃</m:t>
                      </m:r>
                      <m:r>
                        <a:rPr lang="en-GB" b="0" i="1" smtClean="0">
                          <a:latin typeface="Cambria Math" panose="02040503050406030204" pitchFamily="18" charset="0"/>
                        </a:rPr>
                        <m:t>=</m:t>
                      </m:r>
                      <m:func>
                        <m:funcPr>
                          <m:ctrlPr>
                            <a:rPr lang="en-GB" b="0" i="1" smtClean="0">
                              <a:latin typeface="Cambria Math" panose="02040503050406030204" pitchFamily="18" charset="0"/>
                            </a:rPr>
                          </m:ctrlPr>
                        </m:funcPr>
                        <m:fName>
                          <m:r>
                            <m:rPr>
                              <m:sty m:val="p"/>
                            </m:rPr>
                            <a:rPr lang="en-GB" b="0" i="0" smtClean="0">
                              <a:latin typeface="Cambria Math" panose="02040503050406030204" pitchFamily="18" charset="0"/>
                            </a:rPr>
                            <m:t>max</m:t>
                          </m:r>
                        </m:fName>
                        <m:e>
                          <m:r>
                            <a:rPr lang="en-GB" b="0" i="1" smtClean="0">
                              <a:latin typeface="Cambria Math" panose="02040503050406030204" pitchFamily="18" charset="0"/>
                            </a:rPr>
                            <m:t>(</m:t>
                          </m:r>
                          <m:r>
                            <a:rPr lang="en-GB" b="0" i="1" smtClean="0">
                              <a:latin typeface="Cambria Math" panose="02040503050406030204" pitchFamily="18" charset="0"/>
                            </a:rPr>
                            <m:t>20</m:t>
                          </m:r>
                          <m:r>
                            <a:rPr lang="en-GB" b="0" i="1" smtClean="0">
                              <a:latin typeface="Cambria Math" panose="02040503050406030204" pitchFamily="18" charset="0"/>
                            </a:rPr>
                            <m:t>−</m:t>
                          </m:r>
                          <m:r>
                            <a:rPr lang="en-GB" b="0" i="1" smtClean="0">
                              <a:latin typeface="Cambria Math" panose="02040503050406030204" pitchFamily="18" charset="0"/>
                            </a:rPr>
                            <m:t>𝑆</m:t>
                          </m:r>
                          <m:r>
                            <a:rPr lang="en-GB" b="0" i="1" smtClean="0">
                              <a:latin typeface="Cambria Math" panose="02040503050406030204" pitchFamily="18" charset="0"/>
                            </a:rPr>
                            <m:t>, </m:t>
                          </m:r>
                          <m:r>
                            <a:rPr lang="en-GB" b="0" i="1" smtClean="0">
                              <a:latin typeface="Cambria Math" panose="02040503050406030204" pitchFamily="18" charset="0"/>
                            </a:rPr>
                            <m:t>0</m:t>
                          </m:r>
                          <m:r>
                            <a:rPr lang="en-GB" b="0" i="1" smtClean="0">
                              <a:latin typeface="Cambria Math" panose="02040503050406030204" pitchFamily="18" charset="0"/>
                            </a:rPr>
                            <m:t>)</m:t>
                          </m:r>
                        </m:e>
                      </m:func>
                    </m:oMath>
                  </m:oMathPara>
                </a14:m>
                <a:endParaRPr lang="en-GB" dirty="0"/>
              </a:p>
            </p:txBody>
          </p:sp>
        </mc:Choice>
        <mc:Fallback xmlns="">
          <p:sp>
            <p:nvSpPr>
              <p:cNvPr id="10" name="TextBox 9">
                <a:extLst>
                  <a:ext uri="{FF2B5EF4-FFF2-40B4-BE49-F238E27FC236}">
                    <a16:creationId xmlns:a16="http://schemas.microsoft.com/office/drawing/2014/main" id="{12323E93-5E99-41BE-958F-51F1B3BAFC88}"/>
                  </a:ext>
                </a:extLst>
              </p:cNvPr>
              <p:cNvSpPr txBox="1">
                <a:spLocks noRot="1" noChangeAspect="1" noMove="1" noResize="1" noEditPoints="1" noAdjustHandles="1" noChangeArrowheads="1" noChangeShapeType="1" noTextEdit="1"/>
              </p:cNvSpPr>
              <p:nvPr/>
            </p:nvSpPr>
            <p:spPr>
              <a:xfrm>
                <a:off x="5353795" y="2235614"/>
                <a:ext cx="3519494" cy="646331"/>
              </a:xfrm>
              <a:prstGeom prst="rect">
                <a:avLst/>
              </a:prstGeom>
              <a:blipFill>
                <a:blip r:embed="rId7"/>
                <a:stretch>
                  <a:fillRect l="-1384" t="-5660" r="-1384" b="-6604"/>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D50E3124-F412-4F99-A7E1-77CA8281EA75}"/>
              </a:ext>
            </a:extLst>
          </p:cNvPr>
          <p:cNvSpPr>
            <a:spLocks noGrp="1"/>
          </p:cNvSpPr>
          <p:nvPr>
            <p:ph type="sldNum" sz="quarter" idx="12"/>
          </p:nvPr>
        </p:nvSpPr>
        <p:spPr/>
        <p:txBody>
          <a:bodyPr/>
          <a:lstStyle/>
          <a:p>
            <a:fld id="{E268A2EE-60DF-4D9A-BDB5-E8B57244CE40}" type="slidenum">
              <a:rPr lang="en-GB" smtClean="0"/>
              <a:pPr/>
              <a:t>181</a:t>
            </a:fld>
            <a:endParaRPr lang="en-GB"/>
          </a:p>
        </p:txBody>
      </p:sp>
    </p:spTree>
    <p:extLst>
      <p:ext uri="{BB962C8B-B14F-4D97-AF65-F5344CB8AC3E}">
        <p14:creationId xmlns:p14="http://schemas.microsoft.com/office/powerpoint/2010/main" val="2542594186"/>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227" y="642362"/>
            <a:ext cx="11727807" cy="448207"/>
          </a:xfrm>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Profit For Holding An Option To Expiration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85227" y="1191237"/>
                <a:ext cx="11727806" cy="5452844"/>
              </a:xfrm>
            </p:spPr>
            <p:txBody>
              <a:bodyPr>
                <a:normAutofit/>
              </a:bodyPr>
              <a:lstStyle/>
              <a:p>
                <a:pPr>
                  <a:buFont typeface="Wingdings" panose="05000000000000000000" pitchFamily="2" charset="2"/>
                  <a:buChar char="q"/>
                </a:pPr>
                <a:r>
                  <a:rPr lang="en-GB" sz="2200" b="1" u="sng" dirty="0">
                    <a:solidFill>
                      <a:srgbClr val="FF0000"/>
                    </a:solidFill>
                  </a:rPr>
                  <a:t>Profit of Holding a Call Option</a:t>
                </a:r>
                <a:r>
                  <a:rPr lang="en-GB" sz="2200" dirty="0"/>
                  <a:t>: Although the </a:t>
                </a:r>
                <a:r>
                  <a:rPr lang="en-GB" sz="2200" u="sng" dirty="0"/>
                  <a:t>pay-offs on a call option </a:t>
                </a:r>
                <a:r>
                  <a:rPr lang="en-GB" sz="2200" dirty="0"/>
                  <a:t>contract are </a:t>
                </a:r>
                <a:r>
                  <a:rPr lang="en-GB" sz="2200" u="sng" dirty="0"/>
                  <a:t>never negative, </a:t>
                </a:r>
                <a:r>
                  <a:rPr lang="en-GB" sz="2200" dirty="0"/>
                  <a:t>the </a:t>
                </a:r>
                <a:r>
                  <a:rPr lang="en-GB" sz="2200" u="sng" dirty="0"/>
                  <a:t>profit </a:t>
                </a:r>
                <a:r>
                  <a:rPr lang="en-GB" sz="2200" dirty="0"/>
                  <a:t>from purchasing and keeping it to expiration could be </a:t>
                </a:r>
                <a:r>
                  <a:rPr lang="en-GB" sz="2200" u="sng" dirty="0"/>
                  <a:t>negative</a:t>
                </a:r>
                <a:r>
                  <a:rPr lang="en-GB" sz="2200" dirty="0"/>
                  <a:t>. </a:t>
                </a:r>
              </a:p>
              <a:p>
                <a:pPr>
                  <a:buFont typeface="Arial" panose="020B0604020202020204" pitchFamily="34" charset="0"/>
                  <a:buChar char="•"/>
                </a:pPr>
                <a:endParaRPr lang="en-GB" sz="800" dirty="0"/>
              </a:p>
              <a:p>
                <a:pPr>
                  <a:buFont typeface="Arial" panose="020B0604020202020204" pitchFamily="34" charset="0"/>
                  <a:buChar char="•"/>
                </a:pPr>
                <a:r>
                  <a:rPr lang="en-GB" sz="2200" b="1" u="sng" dirty="0"/>
                  <a:t>Example</a:t>
                </a:r>
                <a:r>
                  <a:rPr lang="en-GB" sz="2200" dirty="0"/>
                  <a:t>: Look at Slide No. </a:t>
                </a:r>
                <a:r>
                  <a:rPr lang="en-GB" sz="2200" dirty="0">
                    <a:solidFill>
                      <a:srgbClr val="FF0000"/>
                    </a:solidFill>
                  </a:rPr>
                  <a:t>172</a:t>
                </a:r>
                <a:r>
                  <a:rPr lang="en-GB" sz="2200" dirty="0"/>
                  <a:t>. The </a:t>
                </a:r>
                <a:r>
                  <a:rPr lang="en-GB" sz="2200" dirty="0">
                    <a:solidFill>
                      <a:srgbClr val="FF0000"/>
                    </a:solidFill>
                  </a:rPr>
                  <a:t>09 Aug. 80 </a:t>
                </a:r>
                <a:r>
                  <a:rPr lang="en-GB" sz="2200" dirty="0"/>
                  <a:t>call option costs </a:t>
                </a:r>
                <a:r>
                  <a:rPr lang="en-GB" sz="2200" dirty="0">
                    <a:solidFill>
                      <a:srgbClr val="FF0000"/>
                    </a:solidFill>
                  </a:rPr>
                  <a:t>$4.00 </a:t>
                </a:r>
                <a:r>
                  <a:rPr lang="en-GB" sz="2200" dirty="0"/>
                  <a:t>and expires in </a:t>
                </a:r>
                <a:r>
                  <a:rPr lang="en-GB" sz="2200" dirty="0">
                    <a:solidFill>
                      <a:srgbClr val="FF0000"/>
                    </a:solidFill>
                  </a:rPr>
                  <a:t>45</a:t>
                </a:r>
                <a:r>
                  <a:rPr lang="en-GB" sz="2200" dirty="0"/>
                  <a:t> days. If you borrow </a:t>
                </a:r>
                <a:r>
                  <a:rPr lang="en-GB" sz="2200" dirty="0">
                    <a:solidFill>
                      <a:srgbClr val="FF0000"/>
                    </a:solidFill>
                  </a:rPr>
                  <a:t>$4</a:t>
                </a:r>
                <a:r>
                  <a:rPr lang="en-GB" sz="2200" dirty="0"/>
                  <a:t> at </a:t>
                </a:r>
                <a:r>
                  <a:rPr lang="en-GB" sz="2200" dirty="0">
                    <a:solidFill>
                      <a:srgbClr val="FF0000"/>
                    </a:solidFill>
                  </a:rPr>
                  <a:t>3%</a:t>
                </a:r>
                <a:r>
                  <a:rPr lang="en-GB" sz="2200" dirty="0"/>
                  <a:t> interest, the cost of borrowing after </a:t>
                </a:r>
                <a:r>
                  <a:rPr lang="en-GB" sz="2200" dirty="0">
                    <a:solidFill>
                      <a:srgbClr val="FF0000"/>
                    </a:solidFill>
                  </a:rPr>
                  <a:t>45</a:t>
                </a:r>
                <a:r>
                  <a:rPr lang="en-GB" sz="2200" dirty="0"/>
                  <a:t> days is </a:t>
                </a:r>
                <a14:m>
                  <m:oMath xmlns:m="http://schemas.openxmlformats.org/officeDocument/2006/math">
                    <m:r>
                      <a:rPr lang="en-GB" sz="2200" b="0" i="1" smtClean="0">
                        <a:solidFill>
                          <a:srgbClr val="FF0000"/>
                        </a:solidFill>
                        <a:latin typeface="Cambria Math" panose="02040503050406030204" pitchFamily="18" charset="0"/>
                      </a:rPr>
                      <m:t>$</m:t>
                    </m:r>
                    <m:r>
                      <a:rPr lang="en-GB" sz="2200" b="0" i="1" smtClean="0">
                        <a:solidFill>
                          <a:srgbClr val="FF0000"/>
                        </a:solidFill>
                        <a:latin typeface="Cambria Math" panose="02040503050406030204" pitchFamily="18" charset="0"/>
                      </a:rPr>
                      <m:t>4</m:t>
                    </m:r>
                    <m:r>
                      <a:rPr lang="en-GB" sz="2200" b="0" i="1" smtClean="0">
                        <a:solidFill>
                          <a:srgbClr val="FF0000"/>
                        </a:solidFill>
                        <a:latin typeface="Cambria Math" panose="02040503050406030204" pitchFamily="18" charset="0"/>
                        <a:ea typeface="Cambria Math" panose="02040503050406030204" pitchFamily="18" charset="0"/>
                      </a:rPr>
                      <m:t>×</m:t>
                    </m:r>
                    <m:sSup>
                      <m:sSupPr>
                        <m:ctrlPr>
                          <a:rPr lang="en-GB" sz="2200" b="0" i="1" smtClean="0">
                            <a:solidFill>
                              <a:srgbClr val="FF0000"/>
                            </a:solidFill>
                            <a:latin typeface="Cambria Math" panose="02040503050406030204" pitchFamily="18" charset="0"/>
                            <a:ea typeface="Cambria Math" panose="02040503050406030204" pitchFamily="18" charset="0"/>
                          </a:rPr>
                        </m:ctrlPr>
                      </m:sSupPr>
                      <m:e>
                        <m:r>
                          <a:rPr lang="en-GB" sz="2200" b="0" i="1" smtClean="0">
                            <a:solidFill>
                              <a:srgbClr val="FF0000"/>
                            </a:solidFill>
                            <a:latin typeface="Cambria Math" panose="02040503050406030204" pitchFamily="18" charset="0"/>
                            <a:ea typeface="Cambria Math" panose="02040503050406030204" pitchFamily="18" charset="0"/>
                          </a:rPr>
                          <m:t>(</m:t>
                        </m:r>
                        <m:r>
                          <a:rPr lang="en-GB" sz="2200" b="0" i="1" smtClean="0">
                            <a:solidFill>
                              <a:srgbClr val="FF0000"/>
                            </a:solidFill>
                            <a:latin typeface="Cambria Math" panose="02040503050406030204" pitchFamily="18" charset="0"/>
                            <a:ea typeface="Cambria Math" panose="02040503050406030204" pitchFamily="18" charset="0"/>
                          </a:rPr>
                          <m:t>1</m:t>
                        </m:r>
                        <m:r>
                          <a:rPr lang="en-GB" sz="2200" b="0" i="1" smtClean="0">
                            <a:solidFill>
                              <a:srgbClr val="FF0000"/>
                            </a:solidFill>
                            <a:latin typeface="Cambria Math" panose="02040503050406030204" pitchFamily="18" charset="0"/>
                            <a:ea typeface="Cambria Math" panose="02040503050406030204" pitchFamily="18" charset="0"/>
                          </a:rPr>
                          <m:t>.</m:t>
                        </m:r>
                        <m:r>
                          <a:rPr lang="en-GB" sz="2200" b="0" i="1" smtClean="0">
                            <a:solidFill>
                              <a:srgbClr val="FF0000"/>
                            </a:solidFill>
                            <a:latin typeface="Cambria Math" panose="02040503050406030204" pitchFamily="18" charset="0"/>
                            <a:ea typeface="Cambria Math" panose="02040503050406030204" pitchFamily="18" charset="0"/>
                          </a:rPr>
                          <m:t>03</m:t>
                        </m:r>
                        <m:r>
                          <a:rPr lang="en-GB" sz="2200" b="0" i="1" smtClean="0">
                            <a:solidFill>
                              <a:srgbClr val="FF0000"/>
                            </a:solidFill>
                            <a:latin typeface="Cambria Math" panose="02040503050406030204" pitchFamily="18" charset="0"/>
                            <a:ea typeface="Cambria Math" panose="02040503050406030204" pitchFamily="18" charset="0"/>
                          </a:rPr>
                          <m:t>)</m:t>
                        </m:r>
                      </m:e>
                      <m:sup>
                        <m:box>
                          <m:boxPr>
                            <m:ctrlPr>
                              <a:rPr lang="en-GB" sz="2200" b="0" i="1" smtClean="0">
                                <a:solidFill>
                                  <a:srgbClr val="FF0000"/>
                                </a:solidFill>
                                <a:latin typeface="Cambria Math" panose="02040503050406030204" pitchFamily="18" charset="0"/>
                                <a:ea typeface="Cambria Math" panose="02040503050406030204" pitchFamily="18" charset="0"/>
                              </a:rPr>
                            </m:ctrlPr>
                          </m:boxPr>
                          <m:e>
                            <m:argPr>
                              <m:argSz m:val="-1"/>
                            </m:argPr>
                            <m:f>
                              <m:fPr>
                                <m:ctrlPr>
                                  <a:rPr lang="en-GB" sz="2200" b="0" i="1" smtClean="0">
                                    <a:solidFill>
                                      <a:srgbClr val="FF0000"/>
                                    </a:solidFill>
                                    <a:latin typeface="Cambria Math" panose="02040503050406030204" pitchFamily="18" charset="0"/>
                                    <a:ea typeface="Cambria Math" panose="02040503050406030204" pitchFamily="18" charset="0"/>
                                  </a:rPr>
                                </m:ctrlPr>
                              </m:fPr>
                              <m:num>
                                <m:r>
                                  <a:rPr lang="en-GB" sz="2200" b="0" i="1" smtClean="0">
                                    <a:solidFill>
                                      <a:srgbClr val="FF0000"/>
                                    </a:solidFill>
                                    <a:latin typeface="Cambria Math" panose="02040503050406030204" pitchFamily="18" charset="0"/>
                                    <a:ea typeface="Cambria Math" panose="02040503050406030204" pitchFamily="18" charset="0"/>
                                  </a:rPr>
                                  <m:t>45</m:t>
                                </m:r>
                              </m:num>
                              <m:den>
                                <m:r>
                                  <a:rPr lang="en-GB" sz="2200" b="0" i="1" smtClean="0">
                                    <a:solidFill>
                                      <a:srgbClr val="FF0000"/>
                                    </a:solidFill>
                                    <a:latin typeface="Cambria Math" panose="02040503050406030204" pitchFamily="18" charset="0"/>
                                    <a:ea typeface="Cambria Math" panose="02040503050406030204" pitchFamily="18" charset="0"/>
                                  </a:rPr>
                                  <m:t>365</m:t>
                                </m:r>
                              </m:den>
                            </m:f>
                          </m:e>
                        </m:box>
                      </m:sup>
                    </m:sSup>
                    <m:r>
                      <a:rPr lang="en-GB" sz="2200" b="0" i="1" smtClean="0">
                        <a:solidFill>
                          <a:srgbClr val="FF0000"/>
                        </a:solidFill>
                        <a:latin typeface="Cambria Math" panose="02040503050406030204" pitchFamily="18" charset="0"/>
                        <a:ea typeface="Cambria Math" panose="02040503050406030204" pitchFamily="18" charset="0"/>
                      </a:rPr>
                      <m:t>=$</m:t>
                    </m:r>
                    <m:r>
                      <a:rPr lang="en-GB" sz="2200" b="0" i="1" smtClean="0">
                        <a:solidFill>
                          <a:srgbClr val="FF0000"/>
                        </a:solidFill>
                        <a:latin typeface="Cambria Math" panose="02040503050406030204" pitchFamily="18" charset="0"/>
                        <a:ea typeface="Cambria Math" panose="02040503050406030204" pitchFamily="18" charset="0"/>
                      </a:rPr>
                      <m:t>4</m:t>
                    </m:r>
                    <m:r>
                      <a:rPr lang="en-GB" sz="2200" b="0" i="1" smtClean="0">
                        <a:solidFill>
                          <a:srgbClr val="FF0000"/>
                        </a:solidFill>
                        <a:latin typeface="Cambria Math" panose="02040503050406030204" pitchFamily="18" charset="0"/>
                        <a:ea typeface="Cambria Math" panose="02040503050406030204" pitchFamily="18" charset="0"/>
                      </a:rPr>
                      <m:t>.</m:t>
                    </m:r>
                    <m:r>
                      <a:rPr lang="en-GB" sz="2200" b="0" i="1" smtClean="0">
                        <a:solidFill>
                          <a:srgbClr val="FF0000"/>
                        </a:solidFill>
                        <a:latin typeface="Cambria Math" panose="02040503050406030204" pitchFamily="18" charset="0"/>
                        <a:ea typeface="Cambria Math" panose="02040503050406030204" pitchFamily="18" charset="0"/>
                      </a:rPr>
                      <m:t>01</m:t>
                    </m:r>
                  </m:oMath>
                </a14:m>
                <a:r>
                  <a:rPr lang="en-GB" sz="2200" dirty="0">
                    <a:solidFill>
                      <a:srgbClr val="FF0000"/>
                    </a:solidFill>
                  </a:rPr>
                  <a:t> </a:t>
                </a:r>
                <a:r>
                  <a:rPr lang="en-GB" sz="2200" dirty="0"/>
                  <a:t>and if </a:t>
                </a:r>
                <a14:m>
                  <m:oMath xmlns:m="http://schemas.openxmlformats.org/officeDocument/2006/math">
                    <m:r>
                      <a:rPr lang="en-GB" sz="2200" b="0" i="1" smtClean="0">
                        <a:solidFill>
                          <a:srgbClr val="FF0000"/>
                        </a:solidFill>
                        <a:latin typeface="Cambria Math" panose="02040503050406030204" pitchFamily="18" charset="0"/>
                      </a:rPr>
                      <m:t>𝑆</m:t>
                    </m:r>
                  </m:oMath>
                </a14:m>
                <a:r>
                  <a:rPr lang="en-GB" sz="2200" dirty="0"/>
                  <a:t> represents the stock price at expiration, the total profit of purchasing the call option will be </a:t>
                </a:r>
              </a:p>
              <a:p>
                <a:pPr>
                  <a:buFont typeface="Arial" panose="020B0604020202020204" pitchFamily="34" charset="0"/>
                  <a:buChar char="•"/>
                </a:pPr>
                <a:endParaRPr lang="en-GB" sz="2200" dirty="0"/>
              </a:p>
              <a:p>
                <a:pPr marL="109728" indent="0" algn="ctr">
                  <a:buNone/>
                </a:pPr>
                <a14:m>
                  <m:oMathPara xmlns:m="http://schemas.openxmlformats.org/officeDocument/2006/math">
                    <m:oMathParaPr>
                      <m:jc m:val="left"/>
                    </m:oMathParaPr>
                    <m:oMath xmlns:m="http://schemas.openxmlformats.org/officeDocument/2006/math">
                      <m:func>
                        <m:funcPr>
                          <m:ctrlPr>
                            <a:rPr lang="en-GB" sz="2200" b="0" i="1" smtClean="0">
                              <a:latin typeface="Cambria Math" panose="02040503050406030204" pitchFamily="18" charset="0"/>
                            </a:rPr>
                          </m:ctrlPr>
                        </m:funcPr>
                        <m:fName>
                          <m:r>
                            <m:rPr>
                              <m:sty m:val="p"/>
                            </m:rPr>
                            <a:rPr lang="en-GB" sz="2200" b="0" i="0" smtClean="0">
                              <a:latin typeface="Cambria Math" panose="02040503050406030204" pitchFamily="18" charset="0"/>
                            </a:rPr>
                            <m:t>max</m:t>
                          </m:r>
                        </m:fName>
                        <m:e>
                          <m:d>
                            <m:dPr>
                              <m:ctrlPr>
                                <a:rPr lang="en-GB" sz="2200" b="0" i="1" smtClean="0">
                                  <a:latin typeface="Cambria Math" panose="02040503050406030204" pitchFamily="18" charset="0"/>
                                </a:rPr>
                              </m:ctrlPr>
                            </m:dPr>
                            <m:e>
                              <m:r>
                                <a:rPr lang="en-GB" sz="2200" b="0" i="1" smtClean="0">
                                  <a:latin typeface="Cambria Math" panose="02040503050406030204" pitchFamily="18" charset="0"/>
                                </a:rPr>
                                <m:t>𝑆</m:t>
                              </m:r>
                              <m:r>
                                <a:rPr lang="en-GB" sz="2200" b="0" i="1" smtClean="0">
                                  <a:latin typeface="Cambria Math" panose="02040503050406030204" pitchFamily="18" charset="0"/>
                                </a:rPr>
                                <m:t>−</m:t>
                              </m:r>
                              <m:r>
                                <a:rPr lang="en-GB" sz="2200" b="0" i="1" smtClean="0">
                                  <a:latin typeface="Cambria Math" panose="02040503050406030204" pitchFamily="18" charset="0"/>
                                </a:rPr>
                                <m:t>80</m:t>
                              </m:r>
                              <m:r>
                                <a:rPr lang="en-GB" sz="2200" b="0" i="1" smtClean="0">
                                  <a:latin typeface="Cambria Math" panose="02040503050406030204" pitchFamily="18" charset="0"/>
                                </a:rPr>
                                <m:t> , </m:t>
                              </m:r>
                              <m:r>
                                <a:rPr lang="en-GB" sz="2200" b="0" i="1" smtClean="0">
                                  <a:latin typeface="Cambria Math" panose="02040503050406030204" pitchFamily="18" charset="0"/>
                                </a:rPr>
                                <m:t>0</m:t>
                              </m:r>
                            </m:e>
                          </m:d>
                        </m:e>
                      </m:func>
                      <m:r>
                        <a:rPr lang="en-GB" sz="2200" b="0" i="1" smtClean="0">
                          <a:latin typeface="Cambria Math" panose="02040503050406030204" pitchFamily="18" charset="0"/>
                        </a:rPr>
                        <m:t>−</m:t>
                      </m:r>
                      <m:r>
                        <a:rPr lang="en-GB" sz="2200" i="1">
                          <a:latin typeface="Cambria Math" panose="02040503050406030204" pitchFamily="18" charset="0"/>
                        </a:rPr>
                        <m:t>4</m:t>
                      </m:r>
                      <m:r>
                        <a:rPr lang="en-GB" sz="2200" i="1">
                          <a:latin typeface="Cambria Math" panose="02040503050406030204" pitchFamily="18" charset="0"/>
                          <a:ea typeface="Cambria Math" panose="02040503050406030204" pitchFamily="18" charset="0"/>
                        </a:rPr>
                        <m:t>×</m:t>
                      </m:r>
                      <m:sSup>
                        <m:sSupPr>
                          <m:ctrlPr>
                            <a:rPr lang="en-GB" sz="2200" i="1">
                              <a:latin typeface="Cambria Math" panose="02040503050406030204" pitchFamily="18" charset="0"/>
                              <a:ea typeface="Cambria Math" panose="02040503050406030204" pitchFamily="18" charset="0"/>
                            </a:rPr>
                          </m:ctrlPr>
                        </m:sSupPr>
                        <m:e>
                          <m:r>
                            <a:rPr lang="en-GB" sz="2200" i="1">
                              <a:latin typeface="Cambria Math" panose="02040503050406030204" pitchFamily="18" charset="0"/>
                              <a:ea typeface="Cambria Math" panose="02040503050406030204" pitchFamily="18" charset="0"/>
                            </a:rPr>
                            <m:t>1</m:t>
                          </m:r>
                          <m:r>
                            <a:rPr lang="en-GB" sz="2200" i="1">
                              <a:latin typeface="Cambria Math" panose="02040503050406030204" pitchFamily="18" charset="0"/>
                              <a:ea typeface="Cambria Math" panose="02040503050406030204" pitchFamily="18" charset="0"/>
                            </a:rPr>
                            <m:t>.</m:t>
                          </m:r>
                          <m:r>
                            <a:rPr lang="en-GB" sz="2200" i="1">
                              <a:latin typeface="Cambria Math" panose="02040503050406030204" pitchFamily="18" charset="0"/>
                              <a:ea typeface="Cambria Math" panose="02040503050406030204" pitchFamily="18" charset="0"/>
                            </a:rPr>
                            <m:t>03</m:t>
                          </m:r>
                        </m:e>
                        <m:sup>
                          <m:box>
                            <m:boxPr>
                              <m:ctrlPr>
                                <a:rPr lang="en-GB" sz="2200" i="1">
                                  <a:latin typeface="Cambria Math" panose="02040503050406030204" pitchFamily="18" charset="0"/>
                                  <a:ea typeface="Cambria Math" panose="02040503050406030204" pitchFamily="18" charset="0"/>
                                </a:rPr>
                              </m:ctrlPr>
                            </m:boxPr>
                            <m:e>
                              <m:argPr>
                                <m:argSz m:val="-1"/>
                              </m:argPr>
                              <m:f>
                                <m:fPr>
                                  <m:ctrlPr>
                                    <a:rPr lang="en-GB" sz="2200" i="1">
                                      <a:latin typeface="Cambria Math" panose="02040503050406030204" pitchFamily="18" charset="0"/>
                                      <a:ea typeface="Cambria Math" panose="02040503050406030204" pitchFamily="18" charset="0"/>
                                    </a:rPr>
                                  </m:ctrlPr>
                                </m:fPr>
                                <m:num>
                                  <m:r>
                                    <a:rPr lang="en-GB" sz="2200" i="1">
                                      <a:latin typeface="Cambria Math" panose="02040503050406030204" pitchFamily="18" charset="0"/>
                                      <a:ea typeface="Cambria Math" panose="02040503050406030204" pitchFamily="18" charset="0"/>
                                    </a:rPr>
                                    <m:t>45</m:t>
                                  </m:r>
                                </m:num>
                                <m:den>
                                  <m:r>
                                    <a:rPr lang="en-GB" sz="2200" i="1">
                                      <a:latin typeface="Cambria Math" panose="02040503050406030204" pitchFamily="18" charset="0"/>
                                      <a:ea typeface="Cambria Math" panose="02040503050406030204" pitchFamily="18" charset="0"/>
                                    </a:rPr>
                                    <m:t>365</m:t>
                                  </m:r>
                                </m:den>
                              </m:f>
                            </m:e>
                          </m:box>
                        </m:sup>
                      </m:sSup>
                    </m:oMath>
                  </m:oMathPara>
                </a14:m>
                <a:endParaRPr lang="en-GB" sz="2200" dirty="0"/>
              </a:p>
              <a:p>
                <a:pPr marL="109728" indent="0" algn="ctr">
                  <a:buNone/>
                </a:pPr>
                <a:endParaRPr lang="en-GB" sz="2200" dirty="0"/>
              </a:p>
              <a:p>
                <a:pPr marL="109728" indent="0">
                  <a:buNone/>
                </a:pPr>
                <a:r>
                  <a:rPr lang="en-GB" sz="2200" dirty="0"/>
                  <a:t>Therefore, if the stock price </a:t>
                </a:r>
              </a:p>
              <a:p>
                <a:pPr marL="109728" indent="0">
                  <a:buNone/>
                </a:pPr>
                <a:r>
                  <a:rPr lang="en-GB" sz="2200" dirty="0"/>
                  <a:t>exceeds </a:t>
                </a:r>
                <a:r>
                  <a:rPr lang="en-GB" sz="2200" dirty="0">
                    <a:solidFill>
                      <a:srgbClr val="FF0000"/>
                    </a:solidFill>
                  </a:rPr>
                  <a:t>$84.01</a:t>
                </a:r>
                <a:r>
                  <a:rPr lang="en-GB" sz="2200" dirty="0"/>
                  <a:t>, the call option</a:t>
                </a:r>
              </a:p>
              <a:p>
                <a:pPr marL="109728" indent="0">
                  <a:buNone/>
                </a:pPr>
                <a:r>
                  <a:rPr lang="en-GB" sz="2200" dirty="0"/>
                  <a:t> purchasing is profitable.</a:t>
                </a:r>
              </a:p>
              <a:p>
                <a:pPr marL="109728" indent="0">
                  <a:buNone/>
                </a:pPr>
                <a:r>
                  <a:rPr lang="en-GB" sz="2200" dirty="0"/>
                  <a:t> (look at the red graph)</a:t>
                </a:r>
              </a:p>
              <a:p>
                <a:pPr marL="109728" indent="0">
                  <a:buNone/>
                </a:pPr>
                <a:endParaRPr lang="en-GB" sz="2200" dirty="0"/>
              </a:p>
              <a:p>
                <a:pPr marL="109728" indent="0">
                  <a:buNone/>
                </a:pPr>
                <a:endParaRPr lang="en-GB" sz="2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85227" y="1191237"/>
                <a:ext cx="11727806" cy="5452844"/>
              </a:xfrm>
              <a:blipFill>
                <a:blip r:embed="rId2"/>
                <a:stretch>
                  <a:fillRect t="-670" r="-416"/>
                </a:stretch>
              </a:blipFill>
            </p:spPr>
            <p:txBody>
              <a:bodyPr/>
              <a:lstStyle/>
              <a:p>
                <a:r>
                  <a:rPr lang="en-GB">
                    <a:noFill/>
                  </a:rPr>
                  <a:t> </a:t>
                </a:r>
              </a:p>
            </p:txBody>
          </p:sp>
        </mc:Fallback>
      </mc:AlternateContent>
      <p:sp>
        <p:nvSpPr>
          <p:cNvPr id="6" name="TextBox 5">
            <a:extLst>
              <a:ext uri="{FF2B5EF4-FFF2-40B4-BE49-F238E27FC236}">
                <a16:creationId xmlns:a16="http://schemas.microsoft.com/office/drawing/2014/main" id="{D9A39BD7-0C1D-4889-B1BC-70FB93767905}"/>
              </a:ext>
            </a:extLst>
          </p:cNvPr>
          <p:cNvSpPr txBox="1"/>
          <p:nvPr/>
        </p:nvSpPr>
        <p:spPr>
          <a:xfrm>
            <a:off x="6953530" y="6559442"/>
            <a:ext cx="1820849" cy="169277"/>
          </a:xfrm>
          <a:prstGeom prst="rect">
            <a:avLst/>
          </a:prstGeom>
          <a:noFill/>
        </p:spPr>
        <p:txBody>
          <a:bodyPr wrap="square" rtlCol="0">
            <a:spAutoFit/>
          </a:bodyPr>
          <a:lstStyle/>
          <a:p>
            <a:r>
              <a:rPr lang="en-GB" sz="500" dirty="0"/>
              <a:t>Adopted from Berk &amp; </a:t>
            </a:r>
            <a:r>
              <a:rPr lang="en-GB" sz="500" dirty="0" err="1"/>
              <a:t>DeMarzo</a:t>
            </a:r>
            <a:r>
              <a:rPr lang="en-GB" sz="500" dirty="0"/>
              <a:t> </a:t>
            </a:r>
          </a:p>
        </p:txBody>
      </p:sp>
      <p:pic>
        <p:nvPicPr>
          <p:cNvPr id="5" name="Picture 4">
            <a:extLst>
              <a:ext uri="{FF2B5EF4-FFF2-40B4-BE49-F238E27FC236}">
                <a16:creationId xmlns:a16="http://schemas.microsoft.com/office/drawing/2014/main" id="{26182CC6-0457-489A-9279-D57987EC788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81236" y="3409349"/>
            <a:ext cx="5754255" cy="3125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AF4050DA-A3F8-4889-9A93-A9A1DBB2FF27}"/>
              </a:ext>
            </a:extLst>
          </p:cNvPr>
          <p:cNvSpPr txBox="1"/>
          <p:nvPr/>
        </p:nvSpPr>
        <p:spPr>
          <a:xfrm>
            <a:off x="8544185" y="5800776"/>
            <a:ext cx="956345" cy="369332"/>
          </a:xfrm>
          <a:prstGeom prst="rect">
            <a:avLst/>
          </a:prstGeom>
          <a:noFill/>
        </p:spPr>
        <p:txBody>
          <a:bodyPr wrap="square" rtlCol="0">
            <a:spAutoFit/>
          </a:bodyPr>
          <a:lstStyle/>
          <a:p>
            <a:r>
              <a:rPr lang="en-GB" dirty="0"/>
              <a:t>$84.01</a:t>
            </a:r>
          </a:p>
        </p:txBody>
      </p:sp>
      <p:cxnSp>
        <p:nvCxnSpPr>
          <p:cNvPr id="8" name="Straight Arrow Connector 7">
            <a:extLst>
              <a:ext uri="{FF2B5EF4-FFF2-40B4-BE49-F238E27FC236}">
                <a16:creationId xmlns:a16="http://schemas.microsoft.com/office/drawing/2014/main" id="{B98BE805-5B9D-42F7-88D0-11DCD47FA2BD}"/>
              </a:ext>
            </a:extLst>
          </p:cNvPr>
          <p:cNvCxnSpPr/>
          <p:nvPr/>
        </p:nvCxnSpPr>
        <p:spPr>
          <a:xfrm flipH="1" flipV="1">
            <a:off x="8380602" y="5352176"/>
            <a:ext cx="327170" cy="453006"/>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2AC7A0BE-2C42-4951-8E81-44393778800D}"/>
              </a:ext>
            </a:extLst>
          </p:cNvPr>
          <p:cNvSpPr/>
          <p:nvPr/>
        </p:nvSpPr>
        <p:spPr>
          <a:xfrm>
            <a:off x="7863954" y="4177717"/>
            <a:ext cx="1070321" cy="209725"/>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Slide Number Placeholder 6">
            <a:extLst>
              <a:ext uri="{FF2B5EF4-FFF2-40B4-BE49-F238E27FC236}">
                <a16:creationId xmlns:a16="http://schemas.microsoft.com/office/drawing/2014/main" id="{038FF379-11A1-45F7-91D9-F4D62940CC15}"/>
              </a:ext>
            </a:extLst>
          </p:cNvPr>
          <p:cNvSpPr>
            <a:spLocks noGrp="1"/>
          </p:cNvSpPr>
          <p:nvPr>
            <p:ph type="sldNum" sz="quarter" idx="12"/>
          </p:nvPr>
        </p:nvSpPr>
        <p:spPr/>
        <p:txBody>
          <a:bodyPr/>
          <a:lstStyle/>
          <a:p>
            <a:fld id="{E268A2EE-60DF-4D9A-BDB5-E8B57244CE40}" type="slidenum">
              <a:rPr lang="en-GB" smtClean="0"/>
              <a:pPr/>
              <a:t>182</a:t>
            </a:fld>
            <a:endParaRPr lang="en-GB"/>
          </a:p>
        </p:txBody>
      </p:sp>
    </p:spTree>
    <p:extLst>
      <p:ext uri="{BB962C8B-B14F-4D97-AF65-F5344CB8AC3E}">
        <p14:creationId xmlns:p14="http://schemas.microsoft.com/office/powerpoint/2010/main" val="1540255522"/>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227" y="642362"/>
            <a:ext cx="11727807" cy="448207"/>
          </a:xfrm>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Profit For Holding An Option To Expiration</a:t>
            </a:r>
          </a:p>
        </p:txBody>
      </p:sp>
      <p:sp>
        <p:nvSpPr>
          <p:cNvPr id="6" name="TextBox 5">
            <a:extLst>
              <a:ext uri="{FF2B5EF4-FFF2-40B4-BE49-F238E27FC236}">
                <a16:creationId xmlns:a16="http://schemas.microsoft.com/office/drawing/2014/main" id="{D9A39BD7-0C1D-4889-B1BC-70FB93767905}"/>
              </a:ext>
            </a:extLst>
          </p:cNvPr>
          <p:cNvSpPr txBox="1"/>
          <p:nvPr/>
        </p:nvSpPr>
        <p:spPr>
          <a:xfrm>
            <a:off x="5701085" y="6641747"/>
            <a:ext cx="1820849" cy="169277"/>
          </a:xfrm>
          <a:prstGeom prst="rect">
            <a:avLst/>
          </a:prstGeom>
          <a:noFill/>
        </p:spPr>
        <p:txBody>
          <a:bodyPr wrap="square" rtlCol="0">
            <a:spAutoFit/>
          </a:bodyPr>
          <a:lstStyle/>
          <a:p>
            <a:r>
              <a:rPr lang="en-GB" sz="500" dirty="0"/>
              <a:t>Adopted from Berk &amp; </a:t>
            </a:r>
            <a:r>
              <a:rPr lang="en-GB" sz="500" dirty="0" err="1"/>
              <a:t>DeMarzo</a:t>
            </a:r>
            <a:r>
              <a:rPr lang="en-GB" sz="500" dirty="0"/>
              <a:t> </a:t>
            </a: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3F813A3E-2AC3-4D0C-B956-71AD8A6A6F4F}"/>
                  </a:ext>
                </a:extLst>
              </p:cNvPr>
              <p:cNvSpPr txBox="1"/>
              <p:nvPr/>
            </p:nvSpPr>
            <p:spPr>
              <a:xfrm>
                <a:off x="212436" y="1278826"/>
                <a:ext cx="11800598" cy="4314643"/>
              </a:xfrm>
              <a:prstGeom prst="rect">
                <a:avLst/>
              </a:prstGeom>
              <a:noFill/>
            </p:spPr>
            <p:txBody>
              <a:bodyPr wrap="square" rtlCol="0">
                <a:spAutoFit/>
              </a:bodyPr>
              <a:lstStyle/>
              <a:p>
                <a:pPr>
                  <a:buFont typeface="Wingdings" panose="05000000000000000000" pitchFamily="2" charset="2"/>
                  <a:buChar char="q"/>
                </a:pPr>
                <a:r>
                  <a:rPr lang="en-GB" sz="2200" b="1" u="sng" dirty="0">
                    <a:solidFill>
                      <a:srgbClr val="FF0000"/>
                    </a:solidFill>
                  </a:rPr>
                  <a:t>Profit of Holding a Put Option:</a:t>
                </a:r>
                <a:r>
                  <a:rPr lang="en-GB" sz="2200" b="1" dirty="0">
                    <a:solidFill>
                      <a:srgbClr val="FF0000"/>
                    </a:solidFill>
                  </a:rPr>
                  <a:t> </a:t>
                </a:r>
                <a:r>
                  <a:rPr lang="en-GB" sz="2200" dirty="0"/>
                  <a:t>Because a put option is the opposite of a call option, the profit of the put option is just the negative of the profit of a call option. </a:t>
                </a:r>
              </a:p>
              <a:p>
                <a:pPr>
                  <a:buFont typeface="Wingdings" panose="05000000000000000000" pitchFamily="2" charset="2"/>
                  <a:buChar char="q"/>
                </a:pPr>
                <a:endParaRPr lang="en-GB" sz="2200" b="1" u="sng" dirty="0">
                  <a:solidFill>
                    <a:srgbClr val="FF0000"/>
                  </a:solidFill>
                </a:endParaRPr>
              </a:p>
              <a:p>
                <a:r>
                  <a:rPr lang="en-GB" sz="2200" dirty="0"/>
                  <a:t>Suppose</a:t>
                </a:r>
              </a:p>
              <a:p>
                <a:pPr/>
                <a14:m>
                  <m:oMathPara xmlns:m="http://schemas.openxmlformats.org/officeDocument/2006/math">
                    <m:oMathParaPr>
                      <m:jc m:val="left"/>
                    </m:oMathParaPr>
                    <m:oMath xmlns:m="http://schemas.openxmlformats.org/officeDocument/2006/math">
                      <m:r>
                        <a:rPr lang="en-GB" sz="2200" b="0" i="1" smtClean="0">
                          <a:solidFill>
                            <a:srgbClr val="FF0000"/>
                          </a:solidFill>
                          <a:latin typeface="Cambria Math" panose="02040503050406030204" pitchFamily="18" charset="0"/>
                        </a:rPr>
                        <m:t>𝑆</m:t>
                      </m:r>
                      <m:r>
                        <a:rPr lang="en-GB" sz="2200" b="0" i="1" smtClean="0">
                          <a:latin typeface="Cambria Math" panose="02040503050406030204" pitchFamily="18" charset="0"/>
                        </a:rPr>
                        <m:t>=</m:t>
                      </m:r>
                      <m:r>
                        <a:rPr lang="en-GB" sz="2200" b="0" i="1" smtClean="0">
                          <a:latin typeface="Cambria Math" panose="02040503050406030204" pitchFamily="18" charset="0"/>
                        </a:rPr>
                        <m:t>𝑆𝑡𝑜𝑐𝑘</m:t>
                      </m:r>
                      <m:r>
                        <a:rPr lang="en-GB" sz="2200" b="0" i="1" smtClean="0">
                          <a:latin typeface="Cambria Math" panose="02040503050406030204" pitchFamily="18" charset="0"/>
                        </a:rPr>
                        <m:t> </m:t>
                      </m:r>
                      <m:r>
                        <a:rPr lang="en-GB" sz="2200" b="0" i="1" smtClean="0">
                          <a:latin typeface="Cambria Math" panose="02040503050406030204" pitchFamily="18" charset="0"/>
                        </a:rPr>
                        <m:t>𝑃𝑟𝑖𝑐𝑒</m:t>
                      </m:r>
                    </m:oMath>
                  </m:oMathPara>
                </a14:m>
                <a:endParaRPr lang="en-GB" sz="2200" b="0" dirty="0"/>
              </a:p>
              <a:p>
                <a:pPr/>
                <a14:m>
                  <m:oMathPara xmlns:m="http://schemas.openxmlformats.org/officeDocument/2006/math">
                    <m:oMathParaPr>
                      <m:jc m:val="left"/>
                    </m:oMathParaPr>
                    <m:oMath xmlns:m="http://schemas.openxmlformats.org/officeDocument/2006/math">
                      <m:r>
                        <a:rPr lang="en-GB" sz="2200" b="0" i="1" smtClean="0">
                          <a:solidFill>
                            <a:srgbClr val="FF0000"/>
                          </a:solidFill>
                          <a:latin typeface="Cambria Math" panose="02040503050406030204" pitchFamily="18" charset="0"/>
                        </a:rPr>
                        <m:t>𝐾</m:t>
                      </m:r>
                      <m:r>
                        <a:rPr lang="en-GB" sz="2200" b="0" i="1" smtClean="0">
                          <a:latin typeface="Cambria Math" panose="02040503050406030204" pitchFamily="18" charset="0"/>
                        </a:rPr>
                        <m:t>=</m:t>
                      </m:r>
                      <m:r>
                        <a:rPr lang="en-GB" sz="2200" b="0" i="1" smtClean="0">
                          <a:latin typeface="Cambria Math" panose="02040503050406030204" pitchFamily="18" charset="0"/>
                        </a:rPr>
                        <m:t>𝑆𝑡𝑟𝑖𝑘𝑒</m:t>
                      </m:r>
                      <m:r>
                        <a:rPr lang="en-GB" sz="2200" b="0" i="1" smtClean="0">
                          <a:latin typeface="Cambria Math" panose="02040503050406030204" pitchFamily="18" charset="0"/>
                        </a:rPr>
                        <m:t> </m:t>
                      </m:r>
                      <m:r>
                        <a:rPr lang="en-GB" sz="2200" b="0" i="1" smtClean="0">
                          <a:latin typeface="Cambria Math" panose="02040503050406030204" pitchFamily="18" charset="0"/>
                        </a:rPr>
                        <m:t>𝑃𝑟𝑖𝑐𝑒</m:t>
                      </m:r>
                    </m:oMath>
                  </m:oMathPara>
                </a14:m>
                <a:endParaRPr lang="en-GB" sz="2200" b="0" dirty="0"/>
              </a:p>
              <a:p>
                <a:pPr/>
                <a14:m>
                  <m:oMathPara xmlns:m="http://schemas.openxmlformats.org/officeDocument/2006/math">
                    <m:oMathParaPr>
                      <m:jc m:val="left"/>
                    </m:oMathParaPr>
                    <m:oMath xmlns:m="http://schemas.openxmlformats.org/officeDocument/2006/math">
                      <m:r>
                        <a:rPr lang="en-GB" sz="2200" b="0" i="1" smtClean="0">
                          <a:solidFill>
                            <a:srgbClr val="FF0000"/>
                          </a:solidFill>
                          <a:latin typeface="Cambria Math" panose="02040503050406030204" pitchFamily="18" charset="0"/>
                        </a:rPr>
                        <m:t>𝑃</m:t>
                      </m:r>
                      <m:r>
                        <a:rPr lang="en-GB" sz="2200" b="0" i="1" smtClean="0">
                          <a:latin typeface="Cambria Math" panose="02040503050406030204" pitchFamily="18" charset="0"/>
                        </a:rPr>
                        <m:t>=</m:t>
                      </m:r>
                      <m:r>
                        <a:rPr lang="en-GB" sz="2200" b="0" i="1" smtClean="0">
                          <a:latin typeface="Cambria Math" panose="02040503050406030204" pitchFamily="18" charset="0"/>
                        </a:rPr>
                        <m:t>𝑃𝑢𝑟𝑐</m:t>
                      </m:r>
                      <m:r>
                        <a:rPr lang="en-GB" sz="2200" b="0" i="1" smtClean="0">
                          <a:latin typeface="Cambria Math" panose="02040503050406030204" pitchFamily="18" charset="0"/>
                        </a:rPr>
                        <m:t>h</m:t>
                      </m:r>
                      <m:r>
                        <a:rPr lang="en-GB" sz="2200" b="0" i="1" smtClean="0">
                          <a:latin typeface="Cambria Math" panose="02040503050406030204" pitchFamily="18" charset="0"/>
                        </a:rPr>
                        <m:t>𝑎𝑠𝑖𝑛𝑔</m:t>
                      </m:r>
                      <m:r>
                        <a:rPr lang="en-GB" sz="2200" b="0" i="1" smtClean="0">
                          <a:latin typeface="Cambria Math" panose="02040503050406030204" pitchFamily="18" charset="0"/>
                        </a:rPr>
                        <m:t> </m:t>
                      </m:r>
                      <m:r>
                        <a:rPr lang="en-GB" sz="2200" b="0" i="1" smtClean="0">
                          <a:latin typeface="Cambria Math" panose="02040503050406030204" pitchFamily="18" charset="0"/>
                        </a:rPr>
                        <m:t>𝑝𝑟𝑖𝑐𝑒</m:t>
                      </m:r>
                      <m:r>
                        <a:rPr lang="en-GB" sz="2200" b="0" i="1" smtClean="0">
                          <a:latin typeface="Cambria Math" panose="02040503050406030204" pitchFamily="18" charset="0"/>
                        </a:rPr>
                        <m:t> </m:t>
                      </m:r>
                      <m:r>
                        <a:rPr lang="en-GB" sz="2200" b="0" i="1" smtClean="0">
                          <a:latin typeface="Cambria Math" panose="02040503050406030204" pitchFamily="18" charset="0"/>
                        </a:rPr>
                        <m:t>𝑜𝑓</m:t>
                      </m:r>
                      <m:r>
                        <a:rPr lang="en-GB" sz="2200" b="0" i="1" smtClean="0">
                          <a:latin typeface="Cambria Math" panose="02040503050406030204" pitchFamily="18" charset="0"/>
                        </a:rPr>
                        <m:t> </m:t>
                      </m:r>
                      <m:r>
                        <a:rPr lang="en-GB" sz="2200" b="0" i="1" smtClean="0">
                          <a:latin typeface="Cambria Math" panose="02040503050406030204" pitchFamily="18" charset="0"/>
                        </a:rPr>
                        <m:t>𝑝𝑢𝑡</m:t>
                      </m:r>
                      <m:r>
                        <a:rPr lang="en-GB" sz="2200" b="0" i="1" smtClean="0">
                          <a:latin typeface="Cambria Math" panose="02040503050406030204" pitchFamily="18" charset="0"/>
                        </a:rPr>
                        <m:t> </m:t>
                      </m:r>
                      <m:r>
                        <a:rPr lang="en-GB" sz="2200" b="0" i="1" smtClean="0">
                          <a:latin typeface="Cambria Math" panose="02040503050406030204" pitchFamily="18" charset="0"/>
                        </a:rPr>
                        <m:t>𝑜𝑝𝑡𝑖𝑜𝑛</m:t>
                      </m:r>
                    </m:oMath>
                  </m:oMathPara>
                </a14:m>
                <a:endParaRPr lang="en-GB" sz="2200" dirty="0"/>
              </a:p>
              <a:p>
                <a:endParaRPr lang="en-GB" sz="2200" dirty="0"/>
              </a:p>
              <a:p>
                <a:r>
                  <a:rPr lang="en-GB" sz="2200" dirty="0"/>
                  <a:t>Then the profit from buying any </a:t>
                </a:r>
              </a:p>
              <a:p>
                <a:r>
                  <a:rPr lang="en-GB" sz="2200" dirty="0"/>
                  <a:t>put option on </a:t>
                </a:r>
                <a:r>
                  <a:rPr lang="en-GB" sz="2200" dirty="0">
                    <a:solidFill>
                      <a:srgbClr val="FF0000"/>
                    </a:solidFill>
                  </a:rPr>
                  <a:t>July 8</a:t>
                </a:r>
                <a:r>
                  <a:rPr lang="en-GB" sz="2200" dirty="0"/>
                  <a:t>, considering</a:t>
                </a:r>
              </a:p>
              <a:p>
                <a:r>
                  <a:rPr lang="en-GB" sz="2200" dirty="0"/>
                  <a:t>Borrowing at </a:t>
                </a:r>
                <a:r>
                  <a:rPr lang="en-GB" sz="2200" dirty="0">
                    <a:solidFill>
                      <a:srgbClr val="FF0000"/>
                    </a:solidFill>
                  </a:rPr>
                  <a:t>3%</a:t>
                </a:r>
                <a:r>
                  <a:rPr lang="en-GB" sz="2200" dirty="0"/>
                  <a:t> interest will be: </a:t>
                </a:r>
              </a:p>
              <a:p>
                <a:pPr/>
                <a14:m>
                  <m:oMathPara xmlns:m="http://schemas.openxmlformats.org/officeDocument/2006/math">
                    <m:oMathParaPr>
                      <m:jc m:val="left"/>
                    </m:oMathParaPr>
                    <m:oMath xmlns:m="http://schemas.openxmlformats.org/officeDocument/2006/math">
                      <m:func>
                        <m:funcPr>
                          <m:ctrlPr>
                            <a:rPr lang="en-GB" sz="2200" b="0" i="1" smtClean="0">
                              <a:solidFill>
                                <a:srgbClr val="FF0000"/>
                              </a:solidFill>
                              <a:latin typeface="Cambria Math" panose="02040503050406030204" pitchFamily="18" charset="0"/>
                            </a:rPr>
                          </m:ctrlPr>
                        </m:funcPr>
                        <m:fName>
                          <m:r>
                            <m:rPr>
                              <m:sty m:val="p"/>
                            </m:rPr>
                            <a:rPr lang="en-GB" sz="2200" b="0" i="0" smtClean="0">
                              <a:solidFill>
                                <a:srgbClr val="FF0000"/>
                              </a:solidFill>
                              <a:latin typeface="Cambria Math" panose="02040503050406030204" pitchFamily="18" charset="0"/>
                            </a:rPr>
                            <m:t>max</m:t>
                          </m:r>
                        </m:fName>
                        <m:e>
                          <m:d>
                            <m:dPr>
                              <m:ctrlPr>
                                <a:rPr lang="en-GB" sz="2200" b="0" i="1" smtClean="0">
                                  <a:solidFill>
                                    <a:srgbClr val="FF0000"/>
                                  </a:solidFill>
                                  <a:latin typeface="Cambria Math" panose="02040503050406030204" pitchFamily="18" charset="0"/>
                                </a:rPr>
                              </m:ctrlPr>
                            </m:dPr>
                            <m:e>
                              <m:r>
                                <a:rPr lang="en-GB" sz="2200" b="0" i="1" smtClean="0">
                                  <a:solidFill>
                                    <a:srgbClr val="FF0000"/>
                                  </a:solidFill>
                                  <a:latin typeface="Cambria Math" panose="02040503050406030204" pitchFamily="18" charset="0"/>
                                </a:rPr>
                                <m:t>𝐾</m:t>
                              </m:r>
                              <m:r>
                                <a:rPr lang="en-GB" sz="2200" b="0" i="1" smtClean="0">
                                  <a:solidFill>
                                    <a:srgbClr val="FF0000"/>
                                  </a:solidFill>
                                  <a:latin typeface="Cambria Math" panose="02040503050406030204" pitchFamily="18" charset="0"/>
                                </a:rPr>
                                <m:t>−</m:t>
                              </m:r>
                              <m:r>
                                <a:rPr lang="en-GB" sz="2200" b="0" i="1" smtClean="0">
                                  <a:solidFill>
                                    <a:srgbClr val="FF0000"/>
                                  </a:solidFill>
                                  <a:latin typeface="Cambria Math" panose="02040503050406030204" pitchFamily="18" charset="0"/>
                                </a:rPr>
                                <m:t>𝑆</m:t>
                              </m:r>
                              <m:r>
                                <a:rPr lang="en-GB" sz="2200" b="0" i="1" smtClean="0">
                                  <a:solidFill>
                                    <a:srgbClr val="FF0000"/>
                                  </a:solidFill>
                                  <a:latin typeface="Cambria Math" panose="02040503050406030204" pitchFamily="18" charset="0"/>
                                </a:rPr>
                                <m:t> , </m:t>
                              </m:r>
                              <m:r>
                                <a:rPr lang="en-GB" sz="2200" b="0" i="1" smtClean="0">
                                  <a:solidFill>
                                    <a:srgbClr val="FF0000"/>
                                  </a:solidFill>
                                  <a:latin typeface="Cambria Math" panose="02040503050406030204" pitchFamily="18" charset="0"/>
                                </a:rPr>
                                <m:t>0</m:t>
                              </m:r>
                            </m:e>
                          </m:d>
                        </m:e>
                      </m:func>
                      <m:r>
                        <a:rPr lang="en-GB" sz="2200" b="0" i="1" smtClean="0">
                          <a:solidFill>
                            <a:srgbClr val="FF0000"/>
                          </a:solidFill>
                          <a:latin typeface="Cambria Math" panose="02040503050406030204" pitchFamily="18" charset="0"/>
                        </a:rPr>
                        <m:t>−</m:t>
                      </m:r>
                      <m:r>
                        <a:rPr lang="en-GB" sz="2200" b="0" i="1" smtClean="0">
                          <a:solidFill>
                            <a:srgbClr val="FF0000"/>
                          </a:solidFill>
                          <a:latin typeface="Cambria Math" panose="02040503050406030204" pitchFamily="18" charset="0"/>
                        </a:rPr>
                        <m:t>𝑃</m:t>
                      </m:r>
                      <m:r>
                        <a:rPr lang="en-GB" sz="2200" b="0" i="1" smtClean="0">
                          <a:solidFill>
                            <a:srgbClr val="FF0000"/>
                          </a:solidFill>
                          <a:latin typeface="Cambria Math" panose="02040503050406030204" pitchFamily="18" charset="0"/>
                          <a:ea typeface="Cambria Math" panose="02040503050406030204" pitchFamily="18" charset="0"/>
                        </a:rPr>
                        <m:t>×</m:t>
                      </m:r>
                      <m:sSup>
                        <m:sSupPr>
                          <m:ctrlPr>
                            <a:rPr lang="en-GB" sz="2200" i="1">
                              <a:solidFill>
                                <a:srgbClr val="FF0000"/>
                              </a:solidFill>
                              <a:latin typeface="Cambria Math" panose="02040503050406030204" pitchFamily="18" charset="0"/>
                              <a:ea typeface="Cambria Math" panose="02040503050406030204" pitchFamily="18" charset="0"/>
                            </a:rPr>
                          </m:ctrlPr>
                        </m:sSupPr>
                        <m:e>
                          <m:r>
                            <a:rPr lang="en-GB" sz="2200" b="0" i="1" smtClean="0">
                              <a:solidFill>
                                <a:srgbClr val="FF0000"/>
                              </a:solidFill>
                              <a:latin typeface="Cambria Math" panose="02040503050406030204" pitchFamily="18" charset="0"/>
                              <a:ea typeface="Cambria Math" panose="02040503050406030204" pitchFamily="18" charset="0"/>
                            </a:rPr>
                            <m:t>(</m:t>
                          </m:r>
                          <m:r>
                            <a:rPr lang="en-GB" sz="2200" i="1">
                              <a:solidFill>
                                <a:srgbClr val="FF0000"/>
                              </a:solidFill>
                              <a:latin typeface="Cambria Math" panose="02040503050406030204" pitchFamily="18" charset="0"/>
                              <a:ea typeface="Cambria Math" panose="02040503050406030204" pitchFamily="18" charset="0"/>
                            </a:rPr>
                            <m:t>1</m:t>
                          </m:r>
                          <m:r>
                            <a:rPr lang="en-GB" sz="2200" i="1">
                              <a:solidFill>
                                <a:srgbClr val="FF0000"/>
                              </a:solidFill>
                              <a:latin typeface="Cambria Math" panose="02040503050406030204" pitchFamily="18" charset="0"/>
                              <a:ea typeface="Cambria Math" panose="02040503050406030204" pitchFamily="18" charset="0"/>
                            </a:rPr>
                            <m:t>.</m:t>
                          </m:r>
                          <m:r>
                            <a:rPr lang="en-GB" sz="2200" i="1">
                              <a:solidFill>
                                <a:srgbClr val="FF0000"/>
                              </a:solidFill>
                              <a:latin typeface="Cambria Math" panose="02040503050406030204" pitchFamily="18" charset="0"/>
                              <a:ea typeface="Cambria Math" panose="02040503050406030204" pitchFamily="18" charset="0"/>
                            </a:rPr>
                            <m:t>03</m:t>
                          </m:r>
                          <m:r>
                            <a:rPr lang="en-GB" sz="2200" b="0" i="1" smtClean="0">
                              <a:solidFill>
                                <a:srgbClr val="FF0000"/>
                              </a:solidFill>
                              <a:latin typeface="Cambria Math" panose="02040503050406030204" pitchFamily="18" charset="0"/>
                              <a:ea typeface="Cambria Math" panose="02040503050406030204" pitchFamily="18" charset="0"/>
                            </a:rPr>
                            <m:t>)</m:t>
                          </m:r>
                        </m:e>
                        <m:sup>
                          <m:box>
                            <m:boxPr>
                              <m:ctrlPr>
                                <a:rPr lang="en-GB" sz="2200" i="1">
                                  <a:solidFill>
                                    <a:srgbClr val="FF0000"/>
                                  </a:solidFill>
                                  <a:latin typeface="Cambria Math" panose="02040503050406030204" pitchFamily="18" charset="0"/>
                                  <a:ea typeface="Cambria Math" panose="02040503050406030204" pitchFamily="18" charset="0"/>
                                </a:rPr>
                              </m:ctrlPr>
                            </m:boxPr>
                            <m:e>
                              <m:argPr>
                                <m:argSz m:val="-1"/>
                              </m:argPr>
                              <m:f>
                                <m:fPr>
                                  <m:ctrlPr>
                                    <a:rPr lang="en-GB" sz="2200" i="1">
                                      <a:solidFill>
                                        <a:srgbClr val="FF0000"/>
                                      </a:solidFill>
                                      <a:latin typeface="Cambria Math" panose="02040503050406030204" pitchFamily="18" charset="0"/>
                                      <a:ea typeface="Cambria Math" panose="02040503050406030204" pitchFamily="18" charset="0"/>
                                    </a:rPr>
                                  </m:ctrlPr>
                                </m:fPr>
                                <m:num>
                                  <m:r>
                                    <a:rPr lang="en-GB" sz="2200" i="1">
                                      <a:solidFill>
                                        <a:srgbClr val="FF0000"/>
                                      </a:solidFill>
                                      <a:latin typeface="Cambria Math" panose="02040503050406030204" pitchFamily="18" charset="0"/>
                                      <a:ea typeface="Cambria Math" panose="02040503050406030204" pitchFamily="18" charset="0"/>
                                    </a:rPr>
                                    <m:t>45</m:t>
                                  </m:r>
                                </m:num>
                                <m:den>
                                  <m:r>
                                    <a:rPr lang="en-GB" sz="2200" i="1">
                                      <a:solidFill>
                                        <a:srgbClr val="FF0000"/>
                                      </a:solidFill>
                                      <a:latin typeface="Cambria Math" panose="02040503050406030204" pitchFamily="18" charset="0"/>
                                      <a:ea typeface="Cambria Math" panose="02040503050406030204" pitchFamily="18" charset="0"/>
                                    </a:rPr>
                                    <m:t>365</m:t>
                                  </m:r>
                                </m:den>
                              </m:f>
                            </m:e>
                          </m:box>
                        </m:sup>
                      </m:sSup>
                    </m:oMath>
                  </m:oMathPara>
                </a14:m>
                <a:endParaRPr lang="en-GB" sz="2200" dirty="0"/>
              </a:p>
            </p:txBody>
          </p:sp>
        </mc:Choice>
        <mc:Fallback xmlns="">
          <p:sp>
            <p:nvSpPr>
              <p:cNvPr id="7" name="TextBox 6">
                <a:extLst>
                  <a:ext uri="{FF2B5EF4-FFF2-40B4-BE49-F238E27FC236}">
                    <a16:creationId xmlns:a16="http://schemas.microsoft.com/office/drawing/2014/main" id="{3F813A3E-2AC3-4D0C-B956-71AD8A6A6F4F}"/>
                  </a:ext>
                </a:extLst>
              </p:cNvPr>
              <p:cNvSpPr txBox="1">
                <a:spLocks noRot="1" noChangeAspect="1" noMove="1" noResize="1" noEditPoints="1" noAdjustHandles="1" noChangeArrowheads="1" noChangeShapeType="1" noTextEdit="1"/>
              </p:cNvSpPr>
              <p:nvPr/>
            </p:nvSpPr>
            <p:spPr>
              <a:xfrm>
                <a:off x="212436" y="1278826"/>
                <a:ext cx="11800598" cy="4314643"/>
              </a:xfrm>
              <a:prstGeom prst="rect">
                <a:avLst/>
              </a:prstGeom>
              <a:blipFill>
                <a:blip r:embed="rId2"/>
                <a:stretch>
                  <a:fillRect l="-671" t="-989"/>
                </a:stretch>
              </a:blipFill>
            </p:spPr>
            <p:txBody>
              <a:bodyPr/>
              <a:lstStyle/>
              <a:p>
                <a:r>
                  <a:rPr lang="en-GB">
                    <a:noFill/>
                  </a:rPr>
                  <a:t> </a:t>
                </a:r>
              </a:p>
            </p:txBody>
          </p:sp>
        </mc:Fallback>
      </mc:AlternateContent>
      <p:pic>
        <p:nvPicPr>
          <p:cNvPr id="8" name="Picture 4">
            <a:extLst>
              <a:ext uri="{FF2B5EF4-FFF2-40B4-BE49-F238E27FC236}">
                <a16:creationId xmlns:a16="http://schemas.microsoft.com/office/drawing/2014/main" id="{058745F9-4861-4379-8CFC-F3C533303D3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1421"/>
          <a:stretch/>
        </p:blipFill>
        <p:spPr bwMode="auto">
          <a:xfrm>
            <a:off x="5480195" y="2766650"/>
            <a:ext cx="6200775" cy="344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a:extLst>
              <a:ext uri="{FF2B5EF4-FFF2-40B4-BE49-F238E27FC236}">
                <a16:creationId xmlns:a16="http://schemas.microsoft.com/office/drawing/2014/main" id="{551BAD3B-0779-4EE2-A17D-7CF3AD039BC1}"/>
              </a:ext>
            </a:extLst>
          </p:cNvPr>
          <p:cNvSpPr>
            <a:spLocks noGrp="1"/>
          </p:cNvSpPr>
          <p:nvPr>
            <p:ph type="sldNum" sz="quarter" idx="12"/>
          </p:nvPr>
        </p:nvSpPr>
        <p:spPr/>
        <p:txBody>
          <a:bodyPr/>
          <a:lstStyle/>
          <a:p>
            <a:fld id="{E268A2EE-60DF-4D9A-BDB5-E8B57244CE40}" type="slidenum">
              <a:rPr lang="en-GB" smtClean="0"/>
              <a:pPr/>
              <a:t>183</a:t>
            </a:fld>
            <a:endParaRPr lang="en-GB"/>
          </a:p>
        </p:txBody>
      </p:sp>
    </p:spTree>
    <p:extLst>
      <p:ext uri="{BB962C8B-B14F-4D97-AF65-F5344CB8AC3E}">
        <p14:creationId xmlns:p14="http://schemas.microsoft.com/office/powerpoint/2010/main" val="1327277792"/>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227" y="642362"/>
            <a:ext cx="11727807" cy="448207"/>
          </a:xfrm>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Combination of Options</a:t>
            </a:r>
          </a:p>
        </p:txBody>
      </p:sp>
      <p:sp>
        <p:nvSpPr>
          <p:cNvPr id="3" name="Content Placeholder 2"/>
          <p:cNvSpPr>
            <a:spLocks noGrp="1"/>
          </p:cNvSpPr>
          <p:nvPr>
            <p:ph idx="1"/>
          </p:nvPr>
        </p:nvSpPr>
        <p:spPr>
          <a:xfrm>
            <a:off x="285227" y="1191237"/>
            <a:ext cx="11727806" cy="5452844"/>
          </a:xfrm>
        </p:spPr>
        <p:txBody>
          <a:bodyPr>
            <a:normAutofit/>
          </a:bodyPr>
          <a:lstStyle/>
          <a:p>
            <a:pPr>
              <a:buFont typeface="Arial" panose="020B0604020202020204" pitchFamily="34" charset="0"/>
              <a:buChar char="•"/>
            </a:pPr>
            <a:r>
              <a:rPr lang="en-GB" sz="2200" dirty="0"/>
              <a:t>Some investors have both option positions by holding a </a:t>
            </a:r>
            <a:r>
              <a:rPr lang="en-GB" sz="2200" u="sng" dirty="0"/>
              <a:t>portfolio of different options</a:t>
            </a:r>
            <a:r>
              <a:rPr lang="en-GB" sz="2200" dirty="0"/>
              <a:t>. Buying a </a:t>
            </a:r>
            <a:r>
              <a:rPr lang="en-GB" sz="2200" dirty="0">
                <a:solidFill>
                  <a:srgbClr val="FF0000"/>
                </a:solidFill>
              </a:rPr>
              <a:t>call option </a:t>
            </a:r>
            <a:r>
              <a:rPr lang="en-GB" sz="2200" dirty="0"/>
              <a:t>can be considered an </a:t>
            </a:r>
            <a:r>
              <a:rPr lang="en-GB" sz="2200" dirty="0">
                <a:solidFill>
                  <a:srgbClr val="FF0000"/>
                </a:solidFill>
              </a:rPr>
              <a:t>investment</a:t>
            </a:r>
            <a:r>
              <a:rPr lang="en-GB" sz="2200" dirty="0"/>
              <a:t>. They generally </a:t>
            </a:r>
            <a:r>
              <a:rPr lang="en-US" altLang="en-US" sz="2200" dirty="0"/>
              <a:t>have </a:t>
            </a:r>
            <a:r>
              <a:rPr lang="en-US" altLang="en-US" sz="2200" u="sng" dirty="0"/>
              <a:t>more extreme returns than stocks</a:t>
            </a:r>
            <a:r>
              <a:rPr lang="en-US" altLang="en-US" sz="2200" dirty="0"/>
              <a:t>. But </a:t>
            </a:r>
            <a:r>
              <a:rPr lang="en-US" altLang="en-US" sz="2200" dirty="0">
                <a:solidFill>
                  <a:srgbClr val="FF0000"/>
                </a:solidFill>
              </a:rPr>
              <a:t>put options </a:t>
            </a:r>
            <a:r>
              <a:rPr lang="en-US" altLang="en-US" sz="2200" dirty="0"/>
              <a:t>are generally not held as an investment, but rather as </a:t>
            </a:r>
            <a:r>
              <a:rPr lang="en-US" altLang="en-US" sz="2200" dirty="0">
                <a:solidFill>
                  <a:srgbClr val="FF0000"/>
                </a:solidFill>
              </a:rPr>
              <a:t>insurance to hedge other risks </a:t>
            </a:r>
            <a:r>
              <a:rPr lang="en-US" altLang="en-US" sz="2200" dirty="0"/>
              <a:t>in a portfolio.</a:t>
            </a:r>
          </a:p>
          <a:p>
            <a:pPr>
              <a:buFont typeface="Arial" panose="020B0604020202020204" pitchFamily="34" charset="0"/>
              <a:buChar char="•"/>
            </a:pPr>
            <a:r>
              <a:rPr lang="en-US" sz="2200" dirty="0"/>
              <a:t>There are different combinations of options together or options with stocks. We will consider some of these combinations here: </a:t>
            </a:r>
          </a:p>
          <a:p>
            <a:pPr marL="566928" indent="-457200">
              <a:buFont typeface="+mj-lt"/>
              <a:buAutoNum type="alphaUcPeriod"/>
            </a:pPr>
            <a:r>
              <a:rPr lang="en-US" sz="2200" b="1" u="sng" dirty="0">
                <a:solidFill>
                  <a:srgbClr val="FF0000"/>
                </a:solidFill>
              </a:rPr>
              <a:t>Straddle</a:t>
            </a:r>
            <a:r>
              <a:rPr lang="en-US" sz="2200" dirty="0"/>
              <a:t>: </a:t>
            </a:r>
            <a:r>
              <a:rPr lang="en-GB" sz="2200" dirty="0"/>
              <a:t>A portfolio including a long-call and a long-put options on the same stock with the same exercise date and the same strike price. This strategy may be used if </a:t>
            </a:r>
            <a:r>
              <a:rPr lang="en-GB" sz="2200" u="sng" dirty="0"/>
              <a:t>investors expect the stock to be very volatile and move up or down a large amount </a:t>
            </a:r>
            <a:r>
              <a:rPr lang="en-GB" sz="2200" dirty="0"/>
              <a:t>but do not necessarily have a view on which direction the stock will move.</a:t>
            </a:r>
          </a:p>
          <a:p>
            <a:pPr>
              <a:buFont typeface="Arial" panose="020B0604020202020204" pitchFamily="34" charset="0"/>
              <a:buChar char="•"/>
            </a:pPr>
            <a:r>
              <a:rPr lang="en-GB" sz="2200" dirty="0"/>
              <a:t>Payoff and profit of the </a:t>
            </a:r>
            <a:r>
              <a:rPr lang="en-GB" sz="2200" dirty="0">
                <a:solidFill>
                  <a:srgbClr val="FF0000"/>
                </a:solidFill>
              </a:rPr>
              <a:t>straddle strategy </a:t>
            </a:r>
            <a:r>
              <a:rPr lang="en-GB" sz="2200" dirty="0"/>
              <a:t>are illustrated </a:t>
            </a:r>
          </a:p>
          <a:p>
            <a:pPr marL="109728" indent="0">
              <a:buNone/>
            </a:pPr>
            <a:r>
              <a:rPr lang="en-GB" sz="2200" dirty="0"/>
              <a:t>By this graph. </a:t>
            </a:r>
            <a:r>
              <a:rPr lang="en-GB" sz="2200" u="sng" dirty="0"/>
              <a:t>This strategy makes money when stock </a:t>
            </a:r>
          </a:p>
          <a:p>
            <a:pPr marL="109728" indent="0">
              <a:buNone/>
            </a:pPr>
            <a:r>
              <a:rPr lang="en-GB" sz="2200" u="sng" dirty="0"/>
              <a:t>And strike prices are far away from one another.</a:t>
            </a:r>
          </a:p>
          <a:p>
            <a:pPr marL="566928" indent="-457200">
              <a:buFont typeface="+mj-lt"/>
              <a:buAutoNum type="alphaUcPeriod"/>
            </a:pPr>
            <a:endParaRPr lang="en-GB" sz="2200" dirty="0"/>
          </a:p>
          <a:p>
            <a:pPr>
              <a:buFont typeface="Wingdings" panose="05000000000000000000" pitchFamily="2" charset="2"/>
              <a:buChar char="Ø"/>
            </a:pPr>
            <a:endParaRPr lang="en-GB" sz="2200" dirty="0"/>
          </a:p>
        </p:txBody>
      </p:sp>
      <p:sp>
        <p:nvSpPr>
          <p:cNvPr id="6" name="TextBox 5">
            <a:extLst>
              <a:ext uri="{FF2B5EF4-FFF2-40B4-BE49-F238E27FC236}">
                <a16:creationId xmlns:a16="http://schemas.microsoft.com/office/drawing/2014/main" id="{D9A39BD7-0C1D-4889-B1BC-70FB93767905}"/>
              </a:ext>
            </a:extLst>
          </p:cNvPr>
          <p:cNvSpPr txBox="1"/>
          <p:nvPr/>
        </p:nvSpPr>
        <p:spPr>
          <a:xfrm>
            <a:off x="5701085" y="6641747"/>
            <a:ext cx="1820849" cy="169277"/>
          </a:xfrm>
          <a:prstGeom prst="rect">
            <a:avLst/>
          </a:prstGeom>
          <a:noFill/>
        </p:spPr>
        <p:txBody>
          <a:bodyPr wrap="square" rtlCol="0">
            <a:spAutoFit/>
          </a:bodyPr>
          <a:lstStyle/>
          <a:p>
            <a:r>
              <a:rPr lang="en-GB" sz="500" dirty="0"/>
              <a:t>Adopted from Berk &amp; </a:t>
            </a:r>
            <a:r>
              <a:rPr lang="en-GB" sz="500" dirty="0" err="1"/>
              <a:t>DeMarzo</a:t>
            </a:r>
            <a:r>
              <a:rPr lang="en-GB" sz="500" dirty="0"/>
              <a:t> </a:t>
            </a:r>
          </a:p>
        </p:txBody>
      </p:sp>
      <p:pic>
        <p:nvPicPr>
          <p:cNvPr id="4" name="Picture 3">
            <a:extLst>
              <a:ext uri="{FF2B5EF4-FFF2-40B4-BE49-F238E27FC236}">
                <a16:creationId xmlns:a16="http://schemas.microsoft.com/office/drawing/2014/main" id="{BE6A947A-257D-4EAC-B2AF-4B864B192014}"/>
              </a:ext>
            </a:extLst>
          </p:cNvPr>
          <p:cNvPicPr>
            <a:picLocks noChangeAspect="1"/>
          </p:cNvPicPr>
          <p:nvPr/>
        </p:nvPicPr>
        <p:blipFill>
          <a:blip r:embed="rId2"/>
          <a:stretch>
            <a:fillRect/>
          </a:stretch>
        </p:blipFill>
        <p:spPr>
          <a:xfrm>
            <a:off x="6973454" y="4396581"/>
            <a:ext cx="3611418" cy="2144498"/>
          </a:xfrm>
          <a:prstGeom prst="rect">
            <a:avLst/>
          </a:prstGeom>
        </p:spPr>
      </p:pic>
      <p:cxnSp>
        <p:nvCxnSpPr>
          <p:cNvPr id="7" name="Straight Arrow Connector 6">
            <a:extLst>
              <a:ext uri="{FF2B5EF4-FFF2-40B4-BE49-F238E27FC236}">
                <a16:creationId xmlns:a16="http://schemas.microsoft.com/office/drawing/2014/main" id="{B7815C1B-4971-4AE1-B435-AB1DB5CD79D0}"/>
              </a:ext>
            </a:extLst>
          </p:cNvPr>
          <p:cNvCxnSpPr>
            <a:cxnSpLocks/>
          </p:cNvCxnSpPr>
          <p:nvPr/>
        </p:nvCxnSpPr>
        <p:spPr>
          <a:xfrm>
            <a:off x="8515928" y="6068292"/>
            <a:ext cx="461818" cy="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2" name="Freeform: Shape 11">
            <a:extLst>
              <a:ext uri="{FF2B5EF4-FFF2-40B4-BE49-F238E27FC236}">
                <a16:creationId xmlns:a16="http://schemas.microsoft.com/office/drawing/2014/main" id="{3BA32A57-5D21-4FBD-9864-C4362FF0B29B}"/>
              </a:ext>
            </a:extLst>
          </p:cNvPr>
          <p:cNvSpPr/>
          <p:nvPr/>
        </p:nvSpPr>
        <p:spPr>
          <a:xfrm>
            <a:off x="8825887" y="5925825"/>
            <a:ext cx="1183543" cy="446453"/>
          </a:xfrm>
          <a:custGeom>
            <a:avLst/>
            <a:gdLst>
              <a:gd name="connsiteX0" fmla="*/ 0 w 1165950"/>
              <a:gd name="connsiteY0" fmla="*/ 134820 h 321122"/>
              <a:gd name="connsiteX1" fmla="*/ 895927 w 1165950"/>
              <a:gd name="connsiteY1" fmla="*/ 319547 h 321122"/>
              <a:gd name="connsiteX2" fmla="*/ 1126837 w 1165950"/>
              <a:gd name="connsiteY2" fmla="*/ 42456 h 321122"/>
              <a:gd name="connsiteX3" fmla="*/ 1163782 w 1165950"/>
              <a:gd name="connsiteY3" fmla="*/ 5511 h 321122"/>
            </a:gdLst>
            <a:ahLst/>
            <a:cxnLst>
              <a:cxn ang="0">
                <a:pos x="connsiteX0" y="connsiteY0"/>
              </a:cxn>
              <a:cxn ang="0">
                <a:pos x="connsiteX1" y="connsiteY1"/>
              </a:cxn>
              <a:cxn ang="0">
                <a:pos x="connsiteX2" y="connsiteY2"/>
              </a:cxn>
              <a:cxn ang="0">
                <a:pos x="connsiteX3" y="connsiteY3"/>
              </a:cxn>
            </a:cxnLst>
            <a:rect l="l" t="t" r="r" b="b"/>
            <a:pathLst>
              <a:path w="1165950" h="321122">
                <a:moveTo>
                  <a:pt x="0" y="134820"/>
                </a:moveTo>
                <a:cubicBezTo>
                  <a:pt x="354060" y="234880"/>
                  <a:pt x="708121" y="334941"/>
                  <a:pt x="895927" y="319547"/>
                </a:cubicBezTo>
                <a:cubicBezTo>
                  <a:pt x="1083733" y="304153"/>
                  <a:pt x="1082195" y="94795"/>
                  <a:pt x="1126837" y="42456"/>
                </a:cubicBezTo>
                <a:cubicBezTo>
                  <a:pt x="1171479" y="-9883"/>
                  <a:pt x="1167630" y="-2186"/>
                  <a:pt x="1163782" y="5511"/>
                </a:cubicBezTo>
              </a:path>
            </a:pathLst>
          </a:custGeom>
          <a:noFill/>
          <a:ln w="19050">
            <a:solidFill>
              <a:srgbClr val="FFC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397B3F4C-C681-484C-B3C3-3A4D281347D3}"/>
                  </a:ext>
                </a:extLst>
              </p:cNvPr>
              <p:cNvSpPr txBox="1"/>
              <p:nvPr/>
            </p:nvSpPr>
            <p:spPr>
              <a:xfrm>
                <a:off x="10009430" y="5421961"/>
                <a:ext cx="1662545" cy="646331"/>
              </a:xfrm>
              <a:prstGeom prst="rect">
                <a:avLst/>
              </a:prstGeom>
              <a:noFill/>
            </p:spPr>
            <p:txBody>
              <a:bodyPr wrap="square" rtlCol="0">
                <a:spAutoFit/>
              </a:bodyPr>
              <a:lstStyle/>
              <a:p>
                <a:r>
                  <a:rPr lang="en-GB" sz="1200" dirty="0"/>
                  <a:t>If </a:t>
                </a:r>
                <a14:m>
                  <m:oMath xmlns:m="http://schemas.openxmlformats.org/officeDocument/2006/math">
                    <m:r>
                      <a:rPr lang="en-GB" sz="1200" b="0" i="1" smtClean="0">
                        <a:solidFill>
                          <a:srgbClr val="FF0000"/>
                        </a:solidFill>
                        <a:latin typeface="Cambria Math" panose="02040503050406030204" pitchFamily="18" charset="0"/>
                      </a:rPr>
                      <m:t>𝑆</m:t>
                    </m:r>
                  </m:oMath>
                </a14:m>
                <a:r>
                  <a:rPr lang="en-GB" sz="1200" dirty="0"/>
                  <a:t> moves in the neighbourhood of </a:t>
                </a:r>
                <a14:m>
                  <m:oMath xmlns:m="http://schemas.openxmlformats.org/officeDocument/2006/math">
                    <m:r>
                      <a:rPr lang="en-GB" sz="1200" b="0" i="1" smtClean="0">
                        <a:solidFill>
                          <a:srgbClr val="FF0000"/>
                        </a:solidFill>
                        <a:latin typeface="Cambria Math" panose="02040503050406030204" pitchFamily="18" charset="0"/>
                      </a:rPr>
                      <m:t>𝐾</m:t>
                    </m:r>
                  </m:oMath>
                </a14:m>
                <a:r>
                  <a:rPr lang="en-GB" sz="1200" dirty="0"/>
                  <a:t>, the profit is negative</a:t>
                </a:r>
              </a:p>
            </p:txBody>
          </p:sp>
        </mc:Choice>
        <mc:Fallback xmlns="">
          <p:sp>
            <p:nvSpPr>
              <p:cNvPr id="13" name="TextBox 12">
                <a:extLst>
                  <a:ext uri="{FF2B5EF4-FFF2-40B4-BE49-F238E27FC236}">
                    <a16:creationId xmlns:a16="http://schemas.microsoft.com/office/drawing/2014/main" id="{397B3F4C-C681-484C-B3C3-3A4D281347D3}"/>
                  </a:ext>
                </a:extLst>
              </p:cNvPr>
              <p:cNvSpPr txBox="1">
                <a:spLocks noRot="1" noChangeAspect="1" noMove="1" noResize="1" noEditPoints="1" noAdjustHandles="1" noChangeArrowheads="1" noChangeShapeType="1" noTextEdit="1"/>
              </p:cNvSpPr>
              <p:nvPr/>
            </p:nvSpPr>
            <p:spPr>
              <a:xfrm>
                <a:off x="10009430" y="5421961"/>
                <a:ext cx="1662545" cy="646331"/>
              </a:xfrm>
              <a:prstGeom prst="rect">
                <a:avLst/>
              </a:prstGeom>
              <a:blipFill>
                <a:blip r:embed="rId3"/>
                <a:stretch>
                  <a:fillRect l="-366" b="-6604"/>
                </a:stretch>
              </a:blipFill>
            </p:spPr>
            <p:txBody>
              <a:bodyPr/>
              <a:lstStyle/>
              <a:p>
                <a:r>
                  <a:rPr lang="en-GB">
                    <a:noFill/>
                  </a:rPr>
                  <a:t> </a:t>
                </a:r>
              </a:p>
            </p:txBody>
          </p:sp>
        </mc:Fallback>
      </mc:AlternateContent>
      <p:sp>
        <p:nvSpPr>
          <p:cNvPr id="5" name="Slide Number Placeholder 4">
            <a:extLst>
              <a:ext uri="{FF2B5EF4-FFF2-40B4-BE49-F238E27FC236}">
                <a16:creationId xmlns:a16="http://schemas.microsoft.com/office/drawing/2014/main" id="{632E8041-63F4-4AED-9C9A-E0CC04F0A747}"/>
              </a:ext>
            </a:extLst>
          </p:cNvPr>
          <p:cNvSpPr>
            <a:spLocks noGrp="1"/>
          </p:cNvSpPr>
          <p:nvPr>
            <p:ph type="sldNum" sz="quarter" idx="12"/>
          </p:nvPr>
        </p:nvSpPr>
        <p:spPr/>
        <p:txBody>
          <a:bodyPr/>
          <a:lstStyle/>
          <a:p>
            <a:fld id="{E268A2EE-60DF-4D9A-BDB5-E8B57244CE40}" type="slidenum">
              <a:rPr lang="en-GB" smtClean="0"/>
              <a:pPr/>
              <a:t>184</a:t>
            </a:fld>
            <a:endParaRPr lang="en-GB"/>
          </a:p>
        </p:txBody>
      </p:sp>
    </p:spTree>
    <p:extLst>
      <p:ext uri="{BB962C8B-B14F-4D97-AF65-F5344CB8AC3E}">
        <p14:creationId xmlns:p14="http://schemas.microsoft.com/office/powerpoint/2010/main" val="167715547"/>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227" y="642362"/>
            <a:ext cx="11727807" cy="448207"/>
          </a:xfrm>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Combination of Options</a:t>
            </a:r>
          </a:p>
        </p:txBody>
      </p:sp>
      <p:sp>
        <p:nvSpPr>
          <p:cNvPr id="3" name="Content Placeholder 2"/>
          <p:cNvSpPr>
            <a:spLocks noGrp="1"/>
          </p:cNvSpPr>
          <p:nvPr>
            <p:ph idx="1"/>
          </p:nvPr>
        </p:nvSpPr>
        <p:spPr>
          <a:xfrm>
            <a:off x="285227" y="1191237"/>
            <a:ext cx="11727806" cy="5452844"/>
          </a:xfrm>
        </p:spPr>
        <p:txBody>
          <a:bodyPr>
            <a:normAutofit/>
          </a:bodyPr>
          <a:lstStyle/>
          <a:p>
            <a:pPr marL="624078" indent="-514350">
              <a:buFont typeface="+mj-lt"/>
              <a:buAutoNum type="alphaUcPeriod" startAt="2"/>
            </a:pPr>
            <a:r>
              <a:rPr lang="en-US" altLang="en-US" sz="2200" b="1" u="sng" dirty="0">
                <a:solidFill>
                  <a:srgbClr val="FF0000"/>
                </a:solidFill>
              </a:rPr>
              <a:t>Strangle</a:t>
            </a:r>
            <a:r>
              <a:rPr lang="en-US" altLang="en-US" sz="2200" b="1" dirty="0">
                <a:solidFill>
                  <a:srgbClr val="FF0000"/>
                </a:solidFill>
              </a:rPr>
              <a:t> : </a:t>
            </a:r>
            <a:r>
              <a:rPr lang="en-US" altLang="en-US" sz="2200" dirty="0"/>
              <a:t>A portfolio that has a long position on a call option and a put option </a:t>
            </a:r>
            <a:r>
              <a:rPr lang="en-US" altLang="en-US" sz="2200" u="sng" dirty="0"/>
              <a:t>on the same stock </a:t>
            </a:r>
            <a:r>
              <a:rPr lang="en-US" altLang="en-US" sz="2200" dirty="0"/>
              <a:t>(or underlying asset such as Hewlett-Packard stock) with </a:t>
            </a:r>
            <a:r>
              <a:rPr lang="en-US" altLang="en-US" sz="2200" u="sng" dirty="0"/>
              <a:t>the same exercise date</a:t>
            </a:r>
            <a:r>
              <a:rPr lang="en-US" altLang="en-US" sz="2200" dirty="0"/>
              <a:t> but the strike price on the call exceeds the strike price on the put.</a:t>
            </a:r>
          </a:p>
          <a:p>
            <a:pPr marL="109728" indent="0">
              <a:buNone/>
            </a:pPr>
            <a:endParaRPr lang="en-GB" sz="2200" dirty="0"/>
          </a:p>
          <a:p>
            <a:pPr>
              <a:buFont typeface="Wingdings" panose="05000000000000000000" pitchFamily="2" charset="2"/>
              <a:buChar char="Ø"/>
            </a:pPr>
            <a:endParaRPr lang="en-GB" sz="2200" dirty="0"/>
          </a:p>
        </p:txBody>
      </p:sp>
      <p:sp>
        <p:nvSpPr>
          <p:cNvPr id="6" name="TextBox 5">
            <a:extLst>
              <a:ext uri="{FF2B5EF4-FFF2-40B4-BE49-F238E27FC236}">
                <a16:creationId xmlns:a16="http://schemas.microsoft.com/office/drawing/2014/main" id="{D9A39BD7-0C1D-4889-B1BC-70FB93767905}"/>
              </a:ext>
            </a:extLst>
          </p:cNvPr>
          <p:cNvSpPr txBox="1"/>
          <p:nvPr/>
        </p:nvSpPr>
        <p:spPr>
          <a:xfrm>
            <a:off x="5701085" y="6641747"/>
            <a:ext cx="1820849" cy="169277"/>
          </a:xfrm>
          <a:prstGeom prst="rect">
            <a:avLst/>
          </a:prstGeom>
          <a:noFill/>
        </p:spPr>
        <p:txBody>
          <a:bodyPr wrap="square" rtlCol="0">
            <a:spAutoFit/>
          </a:bodyPr>
          <a:lstStyle/>
          <a:p>
            <a:r>
              <a:rPr lang="en-GB" sz="500" dirty="0"/>
              <a:t>Adopted from Berk &amp; </a:t>
            </a:r>
            <a:r>
              <a:rPr lang="en-GB" sz="500" dirty="0" err="1"/>
              <a:t>DeMarzo</a:t>
            </a:r>
            <a:r>
              <a:rPr lang="en-GB" sz="500" dirty="0"/>
              <a:t> </a:t>
            </a:r>
          </a:p>
        </p:txBody>
      </p:sp>
      <p:pic>
        <p:nvPicPr>
          <p:cNvPr id="5" name="Picture 4">
            <a:extLst>
              <a:ext uri="{FF2B5EF4-FFF2-40B4-BE49-F238E27FC236}">
                <a16:creationId xmlns:a16="http://schemas.microsoft.com/office/drawing/2014/main" id="{D1D1F5CF-95E3-4AFA-B9DB-B6F7EC7A947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1692"/>
          <a:stretch/>
        </p:blipFill>
        <p:spPr bwMode="auto">
          <a:xfrm>
            <a:off x="925871" y="2331873"/>
            <a:ext cx="7385881" cy="1228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4">
            <a:extLst>
              <a:ext uri="{FF2B5EF4-FFF2-40B4-BE49-F238E27FC236}">
                <a16:creationId xmlns:a16="http://schemas.microsoft.com/office/drawing/2014/main" id="{3D680744-97BD-4D04-8763-565DD911C89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01085" y="3661038"/>
            <a:ext cx="5837394" cy="3014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E97C3773-C3E6-4847-8DDC-E193C13908FA}"/>
              </a:ext>
            </a:extLst>
          </p:cNvPr>
          <p:cNvSpPr txBox="1"/>
          <p:nvPr/>
        </p:nvSpPr>
        <p:spPr>
          <a:xfrm>
            <a:off x="653522" y="3948702"/>
            <a:ext cx="4903216" cy="2246769"/>
          </a:xfrm>
          <a:prstGeom prst="rect">
            <a:avLst/>
          </a:prstGeom>
          <a:noFill/>
        </p:spPr>
        <p:txBody>
          <a:bodyPr wrap="square" rtlCol="0">
            <a:spAutoFit/>
          </a:bodyPr>
          <a:lstStyle/>
          <a:p>
            <a:r>
              <a:rPr lang="en-GB" sz="2000" dirty="0"/>
              <a:t>Contrary to the Straddle strategy the investor has absolutely no idea about the direction of price movement in the strangle strategy the </a:t>
            </a:r>
            <a:r>
              <a:rPr lang="en-GB" sz="2000" u="sng" dirty="0"/>
              <a:t>investor believes the stock has a better chance of moving in a certain direction, but would still like to be protected in the case of a negative move.</a:t>
            </a:r>
          </a:p>
        </p:txBody>
      </p:sp>
      <p:sp>
        <p:nvSpPr>
          <p:cNvPr id="8" name="Slide Number Placeholder 7">
            <a:extLst>
              <a:ext uri="{FF2B5EF4-FFF2-40B4-BE49-F238E27FC236}">
                <a16:creationId xmlns:a16="http://schemas.microsoft.com/office/drawing/2014/main" id="{857A9F76-C87C-459F-AF7C-F28C698A03EF}"/>
              </a:ext>
            </a:extLst>
          </p:cNvPr>
          <p:cNvSpPr>
            <a:spLocks noGrp="1"/>
          </p:cNvSpPr>
          <p:nvPr>
            <p:ph type="sldNum" sz="quarter" idx="12"/>
          </p:nvPr>
        </p:nvSpPr>
        <p:spPr/>
        <p:txBody>
          <a:bodyPr/>
          <a:lstStyle/>
          <a:p>
            <a:fld id="{E268A2EE-60DF-4D9A-BDB5-E8B57244CE40}" type="slidenum">
              <a:rPr lang="en-GB" smtClean="0"/>
              <a:pPr/>
              <a:t>185</a:t>
            </a:fld>
            <a:endParaRPr lang="en-GB"/>
          </a:p>
        </p:txBody>
      </p:sp>
      <p:sp>
        <p:nvSpPr>
          <p:cNvPr id="10" name="TextBox 9">
            <a:extLst>
              <a:ext uri="{FF2B5EF4-FFF2-40B4-BE49-F238E27FC236}">
                <a16:creationId xmlns:a16="http://schemas.microsoft.com/office/drawing/2014/main" id="{604BBCB4-B98F-5133-F766-406B42FC41B1}"/>
              </a:ext>
            </a:extLst>
          </p:cNvPr>
          <p:cNvSpPr txBox="1"/>
          <p:nvPr/>
        </p:nvSpPr>
        <p:spPr>
          <a:xfrm>
            <a:off x="8049128" y="4379588"/>
            <a:ext cx="1251284" cy="1384995"/>
          </a:xfrm>
          <a:prstGeom prst="rect">
            <a:avLst/>
          </a:prstGeom>
          <a:noFill/>
        </p:spPr>
        <p:txBody>
          <a:bodyPr wrap="square" rtlCol="0">
            <a:spAutoFit/>
          </a:bodyPr>
          <a:lstStyle/>
          <a:p>
            <a:r>
              <a:rPr lang="en-GB" sz="1200" dirty="0"/>
              <a:t>If the price of the stock is between </a:t>
            </a:r>
            <a:r>
              <a:rPr lang="en-GB" sz="1200" dirty="0">
                <a:solidFill>
                  <a:srgbClr val="FF0000"/>
                </a:solidFill>
              </a:rPr>
              <a:t>30</a:t>
            </a:r>
            <a:r>
              <a:rPr lang="en-GB" sz="1200" dirty="0"/>
              <a:t> and </a:t>
            </a:r>
            <a:r>
              <a:rPr lang="en-GB" sz="1200" dirty="0">
                <a:solidFill>
                  <a:srgbClr val="FF0000"/>
                </a:solidFill>
              </a:rPr>
              <a:t>40</a:t>
            </a:r>
            <a:r>
              <a:rPr lang="en-GB" sz="1200" dirty="0"/>
              <a:t>, the investor is happy not to exercise any of the options </a:t>
            </a:r>
          </a:p>
        </p:txBody>
      </p:sp>
      <p:sp>
        <p:nvSpPr>
          <p:cNvPr id="11" name="Oval 10">
            <a:extLst>
              <a:ext uri="{FF2B5EF4-FFF2-40B4-BE49-F238E27FC236}">
                <a16:creationId xmlns:a16="http://schemas.microsoft.com/office/drawing/2014/main" id="{6B83B541-6EBE-1244-4677-592149F7B3D2}"/>
              </a:ext>
            </a:extLst>
          </p:cNvPr>
          <p:cNvSpPr/>
          <p:nvPr/>
        </p:nvSpPr>
        <p:spPr>
          <a:xfrm>
            <a:off x="8367962" y="5925553"/>
            <a:ext cx="409075" cy="269918"/>
          </a:xfrm>
          <a:prstGeom prst="ellipse">
            <a:avLst/>
          </a:prstGeom>
          <a:noFill/>
          <a:ln>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 name="Straight Arrow Connector 12">
            <a:extLst>
              <a:ext uri="{FF2B5EF4-FFF2-40B4-BE49-F238E27FC236}">
                <a16:creationId xmlns:a16="http://schemas.microsoft.com/office/drawing/2014/main" id="{DAA63EBA-63FF-F611-0F9D-9F85D99BFEE0}"/>
              </a:ext>
            </a:extLst>
          </p:cNvPr>
          <p:cNvCxnSpPr>
            <a:cxnSpLocks/>
            <a:stCxn id="10" idx="2"/>
            <a:endCxn id="11" idx="0"/>
          </p:cNvCxnSpPr>
          <p:nvPr/>
        </p:nvCxnSpPr>
        <p:spPr>
          <a:xfrm flipH="1">
            <a:off x="8572500" y="5764583"/>
            <a:ext cx="102270" cy="1609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5102193"/>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227" y="642362"/>
            <a:ext cx="11727807" cy="448207"/>
          </a:xfrm>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a:solidFill>
                  <a:schemeClr val="tx1"/>
                </a:solidFill>
              </a:rPr>
              <a:t>Combination of Options</a:t>
            </a:r>
            <a:endParaRPr lang="en-GB" sz="2500" dirty="0">
              <a:solidFill>
                <a:schemeClr val="tx1"/>
              </a:solidFill>
            </a:endParaRPr>
          </a:p>
        </p:txBody>
      </p:sp>
      <p:sp>
        <p:nvSpPr>
          <p:cNvPr id="3" name="Content Placeholder 2"/>
          <p:cNvSpPr>
            <a:spLocks noGrp="1"/>
          </p:cNvSpPr>
          <p:nvPr>
            <p:ph idx="1"/>
          </p:nvPr>
        </p:nvSpPr>
        <p:spPr>
          <a:xfrm>
            <a:off x="285227" y="1191237"/>
            <a:ext cx="11727806" cy="5452844"/>
          </a:xfrm>
        </p:spPr>
        <p:txBody>
          <a:bodyPr>
            <a:normAutofit/>
          </a:bodyPr>
          <a:lstStyle/>
          <a:p>
            <a:r>
              <a:rPr lang="en-US" altLang="en-US" sz="2200" b="1" u="sng" dirty="0">
                <a:solidFill>
                  <a:srgbClr val="FF0000"/>
                </a:solidFill>
              </a:rPr>
              <a:t>Butterfly Spread</a:t>
            </a:r>
            <a:r>
              <a:rPr lang="en-US" altLang="en-US" sz="2200" b="1" dirty="0"/>
              <a:t>:</a:t>
            </a:r>
            <a:r>
              <a:rPr lang="en-US" altLang="en-US" sz="2200" b="1" dirty="0">
                <a:solidFill>
                  <a:srgbClr val="FF0000"/>
                </a:solidFill>
              </a:rPr>
              <a:t> </a:t>
            </a:r>
            <a:r>
              <a:rPr lang="en-US" altLang="en-US" sz="2200" dirty="0"/>
              <a:t>A portfolio that is long two call options with differing strike prices and is short two call options with a strike price equal to the average strike price of the first two calls. </a:t>
            </a:r>
          </a:p>
          <a:p>
            <a:endParaRPr lang="en-US" altLang="en-US" sz="800" dirty="0"/>
          </a:p>
          <a:p>
            <a:r>
              <a:rPr lang="en-US" altLang="en-US" sz="2200" dirty="0"/>
              <a:t>Although a straddle strategy makes money when the stock and strike prices are far apart, a </a:t>
            </a:r>
            <a:r>
              <a:rPr lang="en-US" altLang="en-US" sz="2200" u="sng" dirty="0"/>
              <a:t>butterfly spread makes money when the stock and strike prices are close</a:t>
            </a:r>
            <a:r>
              <a:rPr lang="en-US" altLang="en-US" sz="2200" dirty="0"/>
              <a:t>. </a:t>
            </a:r>
          </a:p>
          <a:p>
            <a:pPr marL="109728" indent="0">
              <a:buNone/>
            </a:pPr>
            <a:endParaRPr lang="en-GB" sz="2200" dirty="0"/>
          </a:p>
          <a:p>
            <a:pPr marL="109728" indent="0">
              <a:buNone/>
            </a:pPr>
            <a:endParaRPr lang="en-GB" sz="2200" dirty="0"/>
          </a:p>
        </p:txBody>
      </p:sp>
      <p:sp>
        <p:nvSpPr>
          <p:cNvPr id="6" name="TextBox 5">
            <a:extLst>
              <a:ext uri="{FF2B5EF4-FFF2-40B4-BE49-F238E27FC236}">
                <a16:creationId xmlns:a16="http://schemas.microsoft.com/office/drawing/2014/main" id="{D9A39BD7-0C1D-4889-B1BC-70FB93767905}"/>
              </a:ext>
            </a:extLst>
          </p:cNvPr>
          <p:cNvSpPr txBox="1"/>
          <p:nvPr/>
        </p:nvSpPr>
        <p:spPr>
          <a:xfrm>
            <a:off x="5701085" y="6641747"/>
            <a:ext cx="1820849" cy="169277"/>
          </a:xfrm>
          <a:prstGeom prst="rect">
            <a:avLst/>
          </a:prstGeom>
          <a:noFill/>
        </p:spPr>
        <p:txBody>
          <a:bodyPr wrap="square" rtlCol="0">
            <a:spAutoFit/>
          </a:bodyPr>
          <a:lstStyle/>
          <a:p>
            <a:r>
              <a:rPr lang="en-GB" sz="500" dirty="0"/>
              <a:t>Adopted from Berk &amp; </a:t>
            </a:r>
            <a:r>
              <a:rPr lang="en-GB" sz="500" dirty="0" err="1"/>
              <a:t>DeMarzo</a:t>
            </a:r>
            <a:r>
              <a:rPr lang="en-GB" sz="500" dirty="0"/>
              <a:t> </a:t>
            </a:r>
          </a:p>
        </p:txBody>
      </p:sp>
      <p:pic>
        <p:nvPicPr>
          <p:cNvPr id="5" name="Picture 3">
            <a:extLst>
              <a:ext uri="{FF2B5EF4-FFF2-40B4-BE49-F238E27FC236}">
                <a16:creationId xmlns:a16="http://schemas.microsoft.com/office/drawing/2014/main" id="{A4A6FC4E-B155-4F49-BBE1-762632280AD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58475" y="3105731"/>
            <a:ext cx="4801815" cy="3349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9901D39B-0161-4332-821A-7FC25DD1B5AC}"/>
              </a:ext>
            </a:extLst>
          </p:cNvPr>
          <p:cNvSpPr txBox="1"/>
          <p:nvPr/>
        </p:nvSpPr>
        <p:spPr>
          <a:xfrm>
            <a:off x="6149130" y="3682925"/>
            <a:ext cx="5686124" cy="1938992"/>
          </a:xfrm>
          <a:prstGeom prst="rect">
            <a:avLst/>
          </a:prstGeom>
          <a:noFill/>
        </p:spPr>
        <p:txBody>
          <a:bodyPr wrap="square" rtlCol="0">
            <a:spAutoFit/>
          </a:bodyPr>
          <a:lstStyle/>
          <a:p>
            <a:pPr marL="285750" indent="-285750">
              <a:spcBef>
                <a:spcPts val="1200"/>
              </a:spcBef>
              <a:buFont typeface="Wingdings" panose="05000000000000000000" pitchFamily="2" charset="2"/>
              <a:buChar char="§"/>
            </a:pPr>
            <a:r>
              <a:rPr lang="en-GB" dirty="0"/>
              <a:t>Yellow line: Payoff from a long position in a </a:t>
            </a:r>
            <a:r>
              <a:rPr lang="en-GB" dirty="0">
                <a:solidFill>
                  <a:srgbClr val="FF0000"/>
                </a:solidFill>
              </a:rPr>
              <a:t>$20 </a:t>
            </a:r>
            <a:r>
              <a:rPr lang="en-GB" dirty="0"/>
              <a:t>call</a:t>
            </a:r>
          </a:p>
          <a:p>
            <a:pPr marL="285750" indent="-285750">
              <a:spcBef>
                <a:spcPts val="1200"/>
              </a:spcBef>
              <a:buFont typeface="Wingdings" panose="05000000000000000000" pitchFamily="2" charset="2"/>
              <a:buChar char="§"/>
            </a:pPr>
            <a:r>
              <a:rPr lang="en-GB" dirty="0"/>
              <a:t>Red line: Payoff from a long position in a </a:t>
            </a:r>
            <a:r>
              <a:rPr lang="en-GB" dirty="0">
                <a:solidFill>
                  <a:srgbClr val="FF0000"/>
                </a:solidFill>
              </a:rPr>
              <a:t>$40 </a:t>
            </a:r>
            <a:r>
              <a:rPr lang="en-GB" dirty="0"/>
              <a:t>call</a:t>
            </a:r>
          </a:p>
          <a:p>
            <a:pPr marL="285750" indent="-285750">
              <a:spcBef>
                <a:spcPts val="1200"/>
              </a:spcBef>
              <a:buFont typeface="Wingdings" panose="05000000000000000000" pitchFamily="2" charset="2"/>
              <a:buChar char="§"/>
            </a:pPr>
            <a:r>
              <a:rPr lang="en-GB" dirty="0"/>
              <a:t>Blue line: Payoff from a short position in two </a:t>
            </a:r>
            <a:r>
              <a:rPr lang="en-GB" dirty="0">
                <a:solidFill>
                  <a:srgbClr val="FF0000"/>
                </a:solidFill>
              </a:rPr>
              <a:t>$30 </a:t>
            </a:r>
            <a:r>
              <a:rPr lang="en-GB" dirty="0"/>
              <a:t>calls</a:t>
            </a:r>
          </a:p>
          <a:p>
            <a:pPr marL="285750" indent="-285750">
              <a:spcBef>
                <a:spcPts val="1200"/>
              </a:spcBef>
              <a:buFont typeface="Wingdings" panose="05000000000000000000" pitchFamily="2" charset="2"/>
              <a:buChar char="§"/>
            </a:pPr>
            <a:r>
              <a:rPr lang="en-GB" dirty="0"/>
              <a:t>Black line: Payoff the entire combination (butterfly Spread)</a:t>
            </a:r>
          </a:p>
        </p:txBody>
      </p:sp>
      <p:cxnSp>
        <p:nvCxnSpPr>
          <p:cNvPr id="9" name="Straight Arrow Connector 8">
            <a:extLst>
              <a:ext uri="{FF2B5EF4-FFF2-40B4-BE49-F238E27FC236}">
                <a16:creationId xmlns:a16="http://schemas.microsoft.com/office/drawing/2014/main" id="{33F5C6C6-C416-426A-8A9F-05868C1775BC}"/>
              </a:ext>
            </a:extLst>
          </p:cNvPr>
          <p:cNvCxnSpPr/>
          <p:nvPr/>
        </p:nvCxnSpPr>
        <p:spPr>
          <a:xfrm>
            <a:off x="3084945" y="4627418"/>
            <a:ext cx="443346"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Arc 9">
            <a:extLst>
              <a:ext uri="{FF2B5EF4-FFF2-40B4-BE49-F238E27FC236}">
                <a16:creationId xmlns:a16="http://schemas.microsoft.com/office/drawing/2014/main" id="{62B7F9D5-4223-4749-8428-5A11F7778B7C}"/>
              </a:ext>
            </a:extLst>
          </p:cNvPr>
          <p:cNvSpPr/>
          <p:nvPr/>
        </p:nvSpPr>
        <p:spPr>
          <a:xfrm>
            <a:off x="2817090" y="4090782"/>
            <a:ext cx="544946" cy="637306"/>
          </a:xfrm>
          <a:prstGeom prst="arc">
            <a:avLst>
              <a:gd name="adj1" fmla="val 16200000"/>
              <a:gd name="adj2" fmla="val 1883410"/>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0FB8BFDA-00C4-464C-808A-1500FE0A52E2}"/>
                  </a:ext>
                </a:extLst>
              </p:cNvPr>
              <p:cNvSpPr txBox="1"/>
              <p:nvPr/>
            </p:nvSpPr>
            <p:spPr>
              <a:xfrm>
                <a:off x="1930400" y="3543409"/>
                <a:ext cx="1514763" cy="646331"/>
              </a:xfrm>
              <a:prstGeom prst="rect">
                <a:avLst/>
              </a:prstGeom>
              <a:noFill/>
            </p:spPr>
            <p:txBody>
              <a:bodyPr wrap="square" rtlCol="0">
                <a:spAutoFit/>
              </a:bodyPr>
              <a:lstStyle/>
              <a:p>
                <a:r>
                  <a:rPr lang="en-GB" sz="1200" dirty="0"/>
                  <a:t>When the </a:t>
                </a:r>
                <a14:m>
                  <m:oMath xmlns:m="http://schemas.openxmlformats.org/officeDocument/2006/math">
                    <m:r>
                      <a:rPr lang="en-GB" sz="1200" b="0" i="1" smtClean="0">
                        <a:solidFill>
                          <a:srgbClr val="FF0000"/>
                        </a:solidFill>
                        <a:latin typeface="Cambria Math" panose="02040503050406030204" pitchFamily="18" charset="0"/>
                      </a:rPr>
                      <m:t>𝑆</m:t>
                    </m:r>
                  </m:oMath>
                </a14:m>
                <a:r>
                  <a:rPr lang="en-GB" sz="1200" dirty="0"/>
                  <a:t> moves towards </a:t>
                </a:r>
                <a14:m>
                  <m:oMath xmlns:m="http://schemas.openxmlformats.org/officeDocument/2006/math">
                    <m:r>
                      <a:rPr lang="en-GB" sz="1200" b="0" i="1" smtClean="0">
                        <a:solidFill>
                          <a:srgbClr val="FF0000"/>
                        </a:solidFill>
                        <a:latin typeface="Cambria Math" panose="02040503050406030204" pitchFamily="18" charset="0"/>
                      </a:rPr>
                      <m:t>𝐾</m:t>
                    </m:r>
                  </m:oMath>
                </a14:m>
                <a:r>
                  <a:rPr lang="en-GB" sz="1200" dirty="0"/>
                  <a:t> , the payoff increases.</a:t>
                </a:r>
              </a:p>
            </p:txBody>
          </p:sp>
        </mc:Choice>
        <mc:Fallback xmlns="">
          <p:sp>
            <p:nvSpPr>
              <p:cNvPr id="11" name="TextBox 10">
                <a:extLst>
                  <a:ext uri="{FF2B5EF4-FFF2-40B4-BE49-F238E27FC236}">
                    <a16:creationId xmlns:a16="http://schemas.microsoft.com/office/drawing/2014/main" id="{0FB8BFDA-00C4-464C-808A-1500FE0A52E2}"/>
                  </a:ext>
                </a:extLst>
              </p:cNvPr>
              <p:cNvSpPr txBox="1">
                <a:spLocks noRot="1" noChangeAspect="1" noMove="1" noResize="1" noEditPoints="1" noAdjustHandles="1" noChangeArrowheads="1" noChangeShapeType="1" noTextEdit="1"/>
              </p:cNvSpPr>
              <p:nvPr/>
            </p:nvSpPr>
            <p:spPr>
              <a:xfrm>
                <a:off x="1930400" y="3543409"/>
                <a:ext cx="1514763" cy="646331"/>
              </a:xfrm>
              <a:prstGeom prst="rect">
                <a:avLst/>
              </a:prstGeom>
              <a:blipFill>
                <a:blip r:embed="rId3"/>
                <a:stretch>
                  <a:fillRect l="-403" b="-6604"/>
                </a:stretch>
              </a:blipFill>
            </p:spPr>
            <p:txBody>
              <a:bodyPr/>
              <a:lstStyle/>
              <a:p>
                <a:r>
                  <a:rPr lang="en-GB">
                    <a:noFill/>
                  </a:rPr>
                  <a:t> </a:t>
                </a:r>
              </a:p>
            </p:txBody>
          </p:sp>
        </mc:Fallback>
      </mc:AlternateContent>
      <p:cxnSp>
        <p:nvCxnSpPr>
          <p:cNvPr id="13" name="Straight Connector 12">
            <a:extLst>
              <a:ext uri="{FF2B5EF4-FFF2-40B4-BE49-F238E27FC236}">
                <a16:creationId xmlns:a16="http://schemas.microsoft.com/office/drawing/2014/main" id="{6090D0EB-F49F-46DF-AB1F-440E449D909F}"/>
              </a:ext>
            </a:extLst>
          </p:cNvPr>
          <p:cNvCxnSpPr>
            <a:cxnSpLocks/>
          </p:cNvCxnSpPr>
          <p:nvPr/>
        </p:nvCxnSpPr>
        <p:spPr>
          <a:xfrm flipH="1">
            <a:off x="1320800" y="4189740"/>
            <a:ext cx="2355273" cy="0"/>
          </a:xfrm>
          <a:prstGeom prst="line">
            <a:avLst/>
          </a:prstGeom>
          <a:ln w="1905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7B087850-A2D9-4ECD-B177-30126A9699C8}"/>
              </a:ext>
            </a:extLst>
          </p:cNvPr>
          <p:cNvCxnSpPr/>
          <p:nvPr/>
        </p:nvCxnSpPr>
        <p:spPr>
          <a:xfrm>
            <a:off x="3685309" y="4232860"/>
            <a:ext cx="0" cy="495227"/>
          </a:xfrm>
          <a:prstGeom prst="line">
            <a:avLst/>
          </a:prstGeom>
          <a:ln w="28575">
            <a:solidFill>
              <a:srgbClr val="00B050"/>
            </a:solidFill>
            <a:prstDash val="sysDot"/>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3A8D0FD4-18AA-48B1-9CD1-6FC29C1BC7C7}"/>
              </a:ext>
            </a:extLst>
          </p:cNvPr>
          <p:cNvSpPr/>
          <p:nvPr/>
        </p:nvSpPr>
        <p:spPr>
          <a:xfrm>
            <a:off x="6483178" y="3682925"/>
            <a:ext cx="1038756" cy="337140"/>
          </a:xfrm>
          <a:prstGeom prst="rect">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8C0447AE-D223-465F-AD54-309F1502ED50}"/>
              </a:ext>
            </a:extLst>
          </p:cNvPr>
          <p:cNvSpPr/>
          <p:nvPr/>
        </p:nvSpPr>
        <p:spPr>
          <a:xfrm>
            <a:off x="6440644" y="4137215"/>
            <a:ext cx="915745" cy="33714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C40DF3DB-5BAE-4110-897D-ECB925483622}"/>
              </a:ext>
            </a:extLst>
          </p:cNvPr>
          <p:cNvSpPr/>
          <p:nvPr/>
        </p:nvSpPr>
        <p:spPr>
          <a:xfrm>
            <a:off x="6483178" y="4542426"/>
            <a:ext cx="915745" cy="337140"/>
          </a:xfrm>
          <a:prstGeom prst="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0FEA4171-289D-45FD-AC17-65749B79A7FB}"/>
              </a:ext>
            </a:extLst>
          </p:cNvPr>
          <p:cNvSpPr/>
          <p:nvPr/>
        </p:nvSpPr>
        <p:spPr>
          <a:xfrm>
            <a:off x="6440644" y="4949851"/>
            <a:ext cx="1038756" cy="33714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Slide Number Placeholder 7">
            <a:extLst>
              <a:ext uri="{FF2B5EF4-FFF2-40B4-BE49-F238E27FC236}">
                <a16:creationId xmlns:a16="http://schemas.microsoft.com/office/drawing/2014/main" id="{642F4EAB-D626-4FAB-99B1-F95ADC27FE85}"/>
              </a:ext>
            </a:extLst>
          </p:cNvPr>
          <p:cNvSpPr>
            <a:spLocks noGrp="1"/>
          </p:cNvSpPr>
          <p:nvPr>
            <p:ph type="sldNum" sz="quarter" idx="12"/>
          </p:nvPr>
        </p:nvSpPr>
        <p:spPr/>
        <p:txBody>
          <a:bodyPr/>
          <a:lstStyle/>
          <a:p>
            <a:fld id="{E268A2EE-60DF-4D9A-BDB5-E8B57244CE40}" type="slidenum">
              <a:rPr lang="en-GB" smtClean="0"/>
              <a:pPr/>
              <a:t>186</a:t>
            </a:fld>
            <a:endParaRPr lang="en-GB"/>
          </a:p>
        </p:txBody>
      </p:sp>
    </p:spTree>
    <p:extLst>
      <p:ext uri="{BB962C8B-B14F-4D97-AF65-F5344CB8AC3E}">
        <p14:creationId xmlns:p14="http://schemas.microsoft.com/office/powerpoint/2010/main" val="15465413"/>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CA9B0-8018-4253-9BE9-55B6FAC37FE1}"/>
              </a:ext>
            </a:extLst>
          </p:cNvPr>
          <p:cNvSpPr txBox="1">
            <a:spLocks/>
          </p:cNvSpPr>
          <p:nvPr/>
        </p:nvSpPr>
        <p:spPr>
          <a:xfrm>
            <a:off x="285227" y="642362"/>
            <a:ext cx="11727807" cy="448207"/>
          </a:xfrm>
          <a:prstGeom prst="rect">
            <a:avLst/>
          </a:prstGeom>
        </p:spPr>
        <p:style>
          <a:lnRef idx="0">
            <a:schemeClr val="accent6"/>
          </a:lnRef>
          <a:fillRef idx="3">
            <a:schemeClr val="accent6"/>
          </a:fillRef>
          <a:effectRef idx="3">
            <a:schemeClr val="accent6"/>
          </a:effectRef>
          <a:fontRef idx="minor">
            <a:schemeClr val="lt1"/>
          </a:fontRef>
        </p:style>
        <p:txBody>
          <a:bodyPr>
            <a:noAutofit/>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2500" dirty="0">
                <a:solidFill>
                  <a:schemeClr val="tx1"/>
                </a:solidFill>
              </a:rPr>
              <a:t>Put-Call Parity</a:t>
            </a:r>
          </a:p>
        </p:txBody>
      </p:sp>
      <p:sp>
        <p:nvSpPr>
          <p:cNvPr id="3" name="TextBox 2">
            <a:extLst>
              <a:ext uri="{FF2B5EF4-FFF2-40B4-BE49-F238E27FC236}">
                <a16:creationId xmlns:a16="http://schemas.microsoft.com/office/drawing/2014/main" id="{B827C8B6-F3EF-4174-9ED7-E49FA96D5C79}"/>
              </a:ext>
            </a:extLst>
          </p:cNvPr>
          <p:cNvSpPr txBox="1"/>
          <p:nvPr/>
        </p:nvSpPr>
        <p:spPr>
          <a:xfrm>
            <a:off x="203199" y="1163781"/>
            <a:ext cx="11809835" cy="5078313"/>
          </a:xfrm>
          <a:prstGeom prst="rect">
            <a:avLst/>
          </a:prstGeom>
          <a:noFill/>
        </p:spPr>
        <p:txBody>
          <a:bodyPr wrap="square" rtlCol="0">
            <a:spAutoFit/>
          </a:bodyPr>
          <a:lstStyle/>
          <a:p>
            <a:pPr marL="342900" indent="-342900">
              <a:buClr>
                <a:schemeClr val="accent3"/>
              </a:buClr>
              <a:buFont typeface="Arial" panose="020B0604020202020204" pitchFamily="34" charset="0"/>
              <a:buChar char="•"/>
            </a:pPr>
            <a:r>
              <a:rPr lang="en-GB" sz="2200" b="1" u="sng" dirty="0">
                <a:solidFill>
                  <a:srgbClr val="FF0000"/>
                </a:solidFill>
              </a:rPr>
              <a:t>Other forms of combinations</a:t>
            </a:r>
            <a:r>
              <a:rPr lang="en-GB" sz="2200" dirty="0"/>
              <a:t>: Combination of some </a:t>
            </a:r>
            <a:r>
              <a:rPr lang="en-GB" sz="2200" dirty="0">
                <a:solidFill>
                  <a:srgbClr val="FF0000"/>
                </a:solidFill>
              </a:rPr>
              <a:t>assets</a:t>
            </a:r>
            <a:r>
              <a:rPr lang="en-GB" sz="2200" dirty="0"/>
              <a:t> (such as </a:t>
            </a:r>
            <a:r>
              <a:rPr lang="en-GB" sz="2200" u="sng" dirty="0">
                <a:solidFill>
                  <a:srgbClr val="FF0000"/>
                </a:solidFill>
              </a:rPr>
              <a:t>shares and bonds</a:t>
            </a:r>
            <a:r>
              <a:rPr lang="en-GB" sz="2200" dirty="0"/>
              <a:t>)</a:t>
            </a:r>
            <a:r>
              <a:rPr lang="en-GB" sz="2200" dirty="0">
                <a:solidFill>
                  <a:srgbClr val="FF0000"/>
                </a:solidFill>
              </a:rPr>
              <a:t> </a:t>
            </a:r>
            <a:r>
              <a:rPr lang="en-GB" sz="2200" dirty="0"/>
              <a:t>with some options (</a:t>
            </a:r>
            <a:r>
              <a:rPr lang="en-GB" sz="2200" u="sng" dirty="0">
                <a:solidFill>
                  <a:srgbClr val="FF0000"/>
                </a:solidFill>
              </a:rPr>
              <a:t>puts and calls</a:t>
            </a:r>
            <a:r>
              <a:rPr lang="en-GB" sz="2200" dirty="0"/>
              <a:t>) on the </a:t>
            </a:r>
            <a:r>
              <a:rPr lang="en-GB" sz="2200" u="sng" dirty="0"/>
              <a:t>same underlying assets</a:t>
            </a:r>
            <a:r>
              <a:rPr lang="en-GB" sz="2200" dirty="0"/>
              <a:t> creates more complex option contracts. The idea behind these combinations is to protect the investors from financial loss and also to guarantee a minimum payoff if something goes wrong in the financial market.</a:t>
            </a:r>
          </a:p>
          <a:p>
            <a:pPr marL="342900" indent="-342900">
              <a:buClr>
                <a:schemeClr val="accent3"/>
              </a:buClr>
              <a:buFont typeface="Arial" panose="020B0604020202020204" pitchFamily="34" charset="0"/>
              <a:buChar char="•"/>
            </a:pPr>
            <a:endParaRPr lang="en-GB" sz="800" dirty="0"/>
          </a:p>
          <a:p>
            <a:pPr marL="342900" indent="-342900">
              <a:buClr>
                <a:schemeClr val="accent3"/>
              </a:buClr>
              <a:buFont typeface="Arial" panose="020B0604020202020204" pitchFamily="34" charset="0"/>
              <a:buChar char="•"/>
            </a:pPr>
            <a:r>
              <a:rPr lang="en-GB" sz="2200" dirty="0"/>
              <a:t>This can be considered as an </a:t>
            </a:r>
            <a:r>
              <a:rPr lang="en-GB" sz="2200" dirty="0">
                <a:solidFill>
                  <a:srgbClr val="FF0000"/>
                </a:solidFill>
              </a:rPr>
              <a:t>insurance policy </a:t>
            </a:r>
            <a:r>
              <a:rPr lang="en-GB" sz="2200" dirty="0"/>
              <a:t>on the asset price for the investor.</a:t>
            </a:r>
          </a:p>
          <a:p>
            <a:pPr marL="342900" indent="-342900">
              <a:buClr>
                <a:schemeClr val="accent3"/>
              </a:buClr>
              <a:buFont typeface="Arial" panose="020B0604020202020204" pitchFamily="34" charset="0"/>
              <a:buChar char="•"/>
            </a:pPr>
            <a:endParaRPr lang="en-GB" sz="800" dirty="0"/>
          </a:p>
          <a:p>
            <a:pPr marL="342900" indent="-342900">
              <a:buClr>
                <a:schemeClr val="accent3"/>
              </a:buClr>
              <a:buFont typeface="Arial" panose="020B0604020202020204" pitchFamily="34" charset="0"/>
              <a:buChar char="•"/>
            </a:pPr>
            <a:r>
              <a:rPr lang="en-GB" sz="2200" b="1" u="sng" dirty="0"/>
              <a:t>Example</a:t>
            </a:r>
            <a:r>
              <a:rPr lang="en-GB" sz="2200" dirty="0"/>
              <a:t>: Imagine you buy a Google share and, simultaneously, you buy the put option on that share (</a:t>
            </a:r>
            <a:r>
              <a:rPr lang="en-GB" sz="2200" u="sng" dirty="0"/>
              <a:t>i.e. buying the right to sell Google’s share at a specific price</a:t>
            </a:r>
            <a:r>
              <a:rPr lang="en-GB" sz="2200" dirty="0"/>
              <a:t>). This </a:t>
            </a:r>
            <a:r>
              <a:rPr lang="en-GB" sz="2200" dirty="0">
                <a:solidFill>
                  <a:srgbClr val="FF0000"/>
                </a:solidFill>
              </a:rPr>
              <a:t>strategy</a:t>
            </a:r>
            <a:r>
              <a:rPr lang="en-GB" sz="2200" dirty="0"/>
              <a:t> of buying a put and buying the underlying share is called a </a:t>
            </a:r>
            <a:r>
              <a:rPr lang="en-GB" sz="2200" dirty="0">
                <a:solidFill>
                  <a:srgbClr val="FF0000"/>
                </a:solidFill>
              </a:rPr>
              <a:t>protective put</a:t>
            </a:r>
            <a:r>
              <a:rPr lang="en-GB" sz="2200" dirty="0"/>
              <a:t>.</a:t>
            </a:r>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r>
              <a:rPr lang="en-GB" sz="2200" dirty="0"/>
              <a:t>If the share price is greater than the exercise (strike) price, the put option is worthless, and the value of the combined position is equal to the value of the equity. If instead, the exercise price is greater than the share price, the decline in the value of the share will be exactly offset by the rise in the value of the put. The share can always be sold at the exercise price, regardless of how far the market price of the share falls. </a:t>
            </a:r>
          </a:p>
        </p:txBody>
      </p:sp>
      <p:pic>
        <p:nvPicPr>
          <p:cNvPr id="4" name="Picture 3">
            <a:extLst>
              <a:ext uri="{FF2B5EF4-FFF2-40B4-BE49-F238E27FC236}">
                <a16:creationId xmlns:a16="http://schemas.microsoft.com/office/drawing/2014/main" id="{316F1B70-38FD-4395-919E-C5DB1ECE34E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4356599" y="5886681"/>
            <a:ext cx="6143625" cy="857250"/>
          </a:xfrm>
          <a:prstGeom prst="rect">
            <a:avLst/>
          </a:prstGeom>
          <a:noFill/>
          <a:ln>
            <a:noFill/>
          </a:ln>
        </p:spPr>
      </p:pic>
      <p:sp>
        <p:nvSpPr>
          <p:cNvPr id="5" name="Slide Number Placeholder 4">
            <a:extLst>
              <a:ext uri="{FF2B5EF4-FFF2-40B4-BE49-F238E27FC236}">
                <a16:creationId xmlns:a16="http://schemas.microsoft.com/office/drawing/2014/main" id="{37EFB849-1548-4205-B177-015C2E6FC8EE}"/>
              </a:ext>
            </a:extLst>
          </p:cNvPr>
          <p:cNvSpPr>
            <a:spLocks noGrp="1"/>
          </p:cNvSpPr>
          <p:nvPr>
            <p:ph type="sldNum" sz="quarter" idx="12"/>
          </p:nvPr>
        </p:nvSpPr>
        <p:spPr/>
        <p:txBody>
          <a:bodyPr/>
          <a:lstStyle/>
          <a:p>
            <a:fld id="{E268A2EE-60DF-4D9A-BDB5-E8B57244CE40}" type="slidenum">
              <a:rPr lang="en-GB" smtClean="0"/>
              <a:pPr/>
              <a:t>187</a:t>
            </a:fld>
            <a:endParaRPr lang="en-GB"/>
          </a:p>
        </p:txBody>
      </p:sp>
    </p:spTree>
    <p:extLst>
      <p:ext uri="{BB962C8B-B14F-4D97-AF65-F5344CB8AC3E}">
        <p14:creationId xmlns:p14="http://schemas.microsoft.com/office/powerpoint/2010/main" val="1380673496"/>
      </p:ext>
    </p:extLst>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CA9B0-8018-4253-9BE9-55B6FAC37FE1}"/>
              </a:ext>
            </a:extLst>
          </p:cNvPr>
          <p:cNvSpPr txBox="1">
            <a:spLocks/>
          </p:cNvSpPr>
          <p:nvPr/>
        </p:nvSpPr>
        <p:spPr>
          <a:xfrm>
            <a:off x="285227" y="642362"/>
            <a:ext cx="11727807" cy="448207"/>
          </a:xfrm>
          <a:prstGeom prst="rect">
            <a:avLst/>
          </a:prstGeom>
        </p:spPr>
        <p:style>
          <a:lnRef idx="0">
            <a:schemeClr val="accent6"/>
          </a:lnRef>
          <a:fillRef idx="3">
            <a:schemeClr val="accent6"/>
          </a:fillRef>
          <a:effectRef idx="3">
            <a:schemeClr val="accent6"/>
          </a:effectRef>
          <a:fontRef idx="minor">
            <a:schemeClr val="lt1"/>
          </a:fontRef>
        </p:style>
        <p:txBody>
          <a:bodyPr>
            <a:noAutofit/>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2500" dirty="0">
                <a:solidFill>
                  <a:schemeClr val="tx1"/>
                </a:solidFill>
              </a:rPr>
              <a:t>Put-Call Parity</a:t>
            </a:r>
          </a:p>
        </p:txBody>
      </p:sp>
      <p:sp>
        <p:nvSpPr>
          <p:cNvPr id="3" name="TextBox 2">
            <a:extLst>
              <a:ext uri="{FF2B5EF4-FFF2-40B4-BE49-F238E27FC236}">
                <a16:creationId xmlns:a16="http://schemas.microsoft.com/office/drawing/2014/main" id="{B827C8B6-F3EF-4174-9ED7-E49FA96D5C79}"/>
              </a:ext>
            </a:extLst>
          </p:cNvPr>
          <p:cNvSpPr txBox="1"/>
          <p:nvPr/>
        </p:nvSpPr>
        <p:spPr>
          <a:xfrm>
            <a:off x="203199" y="1163781"/>
            <a:ext cx="11809835" cy="5509200"/>
          </a:xfrm>
          <a:prstGeom prst="rect">
            <a:avLst/>
          </a:prstGeom>
          <a:noFill/>
        </p:spPr>
        <p:txBody>
          <a:bodyPr wrap="square" rtlCol="0">
            <a:spAutoFit/>
          </a:bodyPr>
          <a:lstStyle/>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p:txBody>
      </p:sp>
      <p:pic>
        <p:nvPicPr>
          <p:cNvPr id="4" name="Picture 2">
            <a:extLst>
              <a:ext uri="{FF2B5EF4-FFF2-40B4-BE49-F238E27FC236}">
                <a16:creationId xmlns:a16="http://schemas.microsoft.com/office/drawing/2014/main" id="{0F47F437-ED43-45D7-A765-771910FCDCE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6113" y="2193831"/>
            <a:ext cx="10104005" cy="34349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a:extLst>
              <a:ext uri="{FF2B5EF4-FFF2-40B4-BE49-F238E27FC236}">
                <a16:creationId xmlns:a16="http://schemas.microsoft.com/office/drawing/2014/main" id="{ED5A1F6C-1645-49B9-9AF7-6FD59635094A}"/>
              </a:ext>
            </a:extLst>
          </p:cNvPr>
          <p:cNvSpPr txBox="1"/>
          <p:nvPr/>
        </p:nvSpPr>
        <p:spPr>
          <a:xfrm>
            <a:off x="1814944" y="1302442"/>
            <a:ext cx="8562110" cy="400110"/>
          </a:xfrm>
          <a:prstGeom prst="rect">
            <a:avLst/>
          </a:prstGeom>
          <a:noFill/>
        </p:spPr>
        <p:txBody>
          <a:bodyPr wrap="square" rtlCol="0">
            <a:spAutoFit/>
          </a:bodyPr>
          <a:lstStyle/>
          <a:p>
            <a:r>
              <a:rPr lang="en-GB" sz="2000" b="1" dirty="0">
                <a:solidFill>
                  <a:srgbClr val="FF0000"/>
                </a:solidFill>
              </a:rPr>
              <a:t>Payoff to the combination of buying a put and buying the underlying equity</a:t>
            </a:r>
          </a:p>
        </p:txBody>
      </p:sp>
      <p:sp>
        <p:nvSpPr>
          <p:cNvPr id="6" name="Arc 5">
            <a:extLst>
              <a:ext uri="{FF2B5EF4-FFF2-40B4-BE49-F238E27FC236}">
                <a16:creationId xmlns:a16="http://schemas.microsoft.com/office/drawing/2014/main" id="{F20D2159-CF9A-4E72-9D21-A69BB9366580}"/>
              </a:ext>
            </a:extLst>
          </p:cNvPr>
          <p:cNvSpPr/>
          <p:nvPr/>
        </p:nvSpPr>
        <p:spPr>
          <a:xfrm rot="10448658">
            <a:off x="9739439" y="3334929"/>
            <a:ext cx="769310" cy="807365"/>
          </a:xfrm>
          <a:prstGeom prst="arc">
            <a:avLst>
              <a:gd name="adj1" fmla="val 16199994"/>
              <a:gd name="adj2" fmla="val 0"/>
            </a:avLst>
          </a:prstGeom>
          <a:ln w="28575">
            <a:solidFill>
              <a:srgbClr val="00B05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 name="TextBox 6">
            <a:extLst>
              <a:ext uri="{FF2B5EF4-FFF2-40B4-BE49-F238E27FC236}">
                <a16:creationId xmlns:a16="http://schemas.microsoft.com/office/drawing/2014/main" id="{9D19DAFE-8CD6-4F28-8783-F818D178D1B8}"/>
              </a:ext>
            </a:extLst>
          </p:cNvPr>
          <p:cNvSpPr txBox="1"/>
          <p:nvPr/>
        </p:nvSpPr>
        <p:spPr>
          <a:xfrm>
            <a:off x="10178472" y="3953164"/>
            <a:ext cx="2013527" cy="461665"/>
          </a:xfrm>
          <a:prstGeom prst="rect">
            <a:avLst/>
          </a:prstGeom>
          <a:noFill/>
        </p:spPr>
        <p:txBody>
          <a:bodyPr wrap="square" rtlCol="0">
            <a:spAutoFit/>
          </a:bodyPr>
          <a:lstStyle/>
          <a:p>
            <a:r>
              <a:rPr lang="en-GB" sz="1200" dirty="0"/>
              <a:t>Minimum  payoff protected by the put option</a:t>
            </a:r>
          </a:p>
        </p:txBody>
      </p:sp>
      <p:sp>
        <p:nvSpPr>
          <p:cNvPr id="8" name="TextBox 7">
            <a:extLst>
              <a:ext uri="{FF2B5EF4-FFF2-40B4-BE49-F238E27FC236}">
                <a16:creationId xmlns:a16="http://schemas.microsoft.com/office/drawing/2014/main" id="{4A307203-F003-4ECB-9273-36C3C6DACF11}"/>
              </a:ext>
            </a:extLst>
          </p:cNvPr>
          <p:cNvSpPr txBox="1"/>
          <p:nvPr/>
        </p:nvSpPr>
        <p:spPr>
          <a:xfrm>
            <a:off x="5245966" y="6489543"/>
            <a:ext cx="1724297" cy="169277"/>
          </a:xfrm>
          <a:prstGeom prst="rect">
            <a:avLst/>
          </a:prstGeom>
          <a:noFill/>
        </p:spPr>
        <p:txBody>
          <a:bodyPr wrap="square" rtlCol="0">
            <a:spAutoFit/>
          </a:bodyPr>
          <a:lstStyle/>
          <a:p>
            <a:r>
              <a:rPr lang="en-GB" sz="500" dirty="0"/>
              <a:t>Adopted from Hillier et al.</a:t>
            </a:r>
          </a:p>
        </p:txBody>
      </p:sp>
      <p:sp>
        <p:nvSpPr>
          <p:cNvPr id="9" name="TextBox 8">
            <a:extLst>
              <a:ext uri="{FF2B5EF4-FFF2-40B4-BE49-F238E27FC236}">
                <a16:creationId xmlns:a16="http://schemas.microsoft.com/office/drawing/2014/main" id="{5836FE93-D0AF-4E52-8E92-B4B2E6198108}"/>
              </a:ext>
            </a:extLst>
          </p:cNvPr>
          <p:cNvSpPr txBox="1"/>
          <p:nvPr/>
        </p:nvSpPr>
        <p:spPr>
          <a:xfrm>
            <a:off x="592821" y="5937952"/>
            <a:ext cx="11006355" cy="400110"/>
          </a:xfrm>
          <a:prstGeom prst="rect">
            <a:avLst/>
          </a:prstGeom>
          <a:noFill/>
        </p:spPr>
        <p:txBody>
          <a:bodyPr wrap="square" rtlCol="0">
            <a:spAutoFit/>
          </a:bodyPr>
          <a:lstStyle/>
          <a:p>
            <a:r>
              <a:rPr lang="en-GB" sz="2000" b="1" dirty="0"/>
              <a:t>If the price of share goes below </a:t>
            </a:r>
            <a:r>
              <a:rPr lang="en-GB" sz="2000" b="1" dirty="0">
                <a:solidFill>
                  <a:srgbClr val="FF0000"/>
                </a:solidFill>
              </a:rPr>
              <a:t>50</a:t>
            </a:r>
            <a:r>
              <a:rPr lang="en-GB" sz="2000" b="1" dirty="0"/>
              <a:t>, you exercise the put and if it goes above </a:t>
            </a:r>
            <a:r>
              <a:rPr lang="en-GB" sz="2000" b="1" dirty="0">
                <a:solidFill>
                  <a:srgbClr val="FF0000"/>
                </a:solidFill>
              </a:rPr>
              <a:t>50</a:t>
            </a:r>
            <a:r>
              <a:rPr lang="en-GB" sz="2000" b="1" dirty="0"/>
              <a:t>, you keep the share.</a:t>
            </a:r>
          </a:p>
        </p:txBody>
      </p:sp>
      <p:sp>
        <p:nvSpPr>
          <p:cNvPr id="10" name="Slide Number Placeholder 9">
            <a:extLst>
              <a:ext uri="{FF2B5EF4-FFF2-40B4-BE49-F238E27FC236}">
                <a16:creationId xmlns:a16="http://schemas.microsoft.com/office/drawing/2014/main" id="{88A62653-E600-4A2C-B7B3-B19EBDACBACE}"/>
              </a:ext>
            </a:extLst>
          </p:cNvPr>
          <p:cNvSpPr>
            <a:spLocks noGrp="1"/>
          </p:cNvSpPr>
          <p:nvPr>
            <p:ph type="sldNum" sz="quarter" idx="12"/>
          </p:nvPr>
        </p:nvSpPr>
        <p:spPr/>
        <p:txBody>
          <a:bodyPr/>
          <a:lstStyle/>
          <a:p>
            <a:fld id="{E268A2EE-60DF-4D9A-BDB5-E8B57244CE40}" type="slidenum">
              <a:rPr lang="en-GB" smtClean="0"/>
              <a:pPr/>
              <a:t>188</a:t>
            </a:fld>
            <a:endParaRPr lang="en-GB"/>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4FDC7362-168B-4AFF-8F6C-C2EAB36ACA2B}"/>
                  </a:ext>
                </a:extLst>
              </p:cNvPr>
              <p:cNvSpPr txBox="1"/>
              <p:nvPr/>
            </p:nvSpPr>
            <p:spPr>
              <a:xfrm>
                <a:off x="9218273" y="2600773"/>
                <a:ext cx="2659307"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i="1" dirty="0" smtClean="0">
                          <a:solidFill>
                            <a:srgbClr val="FF0000"/>
                          </a:solidFill>
                          <a:latin typeface="Cambria Math" panose="02040503050406030204" pitchFamily="18" charset="0"/>
                        </a:rPr>
                        <m:t>𝑃𝑎𝑦𝑜𝑓𝑓</m:t>
                      </m:r>
                      <m:r>
                        <a:rPr lang="en-GB" sz="1400" i="1" dirty="0" smtClean="0">
                          <a:solidFill>
                            <a:srgbClr val="FF0000"/>
                          </a:solidFill>
                          <a:latin typeface="Cambria Math" panose="02040503050406030204" pitchFamily="18" charset="0"/>
                        </a:rPr>
                        <m:t>=</m:t>
                      </m:r>
                      <m:r>
                        <a:rPr lang="en-GB" sz="1400" b="0" i="1" dirty="0" smtClean="0">
                          <a:solidFill>
                            <a:srgbClr val="FF0000"/>
                          </a:solidFill>
                          <a:latin typeface="Cambria Math" panose="02040503050406030204" pitchFamily="18" charset="0"/>
                        </a:rPr>
                        <m:t>𝑀𝑎𝑥</m:t>
                      </m:r>
                      <m:r>
                        <a:rPr lang="en-GB" sz="1400" b="0" i="1" dirty="0" smtClean="0">
                          <a:solidFill>
                            <a:srgbClr val="FF0000"/>
                          </a:solidFill>
                          <a:latin typeface="Cambria Math" panose="02040503050406030204" pitchFamily="18" charset="0"/>
                        </a:rPr>
                        <m:t> (</m:t>
                      </m:r>
                      <m:r>
                        <a:rPr lang="en-GB" sz="1400" b="0" i="1" dirty="0" smtClean="0">
                          <a:solidFill>
                            <a:srgbClr val="FF0000"/>
                          </a:solidFill>
                          <a:latin typeface="Cambria Math" panose="02040503050406030204" pitchFamily="18" charset="0"/>
                        </a:rPr>
                        <m:t>50</m:t>
                      </m:r>
                      <m:r>
                        <a:rPr lang="en-GB" sz="1400" b="0" i="1" dirty="0" smtClean="0">
                          <a:solidFill>
                            <a:srgbClr val="FF0000"/>
                          </a:solidFill>
                          <a:latin typeface="Cambria Math" panose="02040503050406030204" pitchFamily="18" charset="0"/>
                        </a:rPr>
                        <m:t>, </m:t>
                      </m:r>
                      <m:r>
                        <a:rPr lang="en-GB" sz="1400" b="0" i="1" dirty="0" smtClean="0">
                          <a:solidFill>
                            <a:srgbClr val="FF0000"/>
                          </a:solidFill>
                          <a:latin typeface="Cambria Math" panose="02040503050406030204" pitchFamily="18" charset="0"/>
                        </a:rPr>
                        <m:t>𝑆</m:t>
                      </m:r>
                      <m:r>
                        <a:rPr lang="en-GB" sz="1400" b="0" i="1" dirty="0" smtClean="0">
                          <a:solidFill>
                            <a:srgbClr val="FF0000"/>
                          </a:solidFill>
                          <a:latin typeface="Cambria Math" panose="02040503050406030204" pitchFamily="18" charset="0"/>
                        </a:rPr>
                        <m:t>)</m:t>
                      </m:r>
                    </m:oMath>
                  </m:oMathPara>
                </a14:m>
                <a:endParaRPr lang="en-GB" sz="1400" dirty="0">
                  <a:solidFill>
                    <a:srgbClr val="FF0000"/>
                  </a:solidFill>
                </a:endParaRPr>
              </a:p>
            </p:txBody>
          </p:sp>
        </mc:Choice>
        <mc:Fallback xmlns="">
          <p:sp>
            <p:nvSpPr>
              <p:cNvPr id="11" name="TextBox 10">
                <a:extLst>
                  <a:ext uri="{FF2B5EF4-FFF2-40B4-BE49-F238E27FC236}">
                    <a16:creationId xmlns:a16="http://schemas.microsoft.com/office/drawing/2014/main" id="{4FDC7362-168B-4AFF-8F6C-C2EAB36ACA2B}"/>
                  </a:ext>
                </a:extLst>
              </p:cNvPr>
              <p:cNvSpPr txBox="1">
                <a:spLocks noRot="1" noChangeAspect="1" noMove="1" noResize="1" noEditPoints="1" noAdjustHandles="1" noChangeArrowheads="1" noChangeShapeType="1" noTextEdit="1"/>
              </p:cNvSpPr>
              <p:nvPr/>
            </p:nvSpPr>
            <p:spPr>
              <a:xfrm>
                <a:off x="9218273" y="2600773"/>
                <a:ext cx="2659307" cy="307777"/>
              </a:xfrm>
              <a:prstGeom prst="rect">
                <a:avLst/>
              </a:prstGeom>
              <a:blipFill>
                <a:blip r:embed="rId3"/>
                <a:stretch>
                  <a:fillRect b="-8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104364C9-98C7-4563-ADDB-03BA9AE50245}"/>
                  </a:ext>
                </a:extLst>
              </p:cNvPr>
              <p:cNvSpPr txBox="1"/>
              <p:nvPr/>
            </p:nvSpPr>
            <p:spPr>
              <a:xfrm>
                <a:off x="5159399" y="2600773"/>
                <a:ext cx="2659307"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i="1" dirty="0" smtClean="0">
                          <a:solidFill>
                            <a:srgbClr val="FF0000"/>
                          </a:solidFill>
                          <a:latin typeface="Cambria Math" panose="02040503050406030204" pitchFamily="18" charset="0"/>
                        </a:rPr>
                        <m:t>𝑃𝑎𝑦𝑜𝑓𝑓</m:t>
                      </m:r>
                      <m:r>
                        <a:rPr lang="en-GB" sz="1400" i="1" dirty="0" smtClean="0">
                          <a:solidFill>
                            <a:srgbClr val="FF0000"/>
                          </a:solidFill>
                          <a:latin typeface="Cambria Math" panose="02040503050406030204" pitchFamily="18" charset="0"/>
                        </a:rPr>
                        <m:t>=</m:t>
                      </m:r>
                      <m:r>
                        <a:rPr lang="en-GB" sz="1400" b="0" i="1" dirty="0" smtClean="0">
                          <a:solidFill>
                            <a:srgbClr val="FF0000"/>
                          </a:solidFill>
                          <a:latin typeface="Cambria Math" panose="02040503050406030204" pitchFamily="18" charset="0"/>
                        </a:rPr>
                        <m:t>𝑀𝑎𝑥</m:t>
                      </m:r>
                      <m:r>
                        <a:rPr lang="en-GB" sz="1400" b="0" i="1" dirty="0" smtClean="0">
                          <a:solidFill>
                            <a:srgbClr val="FF0000"/>
                          </a:solidFill>
                          <a:latin typeface="Cambria Math" panose="02040503050406030204" pitchFamily="18" charset="0"/>
                        </a:rPr>
                        <m:t> (</m:t>
                      </m:r>
                      <m:r>
                        <a:rPr lang="en-GB" sz="1400" b="0" i="1" dirty="0" smtClean="0">
                          <a:solidFill>
                            <a:srgbClr val="FF0000"/>
                          </a:solidFill>
                          <a:latin typeface="Cambria Math" panose="02040503050406030204" pitchFamily="18" charset="0"/>
                        </a:rPr>
                        <m:t>50</m:t>
                      </m:r>
                      <m:r>
                        <a:rPr lang="en-GB" sz="1400" b="0" i="1" dirty="0" smtClean="0">
                          <a:solidFill>
                            <a:srgbClr val="FF0000"/>
                          </a:solidFill>
                          <a:latin typeface="Cambria Math" panose="02040503050406030204" pitchFamily="18" charset="0"/>
                        </a:rPr>
                        <m:t>−</m:t>
                      </m:r>
                      <m:r>
                        <a:rPr lang="en-GB" sz="1400" b="0" i="1" dirty="0" smtClean="0">
                          <a:solidFill>
                            <a:srgbClr val="FF0000"/>
                          </a:solidFill>
                          <a:latin typeface="Cambria Math" panose="02040503050406030204" pitchFamily="18" charset="0"/>
                        </a:rPr>
                        <m:t>𝑆</m:t>
                      </m:r>
                      <m:r>
                        <a:rPr lang="en-GB" sz="1400" b="0" i="1" dirty="0" smtClean="0">
                          <a:solidFill>
                            <a:srgbClr val="FF0000"/>
                          </a:solidFill>
                          <a:latin typeface="Cambria Math" panose="02040503050406030204" pitchFamily="18" charset="0"/>
                        </a:rPr>
                        <m:t>, </m:t>
                      </m:r>
                      <m:r>
                        <a:rPr lang="en-GB" sz="1400" b="0" i="1" dirty="0" smtClean="0">
                          <a:solidFill>
                            <a:srgbClr val="FF0000"/>
                          </a:solidFill>
                          <a:latin typeface="Cambria Math" panose="02040503050406030204" pitchFamily="18" charset="0"/>
                        </a:rPr>
                        <m:t>0</m:t>
                      </m:r>
                      <m:r>
                        <a:rPr lang="en-GB" sz="1400" b="0" i="1" dirty="0" smtClean="0">
                          <a:solidFill>
                            <a:srgbClr val="FF0000"/>
                          </a:solidFill>
                          <a:latin typeface="Cambria Math" panose="02040503050406030204" pitchFamily="18" charset="0"/>
                        </a:rPr>
                        <m:t>)</m:t>
                      </m:r>
                    </m:oMath>
                  </m:oMathPara>
                </a14:m>
                <a:endParaRPr lang="en-GB" sz="1400" dirty="0">
                  <a:solidFill>
                    <a:srgbClr val="FF0000"/>
                  </a:solidFill>
                </a:endParaRPr>
              </a:p>
            </p:txBody>
          </p:sp>
        </mc:Choice>
        <mc:Fallback xmlns="">
          <p:sp>
            <p:nvSpPr>
              <p:cNvPr id="12" name="TextBox 11">
                <a:extLst>
                  <a:ext uri="{FF2B5EF4-FFF2-40B4-BE49-F238E27FC236}">
                    <a16:creationId xmlns:a16="http://schemas.microsoft.com/office/drawing/2014/main" id="{104364C9-98C7-4563-ADDB-03BA9AE50245}"/>
                  </a:ext>
                </a:extLst>
              </p:cNvPr>
              <p:cNvSpPr txBox="1">
                <a:spLocks noRot="1" noChangeAspect="1" noMove="1" noResize="1" noEditPoints="1" noAdjustHandles="1" noChangeArrowheads="1" noChangeShapeType="1" noTextEdit="1"/>
              </p:cNvSpPr>
              <p:nvPr/>
            </p:nvSpPr>
            <p:spPr>
              <a:xfrm>
                <a:off x="5159399" y="2600773"/>
                <a:ext cx="2659307" cy="307777"/>
              </a:xfrm>
              <a:prstGeom prst="rect">
                <a:avLst/>
              </a:prstGeom>
              <a:blipFill>
                <a:blip r:embed="rId4"/>
                <a:stretch>
                  <a:fillRect b="-8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A5D7C136-AB52-4A90-A64B-FB03C695990A}"/>
                  </a:ext>
                </a:extLst>
              </p:cNvPr>
              <p:cNvSpPr txBox="1"/>
              <p:nvPr/>
            </p:nvSpPr>
            <p:spPr>
              <a:xfrm>
                <a:off x="1585690" y="2616764"/>
                <a:ext cx="2659307"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i="1" dirty="0" smtClean="0">
                          <a:solidFill>
                            <a:srgbClr val="FF0000"/>
                          </a:solidFill>
                          <a:latin typeface="Cambria Math" panose="02040503050406030204" pitchFamily="18" charset="0"/>
                        </a:rPr>
                        <m:t>𝑃𝑎𝑦𝑜𝑓𝑓</m:t>
                      </m:r>
                      <m:r>
                        <a:rPr lang="en-GB" sz="1400" i="1" dirty="0" smtClean="0">
                          <a:solidFill>
                            <a:srgbClr val="FF0000"/>
                          </a:solidFill>
                          <a:latin typeface="Cambria Math" panose="02040503050406030204" pitchFamily="18" charset="0"/>
                        </a:rPr>
                        <m:t>=</m:t>
                      </m:r>
                      <m:r>
                        <a:rPr lang="en-GB" sz="1400" b="0" i="1" dirty="0" smtClean="0">
                          <a:solidFill>
                            <a:srgbClr val="FF0000"/>
                          </a:solidFill>
                          <a:latin typeface="Cambria Math" panose="02040503050406030204" pitchFamily="18" charset="0"/>
                        </a:rPr>
                        <m:t>𝑆</m:t>
                      </m:r>
                    </m:oMath>
                  </m:oMathPara>
                </a14:m>
                <a:endParaRPr lang="en-GB" sz="1400" dirty="0">
                  <a:solidFill>
                    <a:srgbClr val="FF0000"/>
                  </a:solidFill>
                </a:endParaRPr>
              </a:p>
            </p:txBody>
          </p:sp>
        </mc:Choice>
        <mc:Fallback xmlns="">
          <p:sp>
            <p:nvSpPr>
              <p:cNvPr id="13" name="TextBox 12">
                <a:extLst>
                  <a:ext uri="{FF2B5EF4-FFF2-40B4-BE49-F238E27FC236}">
                    <a16:creationId xmlns:a16="http://schemas.microsoft.com/office/drawing/2014/main" id="{A5D7C136-AB52-4A90-A64B-FB03C695990A}"/>
                  </a:ext>
                </a:extLst>
              </p:cNvPr>
              <p:cNvSpPr txBox="1">
                <a:spLocks noRot="1" noChangeAspect="1" noMove="1" noResize="1" noEditPoints="1" noAdjustHandles="1" noChangeArrowheads="1" noChangeShapeType="1" noTextEdit="1"/>
              </p:cNvSpPr>
              <p:nvPr/>
            </p:nvSpPr>
            <p:spPr>
              <a:xfrm>
                <a:off x="1585690" y="2616764"/>
                <a:ext cx="2659307" cy="307777"/>
              </a:xfrm>
              <a:prstGeom prst="rect">
                <a:avLst/>
              </a:prstGeom>
              <a:blipFill>
                <a:blip r:embed="rId5"/>
                <a:stretch>
                  <a:fillRect b="-5882"/>
                </a:stretch>
              </a:blipFill>
            </p:spPr>
            <p:txBody>
              <a:bodyPr/>
              <a:lstStyle/>
              <a:p>
                <a:r>
                  <a:rPr lang="en-GB">
                    <a:noFill/>
                  </a:rPr>
                  <a:t> </a:t>
                </a:r>
              </a:p>
            </p:txBody>
          </p:sp>
        </mc:Fallback>
      </mc:AlternateContent>
    </p:spTree>
    <p:extLst>
      <p:ext uri="{BB962C8B-B14F-4D97-AF65-F5344CB8AC3E}">
        <p14:creationId xmlns:p14="http://schemas.microsoft.com/office/powerpoint/2010/main" val="2830401723"/>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CA9B0-8018-4253-9BE9-55B6FAC37FE1}"/>
              </a:ext>
            </a:extLst>
          </p:cNvPr>
          <p:cNvSpPr txBox="1">
            <a:spLocks/>
          </p:cNvSpPr>
          <p:nvPr/>
        </p:nvSpPr>
        <p:spPr>
          <a:xfrm>
            <a:off x="285227" y="642362"/>
            <a:ext cx="11727807" cy="448207"/>
          </a:xfrm>
          <a:prstGeom prst="rect">
            <a:avLst/>
          </a:prstGeom>
        </p:spPr>
        <p:style>
          <a:lnRef idx="0">
            <a:schemeClr val="accent6"/>
          </a:lnRef>
          <a:fillRef idx="3">
            <a:schemeClr val="accent6"/>
          </a:fillRef>
          <a:effectRef idx="3">
            <a:schemeClr val="accent6"/>
          </a:effectRef>
          <a:fontRef idx="minor">
            <a:schemeClr val="lt1"/>
          </a:fontRef>
        </p:style>
        <p:txBody>
          <a:bodyPr>
            <a:noAutofit/>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2500" dirty="0">
                <a:solidFill>
                  <a:schemeClr val="tx1"/>
                </a:solidFill>
              </a:rPr>
              <a:t>Put-Call Parity</a:t>
            </a:r>
          </a:p>
        </p:txBody>
      </p:sp>
      <p:sp>
        <p:nvSpPr>
          <p:cNvPr id="3" name="TextBox 2">
            <a:extLst>
              <a:ext uri="{FF2B5EF4-FFF2-40B4-BE49-F238E27FC236}">
                <a16:creationId xmlns:a16="http://schemas.microsoft.com/office/drawing/2014/main" id="{B827C8B6-F3EF-4174-9ED7-E49FA96D5C79}"/>
              </a:ext>
            </a:extLst>
          </p:cNvPr>
          <p:cNvSpPr txBox="1"/>
          <p:nvPr/>
        </p:nvSpPr>
        <p:spPr>
          <a:xfrm>
            <a:off x="203199" y="1163781"/>
            <a:ext cx="11809835" cy="5509200"/>
          </a:xfrm>
          <a:prstGeom prst="rect">
            <a:avLst/>
          </a:prstGeom>
          <a:noFill/>
        </p:spPr>
        <p:txBody>
          <a:bodyPr wrap="square" rtlCol="0">
            <a:spAutoFit/>
          </a:bodyPr>
          <a:lstStyle/>
          <a:p>
            <a:pPr marL="342900" indent="-342900">
              <a:buClr>
                <a:schemeClr val="accent3"/>
              </a:buClr>
              <a:buFont typeface="Arial" panose="020B0604020202020204" pitchFamily="34" charset="0"/>
              <a:buChar char="•"/>
            </a:pPr>
            <a:r>
              <a:rPr lang="en-GB" sz="2200" dirty="0"/>
              <a:t>Buying a </a:t>
            </a:r>
            <a:r>
              <a:rPr lang="en-GB" sz="2200" dirty="0">
                <a:solidFill>
                  <a:srgbClr val="FF0000"/>
                </a:solidFill>
              </a:rPr>
              <a:t>call option </a:t>
            </a:r>
            <a:r>
              <a:rPr lang="en-GB" sz="2200" dirty="0"/>
              <a:t>and simultaneously </a:t>
            </a:r>
            <a:r>
              <a:rPr lang="en-GB" sz="2200" dirty="0">
                <a:solidFill>
                  <a:srgbClr val="FF0000"/>
                </a:solidFill>
              </a:rPr>
              <a:t>buying a risk-free, zero-coupon bond </a:t>
            </a:r>
            <a:r>
              <a:rPr lang="en-GB" sz="2200" dirty="0"/>
              <a:t>(with the face value equal to the strike price) gives the same payoff.</a:t>
            </a:r>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p:txBody>
      </p:sp>
      <p:pic>
        <p:nvPicPr>
          <p:cNvPr id="4" name="Picture 2">
            <a:extLst>
              <a:ext uri="{FF2B5EF4-FFF2-40B4-BE49-F238E27FC236}">
                <a16:creationId xmlns:a16="http://schemas.microsoft.com/office/drawing/2014/main" id="{1522B5FC-031A-45D3-885F-03ED04DE757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2534" y="2279242"/>
            <a:ext cx="8439150" cy="3686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a:extLst>
              <a:ext uri="{FF2B5EF4-FFF2-40B4-BE49-F238E27FC236}">
                <a16:creationId xmlns:a16="http://schemas.microsoft.com/office/drawing/2014/main" id="{1E2165E1-F9A0-4F50-8B1B-F2B66B985E0F}"/>
              </a:ext>
            </a:extLst>
          </p:cNvPr>
          <p:cNvSpPr txBox="1"/>
          <p:nvPr/>
        </p:nvSpPr>
        <p:spPr>
          <a:xfrm>
            <a:off x="6428508" y="1817577"/>
            <a:ext cx="2013527" cy="461665"/>
          </a:xfrm>
          <a:prstGeom prst="rect">
            <a:avLst/>
          </a:prstGeom>
          <a:noFill/>
        </p:spPr>
        <p:txBody>
          <a:bodyPr wrap="square" rtlCol="0">
            <a:spAutoFit/>
          </a:bodyPr>
          <a:lstStyle/>
          <a:p>
            <a:r>
              <a:rPr lang="en-GB" sz="1200" dirty="0"/>
              <a:t>Minimum  payoff protected by zero coupon bond</a:t>
            </a:r>
          </a:p>
        </p:txBody>
      </p:sp>
      <p:sp>
        <p:nvSpPr>
          <p:cNvPr id="7" name="Arc 6">
            <a:extLst>
              <a:ext uri="{FF2B5EF4-FFF2-40B4-BE49-F238E27FC236}">
                <a16:creationId xmlns:a16="http://schemas.microsoft.com/office/drawing/2014/main" id="{3BDDFB62-2F37-4A4D-832B-BA1133FBE784}"/>
              </a:ext>
            </a:extLst>
          </p:cNvPr>
          <p:cNvSpPr/>
          <p:nvPr/>
        </p:nvSpPr>
        <p:spPr>
          <a:xfrm rot="5400000">
            <a:off x="5561445" y="1922487"/>
            <a:ext cx="2549237" cy="713509"/>
          </a:xfrm>
          <a:prstGeom prst="arc">
            <a:avLst/>
          </a:prstGeom>
          <a:ln w="19050">
            <a:solidFill>
              <a:srgbClr val="00B05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 name="TextBox 7">
            <a:extLst>
              <a:ext uri="{FF2B5EF4-FFF2-40B4-BE49-F238E27FC236}">
                <a16:creationId xmlns:a16="http://schemas.microsoft.com/office/drawing/2014/main" id="{A795EB43-72FC-4EF2-86B1-3CBB2FCD4559}"/>
              </a:ext>
            </a:extLst>
          </p:cNvPr>
          <p:cNvSpPr txBox="1"/>
          <p:nvPr/>
        </p:nvSpPr>
        <p:spPr>
          <a:xfrm>
            <a:off x="5286981" y="6215638"/>
            <a:ext cx="1724297" cy="169277"/>
          </a:xfrm>
          <a:prstGeom prst="rect">
            <a:avLst/>
          </a:prstGeom>
          <a:noFill/>
        </p:spPr>
        <p:txBody>
          <a:bodyPr wrap="square" rtlCol="0">
            <a:spAutoFit/>
          </a:bodyPr>
          <a:lstStyle/>
          <a:p>
            <a:r>
              <a:rPr lang="en-GB" sz="500" dirty="0"/>
              <a:t>Adopted from Hillier et al.</a:t>
            </a:r>
          </a:p>
        </p:txBody>
      </p:sp>
      <p:sp>
        <p:nvSpPr>
          <p:cNvPr id="5" name="TextBox 4">
            <a:extLst>
              <a:ext uri="{FF2B5EF4-FFF2-40B4-BE49-F238E27FC236}">
                <a16:creationId xmlns:a16="http://schemas.microsoft.com/office/drawing/2014/main" id="{428EF69D-F87D-4F87-A72B-0820B245F174}"/>
              </a:ext>
            </a:extLst>
          </p:cNvPr>
          <p:cNvSpPr txBox="1"/>
          <p:nvPr/>
        </p:nvSpPr>
        <p:spPr>
          <a:xfrm>
            <a:off x="3433721" y="5660512"/>
            <a:ext cx="8003099" cy="307777"/>
          </a:xfrm>
          <a:prstGeom prst="rect">
            <a:avLst/>
          </a:prstGeom>
          <a:solidFill>
            <a:schemeClr val="bg1"/>
          </a:solidFill>
        </p:spPr>
        <p:txBody>
          <a:bodyPr wrap="square" rtlCol="0">
            <a:spAutoFit/>
          </a:bodyPr>
          <a:lstStyle/>
          <a:p>
            <a:r>
              <a:rPr lang="en-GB" sz="1400" b="1" dirty="0"/>
              <a:t>The previous slide. In this case, you do not need to buy the share and accept the possible loss. </a:t>
            </a:r>
          </a:p>
        </p:txBody>
      </p:sp>
      <p:sp>
        <p:nvSpPr>
          <p:cNvPr id="9" name="Slide Number Placeholder 8">
            <a:extLst>
              <a:ext uri="{FF2B5EF4-FFF2-40B4-BE49-F238E27FC236}">
                <a16:creationId xmlns:a16="http://schemas.microsoft.com/office/drawing/2014/main" id="{669E93D1-4AD6-4CC4-97FE-910693D5DBD3}"/>
              </a:ext>
            </a:extLst>
          </p:cNvPr>
          <p:cNvSpPr>
            <a:spLocks noGrp="1"/>
          </p:cNvSpPr>
          <p:nvPr>
            <p:ph type="sldNum" sz="quarter" idx="12"/>
          </p:nvPr>
        </p:nvSpPr>
        <p:spPr/>
        <p:txBody>
          <a:bodyPr/>
          <a:lstStyle/>
          <a:p>
            <a:fld id="{E268A2EE-60DF-4D9A-BDB5-E8B57244CE40}" type="slidenum">
              <a:rPr lang="en-GB" smtClean="0"/>
              <a:pPr/>
              <a:t>189</a:t>
            </a:fld>
            <a:endParaRPr lang="en-GB"/>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5C1FCE2F-DE94-4D96-9017-4C5DCAF5B97C}"/>
                  </a:ext>
                </a:extLst>
              </p:cNvPr>
              <p:cNvSpPr txBox="1"/>
              <p:nvPr/>
            </p:nvSpPr>
            <p:spPr>
              <a:xfrm>
                <a:off x="8290072" y="2728202"/>
                <a:ext cx="1716082"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200" i="1" dirty="0" smtClean="0">
                          <a:solidFill>
                            <a:srgbClr val="FF0000"/>
                          </a:solidFill>
                          <a:latin typeface="Cambria Math" panose="02040503050406030204" pitchFamily="18" charset="0"/>
                        </a:rPr>
                        <m:t>𝑃𝑎𝑦𝑜𝑓𝑓</m:t>
                      </m:r>
                      <m:r>
                        <a:rPr lang="en-GB" sz="1200" i="1" dirty="0" smtClean="0">
                          <a:solidFill>
                            <a:srgbClr val="FF0000"/>
                          </a:solidFill>
                          <a:latin typeface="Cambria Math" panose="02040503050406030204" pitchFamily="18" charset="0"/>
                        </a:rPr>
                        <m:t>=</m:t>
                      </m:r>
                      <m:r>
                        <a:rPr lang="en-GB" sz="1200" b="0" i="1" dirty="0" smtClean="0">
                          <a:solidFill>
                            <a:srgbClr val="FF0000"/>
                          </a:solidFill>
                          <a:latin typeface="Cambria Math" panose="02040503050406030204" pitchFamily="18" charset="0"/>
                        </a:rPr>
                        <m:t>𝑀𝑎𝑥</m:t>
                      </m:r>
                      <m:r>
                        <a:rPr lang="en-GB" sz="1200" b="0" i="1" dirty="0" smtClean="0">
                          <a:solidFill>
                            <a:srgbClr val="FF0000"/>
                          </a:solidFill>
                          <a:latin typeface="Cambria Math" panose="02040503050406030204" pitchFamily="18" charset="0"/>
                        </a:rPr>
                        <m:t> (</m:t>
                      </m:r>
                      <m:r>
                        <a:rPr lang="en-GB" sz="1200" b="0" i="1" dirty="0" smtClean="0">
                          <a:solidFill>
                            <a:srgbClr val="FF0000"/>
                          </a:solidFill>
                          <a:latin typeface="Cambria Math" panose="02040503050406030204" pitchFamily="18" charset="0"/>
                        </a:rPr>
                        <m:t>50</m:t>
                      </m:r>
                      <m:r>
                        <a:rPr lang="en-GB" sz="1200" b="0" i="1" dirty="0" smtClean="0">
                          <a:solidFill>
                            <a:srgbClr val="FF0000"/>
                          </a:solidFill>
                          <a:latin typeface="Cambria Math" panose="02040503050406030204" pitchFamily="18" charset="0"/>
                        </a:rPr>
                        <m:t>, </m:t>
                      </m:r>
                      <m:r>
                        <a:rPr lang="en-GB" sz="1200" b="0" i="1" dirty="0" smtClean="0">
                          <a:solidFill>
                            <a:srgbClr val="FF0000"/>
                          </a:solidFill>
                          <a:latin typeface="Cambria Math" panose="02040503050406030204" pitchFamily="18" charset="0"/>
                        </a:rPr>
                        <m:t>𝑆</m:t>
                      </m:r>
                      <m:r>
                        <a:rPr lang="en-GB" sz="1200" b="0" i="1" dirty="0" smtClean="0">
                          <a:solidFill>
                            <a:srgbClr val="FF0000"/>
                          </a:solidFill>
                          <a:latin typeface="Cambria Math" panose="02040503050406030204" pitchFamily="18" charset="0"/>
                        </a:rPr>
                        <m:t>)</m:t>
                      </m:r>
                    </m:oMath>
                  </m:oMathPara>
                </a14:m>
                <a:endParaRPr lang="en-GB" sz="1200" dirty="0">
                  <a:solidFill>
                    <a:srgbClr val="FF0000"/>
                  </a:solidFill>
                </a:endParaRPr>
              </a:p>
            </p:txBody>
          </p:sp>
        </mc:Choice>
        <mc:Fallback xmlns="">
          <p:sp>
            <p:nvSpPr>
              <p:cNvPr id="10" name="TextBox 9">
                <a:extLst>
                  <a:ext uri="{FF2B5EF4-FFF2-40B4-BE49-F238E27FC236}">
                    <a16:creationId xmlns:a16="http://schemas.microsoft.com/office/drawing/2014/main" id="{5C1FCE2F-DE94-4D96-9017-4C5DCAF5B97C}"/>
                  </a:ext>
                </a:extLst>
              </p:cNvPr>
              <p:cNvSpPr txBox="1">
                <a:spLocks noRot="1" noChangeAspect="1" noMove="1" noResize="1" noEditPoints="1" noAdjustHandles="1" noChangeArrowheads="1" noChangeShapeType="1" noTextEdit="1"/>
              </p:cNvSpPr>
              <p:nvPr/>
            </p:nvSpPr>
            <p:spPr>
              <a:xfrm>
                <a:off x="8290072" y="2728202"/>
                <a:ext cx="1716082" cy="276999"/>
              </a:xfrm>
              <a:prstGeom prst="rect">
                <a:avLst/>
              </a:prstGeom>
              <a:blipFill>
                <a:blip r:embed="rId3"/>
                <a:stretch>
                  <a:fillRect b="-888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1C32ECDC-085A-4AB0-8CE3-2601E9CEA9EA}"/>
                  </a:ext>
                </a:extLst>
              </p:cNvPr>
              <p:cNvSpPr txBox="1"/>
              <p:nvPr/>
            </p:nvSpPr>
            <p:spPr>
              <a:xfrm>
                <a:off x="5402509" y="2917429"/>
                <a:ext cx="1790309"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200" i="1" dirty="0" smtClean="0">
                          <a:solidFill>
                            <a:srgbClr val="FF0000"/>
                          </a:solidFill>
                          <a:latin typeface="Cambria Math" panose="02040503050406030204" pitchFamily="18" charset="0"/>
                        </a:rPr>
                        <m:t>𝑃𝑎𝑦𝑜𝑓𝑓</m:t>
                      </m:r>
                      <m:r>
                        <a:rPr lang="en-GB" sz="1200" i="1" dirty="0" smtClean="0">
                          <a:solidFill>
                            <a:srgbClr val="FF0000"/>
                          </a:solidFill>
                          <a:latin typeface="Cambria Math" panose="02040503050406030204" pitchFamily="18" charset="0"/>
                        </a:rPr>
                        <m:t>=</m:t>
                      </m:r>
                      <m:r>
                        <a:rPr lang="en-GB" sz="1200" i="1" dirty="0" smtClean="0">
                          <a:solidFill>
                            <a:srgbClr val="FF0000"/>
                          </a:solidFill>
                          <a:latin typeface="Cambria Math" panose="02040503050406030204" pitchFamily="18" charset="0"/>
                        </a:rPr>
                        <m:t>50</m:t>
                      </m:r>
                    </m:oMath>
                  </m:oMathPara>
                </a14:m>
                <a:endParaRPr lang="en-GB" sz="1200" dirty="0">
                  <a:solidFill>
                    <a:srgbClr val="FF0000"/>
                  </a:solidFill>
                </a:endParaRPr>
              </a:p>
            </p:txBody>
          </p:sp>
        </mc:Choice>
        <mc:Fallback xmlns="">
          <p:sp>
            <p:nvSpPr>
              <p:cNvPr id="11" name="TextBox 10">
                <a:extLst>
                  <a:ext uri="{FF2B5EF4-FFF2-40B4-BE49-F238E27FC236}">
                    <a16:creationId xmlns:a16="http://schemas.microsoft.com/office/drawing/2014/main" id="{1C32ECDC-085A-4AB0-8CE3-2601E9CEA9EA}"/>
                  </a:ext>
                </a:extLst>
              </p:cNvPr>
              <p:cNvSpPr txBox="1">
                <a:spLocks noRot="1" noChangeAspect="1" noMove="1" noResize="1" noEditPoints="1" noAdjustHandles="1" noChangeArrowheads="1" noChangeShapeType="1" noTextEdit="1"/>
              </p:cNvSpPr>
              <p:nvPr/>
            </p:nvSpPr>
            <p:spPr>
              <a:xfrm>
                <a:off x="5402509" y="2917429"/>
                <a:ext cx="1790309" cy="276999"/>
              </a:xfrm>
              <a:prstGeom prst="rect">
                <a:avLst/>
              </a:prstGeom>
              <a:blipFill>
                <a:blip r:embed="rId4"/>
                <a:stretch>
                  <a:fillRect b="-444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BC04C1A3-B7F7-43CF-9A69-19D5C52138D8}"/>
                  </a:ext>
                </a:extLst>
              </p:cNvPr>
              <p:cNvSpPr txBox="1"/>
              <p:nvPr/>
            </p:nvSpPr>
            <p:spPr>
              <a:xfrm>
                <a:off x="2575420" y="2917429"/>
                <a:ext cx="1946246"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200" i="1" dirty="0" smtClean="0">
                          <a:solidFill>
                            <a:srgbClr val="FF0000"/>
                          </a:solidFill>
                          <a:latin typeface="Cambria Math" panose="02040503050406030204" pitchFamily="18" charset="0"/>
                        </a:rPr>
                        <m:t>𝑃𝑎𝑦𝑜𝑓𝑓</m:t>
                      </m:r>
                      <m:r>
                        <a:rPr lang="en-GB" sz="1200" i="1" dirty="0" smtClean="0">
                          <a:solidFill>
                            <a:srgbClr val="FF0000"/>
                          </a:solidFill>
                          <a:latin typeface="Cambria Math" panose="02040503050406030204" pitchFamily="18" charset="0"/>
                        </a:rPr>
                        <m:t>=</m:t>
                      </m:r>
                      <m:r>
                        <a:rPr lang="en-GB" sz="1200" b="0" i="1" dirty="0" smtClean="0">
                          <a:solidFill>
                            <a:srgbClr val="FF0000"/>
                          </a:solidFill>
                          <a:latin typeface="Cambria Math" panose="02040503050406030204" pitchFamily="18" charset="0"/>
                        </a:rPr>
                        <m:t>𝑀𝑎𝑥</m:t>
                      </m:r>
                      <m:r>
                        <a:rPr lang="en-GB" sz="1200" b="0" i="1" dirty="0" smtClean="0">
                          <a:solidFill>
                            <a:srgbClr val="FF0000"/>
                          </a:solidFill>
                          <a:latin typeface="Cambria Math" panose="02040503050406030204" pitchFamily="18" charset="0"/>
                        </a:rPr>
                        <m:t> (</m:t>
                      </m:r>
                      <m:r>
                        <a:rPr lang="en-GB" sz="1200" b="0" i="1" dirty="0" smtClean="0">
                          <a:solidFill>
                            <a:srgbClr val="FF0000"/>
                          </a:solidFill>
                          <a:latin typeface="Cambria Math" panose="02040503050406030204" pitchFamily="18" charset="0"/>
                        </a:rPr>
                        <m:t>𝑆</m:t>
                      </m:r>
                      <m:r>
                        <a:rPr lang="en-GB" sz="1200" b="0" i="1" dirty="0" smtClean="0">
                          <a:solidFill>
                            <a:srgbClr val="FF0000"/>
                          </a:solidFill>
                          <a:latin typeface="Cambria Math" panose="02040503050406030204" pitchFamily="18" charset="0"/>
                        </a:rPr>
                        <m:t>−</m:t>
                      </m:r>
                      <m:r>
                        <a:rPr lang="en-GB" sz="1200" b="0" i="1" dirty="0" smtClean="0">
                          <a:solidFill>
                            <a:srgbClr val="FF0000"/>
                          </a:solidFill>
                          <a:latin typeface="Cambria Math" panose="02040503050406030204" pitchFamily="18" charset="0"/>
                        </a:rPr>
                        <m:t>50</m:t>
                      </m:r>
                      <m:r>
                        <a:rPr lang="en-GB" sz="1200" b="0" i="1" dirty="0" smtClean="0">
                          <a:solidFill>
                            <a:srgbClr val="FF0000"/>
                          </a:solidFill>
                          <a:latin typeface="Cambria Math" panose="02040503050406030204" pitchFamily="18" charset="0"/>
                        </a:rPr>
                        <m:t>, </m:t>
                      </m:r>
                      <m:r>
                        <a:rPr lang="en-GB" sz="1200" b="0" i="1" dirty="0" smtClean="0">
                          <a:solidFill>
                            <a:srgbClr val="FF0000"/>
                          </a:solidFill>
                          <a:latin typeface="Cambria Math" panose="02040503050406030204" pitchFamily="18" charset="0"/>
                        </a:rPr>
                        <m:t>0</m:t>
                      </m:r>
                      <m:r>
                        <a:rPr lang="en-GB" sz="1200" b="0" i="1" dirty="0" smtClean="0">
                          <a:solidFill>
                            <a:srgbClr val="FF0000"/>
                          </a:solidFill>
                          <a:latin typeface="Cambria Math" panose="02040503050406030204" pitchFamily="18" charset="0"/>
                        </a:rPr>
                        <m:t>)</m:t>
                      </m:r>
                    </m:oMath>
                  </m:oMathPara>
                </a14:m>
                <a:endParaRPr lang="en-GB" sz="1200" dirty="0">
                  <a:solidFill>
                    <a:srgbClr val="FF0000"/>
                  </a:solidFill>
                </a:endParaRPr>
              </a:p>
            </p:txBody>
          </p:sp>
        </mc:Choice>
        <mc:Fallback xmlns="">
          <p:sp>
            <p:nvSpPr>
              <p:cNvPr id="12" name="TextBox 11">
                <a:extLst>
                  <a:ext uri="{FF2B5EF4-FFF2-40B4-BE49-F238E27FC236}">
                    <a16:creationId xmlns:a16="http://schemas.microsoft.com/office/drawing/2014/main" id="{BC04C1A3-B7F7-43CF-9A69-19D5C52138D8}"/>
                  </a:ext>
                </a:extLst>
              </p:cNvPr>
              <p:cNvSpPr txBox="1">
                <a:spLocks noRot="1" noChangeAspect="1" noMove="1" noResize="1" noEditPoints="1" noAdjustHandles="1" noChangeArrowheads="1" noChangeShapeType="1" noTextEdit="1"/>
              </p:cNvSpPr>
              <p:nvPr/>
            </p:nvSpPr>
            <p:spPr>
              <a:xfrm>
                <a:off x="2575420" y="2917429"/>
                <a:ext cx="1946246" cy="276999"/>
              </a:xfrm>
              <a:prstGeom prst="rect">
                <a:avLst/>
              </a:prstGeom>
              <a:blipFill>
                <a:blip r:embed="rId5"/>
                <a:stretch>
                  <a:fillRect b="-8889"/>
                </a:stretch>
              </a:blipFill>
            </p:spPr>
            <p:txBody>
              <a:bodyPr/>
              <a:lstStyle/>
              <a:p>
                <a:r>
                  <a:rPr lang="en-GB">
                    <a:noFill/>
                  </a:rPr>
                  <a:t> </a:t>
                </a:r>
              </a:p>
            </p:txBody>
          </p:sp>
        </mc:Fallback>
      </mc:AlternateContent>
    </p:spTree>
    <p:extLst>
      <p:ext uri="{BB962C8B-B14F-4D97-AF65-F5344CB8AC3E}">
        <p14:creationId xmlns:p14="http://schemas.microsoft.com/office/powerpoint/2010/main" val="22735744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882015" y="762001"/>
            <a:ext cx="10375900" cy="723900"/>
          </a:xfrm>
          <a:prstGeom prst="rect">
            <a:avLst/>
          </a:prstGeom>
          <a:solidFill>
            <a:schemeClr val="accent6"/>
          </a:solidFill>
          <a:ln w="0" cmpd="sng">
            <a:noFill/>
            <a:prstDash val="solid"/>
          </a:ln>
        </p:spPr>
        <p:txBody>
          <a:bodyPr vert="horz" lIns="0" tIns="1270" rIns="0" bIns="0" anchor="t"/>
          <a:lstStyle/>
          <a:p>
            <a:pPr marL="45720" marR="0" indent="0" algn="ctr">
              <a:lnSpc>
                <a:spcPts val="4100"/>
              </a:lnSpc>
              <a:spcAft>
                <a:spcPts val="3215"/>
              </a:spcAft>
              <a:buNone/>
            </a:pPr>
            <a:r>
              <a:rPr lang="en-US" sz="3600" spc="-20" dirty="0"/>
              <a:t>Suggested Reading: </a:t>
            </a:r>
          </a:p>
        </p:txBody>
      </p:sp>
      <p:sp>
        <p:nvSpPr>
          <p:cNvPr id="3" name="Text Placeholder 2"/>
          <p:cNvSpPr>
            <a:spLocks noGrp="1"/>
          </p:cNvSpPr>
          <p:nvPr>
            <p:ph type="body" idx="10"/>
          </p:nvPr>
        </p:nvSpPr>
        <p:spPr>
          <a:xfrm>
            <a:off x="882015" y="1697355"/>
            <a:ext cx="10375900" cy="4398644"/>
          </a:xfrm>
          <a:prstGeom prst="rect">
            <a:avLst/>
          </a:prstGeom>
          <a:noFill/>
          <a:ln w="0" cmpd="sng">
            <a:noFill/>
            <a:prstDash val="solid"/>
          </a:ln>
        </p:spPr>
        <p:txBody>
          <a:bodyPr vert="horz" lIns="0" tIns="134620" rIns="0" bIns="0" anchor="t">
            <a:noAutofit/>
          </a:bodyPr>
          <a:lstStyle/>
          <a:p>
            <a:pPr marL="388620" marR="0" indent="-342900" algn="l">
              <a:lnSpc>
                <a:spcPts val="2900"/>
              </a:lnSpc>
              <a:spcAft>
                <a:spcPts val="0"/>
              </a:spcAft>
              <a:buClrTx/>
              <a:buFont typeface="Wingdings" panose="05000000000000000000" pitchFamily="2" charset="2"/>
              <a:buChar char="q"/>
            </a:pPr>
            <a:r>
              <a:rPr lang="en-US" sz="2400" spc="35" dirty="0">
                <a:solidFill>
                  <a:srgbClr val="000000"/>
                </a:solidFill>
              </a:rPr>
              <a:t>Core Textbooks </a:t>
            </a:r>
          </a:p>
          <a:p>
            <a:pPr marL="502920" marR="0" indent="274320" algn="l">
              <a:lnSpc>
                <a:spcPts val="2300"/>
              </a:lnSpc>
              <a:spcBef>
                <a:spcPts val="380"/>
              </a:spcBef>
              <a:spcAft>
                <a:spcPts val="0"/>
              </a:spcAft>
              <a:buFont typeface="Symbol"/>
              <a:buChar char="·"/>
            </a:pPr>
            <a:r>
              <a:rPr lang="en-US" sz="2400" spc="0" dirty="0">
                <a:solidFill>
                  <a:srgbClr val="000000"/>
                </a:solidFill>
              </a:rPr>
              <a:t>Chapters 17 and 19 in Frederic S. Mishkin and Stanley Eakins</a:t>
            </a:r>
            <a:r>
              <a:rPr lang="en-US" sz="2400" i="1" spc="0" dirty="0">
                <a:solidFill>
                  <a:srgbClr val="000000"/>
                </a:solidFill>
              </a:rPr>
              <a:t>, </a:t>
            </a:r>
            <a:r>
              <a:rPr lang="en-US" sz="2400" b="1" i="1" spc="0" dirty="0">
                <a:solidFill>
                  <a:srgbClr val="000000"/>
                </a:solidFill>
              </a:rPr>
              <a:t>Financial Markets and </a:t>
            </a:r>
            <a:r>
              <a:rPr lang="en-US" sz="2400" b="1" i="1" spc="-10" dirty="0">
                <a:solidFill>
                  <a:srgbClr val="000000"/>
                </a:solidFill>
              </a:rPr>
              <a:t>Institutions</a:t>
            </a:r>
            <a:r>
              <a:rPr lang="en-US" sz="2400" i="1" spc="-10" dirty="0">
                <a:solidFill>
                  <a:srgbClr val="000000"/>
                </a:solidFill>
              </a:rPr>
              <a:t>, Global Edition, 9th Edition </a:t>
            </a:r>
          </a:p>
          <a:p>
            <a:pPr marL="388620" marR="0" indent="-342900" algn="l">
              <a:lnSpc>
                <a:spcPts val="2900"/>
              </a:lnSpc>
              <a:spcBef>
                <a:spcPts val="690"/>
              </a:spcBef>
              <a:spcAft>
                <a:spcPts val="0"/>
              </a:spcAft>
              <a:buClrTx/>
              <a:buFont typeface="Wingdings" panose="05000000000000000000" pitchFamily="2" charset="2"/>
              <a:buChar char="q"/>
            </a:pPr>
            <a:r>
              <a:rPr lang="en-US" sz="2400" spc="70" dirty="0">
                <a:solidFill>
                  <a:srgbClr val="000000"/>
                </a:solidFill>
              </a:rPr>
              <a:t>Optional </a:t>
            </a:r>
          </a:p>
          <a:p>
            <a:pPr marL="502920" marR="0" indent="274320" algn="l">
              <a:lnSpc>
                <a:spcPts val="2100"/>
              </a:lnSpc>
              <a:spcBef>
                <a:spcPts val="380"/>
              </a:spcBef>
              <a:spcAft>
                <a:spcPts val="0"/>
              </a:spcAft>
              <a:buFont typeface="Symbol"/>
              <a:buChar char="·"/>
            </a:pPr>
            <a:r>
              <a:rPr lang="en-US" sz="2400" spc="-5" dirty="0">
                <a:solidFill>
                  <a:srgbClr val="000000"/>
                </a:solidFill>
              </a:rPr>
              <a:t>Chapters 1, 2, 3, 4, 5, 7, 8, 9, 10, 11, 12, 18, 20 in Barbara </a:t>
            </a:r>
            <a:r>
              <a:rPr lang="en-US" sz="2400" spc="-5" dirty="0" err="1">
                <a:solidFill>
                  <a:srgbClr val="000000"/>
                </a:solidFill>
              </a:rPr>
              <a:t>Casu</a:t>
            </a:r>
            <a:r>
              <a:rPr lang="en-US" sz="2400" spc="-5" dirty="0">
                <a:solidFill>
                  <a:srgbClr val="000000"/>
                </a:solidFill>
              </a:rPr>
              <a:t>, Claudia </a:t>
            </a:r>
            <a:r>
              <a:rPr lang="en-US" sz="2400" spc="-5" dirty="0" err="1">
                <a:solidFill>
                  <a:srgbClr val="000000"/>
                </a:solidFill>
              </a:rPr>
              <a:t>Girardone</a:t>
            </a:r>
            <a:r>
              <a:rPr lang="en-US" sz="2400" spc="-5" dirty="0">
                <a:solidFill>
                  <a:srgbClr val="000000"/>
                </a:solidFill>
              </a:rPr>
              <a:t> and Philip Molyneux, Introduction to banking, 3rd edition. Pearson Education, 2021. </a:t>
            </a:r>
          </a:p>
          <a:p>
            <a:pPr marL="502920" marR="0" indent="274320" algn="l">
              <a:lnSpc>
                <a:spcPts val="2300"/>
              </a:lnSpc>
              <a:spcBef>
                <a:spcPts val="1170"/>
              </a:spcBef>
              <a:spcAft>
                <a:spcPts val="0"/>
              </a:spcAft>
              <a:buFont typeface="Symbol"/>
              <a:buChar char="·"/>
            </a:pPr>
            <a:r>
              <a:rPr lang="en-US" sz="2400" spc="-5" dirty="0">
                <a:solidFill>
                  <a:srgbClr val="000000"/>
                </a:solidFill>
              </a:rPr>
              <a:t>Chapter 2, Glen Arnold, </a:t>
            </a:r>
            <a:r>
              <a:rPr lang="en-US" sz="2400" i="1" spc="-5" dirty="0">
                <a:solidFill>
                  <a:srgbClr val="000000"/>
                </a:solidFill>
              </a:rPr>
              <a:t>Modern Financial Markets and Institutions</a:t>
            </a:r>
            <a:r>
              <a:rPr lang="en-US" sz="2400" spc="-5" dirty="0">
                <a:solidFill>
                  <a:srgbClr val="000000"/>
                </a:solidFill>
              </a:rPr>
              <a:t>, Pearson Education, 2012 </a:t>
            </a:r>
          </a:p>
          <a:p>
            <a:pPr marL="502920" marR="0" indent="274320" algn="l">
              <a:lnSpc>
                <a:spcPts val="2300"/>
              </a:lnSpc>
              <a:spcBef>
                <a:spcPts val="1190"/>
              </a:spcBef>
              <a:spcAft>
                <a:spcPts val="400"/>
              </a:spcAft>
              <a:buFont typeface="Symbol"/>
              <a:buChar char="·"/>
            </a:pPr>
            <a:r>
              <a:rPr lang="en-US" sz="2400" spc="-5" dirty="0">
                <a:solidFill>
                  <a:srgbClr val="000000"/>
                </a:solidFill>
              </a:rPr>
              <a:t>Marc Levinson, </a:t>
            </a:r>
            <a:r>
              <a:rPr lang="en-US" sz="2400" i="1" spc="-5" dirty="0">
                <a:solidFill>
                  <a:srgbClr val="000000"/>
                </a:solidFill>
              </a:rPr>
              <a:t>Guide to Financial Markets</a:t>
            </a:r>
            <a:r>
              <a:rPr lang="en-US" sz="2400" spc="-5" dirty="0">
                <a:solidFill>
                  <a:srgbClr val="000000"/>
                </a:solidFill>
              </a:rPr>
              <a:t>, 6th edition, The Economist, 2014 </a:t>
            </a:r>
          </a:p>
        </p:txBody>
      </p:sp>
    </p:spTree>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CA9B0-8018-4253-9BE9-55B6FAC37FE1}"/>
              </a:ext>
            </a:extLst>
          </p:cNvPr>
          <p:cNvSpPr txBox="1">
            <a:spLocks/>
          </p:cNvSpPr>
          <p:nvPr/>
        </p:nvSpPr>
        <p:spPr>
          <a:xfrm>
            <a:off x="285227" y="642362"/>
            <a:ext cx="11727807" cy="448207"/>
          </a:xfrm>
          <a:prstGeom prst="rect">
            <a:avLst/>
          </a:prstGeom>
        </p:spPr>
        <p:style>
          <a:lnRef idx="0">
            <a:schemeClr val="accent6"/>
          </a:lnRef>
          <a:fillRef idx="3">
            <a:schemeClr val="accent6"/>
          </a:fillRef>
          <a:effectRef idx="3">
            <a:schemeClr val="accent6"/>
          </a:effectRef>
          <a:fontRef idx="minor">
            <a:schemeClr val="lt1"/>
          </a:fontRef>
        </p:style>
        <p:txBody>
          <a:bodyPr>
            <a:noAutofit/>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2500">
                <a:solidFill>
                  <a:schemeClr val="tx1"/>
                </a:solidFill>
              </a:rPr>
              <a:t>Put-Call Parity</a:t>
            </a:r>
            <a:endParaRPr lang="en-GB" sz="2500" dirty="0">
              <a:solidFill>
                <a:schemeClr val="tx1"/>
              </a:solidFill>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A12AE7C7-A1A1-4840-B769-8CBAF6E87ECE}"/>
                  </a:ext>
                </a:extLst>
              </p:cNvPr>
              <p:cNvSpPr txBox="1"/>
              <p:nvPr/>
            </p:nvSpPr>
            <p:spPr>
              <a:xfrm>
                <a:off x="108548" y="1090569"/>
                <a:ext cx="12081163" cy="5570756"/>
              </a:xfrm>
              <a:prstGeom prst="rect">
                <a:avLst/>
              </a:prstGeom>
              <a:noFill/>
            </p:spPr>
            <p:txBody>
              <a:bodyPr wrap="square" rtlCol="0">
                <a:spAutoFit/>
              </a:bodyPr>
              <a:lstStyle/>
              <a:p>
                <a:pPr marL="285750" indent="-285750">
                  <a:buClr>
                    <a:schemeClr val="accent3"/>
                  </a:buClr>
                  <a:buFont typeface="Arial" panose="020B0604020202020204" pitchFamily="34" charset="0"/>
                  <a:buChar char="•"/>
                </a:pPr>
                <a:r>
                  <a:rPr lang="en-GB" sz="2200" dirty="0"/>
                  <a:t>If the payoffs of these two strategies are the same, the cost of using them should be the same too. Otherwise, all investors will choose the lower-cost strategy. Therefore, we have:</a:t>
                </a:r>
              </a:p>
              <a:p>
                <a:pPr marL="285750" indent="-285750">
                  <a:buClr>
                    <a:schemeClr val="accent3"/>
                  </a:buClr>
                  <a:buFont typeface="Arial" panose="020B0604020202020204" pitchFamily="34" charset="0"/>
                  <a:buChar char="•"/>
                </a:pPr>
                <a:endParaRPr lang="en-GB" sz="800" dirty="0"/>
              </a:p>
              <a:p>
                <a:pPr>
                  <a:buClr>
                    <a:schemeClr val="accent3"/>
                  </a:buClr>
                </a:pPr>
                <a14:m>
                  <m:oMathPara xmlns:m="http://schemas.openxmlformats.org/officeDocument/2006/math">
                    <m:oMathParaPr>
                      <m:jc m:val="centerGroup"/>
                    </m:oMathParaPr>
                    <m:oMath xmlns:m="http://schemas.openxmlformats.org/officeDocument/2006/math">
                      <m:r>
                        <m:rPr>
                          <m:sty m:val="p"/>
                        </m:rPr>
                        <a:rPr lang="en-GB" sz="2200">
                          <a:latin typeface="Cambria Math" panose="02040503050406030204" pitchFamily="18" charset="0"/>
                        </a:rPr>
                        <m:t>Cost</m:t>
                      </m:r>
                      <m:r>
                        <a:rPr lang="en-GB" sz="2200">
                          <a:latin typeface="Cambria Math" panose="02040503050406030204" pitchFamily="18" charset="0"/>
                        </a:rPr>
                        <m:t> </m:t>
                      </m:r>
                      <m:r>
                        <m:rPr>
                          <m:sty m:val="p"/>
                        </m:rPr>
                        <a:rPr lang="en-GB" sz="2200">
                          <a:latin typeface="Cambria Math" panose="02040503050406030204" pitchFamily="18" charset="0"/>
                        </a:rPr>
                        <m:t>of</m:t>
                      </m:r>
                      <m:r>
                        <a:rPr lang="en-GB" sz="2200">
                          <a:latin typeface="Cambria Math" panose="02040503050406030204" pitchFamily="18" charset="0"/>
                        </a:rPr>
                        <m:t> </m:t>
                      </m:r>
                      <m:r>
                        <m:rPr>
                          <m:sty m:val="p"/>
                        </m:rPr>
                        <a:rPr lang="en-GB" sz="2200">
                          <a:latin typeface="Cambria Math" panose="02040503050406030204" pitchFamily="18" charset="0"/>
                        </a:rPr>
                        <m:t>the</m:t>
                      </m:r>
                      <m:r>
                        <a:rPr lang="en-GB" sz="2200">
                          <a:latin typeface="Cambria Math" panose="02040503050406030204" pitchFamily="18" charset="0"/>
                        </a:rPr>
                        <m:t> </m:t>
                      </m:r>
                      <m:r>
                        <m:rPr>
                          <m:sty m:val="p"/>
                        </m:rPr>
                        <a:rPr lang="en-GB" sz="2200">
                          <a:latin typeface="Cambria Math" panose="02040503050406030204" pitchFamily="18" charset="0"/>
                        </a:rPr>
                        <m:t>first</m:t>
                      </m:r>
                      <m:r>
                        <a:rPr lang="en-GB" sz="2200">
                          <a:latin typeface="Cambria Math" panose="02040503050406030204" pitchFamily="18" charset="0"/>
                        </a:rPr>
                        <m:t> </m:t>
                      </m:r>
                      <m:r>
                        <m:rPr>
                          <m:sty m:val="p"/>
                        </m:rPr>
                        <a:rPr lang="en-GB" sz="2200">
                          <a:latin typeface="Cambria Math" panose="02040503050406030204" pitchFamily="18" charset="0"/>
                        </a:rPr>
                        <m:t>strategy</m:t>
                      </m:r>
                      <m:r>
                        <a:rPr lang="en-GB" sz="2200">
                          <a:latin typeface="Cambria Math" panose="02040503050406030204" pitchFamily="18" charset="0"/>
                        </a:rPr>
                        <m:t>=</m:t>
                      </m:r>
                      <m:r>
                        <m:rPr>
                          <m:sty m:val="p"/>
                        </m:rPr>
                        <a:rPr lang="en-GB" sz="2200">
                          <a:latin typeface="Cambria Math" panose="02040503050406030204" pitchFamily="18" charset="0"/>
                        </a:rPr>
                        <m:t>Cost</m:t>
                      </m:r>
                      <m:r>
                        <a:rPr lang="en-GB" sz="2200">
                          <a:latin typeface="Cambria Math" panose="02040503050406030204" pitchFamily="18" charset="0"/>
                        </a:rPr>
                        <m:t> </m:t>
                      </m:r>
                      <m:r>
                        <m:rPr>
                          <m:sty m:val="p"/>
                        </m:rPr>
                        <a:rPr lang="en-GB" sz="2200">
                          <a:latin typeface="Cambria Math" panose="02040503050406030204" pitchFamily="18" charset="0"/>
                        </a:rPr>
                        <m:t>of</m:t>
                      </m:r>
                      <m:r>
                        <a:rPr lang="en-GB" sz="2200">
                          <a:latin typeface="Cambria Math" panose="02040503050406030204" pitchFamily="18" charset="0"/>
                        </a:rPr>
                        <m:t> </m:t>
                      </m:r>
                      <m:r>
                        <m:rPr>
                          <m:sty m:val="p"/>
                        </m:rPr>
                        <a:rPr lang="en-GB" sz="2200">
                          <a:latin typeface="Cambria Math" panose="02040503050406030204" pitchFamily="18" charset="0"/>
                        </a:rPr>
                        <m:t>the</m:t>
                      </m:r>
                      <m:r>
                        <a:rPr lang="en-GB" sz="2200">
                          <a:latin typeface="Cambria Math" panose="02040503050406030204" pitchFamily="18" charset="0"/>
                        </a:rPr>
                        <m:t> </m:t>
                      </m:r>
                      <m:r>
                        <m:rPr>
                          <m:sty m:val="p"/>
                        </m:rPr>
                        <a:rPr lang="en-GB" sz="2200">
                          <a:latin typeface="Cambria Math" panose="02040503050406030204" pitchFamily="18" charset="0"/>
                        </a:rPr>
                        <m:t>second</m:t>
                      </m:r>
                      <m:r>
                        <a:rPr lang="en-GB" sz="2200">
                          <a:latin typeface="Cambria Math" panose="02040503050406030204" pitchFamily="18" charset="0"/>
                        </a:rPr>
                        <m:t> </m:t>
                      </m:r>
                      <m:r>
                        <m:rPr>
                          <m:sty m:val="p"/>
                        </m:rPr>
                        <a:rPr lang="en-GB" sz="2200">
                          <a:latin typeface="Cambria Math" panose="02040503050406030204" pitchFamily="18" charset="0"/>
                        </a:rPr>
                        <m:t>strategy</m:t>
                      </m:r>
                      <m:r>
                        <a:rPr lang="en-GB" sz="2200">
                          <a:latin typeface="Cambria Math" panose="02040503050406030204" pitchFamily="18" charset="0"/>
                        </a:rPr>
                        <m:t> </m:t>
                      </m:r>
                    </m:oMath>
                  </m:oMathPara>
                </a14:m>
                <a:endParaRPr lang="en-GB" sz="2200" dirty="0"/>
              </a:p>
              <a:p>
                <a:pPr marL="285750" indent="-285750">
                  <a:buClr>
                    <a:schemeClr val="accent3"/>
                  </a:buClr>
                  <a:buFont typeface="Arial" panose="020B0604020202020204" pitchFamily="34" charset="0"/>
                  <a:buChar char="•"/>
                </a:pPr>
                <a:r>
                  <a:rPr lang="en-GB" sz="2200" dirty="0"/>
                  <a:t>i.e.</a:t>
                </a:r>
              </a:p>
              <a:p>
                <a:pPr marL="285750" indent="-285750">
                  <a:buClr>
                    <a:schemeClr val="accent3"/>
                  </a:buClr>
                  <a:buFont typeface="Arial" panose="020B0604020202020204" pitchFamily="34" charset="0"/>
                  <a:buChar char="•"/>
                </a:pPr>
                <a:endParaRPr lang="en-GB" sz="800" dirty="0"/>
              </a:p>
              <a:p>
                <a:pPr>
                  <a:buClr>
                    <a:schemeClr val="accent3"/>
                  </a:buClr>
                </a:pPr>
                <a14:m>
                  <m:oMathPara xmlns:m="http://schemas.openxmlformats.org/officeDocument/2006/math">
                    <m:oMathParaPr>
                      <m:jc m:val="centerGroup"/>
                    </m:oMathParaPr>
                    <m:oMath xmlns:m="http://schemas.openxmlformats.org/officeDocument/2006/math">
                      <m:r>
                        <m:rPr>
                          <m:sty m:val="p"/>
                        </m:rPr>
                        <a:rPr lang="en-GB" sz="1600" b="0" i="0" smtClean="0">
                          <a:latin typeface="Cambria Math" panose="02040503050406030204" pitchFamily="18" charset="0"/>
                        </a:rPr>
                        <m:t>Price</m:t>
                      </m:r>
                      <m:r>
                        <a:rPr lang="en-GB" sz="1600" b="0" i="0" smtClean="0">
                          <a:latin typeface="Cambria Math" panose="02040503050406030204" pitchFamily="18" charset="0"/>
                        </a:rPr>
                        <m:t> </m:t>
                      </m:r>
                      <m:r>
                        <m:rPr>
                          <m:sty m:val="p"/>
                        </m:rPr>
                        <a:rPr lang="en-GB" sz="1600" b="0" i="0" smtClean="0">
                          <a:latin typeface="Cambria Math" panose="02040503050406030204" pitchFamily="18" charset="0"/>
                        </a:rPr>
                        <m:t>of</m:t>
                      </m:r>
                      <m:r>
                        <a:rPr lang="en-GB" sz="1600" b="0" i="0" smtClean="0">
                          <a:latin typeface="Cambria Math" panose="02040503050406030204" pitchFamily="18" charset="0"/>
                        </a:rPr>
                        <m:t> </m:t>
                      </m:r>
                      <m:r>
                        <m:rPr>
                          <m:sty m:val="p"/>
                        </m:rPr>
                        <a:rPr lang="en-GB" sz="1600" b="0" i="0" smtClean="0">
                          <a:latin typeface="Cambria Math" panose="02040503050406030204" pitchFamily="18" charset="0"/>
                        </a:rPr>
                        <m:t>underlying</m:t>
                      </m:r>
                      <m:r>
                        <a:rPr lang="en-GB" sz="1600" b="0" i="0" smtClean="0">
                          <a:latin typeface="Cambria Math" panose="02040503050406030204" pitchFamily="18" charset="0"/>
                        </a:rPr>
                        <m:t> </m:t>
                      </m:r>
                      <m:r>
                        <m:rPr>
                          <m:sty m:val="p"/>
                        </m:rPr>
                        <a:rPr lang="en-GB" sz="1600" b="0" i="0" smtClean="0">
                          <a:latin typeface="Cambria Math" panose="02040503050406030204" pitchFamily="18" charset="0"/>
                        </a:rPr>
                        <m:t>equity</m:t>
                      </m:r>
                      <m:r>
                        <a:rPr lang="en-GB" sz="1600" b="0" i="0" smtClean="0">
                          <a:latin typeface="Cambria Math" panose="02040503050406030204" pitchFamily="18" charset="0"/>
                        </a:rPr>
                        <m:t>+</m:t>
                      </m:r>
                      <m:r>
                        <m:rPr>
                          <m:sty m:val="p"/>
                        </m:rPr>
                        <a:rPr lang="en-GB" sz="1600" b="0" i="0" smtClean="0">
                          <a:latin typeface="Cambria Math" panose="02040503050406030204" pitchFamily="18" charset="0"/>
                        </a:rPr>
                        <m:t>Price</m:t>
                      </m:r>
                      <m:r>
                        <a:rPr lang="en-GB" sz="1600" b="0" i="0" smtClean="0">
                          <a:latin typeface="Cambria Math" panose="02040503050406030204" pitchFamily="18" charset="0"/>
                        </a:rPr>
                        <m:t> </m:t>
                      </m:r>
                      <m:r>
                        <m:rPr>
                          <m:sty m:val="p"/>
                        </m:rPr>
                        <a:rPr lang="en-GB" sz="1600" b="0" i="0" smtClean="0">
                          <a:latin typeface="Cambria Math" panose="02040503050406030204" pitchFamily="18" charset="0"/>
                        </a:rPr>
                        <m:t>of</m:t>
                      </m:r>
                      <m:r>
                        <a:rPr lang="en-GB" sz="1600" b="0" i="0" smtClean="0">
                          <a:latin typeface="Cambria Math" panose="02040503050406030204" pitchFamily="18" charset="0"/>
                        </a:rPr>
                        <m:t> </m:t>
                      </m:r>
                      <m:r>
                        <m:rPr>
                          <m:sty m:val="p"/>
                        </m:rPr>
                        <a:rPr lang="en-GB" sz="1600" b="0" i="0" smtClean="0">
                          <a:latin typeface="Cambria Math" panose="02040503050406030204" pitchFamily="18" charset="0"/>
                        </a:rPr>
                        <m:t>put</m:t>
                      </m:r>
                      <m:r>
                        <a:rPr lang="en-GB" sz="1600" b="0" i="0" smtClean="0">
                          <a:latin typeface="Cambria Math" panose="02040503050406030204" pitchFamily="18" charset="0"/>
                        </a:rPr>
                        <m:t>=</m:t>
                      </m:r>
                      <m:r>
                        <m:rPr>
                          <m:sty m:val="p"/>
                        </m:rPr>
                        <a:rPr lang="en-GB" sz="1600" b="0" i="0" smtClean="0">
                          <a:latin typeface="Cambria Math" panose="02040503050406030204" pitchFamily="18" charset="0"/>
                        </a:rPr>
                        <m:t>Price</m:t>
                      </m:r>
                      <m:r>
                        <a:rPr lang="en-GB" sz="1600" b="0" i="0" smtClean="0">
                          <a:latin typeface="Cambria Math" panose="02040503050406030204" pitchFamily="18" charset="0"/>
                        </a:rPr>
                        <m:t> </m:t>
                      </m:r>
                      <m:r>
                        <m:rPr>
                          <m:sty m:val="p"/>
                        </m:rPr>
                        <a:rPr lang="en-GB" sz="1600" b="0" i="0" smtClean="0">
                          <a:latin typeface="Cambria Math" panose="02040503050406030204" pitchFamily="18" charset="0"/>
                        </a:rPr>
                        <m:t>of</m:t>
                      </m:r>
                      <m:r>
                        <a:rPr lang="en-GB" sz="1600" b="0" i="0" smtClean="0">
                          <a:latin typeface="Cambria Math" panose="02040503050406030204" pitchFamily="18" charset="0"/>
                        </a:rPr>
                        <m:t> </m:t>
                      </m:r>
                      <m:r>
                        <m:rPr>
                          <m:sty m:val="p"/>
                        </m:rPr>
                        <a:rPr lang="en-GB" sz="1600" b="0" i="0" smtClean="0">
                          <a:latin typeface="Cambria Math" panose="02040503050406030204" pitchFamily="18" charset="0"/>
                        </a:rPr>
                        <m:t>call</m:t>
                      </m:r>
                      <m:r>
                        <a:rPr lang="en-GB" sz="1600" b="0" i="0" smtClean="0">
                          <a:latin typeface="Cambria Math" panose="02040503050406030204" pitchFamily="18" charset="0"/>
                        </a:rPr>
                        <m:t>+</m:t>
                      </m:r>
                      <m:r>
                        <m:rPr>
                          <m:sty m:val="p"/>
                        </m:rPr>
                        <a:rPr lang="en-GB" sz="1600" b="0" i="0" smtClean="0">
                          <a:latin typeface="Cambria Math" panose="02040503050406030204" pitchFamily="18" charset="0"/>
                        </a:rPr>
                        <m:t>Present</m:t>
                      </m:r>
                      <m:r>
                        <a:rPr lang="en-GB" sz="1600" b="0" i="0" smtClean="0">
                          <a:latin typeface="Cambria Math" panose="02040503050406030204" pitchFamily="18" charset="0"/>
                        </a:rPr>
                        <m:t> </m:t>
                      </m:r>
                      <m:r>
                        <m:rPr>
                          <m:sty m:val="p"/>
                        </m:rPr>
                        <a:rPr lang="en-GB" sz="1600" b="0" i="0" smtClean="0">
                          <a:latin typeface="Cambria Math" panose="02040503050406030204" pitchFamily="18" charset="0"/>
                        </a:rPr>
                        <m:t>value</m:t>
                      </m:r>
                      <m:r>
                        <a:rPr lang="en-GB" sz="1600" b="0" i="0" smtClean="0">
                          <a:latin typeface="Cambria Math" panose="02040503050406030204" pitchFamily="18" charset="0"/>
                        </a:rPr>
                        <m:t> </m:t>
                      </m:r>
                      <m:r>
                        <m:rPr>
                          <m:sty m:val="p"/>
                        </m:rPr>
                        <a:rPr lang="en-GB" sz="1600" b="0" i="0" smtClean="0">
                          <a:latin typeface="Cambria Math" panose="02040503050406030204" pitchFamily="18" charset="0"/>
                        </a:rPr>
                        <m:t>of</m:t>
                      </m:r>
                      <m:r>
                        <a:rPr lang="en-GB" sz="1600" b="0" i="0" smtClean="0">
                          <a:latin typeface="Cambria Math" panose="02040503050406030204" pitchFamily="18" charset="0"/>
                        </a:rPr>
                        <m:t> </m:t>
                      </m:r>
                      <m:r>
                        <m:rPr>
                          <m:sty m:val="p"/>
                        </m:rPr>
                        <a:rPr lang="en-GB" sz="1600" b="0" i="0" smtClean="0">
                          <a:latin typeface="Cambria Math" panose="02040503050406030204" pitchFamily="18" charset="0"/>
                        </a:rPr>
                        <m:t>a</m:t>
                      </m:r>
                      <m:r>
                        <a:rPr lang="en-GB" sz="1600" b="0" i="0" smtClean="0">
                          <a:latin typeface="Cambria Math" panose="02040503050406030204" pitchFamily="18" charset="0"/>
                        </a:rPr>
                        <m:t> </m:t>
                      </m:r>
                      <m:r>
                        <m:rPr>
                          <m:sty m:val="p"/>
                        </m:rPr>
                        <a:rPr lang="en-GB" sz="1600" b="0" i="0" smtClean="0">
                          <a:latin typeface="Cambria Math" panose="02040503050406030204" pitchFamily="18" charset="0"/>
                        </a:rPr>
                        <m:t>bond</m:t>
                      </m:r>
                      <m:r>
                        <a:rPr lang="en-GB" sz="1600" b="0" i="0" smtClean="0">
                          <a:latin typeface="Cambria Math" panose="02040503050406030204" pitchFamily="18" charset="0"/>
                        </a:rPr>
                        <m:t> </m:t>
                      </m:r>
                      <m:r>
                        <m:rPr>
                          <m:sty m:val="p"/>
                        </m:rPr>
                        <a:rPr lang="en-GB" sz="1600" b="0" i="0" smtClean="0">
                          <a:latin typeface="Cambria Math" panose="02040503050406030204" pitchFamily="18" charset="0"/>
                        </a:rPr>
                        <m:t>with</m:t>
                      </m:r>
                      <m:r>
                        <a:rPr lang="en-GB" sz="1600" b="0" i="0" smtClean="0">
                          <a:latin typeface="Cambria Math" panose="02040503050406030204" pitchFamily="18" charset="0"/>
                        </a:rPr>
                        <m:t> </m:t>
                      </m:r>
                      <m:r>
                        <m:rPr>
                          <m:sty m:val="p"/>
                        </m:rPr>
                        <a:rPr lang="en-GB" sz="1600" b="0" i="0" smtClean="0">
                          <a:latin typeface="Cambria Math" panose="02040503050406030204" pitchFamily="18" charset="0"/>
                        </a:rPr>
                        <m:t>the</m:t>
                      </m:r>
                      <m:r>
                        <a:rPr lang="en-GB" sz="1600" b="0" i="0" smtClean="0">
                          <a:latin typeface="Cambria Math" panose="02040503050406030204" pitchFamily="18" charset="0"/>
                        </a:rPr>
                        <m:t> </m:t>
                      </m:r>
                      <m:r>
                        <m:rPr>
                          <m:sty m:val="p"/>
                        </m:rPr>
                        <a:rPr lang="en-GB" sz="1600" b="0" i="0" smtClean="0">
                          <a:latin typeface="Cambria Math" panose="02040503050406030204" pitchFamily="18" charset="0"/>
                        </a:rPr>
                        <m:t>value</m:t>
                      </m:r>
                      <m:r>
                        <a:rPr lang="en-GB" sz="1600" b="0" i="0" smtClean="0">
                          <a:latin typeface="Cambria Math" panose="02040503050406030204" pitchFamily="18" charset="0"/>
                        </a:rPr>
                        <m:t> </m:t>
                      </m:r>
                      <m:r>
                        <m:rPr>
                          <m:sty m:val="p"/>
                        </m:rPr>
                        <a:rPr lang="en-GB" sz="1600" b="0" i="0" smtClean="0">
                          <a:latin typeface="Cambria Math" panose="02040503050406030204" pitchFamily="18" charset="0"/>
                        </a:rPr>
                        <m:t>of</m:t>
                      </m:r>
                      <m:r>
                        <a:rPr lang="en-GB" sz="1600" b="0" i="0" smtClean="0">
                          <a:latin typeface="Cambria Math" panose="02040503050406030204" pitchFamily="18" charset="0"/>
                        </a:rPr>
                        <m:t> </m:t>
                      </m:r>
                      <m:r>
                        <m:rPr>
                          <m:sty m:val="p"/>
                        </m:rPr>
                        <a:rPr lang="en-GB" sz="1600" b="0" i="0" smtClean="0">
                          <a:latin typeface="Cambria Math" panose="02040503050406030204" pitchFamily="18" charset="0"/>
                        </a:rPr>
                        <m:t>the</m:t>
                      </m:r>
                      <m:r>
                        <a:rPr lang="en-GB" sz="1600" b="0" i="0" smtClean="0">
                          <a:latin typeface="Cambria Math" panose="02040503050406030204" pitchFamily="18" charset="0"/>
                        </a:rPr>
                        <m:t> </m:t>
                      </m:r>
                      <m:r>
                        <m:rPr>
                          <m:sty m:val="p"/>
                        </m:rPr>
                        <a:rPr lang="en-GB" sz="1600" b="0" i="0" smtClean="0">
                          <a:latin typeface="Cambria Math" panose="02040503050406030204" pitchFamily="18" charset="0"/>
                        </a:rPr>
                        <m:t>exercise</m:t>
                      </m:r>
                      <m:r>
                        <a:rPr lang="en-GB" sz="1600" b="0" i="0" smtClean="0">
                          <a:latin typeface="Cambria Math" panose="02040503050406030204" pitchFamily="18" charset="0"/>
                        </a:rPr>
                        <m:t> </m:t>
                      </m:r>
                      <m:r>
                        <m:rPr>
                          <m:sty m:val="p"/>
                        </m:rPr>
                        <a:rPr lang="en-GB" sz="1600" b="0" i="0" smtClean="0">
                          <a:latin typeface="Cambria Math" panose="02040503050406030204" pitchFamily="18" charset="0"/>
                        </a:rPr>
                        <m:t>price</m:t>
                      </m:r>
                    </m:oMath>
                  </m:oMathPara>
                </a14:m>
                <a:endParaRPr lang="en-GB" sz="1600" dirty="0"/>
              </a:p>
              <a:p>
                <a:pPr>
                  <a:buClr>
                    <a:schemeClr val="accent3"/>
                  </a:buClr>
                </a:pPr>
                <a:endParaRPr lang="en-GB" sz="2200" dirty="0"/>
              </a:p>
              <a:p>
                <a:pPr marL="342900" indent="-342900">
                  <a:buClr>
                    <a:schemeClr val="accent3"/>
                  </a:buClr>
                  <a:buFont typeface="Wingdings" panose="05000000000000000000" pitchFamily="2" charset="2"/>
                  <a:buChar char="q"/>
                </a:pPr>
                <a:r>
                  <a:rPr lang="en-GB" sz="2200" dirty="0"/>
                  <a:t>If </a:t>
                </a:r>
                <a14:m>
                  <m:oMath xmlns:m="http://schemas.openxmlformats.org/officeDocument/2006/math">
                    <m:r>
                      <a:rPr lang="en-GB" sz="2200" b="0" i="1" smtClean="0">
                        <a:solidFill>
                          <a:srgbClr val="FF0000"/>
                        </a:solidFill>
                        <a:latin typeface="Cambria Math" panose="02040503050406030204" pitchFamily="18" charset="0"/>
                      </a:rPr>
                      <m:t>𝑆</m:t>
                    </m:r>
                    <m:r>
                      <a:rPr lang="en-GB" sz="2200" b="0" i="1" smtClean="0">
                        <a:latin typeface="Cambria Math" panose="02040503050406030204" pitchFamily="18" charset="0"/>
                      </a:rPr>
                      <m:t>=</m:t>
                    </m:r>
                  </m:oMath>
                </a14:m>
                <a:r>
                  <a:rPr lang="en-GB" sz="2200" dirty="0"/>
                  <a:t> </a:t>
                </a:r>
                <a14:m>
                  <m:oMath xmlns:m="http://schemas.openxmlformats.org/officeDocument/2006/math">
                    <m:r>
                      <m:rPr>
                        <m:sty m:val="p"/>
                      </m:rPr>
                      <a:rPr lang="en-GB" sz="2200">
                        <a:latin typeface="Cambria Math" panose="02040503050406030204" pitchFamily="18" charset="0"/>
                      </a:rPr>
                      <m:t>Price</m:t>
                    </m:r>
                    <m:r>
                      <a:rPr lang="en-GB" sz="2200">
                        <a:latin typeface="Cambria Math" panose="02040503050406030204" pitchFamily="18" charset="0"/>
                      </a:rPr>
                      <m:t> </m:t>
                    </m:r>
                    <m:r>
                      <m:rPr>
                        <m:sty m:val="p"/>
                      </m:rPr>
                      <a:rPr lang="en-GB" sz="2200">
                        <a:latin typeface="Cambria Math" panose="02040503050406030204" pitchFamily="18" charset="0"/>
                      </a:rPr>
                      <m:t>of</m:t>
                    </m:r>
                    <m:r>
                      <a:rPr lang="en-GB" sz="2200">
                        <a:latin typeface="Cambria Math" panose="02040503050406030204" pitchFamily="18" charset="0"/>
                      </a:rPr>
                      <m:t> </m:t>
                    </m:r>
                    <m:r>
                      <m:rPr>
                        <m:sty m:val="p"/>
                      </m:rPr>
                      <a:rPr lang="en-GB" sz="2200">
                        <a:latin typeface="Cambria Math" panose="02040503050406030204" pitchFamily="18" charset="0"/>
                      </a:rPr>
                      <m:t>underlying</m:t>
                    </m:r>
                    <m:r>
                      <a:rPr lang="en-GB" sz="2200">
                        <a:latin typeface="Cambria Math" panose="02040503050406030204" pitchFamily="18" charset="0"/>
                      </a:rPr>
                      <m:t> </m:t>
                    </m:r>
                    <m:r>
                      <m:rPr>
                        <m:sty m:val="p"/>
                      </m:rPr>
                      <a:rPr lang="en-GB" sz="2200">
                        <a:latin typeface="Cambria Math" panose="02040503050406030204" pitchFamily="18" charset="0"/>
                      </a:rPr>
                      <m:t>equity</m:t>
                    </m:r>
                  </m:oMath>
                </a14:m>
                <a:r>
                  <a:rPr lang="en-GB" sz="2200" dirty="0"/>
                  <a:t> (Stock price)</a:t>
                </a:r>
              </a:p>
              <a:p>
                <a:pPr>
                  <a:buClr>
                    <a:schemeClr val="accent3"/>
                  </a:buClr>
                </a:pPr>
                <a:r>
                  <a:rPr lang="en-GB" sz="2200" b="0" dirty="0">
                    <a:solidFill>
                      <a:srgbClr val="FF0000"/>
                    </a:solidFill>
                  </a:rPr>
                  <a:t>        </a:t>
                </a:r>
                <a14:m>
                  <m:oMath xmlns:m="http://schemas.openxmlformats.org/officeDocument/2006/math">
                    <m:r>
                      <a:rPr lang="en-GB" sz="2200" b="0" i="1" smtClean="0">
                        <a:solidFill>
                          <a:srgbClr val="FF0000"/>
                        </a:solidFill>
                        <a:latin typeface="Cambria Math" panose="02040503050406030204" pitchFamily="18" charset="0"/>
                      </a:rPr>
                      <m:t>𝑃</m:t>
                    </m:r>
                    <m:r>
                      <a:rPr lang="en-GB" sz="2200" b="0" i="1" smtClean="0">
                        <a:latin typeface="Cambria Math" panose="02040503050406030204" pitchFamily="18" charset="0"/>
                      </a:rPr>
                      <m:t>=</m:t>
                    </m:r>
                  </m:oMath>
                </a14:m>
                <a:r>
                  <a:rPr lang="en-GB" sz="2200" dirty="0"/>
                  <a:t> Price of put</a:t>
                </a:r>
              </a:p>
              <a:p>
                <a:pPr>
                  <a:buClr>
                    <a:schemeClr val="accent3"/>
                  </a:buClr>
                </a:pPr>
                <a:r>
                  <a:rPr lang="en-GB" sz="2200" b="0" dirty="0">
                    <a:solidFill>
                      <a:srgbClr val="FF0000"/>
                    </a:solidFill>
                  </a:rPr>
                  <a:t>        </a:t>
                </a:r>
                <a14:m>
                  <m:oMath xmlns:m="http://schemas.openxmlformats.org/officeDocument/2006/math">
                    <m:r>
                      <a:rPr lang="en-GB" sz="2200" b="0" i="1" smtClean="0">
                        <a:solidFill>
                          <a:srgbClr val="FF0000"/>
                        </a:solidFill>
                        <a:latin typeface="Cambria Math" panose="02040503050406030204" pitchFamily="18" charset="0"/>
                      </a:rPr>
                      <m:t>𝐶</m:t>
                    </m:r>
                    <m:r>
                      <a:rPr lang="en-GB" sz="2200" b="0" i="1" smtClean="0">
                        <a:latin typeface="Cambria Math" panose="02040503050406030204" pitchFamily="18" charset="0"/>
                      </a:rPr>
                      <m:t>=</m:t>
                    </m:r>
                  </m:oMath>
                </a14:m>
                <a:r>
                  <a:rPr lang="en-GB" sz="2200" dirty="0"/>
                  <a:t> Price of call</a:t>
                </a:r>
              </a:p>
              <a:p>
                <a:pPr>
                  <a:buClr>
                    <a:schemeClr val="accent3"/>
                  </a:buClr>
                </a:pPr>
                <a:r>
                  <a:rPr lang="en-GB" sz="2200" b="0" dirty="0">
                    <a:solidFill>
                      <a:srgbClr val="FF0000"/>
                    </a:solidFill>
                  </a:rPr>
                  <a:t>       </a:t>
                </a:r>
                <a14:m>
                  <m:oMath xmlns:m="http://schemas.openxmlformats.org/officeDocument/2006/math">
                    <m:r>
                      <a:rPr lang="en-GB" sz="2200" b="0" i="1" smtClean="0">
                        <a:solidFill>
                          <a:srgbClr val="FF0000"/>
                        </a:solidFill>
                        <a:latin typeface="Cambria Math" panose="02040503050406030204" pitchFamily="18" charset="0"/>
                      </a:rPr>
                      <m:t>𝑃𝑉</m:t>
                    </m:r>
                    <m:d>
                      <m:dPr>
                        <m:ctrlPr>
                          <a:rPr lang="en-GB" sz="2200" b="0" i="1" smtClean="0">
                            <a:solidFill>
                              <a:srgbClr val="FF0000"/>
                            </a:solidFill>
                            <a:latin typeface="Cambria Math" panose="02040503050406030204" pitchFamily="18" charset="0"/>
                          </a:rPr>
                        </m:ctrlPr>
                      </m:dPr>
                      <m:e>
                        <m:r>
                          <a:rPr lang="en-GB" sz="2200" b="0" i="1" smtClean="0">
                            <a:solidFill>
                              <a:srgbClr val="FF0000"/>
                            </a:solidFill>
                            <a:latin typeface="Cambria Math" panose="02040503050406030204" pitchFamily="18" charset="0"/>
                          </a:rPr>
                          <m:t>𝐾</m:t>
                        </m:r>
                      </m:e>
                    </m:d>
                    <m:r>
                      <a:rPr lang="en-GB" sz="2200" b="0" i="1" smtClean="0">
                        <a:latin typeface="Cambria Math" panose="02040503050406030204" pitchFamily="18" charset="0"/>
                      </a:rPr>
                      <m:t>=</m:t>
                    </m:r>
                  </m:oMath>
                </a14:m>
                <a:r>
                  <a:rPr lang="en-GB" sz="2200" dirty="0"/>
                  <a:t> Present value of exercise price, then: </a:t>
                </a:r>
              </a:p>
              <a:p>
                <a:pPr marL="285750" indent="-285750">
                  <a:buClr>
                    <a:schemeClr val="accent3"/>
                  </a:buClr>
                  <a:buFont typeface="Arial" panose="020B0604020202020204" pitchFamily="34" charset="0"/>
                  <a:buChar char="•"/>
                </a:pPr>
                <a:endParaRPr lang="en-GB" sz="800" dirty="0"/>
              </a:p>
              <a:p>
                <a:pPr>
                  <a:buClr>
                    <a:schemeClr val="accent3"/>
                  </a:buClr>
                </a:pPr>
                <a14:m>
                  <m:oMathPara xmlns:m="http://schemas.openxmlformats.org/officeDocument/2006/math">
                    <m:oMathParaPr>
                      <m:jc m:val="centerGroup"/>
                    </m:oMathParaPr>
                    <m:oMath xmlns:m="http://schemas.openxmlformats.org/officeDocument/2006/math">
                      <m:r>
                        <a:rPr lang="en-GB" sz="2200" b="0" i="1" smtClean="0">
                          <a:latin typeface="Cambria Math" panose="02040503050406030204" pitchFamily="18" charset="0"/>
                        </a:rPr>
                        <m:t>𝑆</m:t>
                      </m:r>
                      <m:r>
                        <a:rPr lang="en-GB" sz="2200" b="0" i="1" smtClean="0">
                          <a:latin typeface="Cambria Math" panose="02040503050406030204" pitchFamily="18" charset="0"/>
                        </a:rPr>
                        <m:t>+</m:t>
                      </m:r>
                      <m:r>
                        <a:rPr lang="en-GB" sz="2200" b="0" i="1" smtClean="0">
                          <a:latin typeface="Cambria Math" panose="02040503050406030204" pitchFamily="18" charset="0"/>
                        </a:rPr>
                        <m:t>𝑃</m:t>
                      </m:r>
                      <m:r>
                        <a:rPr lang="en-GB" sz="2200" b="0" i="1" smtClean="0">
                          <a:latin typeface="Cambria Math" panose="02040503050406030204" pitchFamily="18" charset="0"/>
                        </a:rPr>
                        <m:t>=</m:t>
                      </m:r>
                      <m:r>
                        <a:rPr lang="en-GB" sz="2200" b="0" i="1" smtClean="0">
                          <a:latin typeface="Cambria Math" panose="02040503050406030204" pitchFamily="18" charset="0"/>
                        </a:rPr>
                        <m:t>𝐶</m:t>
                      </m:r>
                      <m:r>
                        <a:rPr lang="en-GB" sz="2200" b="0" i="1" smtClean="0">
                          <a:latin typeface="Cambria Math" panose="02040503050406030204" pitchFamily="18" charset="0"/>
                        </a:rPr>
                        <m:t>+</m:t>
                      </m:r>
                      <m:r>
                        <a:rPr lang="en-GB" sz="2200" i="1">
                          <a:latin typeface="Cambria Math" panose="02040503050406030204" pitchFamily="18" charset="0"/>
                        </a:rPr>
                        <m:t>𝑃𝑉</m:t>
                      </m:r>
                      <m:d>
                        <m:dPr>
                          <m:ctrlPr>
                            <a:rPr lang="en-GB" sz="2200" i="1">
                              <a:latin typeface="Cambria Math" panose="02040503050406030204" pitchFamily="18" charset="0"/>
                            </a:rPr>
                          </m:ctrlPr>
                        </m:dPr>
                        <m:e>
                          <m:r>
                            <a:rPr lang="en-GB" sz="2200" i="1">
                              <a:latin typeface="Cambria Math" panose="02040503050406030204" pitchFamily="18" charset="0"/>
                            </a:rPr>
                            <m:t>𝐾</m:t>
                          </m:r>
                        </m:e>
                      </m:d>
                    </m:oMath>
                  </m:oMathPara>
                </a14:m>
                <a:endParaRPr lang="en-GB" sz="2200" dirty="0"/>
              </a:p>
              <a:p>
                <a:pPr>
                  <a:buClr>
                    <a:schemeClr val="accent3"/>
                  </a:buClr>
                </a:pPr>
                <a:r>
                  <a:rPr lang="en-GB" sz="2200" dirty="0"/>
                  <a:t>Or </a:t>
                </a:r>
              </a:p>
              <a:p>
                <a:pPr>
                  <a:buClr>
                    <a:schemeClr val="accent3"/>
                  </a:buClr>
                </a:pPr>
                <a14:m>
                  <m:oMathPara xmlns:m="http://schemas.openxmlformats.org/officeDocument/2006/math">
                    <m:oMathParaPr>
                      <m:jc m:val="centerGroup"/>
                    </m:oMathParaPr>
                    <m:oMath xmlns:m="http://schemas.openxmlformats.org/officeDocument/2006/math">
                      <m:r>
                        <a:rPr lang="en-GB" sz="2200" b="0" i="1" smtClean="0">
                          <a:latin typeface="Cambria Math" panose="02040503050406030204" pitchFamily="18" charset="0"/>
                        </a:rPr>
                        <m:t>𝑆</m:t>
                      </m:r>
                      <m:r>
                        <a:rPr lang="en-GB" sz="2200" b="0" i="1" smtClean="0">
                          <a:latin typeface="Cambria Math" panose="02040503050406030204" pitchFamily="18" charset="0"/>
                        </a:rPr>
                        <m:t>=</m:t>
                      </m:r>
                      <m:r>
                        <a:rPr lang="en-GB" sz="2200" b="0" i="1" smtClean="0">
                          <a:latin typeface="Cambria Math" panose="02040503050406030204" pitchFamily="18" charset="0"/>
                        </a:rPr>
                        <m:t>𝐶</m:t>
                      </m:r>
                      <m:r>
                        <a:rPr lang="en-GB" sz="2200" b="0" i="1" smtClean="0">
                          <a:latin typeface="Cambria Math" panose="02040503050406030204" pitchFamily="18" charset="0"/>
                        </a:rPr>
                        <m:t>−</m:t>
                      </m:r>
                      <m:r>
                        <a:rPr lang="en-GB" sz="2200" b="0" i="1" smtClean="0">
                          <a:latin typeface="Cambria Math" panose="02040503050406030204" pitchFamily="18" charset="0"/>
                        </a:rPr>
                        <m:t>𝑃</m:t>
                      </m:r>
                      <m:r>
                        <a:rPr lang="en-GB" sz="2200" b="0" i="1" smtClean="0">
                          <a:latin typeface="Cambria Math" panose="02040503050406030204" pitchFamily="18" charset="0"/>
                        </a:rPr>
                        <m:t>+</m:t>
                      </m:r>
                      <m:r>
                        <a:rPr lang="en-GB" sz="2200" b="0" i="1" smtClean="0">
                          <a:latin typeface="Cambria Math" panose="02040503050406030204" pitchFamily="18" charset="0"/>
                        </a:rPr>
                        <m:t>𝑃𝑉</m:t>
                      </m:r>
                      <m:r>
                        <a:rPr lang="en-GB" sz="2200" b="0" i="1" smtClean="0">
                          <a:latin typeface="Cambria Math" panose="02040503050406030204" pitchFamily="18" charset="0"/>
                        </a:rPr>
                        <m:t>(</m:t>
                      </m:r>
                      <m:r>
                        <a:rPr lang="en-GB" sz="2200" b="0" i="1" smtClean="0">
                          <a:latin typeface="Cambria Math" panose="02040503050406030204" pitchFamily="18" charset="0"/>
                        </a:rPr>
                        <m:t>𝐾</m:t>
                      </m:r>
                      <m:r>
                        <a:rPr lang="en-GB" sz="2200" b="0" i="1" smtClean="0">
                          <a:latin typeface="Cambria Math" panose="02040503050406030204" pitchFamily="18" charset="0"/>
                        </a:rPr>
                        <m:t>)</m:t>
                      </m:r>
                    </m:oMath>
                  </m:oMathPara>
                </a14:m>
                <a:endParaRPr lang="en-GB" dirty="0"/>
              </a:p>
              <a:p>
                <a:pPr>
                  <a:buClr>
                    <a:schemeClr val="accent3"/>
                  </a:buClr>
                </a:pPr>
                <a:endParaRPr lang="en-GB" sz="800" dirty="0"/>
              </a:p>
              <a:p>
                <a:pPr marL="342900" indent="-342900">
                  <a:buClr>
                    <a:schemeClr val="accent3"/>
                  </a:buClr>
                  <a:buFont typeface="Arial" panose="020B0604020202020204" pitchFamily="34" charset="0"/>
                  <a:buChar char="•"/>
                </a:pPr>
                <a:r>
                  <a:rPr lang="en-GB" sz="2200" dirty="0"/>
                  <a:t>This is one of the most fundamental and theoretical equation in the option markets, which is called </a:t>
                </a:r>
                <a:r>
                  <a:rPr lang="en-GB" sz="2200" dirty="0">
                    <a:solidFill>
                      <a:srgbClr val="FF0000"/>
                    </a:solidFill>
                  </a:rPr>
                  <a:t>put-call parity</a:t>
                </a:r>
                <a:r>
                  <a:rPr lang="en-GB" sz="2200" dirty="0"/>
                  <a:t>.</a:t>
                </a:r>
              </a:p>
            </p:txBody>
          </p:sp>
        </mc:Choice>
        <mc:Fallback xmlns="">
          <p:sp>
            <p:nvSpPr>
              <p:cNvPr id="3" name="TextBox 2">
                <a:extLst>
                  <a:ext uri="{FF2B5EF4-FFF2-40B4-BE49-F238E27FC236}">
                    <a16:creationId xmlns:a16="http://schemas.microsoft.com/office/drawing/2014/main" id="{A12AE7C7-A1A1-4840-B769-8CBAF6E87ECE}"/>
                  </a:ext>
                </a:extLst>
              </p:cNvPr>
              <p:cNvSpPr txBox="1">
                <a:spLocks noRot="1" noChangeAspect="1" noMove="1" noResize="1" noEditPoints="1" noAdjustHandles="1" noChangeArrowheads="1" noChangeShapeType="1" noTextEdit="1"/>
              </p:cNvSpPr>
              <p:nvPr/>
            </p:nvSpPr>
            <p:spPr>
              <a:xfrm>
                <a:off x="108548" y="1090569"/>
                <a:ext cx="12081163" cy="5570756"/>
              </a:xfrm>
              <a:prstGeom prst="rect">
                <a:avLst/>
              </a:prstGeom>
              <a:blipFill>
                <a:blip r:embed="rId2"/>
                <a:stretch>
                  <a:fillRect l="-656" t="-766" b="-120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E1AA8E3D-2FE0-4278-9B62-008F81462598}"/>
                  </a:ext>
                </a:extLst>
              </p:cNvPr>
              <p:cNvSpPr/>
              <p:nvPr/>
            </p:nvSpPr>
            <p:spPr>
              <a:xfrm>
                <a:off x="8197047" y="3429000"/>
                <a:ext cx="3491345" cy="23922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t>If there is no gap between the price of the call option and the price of the put option (with the same underlying asset), it means there is no </a:t>
                </a:r>
                <a:r>
                  <a:rPr lang="en-GB" sz="1600" dirty="0">
                    <a:solidFill>
                      <a:srgbClr val="FFFF00"/>
                    </a:solidFill>
                  </a:rPr>
                  <a:t>arbitrage opportunity </a:t>
                </a:r>
                <a:r>
                  <a:rPr lang="en-GB" sz="1600" dirty="0"/>
                  <a:t>and the price of the equity will be equal to the PV of the exercise price, i.e. </a:t>
                </a:r>
              </a:p>
              <a:p>
                <a:pPr algn="ctr"/>
                <a:endParaRPr lang="en-GB" sz="1600" dirty="0"/>
              </a:p>
              <a:p>
                <a:pPr algn="ctr"/>
                <a14:m>
                  <m:oMathPara xmlns:m="http://schemas.openxmlformats.org/officeDocument/2006/math">
                    <m:oMathParaPr>
                      <m:jc m:val="centerGroup"/>
                    </m:oMathParaPr>
                    <m:oMath xmlns:m="http://schemas.openxmlformats.org/officeDocument/2006/math">
                      <m:r>
                        <a:rPr lang="en-GB" sz="1600" b="0" i="1" smtClean="0">
                          <a:solidFill>
                            <a:srgbClr val="FFFF00"/>
                          </a:solidFill>
                          <a:latin typeface="Cambria Math" panose="02040503050406030204" pitchFamily="18" charset="0"/>
                        </a:rPr>
                        <m:t>𝐶</m:t>
                      </m:r>
                      <m:r>
                        <a:rPr lang="en-GB" sz="1600" b="0" i="1" smtClean="0">
                          <a:solidFill>
                            <a:srgbClr val="FFFF00"/>
                          </a:solidFill>
                          <a:latin typeface="Cambria Math" panose="02040503050406030204" pitchFamily="18" charset="0"/>
                        </a:rPr>
                        <m:t>−</m:t>
                      </m:r>
                      <m:r>
                        <a:rPr lang="en-GB" sz="1600" b="0" i="1" smtClean="0">
                          <a:solidFill>
                            <a:srgbClr val="FFFF00"/>
                          </a:solidFill>
                          <a:latin typeface="Cambria Math" panose="02040503050406030204" pitchFamily="18" charset="0"/>
                        </a:rPr>
                        <m:t>𝑃</m:t>
                      </m:r>
                      <m:r>
                        <a:rPr lang="en-GB" sz="1600" b="0" i="1" smtClean="0">
                          <a:solidFill>
                            <a:srgbClr val="FFFF00"/>
                          </a:solidFill>
                          <a:latin typeface="Cambria Math" panose="02040503050406030204" pitchFamily="18" charset="0"/>
                        </a:rPr>
                        <m:t>=0 ⟺</m:t>
                      </m:r>
                      <m:r>
                        <a:rPr lang="en-GB" sz="1600" b="0" i="1" smtClean="0">
                          <a:solidFill>
                            <a:srgbClr val="FFFF00"/>
                          </a:solidFill>
                          <a:latin typeface="Cambria Math" panose="02040503050406030204" pitchFamily="18" charset="0"/>
                          <a:ea typeface="Cambria Math" panose="02040503050406030204" pitchFamily="18" charset="0"/>
                        </a:rPr>
                        <m:t>𝑆</m:t>
                      </m:r>
                      <m:r>
                        <a:rPr lang="en-GB" sz="1600" b="0" i="1" smtClean="0">
                          <a:solidFill>
                            <a:srgbClr val="FFFF00"/>
                          </a:solidFill>
                          <a:latin typeface="Cambria Math" panose="02040503050406030204" pitchFamily="18" charset="0"/>
                          <a:ea typeface="Cambria Math" panose="02040503050406030204" pitchFamily="18" charset="0"/>
                        </a:rPr>
                        <m:t>=</m:t>
                      </m:r>
                      <m:r>
                        <a:rPr lang="en-GB" sz="1600" b="0" i="1" smtClean="0">
                          <a:solidFill>
                            <a:srgbClr val="FFFF00"/>
                          </a:solidFill>
                          <a:latin typeface="Cambria Math" panose="02040503050406030204" pitchFamily="18" charset="0"/>
                          <a:ea typeface="Cambria Math" panose="02040503050406030204" pitchFamily="18" charset="0"/>
                        </a:rPr>
                        <m:t>𝑃𝑉</m:t>
                      </m:r>
                      <m:r>
                        <a:rPr lang="en-GB" sz="1600" b="0" i="1" smtClean="0">
                          <a:solidFill>
                            <a:srgbClr val="FFFF00"/>
                          </a:solidFill>
                          <a:latin typeface="Cambria Math" panose="02040503050406030204" pitchFamily="18" charset="0"/>
                          <a:ea typeface="Cambria Math" panose="02040503050406030204" pitchFamily="18" charset="0"/>
                        </a:rPr>
                        <m:t>(</m:t>
                      </m:r>
                      <m:r>
                        <a:rPr lang="en-GB" sz="1600" b="0" i="1" smtClean="0">
                          <a:solidFill>
                            <a:srgbClr val="FFFF00"/>
                          </a:solidFill>
                          <a:latin typeface="Cambria Math" panose="02040503050406030204" pitchFamily="18" charset="0"/>
                          <a:ea typeface="Cambria Math" panose="02040503050406030204" pitchFamily="18" charset="0"/>
                        </a:rPr>
                        <m:t>𝐾</m:t>
                      </m:r>
                      <m:r>
                        <a:rPr lang="en-GB" sz="1600" b="0" i="1" smtClean="0">
                          <a:solidFill>
                            <a:srgbClr val="FFFF00"/>
                          </a:solidFill>
                          <a:latin typeface="Cambria Math" panose="02040503050406030204" pitchFamily="18" charset="0"/>
                          <a:ea typeface="Cambria Math" panose="02040503050406030204" pitchFamily="18" charset="0"/>
                        </a:rPr>
                        <m:t>)</m:t>
                      </m:r>
                    </m:oMath>
                  </m:oMathPara>
                </a14:m>
                <a:endParaRPr lang="en-GB" sz="1600" dirty="0">
                  <a:solidFill>
                    <a:srgbClr val="FFFF00"/>
                  </a:solidFill>
                </a:endParaRPr>
              </a:p>
            </p:txBody>
          </p:sp>
        </mc:Choice>
        <mc:Fallback xmlns="">
          <p:sp>
            <p:nvSpPr>
              <p:cNvPr id="4" name="Rectangle 3">
                <a:extLst>
                  <a:ext uri="{FF2B5EF4-FFF2-40B4-BE49-F238E27FC236}">
                    <a16:creationId xmlns:a16="http://schemas.microsoft.com/office/drawing/2014/main" id="{E1AA8E3D-2FE0-4278-9B62-008F81462598}"/>
                  </a:ext>
                </a:extLst>
              </p:cNvPr>
              <p:cNvSpPr>
                <a:spLocks noRot="1" noChangeAspect="1" noMove="1" noResize="1" noEditPoints="1" noAdjustHandles="1" noChangeArrowheads="1" noChangeShapeType="1" noTextEdit="1"/>
              </p:cNvSpPr>
              <p:nvPr/>
            </p:nvSpPr>
            <p:spPr>
              <a:xfrm>
                <a:off x="8197047" y="3429000"/>
                <a:ext cx="3491345" cy="2392218"/>
              </a:xfrm>
              <a:prstGeom prst="rect">
                <a:avLst/>
              </a:prstGeom>
              <a:blipFill>
                <a:blip r:embed="rId3"/>
                <a:stretch>
                  <a:fillRect r="-344"/>
                </a:stretch>
              </a:blipFill>
            </p:spPr>
            <p:txBody>
              <a:bodyPr/>
              <a:lstStyle/>
              <a:p>
                <a:r>
                  <a:rPr lang="en-GB">
                    <a:noFill/>
                  </a:rPr>
                  <a:t> </a:t>
                </a:r>
              </a:p>
            </p:txBody>
          </p:sp>
        </mc:Fallback>
      </mc:AlternateContent>
      <p:sp>
        <p:nvSpPr>
          <p:cNvPr id="5" name="Freeform: Shape 4">
            <a:extLst>
              <a:ext uri="{FF2B5EF4-FFF2-40B4-BE49-F238E27FC236}">
                <a16:creationId xmlns:a16="http://schemas.microsoft.com/office/drawing/2014/main" id="{B78EA181-79E4-4B6F-8B61-FE1F02BCB771}"/>
              </a:ext>
            </a:extLst>
          </p:cNvPr>
          <p:cNvSpPr/>
          <p:nvPr/>
        </p:nvSpPr>
        <p:spPr>
          <a:xfrm rot="532131">
            <a:off x="7374706" y="4668945"/>
            <a:ext cx="642043" cy="946208"/>
          </a:xfrm>
          <a:custGeom>
            <a:avLst/>
            <a:gdLst>
              <a:gd name="connsiteX0" fmla="*/ 0 w 1071418"/>
              <a:gd name="connsiteY0" fmla="*/ 858981 h 858981"/>
              <a:gd name="connsiteX1" fmla="*/ 424873 w 1071418"/>
              <a:gd name="connsiteY1" fmla="*/ 203200 h 858981"/>
              <a:gd name="connsiteX2" fmla="*/ 1071418 w 1071418"/>
              <a:gd name="connsiteY2" fmla="*/ 0 h 858981"/>
              <a:gd name="connsiteX3" fmla="*/ 1071418 w 1071418"/>
              <a:gd name="connsiteY3" fmla="*/ 0 h 858981"/>
            </a:gdLst>
            <a:ahLst/>
            <a:cxnLst>
              <a:cxn ang="0">
                <a:pos x="connsiteX0" y="connsiteY0"/>
              </a:cxn>
              <a:cxn ang="0">
                <a:pos x="connsiteX1" y="connsiteY1"/>
              </a:cxn>
              <a:cxn ang="0">
                <a:pos x="connsiteX2" y="connsiteY2"/>
              </a:cxn>
              <a:cxn ang="0">
                <a:pos x="connsiteX3" y="connsiteY3"/>
              </a:cxn>
            </a:cxnLst>
            <a:rect l="l" t="t" r="r" b="b"/>
            <a:pathLst>
              <a:path w="1071418" h="858981">
                <a:moveTo>
                  <a:pt x="0" y="858981"/>
                </a:moveTo>
                <a:cubicBezTo>
                  <a:pt x="123151" y="602672"/>
                  <a:pt x="246303" y="346363"/>
                  <a:pt x="424873" y="203200"/>
                </a:cubicBezTo>
                <a:cubicBezTo>
                  <a:pt x="603443" y="60037"/>
                  <a:pt x="1071418" y="0"/>
                  <a:pt x="1071418" y="0"/>
                </a:cubicBezTo>
                <a:lnTo>
                  <a:pt x="1071418" y="0"/>
                </a:lnTo>
              </a:path>
            </a:pathLst>
          </a:custGeom>
          <a:noFill/>
          <a:ln w="12700">
            <a:solidFill>
              <a:srgbClr val="00B05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60038BC4-488C-4D72-B581-1907F367C6D4}"/>
              </a:ext>
            </a:extLst>
          </p:cNvPr>
          <p:cNvSpPr/>
          <p:nvPr/>
        </p:nvSpPr>
        <p:spPr>
          <a:xfrm>
            <a:off x="1967345" y="5024582"/>
            <a:ext cx="2530764" cy="796636"/>
          </a:xfrm>
          <a:prstGeom prst="rect">
            <a:avLst/>
          </a:prstGeom>
          <a:solidFill>
            <a:srgbClr val="FEC2B2">
              <a:alpha val="46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u="sng" dirty="0">
                <a:solidFill>
                  <a:schemeClr val="tx1"/>
                </a:solidFill>
              </a:rPr>
              <a:t>Note</a:t>
            </a:r>
            <a:r>
              <a:rPr lang="en-GB" sz="1400" b="1" dirty="0">
                <a:solidFill>
                  <a:schemeClr val="tx1"/>
                </a:solidFill>
              </a:rPr>
              <a:t>: </a:t>
            </a:r>
            <a:r>
              <a:rPr lang="en-GB" sz="1400" dirty="0">
                <a:solidFill>
                  <a:schemeClr val="tx1"/>
                </a:solidFill>
              </a:rPr>
              <a:t>Minus sign behind the put price means that the put is sold, not bought.</a:t>
            </a:r>
          </a:p>
        </p:txBody>
      </p:sp>
      <p:sp>
        <p:nvSpPr>
          <p:cNvPr id="7" name="Rectangle 6">
            <a:extLst>
              <a:ext uri="{FF2B5EF4-FFF2-40B4-BE49-F238E27FC236}">
                <a16:creationId xmlns:a16="http://schemas.microsoft.com/office/drawing/2014/main" id="{B4F32E16-7231-46B8-9FD8-9757F9C3878D}"/>
              </a:ext>
            </a:extLst>
          </p:cNvPr>
          <p:cNvSpPr/>
          <p:nvPr/>
        </p:nvSpPr>
        <p:spPr>
          <a:xfrm>
            <a:off x="1052763" y="2567031"/>
            <a:ext cx="10208795" cy="58723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Slide Number Placeholder 7">
            <a:extLst>
              <a:ext uri="{FF2B5EF4-FFF2-40B4-BE49-F238E27FC236}">
                <a16:creationId xmlns:a16="http://schemas.microsoft.com/office/drawing/2014/main" id="{03C3F561-9776-41C6-B08E-0F7CAFF31017}"/>
              </a:ext>
            </a:extLst>
          </p:cNvPr>
          <p:cNvSpPr>
            <a:spLocks noGrp="1"/>
          </p:cNvSpPr>
          <p:nvPr>
            <p:ph type="sldNum" sz="quarter" idx="12"/>
          </p:nvPr>
        </p:nvSpPr>
        <p:spPr/>
        <p:txBody>
          <a:bodyPr/>
          <a:lstStyle/>
          <a:p>
            <a:fld id="{E268A2EE-60DF-4D9A-BDB5-E8B57244CE40}" type="slidenum">
              <a:rPr lang="en-GB" smtClean="0"/>
              <a:pPr/>
              <a:t>190</a:t>
            </a:fld>
            <a:endParaRPr lang="en-GB"/>
          </a:p>
        </p:txBody>
      </p:sp>
      <p:cxnSp>
        <p:nvCxnSpPr>
          <p:cNvPr id="10" name="Straight Arrow Connector 9">
            <a:extLst>
              <a:ext uri="{FF2B5EF4-FFF2-40B4-BE49-F238E27FC236}">
                <a16:creationId xmlns:a16="http://schemas.microsoft.com/office/drawing/2014/main" id="{DE8B182D-5869-A73E-4EA1-B16E8CC1708B}"/>
              </a:ext>
            </a:extLst>
          </p:cNvPr>
          <p:cNvCxnSpPr/>
          <p:nvPr/>
        </p:nvCxnSpPr>
        <p:spPr>
          <a:xfrm flipV="1">
            <a:off x="4944979" y="3013911"/>
            <a:ext cx="3140872" cy="14317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2852876"/>
      </p:ext>
    </p:extLst>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CA9B0-8018-4253-9BE9-55B6FAC37FE1}"/>
              </a:ext>
            </a:extLst>
          </p:cNvPr>
          <p:cNvSpPr txBox="1">
            <a:spLocks/>
          </p:cNvSpPr>
          <p:nvPr/>
        </p:nvSpPr>
        <p:spPr>
          <a:xfrm>
            <a:off x="285227" y="642362"/>
            <a:ext cx="11727807" cy="448207"/>
          </a:xfrm>
          <a:prstGeom prst="rect">
            <a:avLst/>
          </a:prstGeom>
        </p:spPr>
        <p:style>
          <a:lnRef idx="0">
            <a:schemeClr val="accent6"/>
          </a:lnRef>
          <a:fillRef idx="3">
            <a:schemeClr val="accent6"/>
          </a:fillRef>
          <a:effectRef idx="3">
            <a:schemeClr val="accent6"/>
          </a:effectRef>
          <a:fontRef idx="minor">
            <a:schemeClr val="lt1"/>
          </a:fontRef>
        </p:style>
        <p:txBody>
          <a:bodyPr>
            <a:noAutofit/>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2500" dirty="0">
                <a:solidFill>
                  <a:schemeClr val="tx1"/>
                </a:solidFill>
              </a:rPr>
              <a:t>Synthetic Share &amp; Replicating Payoff</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83E2D07-2F21-4114-9E3D-31F27D6E4BA0}"/>
                  </a:ext>
                </a:extLst>
              </p:cNvPr>
              <p:cNvSpPr txBox="1"/>
              <p:nvPr/>
            </p:nvSpPr>
            <p:spPr>
              <a:xfrm>
                <a:off x="285226" y="1200726"/>
                <a:ext cx="11812989" cy="2185214"/>
              </a:xfrm>
              <a:prstGeom prst="rect">
                <a:avLst/>
              </a:prstGeom>
              <a:noFill/>
            </p:spPr>
            <p:txBody>
              <a:bodyPr wrap="square" rtlCol="0">
                <a:spAutoFit/>
              </a:bodyPr>
              <a:lstStyle/>
              <a:p>
                <a:pPr marL="342900" indent="-342900">
                  <a:buClr>
                    <a:schemeClr val="accent3"/>
                  </a:buClr>
                  <a:buFont typeface="Arial" panose="020B0604020202020204" pitchFamily="34" charset="0"/>
                  <a:buChar char="•"/>
                </a:pPr>
                <a:r>
                  <a:rPr lang="en-GB" sz="2000" dirty="0"/>
                  <a:t>The put-call relationship in the form of  </a:t>
                </a:r>
                <a14:m>
                  <m:oMath xmlns:m="http://schemas.openxmlformats.org/officeDocument/2006/math">
                    <m:r>
                      <a:rPr lang="en-GB" sz="2000" i="1" smtClean="0">
                        <a:solidFill>
                          <a:srgbClr val="FF0000"/>
                        </a:solidFill>
                        <a:latin typeface="Cambria Math" panose="02040503050406030204" pitchFamily="18" charset="0"/>
                      </a:rPr>
                      <m:t>𝑆</m:t>
                    </m:r>
                    <m:r>
                      <a:rPr lang="en-GB" sz="2000" i="1" smtClean="0">
                        <a:solidFill>
                          <a:srgbClr val="FF0000"/>
                        </a:solidFill>
                        <a:latin typeface="Cambria Math" panose="02040503050406030204" pitchFamily="18" charset="0"/>
                      </a:rPr>
                      <m:t>=</m:t>
                    </m:r>
                    <m:r>
                      <a:rPr lang="en-GB" sz="2000" i="1" smtClean="0">
                        <a:solidFill>
                          <a:srgbClr val="FF0000"/>
                        </a:solidFill>
                        <a:latin typeface="Cambria Math" panose="02040503050406030204" pitchFamily="18" charset="0"/>
                      </a:rPr>
                      <m:t>𝐶</m:t>
                    </m:r>
                    <m:r>
                      <a:rPr lang="en-GB" sz="2000" i="1" smtClean="0">
                        <a:solidFill>
                          <a:srgbClr val="FF0000"/>
                        </a:solidFill>
                        <a:latin typeface="Cambria Math" panose="02040503050406030204" pitchFamily="18" charset="0"/>
                      </a:rPr>
                      <m:t>−</m:t>
                    </m:r>
                    <m:r>
                      <a:rPr lang="en-GB" sz="2000" i="1" smtClean="0">
                        <a:solidFill>
                          <a:srgbClr val="FF0000"/>
                        </a:solidFill>
                        <a:latin typeface="Cambria Math" panose="02040503050406030204" pitchFamily="18" charset="0"/>
                      </a:rPr>
                      <m:t>𝑃</m:t>
                    </m:r>
                    <m:r>
                      <a:rPr lang="en-GB" sz="2000" i="1" smtClean="0">
                        <a:solidFill>
                          <a:srgbClr val="FF0000"/>
                        </a:solidFill>
                        <a:latin typeface="Cambria Math" panose="02040503050406030204" pitchFamily="18" charset="0"/>
                      </a:rPr>
                      <m:t>+</m:t>
                    </m:r>
                    <m:r>
                      <a:rPr lang="en-GB" sz="2000" i="1" smtClean="0">
                        <a:solidFill>
                          <a:srgbClr val="FF0000"/>
                        </a:solidFill>
                        <a:latin typeface="Cambria Math" panose="02040503050406030204" pitchFamily="18" charset="0"/>
                      </a:rPr>
                      <m:t>𝑃𝑉</m:t>
                    </m:r>
                    <m:r>
                      <a:rPr lang="en-GB" sz="2000" i="1" smtClean="0">
                        <a:solidFill>
                          <a:srgbClr val="FF0000"/>
                        </a:solidFill>
                        <a:latin typeface="Cambria Math" panose="02040503050406030204" pitchFamily="18" charset="0"/>
                      </a:rPr>
                      <m:t>(</m:t>
                    </m:r>
                    <m:r>
                      <a:rPr lang="en-GB" sz="2000" i="1" smtClean="0">
                        <a:solidFill>
                          <a:srgbClr val="FF0000"/>
                        </a:solidFill>
                        <a:latin typeface="Cambria Math" panose="02040503050406030204" pitchFamily="18" charset="0"/>
                      </a:rPr>
                      <m:t>𝐾</m:t>
                    </m:r>
                    <m:r>
                      <a:rPr lang="en-GB" sz="2000" i="1" smtClean="0">
                        <a:solidFill>
                          <a:srgbClr val="FF0000"/>
                        </a:solidFill>
                        <a:latin typeface="Cambria Math" panose="02040503050406030204" pitchFamily="18" charset="0"/>
                      </a:rPr>
                      <m:t>)</m:t>
                    </m:r>
                  </m:oMath>
                </a14:m>
                <a:r>
                  <a:rPr lang="en-GB" sz="2000" dirty="0">
                    <a:solidFill>
                      <a:srgbClr val="FF0000"/>
                    </a:solidFill>
                  </a:rPr>
                  <a:t> </a:t>
                </a:r>
                <a:r>
                  <a:rPr lang="en-GB" sz="2000" dirty="0"/>
                  <a:t>has another meaning. It means an </a:t>
                </a:r>
                <a:r>
                  <a:rPr lang="en-GB" sz="2000" u="sng" dirty="0"/>
                  <a:t>investor can </a:t>
                </a:r>
                <a:r>
                  <a:rPr lang="en-GB" sz="2000" u="sng" dirty="0">
                    <a:solidFill>
                      <a:srgbClr val="FF0000"/>
                    </a:solidFill>
                  </a:rPr>
                  <a:t>replicate</a:t>
                </a:r>
                <a:r>
                  <a:rPr lang="en-GB" sz="2000" u="sng" dirty="0"/>
                  <a:t> the purchase of a share of equity by buying a call, selling a put, and buying a zero-coupon bond (or any other safe assets). It gives the same payoff of buying a share. This is called a </a:t>
                </a:r>
                <a:r>
                  <a:rPr lang="en-GB" sz="2000" u="sng" dirty="0">
                    <a:solidFill>
                      <a:srgbClr val="FF0000"/>
                    </a:solidFill>
                  </a:rPr>
                  <a:t>synthetic share</a:t>
                </a:r>
                <a:r>
                  <a:rPr lang="en-GB" sz="2000" u="sng" dirty="0"/>
                  <a:t>.</a:t>
                </a:r>
              </a:p>
              <a:p>
                <a:pPr marL="342900" indent="-342900">
                  <a:buClr>
                    <a:schemeClr val="accent3"/>
                  </a:buClr>
                  <a:buFont typeface="Arial" panose="020B0604020202020204" pitchFamily="34" charset="0"/>
                  <a:buChar char="•"/>
                </a:pPr>
                <a:endParaRPr lang="en-GB" sz="1000" dirty="0"/>
              </a:p>
              <a:p>
                <a:pPr marL="342900" indent="-342900">
                  <a:buClr>
                    <a:schemeClr val="accent3"/>
                  </a:buClr>
                  <a:buFont typeface="Arial" panose="020B0604020202020204" pitchFamily="34" charset="0"/>
                  <a:buChar char="•"/>
                </a:pPr>
                <a:r>
                  <a:rPr lang="en-GB" sz="2200" b="1" u="sng" dirty="0">
                    <a:solidFill>
                      <a:srgbClr val="FF0000"/>
                    </a:solidFill>
                  </a:rPr>
                  <a:t>The Holy Grail</a:t>
                </a:r>
                <a:r>
                  <a:rPr lang="en-GB" sz="2200" b="1" dirty="0"/>
                  <a:t>: This is the most important use of options to eliminate the risk of real investments.</a:t>
                </a:r>
              </a:p>
              <a:p>
                <a:pPr marL="342900" indent="-342900">
                  <a:buClr>
                    <a:schemeClr val="accent3"/>
                  </a:buClr>
                  <a:buFont typeface="Arial" panose="020B0604020202020204" pitchFamily="34" charset="0"/>
                  <a:buChar char="•"/>
                </a:pPr>
                <a:r>
                  <a:rPr lang="en-GB" sz="2200" dirty="0"/>
                  <a:t>Through buying and selling options an investor can imitate the payoff of another investment without laying out the capital to actually buy or sell the asset unless the risk is eliminated.</a:t>
                </a:r>
              </a:p>
            </p:txBody>
          </p:sp>
        </mc:Choice>
        <mc:Fallback xmlns="">
          <p:sp>
            <p:nvSpPr>
              <p:cNvPr id="3" name="TextBox 2">
                <a:extLst>
                  <a:ext uri="{FF2B5EF4-FFF2-40B4-BE49-F238E27FC236}">
                    <a16:creationId xmlns:a16="http://schemas.microsoft.com/office/drawing/2014/main" id="{383E2D07-2F21-4114-9E3D-31F27D6E4BA0}"/>
                  </a:ext>
                </a:extLst>
              </p:cNvPr>
              <p:cNvSpPr txBox="1">
                <a:spLocks noRot="1" noChangeAspect="1" noMove="1" noResize="1" noEditPoints="1" noAdjustHandles="1" noChangeArrowheads="1" noChangeShapeType="1" noTextEdit="1"/>
              </p:cNvSpPr>
              <p:nvPr/>
            </p:nvSpPr>
            <p:spPr>
              <a:xfrm>
                <a:off x="285226" y="1200726"/>
                <a:ext cx="11812989" cy="2185214"/>
              </a:xfrm>
              <a:prstGeom prst="rect">
                <a:avLst/>
              </a:prstGeom>
              <a:blipFill>
                <a:blip r:embed="rId2"/>
                <a:stretch>
                  <a:fillRect l="-619" t="-1676" r="-516" b="-4749"/>
                </a:stretch>
              </a:blipFill>
            </p:spPr>
            <p:txBody>
              <a:bodyPr/>
              <a:lstStyle/>
              <a:p>
                <a:r>
                  <a:rPr lang="en-GB">
                    <a:noFill/>
                  </a:rPr>
                  <a:t> </a:t>
                </a:r>
              </a:p>
            </p:txBody>
          </p:sp>
        </mc:Fallback>
      </mc:AlternateContent>
      <p:cxnSp>
        <p:nvCxnSpPr>
          <p:cNvPr id="5" name="Straight Arrow Connector 4">
            <a:extLst>
              <a:ext uri="{FF2B5EF4-FFF2-40B4-BE49-F238E27FC236}">
                <a16:creationId xmlns:a16="http://schemas.microsoft.com/office/drawing/2014/main" id="{C9709ACB-13CE-4F70-93E3-62749291C2DF}"/>
              </a:ext>
            </a:extLst>
          </p:cNvPr>
          <p:cNvCxnSpPr/>
          <p:nvPr/>
        </p:nvCxnSpPr>
        <p:spPr>
          <a:xfrm flipV="1">
            <a:off x="998290" y="3429000"/>
            <a:ext cx="0" cy="12352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ADAB3174-D7D3-4A13-89C7-D6FC8201028E}"/>
              </a:ext>
            </a:extLst>
          </p:cNvPr>
          <p:cNvCxnSpPr/>
          <p:nvPr/>
        </p:nvCxnSpPr>
        <p:spPr>
          <a:xfrm>
            <a:off x="1006679" y="4664278"/>
            <a:ext cx="163585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66287AFE-0195-486A-BCD1-F8108A65316F}"/>
              </a:ext>
            </a:extLst>
          </p:cNvPr>
          <p:cNvCxnSpPr>
            <a:cxnSpLocks/>
          </p:cNvCxnSpPr>
          <p:nvPr/>
        </p:nvCxnSpPr>
        <p:spPr>
          <a:xfrm flipV="1">
            <a:off x="998290" y="3649157"/>
            <a:ext cx="1203820" cy="101512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9AB95D42-F99D-40D5-A8E9-A4EEABAF6607}"/>
              </a:ext>
            </a:extLst>
          </p:cNvPr>
          <p:cNvSpPr txBox="1"/>
          <p:nvPr/>
        </p:nvSpPr>
        <p:spPr>
          <a:xfrm>
            <a:off x="2642532" y="4525779"/>
            <a:ext cx="687892" cy="276999"/>
          </a:xfrm>
          <a:prstGeom prst="rect">
            <a:avLst/>
          </a:prstGeom>
          <a:noFill/>
        </p:spPr>
        <p:txBody>
          <a:bodyPr wrap="square" rtlCol="0">
            <a:spAutoFit/>
          </a:bodyPr>
          <a:lstStyle/>
          <a:p>
            <a:r>
              <a:rPr lang="en-GB" sz="1200" dirty="0"/>
              <a:t>Stock </a:t>
            </a:r>
          </a:p>
        </p:txBody>
      </p:sp>
      <p:sp>
        <p:nvSpPr>
          <p:cNvPr id="11" name="TextBox 10">
            <a:extLst>
              <a:ext uri="{FF2B5EF4-FFF2-40B4-BE49-F238E27FC236}">
                <a16:creationId xmlns:a16="http://schemas.microsoft.com/office/drawing/2014/main" id="{353E120B-9EF9-46DB-967E-505A09608986}"/>
              </a:ext>
            </a:extLst>
          </p:cNvPr>
          <p:cNvSpPr txBox="1"/>
          <p:nvPr/>
        </p:nvSpPr>
        <p:spPr>
          <a:xfrm>
            <a:off x="469795" y="3372158"/>
            <a:ext cx="880833" cy="276999"/>
          </a:xfrm>
          <a:prstGeom prst="rect">
            <a:avLst/>
          </a:prstGeom>
          <a:noFill/>
        </p:spPr>
        <p:txBody>
          <a:bodyPr wrap="square" rtlCol="0">
            <a:spAutoFit/>
          </a:bodyPr>
          <a:lstStyle/>
          <a:p>
            <a:r>
              <a:rPr lang="en-GB" sz="1200" dirty="0"/>
              <a:t>Payoff</a:t>
            </a:r>
          </a:p>
        </p:txBody>
      </p:sp>
      <p:cxnSp>
        <p:nvCxnSpPr>
          <p:cNvPr id="13" name="Straight Arrow Connector 12">
            <a:extLst>
              <a:ext uri="{FF2B5EF4-FFF2-40B4-BE49-F238E27FC236}">
                <a16:creationId xmlns:a16="http://schemas.microsoft.com/office/drawing/2014/main" id="{7356F282-02F3-4A88-801E-2FC792CCE292}"/>
              </a:ext>
            </a:extLst>
          </p:cNvPr>
          <p:cNvCxnSpPr>
            <a:cxnSpLocks/>
          </p:cNvCxnSpPr>
          <p:nvPr/>
        </p:nvCxnSpPr>
        <p:spPr>
          <a:xfrm flipV="1">
            <a:off x="4689446" y="3385941"/>
            <a:ext cx="0" cy="17481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1311412F-28A4-41D8-9EF3-C30F47592BBC}"/>
              </a:ext>
            </a:extLst>
          </p:cNvPr>
          <p:cNvCxnSpPr/>
          <p:nvPr/>
        </p:nvCxnSpPr>
        <p:spPr>
          <a:xfrm>
            <a:off x="4689446" y="4664278"/>
            <a:ext cx="192107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EE55924-D996-4BBA-9387-7077DD460946}"/>
              </a:ext>
            </a:extLst>
          </p:cNvPr>
          <p:cNvCxnSpPr>
            <a:cxnSpLocks/>
          </p:cNvCxnSpPr>
          <p:nvPr/>
        </p:nvCxnSpPr>
        <p:spPr>
          <a:xfrm flipV="1">
            <a:off x="4697834" y="3867325"/>
            <a:ext cx="1119926" cy="111984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1610037D-044D-42F7-AC7D-FB5BFB03B085}"/>
              </a:ext>
            </a:extLst>
          </p:cNvPr>
          <p:cNvSpPr txBox="1"/>
          <p:nvPr/>
        </p:nvSpPr>
        <p:spPr>
          <a:xfrm>
            <a:off x="4086848" y="3287780"/>
            <a:ext cx="880833" cy="276999"/>
          </a:xfrm>
          <a:prstGeom prst="rect">
            <a:avLst/>
          </a:prstGeom>
          <a:noFill/>
        </p:spPr>
        <p:txBody>
          <a:bodyPr wrap="square" rtlCol="0">
            <a:spAutoFit/>
          </a:bodyPr>
          <a:lstStyle/>
          <a:p>
            <a:r>
              <a:rPr lang="en-GB" sz="1200" dirty="0"/>
              <a:t>Payoff</a:t>
            </a:r>
          </a:p>
        </p:txBody>
      </p:sp>
      <p:sp>
        <p:nvSpPr>
          <p:cNvPr id="19" name="TextBox 18">
            <a:extLst>
              <a:ext uri="{FF2B5EF4-FFF2-40B4-BE49-F238E27FC236}">
                <a16:creationId xmlns:a16="http://schemas.microsoft.com/office/drawing/2014/main" id="{FF4D29D2-BFF1-47E4-8442-F2FCBD912323}"/>
              </a:ext>
            </a:extLst>
          </p:cNvPr>
          <p:cNvSpPr txBox="1"/>
          <p:nvPr/>
        </p:nvSpPr>
        <p:spPr>
          <a:xfrm>
            <a:off x="6581167" y="4525779"/>
            <a:ext cx="687892" cy="276999"/>
          </a:xfrm>
          <a:prstGeom prst="rect">
            <a:avLst/>
          </a:prstGeom>
          <a:noFill/>
        </p:spPr>
        <p:txBody>
          <a:bodyPr wrap="square" rtlCol="0">
            <a:spAutoFit/>
          </a:bodyPr>
          <a:lstStyle/>
          <a:p>
            <a:r>
              <a:rPr lang="en-GB" sz="1200" dirty="0"/>
              <a:t>Stock </a:t>
            </a:r>
          </a:p>
        </p:txBody>
      </p:sp>
      <p:sp>
        <p:nvSpPr>
          <p:cNvPr id="20" name="TextBox 19">
            <a:extLst>
              <a:ext uri="{FF2B5EF4-FFF2-40B4-BE49-F238E27FC236}">
                <a16:creationId xmlns:a16="http://schemas.microsoft.com/office/drawing/2014/main" id="{A5CB5B03-D99F-4B7D-9558-D655608CA7B7}"/>
              </a:ext>
            </a:extLst>
          </p:cNvPr>
          <p:cNvSpPr txBox="1"/>
          <p:nvPr/>
        </p:nvSpPr>
        <p:spPr>
          <a:xfrm>
            <a:off x="4983064" y="4634645"/>
            <a:ext cx="381706" cy="276999"/>
          </a:xfrm>
          <a:prstGeom prst="rect">
            <a:avLst/>
          </a:prstGeom>
          <a:noFill/>
        </p:spPr>
        <p:txBody>
          <a:bodyPr wrap="square" rtlCol="0">
            <a:spAutoFit/>
          </a:bodyPr>
          <a:lstStyle/>
          <a:p>
            <a:r>
              <a:rPr lang="en-GB" sz="1200" dirty="0"/>
              <a:t>x </a:t>
            </a:r>
          </a:p>
        </p:txBody>
      </p:sp>
      <p:sp>
        <p:nvSpPr>
          <p:cNvPr id="21" name="TextBox 20">
            <a:extLst>
              <a:ext uri="{FF2B5EF4-FFF2-40B4-BE49-F238E27FC236}">
                <a16:creationId xmlns:a16="http://schemas.microsoft.com/office/drawing/2014/main" id="{AFD17B54-3BE2-4D93-890E-EC03D95F836B}"/>
              </a:ext>
            </a:extLst>
          </p:cNvPr>
          <p:cNvSpPr txBox="1"/>
          <p:nvPr/>
        </p:nvSpPr>
        <p:spPr>
          <a:xfrm>
            <a:off x="4450355" y="4839003"/>
            <a:ext cx="381706" cy="276999"/>
          </a:xfrm>
          <a:prstGeom prst="rect">
            <a:avLst/>
          </a:prstGeom>
          <a:noFill/>
        </p:spPr>
        <p:txBody>
          <a:bodyPr wrap="square" rtlCol="0">
            <a:spAutoFit/>
          </a:bodyPr>
          <a:lstStyle/>
          <a:p>
            <a:r>
              <a:rPr lang="en-GB" sz="1200" dirty="0"/>
              <a:t>-x </a:t>
            </a:r>
          </a:p>
        </p:txBody>
      </p:sp>
      <p:sp>
        <p:nvSpPr>
          <p:cNvPr id="24" name="TextBox 23">
            <a:extLst>
              <a:ext uri="{FF2B5EF4-FFF2-40B4-BE49-F238E27FC236}">
                <a16:creationId xmlns:a16="http://schemas.microsoft.com/office/drawing/2014/main" id="{D18B1521-7D9A-4FD1-A048-32EEAF9A104C}"/>
              </a:ext>
            </a:extLst>
          </p:cNvPr>
          <p:cNvSpPr txBox="1"/>
          <p:nvPr/>
        </p:nvSpPr>
        <p:spPr>
          <a:xfrm>
            <a:off x="5972961" y="3733101"/>
            <a:ext cx="3145866" cy="738664"/>
          </a:xfrm>
          <a:prstGeom prst="rect">
            <a:avLst/>
          </a:prstGeom>
          <a:noFill/>
        </p:spPr>
        <p:txBody>
          <a:bodyPr wrap="square" rtlCol="0">
            <a:spAutoFit/>
          </a:bodyPr>
          <a:lstStyle/>
          <a:p>
            <a:r>
              <a:rPr lang="en-GB" sz="1400" dirty="0"/>
              <a:t>You have borrowed to buy the stock and if the stock price is less than </a:t>
            </a:r>
            <a:r>
              <a:rPr lang="en-GB" sz="1400" dirty="0">
                <a:solidFill>
                  <a:srgbClr val="FF0000"/>
                </a:solidFill>
              </a:rPr>
              <a:t>X</a:t>
            </a:r>
            <a:r>
              <a:rPr lang="en-GB" sz="1400" dirty="0"/>
              <a:t>, you will have a negative payoff</a:t>
            </a:r>
          </a:p>
        </p:txBody>
      </p:sp>
      <p:cxnSp>
        <p:nvCxnSpPr>
          <p:cNvPr id="28" name="Straight Arrow Connector 27">
            <a:extLst>
              <a:ext uri="{FF2B5EF4-FFF2-40B4-BE49-F238E27FC236}">
                <a16:creationId xmlns:a16="http://schemas.microsoft.com/office/drawing/2014/main" id="{6FB8DF20-E85A-43EA-BAA8-4C6A265D16F9}"/>
              </a:ext>
            </a:extLst>
          </p:cNvPr>
          <p:cNvCxnSpPr>
            <a:cxnSpLocks/>
          </p:cNvCxnSpPr>
          <p:nvPr/>
        </p:nvCxnSpPr>
        <p:spPr>
          <a:xfrm flipV="1">
            <a:off x="998290" y="4911646"/>
            <a:ext cx="0" cy="18163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065D5008-83EC-4858-AF70-13EB2F63A603}"/>
              </a:ext>
            </a:extLst>
          </p:cNvPr>
          <p:cNvCxnSpPr/>
          <p:nvPr/>
        </p:nvCxnSpPr>
        <p:spPr>
          <a:xfrm>
            <a:off x="998290" y="6199464"/>
            <a:ext cx="164424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D9576C6-BC82-4829-AC80-3AC473F5214E}"/>
              </a:ext>
            </a:extLst>
          </p:cNvPr>
          <p:cNvCxnSpPr/>
          <p:nvPr/>
        </p:nvCxnSpPr>
        <p:spPr>
          <a:xfrm>
            <a:off x="998290" y="6199464"/>
            <a:ext cx="35233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1F8C8F90-8A92-4DE3-A9FA-1F7C0CB4AF0F}"/>
              </a:ext>
            </a:extLst>
          </p:cNvPr>
          <p:cNvCxnSpPr/>
          <p:nvPr/>
        </p:nvCxnSpPr>
        <p:spPr>
          <a:xfrm flipV="1">
            <a:off x="1350628" y="5478011"/>
            <a:ext cx="851482" cy="72145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57509D10-D8FF-487C-A73B-BCFEA6D9CB68}"/>
              </a:ext>
            </a:extLst>
          </p:cNvPr>
          <p:cNvSpPr txBox="1"/>
          <p:nvPr/>
        </p:nvSpPr>
        <p:spPr>
          <a:xfrm>
            <a:off x="2306972" y="5352176"/>
            <a:ext cx="1635849" cy="738664"/>
          </a:xfrm>
          <a:prstGeom prst="rect">
            <a:avLst/>
          </a:prstGeom>
          <a:noFill/>
        </p:spPr>
        <p:txBody>
          <a:bodyPr wrap="square" rtlCol="0">
            <a:spAutoFit/>
          </a:bodyPr>
          <a:lstStyle/>
          <a:p>
            <a:r>
              <a:rPr lang="en-GB" sz="1400" dirty="0"/>
              <a:t>Buying a call option with the exercise price </a:t>
            </a:r>
            <a:r>
              <a:rPr lang="en-GB" sz="1400" dirty="0">
                <a:solidFill>
                  <a:srgbClr val="FF0000"/>
                </a:solidFill>
              </a:rPr>
              <a:t>X</a:t>
            </a:r>
          </a:p>
        </p:txBody>
      </p:sp>
      <p:sp>
        <p:nvSpPr>
          <p:cNvPr id="37" name="TextBox 36">
            <a:extLst>
              <a:ext uri="{FF2B5EF4-FFF2-40B4-BE49-F238E27FC236}">
                <a16:creationId xmlns:a16="http://schemas.microsoft.com/office/drawing/2014/main" id="{58470FA0-AD4E-43D8-9215-9B787118CBA1}"/>
              </a:ext>
            </a:extLst>
          </p:cNvPr>
          <p:cNvSpPr txBox="1"/>
          <p:nvPr/>
        </p:nvSpPr>
        <p:spPr>
          <a:xfrm>
            <a:off x="1218494" y="6220958"/>
            <a:ext cx="381706" cy="276999"/>
          </a:xfrm>
          <a:prstGeom prst="rect">
            <a:avLst/>
          </a:prstGeom>
          <a:noFill/>
        </p:spPr>
        <p:txBody>
          <a:bodyPr wrap="square" rtlCol="0">
            <a:spAutoFit/>
          </a:bodyPr>
          <a:lstStyle/>
          <a:p>
            <a:r>
              <a:rPr lang="en-GB" sz="1200" dirty="0"/>
              <a:t>x </a:t>
            </a:r>
          </a:p>
        </p:txBody>
      </p:sp>
      <p:cxnSp>
        <p:nvCxnSpPr>
          <p:cNvPr id="46" name="Straight Connector 45">
            <a:extLst>
              <a:ext uri="{FF2B5EF4-FFF2-40B4-BE49-F238E27FC236}">
                <a16:creationId xmlns:a16="http://schemas.microsoft.com/office/drawing/2014/main" id="{A872C535-E04F-41A3-A308-7A7DA63016B6}"/>
              </a:ext>
            </a:extLst>
          </p:cNvPr>
          <p:cNvCxnSpPr>
            <a:cxnSpLocks/>
          </p:cNvCxnSpPr>
          <p:nvPr/>
        </p:nvCxnSpPr>
        <p:spPr>
          <a:xfrm flipV="1">
            <a:off x="974173" y="6215638"/>
            <a:ext cx="373308" cy="298493"/>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461D700A-F9E9-49EC-ABF9-BA3C8D040CDD}"/>
              </a:ext>
            </a:extLst>
          </p:cNvPr>
          <p:cNvCxnSpPr>
            <a:cxnSpLocks/>
          </p:cNvCxnSpPr>
          <p:nvPr/>
        </p:nvCxnSpPr>
        <p:spPr>
          <a:xfrm flipV="1">
            <a:off x="1347481" y="6218408"/>
            <a:ext cx="631270" cy="1"/>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3F7BD310-9124-418F-92BB-ADF311608F73}"/>
              </a:ext>
            </a:extLst>
          </p:cNvPr>
          <p:cNvSpPr txBox="1"/>
          <p:nvPr/>
        </p:nvSpPr>
        <p:spPr>
          <a:xfrm>
            <a:off x="685801" y="6323219"/>
            <a:ext cx="381706" cy="276999"/>
          </a:xfrm>
          <a:prstGeom prst="rect">
            <a:avLst/>
          </a:prstGeom>
          <a:noFill/>
        </p:spPr>
        <p:txBody>
          <a:bodyPr wrap="square" rtlCol="0">
            <a:spAutoFit/>
          </a:bodyPr>
          <a:lstStyle/>
          <a:p>
            <a:r>
              <a:rPr lang="en-GB" sz="1200" dirty="0"/>
              <a:t>-x </a:t>
            </a:r>
          </a:p>
        </p:txBody>
      </p:sp>
      <p:sp>
        <p:nvSpPr>
          <p:cNvPr id="58" name="TextBox 57">
            <a:extLst>
              <a:ext uri="{FF2B5EF4-FFF2-40B4-BE49-F238E27FC236}">
                <a16:creationId xmlns:a16="http://schemas.microsoft.com/office/drawing/2014/main" id="{2294FCF2-926A-417F-9C3B-780D5D87EF23}"/>
              </a:ext>
            </a:extLst>
          </p:cNvPr>
          <p:cNvSpPr txBox="1"/>
          <p:nvPr/>
        </p:nvSpPr>
        <p:spPr>
          <a:xfrm>
            <a:off x="1698433" y="6233798"/>
            <a:ext cx="2909661" cy="523220"/>
          </a:xfrm>
          <a:prstGeom prst="rect">
            <a:avLst/>
          </a:prstGeom>
          <a:noFill/>
        </p:spPr>
        <p:txBody>
          <a:bodyPr wrap="square" rtlCol="0">
            <a:spAutoFit/>
          </a:bodyPr>
          <a:lstStyle/>
          <a:p>
            <a:r>
              <a:rPr lang="en-GB" sz="1400" dirty="0"/>
              <a:t>The pay-off of buying a put option from a seller with the exercise price </a:t>
            </a:r>
            <a:r>
              <a:rPr lang="en-GB" sz="1400" dirty="0">
                <a:solidFill>
                  <a:srgbClr val="FF0000"/>
                </a:solidFill>
              </a:rPr>
              <a:t>X</a:t>
            </a:r>
          </a:p>
        </p:txBody>
      </p:sp>
      <p:sp>
        <p:nvSpPr>
          <p:cNvPr id="59" name="TextBox 58">
            <a:extLst>
              <a:ext uri="{FF2B5EF4-FFF2-40B4-BE49-F238E27FC236}">
                <a16:creationId xmlns:a16="http://schemas.microsoft.com/office/drawing/2014/main" id="{21B6DF83-F9C2-4CFD-80A1-EAB437E8F431}"/>
              </a:ext>
            </a:extLst>
          </p:cNvPr>
          <p:cNvSpPr txBox="1"/>
          <p:nvPr/>
        </p:nvSpPr>
        <p:spPr>
          <a:xfrm>
            <a:off x="4309784" y="5268718"/>
            <a:ext cx="5376615" cy="307777"/>
          </a:xfrm>
          <a:prstGeom prst="rect">
            <a:avLst/>
          </a:prstGeom>
          <a:noFill/>
        </p:spPr>
        <p:txBody>
          <a:bodyPr wrap="square" rtlCol="0">
            <a:spAutoFit/>
          </a:bodyPr>
          <a:lstStyle/>
          <a:p>
            <a:r>
              <a:rPr lang="en-GB" sz="1400" b="1" dirty="0"/>
              <a:t>This is the replication of the payoff of the stock</a:t>
            </a:r>
            <a:endParaRPr lang="en-GB" sz="1400" b="1" dirty="0">
              <a:solidFill>
                <a:srgbClr val="FF0000"/>
              </a:solidFill>
            </a:endParaRPr>
          </a:p>
        </p:txBody>
      </p:sp>
      <p:sp>
        <p:nvSpPr>
          <p:cNvPr id="4" name="Slide Number Placeholder 3">
            <a:extLst>
              <a:ext uri="{FF2B5EF4-FFF2-40B4-BE49-F238E27FC236}">
                <a16:creationId xmlns:a16="http://schemas.microsoft.com/office/drawing/2014/main" id="{1919A4F2-A90F-4128-AD71-E3BF3EAD80F1}"/>
              </a:ext>
            </a:extLst>
          </p:cNvPr>
          <p:cNvSpPr>
            <a:spLocks noGrp="1"/>
          </p:cNvSpPr>
          <p:nvPr>
            <p:ph type="sldNum" sz="quarter" idx="12"/>
          </p:nvPr>
        </p:nvSpPr>
        <p:spPr/>
        <p:txBody>
          <a:bodyPr/>
          <a:lstStyle/>
          <a:p>
            <a:fld id="{E268A2EE-60DF-4D9A-BDB5-E8B57244CE40}" type="slidenum">
              <a:rPr lang="en-GB" smtClean="0"/>
              <a:pPr/>
              <a:t>191</a:t>
            </a:fld>
            <a:endParaRPr lang="en-GB"/>
          </a:p>
        </p:txBody>
      </p:sp>
      <p:sp>
        <p:nvSpPr>
          <p:cNvPr id="14" name="TextBox 13">
            <a:extLst>
              <a:ext uri="{FF2B5EF4-FFF2-40B4-BE49-F238E27FC236}">
                <a16:creationId xmlns:a16="http://schemas.microsoft.com/office/drawing/2014/main" id="{7318677A-04E1-1C06-3890-C02CCF5D2E94}"/>
              </a:ext>
            </a:extLst>
          </p:cNvPr>
          <p:cNvSpPr txBox="1"/>
          <p:nvPr/>
        </p:nvSpPr>
        <p:spPr>
          <a:xfrm>
            <a:off x="4265200" y="5538365"/>
            <a:ext cx="7880679" cy="830997"/>
          </a:xfrm>
          <a:prstGeom prst="rect">
            <a:avLst/>
          </a:prstGeom>
          <a:noFill/>
        </p:spPr>
        <p:txBody>
          <a:bodyPr wrap="square" rtlCol="0">
            <a:spAutoFit/>
          </a:bodyPr>
          <a:lstStyle/>
          <a:p>
            <a:pPr marL="285750" indent="-285750">
              <a:buFont typeface="Wingdings" panose="05000000000000000000" pitchFamily="2" charset="2"/>
              <a:buChar char="§"/>
            </a:pPr>
            <a:r>
              <a:rPr lang="en-GB" sz="1600" dirty="0">
                <a:solidFill>
                  <a:srgbClr val="00B0F0"/>
                </a:solidFill>
              </a:rPr>
              <a:t>If </a:t>
            </a:r>
            <a:r>
              <a:rPr lang="en-GB" sz="1600" dirty="0">
                <a:solidFill>
                  <a:srgbClr val="FF0000"/>
                </a:solidFill>
              </a:rPr>
              <a:t>S&gt;X</a:t>
            </a:r>
            <a:r>
              <a:rPr lang="en-GB" sz="1600" dirty="0">
                <a:solidFill>
                  <a:srgbClr val="00B0F0"/>
                </a:solidFill>
              </a:rPr>
              <a:t>, then the call option is valuable &amp; can be exercised</a:t>
            </a:r>
          </a:p>
          <a:p>
            <a:pPr marL="285750" indent="-285750">
              <a:buFont typeface="Wingdings" panose="05000000000000000000" pitchFamily="2" charset="2"/>
              <a:buChar char="§"/>
            </a:pPr>
            <a:r>
              <a:rPr lang="en-GB" sz="1600" dirty="0">
                <a:solidFill>
                  <a:srgbClr val="00B0F0"/>
                </a:solidFill>
              </a:rPr>
              <a:t>If </a:t>
            </a:r>
            <a:r>
              <a:rPr lang="en-GB" sz="1600" dirty="0">
                <a:solidFill>
                  <a:srgbClr val="FF0000"/>
                </a:solidFill>
              </a:rPr>
              <a:t>S=X</a:t>
            </a:r>
            <a:r>
              <a:rPr lang="en-GB" sz="1600" dirty="0">
                <a:solidFill>
                  <a:srgbClr val="00B0F0"/>
                </a:solidFill>
              </a:rPr>
              <a:t>, then the zero-coupon (low-risk) bond with the face value of X protects our interest</a:t>
            </a:r>
          </a:p>
          <a:p>
            <a:pPr marL="285750" indent="-285750">
              <a:buFont typeface="Wingdings" panose="05000000000000000000" pitchFamily="2" charset="2"/>
              <a:buChar char="§"/>
            </a:pPr>
            <a:r>
              <a:rPr lang="en-GB" sz="1600" dirty="0">
                <a:solidFill>
                  <a:srgbClr val="00B0F0"/>
                </a:solidFill>
              </a:rPr>
              <a:t>If </a:t>
            </a:r>
            <a:r>
              <a:rPr lang="en-GB" sz="1600" dirty="0">
                <a:solidFill>
                  <a:srgbClr val="FF0000"/>
                </a:solidFill>
              </a:rPr>
              <a:t>S&lt;X</a:t>
            </a:r>
            <a:r>
              <a:rPr lang="en-GB" sz="1600" dirty="0">
                <a:solidFill>
                  <a:srgbClr val="00B0F0"/>
                </a:solidFill>
              </a:rPr>
              <a:t>, then by selling the put option, the negative pay-off is transferred to the buyer of it </a:t>
            </a:r>
          </a:p>
        </p:txBody>
      </p:sp>
    </p:spTree>
    <p:extLst>
      <p:ext uri="{BB962C8B-B14F-4D97-AF65-F5344CB8AC3E}">
        <p14:creationId xmlns:p14="http://schemas.microsoft.com/office/powerpoint/2010/main" val="4271139448"/>
      </p:ext>
    </p:extLst>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CA9B0-8018-4253-9BE9-55B6FAC37FE1}"/>
              </a:ext>
            </a:extLst>
          </p:cNvPr>
          <p:cNvSpPr txBox="1">
            <a:spLocks/>
          </p:cNvSpPr>
          <p:nvPr/>
        </p:nvSpPr>
        <p:spPr>
          <a:xfrm>
            <a:off x="285227" y="642362"/>
            <a:ext cx="11727807" cy="448207"/>
          </a:xfrm>
          <a:prstGeom prst="rect">
            <a:avLst/>
          </a:prstGeom>
        </p:spPr>
        <p:style>
          <a:lnRef idx="0">
            <a:schemeClr val="accent6"/>
          </a:lnRef>
          <a:fillRef idx="3">
            <a:schemeClr val="accent6"/>
          </a:fillRef>
          <a:effectRef idx="3">
            <a:schemeClr val="accent6"/>
          </a:effectRef>
          <a:fontRef idx="minor">
            <a:schemeClr val="lt1"/>
          </a:fontRef>
        </p:style>
        <p:txBody>
          <a:bodyPr>
            <a:noAutofit/>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2500" dirty="0">
                <a:solidFill>
                  <a:schemeClr val="tx1"/>
                </a:solidFill>
              </a:rPr>
              <a:t>Synthetic Share &amp; </a:t>
            </a:r>
            <a:r>
              <a:rPr lang="en-GB" sz="2500">
                <a:solidFill>
                  <a:schemeClr val="tx1"/>
                </a:solidFill>
              </a:rPr>
              <a:t>Replicating Payoff</a:t>
            </a:r>
            <a:endParaRPr lang="en-GB" sz="2500" dirty="0">
              <a:solidFill>
                <a:schemeClr val="tx1"/>
              </a:solidFill>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83E2D07-2F21-4114-9E3D-31F27D6E4BA0}"/>
                  </a:ext>
                </a:extLst>
              </p:cNvPr>
              <p:cNvSpPr txBox="1"/>
              <p:nvPr/>
            </p:nvSpPr>
            <p:spPr>
              <a:xfrm>
                <a:off x="285226" y="1200726"/>
                <a:ext cx="11727807" cy="5184817"/>
              </a:xfrm>
              <a:prstGeom prst="rect">
                <a:avLst/>
              </a:prstGeom>
              <a:noFill/>
            </p:spPr>
            <p:txBody>
              <a:bodyPr wrap="square" rtlCol="0">
                <a:spAutoFit/>
              </a:bodyPr>
              <a:lstStyle/>
              <a:p>
                <a:pPr marL="342900" indent="-342900">
                  <a:buClr>
                    <a:schemeClr val="accent3"/>
                  </a:buClr>
                  <a:buFont typeface="Wingdings" panose="05000000000000000000" pitchFamily="2" charset="2"/>
                  <a:buChar char="v"/>
                </a:pPr>
                <a:r>
                  <a:rPr lang="en-GB" sz="2200" b="1" dirty="0"/>
                  <a:t> To test your understanding of the put-call parity we bring some examples:</a:t>
                </a:r>
              </a:p>
              <a:p>
                <a:pPr>
                  <a:buClr>
                    <a:schemeClr val="accent3"/>
                  </a:buClr>
                </a:pPr>
                <a:endParaRPr lang="en-GB" sz="800" b="1" dirty="0"/>
              </a:p>
              <a:p>
                <a:pPr>
                  <a:buClr>
                    <a:schemeClr val="accent3"/>
                  </a:buClr>
                </a:pPr>
                <a:r>
                  <a:rPr lang="en-GB" sz="2000" b="1" u="sng" dirty="0"/>
                  <a:t>Question 1</a:t>
                </a:r>
                <a:r>
                  <a:rPr lang="en-GB" sz="2000" b="1" dirty="0"/>
                  <a:t>: </a:t>
                </a:r>
                <a:r>
                  <a:rPr lang="en-GB" sz="2000" dirty="0"/>
                  <a:t>Suppose Nokia shares are selling for </a:t>
                </a:r>
                <a:r>
                  <a:rPr lang="en-GB" sz="2000" dirty="0">
                    <a:solidFill>
                      <a:srgbClr val="FF0000"/>
                    </a:solidFill>
                  </a:rPr>
                  <a:t>£10.95</a:t>
                </a:r>
                <a:r>
                  <a:rPr lang="en-GB" sz="2000" dirty="0"/>
                  <a:t>. A three-month call option with a </a:t>
                </a:r>
                <a:r>
                  <a:rPr lang="en-GB" sz="2000" dirty="0">
                    <a:solidFill>
                      <a:srgbClr val="FF0000"/>
                    </a:solidFill>
                  </a:rPr>
                  <a:t>£10.95 </a:t>
                </a:r>
                <a:r>
                  <a:rPr lang="en-GB" sz="2000" dirty="0"/>
                  <a:t>strike price goes for </a:t>
                </a:r>
                <a:r>
                  <a:rPr lang="en-GB" sz="2000" dirty="0">
                    <a:solidFill>
                      <a:srgbClr val="FF0000"/>
                    </a:solidFill>
                  </a:rPr>
                  <a:t>£0.35</a:t>
                </a:r>
                <a:r>
                  <a:rPr lang="en-GB" sz="2000" dirty="0"/>
                  <a:t>. The risk-free rate is </a:t>
                </a:r>
                <a:r>
                  <a:rPr lang="en-GB" sz="2000" dirty="0">
                    <a:solidFill>
                      <a:srgbClr val="FF0000"/>
                    </a:solidFill>
                  </a:rPr>
                  <a:t>0.5%</a:t>
                </a:r>
                <a:r>
                  <a:rPr lang="en-GB" sz="2000" dirty="0"/>
                  <a:t> per month. What is the value of a </a:t>
                </a:r>
                <a:r>
                  <a:rPr lang="en-GB" sz="2000" dirty="0">
                    <a:solidFill>
                      <a:srgbClr val="FF0000"/>
                    </a:solidFill>
                  </a:rPr>
                  <a:t>3</a:t>
                </a:r>
                <a:r>
                  <a:rPr lang="en-GB" sz="2000" dirty="0"/>
                  <a:t>-month put option with a </a:t>
                </a:r>
                <a:r>
                  <a:rPr lang="en-GB" sz="2000" dirty="0">
                    <a:solidFill>
                      <a:srgbClr val="FF0000"/>
                    </a:solidFill>
                  </a:rPr>
                  <a:t>£10.95 </a:t>
                </a:r>
                <a:r>
                  <a:rPr lang="en-GB" sz="2000" dirty="0"/>
                  <a:t>strike price?</a:t>
                </a:r>
              </a:p>
              <a:p>
                <a:pPr>
                  <a:buClr>
                    <a:schemeClr val="accent3"/>
                  </a:buClr>
                </a:pPr>
                <a:endParaRPr lang="en-GB" sz="2000" dirty="0"/>
              </a:p>
              <a:p>
                <a:pPr>
                  <a:buClr>
                    <a:schemeClr val="accent3"/>
                  </a:buClr>
                </a:pPr>
                <a:endParaRPr lang="en-GB" sz="800" dirty="0"/>
              </a:p>
              <a:p>
                <a:pPr>
                  <a:buClr>
                    <a:schemeClr val="accent3"/>
                  </a:buClr>
                </a:pPr>
                <a:r>
                  <a:rPr lang="en-GB" sz="2000" b="1" u="sng" dirty="0">
                    <a:solidFill>
                      <a:srgbClr val="FF0000"/>
                    </a:solidFill>
                  </a:rPr>
                  <a:t>Answer</a:t>
                </a:r>
                <a:r>
                  <a:rPr lang="en-GB" sz="2000" dirty="0"/>
                  <a:t>: Using the put-call parity equation we have</a:t>
                </a:r>
              </a:p>
              <a:p>
                <a:pPr>
                  <a:buClr>
                    <a:schemeClr val="accent3"/>
                  </a:buClr>
                </a:pPr>
                <a:endParaRPr lang="en-GB" sz="800" dirty="0"/>
              </a:p>
              <a:p>
                <a:pPr algn="ctr">
                  <a:buClr>
                    <a:schemeClr val="accent3"/>
                  </a:buClr>
                </a:pPr>
                <a:r>
                  <a:rPr lang="en-GB" sz="2000" dirty="0"/>
                  <a:t> </a:t>
                </a:r>
                <a14:m>
                  <m:oMath xmlns:m="http://schemas.openxmlformats.org/officeDocument/2006/math">
                    <m:r>
                      <a:rPr lang="en-GB" sz="2000" b="0" i="1" smtClean="0">
                        <a:latin typeface="Cambria Math" panose="02040503050406030204" pitchFamily="18" charset="0"/>
                      </a:rPr>
                      <m:t>𝑃</m:t>
                    </m:r>
                    <m:r>
                      <a:rPr lang="en-GB" sz="2000" b="0" i="1" smtClean="0">
                        <a:latin typeface="Cambria Math" panose="02040503050406030204" pitchFamily="18" charset="0"/>
                      </a:rPr>
                      <m:t>=−</m:t>
                    </m:r>
                    <m:r>
                      <a:rPr lang="en-GB" sz="2000" b="0" i="1" smtClean="0">
                        <a:latin typeface="Cambria Math" panose="02040503050406030204" pitchFamily="18" charset="0"/>
                      </a:rPr>
                      <m:t>𝑆</m:t>
                    </m:r>
                    <m:r>
                      <a:rPr lang="en-GB" sz="2000" b="0" i="1" smtClean="0">
                        <a:latin typeface="Cambria Math" panose="02040503050406030204" pitchFamily="18" charset="0"/>
                      </a:rPr>
                      <m:t>+</m:t>
                    </m:r>
                    <m:r>
                      <a:rPr lang="en-GB" sz="2000" b="0" i="1" smtClean="0">
                        <a:latin typeface="Cambria Math" panose="02040503050406030204" pitchFamily="18" charset="0"/>
                      </a:rPr>
                      <m:t>𝐶</m:t>
                    </m:r>
                    <m:r>
                      <a:rPr lang="en-GB" sz="2000" b="0" i="1" smtClean="0">
                        <a:latin typeface="Cambria Math" panose="02040503050406030204" pitchFamily="18" charset="0"/>
                      </a:rPr>
                      <m:t>+</m:t>
                    </m:r>
                    <m:r>
                      <a:rPr lang="en-GB" sz="2000" b="0" i="1" smtClean="0">
                        <a:latin typeface="Cambria Math" panose="02040503050406030204" pitchFamily="18" charset="0"/>
                      </a:rPr>
                      <m:t>𝑃𝑉</m:t>
                    </m:r>
                    <m:d>
                      <m:dPr>
                        <m:ctrlPr>
                          <a:rPr lang="en-GB" sz="2000" b="0" i="1" smtClean="0">
                            <a:latin typeface="Cambria Math" panose="02040503050406030204" pitchFamily="18" charset="0"/>
                          </a:rPr>
                        </m:ctrlPr>
                      </m:dPr>
                      <m:e>
                        <m:r>
                          <a:rPr lang="en-GB" sz="2000" b="0" i="1" smtClean="0">
                            <a:latin typeface="Cambria Math" panose="02040503050406030204" pitchFamily="18" charset="0"/>
                          </a:rPr>
                          <m:t>𝐾</m:t>
                        </m:r>
                      </m:e>
                    </m:d>
                    <m:r>
                      <a:rPr lang="en-GB" sz="2000" b="0" i="1" smtClean="0">
                        <a:latin typeface="Cambria Math" panose="02040503050406030204" pitchFamily="18" charset="0"/>
                        <a:ea typeface="Cambria Math" panose="02040503050406030204" pitchFamily="18" charset="0"/>
                      </a:rPr>
                      <m:t>⟹</m:t>
                    </m:r>
                    <m:r>
                      <a:rPr lang="en-GB" sz="2000" b="0" i="1" smtClean="0">
                        <a:latin typeface="Cambria Math" panose="02040503050406030204" pitchFamily="18" charset="0"/>
                        <a:ea typeface="Cambria Math" panose="02040503050406030204" pitchFamily="18" charset="0"/>
                      </a:rPr>
                      <m:t>𝑃</m:t>
                    </m:r>
                    <m:r>
                      <a:rPr lang="en-GB" sz="2000" b="0" i="1" smtClean="0">
                        <a:latin typeface="Cambria Math" panose="02040503050406030204" pitchFamily="18" charset="0"/>
                        <a:ea typeface="Cambria Math" panose="02040503050406030204" pitchFamily="18" charset="0"/>
                      </a:rPr>
                      <m:t>=−£10.95+£0.35+</m:t>
                    </m:r>
                    <m:f>
                      <m:fPr>
                        <m:ctrlPr>
                          <a:rPr lang="en-GB" sz="2000" b="0" i="1" smtClean="0">
                            <a:latin typeface="Cambria Math" panose="02040503050406030204" pitchFamily="18" charset="0"/>
                            <a:ea typeface="Cambria Math" panose="02040503050406030204" pitchFamily="18" charset="0"/>
                          </a:rPr>
                        </m:ctrlPr>
                      </m:fPr>
                      <m:num>
                        <m:r>
                          <a:rPr lang="en-GB" sz="2000" b="0" i="1" smtClean="0">
                            <a:latin typeface="Cambria Math" panose="02040503050406030204" pitchFamily="18" charset="0"/>
                            <a:ea typeface="Cambria Math" panose="02040503050406030204" pitchFamily="18" charset="0"/>
                          </a:rPr>
                          <m:t>£10.95</m:t>
                        </m:r>
                      </m:num>
                      <m:den>
                        <m:sSup>
                          <m:sSupPr>
                            <m:ctrlPr>
                              <a:rPr lang="en-GB" sz="2000" b="0" i="1" smtClean="0">
                                <a:latin typeface="Cambria Math" panose="02040503050406030204" pitchFamily="18" charset="0"/>
                                <a:ea typeface="Cambria Math" panose="02040503050406030204" pitchFamily="18" charset="0"/>
                              </a:rPr>
                            </m:ctrlPr>
                          </m:sSupPr>
                          <m:e>
                            <m:r>
                              <a:rPr lang="en-GB" sz="2000" b="0" i="1" smtClean="0">
                                <a:latin typeface="Cambria Math" panose="02040503050406030204" pitchFamily="18" charset="0"/>
                                <a:ea typeface="Cambria Math" panose="02040503050406030204" pitchFamily="18" charset="0"/>
                              </a:rPr>
                              <m:t>1.005</m:t>
                            </m:r>
                          </m:e>
                          <m:sup>
                            <m:r>
                              <a:rPr lang="en-GB" sz="2000" b="0" i="1" smtClean="0">
                                <a:latin typeface="Cambria Math" panose="02040503050406030204" pitchFamily="18" charset="0"/>
                                <a:ea typeface="Cambria Math" panose="02040503050406030204" pitchFamily="18" charset="0"/>
                              </a:rPr>
                              <m:t>3</m:t>
                            </m:r>
                          </m:sup>
                        </m:sSup>
                      </m:den>
                    </m:f>
                    <m:r>
                      <a:rPr lang="en-GB" sz="2000" b="0" i="1" smtClean="0">
                        <a:latin typeface="Cambria Math" panose="02040503050406030204" pitchFamily="18" charset="0"/>
                        <a:ea typeface="Cambria Math" panose="02040503050406030204" pitchFamily="18" charset="0"/>
                      </a:rPr>
                      <m:t>=£0.1873</m:t>
                    </m:r>
                  </m:oMath>
                </a14:m>
                <a:endParaRPr lang="en-GB" sz="2000" dirty="0"/>
              </a:p>
              <a:p>
                <a:pPr algn="ctr">
                  <a:buClr>
                    <a:schemeClr val="accent3"/>
                  </a:buClr>
                </a:pPr>
                <a:endParaRPr lang="en-GB" sz="800" dirty="0"/>
              </a:p>
              <a:p>
                <a:pPr algn="ctr">
                  <a:buClr>
                    <a:schemeClr val="accent3"/>
                  </a:buClr>
                </a:pPr>
                <a:endParaRPr lang="en-GB" sz="800" dirty="0"/>
              </a:p>
              <a:p>
                <a:pPr>
                  <a:buClr>
                    <a:schemeClr val="accent3"/>
                  </a:buClr>
                </a:pPr>
                <a:r>
                  <a:rPr lang="en-GB" sz="2000" b="1" u="sng" dirty="0"/>
                  <a:t>Question 2</a:t>
                </a:r>
                <a:r>
                  <a:rPr lang="en-GB" sz="2000" b="1" dirty="0"/>
                  <a:t>:</a:t>
                </a:r>
                <a:r>
                  <a:rPr lang="en-GB" sz="2000" dirty="0"/>
                  <a:t> Suppose shares of Kassam plc are selling for </a:t>
                </a:r>
                <a:r>
                  <a:rPr lang="en-GB" sz="2000" dirty="0">
                    <a:solidFill>
                      <a:srgbClr val="FF0000"/>
                    </a:solidFill>
                  </a:rPr>
                  <a:t>£110</a:t>
                </a:r>
                <a:r>
                  <a:rPr lang="en-GB" sz="2000" dirty="0"/>
                  <a:t>. A call option on Kassam with one year to maturity and a </a:t>
                </a:r>
                <a:r>
                  <a:rPr lang="en-GB" sz="2000" dirty="0">
                    <a:solidFill>
                      <a:srgbClr val="FF0000"/>
                    </a:solidFill>
                  </a:rPr>
                  <a:t>£110 </a:t>
                </a:r>
                <a:r>
                  <a:rPr lang="en-GB" sz="2000" dirty="0"/>
                  <a:t>strike price sells for </a:t>
                </a:r>
                <a:r>
                  <a:rPr lang="en-GB" sz="2000" dirty="0">
                    <a:solidFill>
                      <a:srgbClr val="FF0000"/>
                    </a:solidFill>
                  </a:rPr>
                  <a:t>£15</a:t>
                </a:r>
                <a:r>
                  <a:rPr lang="en-GB" sz="2000" dirty="0"/>
                  <a:t>. A put with the same terms sells for </a:t>
                </a:r>
                <a:r>
                  <a:rPr lang="en-GB" sz="2000" dirty="0">
                    <a:solidFill>
                      <a:srgbClr val="FF0000"/>
                    </a:solidFill>
                  </a:rPr>
                  <a:t>£5</a:t>
                </a:r>
                <a:r>
                  <a:rPr lang="en-GB" sz="2000" dirty="0"/>
                  <a:t>. What is the risk-free rate?</a:t>
                </a:r>
              </a:p>
              <a:p>
                <a:pPr>
                  <a:buClr>
                    <a:schemeClr val="accent3"/>
                  </a:buClr>
                </a:pPr>
                <a:endParaRPr lang="en-GB" sz="800" dirty="0"/>
              </a:p>
              <a:p>
                <a:pPr>
                  <a:buClr>
                    <a:schemeClr val="accent3"/>
                  </a:buClr>
                </a:pPr>
                <a:r>
                  <a:rPr lang="en-GB" sz="2000" b="1" u="sng" dirty="0">
                    <a:solidFill>
                      <a:srgbClr val="FF0000"/>
                    </a:solidFill>
                  </a:rPr>
                  <a:t>Answer</a:t>
                </a:r>
                <a:r>
                  <a:rPr lang="en-GB" sz="2000" dirty="0"/>
                  <a:t>: We have</a:t>
                </a:r>
              </a:p>
              <a:p>
                <a:pPr algn="ctr">
                  <a:buClr>
                    <a:schemeClr val="accent3"/>
                  </a:buClr>
                </a:pPr>
                <a:r>
                  <a:rPr lang="en-GB" sz="2000" dirty="0"/>
                  <a:t> </a:t>
                </a:r>
                <a14:m>
                  <m:oMath xmlns:m="http://schemas.openxmlformats.org/officeDocument/2006/math">
                    <m:r>
                      <a:rPr lang="en-GB" sz="2000" b="0" i="1" smtClean="0">
                        <a:latin typeface="Cambria Math" panose="02040503050406030204" pitchFamily="18" charset="0"/>
                      </a:rPr>
                      <m:t>𝑃𝑉</m:t>
                    </m:r>
                    <m:d>
                      <m:dPr>
                        <m:ctrlPr>
                          <a:rPr lang="en-GB" sz="2000" b="0" i="1" smtClean="0">
                            <a:latin typeface="Cambria Math" panose="02040503050406030204" pitchFamily="18" charset="0"/>
                          </a:rPr>
                        </m:ctrlPr>
                      </m:dPr>
                      <m:e>
                        <m:r>
                          <a:rPr lang="en-GB" sz="2000" b="0" i="1" smtClean="0">
                            <a:latin typeface="Cambria Math" panose="02040503050406030204" pitchFamily="18" charset="0"/>
                          </a:rPr>
                          <m:t>𝐾</m:t>
                        </m:r>
                      </m:e>
                    </m:d>
                    <m:r>
                      <a:rPr lang="en-GB" sz="2000" b="0" i="1" smtClean="0">
                        <a:latin typeface="Cambria Math" panose="02040503050406030204" pitchFamily="18" charset="0"/>
                      </a:rPr>
                      <m:t>=</m:t>
                    </m:r>
                    <m:r>
                      <a:rPr lang="en-GB" sz="2000" b="0" i="1" smtClean="0">
                        <a:latin typeface="Cambria Math" panose="02040503050406030204" pitchFamily="18" charset="0"/>
                      </a:rPr>
                      <m:t>𝑆</m:t>
                    </m:r>
                    <m:r>
                      <a:rPr lang="en-GB" sz="2000" b="0" i="1" smtClean="0">
                        <a:latin typeface="Cambria Math" panose="02040503050406030204" pitchFamily="18" charset="0"/>
                      </a:rPr>
                      <m:t>−</m:t>
                    </m:r>
                    <m:r>
                      <a:rPr lang="en-GB" sz="2000" b="0" i="1" smtClean="0">
                        <a:latin typeface="Cambria Math" panose="02040503050406030204" pitchFamily="18" charset="0"/>
                      </a:rPr>
                      <m:t>𝐶</m:t>
                    </m:r>
                    <m:r>
                      <a:rPr lang="en-GB" sz="2000" b="0" i="1" smtClean="0">
                        <a:latin typeface="Cambria Math" panose="02040503050406030204" pitchFamily="18" charset="0"/>
                      </a:rPr>
                      <m:t>+</m:t>
                    </m:r>
                    <m:r>
                      <a:rPr lang="en-GB" sz="2000" b="0" i="1" smtClean="0">
                        <a:latin typeface="Cambria Math" panose="02040503050406030204" pitchFamily="18" charset="0"/>
                      </a:rPr>
                      <m:t>𝑃</m:t>
                    </m:r>
                    <m:r>
                      <a:rPr lang="en-GB" sz="2000" b="0" i="1" smtClean="0">
                        <a:latin typeface="Cambria Math" panose="02040503050406030204" pitchFamily="18" charset="0"/>
                        <a:ea typeface="Cambria Math" panose="02040503050406030204" pitchFamily="18" charset="0"/>
                      </a:rPr>
                      <m:t>⟹</m:t>
                    </m:r>
                    <m:r>
                      <a:rPr lang="en-GB" sz="2000" b="0" i="1" smtClean="0">
                        <a:latin typeface="Cambria Math" panose="02040503050406030204" pitchFamily="18" charset="0"/>
                        <a:ea typeface="Cambria Math" panose="02040503050406030204" pitchFamily="18" charset="0"/>
                      </a:rPr>
                      <m:t>𝑃𝑉</m:t>
                    </m:r>
                    <m:d>
                      <m:dPr>
                        <m:ctrlPr>
                          <a:rPr lang="en-GB" sz="2000" b="0" i="1" smtClean="0">
                            <a:latin typeface="Cambria Math" panose="02040503050406030204" pitchFamily="18" charset="0"/>
                            <a:ea typeface="Cambria Math" panose="02040503050406030204" pitchFamily="18" charset="0"/>
                          </a:rPr>
                        </m:ctrlPr>
                      </m:dPr>
                      <m:e>
                        <m:r>
                          <a:rPr lang="en-GB" sz="2000" b="0" i="1" smtClean="0">
                            <a:latin typeface="Cambria Math" panose="02040503050406030204" pitchFamily="18" charset="0"/>
                            <a:ea typeface="Cambria Math" panose="02040503050406030204" pitchFamily="18" charset="0"/>
                          </a:rPr>
                          <m:t>𝐾</m:t>
                        </m:r>
                      </m:e>
                    </m:d>
                    <m:r>
                      <a:rPr lang="en-GB" sz="2000" b="0" i="1" smtClean="0">
                        <a:latin typeface="Cambria Math" panose="02040503050406030204" pitchFamily="18" charset="0"/>
                        <a:ea typeface="Cambria Math" panose="02040503050406030204" pitchFamily="18" charset="0"/>
                      </a:rPr>
                      <m:t>=£110−£15+£5=£100</m:t>
                    </m:r>
                  </m:oMath>
                </a14:m>
                <a:endParaRPr lang="en-GB" sz="2000" dirty="0"/>
              </a:p>
              <a:p>
                <a:pPr algn="ctr">
                  <a:buClr>
                    <a:schemeClr val="accent3"/>
                  </a:buClr>
                </a:pPr>
                <a:endParaRPr lang="en-GB" sz="2000" dirty="0"/>
              </a:p>
              <a:p>
                <a:pPr>
                  <a:buClr>
                    <a:schemeClr val="accent3"/>
                  </a:buClr>
                </a:pPr>
                <a:r>
                  <a:rPr lang="en-GB" sz="2000" dirty="0"/>
                  <a:t>Because the PV of </a:t>
                </a:r>
                <a:r>
                  <a:rPr lang="en-GB" sz="2000" dirty="0">
                    <a:solidFill>
                      <a:srgbClr val="FF0000"/>
                    </a:solidFill>
                  </a:rPr>
                  <a:t>£110  </a:t>
                </a:r>
                <a:r>
                  <a:rPr lang="en-GB" sz="2000" dirty="0"/>
                  <a:t>strike price is </a:t>
                </a:r>
                <a:r>
                  <a:rPr lang="en-GB" sz="2000" dirty="0">
                    <a:solidFill>
                      <a:srgbClr val="FF0000"/>
                    </a:solidFill>
                  </a:rPr>
                  <a:t>£100</a:t>
                </a:r>
                <a:r>
                  <a:rPr lang="en-GB" sz="2000" dirty="0"/>
                  <a:t>, the implied risk-free is </a:t>
                </a:r>
                <a:r>
                  <a:rPr lang="en-GB" sz="2000" dirty="0">
                    <a:solidFill>
                      <a:srgbClr val="FF0000"/>
                    </a:solidFill>
                  </a:rPr>
                  <a:t>10%</a:t>
                </a:r>
                <a:r>
                  <a:rPr lang="en-GB" sz="2000" dirty="0"/>
                  <a:t>.</a:t>
                </a:r>
                <a:endParaRPr lang="en-GB" sz="2200" dirty="0"/>
              </a:p>
            </p:txBody>
          </p:sp>
        </mc:Choice>
        <mc:Fallback xmlns="">
          <p:sp>
            <p:nvSpPr>
              <p:cNvPr id="3" name="TextBox 2">
                <a:extLst>
                  <a:ext uri="{FF2B5EF4-FFF2-40B4-BE49-F238E27FC236}">
                    <a16:creationId xmlns:a16="http://schemas.microsoft.com/office/drawing/2014/main" id="{383E2D07-2F21-4114-9E3D-31F27D6E4BA0}"/>
                  </a:ext>
                </a:extLst>
              </p:cNvPr>
              <p:cNvSpPr txBox="1">
                <a:spLocks noRot="1" noChangeAspect="1" noMove="1" noResize="1" noEditPoints="1" noAdjustHandles="1" noChangeArrowheads="1" noChangeShapeType="1" noTextEdit="1"/>
              </p:cNvSpPr>
              <p:nvPr/>
            </p:nvSpPr>
            <p:spPr>
              <a:xfrm>
                <a:off x="285226" y="1200726"/>
                <a:ext cx="11727807" cy="5184817"/>
              </a:xfrm>
              <a:prstGeom prst="rect">
                <a:avLst/>
              </a:prstGeom>
              <a:blipFill>
                <a:blip r:embed="rId2"/>
                <a:stretch>
                  <a:fillRect l="-572" t="-824"/>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D3250784-1879-48B7-A8BA-97D373D0C37D}"/>
              </a:ext>
            </a:extLst>
          </p:cNvPr>
          <p:cNvSpPr>
            <a:spLocks noGrp="1"/>
          </p:cNvSpPr>
          <p:nvPr>
            <p:ph type="sldNum" sz="quarter" idx="12"/>
          </p:nvPr>
        </p:nvSpPr>
        <p:spPr/>
        <p:txBody>
          <a:bodyPr/>
          <a:lstStyle/>
          <a:p>
            <a:fld id="{E268A2EE-60DF-4D9A-BDB5-E8B57244CE40}" type="slidenum">
              <a:rPr lang="en-GB" smtClean="0"/>
              <a:pPr/>
              <a:t>192</a:t>
            </a:fld>
            <a:endParaRPr lang="en-GB"/>
          </a:p>
        </p:txBody>
      </p:sp>
    </p:spTree>
    <p:extLst>
      <p:ext uri="{BB962C8B-B14F-4D97-AF65-F5344CB8AC3E}">
        <p14:creationId xmlns:p14="http://schemas.microsoft.com/office/powerpoint/2010/main" val="2012993732"/>
      </p:ext>
    </p:extLst>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CA9B0-8018-4253-9BE9-55B6FAC37FE1}"/>
              </a:ext>
            </a:extLst>
          </p:cNvPr>
          <p:cNvSpPr txBox="1">
            <a:spLocks/>
          </p:cNvSpPr>
          <p:nvPr/>
        </p:nvSpPr>
        <p:spPr>
          <a:xfrm>
            <a:off x="285227" y="642362"/>
            <a:ext cx="11727807" cy="448207"/>
          </a:xfrm>
          <a:prstGeom prst="rect">
            <a:avLst/>
          </a:prstGeom>
        </p:spPr>
        <p:style>
          <a:lnRef idx="0">
            <a:schemeClr val="accent6"/>
          </a:lnRef>
          <a:fillRef idx="3">
            <a:schemeClr val="accent6"/>
          </a:fillRef>
          <a:effectRef idx="3">
            <a:schemeClr val="accent6"/>
          </a:effectRef>
          <a:fontRef idx="minor">
            <a:schemeClr val="lt1"/>
          </a:fontRef>
        </p:style>
        <p:txBody>
          <a:bodyPr>
            <a:noAutofit/>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2500" dirty="0">
                <a:solidFill>
                  <a:schemeClr val="tx1"/>
                </a:solidFill>
              </a:rPr>
              <a:t>Synthetic Call Option</a:t>
            </a:r>
          </a:p>
        </p:txBody>
      </p:sp>
      <p:pic>
        <p:nvPicPr>
          <p:cNvPr id="3" name="Picture 4">
            <a:extLst>
              <a:ext uri="{FF2B5EF4-FFF2-40B4-BE49-F238E27FC236}">
                <a16:creationId xmlns:a16="http://schemas.microsoft.com/office/drawing/2014/main" id="{14DB699E-30EF-41B0-959C-D8C87581035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4956"/>
          <a:stretch/>
        </p:blipFill>
        <p:spPr bwMode="auto">
          <a:xfrm>
            <a:off x="583041" y="1191492"/>
            <a:ext cx="6581157"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4">
            <a:extLst>
              <a:ext uri="{FF2B5EF4-FFF2-40B4-BE49-F238E27FC236}">
                <a16:creationId xmlns:a16="http://schemas.microsoft.com/office/drawing/2014/main" id="{06C393F9-ECA6-42F9-BBF8-EAF2C7DA66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3041" y="2769743"/>
            <a:ext cx="6581157" cy="3997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AEDFCF96-9AA8-4F83-BF4B-C29BBE1B5B6C}"/>
                  </a:ext>
                </a:extLst>
              </p:cNvPr>
              <p:cNvSpPr txBox="1"/>
              <p:nvPr/>
            </p:nvSpPr>
            <p:spPr>
              <a:xfrm>
                <a:off x="7531025" y="2430266"/>
                <a:ext cx="4188393" cy="3139321"/>
              </a:xfrm>
              <a:prstGeom prst="rect">
                <a:avLst/>
              </a:prstGeom>
              <a:noFill/>
            </p:spPr>
            <p:txBody>
              <a:bodyPr wrap="square" rtlCol="0">
                <a:spAutoFit/>
              </a:bodyPr>
              <a:lstStyle/>
              <a:p>
                <a:r>
                  <a:rPr lang="en-GB" dirty="0"/>
                  <a:t>In this example, we are going to sell a call option to a client. The payoff can be replicated through </a:t>
                </a:r>
                <a:r>
                  <a:rPr lang="en-GB" dirty="0">
                    <a:solidFill>
                      <a:srgbClr val="FF0000"/>
                    </a:solidFill>
                  </a:rPr>
                  <a:t>buying a put </a:t>
                </a:r>
                <a:r>
                  <a:rPr lang="en-GB" dirty="0"/>
                  <a:t>+ </a:t>
                </a:r>
                <a:r>
                  <a:rPr lang="en-GB" dirty="0">
                    <a:solidFill>
                      <a:srgbClr val="FF0000"/>
                    </a:solidFill>
                  </a:rPr>
                  <a:t>buying a share </a:t>
                </a:r>
                <a:r>
                  <a:rPr lang="en-GB" u="sng" dirty="0"/>
                  <a:t>with the price equal to the strike price of a put option </a:t>
                </a:r>
                <a:r>
                  <a:rPr lang="en-GB" dirty="0"/>
                  <a:t>and </a:t>
                </a:r>
                <a:r>
                  <a:rPr lang="en-GB" dirty="0">
                    <a:solidFill>
                      <a:srgbClr val="FF0000"/>
                    </a:solidFill>
                  </a:rPr>
                  <a:t>selling a risk-free zero-coupon bond </a:t>
                </a:r>
                <a:r>
                  <a:rPr lang="en-GB" u="sng" dirty="0"/>
                  <a:t>with the same face value of the strike price</a:t>
                </a:r>
                <a:r>
                  <a:rPr lang="en-GB" dirty="0"/>
                  <a:t>. i.e. </a:t>
                </a:r>
              </a:p>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𝐶</m:t>
                      </m:r>
                      <m:r>
                        <a:rPr lang="en-GB" b="0" i="1" smtClean="0">
                          <a:latin typeface="Cambria Math" panose="02040503050406030204" pitchFamily="18" charset="0"/>
                        </a:rPr>
                        <m:t>=</m:t>
                      </m:r>
                      <m:r>
                        <a:rPr lang="en-GB" b="0" i="1" smtClean="0">
                          <a:latin typeface="Cambria Math" panose="02040503050406030204" pitchFamily="18" charset="0"/>
                        </a:rPr>
                        <m:t>𝑃</m:t>
                      </m:r>
                      <m:r>
                        <a:rPr lang="en-GB" b="0" i="1" smtClean="0">
                          <a:latin typeface="Cambria Math" panose="02040503050406030204" pitchFamily="18" charset="0"/>
                        </a:rPr>
                        <m:t>+</m:t>
                      </m:r>
                      <m:r>
                        <a:rPr lang="en-GB" b="0" i="1" smtClean="0">
                          <a:latin typeface="Cambria Math" panose="02040503050406030204" pitchFamily="18" charset="0"/>
                        </a:rPr>
                        <m:t>𝑆</m:t>
                      </m:r>
                      <m:r>
                        <a:rPr lang="en-GB" b="0" i="1" smtClean="0">
                          <a:latin typeface="Cambria Math" panose="02040503050406030204" pitchFamily="18" charset="0"/>
                        </a:rPr>
                        <m:t>−</m:t>
                      </m:r>
                      <m:r>
                        <a:rPr lang="en-GB" b="0" i="1" smtClean="0">
                          <a:latin typeface="Cambria Math" panose="02040503050406030204" pitchFamily="18" charset="0"/>
                        </a:rPr>
                        <m:t>𝑃𝑉</m:t>
                      </m:r>
                      <m:r>
                        <a:rPr lang="en-GB" b="0" i="1" smtClean="0">
                          <a:latin typeface="Cambria Math" panose="02040503050406030204" pitchFamily="18" charset="0"/>
                        </a:rPr>
                        <m:t>(</m:t>
                      </m:r>
                      <m:r>
                        <a:rPr lang="en-GB" b="0" i="1" smtClean="0">
                          <a:latin typeface="Cambria Math" panose="02040503050406030204" pitchFamily="18" charset="0"/>
                        </a:rPr>
                        <m:t>𝐾</m:t>
                      </m:r>
                      <m:r>
                        <a:rPr lang="en-GB" b="0" i="1" smtClean="0">
                          <a:latin typeface="Cambria Math" panose="02040503050406030204" pitchFamily="18" charset="0"/>
                        </a:rPr>
                        <m:t>)</m:t>
                      </m:r>
                    </m:oMath>
                  </m:oMathPara>
                </a14:m>
                <a:endParaRPr lang="en-GB" dirty="0"/>
              </a:p>
              <a:p>
                <a:r>
                  <a:rPr lang="en-GB" dirty="0"/>
                  <a:t> If we sell the call for </a:t>
                </a:r>
                <a:r>
                  <a:rPr lang="en-GB" dirty="0">
                    <a:solidFill>
                      <a:srgbClr val="FF0000"/>
                    </a:solidFill>
                  </a:rPr>
                  <a:t>$2.632 </a:t>
                </a:r>
                <a:r>
                  <a:rPr lang="en-GB" dirty="0"/>
                  <a:t>the payoff is zero, but anything above that makes a profit.</a:t>
                </a:r>
              </a:p>
            </p:txBody>
          </p:sp>
        </mc:Choice>
        <mc:Fallback xmlns="">
          <p:sp>
            <p:nvSpPr>
              <p:cNvPr id="5" name="TextBox 4">
                <a:extLst>
                  <a:ext uri="{FF2B5EF4-FFF2-40B4-BE49-F238E27FC236}">
                    <a16:creationId xmlns:a16="http://schemas.microsoft.com/office/drawing/2014/main" id="{AEDFCF96-9AA8-4F83-BF4B-C29BBE1B5B6C}"/>
                  </a:ext>
                </a:extLst>
              </p:cNvPr>
              <p:cNvSpPr txBox="1">
                <a:spLocks noRot="1" noChangeAspect="1" noMove="1" noResize="1" noEditPoints="1" noAdjustHandles="1" noChangeArrowheads="1" noChangeShapeType="1" noTextEdit="1"/>
              </p:cNvSpPr>
              <p:nvPr/>
            </p:nvSpPr>
            <p:spPr>
              <a:xfrm>
                <a:off x="7531025" y="2430266"/>
                <a:ext cx="4188393" cy="3139321"/>
              </a:xfrm>
              <a:prstGeom prst="rect">
                <a:avLst/>
              </a:prstGeom>
              <a:blipFill>
                <a:blip r:embed="rId4"/>
                <a:stretch>
                  <a:fillRect l="-1164" t="-1165" r="-1019" b="-2136"/>
                </a:stretch>
              </a:blipFill>
            </p:spPr>
            <p:txBody>
              <a:bodyPr/>
              <a:lstStyle/>
              <a:p>
                <a:r>
                  <a:rPr lang="en-GB">
                    <a:noFill/>
                  </a:rPr>
                  <a:t> </a:t>
                </a:r>
              </a:p>
            </p:txBody>
          </p:sp>
        </mc:Fallback>
      </mc:AlternateContent>
      <p:sp>
        <p:nvSpPr>
          <p:cNvPr id="6" name="Slide Number Placeholder 5">
            <a:extLst>
              <a:ext uri="{FF2B5EF4-FFF2-40B4-BE49-F238E27FC236}">
                <a16:creationId xmlns:a16="http://schemas.microsoft.com/office/drawing/2014/main" id="{154BF223-1249-4182-9D2E-81AF737C9D45}"/>
              </a:ext>
            </a:extLst>
          </p:cNvPr>
          <p:cNvSpPr>
            <a:spLocks noGrp="1"/>
          </p:cNvSpPr>
          <p:nvPr>
            <p:ph type="sldNum" sz="quarter" idx="12"/>
          </p:nvPr>
        </p:nvSpPr>
        <p:spPr/>
        <p:txBody>
          <a:bodyPr/>
          <a:lstStyle/>
          <a:p>
            <a:fld id="{E268A2EE-60DF-4D9A-BDB5-E8B57244CE40}" type="slidenum">
              <a:rPr lang="en-GB" smtClean="0"/>
              <a:pPr/>
              <a:t>193</a:t>
            </a:fld>
            <a:endParaRPr lang="en-GB"/>
          </a:p>
        </p:txBody>
      </p:sp>
    </p:spTree>
    <p:extLst>
      <p:ext uri="{BB962C8B-B14F-4D97-AF65-F5344CB8AC3E}">
        <p14:creationId xmlns:p14="http://schemas.microsoft.com/office/powerpoint/2010/main" val="2167594796"/>
      </p:ext>
    </p:extLst>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CA9B0-8018-4253-9BE9-55B6FAC37FE1}"/>
              </a:ext>
            </a:extLst>
          </p:cNvPr>
          <p:cNvSpPr txBox="1">
            <a:spLocks/>
          </p:cNvSpPr>
          <p:nvPr/>
        </p:nvSpPr>
        <p:spPr>
          <a:xfrm>
            <a:off x="285227" y="642362"/>
            <a:ext cx="11727807" cy="448207"/>
          </a:xfrm>
          <a:prstGeom prst="rect">
            <a:avLst/>
          </a:prstGeom>
        </p:spPr>
        <p:style>
          <a:lnRef idx="0">
            <a:schemeClr val="accent6"/>
          </a:lnRef>
          <a:fillRef idx="3">
            <a:schemeClr val="accent6"/>
          </a:fillRef>
          <a:effectRef idx="3">
            <a:schemeClr val="accent6"/>
          </a:effectRef>
          <a:fontRef idx="minor">
            <a:schemeClr val="lt1"/>
          </a:fontRef>
        </p:style>
        <p:txBody>
          <a:bodyPr>
            <a:noAutofit/>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2500" dirty="0">
                <a:solidFill>
                  <a:schemeClr val="tx1"/>
                </a:solidFill>
              </a:rPr>
              <a:t>Put-Call Parity With Dividend </a:t>
            </a:r>
          </a:p>
        </p:txBody>
      </p:sp>
      <mc:AlternateContent xmlns:mc="http://schemas.openxmlformats.org/markup-compatibility/2006" xmlns:a14="http://schemas.microsoft.com/office/drawing/2010/main">
        <mc:Choice Requires="a14">
          <p:sp>
            <p:nvSpPr>
              <p:cNvPr id="3" name="Rectangle 2">
                <a:extLst>
                  <a:ext uri="{FF2B5EF4-FFF2-40B4-BE49-F238E27FC236}">
                    <a16:creationId xmlns:a16="http://schemas.microsoft.com/office/drawing/2014/main" id="{B025DFBC-0027-47B9-B4B6-BC379253436A}"/>
                  </a:ext>
                </a:extLst>
              </p:cNvPr>
              <p:cNvSpPr/>
              <p:nvPr/>
            </p:nvSpPr>
            <p:spPr>
              <a:xfrm>
                <a:off x="232096" y="1167978"/>
                <a:ext cx="11727807" cy="430887"/>
              </a:xfrm>
              <a:prstGeom prst="rect">
                <a:avLst/>
              </a:prstGeom>
            </p:spPr>
            <p:txBody>
              <a:bodyPr wrap="square">
                <a:spAutoFit/>
              </a:bodyPr>
              <a:lstStyle/>
              <a:p>
                <a:pPr marL="285750" indent="-285750">
                  <a:buClr>
                    <a:schemeClr val="accent3"/>
                  </a:buClr>
                  <a:buFont typeface="Arial" panose="020B0604020202020204" pitchFamily="34" charset="0"/>
                  <a:buChar char="•"/>
                </a:pPr>
                <a:r>
                  <a:rPr lang="en-US" altLang="en-US" sz="2200" dirty="0"/>
                  <a:t>If the stock pays a dividend, put-call parity becomes </a:t>
                </a:r>
                <a14:m>
                  <m:oMath xmlns:m="http://schemas.openxmlformats.org/officeDocument/2006/math">
                    <m:r>
                      <a:rPr lang="en-GB" altLang="en-US" sz="2200" b="0" i="1" smtClean="0">
                        <a:latin typeface="Cambria Math" panose="02040503050406030204" pitchFamily="18" charset="0"/>
                      </a:rPr>
                      <m:t>𝐶</m:t>
                    </m:r>
                    <m:r>
                      <a:rPr lang="en-GB" altLang="en-US" sz="2200" b="0" i="1" smtClean="0">
                        <a:latin typeface="Cambria Math" panose="02040503050406030204" pitchFamily="18" charset="0"/>
                      </a:rPr>
                      <m:t>=</m:t>
                    </m:r>
                    <m:r>
                      <a:rPr lang="en-GB" altLang="en-US" sz="2200" b="0" i="1" smtClean="0">
                        <a:latin typeface="Cambria Math" panose="02040503050406030204" pitchFamily="18" charset="0"/>
                      </a:rPr>
                      <m:t>𝑃</m:t>
                    </m:r>
                    <m:r>
                      <a:rPr lang="en-GB" altLang="en-US" sz="2200" b="0" i="1" smtClean="0">
                        <a:latin typeface="Cambria Math" panose="02040503050406030204" pitchFamily="18" charset="0"/>
                      </a:rPr>
                      <m:t>+</m:t>
                    </m:r>
                    <m:r>
                      <a:rPr lang="en-GB" altLang="en-US" sz="2200" b="0" i="1" smtClean="0">
                        <a:latin typeface="Cambria Math" panose="02040503050406030204" pitchFamily="18" charset="0"/>
                      </a:rPr>
                      <m:t>𝑆</m:t>
                    </m:r>
                    <m:r>
                      <a:rPr lang="en-GB" altLang="en-US" sz="2200" b="0" i="1" smtClean="0">
                        <a:latin typeface="Cambria Math" panose="02040503050406030204" pitchFamily="18" charset="0"/>
                      </a:rPr>
                      <m:t>−</m:t>
                    </m:r>
                    <m:r>
                      <a:rPr lang="en-GB" altLang="en-US" sz="2200" b="0" i="1" smtClean="0">
                        <a:latin typeface="Cambria Math" panose="02040503050406030204" pitchFamily="18" charset="0"/>
                      </a:rPr>
                      <m:t>𝑃𝑉</m:t>
                    </m:r>
                    <m:d>
                      <m:dPr>
                        <m:ctrlPr>
                          <a:rPr lang="en-GB" altLang="en-US" sz="2200" b="0" i="1" smtClean="0">
                            <a:latin typeface="Cambria Math" panose="02040503050406030204" pitchFamily="18" charset="0"/>
                          </a:rPr>
                        </m:ctrlPr>
                      </m:dPr>
                      <m:e>
                        <m:r>
                          <a:rPr lang="en-GB" altLang="en-US" sz="2200" b="0" i="1" smtClean="0">
                            <a:latin typeface="Cambria Math" panose="02040503050406030204" pitchFamily="18" charset="0"/>
                          </a:rPr>
                          <m:t>𝐾</m:t>
                        </m:r>
                      </m:e>
                    </m:d>
                    <m:r>
                      <a:rPr lang="en-GB" altLang="en-US" sz="2200" b="0" i="1" smtClean="0">
                        <a:latin typeface="Cambria Math" panose="02040503050406030204" pitchFamily="18" charset="0"/>
                      </a:rPr>
                      <m:t>−</m:t>
                    </m:r>
                    <m:r>
                      <a:rPr lang="en-GB" altLang="en-US" sz="2200" b="0" i="1" smtClean="0">
                        <a:latin typeface="Cambria Math" panose="02040503050406030204" pitchFamily="18" charset="0"/>
                      </a:rPr>
                      <m:t>𝑃𝑉</m:t>
                    </m:r>
                    <m:r>
                      <a:rPr lang="en-GB" altLang="en-US" sz="2200" b="0" i="1" smtClean="0">
                        <a:latin typeface="Cambria Math" panose="02040503050406030204" pitchFamily="18" charset="0"/>
                      </a:rPr>
                      <m:t>(</m:t>
                    </m:r>
                    <m:r>
                      <a:rPr lang="en-GB" altLang="en-US" sz="2200" b="0" i="1" smtClean="0">
                        <a:latin typeface="Cambria Math" panose="02040503050406030204" pitchFamily="18" charset="0"/>
                      </a:rPr>
                      <m:t>𝐷𝑖𝑣</m:t>
                    </m:r>
                    <m:r>
                      <a:rPr lang="en-GB" altLang="en-US" sz="2200" b="0" i="1" smtClean="0">
                        <a:latin typeface="Cambria Math" panose="02040503050406030204" pitchFamily="18" charset="0"/>
                      </a:rPr>
                      <m:t>)</m:t>
                    </m:r>
                  </m:oMath>
                </a14:m>
                <a:endParaRPr lang="en-US" altLang="en-US" sz="2200" dirty="0"/>
              </a:p>
            </p:txBody>
          </p:sp>
        </mc:Choice>
        <mc:Fallback xmlns="">
          <p:sp>
            <p:nvSpPr>
              <p:cNvPr id="3" name="Rectangle 2">
                <a:extLst>
                  <a:ext uri="{FF2B5EF4-FFF2-40B4-BE49-F238E27FC236}">
                    <a16:creationId xmlns:a16="http://schemas.microsoft.com/office/drawing/2014/main" id="{B025DFBC-0027-47B9-B4B6-BC379253436A}"/>
                  </a:ext>
                </a:extLst>
              </p:cNvPr>
              <p:cNvSpPr>
                <a:spLocks noRot="1" noChangeAspect="1" noMove="1" noResize="1" noEditPoints="1" noAdjustHandles="1" noChangeArrowheads="1" noChangeShapeType="1" noTextEdit="1"/>
              </p:cNvSpPr>
              <p:nvPr/>
            </p:nvSpPr>
            <p:spPr>
              <a:xfrm>
                <a:off x="232096" y="1167978"/>
                <a:ext cx="11727807" cy="430887"/>
              </a:xfrm>
              <a:prstGeom prst="rect">
                <a:avLst/>
              </a:prstGeom>
              <a:blipFill>
                <a:blip r:embed="rId2"/>
                <a:stretch>
                  <a:fillRect l="-572" t="-10000" b="-28571"/>
                </a:stretch>
              </a:blipFill>
            </p:spPr>
            <p:txBody>
              <a:bodyPr/>
              <a:lstStyle/>
              <a:p>
                <a:r>
                  <a:rPr lang="en-GB">
                    <a:noFill/>
                  </a:rPr>
                  <a:t> </a:t>
                </a:r>
              </a:p>
            </p:txBody>
          </p:sp>
        </mc:Fallback>
      </mc:AlternateContent>
      <p:pic>
        <p:nvPicPr>
          <p:cNvPr id="5" name="Picture 4">
            <a:extLst>
              <a:ext uri="{FF2B5EF4-FFF2-40B4-BE49-F238E27FC236}">
                <a16:creationId xmlns:a16="http://schemas.microsoft.com/office/drawing/2014/main" id="{9B40F83E-6B87-438C-A155-DA5EDEE2ED11}"/>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3429"/>
          <a:stretch/>
        </p:blipFill>
        <p:spPr bwMode="auto">
          <a:xfrm>
            <a:off x="232096" y="1676274"/>
            <a:ext cx="5452795" cy="3241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a:extLst>
              <a:ext uri="{FF2B5EF4-FFF2-40B4-BE49-F238E27FC236}">
                <a16:creationId xmlns:a16="http://schemas.microsoft.com/office/drawing/2014/main" id="{7AF232E0-B9BF-41C8-A466-A93EFDA8004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84891" y="3429000"/>
            <a:ext cx="6364446" cy="3241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319C4B71-7981-4BC7-88DC-36A80E53B991}"/>
              </a:ext>
            </a:extLst>
          </p:cNvPr>
          <p:cNvSpPr>
            <a:spLocks noGrp="1"/>
          </p:cNvSpPr>
          <p:nvPr>
            <p:ph type="sldNum" sz="quarter" idx="12"/>
          </p:nvPr>
        </p:nvSpPr>
        <p:spPr/>
        <p:txBody>
          <a:bodyPr/>
          <a:lstStyle/>
          <a:p>
            <a:fld id="{E268A2EE-60DF-4D9A-BDB5-E8B57244CE40}" type="slidenum">
              <a:rPr lang="en-GB" smtClean="0"/>
              <a:pPr/>
              <a:t>194</a:t>
            </a:fld>
            <a:endParaRPr lang="en-GB"/>
          </a:p>
        </p:txBody>
      </p:sp>
    </p:spTree>
    <p:extLst>
      <p:ext uri="{BB962C8B-B14F-4D97-AF65-F5344CB8AC3E}">
        <p14:creationId xmlns:p14="http://schemas.microsoft.com/office/powerpoint/2010/main" val="1250022307"/>
      </p:ext>
    </p:extLst>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CA9B0-8018-4253-9BE9-55B6FAC37FE1}"/>
              </a:ext>
            </a:extLst>
          </p:cNvPr>
          <p:cNvSpPr txBox="1">
            <a:spLocks/>
          </p:cNvSpPr>
          <p:nvPr/>
        </p:nvSpPr>
        <p:spPr>
          <a:xfrm>
            <a:off x="285227" y="642362"/>
            <a:ext cx="11727807" cy="448207"/>
          </a:xfrm>
          <a:prstGeom prst="rect">
            <a:avLst/>
          </a:prstGeom>
        </p:spPr>
        <p:style>
          <a:lnRef idx="0">
            <a:schemeClr val="accent6"/>
          </a:lnRef>
          <a:fillRef idx="3">
            <a:schemeClr val="accent6"/>
          </a:fillRef>
          <a:effectRef idx="3">
            <a:schemeClr val="accent6"/>
          </a:effectRef>
          <a:fontRef idx="minor">
            <a:schemeClr val="lt1"/>
          </a:fontRef>
        </p:style>
        <p:txBody>
          <a:bodyPr>
            <a:noAutofit/>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2500">
                <a:solidFill>
                  <a:schemeClr val="tx1"/>
                </a:solidFill>
              </a:rPr>
              <a:t>Put-Call Parity With Dividend </a:t>
            </a:r>
            <a:endParaRPr lang="en-GB" sz="2500" dirty="0">
              <a:solidFill>
                <a:schemeClr val="tx1"/>
              </a:solidFill>
            </a:endParaRPr>
          </a:p>
        </p:txBody>
      </p:sp>
      <mc:AlternateContent xmlns:mc="http://schemas.openxmlformats.org/markup-compatibility/2006" xmlns:a14="http://schemas.microsoft.com/office/drawing/2010/main">
        <mc:Choice Requires="a14">
          <p:sp>
            <p:nvSpPr>
              <p:cNvPr id="3" name="Rectangle 2">
                <a:extLst>
                  <a:ext uri="{FF2B5EF4-FFF2-40B4-BE49-F238E27FC236}">
                    <a16:creationId xmlns:a16="http://schemas.microsoft.com/office/drawing/2014/main" id="{30A03808-D7E9-4257-A539-FB4E0454E70A}"/>
                  </a:ext>
                </a:extLst>
              </p:cNvPr>
              <p:cNvSpPr/>
              <p:nvPr/>
            </p:nvSpPr>
            <p:spPr>
              <a:xfrm>
                <a:off x="226503" y="1154990"/>
                <a:ext cx="11459361" cy="3313664"/>
              </a:xfrm>
              <a:prstGeom prst="rect">
                <a:avLst/>
              </a:prstGeom>
            </p:spPr>
            <p:txBody>
              <a:bodyPr wrap="square">
                <a:spAutoFit/>
              </a:bodyPr>
              <a:lstStyle/>
              <a:p>
                <a:r>
                  <a:rPr lang="en-GB" sz="2200" b="1" u="sng" dirty="0"/>
                  <a:t>Question</a:t>
                </a:r>
                <a:r>
                  <a:rPr lang="en-GB" sz="2200" dirty="0"/>
                  <a:t>: You are considering investing in Ford, which currently trades at </a:t>
                </a:r>
                <a:r>
                  <a:rPr lang="en-GB" sz="2200" dirty="0">
                    <a:solidFill>
                      <a:srgbClr val="FF0000"/>
                    </a:solidFill>
                  </a:rPr>
                  <a:t>$13.10 </a:t>
                </a:r>
                <a:r>
                  <a:rPr lang="en-GB" sz="2200" dirty="0"/>
                  <a:t>per share. A one-year call option with a strike price of </a:t>
                </a:r>
                <a:r>
                  <a:rPr lang="en-GB" sz="2200" dirty="0">
                    <a:solidFill>
                      <a:srgbClr val="FF0000"/>
                    </a:solidFill>
                  </a:rPr>
                  <a:t>$13 </a:t>
                </a:r>
                <a:r>
                  <a:rPr lang="en-GB" sz="2200" dirty="0"/>
                  <a:t>costs </a:t>
                </a:r>
                <a:r>
                  <a:rPr lang="en-GB" sz="2200" dirty="0">
                    <a:solidFill>
                      <a:srgbClr val="FF0000"/>
                    </a:solidFill>
                  </a:rPr>
                  <a:t>$0.87</a:t>
                </a:r>
                <a:r>
                  <a:rPr lang="en-GB" sz="2200" dirty="0"/>
                  <a:t>, while a put option with the same strike price and expiration costs </a:t>
                </a:r>
                <a:r>
                  <a:rPr lang="en-GB" sz="2200" dirty="0">
                    <a:solidFill>
                      <a:srgbClr val="FF0000"/>
                    </a:solidFill>
                  </a:rPr>
                  <a:t>$0.98</a:t>
                </a:r>
                <a:r>
                  <a:rPr lang="en-GB" sz="2200" dirty="0"/>
                  <a:t>. If the risk-free rate is </a:t>
                </a:r>
                <a:r>
                  <a:rPr lang="en-GB" sz="2200" dirty="0">
                    <a:solidFill>
                      <a:srgbClr val="FF0000"/>
                    </a:solidFill>
                  </a:rPr>
                  <a:t>0.10%</a:t>
                </a:r>
                <a:r>
                  <a:rPr lang="en-GB" sz="2200" dirty="0"/>
                  <a:t>, what is Ford’s expected dividend?  </a:t>
                </a:r>
              </a:p>
              <a:p>
                <a:endParaRPr lang="en-GB" dirty="0"/>
              </a:p>
              <a:p>
                <a:r>
                  <a:rPr lang="en-GB" sz="2200" b="1" u="sng" dirty="0">
                    <a:solidFill>
                      <a:srgbClr val="FF0000"/>
                    </a:solidFill>
                  </a:rPr>
                  <a:t>Answer</a:t>
                </a:r>
                <a:r>
                  <a:rPr lang="en-GB" sz="2200" dirty="0"/>
                  <a:t>: According to the put-call parity with dividend we have:</a:t>
                </a:r>
              </a:p>
              <a:p>
                <a:endParaRPr lang="en-GB" dirty="0"/>
              </a:p>
              <a:p>
                <a:pPr/>
                <a14:m>
                  <m:oMathPara xmlns:m="http://schemas.openxmlformats.org/officeDocument/2006/math">
                    <m:oMathParaPr>
                      <m:jc m:val="centerGroup"/>
                    </m:oMathParaPr>
                    <m:oMath xmlns:m="http://schemas.openxmlformats.org/officeDocument/2006/math">
                      <m:r>
                        <a:rPr lang="en-GB" sz="2200" b="0" i="1" smtClean="0">
                          <a:latin typeface="Cambria Math" panose="02040503050406030204" pitchFamily="18" charset="0"/>
                        </a:rPr>
                        <m:t>𝐶</m:t>
                      </m:r>
                      <m:r>
                        <a:rPr lang="en-GB" sz="2200" b="0" i="1" smtClean="0">
                          <a:latin typeface="Cambria Math" panose="02040503050406030204" pitchFamily="18" charset="0"/>
                        </a:rPr>
                        <m:t>=</m:t>
                      </m:r>
                      <m:r>
                        <a:rPr lang="en-GB" sz="2200" b="0" i="1" smtClean="0">
                          <a:latin typeface="Cambria Math" panose="02040503050406030204" pitchFamily="18" charset="0"/>
                        </a:rPr>
                        <m:t>𝑃</m:t>
                      </m:r>
                      <m:r>
                        <a:rPr lang="en-GB" sz="2200" b="0" i="1" smtClean="0">
                          <a:latin typeface="Cambria Math" panose="02040503050406030204" pitchFamily="18" charset="0"/>
                        </a:rPr>
                        <m:t>+</m:t>
                      </m:r>
                      <m:r>
                        <a:rPr lang="en-GB" sz="2200" b="0" i="1" smtClean="0">
                          <a:latin typeface="Cambria Math" panose="02040503050406030204" pitchFamily="18" charset="0"/>
                        </a:rPr>
                        <m:t>𝑆</m:t>
                      </m:r>
                      <m:r>
                        <a:rPr lang="en-GB" sz="2200" b="0" i="1" smtClean="0">
                          <a:latin typeface="Cambria Math" panose="02040503050406030204" pitchFamily="18" charset="0"/>
                        </a:rPr>
                        <m:t>−</m:t>
                      </m:r>
                      <m:r>
                        <a:rPr lang="en-GB" sz="2200" b="0" i="1" smtClean="0">
                          <a:latin typeface="Cambria Math" panose="02040503050406030204" pitchFamily="18" charset="0"/>
                        </a:rPr>
                        <m:t>𝑃𝑉</m:t>
                      </m:r>
                      <m:d>
                        <m:dPr>
                          <m:ctrlPr>
                            <a:rPr lang="en-GB" sz="2200" b="0" i="1" smtClean="0">
                              <a:latin typeface="Cambria Math" panose="02040503050406030204" pitchFamily="18" charset="0"/>
                            </a:rPr>
                          </m:ctrlPr>
                        </m:dPr>
                        <m:e>
                          <m:r>
                            <a:rPr lang="en-GB" sz="2200" b="0" i="1" smtClean="0">
                              <a:latin typeface="Cambria Math" panose="02040503050406030204" pitchFamily="18" charset="0"/>
                            </a:rPr>
                            <m:t>𝐾</m:t>
                          </m:r>
                        </m:e>
                      </m:d>
                      <m:r>
                        <a:rPr lang="en-GB" sz="2200" b="0" i="1" smtClean="0">
                          <a:latin typeface="Cambria Math" panose="02040503050406030204" pitchFamily="18" charset="0"/>
                        </a:rPr>
                        <m:t>−</m:t>
                      </m:r>
                      <m:r>
                        <a:rPr lang="en-GB" sz="2200" b="0" i="1" smtClean="0">
                          <a:latin typeface="Cambria Math" panose="02040503050406030204" pitchFamily="18" charset="0"/>
                        </a:rPr>
                        <m:t>𝑃𝑉</m:t>
                      </m:r>
                      <m:r>
                        <a:rPr lang="en-GB" sz="2200" b="0" i="1" smtClean="0">
                          <a:latin typeface="Cambria Math" panose="02040503050406030204" pitchFamily="18" charset="0"/>
                        </a:rPr>
                        <m:t>(</m:t>
                      </m:r>
                      <m:r>
                        <a:rPr lang="en-GB" sz="2200" b="0" i="1" smtClean="0">
                          <a:latin typeface="Cambria Math" panose="02040503050406030204" pitchFamily="18" charset="0"/>
                        </a:rPr>
                        <m:t>𝐷𝑖𝑣</m:t>
                      </m:r>
                      <m:r>
                        <a:rPr lang="en-GB" sz="2200" b="0" i="1" smtClean="0">
                          <a:latin typeface="Cambria Math" panose="02040503050406030204" pitchFamily="18" charset="0"/>
                        </a:rPr>
                        <m:t>)</m:t>
                      </m:r>
                    </m:oMath>
                  </m:oMathPara>
                </a14:m>
                <a:endParaRPr lang="en-GB" sz="2200" dirty="0"/>
              </a:p>
              <a:p>
                <a:r>
                  <a:rPr lang="en-GB" sz="2200" dirty="0"/>
                  <a:t>Therefore, </a:t>
                </a:r>
              </a:p>
              <a:p>
                <a:pPr/>
                <a14:m>
                  <m:oMathPara xmlns:m="http://schemas.openxmlformats.org/officeDocument/2006/math">
                    <m:oMathParaPr>
                      <m:jc m:val="centerGroup"/>
                    </m:oMathParaPr>
                    <m:oMath xmlns:m="http://schemas.openxmlformats.org/officeDocument/2006/math">
                      <m:r>
                        <a:rPr lang="en-GB" sz="2200" b="0" i="1" smtClean="0">
                          <a:latin typeface="Cambria Math" panose="02040503050406030204" pitchFamily="18" charset="0"/>
                        </a:rPr>
                        <m:t>𝑃𝑉</m:t>
                      </m:r>
                      <m:d>
                        <m:dPr>
                          <m:ctrlPr>
                            <a:rPr lang="en-GB" sz="2200" b="0" i="1" smtClean="0">
                              <a:latin typeface="Cambria Math" panose="02040503050406030204" pitchFamily="18" charset="0"/>
                            </a:rPr>
                          </m:ctrlPr>
                        </m:dPr>
                        <m:e>
                          <m:r>
                            <a:rPr lang="en-GB" sz="2200" b="0" i="1" smtClean="0">
                              <a:latin typeface="Cambria Math" panose="02040503050406030204" pitchFamily="18" charset="0"/>
                            </a:rPr>
                            <m:t>𝐷𝑖𝑣</m:t>
                          </m:r>
                        </m:e>
                      </m:d>
                      <m:r>
                        <a:rPr lang="en-GB" sz="2200" b="0" i="1" smtClean="0">
                          <a:latin typeface="Cambria Math" panose="02040503050406030204" pitchFamily="18" charset="0"/>
                        </a:rPr>
                        <m:t>=</m:t>
                      </m:r>
                      <m:r>
                        <a:rPr lang="en-GB" sz="2200" b="0" i="1" smtClean="0">
                          <a:latin typeface="Cambria Math" panose="02040503050406030204" pitchFamily="18" charset="0"/>
                        </a:rPr>
                        <m:t>𝑃</m:t>
                      </m:r>
                      <m:r>
                        <a:rPr lang="en-GB" sz="2200" b="0" i="1" smtClean="0">
                          <a:latin typeface="Cambria Math" panose="02040503050406030204" pitchFamily="18" charset="0"/>
                        </a:rPr>
                        <m:t>−</m:t>
                      </m:r>
                      <m:r>
                        <a:rPr lang="en-GB" sz="2200" b="0" i="1" smtClean="0">
                          <a:latin typeface="Cambria Math" panose="02040503050406030204" pitchFamily="18" charset="0"/>
                        </a:rPr>
                        <m:t>𝐶</m:t>
                      </m:r>
                      <m:r>
                        <a:rPr lang="en-GB" sz="2200" b="0" i="1" smtClean="0">
                          <a:latin typeface="Cambria Math" panose="02040503050406030204" pitchFamily="18" charset="0"/>
                        </a:rPr>
                        <m:t>+</m:t>
                      </m:r>
                      <m:r>
                        <a:rPr lang="en-GB" sz="2200" b="0" i="1" smtClean="0">
                          <a:latin typeface="Cambria Math" panose="02040503050406030204" pitchFamily="18" charset="0"/>
                        </a:rPr>
                        <m:t>𝑆</m:t>
                      </m:r>
                      <m:r>
                        <a:rPr lang="en-GB" sz="2200" b="0" i="1" smtClean="0">
                          <a:latin typeface="Cambria Math" panose="02040503050406030204" pitchFamily="18" charset="0"/>
                        </a:rPr>
                        <m:t>−</m:t>
                      </m:r>
                      <m:r>
                        <a:rPr lang="en-GB" sz="2200" b="0" i="1" smtClean="0">
                          <a:latin typeface="Cambria Math" panose="02040503050406030204" pitchFamily="18" charset="0"/>
                        </a:rPr>
                        <m:t>𝑃𝑉</m:t>
                      </m:r>
                      <m:d>
                        <m:dPr>
                          <m:ctrlPr>
                            <a:rPr lang="en-GB" sz="2200" b="0" i="1" smtClean="0">
                              <a:latin typeface="Cambria Math" panose="02040503050406030204" pitchFamily="18" charset="0"/>
                            </a:rPr>
                          </m:ctrlPr>
                        </m:dPr>
                        <m:e>
                          <m:r>
                            <a:rPr lang="en-GB" sz="2200" b="0" i="1" smtClean="0">
                              <a:latin typeface="Cambria Math" panose="02040503050406030204" pitchFamily="18" charset="0"/>
                            </a:rPr>
                            <m:t>𝐾</m:t>
                          </m:r>
                        </m:e>
                      </m:d>
                      <m:r>
                        <a:rPr lang="en-GB" sz="2200" b="0" i="1" smtClean="0">
                          <a:latin typeface="Cambria Math" panose="02040503050406030204" pitchFamily="18" charset="0"/>
                        </a:rPr>
                        <m:t>=</m:t>
                      </m:r>
                      <m:r>
                        <a:rPr lang="en-GB" sz="2200" b="0" i="1" smtClean="0">
                          <a:latin typeface="Cambria Math" panose="02040503050406030204" pitchFamily="18" charset="0"/>
                        </a:rPr>
                        <m:t>0</m:t>
                      </m:r>
                      <m:r>
                        <a:rPr lang="en-GB" sz="2200" b="0" i="1" smtClean="0">
                          <a:latin typeface="Cambria Math" panose="02040503050406030204" pitchFamily="18" charset="0"/>
                        </a:rPr>
                        <m:t>.</m:t>
                      </m:r>
                      <m:r>
                        <a:rPr lang="en-GB" sz="2200" b="0" i="1" smtClean="0">
                          <a:latin typeface="Cambria Math" panose="02040503050406030204" pitchFamily="18" charset="0"/>
                        </a:rPr>
                        <m:t>98</m:t>
                      </m:r>
                      <m:r>
                        <a:rPr lang="en-GB" sz="2200" b="0" i="1" smtClean="0">
                          <a:latin typeface="Cambria Math" panose="02040503050406030204" pitchFamily="18" charset="0"/>
                        </a:rPr>
                        <m:t>−</m:t>
                      </m:r>
                      <m:r>
                        <a:rPr lang="en-GB" sz="2200" b="0" i="1" smtClean="0">
                          <a:latin typeface="Cambria Math" panose="02040503050406030204" pitchFamily="18" charset="0"/>
                        </a:rPr>
                        <m:t>0</m:t>
                      </m:r>
                      <m:r>
                        <a:rPr lang="en-GB" sz="2200" b="0" i="1" smtClean="0">
                          <a:latin typeface="Cambria Math" panose="02040503050406030204" pitchFamily="18" charset="0"/>
                        </a:rPr>
                        <m:t>.</m:t>
                      </m:r>
                      <m:r>
                        <a:rPr lang="en-GB" sz="2200" b="0" i="1" smtClean="0">
                          <a:latin typeface="Cambria Math" panose="02040503050406030204" pitchFamily="18" charset="0"/>
                        </a:rPr>
                        <m:t>87</m:t>
                      </m:r>
                      <m:r>
                        <a:rPr lang="en-GB" sz="2200" b="0" i="1" smtClean="0">
                          <a:latin typeface="Cambria Math" panose="02040503050406030204" pitchFamily="18" charset="0"/>
                        </a:rPr>
                        <m:t>+</m:t>
                      </m:r>
                      <m:r>
                        <a:rPr lang="en-GB" sz="2200" b="0" i="1" smtClean="0">
                          <a:latin typeface="Cambria Math" panose="02040503050406030204" pitchFamily="18" charset="0"/>
                        </a:rPr>
                        <m:t>13</m:t>
                      </m:r>
                      <m:r>
                        <a:rPr lang="en-GB" sz="2200" b="0" i="1" smtClean="0">
                          <a:latin typeface="Cambria Math" panose="02040503050406030204" pitchFamily="18" charset="0"/>
                        </a:rPr>
                        <m:t>.</m:t>
                      </m:r>
                      <m:r>
                        <a:rPr lang="en-GB" sz="2200" b="0" i="1" smtClean="0">
                          <a:latin typeface="Cambria Math" panose="02040503050406030204" pitchFamily="18" charset="0"/>
                        </a:rPr>
                        <m:t>10</m:t>
                      </m:r>
                      <m:r>
                        <a:rPr lang="en-GB" sz="2200" b="0" i="1" smtClean="0">
                          <a:latin typeface="Cambria Math" panose="02040503050406030204" pitchFamily="18" charset="0"/>
                        </a:rPr>
                        <m:t>−</m:t>
                      </m:r>
                      <m:f>
                        <m:fPr>
                          <m:ctrlPr>
                            <a:rPr lang="en-GB" sz="2200" b="0" i="1" smtClean="0">
                              <a:latin typeface="Cambria Math" panose="02040503050406030204" pitchFamily="18" charset="0"/>
                            </a:rPr>
                          </m:ctrlPr>
                        </m:fPr>
                        <m:num>
                          <m:r>
                            <a:rPr lang="en-GB" sz="2200" b="0" i="1" smtClean="0">
                              <a:latin typeface="Cambria Math" panose="02040503050406030204" pitchFamily="18" charset="0"/>
                            </a:rPr>
                            <m:t>13</m:t>
                          </m:r>
                          <m:r>
                            <a:rPr lang="en-GB" sz="2200" b="0" i="1" smtClean="0">
                              <a:latin typeface="Cambria Math" panose="02040503050406030204" pitchFamily="18" charset="0"/>
                            </a:rPr>
                            <m:t>.</m:t>
                          </m:r>
                          <m:r>
                            <a:rPr lang="en-GB" sz="2200" b="0" i="1" smtClean="0">
                              <a:latin typeface="Cambria Math" panose="02040503050406030204" pitchFamily="18" charset="0"/>
                            </a:rPr>
                            <m:t>00</m:t>
                          </m:r>
                        </m:num>
                        <m:den>
                          <m:r>
                            <a:rPr lang="en-GB" sz="2200" b="0" i="1" smtClean="0">
                              <a:latin typeface="Cambria Math" panose="02040503050406030204" pitchFamily="18" charset="0"/>
                            </a:rPr>
                            <m:t>1</m:t>
                          </m:r>
                          <m:r>
                            <a:rPr lang="en-GB" sz="2200" b="0" i="1" smtClean="0">
                              <a:latin typeface="Cambria Math" panose="02040503050406030204" pitchFamily="18" charset="0"/>
                            </a:rPr>
                            <m:t>.</m:t>
                          </m:r>
                          <m:r>
                            <a:rPr lang="en-GB" sz="2200" b="0" i="1" smtClean="0">
                              <a:latin typeface="Cambria Math" panose="02040503050406030204" pitchFamily="18" charset="0"/>
                            </a:rPr>
                            <m:t>001</m:t>
                          </m:r>
                        </m:den>
                      </m:f>
                      <m:r>
                        <a:rPr lang="en-GB" sz="2200" b="0" i="1" smtClean="0">
                          <a:latin typeface="Cambria Math" panose="02040503050406030204" pitchFamily="18" charset="0"/>
                        </a:rPr>
                        <m:t>=</m:t>
                      </m:r>
                      <m:r>
                        <a:rPr lang="en-GB" sz="2200" b="0" i="1" smtClean="0">
                          <a:latin typeface="Cambria Math" panose="02040503050406030204" pitchFamily="18" charset="0"/>
                        </a:rPr>
                        <m:t>0</m:t>
                      </m:r>
                      <m:r>
                        <a:rPr lang="en-GB" sz="2200" b="0" i="1" smtClean="0">
                          <a:latin typeface="Cambria Math" panose="02040503050406030204" pitchFamily="18" charset="0"/>
                        </a:rPr>
                        <m:t>.</m:t>
                      </m:r>
                      <m:r>
                        <a:rPr lang="en-GB" sz="2200" b="0" i="1" smtClean="0">
                          <a:latin typeface="Cambria Math" panose="02040503050406030204" pitchFamily="18" charset="0"/>
                        </a:rPr>
                        <m:t>22</m:t>
                      </m:r>
                    </m:oMath>
                  </m:oMathPara>
                </a14:m>
                <a:endParaRPr lang="en-GB" sz="2200" dirty="0"/>
              </a:p>
            </p:txBody>
          </p:sp>
        </mc:Choice>
        <mc:Fallback xmlns="">
          <p:sp>
            <p:nvSpPr>
              <p:cNvPr id="3" name="Rectangle 2">
                <a:extLst>
                  <a:ext uri="{FF2B5EF4-FFF2-40B4-BE49-F238E27FC236}">
                    <a16:creationId xmlns:a16="http://schemas.microsoft.com/office/drawing/2014/main" id="{30A03808-D7E9-4257-A539-FB4E0454E70A}"/>
                  </a:ext>
                </a:extLst>
              </p:cNvPr>
              <p:cNvSpPr>
                <a:spLocks noRot="1" noChangeAspect="1" noMove="1" noResize="1" noEditPoints="1" noAdjustHandles="1" noChangeArrowheads="1" noChangeShapeType="1" noTextEdit="1"/>
              </p:cNvSpPr>
              <p:nvPr/>
            </p:nvSpPr>
            <p:spPr>
              <a:xfrm>
                <a:off x="226503" y="1154990"/>
                <a:ext cx="11459361" cy="3313664"/>
              </a:xfrm>
              <a:prstGeom prst="rect">
                <a:avLst/>
              </a:prstGeom>
              <a:blipFill>
                <a:blip r:embed="rId2"/>
                <a:stretch>
                  <a:fillRect l="-691" t="-1103"/>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6FD2C8E1-DD55-4A30-B600-FEA69158FBEC}"/>
              </a:ext>
            </a:extLst>
          </p:cNvPr>
          <p:cNvSpPr>
            <a:spLocks noGrp="1"/>
          </p:cNvSpPr>
          <p:nvPr>
            <p:ph type="sldNum" sz="quarter" idx="12"/>
          </p:nvPr>
        </p:nvSpPr>
        <p:spPr/>
        <p:txBody>
          <a:bodyPr/>
          <a:lstStyle/>
          <a:p>
            <a:fld id="{E268A2EE-60DF-4D9A-BDB5-E8B57244CE40}" type="slidenum">
              <a:rPr lang="en-GB" smtClean="0"/>
              <a:pPr/>
              <a:t>195</a:t>
            </a:fld>
            <a:endParaRPr lang="en-GB"/>
          </a:p>
        </p:txBody>
      </p:sp>
    </p:spTree>
    <p:extLst>
      <p:ext uri="{BB962C8B-B14F-4D97-AF65-F5344CB8AC3E}">
        <p14:creationId xmlns:p14="http://schemas.microsoft.com/office/powerpoint/2010/main" val="3415642859"/>
      </p:ext>
    </p:extLst>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CA9B0-8018-4253-9BE9-55B6FAC37FE1}"/>
              </a:ext>
            </a:extLst>
          </p:cNvPr>
          <p:cNvSpPr txBox="1">
            <a:spLocks/>
          </p:cNvSpPr>
          <p:nvPr/>
        </p:nvSpPr>
        <p:spPr>
          <a:xfrm>
            <a:off x="232096" y="633653"/>
            <a:ext cx="11727807" cy="448207"/>
          </a:xfrm>
          <a:prstGeom prst="rect">
            <a:avLst/>
          </a:prstGeom>
        </p:spPr>
        <p:style>
          <a:lnRef idx="0">
            <a:schemeClr val="accent6"/>
          </a:lnRef>
          <a:fillRef idx="3">
            <a:schemeClr val="accent6"/>
          </a:fillRef>
          <a:effectRef idx="3">
            <a:schemeClr val="accent6"/>
          </a:effectRef>
          <a:fontRef idx="minor">
            <a:schemeClr val="lt1"/>
          </a:fontRef>
        </p:style>
        <p:txBody>
          <a:bodyPr>
            <a:noAutofit/>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2500" dirty="0">
                <a:solidFill>
                  <a:schemeClr val="tx1"/>
                </a:solidFill>
              </a:rPr>
              <a:t>Valuing Options (Lower &amp; Upper Limits)</a:t>
            </a: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66369334-B1D6-41B0-83F5-C590D629C339}"/>
                  </a:ext>
                </a:extLst>
              </p:cNvPr>
              <p:cNvSpPr txBox="1"/>
              <p:nvPr/>
            </p:nvSpPr>
            <p:spPr>
              <a:xfrm>
                <a:off x="264533" y="1116695"/>
                <a:ext cx="11662933" cy="5509200"/>
              </a:xfrm>
              <a:prstGeom prst="rect">
                <a:avLst/>
              </a:prstGeom>
              <a:noFill/>
            </p:spPr>
            <p:txBody>
              <a:bodyPr wrap="square" rtlCol="0">
                <a:spAutoFit/>
              </a:bodyPr>
              <a:lstStyle/>
              <a:p>
                <a:pPr marL="342900" indent="-342900">
                  <a:buClr>
                    <a:schemeClr val="accent3"/>
                  </a:buClr>
                  <a:buFont typeface="Arial" panose="020B0604020202020204" pitchFamily="34" charset="0"/>
                  <a:buChar char="•"/>
                </a:pPr>
                <a:r>
                  <a:rPr lang="en-GB" sz="2200" dirty="0"/>
                  <a:t>So far, we determined the value of options </a:t>
                </a:r>
                <a:r>
                  <a:rPr lang="en-GB" sz="2200" u="sng" dirty="0"/>
                  <a:t>on their expiration date </a:t>
                </a:r>
                <a:r>
                  <a:rPr lang="en-GB" sz="2200" dirty="0"/>
                  <a:t>(European options). Now we would like to know what is the value of options </a:t>
                </a:r>
                <a:r>
                  <a:rPr lang="en-GB" sz="2200" u="sng" dirty="0"/>
                  <a:t>before their expiration date </a:t>
                </a:r>
                <a:r>
                  <a:rPr lang="en-GB" sz="2200" dirty="0"/>
                  <a:t>(American options). </a:t>
                </a:r>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r>
                  <a:rPr lang="en-GB" sz="2200" dirty="0"/>
                  <a:t>Consider an </a:t>
                </a:r>
                <a:r>
                  <a:rPr lang="en-GB" sz="2200" b="1" dirty="0"/>
                  <a:t>American call </a:t>
                </a:r>
                <a:r>
                  <a:rPr lang="en-GB" sz="2200" dirty="0"/>
                  <a:t>that is </a:t>
                </a:r>
                <a:r>
                  <a:rPr lang="en-GB" sz="2200" i="1" dirty="0">
                    <a:solidFill>
                      <a:srgbClr val="FF0000"/>
                    </a:solidFill>
                  </a:rPr>
                  <a:t>in the money </a:t>
                </a:r>
                <a:r>
                  <a:rPr lang="en-GB" sz="2200" dirty="0"/>
                  <a:t>prior to its expiration, </a:t>
                </a:r>
                <a:r>
                  <a:rPr lang="en-GB" sz="2200" u="sng" dirty="0"/>
                  <a:t>that is if you exercise it now it has a positive value</a:t>
                </a:r>
                <a:r>
                  <a:rPr lang="en-GB" sz="2200" dirty="0"/>
                  <a:t>. For example, if the share price is </a:t>
                </a:r>
                <a14:m>
                  <m:oMath xmlns:m="http://schemas.openxmlformats.org/officeDocument/2006/math">
                    <m:r>
                      <a:rPr lang="en-GB" sz="2200" b="0" i="1" smtClean="0">
                        <a:solidFill>
                          <a:srgbClr val="FF0000"/>
                        </a:solidFill>
                        <a:latin typeface="Cambria Math" panose="02040503050406030204" pitchFamily="18" charset="0"/>
                      </a:rPr>
                      <m:t>𝑆</m:t>
                    </m:r>
                    <m:r>
                      <a:rPr lang="en-GB" sz="2200" b="0" i="1" smtClean="0">
                        <a:solidFill>
                          <a:srgbClr val="FF0000"/>
                        </a:solidFill>
                        <a:latin typeface="Cambria Math" panose="02040503050406030204" pitchFamily="18" charset="0"/>
                      </a:rPr>
                      <m:t>=£</m:t>
                    </m:r>
                    <m:r>
                      <a:rPr lang="en-GB" sz="2200" b="0" i="1" smtClean="0">
                        <a:solidFill>
                          <a:srgbClr val="FF0000"/>
                        </a:solidFill>
                        <a:latin typeface="Cambria Math" panose="02040503050406030204" pitchFamily="18" charset="0"/>
                      </a:rPr>
                      <m:t>60</m:t>
                    </m:r>
                  </m:oMath>
                </a14:m>
                <a:r>
                  <a:rPr lang="en-GB" sz="2200" dirty="0">
                    <a:solidFill>
                      <a:srgbClr val="FF0000"/>
                    </a:solidFill>
                  </a:rPr>
                  <a:t> </a:t>
                </a:r>
                <a:r>
                  <a:rPr lang="en-GB" sz="2200" dirty="0"/>
                  <a:t>and its exercise price </a:t>
                </a:r>
                <a14:m>
                  <m:oMath xmlns:m="http://schemas.openxmlformats.org/officeDocument/2006/math">
                    <m:r>
                      <a:rPr lang="en-GB" sz="2200" b="0" i="1" smtClean="0">
                        <a:solidFill>
                          <a:srgbClr val="FF0000"/>
                        </a:solidFill>
                        <a:latin typeface="Cambria Math" panose="02040503050406030204" pitchFamily="18" charset="0"/>
                      </a:rPr>
                      <m:t>𝐾</m:t>
                    </m:r>
                    <m:r>
                      <a:rPr lang="en-GB" sz="2200" b="0" i="1" smtClean="0">
                        <a:solidFill>
                          <a:srgbClr val="FF0000"/>
                        </a:solidFill>
                        <a:latin typeface="Cambria Math" panose="02040503050406030204" pitchFamily="18" charset="0"/>
                      </a:rPr>
                      <m:t>=£</m:t>
                    </m:r>
                    <m:r>
                      <a:rPr lang="en-GB" sz="2200" b="0" i="1" smtClean="0">
                        <a:solidFill>
                          <a:srgbClr val="FF0000"/>
                        </a:solidFill>
                        <a:latin typeface="Cambria Math" panose="02040503050406030204" pitchFamily="18" charset="0"/>
                      </a:rPr>
                      <m:t>50</m:t>
                    </m:r>
                  </m:oMath>
                </a14:m>
                <a:r>
                  <a:rPr lang="en-GB" sz="2200" dirty="0"/>
                  <a:t>, then the price of this call option in the market cannot be less than </a:t>
                </a:r>
                <a:r>
                  <a:rPr lang="en-GB" sz="2200" dirty="0">
                    <a:solidFill>
                      <a:srgbClr val="FF0000"/>
                    </a:solidFill>
                  </a:rPr>
                  <a:t>£10</a:t>
                </a:r>
                <a:r>
                  <a:rPr lang="en-GB" sz="2200" dirty="0"/>
                  <a:t>. </a:t>
                </a:r>
                <a:r>
                  <a:rPr lang="en-GB" sz="2200" b="1" dirty="0"/>
                  <a:t>Why?</a:t>
                </a:r>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r>
                  <a:rPr lang="en-GB" sz="2200" dirty="0"/>
                  <a:t>Because if you buy the option at a lower price, e.g. </a:t>
                </a:r>
                <a:r>
                  <a:rPr lang="en-GB" sz="2200" dirty="0">
                    <a:solidFill>
                      <a:srgbClr val="FF0000"/>
                    </a:solidFill>
                  </a:rPr>
                  <a:t>£8</a:t>
                </a:r>
                <a:r>
                  <a:rPr lang="en-GB" sz="2200" dirty="0"/>
                  <a:t>, you can exercise it immediately (i.e. paying </a:t>
                </a:r>
                <a:r>
                  <a:rPr lang="en-GB" sz="2200" dirty="0">
                    <a:solidFill>
                      <a:srgbClr val="FF0000"/>
                    </a:solidFill>
                  </a:rPr>
                  <a:t>£50 </a:t>
                </a:r>
                <a:r>
                  <a:rPr lang="en-GB" sz="2200" dirty="0"/>
                  <a:t>more to buy the underlying asset, therefore, totally paying </a:t>
                </a:r>
                <a:r>
                  <a:rPr lang="en-GB" sz="2200" dirty="0">
                    <a:solidFill>
                      <a:srgbClr val="FF0000"/>
                    </a:solidFill>
                  </a:rPr>
                  <a:t>£58</a:t>
                </a:r>
                <a:r>
                  <a:rPr lang="en-GB" sz="2200" dirty="0"/>
                  <a:t>) and sell it also immediately in the market at </a:t>
                </a:r>
                <a:r>
                  <a:rPr lang="en-GB" sz="2200" dirty="0">
                    <a:solidFill>
                      <a:srgbClr val="FF0000"/>
                    </a:solidFill>
                  </a:rPr>
                  <a:t>£60</a:t>
                </a:r>
                <a:r>
                  <a:rPr lang="en-GB" sz="2200" dirty="0"/>
                  <a:t>, which in this case you can get </a:t>
                </a:r>
                <a:r>
                  <a:rPr lang="en-GB" sz="2200" dirty="0">
                    <a:solidFill>
                      <a:srgbClr val="FF0000"/>
                    </a:solidFill>
                  </a:rPr>
                  <a:t>£2</a:t>
                </a:r>
                <a:r>
                  <a:rPr lang="en-GB" sz="2200" dirty="0"/>
                  <a:t> </a:t>
                </a:r>
                <a:r>
                  <a:rPr lang="en-GB" sz="2200" i="1" dirty="0">
                    <a:solidFill>
                      <a:srgbClr val="FF0000"/>
                    </a:solidFill>
                  </a:rPr>
                  <a:t>arbitrage profit</a:t>
                </a:r>
                <a:r>
                  <a:rPr lang="en-GB" sz="2200" dirty="0"/>
                  <a:t>. There is no risk and no cost in this profit and it </a:t>
                </a:r>
                <a:r>
                  <a:rPr lang="en-GB" sz="2200" u="sng" dirty="0"/>
                  <a:t>cannot happen in </a:t>
                </a:r>
                <a:r>
                  <a:rPr lang="en-GB" sz="2200" u="sng" dirty="0">
                    <a:solidFill>
                      <a:srgbClr val="FF0000"/>
                    </a:solidFill>
                  </a:rPr>
                  <a:t>normal well-functioning financial markets</a:t>
                </a:r>
                <a:r>
                  <a:rPr lang="en-GB" sz="2200" dirty="0"/>
                  <a:t>. (everyone can do that and the price will go up)</a:t>
                </a:r>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r>
                  <a:rPr lang="en-GB" sz="2200" dirty="0"/>
                  <a:t>The difference </a:t>
                </a:r>
                <a14:m>
                  <m:oMath xmlns:m="http://schemas.openxmlformats.org/officeDocument/2006/math">
                    <m:r>
                      <a:rPr lang="en-GB" sz="2200" b="0" i="1" smtClean="0">
                        <a:solidFill>
                          <a:srgbClr val="FF0000"/>
                        </a:solidFill>
                        <a:latin typeface="Cambria Math" panose="02040503050406030204" pitchFamily="18" charset="0"/>
                      </a:rPr>
                      <m:t>𝑆</m:t>
                    </m:r>
                    <m:r>
                      <a:rPr lang="en-GB" sz="2200" b="0" i="0" smtClean="0">
                        <a:solidFill>
                          <a:srgbClr val="FF0000"/>
                        </a:solidFill>
                        <a:latin typeface="Cambria Math" panose="02040503050406030204" pitchFamily="18" charset="0"/>
                      </a:rPr>
                      <m:t>−</m:t>
                    </m:r>
                    <m:r>
                      <a:rPr lang="en-GB" sz="2200" b="0" i="1" smtClean="0">
                        <a:solidFill>
                          <a:srgbClr val="FF0000"/>
                        </a:solidFill>
                        <a:latin typeface="Cambria Math" panose="02040503050406030204" pitchFamily="18" charset="0"/>
                      </a:rPr>
                      <m:t>𝐾</m:t>
                    </m:r>
                  </m:oMath>
                </a14:m>
                <a:r>
                  <a:rPr lang="en-GB" sz="2200" dirty="0"/>
                  <a:t>, is the </a:t>
                </a:r>
                <a:r>
                  <a:rPr lang="en-GB" sz="2200" b="1" dirty="0">
                    <a:solidFill>
                      <a:srgbClr val="FF0000"/>
                    </a:solidFill>
                  </a:rPr>
                  <a:t>intrinsic value </a:t>
                </a:r>
                <a:r>
                  <a:rPr lang="en-GB" sz="2200" dirty="0"/>
                  <a:t>of a call option which shows the </a:t>
                </a:r>
                <a:r>
                  <a:rPr lang="en-GB" sz="2200" b="1" dirty="0">
                    <a:solidFill>
                      <a:srgbClr val="FF0000"/>
                    </a:solidFill>
                  </a:rPr>
                  <a:t>lower limit</a:t>
                </a:r>
                <a:r>
                  <a:rPr lang="en-GB" sz="2200" dirty="0"/>
                  <a:t>. The </a:t>
                </a:r>
                <a:r>
                  <a:rPr lang="en-GB" sz="2200" b="1" dirty="0">
                    <a:solidFill>
                      <a:srgbClr val="FF0000"/>
                    </a:solidFill>
                  </a:rPr>
                  <a:t>upper limit </a:t>
                </a:r>
                <a:r>
                  <a:rPr lang="en-GB" sz="2200" dirty="0"/>
                  <a:t>is also the price of the underlying asset </a:t>
                </a:r>
                <a14:m>
                  <m:oMath xmlns:m="http://schemas.openxmlformats.org/officeDocument/2006/math">
                    <m:r>
                      <a:rPr lang="en-GB" sz="2200" b="0" i="1" smtClean="0">
                        <a:solidFill>
                          <a:srgbClr val="FF0000"/>
                        </a:solidFill>
                        <a:latin typeface="Cambria Math" panose="02040503050406030204" pitchFamily="18" charset="0"/>
                      </a:rPr>
                      <m:t>𝑆</m:t>
                    </m:r>
                  </m:oMath>
                </a14:m>
                <a:r>
                  <a:rPr lang="en-GB" sz="2200" dirty="0"/>
                  <a:t> itself. That is, </a:t>
                </a:r>
                <a:r>
                  <a:rPr lang="en-GB" sz="2200" u="sng" dirty="0"/>
                  <a:t>an option to buy equity cannot have a greater value than the equity itself</a:t>
                </a:r>
                <a:r>
                  <a:rPr lang="en-GB" sz="2200" dirty="0"/>
                  <a:t>. Similarly, the intrinsic value of a put option is </a:t>
                </a:r>
                <a14:m>
                  <m:oMath xmlns:m="http://schemas.openxmlformats.org/officeDocument/2006/math">
                    <m:r>
                      <a:rPr lang="en-GB" sz="2200" i="1" dirty="0" smtClean="0">
                        <a:solidFill>
                          <a:srgbClr val="FF0000"/>
                        </a:solidFill>
                        <a:latin typeface="Cambria Math" panose="02040503050406030204" pitchFamily="18" charset="0"/>
                      </a:rPr>
                      <m:t>𝐾</m:t>
                    </m:r>
                    <m:r>
                      <a:rPr lang="en-GB" sz="2200" i="1" dirty="0" smtClean="0">
                        <a:solidFill>
                          <a:srgbClr val="FF0000"/>
                        </a:solidFill>
                        <a:latin typeface="Cambria Math" panose="02040503050406030204" pitchFamily="18" charset="0"/>
                      </a:rPr>
                      <m:t>−</m:t>
                    </m:r>
                    <m:r>
                      <a:rPr lang="en-GB" sz="2200" i="1" dirty="0" smtClean="0">
                        <a:solidFill>
                          <a:srgbClr val="FF0000"/>
                        </a:solidFill>
                        <a:latin typeface="Cambria Math" panose="02040503050406030204" pitchFamily="18" charset="0"/>
                      </a:rPr>
                      <m:t>𝑆</m:t>
                    </m:r>
                  </m:oMath>
                </a14:m>
                <a:r>
                  <a:rPr lang="en-GB" sz="2200" dirty="0"/>
                  <a:t>.</a:t>
                </a:r>
              </a:p>
            </p:txBody>
          </p:sp>
        </mc:Choice>
        <mc:Fallback xmlns="">
          <p:sp>
            <p:nvSpPr>
              <p:cNvPr id="7" name="TextBox 6">
                <a:extLst>
                  <a:ext uri="{FF2B5EF4-FFF2-40B4-BE49-F238E27FC236}">
                    <a16:creationId xmlns:a16="http://schemas.microsoft.com/office/drawing/2014/main" id="{66369334-B1D6-41B0-83F5-C590D629C339}"/>
                  </a:ext>
                </a:extLst>
              </p:cNvPr>
              <p:cNvSpPr txBox="1">
                <a:spLocks noRot="1" noChangeAspect="1" noMove="1" noResize="1" noEditPoints="1" noAdjustHandles="1" noChangeArrowheads="1" noChangeShapeType="1" noTextEdit="1"/>
              </p:cNvSpPr>
              <p:nvPr/>
            </p:nvSpPr>
            <p:spPr>
              <a:xfrm>
                <a:off x="264533" y="1116695"/>
                <a:ext cx="11662933" cy="5509200"/>
              </a:xfrm>
              <a:prstGeom prst="rect">
                <a:avLst/>
              </a:prstGeom>
              <a:blipFill>
                <a:blip r:embed="rId2"/>
                <a:stretch>
                  <a:fillRect l="-575" t="-774" r="-1149" b="-1327"/>
                </a:stretch>
              </a:blipFill>
            </p:spPr>
            <p:txBody>
              <a:bodyPr/>
              <a:lstStyle/>
              <a:p>
                <a:r>
                  <a:rPr lang="en-GB">
                    <a:noFill/>
                  </a:rPr>
                  <a:t> </a:t>
                </a:r>
              </a:p>
            </p:txBody>
          </p:sp>
        </mc:Fallback>
      </mc:AlternateContent>
      <p:sp>
        <p:nvSpPr>
          <p:cNvPr id="3" name="Slide Number Placeholder 2">
            <a:extLst>
              <a:ext uri="{FF2B5EF4-FFF2-40B4-BE49-F238E27FC236}">
                <a16:creationId xmlns:a16="http://schemas.microsoft.com/office/drawing/2014/main" id="{23FF71E0-58D6-492E-935C-194184BDD67F}"/>
              </a:ext>
            </a:extLst>
          </p:cNvPr>
          <p:cNvSpPr>
            <a:spLocks noGrp="1"/>
          </p:cNvSpPr>
          <p:nvPr>
            <p:ph type="sldNum" sz="quarter" idx="12"/>
          </p:nvPr>
        </p:nvSpPr>
        <p:spPr/>
        <p:txBody>
          <a:bodyPr/>
          <a:lstStyle/>
          <a:p>
            <a:fld id="{E268A2EE-60DF-4D9A-BDB5-E8B57244CE40}" type="slidenum">
              <a:rPr lang="en-GB" smtClean="0"/>
              <a:pPr/>
              <a:t>196</a:t>
            </a:fld>
            <a:endParaRPr lang="en-GB"/>
          </a:p>
        </p:txBody>
      </p:sp>
    </p:spTree>
    <p:extLst>
      <p:ext uri="{BB962C8B-B14F-4D97-AF65-F5344CB8AC3E}">
        <p14:creationId xmlns:p14="http://schemas.microsoft.com/office/powerpoint/2010/main" val="2677780195"/>
      </p:ext>
    </p:extLst>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CA9B0-8018-4253-9BE9-55B6FAC37FE1}"/>
              </a:ext>
            </a:extLst>
          </p:cNvPr>
          <p:cNvSpPr txBox="1">
            <a:spLocks/>
          </p:cNvSpPr>
          <p:nvPr/>
        </p:nvSpPr>
        <p:spPr>
          <a:xfrm>
            <a:off x="352420" y="614918"/>
            <a:ext cx="11727807" cy="448207"/>
          </a:xfrm>
          <a:prstGeom prst="rect">
            <a:avLst/>
          </a:prstGeom>
        </p:spPr>
        <p:style>
          <a:lnRef idx="0">
            <a:schemeClr val="accent6"/>
          </a:lnRef>
          <a:fillRef idx="3">
            <a:schemeClr val="accent6"/>
          </a:fillRef>
          <a:effectRef idx="3">
            <a:schemeClr val="accent6"/>
          </a:effectRef>
          <a:fontRef idx="minor">
            <a:schemeClr val="lt1"/>
          </a:fontRef>
        </p:style>
        <p:txBody>
          <a:bodyPr>
            <a:noAutofit/>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2500" dirty="0">
                <a:solidFill>
                  <a:schemeClr val="tx1"/>
                </a:solidFill>
              </a:rPr>
              <a:t>Valuing Options (Lower &amp; Upper Limits)</a:t>
            </a:r>
          </a:p>
        </p:txBody>
      </p:sp>
      <p:sp>
        <p:nvSpPr>
          <p:cNvPr id="6" name="TextBox 5">
            <a:extLst>
              <a:ext uri="{FF2B5EF4-FFF2-40B4-BE49-F238E27FC236}">
                <a16:creationId xmlns:a16="http://schemas.microsoft.com/office/drawing/2014/main" id="{3D6015B8-2EB7-48F3-87FD-1084A50EC7AE}"/>
              </a:ext>
            </a:extLst>
          </p:cNvPr>
          <p:cNvSpPr txBox="1"/>
          <p:nvPr/>
        </p:nvSpPr>
        <p:spPr>
          <a:xfrm>
            <a:off x="264533" y="1216776"/>
            <a:ext cx="11662933" cy="1446550"/>
          </a:xfrm>
          <a:prstGeom prst="rect">
            <a:avLst/>
          </a:prstGeom>
          <a:noFill/>
        </p:spPr>
        <p:txBody>
          <a:bodyPr wrap="square" rtlCol="0">
            <a:spAutoFit/>
          </a:bodyPr>
          <a:lstStyle/>
          <a:p>
            <a:pPr marL="342900" indent="-342900">
              <a:buClr>
                <a:schemeClr val="accent3"/>
              </a:buClr>
              <a:buFont typeface="Arial" panose="020B0604020202020204" pitchFamily="34" charset="0"/>
              <a:buChar char="•"/>
            </a:pPr>
            <a:r>
              <a:rPr lang="en-GB" sz="2200" dirty="0"/>
              <a:t>The price of a call option must be between two boundaries (limits) in the shaded area.</a:t>
            </a:r>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a:p>
            <a:pPr marL="342900" indent="-342900">
              <a:buClr>
                <a:schemeClr val="accent3"/>
              </a:buClr>
              <a:buFont typeface="Arial" panose="020B0604020202020204" pitchFamily="34" charset="0"/>
              <a:buChar char="•"/>
            </a:pPr>
            <a:endParaRPr lang="en-GB" sz="2200" dirty="0"/>
          </a:p>
        </p:txBody>
      </p:sp>
      <p:pic>
        <p:nvPicPr>
          <p:cNvPr id="3" name="Picture 2">
            <a:extLst>
              <a:ext uri="{FF2B5EF4-FFF2-40B4-BE49-F238E27FC236}">
                <a16:creationId xmlns:a16="http://schemas.microsoft.com/office/drawing/2014/main" id="{92153C91-5518-4281-879F-8C458E84AA0C}"/>
              </a:ext>
            </a:extLst>
          </p:cNvPr>
          <p:cNvPicPr>
            <a:picLocks noChangeAspect="1"/>
          </p:cNvPicPr>
          <p:nvPr/>
        </p:nvPicPr>
        <p:blipFill>
          <a:blip r:embed="rId2"/>
          <a:stretch>
            <a:fillRect/>
          </a:stretch>
        </p:blipFill>
        <p:spPr>
          <a:xfrm>
            <a:off x="352420" y="1846644"/>
            <a:ext cx="3798531" cy="2577070"/>
          </a:xfrm>
          <a:prstGeom prst="rect">
            <a:avLst/>
          </a:prstGeom>
        </p:spPr>
      </p:pic>
      <p:sp>
        <p:nvSpPr>
          <p:cNvPr id="5" name="TextBox 4">
            <a:extLst>
              <a:ext uri="{FF2B5EF4-FFF2-40B4-BE49-F238E27FC236}">
                <a16:creationId xmlns:a16="http://schemas.microsoft.com/office/drawing/2014/main" id="{C5651B4B-FF2B-4A54-BD6E-94B4D0EF6C04}"/>
              </a:ext>
            </a:extLst>
          </p:cNvPr>
          <p:cNvSpPr txBox="1"/>
          <p:nvPr/>
        </p:nvSpPr>
        <p:spPr>
          <a:xfrm>
            <a:off x="3911026" y="6580397"/>
            <a:ext cx="1724297" cy="169277"/>
          </a:xfrm>
          <a:prstGeom prst="rect">
            <a:avLst/>
          </a:prstGeom>
          <a:noFill/>
        </p:spPr>
        <p:txBody>
          <a:bodyPr wrap="square" rtlCol="0">
            <a:spAutoFit/>
          </a:bodyPr>
          <a:lstStyle/>
          <a:p>
            <a:r>
              <a:rPr lang="en-GB" sz="500" dirty="0"/>
              <a:t>Adopted from Hillier et al.</a:t>
            </a:r>
          </a:p>
        </p:txBody>
      </p:sp>
      <mc:AlternateContent xmlns:mc="http://schemas.openxmlformats.org/markup-compatibility/2006" xmlns:a14="http://schemas.microsoft.com/office/drawing/2010/main">
        <mc:Choice Requires="a14">
          <p:graphicFrame>
            <p:nvGraphicFramePr>
              <p:cNvPr id="7" name="Content Placeholder 3">
                <a:extLst>
                  <a:ext uri="{FF2B5EF4-FFF2-40B4-BE49-F238E27FC236}">
                    <a16:creationId xmlns:a16="http://schemas.microsoft.com/office/drawing/2014/main" id="{F55833DB-6799-4B0A-977C-ACEA25461B79}"/>
                  </a:ext>
                </a:extLst>
              </p:cNvPr>
              <p:cNvGraphicFramePr>
                <a:graphicFrameLocks/>
              </p:cNvGraphicFramePr>
              <p:nvPr/>
            </p:nvGraphicFramePr>
            <p:xfrm>
              <a:off x="6324778" y="2632577"/>
              <a:ext cx="5602688" cy="39306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mc:Choice>
        <mc:Fallback xmlns="">
          <p:graphicFrame>
            <p:nvGraphicFramePr>
              <p:cNvPr id="7" name="Content Placeholder 3">
                <a:extLst>
                  <a:ext uri="{FF2B5EF4-FFF2-40B4-BE49-F238E27FC236}">
                    <a16:creationId xmlns:a16="http://schemas.microsoft.com/office/drawing/2014/main" id="{F55833DB-6799-4B0A-977C-ACEA25461B79}"/>
                  </a:ext>
                </a:extLst>
              </p:cNvPr>
              <p:cNvGraphicFramePr>
                <a:graphicFrameLocks/>
              </p:cNvGraphicFramePr>
              <p:nvPr>
                <p:extLst>
                  <p:ext uri="{D42A27DB-BD31-4B8C-83A1-F6EECF244321}">
                    <p14:modId xmlns:p14="http://schemas.microsoft.com/office/powerpoint/2010/main" val="3299859572"/>
                  </p:ext>
                </p:extLst>
              </p:nvPr>
            </p:nvGraphicFramePr>
            <p:xfrm>
              <a:off x="6324778" y="2632577"/>
              <a:ext cx="5602688" cy="393062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mc:Fallback>
      </mc:AlternateContent>
      <p:sp>
        <p:nvSpPr>
          <p:cNvPr id="4" name="TextBox 3">
            <a:extLst>
              <a:ext uri="{FF2B5EF4-FFF2-40B4-BE49-F238E27FC236}">
                <a16:creationId xmlns:a16="http://schemas.microsoft.com/office/drawing/2014/main" id="{64FA2D1E-9990-4E21-BB8D-86236EB8CB61}"/>
              </a:ext>
            </a:extLst>
          </p:cNvPr>
          <p:cNvSpPr txBox="1"/>
          <p:nvPr/>
        </p:nvSpPr>
        <p:spPr>
          <a:xfrm>
            <a:off x="6492517" y="2167024"/>
            <a:ext cx="5347063" cy="430887"/>
          </a:xfrm>
          <a:prstGeom prst="rect">
            <a:avLst/>
          </a:prstGeom>
          <a:noFill/>
        </p:spPr>
        <p:txBody>
          <a:bodyPr wrap="square" rtlCol="0">
            <a:spAutoFit/>
          </a:bodyPr>
          <a:lstStyle/>
          <a:p>
            <a:pPr algn="ctr"/>
            <a:r>
              <a:rPr lang="en-GB" sz="2200" b="1" u="sng" dirty="0"/>
              <a:t>Factors Determining Call Option Values</a:t>
            </a:r>
          </a:p>
        </p:txBody>
      </p:sp>
      <p:cxnSp>
        <p:nvCxnSpPr>
          <p:cNvPr id="9" name="Straight Arrow Connector 8">
            <a:extLst>
              <a:ext uri="{FF2B5EF4-FFF2-40B4-BE49-F238E27FC236}">
                <a16:creationId xmlns:a16="http://schemas.microsoft.com/office/drawing/2014/main" id="{C7521F95-52A0-489C-AAA2-7D1E294C6C7A}"/>
              </a:ext>
            </a:extLst>
          </p:cNvPr>
          <p:cNvCxnSpPr>
            <a:cxnSpLocks/>
          </p:cNvCxnSpPr>
          <p:nvPr/>
        </p:nvCxnSpPr>
        <p:spPr>
          <a:xfrm flipH="1">
            <a:off x="6731726" y="5971452"/>
            <a:ext cx="130628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F0398519-C096-4587-BC32-67759CC61926}"/>
              </a:ext>
            </a:extLst>
          </p:cNvPr>
          <p:cNvSpPr txBox="1"/>
          <p:nvPr/>
        </p:nvSpPr>
        <p:spPr>
          <a:xfrm>
            <a:off x="4150951" y="5564060"/>
            <a:ext cx="2707487" cy="738664"/>
          </a:xfrm>
          <a:prstGeom prst="rect">
            <a:avLst/>
          </a:prstGeom>
          <a:noFill/>
        </p:spPr>
        <p:txBody>
          <a:bodyPr wrap="square" rtlCol="0">
            <a:spAutoFit/>
          </a:bodyPr>
          <a:lstStyle/>
          <a:p>
            <a:r>
              <a:rPr lang="en-GB" sz="1400" dirty="0"/>
              <a:t>The ability to delay payment (before expiration) is more valuable when interest rate is high</a:t>
            </a:r>
          </a:p>
        </p:txBody>
      </p:sp>
      <p:pic>
        <p:nvPicPr>
          <p:cNvPr id="12" name="Picture 2">
            <a:extLst>
              <a:ext uri="{FF2B5EF4-FFF2-40B4-BE49-F238E27FC236}">
                <a16:creationId xmlns:a16="http://schemas.microsoft.com/office/drawing/2014/main" id="{536E330B-CF5B-46B1-AF06-08FD5AB45164}"/>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52420" y="4567486"/>
            <a:ext cx="3047542" cy="19957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a:extLst>
              <a:ext uri="{FF2B5EF4-FFF2-40B4-BE49-F238E27FC236}">
                <a16:creationId xmlns:a16="http://schemas.microsoft.com/office/drawing/2014/main" id="{BA44E0E8-1298-47CA-BA77-958A52F80DD4}"/>
              </a:ext>
            </a:extLst>
          </p:cNvPr>
          <p:cNvSpPr txBox="1"/>
          <p:nvPr/>
        </p:nvSpPr>
        <p:spPr>
          <a:xfrm>
            <a:off x="2934789" y="3056709"/>
            <a:ext cx="1216162" cy="307777"/>
          </a:xfrm>
          <a:prstGeom prst="rect">
            <a:avLst/>
          </a:prstGeom>
          <a:noFill/>
        </p:spPr>
        <p:txBody>
          <a:bodyPr wrap="square" rtlCol="0">
            <a:spAutoFit/>
          </a:bodyPr>
          <a:lstStyle/>
          <a:p>
            <a:r>
              <a:rPr lang="en-GB" sz="1400" dirty="0"/>
              <a:t>Intrinsic value </a:t>
            </a:r>
          </a:p>
        </p:txBody>
      </p:sp>
      <p:sp>
        <p:nvSpPr>
          <p:cNvPr id="14" name="Arc 13">
            <a:extLst>
              <a:ext uri="{FF2B5EF4-FFF2-40B4-BE49-F238E27FC236}">
                <a16:creationId xmlns:a16="http://schemas.microsoft.com/office/drawing/2014/main" id="{BB5455A2-9FB0-4CD5-92B1-670F2A9DDB02}"/>
              </a:ext>
            </a:extLst>
          </p:cNvPr>
          <p:cNvSpPr/>
          <p:nvPr/>
        </p:nvSpPr>
        <p:spPr>
          <a:xfrm>
            <a:off x="2673531" y="2816977"/>
            <a:ext cx="435429" cy="544532"/>
          </a:xfrm>
          <a:prstGeom prst="arc">
            <a:avLst/>
          </a:prstGeom>
          <a:ln>
            <a:solidFill>
              <a:srgbClr val="00B05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 name="Slide Number Placeholder 7">
            <a:extLst>
              <a:ext uri="{FF2B5EF4-FFF2-40B4-BE49-F238E27FC236}">
                <a16:creationId xmlns:a16="http://schemas.microsoft.com/office/drawing/2014/main" id="{B32E9011-4E29-421B-A803-D6A4D7D54B65}"/>
              </a:ext>
            </a:extLst>
          </p:cNvPr>
          <p:cNvSpPr>
            <a:spLocks noGrp="1"/>
          </p:cNvSpPr>
          <p:nvPr>
            <p:ph type="sldNum" sz="quarter" idx="12"/>
          </p:nvPr>
        </p:nvSpPr>
        <p:spPr/>
        <p:txBody>
          <a:bodyPr/>
          <a:lstStyle/>
          <a:p>
            <a:fld id="{E268A2EE-60DF-4D9A-BDB5-E8B57244CE40}" type="slidenum">
              <a:rPr lang="en-GB" smtClean="0"/>
              <a:pPr/>
              <a:t>197</a:t>
            </a:fld>
            <a:endParaRPr lang="en-GB"/>
          </a:p>
        </p:txBody>
      </p:sp>
    </p:spTree>
    <p:extLst>
      <p:ext uri="{BB962C8B-B14F-4D97-AF65-F5344CB8AC3E}">
        <p14:creationId xmlns:p14="http://schemas.microsoft.com/office/powerpoint/2010/main" val="3022974325"/>
      </p:ext>
    </p:extLst>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CA9B0-8018-4253-9BE9-55B6FAC37FE1}"/>
              </a:ext>
            </a:extLst>
          </p:cNvPr>
          <p:cNvSpPr txBox="1">
            <a:spLocks/>
          </p:cNvSpPr>
          <p:nvPr/>
        </p:nvSpPr>
        <p:spPr>
          <a:xfrm>
            <a:off x="285227" y="642362"/>
            <a:ext cx="11727807" cy="448207"/>
          </a:xfrm>
          <a:prstGeom prst="rect">
            <a:avLst/>
          </a:prstGeom>
        </p:spPr>
        <p:style>
          <a:lnRef idx="0">
            <a:schemeClr val="accent6"/>
          </a:lnRef>
          <a:fillRef idx="3">
            <a:schemeClr val="accent6"/>
          </a:fillRef>
          <a:effectRef idx="3">
            <a:schemeClr val="accent6"/>
          </a:effectRef>
          <a:fontRef idx="minor">
            <a:schemeClr val="lt1"/>
          </a:fontRef>
        </p:style>
        <p:txBody>
          <a:bodyPr>
            <a:noAutofit/>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2500">
                <a:solidFill>
                  <a:schemeClr val="tx1"/>
                </a:solidFill>
              </a:rPr>
              <a:t>Valuing Options (Lower &amp; Upper Limits)</a:t>
            </a:r>
            <a:endParaRPr lang="en-GB" sz="2500" dirty="0">
              <a:solidFill>
                <a:schemeClr val="tx1"/>
              </a:solidFill>
            </a:endParaRPr>
          </a:p>
        </p:txBody>
      </p:sp>
      <p:sp>
        <p:nvSpPr>
          <p:cNvPr id="6" name="TextBox 5">
            <a:extLst>
              <a:ext uri="{FF2B5EF4-FFF2-40B4-BE49-F238E27FC236}">
                <a16:creationId xmlns:a16="http://schemas.microsoft.com/office/drawing/2014/main" id="{3D6015B8-2EB7-48F3-87FD-1084A50EC7AE}"/>
              </a:ext>
            </a:extLst>
          </p:cNvPr>
          <p:cNvSpPr txBox="1"/>
          <p:nvPr/>
        </p:nvSpPr>
        <p:spPr>
          <a:xfrm>
            <a:off x="264533" y="1116695"/>
            <a:ext cx="11662933" cy="430887"/>
          </a:xfrm>
          <a:prstGeom prst="rect">
            <a:avLst/>
          </a:prstGeom>
          <a:noFill/>
        </p:spPr>
        <p:txBody>
          <a:bodyPr wrap="square" rtlCol="0">
            <a:spAutoFit/>
          </a:bodyPr>
          <a:lstStyle/>
          <a:p>
            <a:pPr marL="342900" indent="-342900">
              <a:buClr>
                <a:schemeClr val="accent3"/>
              </a:buClr>
              <a:buFont typeface="Arial" panose="020B0604020202020204" pitchFamily="34" charset="0"/>
              <a:buChar char="•"/>
            </a:pPr>
            <a:endParaRPr lang="en-GB" sz="2200" dirty="0"/>
          </a:p>
        </p:txBody>
      </p:sp>
      <p:pic>
        <p:nvPicPr>
          <p:cNvPr id="4" name="Picture 2">
            <a:extLst>
              <a:ext uri="{FF2B5EF4-FFF2-40B4-BE49-F238E27FC236}">
                <a16:creationId xmlns:a16="http://schemas.microsoft.com/office/drawing/2014/main" id="{CC0B26D3-F17A-496D-9A5A-6CE82E6632A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88274" y="1539775"/>
            <a:ext cx="9997440" cy="4665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a:extLst>
              <a:ext uri="{FF2B5EF4-FFF2-40B4-BE49-F238E27FC236}">
                <a16:creationId xmlns:a16="http://schemas.microsoft.com/office/drawing/2014/main" id="{16722133-F990-486A-8D2E-148AD1E4FE5C}"/>
              </a:ext>
            </a:extLst>
          </p:cNvPr>
          <p:cNvSpPr>
            <a:spLocks noGrp="1"/>
          </p:cNvSpPr>
          <p:nvPr>
            <p:ph type="sldNum" sz="quarter" idx="12"/>
          </p:nvPr>
        </p:nvSpPr>
        <p:spPr/>
        <p:txBody>
          <a:bodyPr/>
          <a:lstStyle/>
          <a:p>
            <a:fld id="{E268A2EE-60DF-4D9A-BDB5-E8B57244CE40}" type="slidenum">
              <a:rPr lang="en-GB" smtClean="0"/>
              <a:pPr/>
              <a:t>198</a:t>
            </a:fld>
            <a:endParaRPr lang="en-GB"/>
          </a:p>
        </p:txBody>
      </p:sp>
    </p:spTree>
    <p:extLst>
      <p:ext uri="{BB962C8B-B14F-4D97-AF65-F5344CB8AC3E}">
        <p14:creationId xmlns:p14="http://schemas.microsoft.com/office/powerpoint/2010/main" val="2194385114"/>
      </p:ext>
    </p:extLst>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CA9B0-8018-4253-9BE9-55B6FAC37FE1}"/>
              </a:ext>
            </a:extLst>
          </p:cNvPr>
          <p:cNvSpPr txBox="1">
            <a:spLocks/>
          </p:cNvSpPr>
          <p:nvPr/>
        </p:nvSpPr>
        <p:spPr>
          <a:xfrm>
            <a:off x="285227" y="642362"/>
            <a:ext cx="11727807" cy="448207"/>
          </a:xfrm>
          <a:prstGeom prst="rect">
            <a:avLst/>
          </a:prstGeom>
        </p:spPr>
        <p:style>
          <a:lnRef idx="0">
            <a:schemeClr val="accent6"/>
          </a:lnRef>
          <a:fillRef idx="3">
            <a:schemeClr val="accent6"/>
          </a:fillRef>
          <a:effectRef idx="3">
            <a:schemeClr val="accent6"/>
          </a:effectRef>
          <a:fontRef idx="minor">
            <a:schemeClr val="lt1"/>
          </a:fontRef>
        </p:style>
        <p:txBody>
          <a:bodyPr>
            <a:noAutofit/>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2800">
                <a:solidFill>
                  <a:schemeClr val="tx1"/>
                </a:solidFill>
              </a:rPr>
              <a:t>Test Yourself</a:t>
            </a:r>
            <a:endParaRPr lang="en-GB" sz="2500" dirty="0">
              <a:solidFill>
                <a:schemeClr val="tx1"/>
              </a:solidFill>
            </a:endParaRPr>
          </a:p>
        </p:txBody>
      </p:sp>
      <p:sp>
        <p:nvSpPr>
          <p:cNvPr id="4" name="Content Placeholder 2">
            <a:extLst>
              <a:ext uri="{FF2B5EF4-FFF2-40B4-BE49-F238E27FC236}">
                <a16:creationId xmlns:a16="http://schemas.microsoft.com/office/drawing/2014/main" id="{8B831EE2-87E2-48F9-A6AB-074FB7BD031E}"/>
              </a:ext>
            </a:extLst>
          </p:cNvPr>
          <p:cNvSpPr txBox="1">
            <a:spLocks/>
          </p:cNvSpPr>
          <p:nvPr/>
        </p:nvSpPr>
        <p:spPr>
          <a:xfrm>
            <a:off x="128788" y="1174675"/>
            <a:ext cx="5793041" cy="5406527"/>
          </a:xfrm>
          <a:prstGeom prst="rect">
            <a:avLst/>
          </a:prstGeom>
          <a:ln>
            <a:noFill/>
          </a:ln>
        </p:spPr>
        <p:txBody>
          <a:bodyPr>
            <a:normAutofit fontScale="92500" lnSpcReduction="10000"/>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0" indent="0" eaLnBrk="0" fontAlgn="base" hangingPunct="0">
              <a:spcBef>
                <a:spcPct val="0"/>
              </a:spcBef>
              <a:spcAft>
                <a:spcPct val="0"/>
              </a:spcAft>
              <a:buClrTx/>
              <a:buNone/>
              <a:tabLst>
                <a:tab pos="190500" algn="l"/>
              </a:tabLst>
            </a:pPr>
            <a:r>
              <a:rPr lang="en-GB" altLang="en-US" sz="1200" b="1" dirty="0">
                <a:latin typeface="Arial" panose="020B0604020202020204" pitchFamily="34" charset="0"/>
                <a:ea typeface="Arial" panose="020B0604020202020204" pitchFamily="34" charset="0"/>
                <a:cs typeface="Arial" panose="020B0604020202020204" pitchFamily="34" charset="0"/>
              </a:rPr>
              <a:t>1. Firms regularly use the following to reduce risk:</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A. currency options.</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B. interest-rate options.</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C. commodity options.</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D. currency options, interest-rate options, and commodity options.</a:t>
            </a:r>
          </a:p>
          <a:p>
            <a:pPr marL="0" indent="0" eaLnBrk="0" fontAlgn="base" hangingPunct="0">
              <a:spcBef>
                <a:spcPct val="0"/>
              </a:spcBef>
              <a:spcAft>
                <a:spcPct val="0"/>
              </a:spcAft>
              <a:buClrTx/>
              <a:buFont typeface="Georgia"/>
              <a:buNone/>
              <a:tabLst>
                <a:tab pos="190500" algn="l"/>
              </a:tabLst>
            </a:pPr>
            <a:endParaRPr lang="en-GB" altLang="en-US" sz="1200" dirty="0">
              <a:latin typeface="Arial" panose="020B0604020202020204" pitchFamily="34" charset="0"/>
              <a:ea typeface="Arial" panose="020B0604020202020204" pitchFamily="34" charset="0"/>
              <a:cs typeface="Arial" panose="020B0604020202020204" pitchFamily="34" charset="0"/>
            </a:endParaRPr>
          </a:p>
          <a:p>
            <a:pPr marL="0" indent="0" eaLnBrk="0" fontAlgn="base" hangingPunct="0">
              <a:spcBef>
                <a:spcPct val="0"/>
              </a:spcBef>
              <a:spcAft>
                <a:spcPct val="0"/>
              </a:spcAft>
              <a:buClrTx/>
              <a:buNone/>
              <a:tabLst>
                <a:tab pos="190500" algn="l"/>
              </a:tabLst>
            </a:pPr>
            <a:r>
              <a:rPr lang="en-GB" altLang="en-US" sz="1200" b="1" dirty="0">
                <a:latin typeface="Arial" panose="020B0604020202020204" pitchFamily="34" charset="0"/>
                <a:ea typeface="Arial" panose="020B0604020202020204" pitchFamily="34" charset="0"/>
                <a:cs typeface="Arial" panose="020B0604020202020204" pitchFamily="34" charset="0"/>
              </a:rPr>
              <a:t>2. Suppose an investor sells (writes) a put option. What will happen if the stock price on the exercise date exceeds the exercise price?</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A. The seller will need to deliver stock to the owner of the option.</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B. The seller will be obliged to buy stock from the owner of the option.</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C. The owner will not exercise the option.</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D. The option will extend for nine more months.</a:t>
            </a:r>
          </a:p>
          <a:p>
            <a:pPr marL="0" indent="0" eaLnBrk="0" fontAlgn="base" hangingPunct="0">
              <a:spcBef>
                <a:spcPct val="0"/>
              </a:spcBef>
              <a:spcAft>
                <a:spcPct val="0"/>
              </a:spcAft>
              <a:buClrTx/>
              <a:buFont typeface="Georgia"/>
              <a:buNone/>
              <a:tabLst>
                <a:tab pos="190500" algn="l"/>
              </a:tabLst>
            </a:pPr>
            <a:endParaRPr lang="en-GB" altLang="en-US" sz="1200" dirty="0">
              <a:latin typeface="Arial" panose="020B0604020202020204" pitchFamily="34" charset="0"/>
              <a:ea typeface="Arial" panose="020B0604020202020204" pitchFamily="34" charset="0"/>
              <a:cs typeface="Arial" panose="020B0604020202020204" pitchFamily="34" charset="0"/>
            </a:endParaRPr>
          </a:p>
          <a:p>
            <a:pPr marL="0" indent="0" eaLnBrk="0" fontAlgn="base" hangingPunct="0">
              <a:spcBef>
                <a:spcPct val="0"/>
              </a:spcBef>
              <a:spcAft>
                <a:spcPct val="0"/>
              </a:spcAft>
              <a:buClrTx/>
              <a:buNone/>
              <a:tabLst>
                <a:tab pos="190500" algn="l"/>
              </a:tabLst>
            </a:pPr>
            <a:r>
              <a:rPr lang="en-GB" altLang="en-US" sz="1200" b="1" dirty="0">
                <a:latin typeface="Arial" panose="020B0604020202020204" pitchFamily="34" charset="0"/>
                <a:ea typeface="Arial" panose="020B0604020202020204" pitchFamily="34" charset="0"/>
                <a:cs typeface="Arial" panose="020B0604020202020204" pitchFamily="34" charset="0"/>
              </a:rPr>
              <a:t>3. </a:t>
            </a:r>
            <a:r>
              <a:rPr lang="en-IN" sz="1200" b="1" dirty="0">
                <a:latin typeface="Arial" panose="020B0604020202020204" pitchFamily="34" charset="0"/>
                <a:ea typeface="Arial" panose="020B0604020202020204" pitchFamily="34" charset="0"/>
              </a:rPr>
              <a:t>Figure 1 depicts the</a:t>
            </a:r>
            <a:endParaRPr lang="en-GB" altLang="en-US" sz="1200" b="1" dirty="0">
              <a:latin typeface="Arial" panose="020B0604020202020204" pitchFamily="34" charset="0"/>
              <a:cs typeface="Arial" panose="020B0604020202020204" pitchFamily="34" charset="0"/>
            </a:endParaRP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A. position diagram for the buyer of a call option.</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B. profit diagram for the buyer of a call option.</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C. position diagram for the buyer of a put option.</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D. profit diagram for the buyer of a put option. </a:t>
            </a:r>
          </a:p>
          <a:p>
            <a:pPr marL="0" indent="0" eaLnBrk="0" fontAlgn="base" hangingPunct="0">
              <a:spcBef>
                <a:spcPct val="0"/>
              </a:spcBef>
              <a:spcAft>
                <a:spcPct val="0"/>
              </a:spcAft>
              <a:buClrTx/>
              <a:buFont typeface="Georgia"/>
              <a:buNone/>
              <a:tabLst>
                <a:tab pos="190500" algn="l"/>
              </a:tabLst>
            </a:pPr>
            <a:endParaRPr lang="en-GB" altLang="en-US" sz="1200" dirty="0">
              <a:latin typeface="Arial" panose="020B0604020202020204" pitchFamily="34" charset="0"/>
              <a:ea typeface="Arial" panose="020B0604020202020204" pitchFamily="34" charset="0"/>
              <a:cs typeface="Arial" panose="020B0604020202020204" pitchFamily="34" charset="0"/>
            </a:endParaRPr>
          </a:p>
          <a:p>
            <a:pPr marL="0" indent="0" eaLnBrk="0" fontAlgn="base" hangingPunct="0">
              <a:spcBef>
                <a:spcPct val="0"/>
              </a:spcBef>
              <a:spcAft>
                <a:spcPct val="0"/>
              </a:spcAft>
              <a:buClrTx/>
              <a:buNone/>
              <a:tabLst>
                <a:tab pos="190500" algn="l"/>
              </a:tabLst>
            </a:pPr>
            <a:r>
              <a:rPr lang="en-GB" altLang="en-US" sz="1200" b="1" dirty="0">
                <a:latin typeface="Arial" panose="020B0604020202020204" pitchFamily="34" charset="0"/>
                <a:ea typeface="Arial" panose="020B0604020202020204" pitchFamily="34" charset="0"/>
                <a:cs typeface="Arial" panose="020B0604020202020204" pitchFamily="34" charset="0"/>
              </a:rPr>
              <a:t>4. Figure 2 depicts the</a:t>
            </a:r>
            <a:endParaRPr lang="en-GB" altLang="en-US" sz="1200" b="1" dirty="0">
              <a:latin typeface="Arial" panose="020B0604020202020204" pitchFamily="34" charset="0"/>
              <a:cs typeface="Arial" panose="020B0604020202020204" pitchFamily="34" charset="0"/>
            </a:endParaRP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A. position diagram for the buyer of a call option.</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B. profit diagram for the buyer of a call option.</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C. position diagram for the buyer of a put option.</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D. profit diagram for the buyer of a put option.</a:t>
            </a:r>
          </a:p>
          <a:p>
            <a:pPr marL="0" indent="0" eaLnBrk="0" fontAlgn="base" hangingPunct="0">
              <a:spcBef>
                <a:spcPct val="0"/>
              </a:spcBef>
              <a:spcAft>
                <a:spcPct val="0"/>
              </a:spcAft>
              <a:buClrTx/>
              <a:buFont typeface="Georgia"/>
              <a:buNone/>
              <a:tabLst>
                <a:tab pos="190500" algn="l"/>
              </a:tabLst>
            </a:pPr>
            <a:endParaRPr lang="en-GB" altLang="en-US" sz="1200" dirty="0">
              <a:latin typeface="Arial" panose="020B0604020202020204" pitchFamily="34" charset="0"/>
              <a:ea typeface="Arial" panose="020B0604020202020204" pitchFamily="34" charset="0"/>
              <a:cs typeface="Arial" panose="020B0604020202020204" pitchFamily="34" charset="0"/>
            </a:endParaRPr>
          </a:p>
          <a:p>
            <a:pPr marL="0" indent="0" eaLnBrk="0" fontAlgn="base" hangingPunct="0">
              <a:spcBef>
                <a:spcPct val="0"/>
              </a:spcBef>
              <a:spcAft>
                <a:spcPct val="0"/>
              </a:spcAft>
              <a:buClrTx/>
              <a:buNone/>
              <a:tabLst>
                <a:tab pos="190500" algn="l"/>
              </a:tabLst>
            </a:pPr>
            <a:r>
              <a:rPr lang="en-GB" altLang="en-US" sz="1200" b="1" dirty="0">
                <a:latin typeface="Arial" panose="020B0604020202020204" pitchFamily="34" charset="0"/>
                <a:ea typeface="Arial" panose="020B0604020202020204" pitchFamily="34" charset="0"/>
                <a:cs typeface="Arial" panose="020B0604020202020204" pitchFamily="34" charset="0"/>
              </a:rPr>
              <a:t>5. Suppose an investor buys one share of stock and a put option on the stock. What will be the value of her investment on the final exercise date if the stock price is below the exercise price? (Ignore transaction costs.)</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A. The value of two shares of stock</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B. The value of one share of stock plus the exercise price</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C. The exercise price</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D. The value of one share of stock minus the exercise price</a:t>
            </a:r>
          </a:p>
          <a:p>
            <a:pPr marL="109728" indent="0">
              <a:spcAft>
                <a:spcPts val="600"/>
              </a:spcAft>
              <a:buFont typeface="Georgia"/>
              <a:buNone/>
            </a:pPr>
            <a:endParaRPr lang="en-GB" sz="1600" dirty="0"/>
          </a:p>
        </p:txBody>
      </p:sp>
      <p:sp>
        <p:nvSpPr>
          <p:cNvPr id="5" name="Content Placeholder 2">
            <a:extLst>
              <a:ext uri="{FF2B5EF4-FFF2-40B4-BE49-F238E27FC236}">
                <a16:creationId xmlns:a16="http://schemas.microsoft.com/office/drawing/2014/main" id="{F8D8680F-FD2B-4412-B61D-4DF1823F60EC}"/>
              </a:ext>
            </a:extLst>
          </p:cNvPr>
          <p:cNvSpPr txBox="1">
            <a:spLocks/>
          </p:cNvSpPr>
          <p:nvPr/>
        </p:nvSpPr>
        <p:spPr>
          <a:xfrm>
            <a:off x="6149130" y="1174674"/>
            <a:ext cx="5863904" cy="5406527"/>
          </a:xfrm>
          <a:prstGeom prst="rect">
            <a:avLst/>
          </a:prstGeom>
          <a:ln>
            <a:noFill/>
          </a:ln>
        </p:spPr>
        <p:txBody>
          <a:bodyPr>
            <a:normAutofit fontScale="92500" lnSpcReduction="10000"/>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0" indent="0" eaLnBrk="0" fontAlgn="base" hangingPunct="0">
              <a:spcBef>
                <a:spcPct val="0"/>
              </a:spcBef>
              <a:spcAft>
                <a:spcPct val="0"/>
              </a:spcAft>
              <a:buClrTx/>
              <a:buNone/>
              <a:tabLst>
                <a:tab pos="190500" algn="l"/>
              </a:tabLst>
            </a:pPr>
            <a:r>
              <a:rPr lang="en-GB" altLang="en-US" sz="1200" b="1" dirty="0">
                <a:latin typeface="Arial" panose="020B0604020202020204" pitchFamily="34" charset="0"/>
                <a:ea typeface="Arial" panose="020B0604020202020204" pitchFamily="34" charset="0"/>
                <a:cs typeface="Arial" panose="020B0604020202020204" pitchFamily="34" charset="0"/>
              </a:rPr>
              <a:t>6. Put-call parity can be used to show</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A. how valuable in-the-money put options can get.</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B. how valuable in-the-money call options can get.</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C. the precise relationship between put and call option prices, given equal exercise prices and equal expiration dates.</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D. that the value of a call option is always twice that of a put, given equal exercise prices and equal expiration dates.</a:t>
            </a:r>
          </a:p>
          <a:p>
            <a:pPr marL="0" indent="0" eaLnBrk="0" fontAlgn="base" hangingPunct="0">
              <a:spcBef>
                <a:spcPct val="0"/>
              </a:spcBef>
              <a:spcAft>
                <a:spcPct val="0"/>
              </a:spcAft>
              <a:buClrTx/>
              <a:buNone/>
              <a:tabLst>
                <a:tab pos="190500" algn="l"/>
              </a:tabLst>
            </a:pPr>
            <a:endParaRPr lang="en-GB" altLang="en-US" sz="1200" b="1" dirty="0">
              <a:latin typeface="Arial" panose="020B0604020202020204" pitchFamily="34" charset="0"/>
              <a:ea typeface="Arial" panose="020B0604020202020204" pitchFamily="34" charset="0"/>
              <a:cs typeface="Arial" panose="020B0604020202020204" pitchFamily="34" charset="0"/>
            </a:endParaRPr>
          </a:p>
          <a:p>
            <a:pPr marL="0" indent="0" eaLnBrk="0" fontAlgn="base" hangingPunct="0">
              <a:spcBef>
                <a:spcPct val="0"/>
              </a:spcBef>
              <a:spcAft>
                <a:spcPct val="0"/>
              </a:spcAft>
              <a:buClrTx/>
              <a:buNone/>
              <a:tabLst>
                <a:tab pos="190500" algn="l"/>
              </a:tabLst>
            </a:pPr>
            <a:r>
              <a:rPr lang="en-GB" altLang="en-US" sz="1200" b="1" dirty="0">
                <a:latin typeface="Arial" panose="020B0604020202020204" pitchFamily="34" charset="0"/>
                <a:ea typeface="Arial" panose="020B0604020202020204" pitchFamily="34" charset="0"/>
                <a:cs typeface="Arial" panose="020B0604020202020204" pitchFamily="34" charset="0"/>
              </a:rPr>
              <a:t>7. If the stock makes a dividend payment before the expiration date, then the put-call parity relation is</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A. Value of call = value of put + share price - present value (PV) of dividend - PV of exercise price.</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B. Value of call = value of put - share price + PV of dividend - PV of exercise price.</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C. Value of call = value of put + share price + PV of dividend + PV of exercise price.</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D. Value of call = value of put + share price + PV of dividend - PV of exercise price.</a:t>
            </a:r>
          </a:p>
          <a:p>
            <a:pPr marL="0" indent="0" eaLnBrk="0" fontAlgn="base" hangingPunct="0">
              <a:spcBef>
                <a:spcPct val="0"/>
              </a:spcBef>
              <a:spcAft>
                <a:spcPct val="0"/>
              </a:spcAft>
              <a:buClrTx/>
              <a:buFont typeface="Georgia"/>
              <a:buNone/>
              <a:tabLst>
                <a:tab pos="190500" algn="l"/>
              </a:tabLst>
            </a:pPr>
            <a:endParaRPr lang="en-GB" altLang="en-US" sz="1200" dirty="0">
              <a:latin typeface="Arial" panose="020B0604020202020204" pitchFamily="34" charset="0"/>
              <a:ea typeface="Arial" panose="020B0604020202020204" pitchFamily="34" charset="0"/>
              <a:cs typeface="Arial" panose="020B0604020202020204" pitchFamily="34" charset="0"/>
            </a:endParaRPr>
          </a:p>
          <a:p>
            <a:pPr marL="0" indent="0" eaLnBrk="0" fontAlgn="base" hangingPunct="0">
              <a:spcBef>
                <a:spcPct val="0"/>
              </a:spcBef>
              <a:spcAft>
                <a:spcPct val="0"/>
              </a:spcAft>
              <a:buClrTx/>
              <a:buNone/>
              <a:tabLst>
                <a:tab pos="190500" algn="l"/>
              </a:tabLst>
            </a:pPr>
            <a:r>
              <a:rPr lang="en-GB" altLang="en-US" sz="1200" b="1" dirty="0">
                <a:latin typeface="Arial" panose="020B0604020202020204" pitchFamily="34" charset="0"/>
                <a:ea typeface="Arial" panose="020B0604020202020204" pitchFamily="34" charset="0"/>
                <a:cs typeface="Arial" panose="020B0604020202020204" pitchFamily="34" charset="0"/>
              </a:rPr>
              <a:t>8. Suppose the underlying stock pays a dividend before the expiration of options on that stock. This will</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A. increase the value of a call option and increase the value of a put option.</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B. decrease the value of a call option and decrease the value of a put option.</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C. increase the value of a call option and decrease the value of a put option.</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D. increase the value of a put option and decrease the value of a call option.</a:t>
            </a:r>
          </a:p>
          <a:p>
            <a:pPr marL="0" indent="0" eaLnBrk="0" fontAlgn="base" hangingPunct="0">
              <a:spcBef>
                <a:spcPct val="0"/>
              </a:spcBef>
              <a:spcAft>
                <a:spcPct val="0"/>
              </a:spcAft>
              <a:buClrTx/>
              <a:buFont typeface="Georgia"/>
              <a:buNone/>
              <a:tabLst>
                <a:tab pos="190500" algn="l"/>
              </a:tabLst>
            </a:pPr>
            <a:endParaRPr lang="en-GB" altLang="en-US" sz="1200" dirty="0">
              <a:latin typeface="Arial" panose="020B0604020202020204" pitchFamily="34" charset="0"/>
              <a:ea typeface="Arial" panose="020B0604020202020204" pitchFamily="34" charset="0"/>
              <a:cs typeface="Arial" panose="020B0604020202020204" pitchFamily="34" charset="0"/>
            </a:endParaRPr>
          </a:p>
          <a:p>
            <a:pPr marL="0" indent="0" eaLnBrk="0" fontAlgn="base" hangingPunct="0">
              <a:spcBef>
                <a:spcPct val="0"/>
              </a:spcBef>
              <a:spcAft>
                <a:spcPct val="0"/>
              </a:spcAft>
              <a:buClrTx/>
              <a:buNone/>
              <a:tabLst>
                <a:tab pos="190500" algn="l"/>
              </a:tabLst>
            </a:pPr>
            <a:r>
              <a:rPr lang="en-GB" altLang="en-US" sz="1200" b="1" dirty="0">
                <a:latin typeface="Arial" panose="020B0604020202020204" pitchFamily="34" charset="0"/>
                <a:ea typeface="Arial" panose="020B0604020202020204" pitchFamily="34" charset="0"/>
                <a:cs typeface="Arial" panose="020B0604020202020204" pitchFamily="34" charset="0"/>
              </a:rPr>
              <a:t>9. Which of the following features increase(s) the value of a call option?</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A. A high interest rate</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B. A long time to maturity</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C. A higher volatility of the underlying stock price</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D. A high interest rate, a long time to maturity, and a higher volatility of the underlying stock price</a:t>
            </a:r>
          </a:p>
          <a:p>
            <a:pPr marL="0" indent="0" eaLnBrk="0" fontAlgn="base" hangingPunct="0">
              <a:spcBef>
                <a:spcPct val="0"/>
              </a:spcBef>
              <a:spcAft>
                <a:spcPct val="0"/>
              </a:spcAft>
              <a:buClrTx/>
              <a:buFont typeface="Georgia"/>
              <a:buNone/>
              <a:tabLst>
                <a:tab pos="190500" algn="l"/>
              </a:tabLst>
            </a:pPr>
            <a:endParaRPr lang="en-GB" altLang="en-US" sz="1200" dirty="0">
              <a:latin typeface="Arial" panose="020B0604020202020204" pitchFamily="34" charset="0"/>
              <a:ea typeface="Arial" panose="020B0604020202020204" pitchFamily="34" charset="0"/>
              <a:cs typeface="Arial" panose="020B0604020202020204" pitchFamily="34" charset="0"/>
            </a:endParaRPr>
          </a:p>
          <a:p>
            <a:pPr marL="0" indent="0" eaLnBrk="0" fontAlgn="base" hangingPunct="0">
              <a:spcBef>
                <a:spcPct val="0"/>
              </a:spcBef>
              <a:spcAft>
                <a:spcPct val="0"/>
              </a:spcAft>
              <a:buClrTx/>
              <a:buNone/>
              <a:tabLst>
                <a:tab pos="190500" algn="l"/>
              </a:tabLst>
            </a:pPr>
            <a:r>
              <a:rPr lang="en-GB" altLang="en-US" sz="1200" b="1" dirty="0">
                <a:latin typeface="Arial" panose="020B0604020202020204" pitchFamily="34" charset="0"/>
                <a:ea typeface="Arial" panose="020B0604020202020204" pitchFamily="34" charset="0"/>
                <a:cs typeface="Arial" panose="020B0604020202020204" pitchFamily="34" charset="0"/>
              </a:rPr>
              <a:t>5. The value of any option (both call and put options) is positively related to the</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A. time to expiration and risk-free rate.</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B. volatility of the underlying stock price and time to expiration.</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C. volatility of the underlying stock price and risk-free rate.</a:t>
            </a:r>
          </a:p>
          <a:p>
            <a:pPr marL="0" indent="0" eaLnBrk="0" fontAlgn="base" hangingPunct="0">
              <a:spcBef>
                <a:spcPct val="0"/>
              </a:spcBef>
              <a:spcAft>
                <a:spcPct val="0"/>
              </a:spcAft>
              <a:buClrTx/>
              <a:buNone/>
              <a:tabLst>
                <a:tab pos="190500" algn="l"/>
              </a:tabLst>
            </a:pPr>
            <a:r>
              <a:rPr lang="en-GB" altLang="en-US" sz="1200" dirty="0">
                <a:latin typeface="Arial" panose="020B0604020202020204" pitchFamily="34" charset="0"/>
                <a:ea typeface="Arial" panose="020B0604020202020204" pitchFamily="34" charset="0"/>
                <a:cs typeface="Arial" panose="020B0604020202020204" pitchFamily="34" charset="0"/>
              </a:rPr>
              <a:t>D. risk-free rate.</a:t>
            </a:r>
          </a:p>
          <a:p>
            <a:pPr marL="109728" indent="0">
              <a:spcAft>
                <a:spcPts val="600"/>
              </a:spcAft>
              <a:buFont typeface="Georgia"/>
              <a:buNone/>
            </a:pPr>
            <a:endParaRPr lang="en-GB" sz="1600" dirty="0"/>
          </a:p>
        </p:txBody>
      </p:sp>
      <p:pic>
        <p:nvPicPr>
          <p:cNvPr id="3" name="Picture 2">
            <a:extLst>
              <a:ext uri="{FF2B5EF4-FFF2-40B4-BE49-F238E27FC236}">
                <a16:creationId xmlns:a16="http://schemas.microsoft.com/office/drawing/2014/main" id="{F30131EE-5377-4375-AA21-9883AB1D973A}"/>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42000"/>
                    </a14:imgEffect>
                  </a14:imgLayer>
                </a14:imgProps>
              </a:ext>
            </a:extLst>
          </a:blip>
          <a:stretch>
            <a:fillRect/>
          </a:stretch>
        </p:blipFill>
        <p:spPr>
          <a:xfrm>
            <a:off x="3578318" y="3027603"/>
            <a:ext cx="2464553" cy="935789"/>
          </a:xfrm>
          <a:prstGeom prst="rect">
            <a:avLst/>
          </a:prstGeom>
        </p:spPr>
      </p:pic>
      <p:pic>
        <p:nvPicPr>
          <p:cNvPr id="7" name="Picture 6">
            <a:extLst>
              <a:ext uri="{FF2B5EF4-FFF2-40B4-BE49-F238E27FC236}">
                <a16:creationId xmlns:a16="http://schemas.microsoft.com/office/drawing/2014/main" id="{1B56002D-C3CC-4C6A-BF8E-F71B420134D9}"/>
              </a:ext>
            </a:extLst>
          </p:cNvPr>
          <p:cNvPicPr>
            <a:picLocks noChangeAspect="1"/>
          </p:cNvPicPr>
          <p:nvPr/>
        </p:nvPicPr>
        <p:blipFill>
          <a:blip r:embed="rId4"/>
          <a:stretch>
            <a:fillRect/>
          </a:stretch>
        </p:blipFill>
        <p:spPr>
          <a:xfrm>
            <a:off x="3578318" y="3877937"/>
            <a:ext cx="2290045" cy="1080210"/>
          </a:xfrm>
          <a:prstGeom prst="rect">
            <a:avLst/>
          </a:prstGeom>
        </p:spPr>
      </p:pic>
      <p:sp>
        <p:nvSpPr>
          <p:cNvPr id="6" name="Slide Number Placeholder 5">
            <a:extLst>
              <a:ext uri="{FF2B5EF4-FFF2-40B4-BE49-F238E27FC236}">
                <a16:creationId xmlns:a16="http://schemas.microsoft.com/office/drawing/2014/main" id="{A46F02E2-1520-43AE-9F06-FAF635949897}"/>
              </a:ext>
            </a:extLst>
          </p:cNvPr>
          <p:cNvSpPr>
            <a:spLocks noGrp="1"/>
          </p:cNvSpPr>
          <p:nvPr>
            <p:ph type="sldNum" sz="quarter" idx="12"/>
          </p:nvPr>
        </p:nvSpPr>
        <p:spPr/>
        <p:txBody>
          <a:bodyPr/>
          <a:lstStyle/>
          <a:p>
            <a:fld id="{E268A2EE-60DF-4D9A-BDB5-E8B57244CE40}" type="slidenum">
              <a:rPr lang="en-GB" smtClean="0"/>
              <a:pPr/>
              <a:t>199</a:t>
            </a:fld>
            <a:endParaRPr lang="en-GB"/>
          </a:p>
        </p:txBody>
      </p:sp>
    </p:spTree>
    <p:extLst>
      <p:ext uri="{BB962C8B-B14F-4D97-AF65-F5344CB8AC3E}">
        <p14:creationId xmlns:p14="http://schemas.microsoft.com/office/powerpoint/2010/main" val="27170950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854609" y="1445059"/>
            <a:ext cx="8394700" cy="1403985"/>
          </a:xfrm>
          <a:prstGeom prst="rect">
            <a:avLst/>
          </a:prstGeom>
          <a:noFill/>
          <a:ln w="0" cmpd="sng">
            <a:noFill/>
            <a:prstDash val="solid"/>
          </a:ln>
        </p:spPr>
        <p:txBody>
          <a:bodyPr vert="horz" lIns="0" tIns="3810" rIns="0" bIns="0" anchor="t">
            <a:normAutofit/>
          </a:bodyPr>
          <a:lstStyle/>
          <a:p>
            <a:pPr marL="0" marR="0" indent="0" algn="l">
              <a:lnSpc>
                <a:spcPts val="5500"/>
              </a:lnSpc>
              <a:spcAft>
                <a:spcPts val="5505"/>
              </a:spcAft>
            </a:pPr>
            <a:r>
              <a:rPr lang="en-US" sz="3200" b="1" u="sng" spc="20" dirty="0">
                <a:solidFill>
                  <a:srgbClr val="001F5F"/>
                </a:solidFill>
              </a:rPr>
              <a:t>Lecturers</a:t>
            </a:r>
            <a:r>
              <a:rPr lang="en-US" sz="3200" b="1" spc="20" dirty="0">
                <a:solidFill>
                  <a:srgbClr val="001F5F"/>
                </a:solidFill>
              </a:rPr>
              <a:t> </a:t>
            </a:r>
          </a:p>
        </p:txBody>
      </p:sp>
      <p:sp>
        <p:nvSpPr>
          <p:cNvPr id="3" name="Text Placeholder 2"/>
          <p:cNvSpPr>
            <a:spLocks noGrp="1"/>
          </p:cNvSpPr>
          <p:nvPr>
            <p:ph type="body" idx="10"/>
          </p:nvPr>
        </p:nvSpPr>
        <p:spPr>
          <a:xfrm>
            <a:off x="996632" y="2174690"/>
            <a:ext cx="10198735" cy="3166745"/>
          </a:xfrm>
          <a:prstGeom prst="rect">
            <a:avLst/>
          </a:prstGeom>
          <a:noFill/>
          <a:ln w="0" cmpd="sng">
            <a:noFill/>
            <a:prstDash val="solid"/>
          </a:ln>
        </p:spPr>
        <p:txBody>
          <a:bodyPr vert="horz" lIns="0" tIns="302895" rIns="0" bIns="0" anchor="t">
            <a:normAutofit/>
          </a:bodyPr>
          <a:lstStyle/>
          <a:p>
            <a:pPr marL="0" marR="0" indent="274320" algn="l">
              <a:lnSpc>
                <a:spcPts val="3200"/>
              </a:lnSpc>
              <a:spcAft>
                <a:spcPts val="0"/>
              </a:spcAft>
              <a:buFont typeface="Symbol"/>
              <a:buChar char="·"/>
              <a:tabLst>
                <a:tab pos="4617720" algn="l"/>
              </a:tabLst>
            </a:pPr>
            <a:r>
              <a:rPr lang="en-US" sz="2400" b="1" spc="30" dirty="0">
                <a:solidFill>
                  <a:srgbClr val="0462C1"/>
                </a:solidFill>
                <a:latin typeface="+mn-lt"/>
              </a:rPr>
              <a:t>Dr. Farzad Javidanrad, email: </a:t>
            </a:r>
            <a:r>
              <a:rPr lang="en-US" sz="2400" b="1" spc="30" dirty="0">
                <a:solidFill>
                  <a:schemeClr val="tx1"/>
                </a:solidFill>
                <a:latin typeface="+mn-lt"/>
              </a:rPr>
              <a:t>F.Javidanrad@warwick.ac.uk</a:t>
            </a:r>
          </a:p>
          <a:p>
            <a:pPr marL="0" marR="0" indent="274320" algn="l">
              <a:lnSpc>
                <a:spcPts val="3100"/>
              </a:lnSpc>
              <a:spcBef>
                <a:spcPts val="4260"/>
              </a:spcBef>
              <a:spcAft>
                <a:spcPts val="0"/>
              </a:spcAft>
              <a:buFont typeface="Symbol"/>
              <a:buChar char="·"/>
              <a:tabLst>
                <a:tab pos="4617720" algn="l"/>
              </a:tabLst>
            </a:pPr>
            <a:r>
              <a:rPr lang="en-US" sz="2400" b="1" spc="45" dirty="0">
                <a:solidFill>
                  <a:srgbClr val="0462C1"/>
                </a:solidFill>
                <a:latin typeface="+mn-lt"/>
              </a:rPr>
              <a:t>Dr. </a:t>
            </a:r>
            <a:r>
              <a:rPr lang="en-US" sz="2400" b="1" spc="45" dirty="0" err="1">
                <a:solidFill>
                  <a:srgbClr val="0462C1"/>
                </a:solidFill>
                <a:latin typeface="+mn-lt"/>
              </a:rPr>
              <a:t>Ernil</a:t>
            </a:r>
            <a:r>
              <a:rPr lang="en-US" sz="2400" b="1" spc="45" dirty="0">
                <a:solidFill>
                  <a:srgbClr val="0462C1"/>
                </a:solidFill>
                <a:latin typeface="+mn-lt"/>
              </a:rPr>
              <a:t> </a:t>
            </a:r>
            <a:r>
              <a:rPr lang="en-US" sz="2400" b="1" spc="45" dirty="0" err="1">
                <a:solidFill>
                  <a:srgbClr val="0462C1"/>
                </a:solidFill>
                <a:latin typeface="+mn-lt"/>
              </a:rPr>
              <a:t>Sabaj</a:t>
            </a:r>
            <a:r>
              <a:rPr lang="en-US" sz="2400" b="1" spc="45" dirty="0">
                <a:solidFill>
                  <a:srgbClr val="0462C1"/>
                </a:solidFill>
                <a:latin typeface="+mn-lt"/>
              </a:rPr>
              <a:t>, email: </a:t>
            </a:r>
            <a:r>
              <a:rPr lang="en-US" sz="2400" b="1" spc="45" dirty="0">
                <a:solidFill>
                  <a:schemeClr val="tx1"/>
                </a:solidFill>
                <a:latin typeface="+mn-lt"/>
              </a:rPr>
              <a:t>Ernil.Sabaj@warwick.ac.uk</a:t>
            </a:r>
          </a:p>
          <a:p>
            <a:pPr marL="0" marR="0" indent="0" algn="l">
              <a:lnSpc>
                <a:spcPts val="3100"/>
              </a:lnSpc>
              <a:spcBef>
                <a:spcPts val="7175"/>
              </a:spcBef>
              <a:spcAft>
                <a:spcPts val="1630"/>
              </a:spcAft>
            </a:pPr>
            <a:r>
              <a:rPr lang="en-US" sz="3200" b="1" u="sng" spc="130" dirty="0">
                <a:solidFill>
                  <a:srgbClr val="001F5F"/>
                </a:solidFill>
                <a:latin typeface="+mn-lt"/>
              </a:rPr>
              <a:t>Teaching Assistant </a:t>
            </a:r>
          </a:p>
        </p:txBody>
      </p:sp>
      <p:sp>
        <p:nvSpPr>
          <p:cNvPr id="4" name="Text Placeholder 3"/>
          <p:cNvSpPr>
            <a:spLocks noGrp="1"/>
          </p:cNvSpPr>
          <p:nvPr>
            <p:ph type="body" idx="10"/>
          </p:nvPr>
        </p:nvSpPr>
        <p:spPr>
          <a:xfrm>
            <a:off x="932815" y="5193030"/>
            <a:ext cx="8394700" cy="941070"/>
          </a:xfrm>
          <a:prstGeom prst="rect">
            <a:avLst/>
          </a:prstGeom>
          <a:noFill/>
          <a:ln w="0" cmpd="sng">
            <a:noFill/>
            <a:prstDash val="solid"/>
          </a:ln>
        </p:spPr>
        <p:txBody>
          <a:bodyPr vert="horz" lIns="0" tIns="321310" rIns="0" bIns="0" anchor="t">
            <a:normAutofit fontScale="97500"/>
          </a:bodyPr>
          <a:lstStyle/>
          <a:p>
            <a:pPr marL="0" marR="0" indent="274320" algn="l">
              <a:lnSpc>
                <a:spcPts val="3100"/>
              </a:lnSpc>
              <a:spcAft>
                <a:spcPts val="1685"/>
              </a:spcAft>
              <a:buFont typeface="Symbol"/>
              <a:buChar char="·"/>
              <a:tabLst>
                <a:tab pos="8321040" algn="r"/>
              </a:tabLst>
            </a:pPr>
            <a:r>
              <a:rPr lang="en-US" sz="2400" b="1" spc="0" dirty="0">
                <a:solidFill>
                  <a:srgbClr val="0462C1"/>
                </a:solidFill>
                <a:latin typeface="+mn-lt"/>
              </a:rPr>
              <a:t>Dr. </a:t>
            </a:r>
            <a:r>
              <a:rPr lang="en-US" sz="2400" b="1" spc="0" dirty="0" err="1">
                <a:solidFill>
                  <a:srgbClr val="0462C1"/>
                </a:solidFill>
                <a:latin typeface="+mn-lt"/>
              </a:rPr>
              <a:t>Cholwoo</a:t>
            </a:r>
            <a:r>
              <a:rPr lang="en-US" sz="2400" b="1" spc="0" dirty="0">
                <a:solidFill>
                  <a:srgbClr val="0462C1"/>
                </a:solidFill>
                <a:latin typeface="+mn-lt"/>
              </a:rPr>
              <a:t> Kim email: </a:t>
            </a:r>
            <a:r>
              <a:rPr lang="en-US" sz="2400" b="1" spc="0" dirty="0">
                <a:latin typeface="+mn-lt"/>
              </a:rPr>
              <a:t>Cholwoo.Kim@warwick.ac.uk</a:t>
            </a:r>
          </a:p>
        </p:txBody>
      </p:sp>
      <p:sp>
        <p:nvSpPr>
          <p:cNvPr id="5" name="Title 1">
            <a:extLst>
              <a:ext uri="{FF2B5EF4-FFF2-40B4-BE49-F238E27FC236}">
                <a16:creationId xmlns:a16="http://schemas.microsoft.com/office/drawing/2014/main" id="{C4124613-E09C-3FED-0E6C-3EA07128623D}"/>
              </a:ext>
            </a:extLst>
          </p:cNvPr>
          <p:cNvSpPr txBox="1">
            <a:spLocks/>
          </p:cNvSpPr>
          <p:nvPr/>
        </p:nvSpPr>
        <p:spPr>
          <a:xfrm>
            <a:off x="540913" y="692696"/>
            <a:ext cx="11256135" cy="448207"/>
          </a:xfrm>
          <a:prstGeom prst="rect">
            <a:avLst/>
          </a:prstGeom>
          <a:solidFill>
            <a:schemeClr val="accent6"/>
          </a:soli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3200" dirty="0">
                <a:solidFill>
                  <a:schemeClr val="tx1"/>
                </a:solidFill>
              </a:rPr>
              <a:t>Some Preliminaries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944879" y="762000"/>
            <a:ext cx="10755831" cy="899160"/>
          </a:xfrm>
          <a:prstGeom prst="rect">
            <a:avLst/>
          </a:prstGeom>
          <a:solidFill>
            <a:schemeClr val="accent6"/>
          </a:solidFill>
          <a:ln w="0" cmpd="sng">
            <a:noFill/>
            <a:prstDash val="solid"/>
          </a:ln>
        </p:spPr>
        <p:txBody>
          <a:bodyPr vert="horz" lIns="0" tIns="1270" rIns="0" bIns="0" anchor="t"/>
          <a:lstStyle/>
          <a:p>
            <a:pPr marL="0" marR="0" indent="0" algn="ctr">
              <a:lnSpc>
                <a:spcPts val="4100"/>
              </a:lnSpc>
              <a:spcAft>
                <a:spcPts val="2945"/>
              </a:spcAft>
              <a:buNone/>
            </a:pPr>
            <a:r>
              <a:rPr lang="en-US" sz="3600" spc="-20" dirty="0">
                <a:latin typeface="Arial" panose="02020603050405020304" pitchFamily="2"/>
              </a:rPr>
              <a:t>Useful Websites </a:t>
            </a:r>
          </a:p>
        </p:txBody>
      </p:sp>
      <p:sp>
        <p:nvSpPr>
          <p:cNvPr id="3" name="Text Placeholder 2"/>
          <p:cNvSpPr>
            <a:spLocks noGrp="1"/>
          </p:cNvSpPr>
          <p:nvPr>
            <p:ph type="body" idx="10"/>
          </p:nvPr>
        </p:nvSpPr>
        <p:spPr>
          <a:xfrm>
            <a:off x="944880" y="1661160"/>
            <a:ext cx="10815988" cy="4358640"/>
          </a:xfrm>
          <a:prstGeom prst="rect">
            <a:avLst/>
          </a:prstGeom>
          <a:noFill/>
          <a:ln w="0" cmpd="sng">
            <a:noFill/>
            <a:prstDash val="solid"/>
          </a:ln>
        </p:spPr>
        <p:txBody>
          <a:bodyPr vert="horz" lIns="0" tIns="140335" rIns="0" bIns="0" anchor="t">
            <a:noAutofit/>
          </a:bodyPr>
          <a:lstStyle/>
          <a:p>
            <a:pPr marL="342900" marR="0" indent="-342900" algn="l">
              <a:lnSpc>
                <a:spcPts val="2900"/>
              </a:lnSpc>
              <a:spcAft>
                <a:spcPts val="0"/>
              </a:spcAft>
              <a:buFont typeface="Wingdings" panose="05000000000000000000" pitchFamily="2" charset="2"/>
              <a:buChar char="q"/>
            </a:pPr>
            <a:r>
              <a:rPr lang="en-US" sz="2400" spc="45" dirty="0">
                <a:solidFill>
                  <a:srgbClr val="000000"/>
                </a:solidFill>
              </a:rPr>
              <a:t>Newspapers/news websites: </a:t>
            </a:r>
          </a:p>
          <a:p>
            <a:pPr marL="228600" marR="0" indent="182880" algn="l">
              <a:lnSpc>
                <a:spcPts val="1900"/>
              </a:lnSpc>
              <a:spcBef>
                <a:spcPts val="175"/>
              </a:spcBef>
              <a:spcAft>
                <a:spcPts val="0"/>
              </a:spcAft>
              <a:buFont typeface="Symbol"/>
              <a:buChar char="·"/>
            </a:pPr>
            <a:r>
              <a:rPr lang="en-US" sz="2400" spc="80" dirty="0">
                <a:solidFill>
                  <a:srgbClr val="000000"/>
                </a:solidFill>
              </a:rPr>
              <a:t>Financial Times, The Economist, Reuters </a:t>
            </a:r>
          </a:p>
          <a:p>
            <a:pPr marL="342900" marR="0" indent="-342900" algn="l">
              <a:lnSpc>
                <a:spcPts val="2900"/>
              </a:lnSpc>
              <a:spcBef>
                <a:spcPts val="3570"/>
              </a:spcBef>
              <a:spcAft>
                <a:spcPts val="0"/>
              </a:spcAft>
              <a:buFont typeface="Wingdings" panose="05000000000000000000" pitchFamily="2" charset="2"/>
              <a:buChar char="q"/>
            </a:pPr>
            <a:r>
              <a:rPr lang="en-US" sz="2400" spc="35" dirty="0">
                <a:solidFill>
                  <a:srgbClr val="000000"/>
                </a:solidFill>
              </a:rPr>
              <a:t>Central banks and regulators: </a:t>
            </a:r>
          </a:p>
          <a:p>
            <a:pPr marL="228600" marR="0" indent="182880" algn="l">
              <a:lnSpc>
                <a:spcPts val="1900"/>
              </a:lnSpc>
              <a:spcBef>
                <a:spcPts val="0"/>
              </a:spcBef>
              <a:spcAft>
                <a:spcPts val="0"/>
              </a:spcAft>
              <a:buFont typeface="Symbol"/>
              <a:buChar char="·"/>
            </a:pPr>
            <a:r>
              <a:rPr lang="en-US" sz="2400" spc="20" dirty="0">
                <a:solidFill>
                  <a:srgbClr val="000000"/>
                </a:solidFill>
              </a:rPr>
              <a:t>Bank of England –</a:t>
            </a:r>
            <a:r>
              <a:rPr lang="en-US" sz="2400" u="sng" spc="20" dirty="0">
                <a:solidFill>
                  <a:schemeClr val="accent5">
                    <a:lumMod val="75000"/>
                  </a:schemeClr>
                </a:solidFill>
              </a:rPr>
              <a:t>http://www.bankofengland.co.uk</a:t>
            </a:r>
          </a:p>
          <a:p>
            <a:pPr marL="228600" marR="0" indent="182880" algn="l">
              <a:lnSpc>
                <a:spcPts val="1900"/>
              </a:lnSpc>
              <a:spcBef>
                <a:spcPts val="0"/>
              </a:spcBef>
              <a:spcAft>
                <a:spcPts val="0"/>
              </a:spcAft>
              <a:buFont typeface="Symbol"/>
              <a:buChar char="·"/>
            </a:pPr>
            <a:r>
              <a:rPr lang="en-US" sz="2400" spc="30" dirty="0">
                <a:solidFill>
                  <a:srgbClr val="000000"/>
                </a:solidFill>
              </a:rPr>
              <a:t>Financial Conduct Authority –</a:t>
            </a:r>
            <a:r>
              <a:rPr lang="en-US" sz="2400" u="sng" spc="30" dirty="0">
                <a:solidFill>
                  <a:srgbClr val="0462C1"/>
                </a:solidFill>
              </a:rPr>
              <a:t> </a:t>
            </a:r>
            <a:r>
              <a:rPr lang="en-US" sz="2400" u="sng" spc="30" dirty="0">
                <a:solidFill>
                  <a:schemeClr val="accent5">
                    <a:lumMod val="75000"/>
                  </a:schemeClr>
                </a:solidFill>
              </a:rPr>
              <a:t>http://www.fca.org.uk/</a:t>
            </a:r>
          </a:p>
          <a:p>
            <a:pPr marL="228600" marR="0" indent="182880" algn="l">
              <a:lnSpc>
                <a:spcPts val="1900"/>
              </a:lnSpc>
              <a:spcBef>
                <a:spcPts val="0"/>
              </a:spcBef>
              <a:spcAft>
                <a:spcPts val="0"/>
              </a:spcAft>
              <a:buFont typeface="Symbol"/>
              <a:buChar char="·"/>
            </a:pPr>
            <a:r>
              <a:rPr lang="en-US" sz="2400" spc="30" dirty="0">
                <a:solidFill>
                  <a:srgbClr val="000000"/>
                </a:solidFill>
              </a:rPr>
              <a:t>European Central Bank –</a:t>
            </a:r>
            <a:r>
              <a:rPr lang="en-US" sz="2400" u="sng" spc="30" dirty="0">
                <a:solidFill>
                  <a:schemeClr val="accent5">
                    <a:lumMod val="75000"/>
                  </a:schemeClr>
                </a:solidFill>
              </a:rPr>
              <a:t>http://www.ecb.europa.eu</a:t>
            </a:r>
          </a:p>
          <a:p>
            <a:pPr marL="228600" marR="0" indent="182880" algn="l">
              <a:lnSpc>
                <a:spcPts val="1900"/>
              </a:lnSpc>
              <a:spcBef>
                <a:spcPts val="0"/>
              </a:spcBef>
              <a:spcAft>
                <a:spcPts val="0"/>
              </a:spcAft>
              <a:buFont typeface="Symbol"/>
              <a:buChar char="·"/>
            </a:pPr>
            <a:r>
              <a:rPr lang="en-US" sz="2400" spc="15" dirty="0">
                <a:solidFill>
                  <a:srgbClr val="000000"/>
                </a:solidFill>
              </a:rPr>
              <a:t>US Federal Reserve –</a:t>
            </a:r>
            <a:r>
              <a:rPr lang="en-US" sz="2400" u="sng" spc="15" dirty="0">
                <a:solidFill>
                  <a:srgbClr val="0462C1"/>
                </a:solidFill>
              </a:rPr>
              <a:t> </a:t>
            </a:r>
            <a:r>
              <a:rPr lang="en-US" sz="2400" u="sng" spc="15" dirty="0">
                <a:solidFill>
                  <a:schemeClr val="accent5">
                    <a:lumMod val="75000"/>
                  </a:schemeClr>
                </a:solidFill>
              </a:rPr>
              <a:t>http://www.federalreserve.gov/</a:t>
            </a:r>
          </a:p>
          <a:p>
            <a:pPr marL="228600" marR="0" indent="182880" algn="l">
              <a:lnSpc>
                <a:spcPts val="1900"/>
              </a:lnSpc>
              <a:spcBef>
                <a:spcPts val="0"/>
              </a:spcBef>
              <a:spcAft>
                <a:spcPts val="0"/>
              </a:spcAft>
              <a:buFont typeface="Symbol"/>
              <a:buChar char="·"/>
            </a:pPr>
            <a:r>
              <a:rPr lang="en-US" sz="2400" spc="40" dirty="0">
                <a:solidFill>
                  <a:srgbClr val="000000"/>
                </a:solidFill>
              </a:rPr>
              <a:t>Bank for International Settlements </a:t>
            </a:r>
            <a:r>
              <a:rPr lang="en-US" sz="2400" spc="40" dirty="0"/>
              <a:t>–</a:t>
            </a:r>
            <a:r>
              <a:rPr lang="en-US" sz="2400" u="sng" spc="40" dirty="0">
                <a:solidFill>
                  <a:schemeClr val="accent5">
                    <a:lumMod val="75000"/>
                  </a:schemeClr>
                </a:solidFill>
              </a:rPr>
              <a:t> http://www.bis.org/</a:t>
            </a:r>
          </a:p>
          <a:p>
            <a:pPr marL="342900" marR="0" indent="-342900" algn="l">
              <a:lnSpc>
                <a:spcPts val="2900"/>
              </a:lnSpc>
              <a:spcBef>
                <a:spcPts val="3720"/>
              </a:spcBef>
              <a:spcAft>
                <a:spcPts val="0"/>
              </a:spcAft>
              <a:buFont typeface="Wingdings" panose="05000000000000000000" pitchFamily="2" charset="2"/>
              <a:buChar char="q"/>
            </a:pPr>
            <a:r>
              <a:rPr lang="en-US" sz="2400" spc="30" dirty="0">
                <a:solidFill>
                  <a:srgbClr val="000000"/>
                </a:solidFill>
              </a:rPr>
              <a:t>Industry associations: </a:t>
            </a:r>
          </a:p>
          <a:p>
            <a:pPr marL="228600" marR="0" indent="182880" algn="l">
              <a:lnSpc>
                <a:spcPts val="1900"/>
              </a:lnSpc>
              <a:spcBef>
                <a:spcPts val="0"/>
              </a:spcBef>
              <a:spcAft>
                <a:spcPts val="0"/>
              </a:spcAft>
              <a:buFont typeface="Symbol"/>
              <a:buChar char="·"/>
            </a:pPr>
            <a:r>
              <a:rPr lang="en-US" sz="2400" spc="35" dirty="0">
                <a:solidFill>
                  <a:srgbClr val="000000"/>
                </a:solidFill>
              </a:rPr>
              <a:t>British Bankers’ Association –</a:t>
            </a:r>
            <a:r>
              <a:rPr lang="en-US" sz="2400" u="sng" spc="35" dirty="0">
                <a:solidFill>
                  <a:srgbClr val="0462C1"/>
                </a:solidFill>
              </a:rPr>
              <a:t> </a:t>
            </a:r>
            <a:r>
              <a:rPr lang="en-US" sz="2400" u="sng" spc="35" dirty="0">
                <a:solidFill>
                  <a:srgbClr val="0070C0"/>
                </a:solidFill>
              </a:rPr>
              <a:t>http://www.bba.org.uk/</a:t>
            </a:r>
          </a:p>
          <a:p>
            <a:pPr marL="228600" marR="0" indent="182880" algn="l">
              <a:lnSpc>
                <a:spcPts val="1900"/>
              </a:lnSpc>
              <a:spcBef>
                <a:spcPts val="865"/>
              </a:spcBef>
              <a:spcAft>
                <a:spcPts val="860"/>
              </a:spcAft>
              <a:buFont typeface="Symbol"/>
              <a:buChar char="·"/>
            </a:pPr>
            <a:r>
              <a:rPr lang="en-US" sz="2400" spc="45" dirty="0">
                <a:solidFill>
                  <a:srgbClr val="000000"/>
                </a:solidFill>
              </a:rPr>
              <a:t>American Bankers’ Association –</a:t>
            </a:r>
            <a:r>
              <a:rPr lang="en-US" sz="2400" u="sng" spc="45" dirty="0">
                <a:solidFill>
                  <a:srgbClr val="0070C0"/>
                </a:solidFill>
              </a:rPr>
              <a:t>http://www.aba.com</a:t>
            </a:r>
          </a:p>
        </p:txBody>
      </p:sp>
    </p:spTree>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730" y="641181"/>
            <a:ext cx="11603864" cy="543676"/>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Extra Questions &amp; Answers</a:t>
            </a:r>
          </a:p>
        </p:txBody>
      </p:sp>
      <p:sp>
        <p:nvSpPr>
          <p:cNvPr id="3" name="Content Placeholder 2"/>
          <p:cNvSpPr>
            <a:spLocks noGrp="1"/>
          </p:cNvSpPr>
          <p:nvPr>
            <p:ph idx="1"/>
          </p:nvPr>
        </p:nvSpPr>
        <p:spPr>
          <a:xfrm>
            <a:off x="128789" y="2860646"/>
            <a:ext cx="11887200" cy="2197915"/>
          </a:xfrm>
        </p:spPr>
        <p:txBody>
          <a:bodyPr>
            <a:normAutofit/>
          </a:bodyPr>
          <a:lstStyle/>
          <a:p>
            <a:pPr marL="109728" indent="0" algn="ctr">
              <a:spcAft>
                <a:spcPts val="1200"/>
              </a:spcAft>
              <a:buNone/>
            </a:pPr>
            <a:r>
              <a:rPr lang="en-GB" sz="4400" dirty="0"/>
              <a:t>Extra Questions with Answers</a:t>
            </a:r>
          </a:p>
        </p:txBody>
      </p:sp>
      <p:sp>
        <p:nvSpPr>
          <p:cNvPr id="4" name="TextBox 3">
            <a:extLst>
              <a:ext uri="{FF2B5EF4-FFF2-40B4-BE49-F238E27FC236}">
                <a16:creationId xmlns:a16="http://schemas.microsoft.com/office/drawing/2014/main" id="{96A02F34-CD79-4E5A-96D8-65171CD45DF6}"/>
              </a:ext>
            </a:extLst>
          </p:cNvPr>
          <p:cNvSpPr txBox="1"/>
          <p:nvPr/>
        </p:nvSpPr>
        <p:spPr>
          <a:xfrm rot="10800000">
            <a:off x="10117123" y="5031309"/>
            <a:ext cx="1434516" cy="1615827"/>
          </a:xfrm>
          <a:prstGeom prst="rect">
            <a:avLst/>
          </a:prstGeom>
          <a:noFill/>
        </p:spPr>
        <p:txBody>
          <a:bodyPr wrap="square" rtlCol="0">
            <a:spAutoFit/>
          </a:bodyPr>
          <a:lstStyle/>
          <a:p>
            <a:r>
              <a:rPr lang="en-GB" sz="800" dirty="0"/>
              <a:t>Answers of the previous tests:</a:t>
            </a:r>
          </a:p>
          <a:p>
            <a:r>
              <a:rPr lang="en-GB" sz="800" dirty="0"/>
              <a:t>1.D</a:t>
            </a:r>
          </a:p>
          <a:p>
            <a:r>
              <a:rPr lang="en-GB" sz="800" dirty="0"/>
              <a:t>2.C</a:t>
            </a:r>
          </a:p>
          <a:p>
            <a:r>
              <a:rPr lang="en-GB" sz="800" dirty="0"/>
              <a:t>3. B</a:t>
            </a:r>
          </a:p>
          <a:p>
            <a:r>
              <a:rPr lang="en-GB" sz="800" dirty="0"/>
              <a:t>4. D</a:t>
            </a:r>
          </a:p>
          <a:p>
            <a:r>
              <a:rPr lang="en-GB" sz="800" dirty="0"/>
              <a:t>5. C</a:t>
            </a:r>
          </a:p>
          <a:p>
            <a:r>
              <a:rPr lang="en-GB" sz="800" dirty="0"/>
              <a:t>6. C</a:t>
            </a:r>
          </a:p>
          <a:p>
            <a:r>
              <a:rPr lang="en-GB" sz="800" dirty="0"/>
              <a:t>7. A</a:t>
            </a:r>
          </a:p>
          <a:p>
            <a:r>
              <a:rPr lang="en-GB" sz="800" dirty="0"/>
              <a:t>8. D</a:t>
            </a:r>
          </a:p>
          <a:p>
            <a:r>
              <a:rPr lang="en-GB" sz="800" dirty="0"/>
              <a:t>9. D</a:t>
            </a:r>
          </a:p>
          <a:p>
            <a:r>
              <a:rPr lang="en-GB" sz="800" dirty="0"/>
              <a:t>10. B</a:t>
            </a:r>
          </a:p>
          <a:p>
            <a:endParaRPr lang="en-GB" sz="1100" dirty="0"/>
          </a:p>
        </p:txBody>
      </p:sp>
      <p:sp>
        <p:nvSpPr>
          <p:cNvPr id="5" name="Slide Number Placeholder 4">
            <a:extLst>
              <a:ext uri="{FF2B5EF4-FFF2-40B4-BE49-F238E27FC236}">
                <a16:creationId xmlns:a16="http://schemas.microsoft.com/office/drawing/2014/main" id="{E31F037B-EB9D-47FE-9039-FDAAF61A4AB0}"/>
              </a:ext>
            </a:extLst>
          </p:cNvPr>
          <p:cNvSpPr>
            <a:spLocks noGrp="1"/>
          </p:cNvSpPr>
          <p:nvPr>
            <p:ph type="sldNum" sz="quarter" idx="12"/>
          </p:nvPr>
        </p:nvSpPr>
        <p:spPr/>
        <p:txBody>
          <a:bodyPr/>
          <a:lstStyle/>
          <a:p>
            <a:fld id="{E268A2EE-60DF-4D9A-BDB5-E8B57244CE40}" type="slidenum">
              <a:rPr lang="en-GB" smtClean="0"/>
              <a:pPr/>
              <a:t>200</a:t>
            </a:fld>
            <a:endParaRPr lang="en-GB"/>
          </a:p>
        </p:txBody>
      </p:sp>
    </p:spTree>
    <p:extLst>
      <p:ext uri="{BB962C8B-B14F-4D97-AF65-F5344CB8AC3E}">
        <p14:creationId xmlns:p14="http://schemas.microsoft.com/office/powerpoint/2010/main" val="3875932062"/>
      </p:ext>
    </p:extLst>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730" y="641181"/>
            <a:ext cx="11603864" cy="543676"/>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Extra Questions &amp; Answers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06062" y="1319229"/>
                <a:ext cx="11887200" cy="5336944"/>
              </a:xfrm>
            </p:spPr>
            <p:txBody>
              <a:bodyPr>
                <a:normAutofit/>
              </a:bodyPr>
              <a:lstStyle/>
              <a:p>
                <a:pPr>
                  <a:spcAft>
                    <a:spcPts val="1200"/>
                  </a:spcAft>
                  <a:buFont typeface="Arial" panose="020B0604020202020204" pitchFamily="34" charset="0"/>
                  <a:buChar char="•"/>
                </a:pPr>
                <a:r>
                  <a:rPr lang="en-GB" sz="2200" b="1" u="sng" dirty="0"/>
                  <a:t>Question 1</a:t>
                </a:r>
                <a:r>
                  <a:rPr lang="en-GB" sz="2200" dirty="0"/>
                  <a:t>: Assume you have a </a:t>
                </a:r>
                <a:r>
                  <a:rPr lang="en-GB" sz="2200" dirty="0">
                    <a:solidFill>
                      <a:srgbClr val="FF0000"/>
                    </a:solidFill>
                  </a:rPr>
                  <a:t>2</a:t>
                </a:r>
                <a:r>
                  <a:rPr lang="en-GB" sz="2200" dirty="0"/>
                  <a:t>-month call option which allows you to sell </a:t>
                </a:r>
                <a:r>
                  <a:rPr lang="en-GB" sz="2200" dirty="0">
                    <a:solidFill>
                      <a:srgbClr val="FF0000"/>
                    </a:solidFill>
                  </a:rPr>
                  <a:t>500</a:t>
                </a:r>
                <a:r>
                  <a:rPr lang="en-GB" sz="2200" dirty="0"/>
                  <a:t> shares of XYZ company at a </a:t>
                </a:r>
                <a:r>
                  <a:rPr lang="en-GB" sz="2200" dirty="0">
                    <a:solidFill>
                      <a:srgbClr val="FF0000"/>
                    </a:solidFill>
                  </a:rPr>
                  <a:t>£20 </a:t>
                </a:r>
                <a:r>
                  <a:rPr lang="en-GB" sz="2200" dirty="0"/>
                  <a:t>strike price per share. Imagine there are always some buyers at any market price. What is your decision (to exercise or not) and possible gain/loss in each of the following scenarios?</a:t>
                </a:r>
              </a:p>
              <a:p>
                <a:pPr marL="566928" indent="-457200">
                  <a:spcAft>
                    <a:spcPts val="1200"/>
                  </a:spcAft>
                  <a:buFont typeface="+mj-lt"/>
                  <a:buAutoNum type="alphaLcParenR"/>
                </a:pPr>
                <a:r>
                  <a:rPr lang="en-GB" sz="2200" dirty="0"/>
                  <a:t>The market price is </a:t>
                </a:r>
                <a:r>
                  <a:rPr lang="en-GB" sz="2200" dirty="0">
                    <a:solidFill>
                      <a:srgbClr val="FF0000"/>
                    </a:solidFill>
                  </a:rPr>
                  <a:t>£42 </a:t>
                </a:r>
                <a:r>
                  <a:rPr lang="en-GB" sz="2200" dirty="0"/>
                  <a:t>and you believe it does not go further up very soon.</a:t>
                </a:r>
              </a:p>
              <a:p>
                <a:pPr marL="566928" indent="-457200">
                  <a:spcAft>
                    <a:spcPts val="1200"/>
                  </a:spcAft>
                  <a:buFont typeface="+mj-lt"/>
                  <a:buAutoNum type="alphaLcParenR"/>
                </a:pPr>
                <a:r>
                  <a:rPr lang="en-GB" sz="2200" dirty="0"/>
                  <a:t>The market price is </a:t>
                </a:r>
                <a:r>
                  <a:rPr lang="en-GB" sz="2200" dirty="0">
                    <a:solidFill>
                      <a:srgbClr val="FF0000"/>
                    </a:solidFill>
                  </a:rPr>
                  <a:t>£19 </a:t>
                </a:r>
                <a:r>
                  <a:rPr lang="en-GB" sz="2200" dirty="0"/>
                  <a:t>but the chance of going up to </a:t>
                </a:r>
                <a:r>
                  <a:rPr lang="en-GB" sz="2200" dirty="0">
                    <a:solidFill>
                      <a:srgbClr val="FF0000"/>
                    </a:solidFill>
                  </a:rPr>
                  <a:t>£38 </a:t>
                </a:r>
                <a:r>
                  <a:rPr lang="en-GB" sz="2200" dirty="0"/>
                  <a:t>is about </a:t>
                </a:r>
                <a:r>
                  <a:rPr lang="en-GB" sz="2200" dirty="0">
                    <a:solidFill>
                      <a:srgbClr val="FF0000"/>
                    </a:solidFill>
                  </a:rPr>
                  <a:t>10%</a:t>
                </a:r>
                <a:r>
                  <a:rPr lang="en-GB" sz="2200" dirty="0"/>
                  <a:t>. </a:t>
                </a:r>
              </a:p>
              <a:p>
                <a:pPr>
                  <a:spcAft>
                    <a:spcPts val="1200"/>
                  </a:spcAft>
                  <a:buFont typeface="Arial" panose="020B0604020202020204" pitchFamily="34" charset="0"/>
                  <a:buChar char="•"/>
                </a:pPr>
                <a:r>
                  <a:rPr lang="en-GB" sz="2200" b="1" u="sng" dirty="0">
                    <a:solidFill>
                      <a:srgbClr val="FF0000"/>
                    </a:solidFill>
                  </a:rPr>
                  <a:t>Answer</a:t>
                </a:r>
                <a:r>
                  <a:rPr lang="en-GB" sz="2200" dirty="0"/>
                  <a:t>: </a:t>
                </a:r>
              </a:p>
              <a:p>
                <a:pPr marL="566928" indent="-457200">
                  <a:spcAft>
                    <a:spcPts val="1200"/>
                  </a:spcAft>
                  <a:buFont typeface="+mj-lt"/>
                  <a:buAutoNum type="alphaLcParenR"/>
                </a:pPr>
                <a:r>
                  <a:rPr lang="en-GB" sz="2200" dirty="0"/>
                  <a:t>You are better off to sell the option to a potential buyer as it gives you </a:t>
                </a:r>
                <a14:m>
                  <m:oMath xmlns:m="http://schemas.openxmlformats.org/officeDocument/2006/math">
                    <m:d>
                      <m:dPr>
                        <m:ctrlPr>
                          <a:rPr lang="en-GB" sz="2200" b="0" i="1" smtClean="0">
                            <a:solidFill>
                              <a:srgbClr val="FF0000"/>
                            </a:solidFill>
                            <a:latin typeface="Cambria Math" panose="02040503050406030204" pitchFamily="18" charset="0"/>
                          </a:rPr>
                        </m:ctrlPr>
                      </m:dPr>
                      <m:e>
                        <m:r>
                          <a:rPr lang="en-GB" sz="2200" b="0" i="1" smtClean="0">
                            <a:solidFill>
                              <a:srgbClr val="FF0000"/>
                            </a:solidFill>
                            <a:latin typeface="Cambria Math" panose="02040503050406030204" pitchFamily="18" charset="0"/>
                          </a:rPr>
                          <m:t>£</m:t>
                        </m:r>
                        <m:r>
                          <a:rPr lang="en-GB" sz="2200" b="0" i="1" smtClean="0">
                            <a:solidFill>
                              <a:srgbClr val="FF0000"/>
                            </a:solidFill>
                            <a:latin typeface="Cambria Math" panose="02040503050406030204" pitchFamily="18" charset="0"/>
                          </a:rPr>
                          <m:t>42</m:t>
                        </m:r>
                        <m:r>
                          <a:rPr lang="en-GB" sz="2200" b="0" i="1" smtClean="0">
                            <a:solidFill>
                              <a:srgbClr val="FF0000"/>
                            </a:solidFill>
                            <a:latin typeface="Cambria Math" panose="02040503050406030204" pitchFamily="18" charset="0"/>
                          </a:rPr>
                          <m:t>−£</m:t>
                        </m:r>
                        <m:r>
                          <a:rPr lang="en-GB" sz="2200" b="0" i="1" smtClean="0">
                            <a:solidFill>
                              <a:srgbClr val="FF0000"/>
                            </a:solidFill>
                            <a:latin typeface="Cambria Math" panose="02040503050406030204" pitchFamily="18" charset="0"/>
                          </a:rPr>
                          <m:t>20</m:t>
                        </m:r>
                      </m:e>
                    </m:d>
                    <m:r>
                      <a:rPr lang="en-GB" sz="2200" b="0" i="1" smtClean="0">
                        <a:solidFill>
                          <a:srgbClr val="FF0000"/>
                        </a:solidFill>
                        <a:latin typeface="Cambria Math" panose="02040503050406030204" pitchFamily="18" charset="0"/>
                        <a:ea typeface="Cambria Math" panose="02040503050406030204" pitchFamily="18" charset="0"/>
                      </a:rPr>
                      <m:t>×</m:t>
                    </m:r>
                    <m:r>
                      <a:rPr lang="en-GB" sz="2200" b="0" i="1" smtClean="0">
                        <a:solidFill>
                          <a:srgbClr val="FF0000"/>
                        </a:solidFill>
                        <a:latin typeface="Cambria Math" panose="02040503050406030204" pitchFamily="18" charset="0"/>
                        <a:ea typeface="Cambria Math" panose="02040503050406030204" pitchFamily="18" charset="0"/>
                      </a:rPr>
                      <m:t>500</m:t>
                    </m:r>
                    <m:r>
                      <a:rPr lang="en-GB" sz="2200" b="0" i="1" smtClean="0">
                        <a:solidFill>
                          <a:srgbClr val="FF0000"/>
                        </a:solidFill>
                        <a:latin typeface="Cambria Math" panose="02040503050406030204" pitchFamily="18" charset="0"/>
                        <a:ea typeface="Cambria Math" panose="02040503050406030204" pitchFamily="18" charset="0"/>
                      </a:rPr>
                      <m:t>=£</m:t>
                    </m:r>
                    <m:r>
                      <a:rPr lang="en-GB" sz="2200" b="0" i="1" smtClean="0">
                        <a:solidFill>
                          <a:srgbClr val="FF0000"/>
                        </a:solidFill>
                        <a:latin typeface="Cambria Math" panose="02040503050406030204" pitchFamily="18" charset="0"/>
                        <a:ea typeface="Cambria Math" panose="02040503050406030204" pitchFamily="18" charset="0"/>
                      </a:rPr>
                      <m:t>11</m:t>
                    </m:r>
                    <m:r>
                      <a:rPr lang="en-GB" sz="2200" b="0" i="1" smtClean="0">
                        <a:solidFill>
                          <a:srgbClr val="FF0000"/>
                        </a:solidFill>
                        <a:latin typeface="Cambria Math" panose="02040503050406030204" pitchFamily="18" charset="0"/>
                        <a:ea typeface="Cambria Math" panose="02040503050406030204" pitchFamily="18" charset="0"/>
                      </a:rPr>
                      <m:t>,</m:t>
                    </m:r>
                    <m:r>
                      <a:rPr lang="en-GB" sz="2200" b="0" i="1" smtClean="0">
                        <a:solidFill>
                          <a:srgbClr val="FF0000"/>
                        </a:solidFill>
                        <a:latin typeface="Cambria Math" panose="02040503050406030204" pitchFamily="18" charset="0"/>
                        <a:ea typeface="Cambria Math" panose="02040503050406030204" pitchFamily="18" charset="0"/>
                      </a:rPr>
                      <m:t>000</m:t>
                    </m:r>
                  </m:oMath>
                </a14:m>
                <a:r>
                  <a:rPr lang="en-GB" sz="2200" dirty="0">
                    <a:solidFill>
                      <a:srgbClr val="FF0000"/>
                    </a:solidFill>
                  </a:rPr>
                  <a:t> </a:t>
                </a:r>
                <a:r>
                  <a:rPr lang="en-GB" sz="2200" dirty="0"/>
                  <a:t>profit when it is compared to a situation that you are in a contract and the buyer is not going to practice it until the maturity of the option contract. </a:t>
                </a:r>
              </a:p>
              <a:p>
                <a:pPr marL="566928" indent="-457200">
                  <a:spcAft>
                    <a:spcPts val="1200"/>
                  </a:spcAft>
                  <a:buFont typeface="+mj-lt"/>
                  <a:buAutoNum type="alphaLcParenR"/>
                </a:pPr>
                <a:r>
                  <a:rPr lang="en-GB" sz="2200" dirty="0"/>
                  <a:t>The expected gain, in this case, is </a:t>
                </a:r>
                <a14:m>
                  <m:oMath xmlns:m="http://schemas.openxmlformats.org/officeDocument/2006/math">
                    <m:d>
                      <m:dPr>
                        <m:begChr m:val="["/>
                        <m:endChr m:val="]"/>
                        <m:ctrlPr>
                          <a:rPr lang="en-GB" sz="2200" b="0" i="1" smtClean="0">
                            <a:solidFill>
                              <a:srgbClr val="FF0000"/>
                            </a:solidFill>
                            <a:latin typeface="Cambria Math" panose="02040503050406030204" pitchFamily="18" charset="0"/>
                          </a:rPr>
                        </m:ctrlPr>
                      </m:dPr>
                      <m:e>
                        <m:r>
                          <a:rPr lang="en-GB" sz="2200" b="0" i="1" smtClean="0">
                            <a:solidFill>
                              <a:srgbClr val="FF0000"/>
                            </a:solidFill>
                            <a:latin typeface="Cambria Math" panose="02040503050406030204" pitchFamily="18" charset="0"/>
                          </a:rPr>
                          <m:t>90</m:t>
                        </m:r>
                        <m:r>
                          <a:rPr lang="en-GB" sz="2200" b="0" i="1" smtClean="0">
                            <a:solidFill>
                              <a:srgbClr val="FF0000"/>
                            </a:solidFill>
                            <a:latin typeface="Cambria Math" panose="02040503050406030204" pitchFamily="18" charset="0"/>
                          </a:rPr>
                          <m:t>%×</m:t>
                        </m:r>
                        <m:d>
                          <m:dPr>
                            <m:ctrlPr>
                              <a:rPr lang="en-GB" sz="2200" b="0" i="1" smtClean="0">
                                <a:solidFill>
                                  <a:srgbClr val="FF0000"/>
                                </a:solidFill>
                                <a:latin typeface="Cambria Math" panose="02040503050406030204" pitchFamily="18" charset="0"/>
                                <a:ea typeface="Cambria Math" panose="02040503050406030204" pitchFamily="18" charset="0"/>
                              </a:rPr>
                            </m:ctrlPr>
                          </m:dPr>
                          <m:e>
                            <m:r>
                              <a:rPr lang="en-GB" sz="2200" b="0" i="1" smtClean="0">
                                <a:solidFill>
                                  <a:srgbClr val="FF0000"/>
                                </a:solidFill>
                                <a:latin typeface="Cambria Math" panose="02040503050406030204" pitchFamily="18" charset="0"/>
                                <a:ea typeface="Cambria Math" panose="02040503050406030204" pitchFamily="18" charset="0"/>
                              </a:rPr>
                              <m:t>19</m:t>
                            </m:r>
                            <m:r>
                              <a:rPr lang="en-GB" sz="2200" b="0" i="1" smtClean="0">
                                <a:solidFill>
                                  <a:srgbClr val="FF0000"/>
                                </a:solidFill>
                                <a:latin typeface="Cambria Math" panose="02040503050406030204" pitchFamily="18" charset="0"/>
                                <a:ea typeface="Cambria Math" panose="02040503050406030204" pitchFamily="18" charset="0"/>
                              </a:rPr>
                              <m:t>−</m:t>
                            </m:r>
                            <m:r>
                              <a:rPr lang="en-GB" sz="2200" b="0" i="1" smtClean="0">
                                <a:solidFill>
                                  <a:srgbClr val="FF0000"/>
                                </a:solidFill>
                                <a:latin typeface="Cambria Math" panose="02040503050406030204" pitchFamily="18" charset="0"/>
                                <a:ea typeface="Cambria Math" panose="02040503050406030204" pitchFamily="18" charset="0"/>
                              </a:rPr>
                              <m:t>20</m:t>
                            </m:r>
                          </m:e>
                        </m:d>
                        <m:r>
                          <a:rPr lang="en-GB" sz="2200" b="0" i="1" smtClean="0">
                            <a:solidFill>
                              <a:srgbClr val="FF0000"/>
                            </a:solidFill>
                            <a:latin typeface="Cambria Math" panose="02040503050406030204" pitchFamily="18" charset="0"/>
                            <a:ea typeface="Cambria Math" panose="02040503050406030204" pitchFamily="18" charset="0"/>
                          </a:rPr>
                          <m:t>+</m:t>
                        </m:r>
                        <m:r>
                          <a:rPr lang="en-GB" sz="2200" b="0" i="1" smtClean="0">
                            <a:solidFill>
                              <a:srgbClr val="FF0000"/>
                            </a:solidFill>
                            <a:latin typeface="Cambria Math" panose="02040503050406030204" pitchFamily="18" charset="0"/>
                            <a:ea typeface="Cambria Math" panose="02040503050406030204" pitchFamily="18" charset="0"/>
                          </a:rPr>
                          <m:t>10</m:t>
                        </m:r>
                        <m:r>
                          <a:rPr lang="en-GB" sz="2200" b="0" i="1" smtClean="0">
                            <a:solidFill>
                              <a:srgbClr val="FF0000"/>
                            </a:solidFill>
                            <a:latin typeface="Cambria Math" panose="02040503050406030204" pitchFamily="18" charset="0"/>
                            <a:ea typeface="Cambria Math" panose="02040503050406030204" pitchFamily="18" charset="0"/>
                          </a:rPr>
                          <m:t>%×</m:t>
                        </m:r>
                        <m:d>
                          <m:dPr>
                            <m:ctrlPr>
                              <a:rPr lang="en-GB" sz="2200" b="0" i="1" smtClean="0">
                                <a:solidFill>
                                  <a:srgbClr val="FF0000"/>
                                </a:solidFill>
                                <a:latin typeface="Cambria Math" panose="02040503050406030204" pitchFamily="18" charset="0"/>
                                <a:ea typeface="Cambria Math" panose="02040503050406030204" pitchFamily="18" charset="0"/>
                              </a:rPr>
                            </m:ctrlPr>
                          </m:dPr>
                          <m:e>
                            <m:r>
                              <a:rPr lang="en-GB" sz="2200" b="0" i="1" smtClean="0">
                                <a:solidFill>
                                  <a:srgbClr val="FF0000"/>
                                </a:solidFill>
                                <a:latin typeface="Cambria Math" panose="02040503050406030204" pitchFamily="18" charset="0"/>
                                <a:ea typeface="Cambria Math" panose="02040503050406030204" pitchFamily="18" charset="0"/>
                              </a:rPr>
                              <m:t>38</m:t>
                            </m:r>
                            <m:r>
                              <a:rPr lang="en-GB" sz="2200" b="0" i="1" smtClean="0">
                                <a:solidFill>
                                  <a:srgbClr val="FF0000"/>
                                </a:solidFill>
                                <a:latin typeface="Cambria Math" panose="02040503050406030204" pitchFamily="18" charset="0"/>
                                <a:ea typeface="Cambria Math" panose="02040503050406030204" pitchFamily="18" charset="0"/>
                              </a:rPr>
                              <m:t>−</m:t>
                            </m:r>
                            <m:r>
                              <a:rPr lang="en-GB" sz="2200" b="0" i="1" smtClean="0">
                                <a:solidFill>
                                  <a:srgbClr val="FF0000"/>
                                </a:solidFill>
                                <a:latin typeface="Cambria Math" panose="02040503050406030204" pitchFamily="18" charset="0"/>
                                <a:ea typeface="Cambria Math" panose="02040503050406030204" pitchFamily="18" charset="0"/>
                              </a:rPr>
                              <m:t>20</m:t>
                            </m:r>
                          </m:e>
                        </m:d>
                      </m:e>
                    </m:d>
                    <m:r>
                      <a:rPr lang="en-GB" sz="2200" b="0" i="1" smtClean="0">
                        <a:solidFill>
                          <a:srgbClr val="FF0000"/>
                        </a:solidFill>
                        <a:latin typeface="Cambria Math" panose="02040503050406030204" pitchFamily="18" charset="0"/>
                        <a:ea typeface="Cambria Math" panose="02040503050406030204" pitchFamily="18" charset="0"/>
                      </a:rPr>
                      <m:t>×</m:t>
                    </m:r>
                    <m:r>
                      <a:rPr lang="en-GB" sz="2200" b="0" i="1" smtClean="0">
                        <a:solidFill>
                          <a:srgbClr val="FF0000"/>
                        </a:solidFill>
                        <a:latin typeface="Cambria Math" panose="02040503050406030204" pitchFamily="18" charset="0"/>
                        <a:ea typeface="Cambria Math" panose="02040503050406030204" pitchFamily="18" charset="0"/>
                      </a:rPr>
                      <m:t>500</m:t>
                    </m:r>
                    <m:r>
                      <a:rPr lang="en-GB" sz="2200" b="0" i="1" smtClean="0">
                        <a:solidFill>
                          <a:srgbClr val="FF0000"/>
                        </a:solidFill>
                        <a:latin typeface="Cambria Math" panose="02040503050406030204" pitchFamily="18" charset="0"/>
                        <a:ea typeface="Cambria Math" panose="02040503050406030204" pitchFamily="18" charset="0"/>
                      </a:rPr>
                      <m:t>=£</m:t>
                    </m:r>
                    <m:r>
                      <a:rPr lang="en-GB" sz="2200" b="0" i="1" smtClean="0">
                        <a:solidFill>
                          <a:srgbClr val="FF0000"/>
                        </a:solidFill>
                        <a:latin typeface="Cambria Math" panose="02040503050406030204" pitchFamily="18" charset="0"/>
                        <a:ea typeface="Cambria Math" panose="02040503050406030204" pitchFamily="18" charset="0"/>
                      </a:rPr>
                      <m:t>450</m:t>
                    </m:r>
                  </m:oMath>
                </a14:m>
                <a:r>
                  <a:rPr lang="en-GB" sz="2200" dirty="0"/>
                  <a:t>. So, it is better to have a contract with an option buyer and make sure he/she will exercise it at its expiration date as you can get </a:t>
                </a:r>
                <a14:m>
                  <m:oMath xmlns:m="http://schemas.openxmlformats.org/officeDocument/2006/math">
                    <m:r>
                      <a:rPr lang="en-GB" sz="2200" b="0" i="1" smtClean="0">
                        <a:solidFill>
                          <a:srgbClr val="FF0000"/>
                        </a:solidFill>
                        <a:latin typeface="Cambria Math" panose="02040503050406030204" pitchFamily="18" charset="0"/>
                      </a:rPr>
                      <m:t>£</m:t>
                    </m:r>
                    <m:r>
                      <a:rPr lang="en-GB" sz="2200" b="0" i="1" smtClean="0">
                        <a:solidFill>
                          <a:srgbClr val="FF0000"/>
                        </a:solidFill>
                        <a:latin typeface="Cambria Math" panose="02040503050406030204" pitchFamily="18" charset="0"/>
                      </a:rPr>
                      <m:t>20</m:t>
                    </m:r>
                    <m:r>
                      <a:rPr lang="en-GB" sz="2200" b="0" i="1" smtClean="0">
                        <a:solidFill>
                          <a:srgbClr val="FF0000"/>
                        </a:solidFill>
                        <a:latin typeface="Cambria Math" panose="02040503050406030204" pitchFamily="18" charset="0"/>
                        <a:ea typeface="Cambria Math" panose="02040503050406030204" pitchFamily="18" charset="0"/>
                      </a:rPr>
                      <m:t>×</m:t>
                    </m:r>
                    <m:r>
                      <a:rPr lang="en-GB" sz="2200" b="0" i="1" smtClean="0">
                        <a:solidFill>
                          <a:srgbClr val="FF0000"/>
                        </a:solidFill>
                        <a:latin typeface="Cambria Math" panose="02040503050406030204" pitchFamily="18" charset="0"/>
                        <a:ea typeface="Cambria Math" panose="02040503050406030204" pitchFamily="18" charset="0"/>
                      </a:rPr>
                      <m:t>500</m:t>
                    </m:r>
                    <m:r>
                      <a:rPr lang="en-GB" sz="2200" b="0" i="1" smtClean="0">
                        <a:solidFill>
                          <a:srgbClr val="FF0000"/>
                        </a:solidFill>
                        <a:latin typeface="Cambria Math" panose="02040503050406030204" pitchFamily="18" charset="0"/>
                        <a:ea typeface="Cambria Math" panose="02040503050406030204" pitchFamily="18" charset="0"/>
                      </a:rPr>
                      <m:t>=</m:t>
                    </m:r>
                  </m:oMath>
                </a14:m>
                <a:r>
                  <a:rPr lang="en-GB" sz="2200" dirty="0">
                    <a:solidFill>
                      <a:srgbClr val="FF0000"/>
                    </a:solidFill>
                  </a:rPr>
                  <a:t>£10,000</a:t>
                </a:r>
                <a:r>
                  <a:rPr lang="en-GB" sz="2200" dirty="0"/>
                  <a:t>.</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06062" y="1319229"/>
                <a:ext cx="11887200" cy="5336944"/>
              </a:xfrm>
              <a:blipFill>
                <a:blip r:embed="rId2"/>
                <a:stretch>
                  <a:fillRect t="-685" r="-1026"/>
                </a:stretch>
              </a:blipFill>
            </p:spPr>
            <p:txBody>
              <a:bodyPr/>
              <a:lstStyle/>
              <a:p>
                <a:r>
                  <a:rPr lang="en-GB">
                    <a:noFill/>
                  </a:rPr>
                  <a:t> </a:t>
                </a:r>
              </a:p>
            </p:txBody>
          </p:sp>
        </mc:Fallback>
      </mc:AlternateContent>
      <p:sp>
        <p:nvSpPr>
          <p:cNvPr id="5" name="Slide Number Placeholder 4">
            <a:extLst>
              <a:ext uri="{FF2B5EF4-FFF2-40B4-BE49-F238E27FC236}">
                <a16:creationId xmlns:a16="http://schemas.microsoft.com/office/drawing/2014/main" id="{E31F037B-EB9D-47FE-9039-FDAAF61A4AB0}"/>
              </a:ext>
            </a:extLst>
          </p:cNvPr>
          <p:cNvSpPr>
            <a:spLocks noGrp="1"/>
          </p:cNvSpPr>
          <p:nvPr>
            <p:ph type="sldNum" sz="quarter" idx="12"/>
          </p:nvPr>
        </p:nvSpPr>
        <p:spPr/>
        <p:txBody>
          <a:bodyPr/>
          <a:lstStyle/>
          <a:p>
            <a:fld id="{E268A2EE-60DF-4D9A-BDB5-E8B57244CE40}" type="slidenum">
              <a:rPr lang="en-GB" smtClean="0"/>
              <a:pPr/>
              <a:t>201</a:t>
            </a:fld>
            <a:endParaRPr lang="en-GB"/>
          </a:p>
        </p:txBody>
      </p:sp>
    </p:spTree>
    <p:extLst>
      <p:ext uri="{BB962C8B-B14F-4D97-AF65-F5344CB8AC3E}">
        <p14:creationId xmlns:p14="http://schemas.microsoft.com/office/powerpoint/2010/main" val="4107918844"/>
      </p:ext>
    </p:extLst>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730" y="641181"/>
            <a:ext cx="11603864" cy="543676"/>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Extra Questions &amp; Answers</a:t>
            </a:r>
          </a:p>
        </p:txBody>
      </p:sp>
      <p:sp>
        <p:nvSpPr>
          <p:cNvPr id="3" name="Content Placeholder 2"/>
          <p:cNvSpPr>
            <a:spLocks noGrp="1"/>
          </p:cNvSpPr>
          <p:nvPr>
            <p:ph idx="1"/>
          </p:nvPr>
        </p:nvSpPr>
        <p:spPr>
          <a:xfrm>
            <a:off x="206062" y="1319229"/>
            <a:ext cx="11887200" cy="5421205"/>
          </a:xfrm>
        </p:spPr>
        <p:txBody>
          <a:bodyPr>
            <a:normAutofit/>
          </a:bodyPr>
          <a:lstStyle/>
          <a:p>
            <a:pPr>
              <a:spcAft>
                <a:spcPts val="1200"/>
              </a:spcAft>
              <a:buFont typeface="Arial" panose="020B0604020202020204" pitchFamily="34" charset="0"/>
              <a:buChar char="•"/>
            </a:pPr>
            <a:r>
              <a:rPr lang="en-GB" sz="2200" b="1" u="sng" dirty="0"/>
              <a:t>Question 2</a:t>
            </a:r>
            <a:r>
              <a:rPr lang="en-GB" sz="2200" dirty="0"/>
              <a:t>: Explain the difference between a long position in a put and a short position in a call.</a:t>
            </a:r>
          </a:p>
          <a:p>
            <a:pPr>
              <a:spcAft>
                <a:spcPts val="1200"/>
              </a:spcAft>
              <a:buFont typeface="Arial" panose="020B0604020202020204" pitchFamily="34" charset="0"/>
              <a:buChar char="•"/>
            </a:pPr>
            <a:r>
              <a:rPr lang="en-GB" sz="2200" b="1" u="sng" dirty="0">
                <a:solidFill>
                  <a:srgbClr val="FF0000"/>
                </a:solidFill>
              </a:rPr>
              <a:t>Answer</a:t>
            </a:r>
            <a:r>
              <a:rPr lang="en-GB" sz="2200" dirty="0"/>
              <a:t>: When a party has a long position in a put, it has the right to sell the underlying asset at the strike price; when it has a short position in a call, it has the obligation to sell the underlying asset at the strike price if exercised. These are clearly different positions.</a:t>
            </a:r>
          </a:p>
          <a:p>
            <a:pPr>
              <a:spcAft>
                <a:spcPts val="1200"/>
              </a:spcAft>
              <a:buFont typeface="Arial" panose="020B0604020202020204" pitchFamily="34" charset="0"/>
              <a:buChar char="•"/>
            </a:pPr>
            <a:endParaRPr lang="en-GB" sz="500" b="1" u="sng" dirty="0"/>
          </a:p>
          <a:p>
            <a:pPr>
              <a:spcAft>
                <a:spcPts val="1200"/>
              </a:spcAft>
              <a:buFont typeface="Arial" panose="020B0604020202020204" pitchFamily="34" charset="0"/>
              <a:buChar char="•"/>
            </a:pPr>
            <a:r>
              <a:rPr lang="en-GB" sz="2200" b="1" u="sng" dirty="0"/>
              <a:t>Question 3:</a:t>
            </a:r>
            <a:r>
              <a:rPr lang="en-GB" sz="2200" dirty="0"/>
              <a:t> Which of the following positions benefit if the stock price increases?</a:t>
            </a:r>
          </a:p>
          <a:p>
            <a:pPr marL="586350" indent="-514350">
              <a:buFont typeface="+mj-lt"/>
              <a:buAutoNum type="romanLcPeriod"/>
            </a:pPr>
            <a:r>
              <a:rPr lang="en-GB" sz="2200" dirty="0"/>
              <a:t>Long position in a call</a:t>
            </a:r>
          </a:p>
          <a:p>
            <a:pPr marL="586350" indent="-514350">
              <a:buFont typeface="+mj-lt"/>
              <a:buAutoNum type="romanLcPeriod"/>
            </a:pPr>
            <a:r>
              <a:rPr lang="en-GB" sz="2200" dirty="0"/>
              <a:t>Short position in a call</a:t>
            </a:r>
          </a:p>
          <a:p>
            <a:pPr marL="586350" indent="-514350">
              <a:buFont typeface="+mj-lt"/>
              <a:buAutoNum type="romanLcPeriod"/>
            </a:pPr>
            <a:r>
              <a:rPr lang="en-GB" sz="2200" dirty="0"/>
              <a:t>Long position in a put</a:t>
            </a:r>
          </a:p>
          <a:p>
            <a:pPr marL="586350" indent="-514350">
              <a:buFont typeface="+mj-lt"/>
              <a:buAutoNum type="romanLcPeriod"/>
            </a:pPr>
            <a:r>
              <a:rPr lang="en-GB" sz="2200" dirty="0"/>
              <a:t>Short position in a put</a:t>
            </a:r>
          </a:p>
          <a:p>
            <a:pPr marL="586350" indent="-514350">
              <a:buFont typeface="+mj-lt"/>
              <a:buAutoNum type="romanLcPeriod"/>
            </a:pPr>
            <a:endParaRPr lang="en-GB" sz="800" dirty="0"/>
          </a:p>
          <a:p>
            <a:pPr>
              <a:spcBef>
                <a:spcPts val="0"/>
              </a:spcBef>
              <a:buFont typeface="Arial" panose="020B0604020202020204" pitchFamily="34" charset="0"/>
              <a:buChar char="•"/>
            </a:pPr>
            <a:r>
              <a:rPr lang="en-GB" sz="2200" b="1" u="sng" dirty="0">
                <a:solidFill>
                  <a:srgbClr val="FF0000"/>
                </a:solidFill>
              </a:rPr>
              <a:t>Answer</a:t>
            </a:r>
            <a:r>
              <a:rPr lang="en-GB" sz="2200" dirty="0"/>
              <a:t>: Long call and short put. </a:t>
            </a:r>
          </a:p>
          <a:p>
            <a:pPr marL="109728" indent="0">
              <a:spcBef>
                <a:spcPts val="0"/>
              </a:spcBef>
              <a:buNone/>
            </a:pPr>
            <a:r>
              <a:rPr lang="en-GB" sz="2200" dirty="0"/>
              <a:t>Remember this: </a:t>
            </a:r>
          </a:p>
        </p:txBody>
      </p:sp>
      <p:sp>
        <p:nvSpPr>
          <p:cNvPr id="5" name="Slide Number Placeholder 4">
            <a:extLst>
              <a:ext uri="{FF2B5EF4-FFF2-40B4-BE49-F238E27FC236}">
                <a16:creationId xmlns:a16="http://schemas.microsoft.com/office/drawing/2014/main" id="{E31F037B-EB9D-47FE-9039-FDAAF61A4AB0}"/>
              </a:ext>
            </a:extLst>
          </p:cNvPr>
          <p:cNvSpPr>
            <a:spLocks noGrp="1"/>
          </p:cNvSpPr>
          <p:nvPr>
            <p:ph type="sldNum" sz="quarter" idx="12"/>
          </p:nvPr>
        </p:nvSpPr>
        <p:spPr/>
        <p:txBody>
          <a:bodyPr/>
          <a:lstStyle/>
          <a:p>
            <a:fld id="{E268A2EE-60DF-4D9A-BDB5-E8B57244CE40}" type="slidenum">
              <a:rPr lang="en-GB" smtClean="0"/>
              <a:pPr/>
              <a:t>202</a:t>
            </a:fld>
            <a:endParaRPr lang="en-GB"/>
          </a:p>
        </p:txBody>
      </p:sp>
      <p:pic>
        <p:nvPicPr>
          <p:cNvPr id="6" name="Picture 5">
            <a:extLst>
              <a:ext uri="{FF2B5EF4-FFF2-40B4-BE49-F238E27FC236}">
                <a16:creationId xmlns:a16="http://schemas.microsoft.com/office/drawing/2014/main" id="{9D2C6FFC-4B05-409F-89F1-8169890DD4C0}"/>
              </a:ext>
            </a:extLst>
          </p:cNvPr>
          <p:cNvPicPr>
            <a:picLocks noChangeAspect="1"/>
          </p:cNvPicPr>
          <p:nvPr/>
        </p:nvPicPr>
        <p:blipFill>
          <a:blip r:embed="rId2"/>
          <a:stretch>
            <a:fillRect/>
          </a:stretch>
        </p:blipFill>
        <p:spPr>
          <a:xfrm>
            <a:off x="4540465" y="5660420"/>
            <a:ext cx="7050645" cy="1175960"/>
          </a:xfrm>
          <a:prstGeom prst="rect">
            <a:avLst/>
          </a:prstGeom>
        </p:spPr>
      </p:pic>
      <p:sp>
        <p:nvSpPr>
          <p:cNvPr id="4" name="Rectangle 3">
            <a:extLst>
              <a:ext uri="{FF2B5EF4-FFF2-40B4-BE49-F238E27FC236}">
                <a16:creationId xmlns:a16="http://schemas.microsoft.com/office/drawing/2014/main" id="{4ADC9790-5C58-4515-9226-9AFC94CE3593}"/>
              </a:ext>
            </a:extLst>
          </p:cNvPr>
          <p:cNvSpPr/>
          <p:nvPr/>
        </p:nvSpPr>
        <p:spPr>
          <a:xfrm>
            <a:off x="6531429" y="6078583"/>
            <a:ext cx="2107474" cy="339634"/>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72A68CDB-B885-424C-A91E-07FBE8B7C95D}"/>
              </a:ext>
            </a:extLst>
          </p:cNvPr>
          <p:cNvSpPr/>
          <p:nvPr/>
        </p:nvSpPr>
        <p:spPr>
          <a:xfrm>
            <a:off x="8708571" y="6418217"/>
            <a:ext cx="2795452" cy="322217"/>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80297264"/>
      </p:ext>
    </p:extLst>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730" y="641181"/>
            <a:ext cx="11603864" cy="429973"/>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Extra Questions &amp; Answers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95794" y="1071155"/>
                <a:ext cx="12023594" cy="5786846"/>
              </a:xfrm>
            </p:spPr>
            <p:txBody>
              <a:bodyPr>
                <a:normAutofit fontScale="77500" lnSpcReduction="20000"/>
              </a:bodyPr>
              <a:lstStyle/>
              <a:p>
                <a:pPr>
                  <a:spcAft>
                    <a:spcPts val="1200"/>
                  </a:spcAft>
                  <a:buFont typeface="Arial" panose="020B0604020202020204" pitchFamily="34" charset="0"/>
                  <a:buChar char="•"/>
                </a:pPr>
                <a:r>
                  <a:rPr lang="en-GB" sz="2600" b="1" u="sng" dirty="0"/>
                  <a:t>Question 4</a:t>
                </a:r>
                <a:r>
                  <a:rPr lang="en-GB" sz="2600" dirty="0"/>
                  <a:t>: The share price of a company is </a:t>
                </a:r>
                <a:r>
                  <a:rPr lang="en-GB" sz="2600" dirty="0">
                    <a:solidFill>
                      <a:srgbClr val="FF0000"/>
                    </a:solidFill>
                  </a:rPr>
                  <a:t>£8.895</a:t>
                </a:r>
                <a:r>
                  <a:rPr lang="en-GB" sz="2600" dirty="0"/>
                  <a:t>. A call option with an exercise price of </a:t>
                </a:r>
                <a:r>
                  <a:rPr lang="en-GB" sz="2600" dirty="0">
                    <a:solidFill>
                      <a:srgbClr val="FF0000"/>
                    </a:solidFill>
                  </a:rPr>
                  <a:t>£9</a:t>
                </a:r>
                <a:r>
                  <a:rPr lang="en-GB" sz="2600" dirty="0"/>
                  <a:t> sells for </a:t>
                </a:r>
                <a:r>
                  <a:rPr lang="en-GB" sz="2600" dirty="0">
                    <a:solidFill>
                      <a:srgbClr val="FF0000"/>
                    </a:solidFill>
                  </a:rPr>
                  <a:t>£0.35 </a:t>
                </a:r>
                <a:r>
                  <a:rPr lang="en-GB" sz="2600" dirty="0"/>
                  <a:t>and a put option with the same exercise price sells for </a:t>
                </a:r>
                <a:r>
                  <a:rPr lang="en-GB" sz="2600" dirty="0">
                    <a:solidFill>
                      <a:srgbClr val="FF0000"/>
                    </a:solidFill>
                  </a:rPr>
                  <a:t>£0.65</a:t>
                </a:r>
                <a:r>
                  <a:rPr lang="en-GB" sz="2600" dirty="0"/>
                  <a:t>. Does this make sense? Explain.</a:t>
                </a:r>
                <a:r>
                  <a:rPr lang="en-GB" sz="2200" dirty="0"/>
                  <a:t> </a:t>
                </a:r>
              </a:p>
              <a:p>
                <a:pPr>
                  <a:spcAft>
                    <a:spcPts val="1200"/>
                  </a:spcAft>
                  <a:buFont typeface="Arial" panose="020B0604020202020204" pitchFamily="34" charset="0"/>
                  <a:buChar char="•"/>
                </a:pPr>
                <a:r>
                  <a:rPr lang="en-GB" sz="2600" b="1" u="sng" dirty="0">
                    <a:solidFill>
                      <a:srgbClr val="FF0000"/>
                    </a:solidFill>
                  </a:rPr>
                  <a:t>Answer</a:t>
                </a:r>
                <a:r>
                  <a:rPr lang="en-GB" sz="2600" dirty="0"/>
                  <a:t>: It makes sense because the call option is out of the money (</a:t>
                </a:r>
                <a14:m>
                  <m:oMath xmlns:m="http://schemas.openxmlformats.org/officeDocument/2006/math">
                    <m:r>
                      <a:rPr lang="en-GB" sz="2600" b="0" i="1" smtClean="0">
                        <a:solidFill>
                          <a:srgbClr val="FF0000"/>
                        </a:solidFill>
                        <a:latin typeface="Cambria Math" panose="02040503050406030204" pitchFamily="18" charset="0"/>
                      </a:rPr>
                      <m:t>𝑆</m:t>
                    </m:r>
                    <m:r>
                      <a:rPr lang="en-GB" sz="2600" b="0" i="1" smtClean="0">
                        <a:solidFill>
                          <a:srgbClr val="FF0000"/>
                        </a:solidFill>
                        <a:latin typeface="Cambria Math" panose="02040503050406030204" pitchFamily="18" charset="0"/>
                      </a:rPr>
                      <m:t>−</m:t>
                    </m:r>
                    <m:r>
                      <a:rPr lang="en-GB" sz="2600" b="0" i="1" smtClean="0">
                        <a:solidFill>
                          <a:srgbClr val="FF0000"/>
                        </a:solidFill>
                        <a:latin typeface="Cambria Math" panose="02040503050406030204" pitchFamily="18" charset="0"/>
                      </a:rPr>
                      <m:t>𝐾</m:t>
                    </m:r>
                    <m:r>
                      <a:rPr lang="en-GB" sz="2600" b="0" i="1" smtClean="0">
                        <a:solidFill>
                          <a:srgbClr val="FF0000"/>
                        </a:solidFill>
                        <a:latin typeface="Cambria Math" panose="02040503050406030204" pitchFamily="18" charset="0"/>
                      </a:rPr>
                      <m:t>&lt;</m:t>
                    </m:r>
                    <m:r>
                      <a:rPr lang="en-GB" sz="2600" b="0" i="1" smtClean="0">
                        <a:solidFill>
                          <a:srgbClr val="FF0000"/>
                        </a:solidFill>
                        <a:latin typeface="Cambria Math" panose="02040503050406030204" pitchFamily="18" charset="0"/>
                      </a:rPr>
                      <m:t>0</m:t>
                    </m:r>
                  </m:oMath>
                </a14:m>
                <a:r>
                  <a:rPr lang="en-GB" sz="2600" dirty="0"/>
                  <a:t>) and the put option is in the money (</a:t>
                </a:r>
                <a14:m>
                  <m:oMath xmlns:m="http://schemas.openxmlformats.org/officeDocument/2006/math">
                    <m:r>
                      <a:rPr lang="en-GB" sz="2600" b="0" i="1" smtClean="0">
                        <a:solidFill>
                          <a:srgbClr val="FF0000"/>
                        </a:solidFill>
                        <a:latin typeface="Cambria Math" panose="02040503050406030204" pitchFamily="18" charset="0"/>
                      </a:rPr>
                      <m:t>𝐾</m:t>
                    </m:r>
                    <m:r>
                      <a:rPr lang="en-GB" sz="2600" b="0" i="1" smtClean="0">
                        <a:solidFill>
                          <a:srgbClr val="FF0000"/>
                        </a:solidFill>
                        <a:latin typeface="Cambria Math" panose="02040503050406030204" pitchFamily="18" charset="0"/>
                      </a:rPr>
                      <m:t>−</m:t>
                    </m:r>
                    <m:r>
                      <a:rPr lang="en-GB" sz="2600" b="0" i="1" smtClean="0">
                        <a:solidFill>
                          <a:srgbClr val="FF0000"/>
                        </a:solidFill>
                        <a:latin typeface="Cambria Math" panose="02040503050406030204" pitchFamily="18" charset="0"/>
                      </a:rPr>
                      <m:t>𝑆</m:t>
                    </m:r>
                    <m:r>
                      <a:rPr lang="en-GB" sz="2600" b="0" i="1" smtClean="0">
                        <a:solidFill>
                          <a:srgbClr val="FF0000"/>
                        </a:solidFill>
                        <a:latin typeface="Cambria Math" panose="02040503050406030204" pitchFamily="18" charset="0"/>
                      </a:rPr>
                      <m:t>&gt;</m:t>
                    </m:r>
                    <m:r>
                      <a:rPr lang="en-GB" sz="2600" b="0" i="1" smtClean="0">
                        <a:solidFill>
                          <a:srgbClr val="FF0000"/>
                        </a:solidFill>
                        <a:latin typeface="Cambria Math" panose="02040503050406030204" pitchFamily="18" charset="0"/>
                      </a:rPr>
                      <m:t>0</m:t>
                    </m:r>
                  </m:oMath>
                </a14:m>
                <a:r>
                  <a:rPr lang="en-GB" sz="2600" dirty="0"/>
                  <a:t>). </a:t>
                </a:r>
              </a:p>
              <a:p>
                <a:pPr>
                  <a:spcAft>
                    <a:spcPts val="1200"/>
                  </a:spcAft>
                  <a:buFont typeface="Arial" panose="020B0604020202020204" pitchFamily="34" charset="0"/>
                  <a:buChar char="•"/>
                </a:pPr>
                <a:r>
                  <a:rPr lang="en-GB" sz="2600" b="1" u="sng" dirty="0"/>
                  <a:t>Question 5:</a:t>
                </a:r>
                <a:r>
                  <a:rPr lang="en-GB" sz="2600" dirty="0"/>
                  <a:t> T-bills currently yield </a:t>
                </a:r>
                <a:r>
                  <a:rPr lang="en-GB" sz="2600" dirty="0">
                    <a:solidFill>
                      <a:srgbClr val="FF0000"/>
                    </a:solidFill>
                  </a:rPr>
                  <a:t>2.1%</a:t>
                </a:r>
                <a:r>
                  <a:rPr lang="en-GB" sz="2600" dirty="0"/>
                  <a:t> and a company’s share price is </a:t>
                </a:r>
                <a:r>
                  <a:rPr lang="en-GB" sz="2600" dirty="0">
                    <a:solidFill>
                      <a:srgbClr val="FF0000"/>
                    </a:solidFill>
                  </a:rPr>
                  <a:t>£0.97</a:t>
                </a:r>
                <a:r>
                  <a:rPr lang="en-GB" sz="2600" dirty="0"/>
                  <a:t>. </a:t>
                </a:r>
              </a:p>
              <a:p>
                <a:pPr marL="360000" indent="-457200">
                  <a:spcBef>
                    <a:spcPts val="0"/>
                  </a:spcBef>
                  <a:buFont typeface="+mj-lt"/>
                  <a:buAutoNum type="alphaLcParenR"/>
                </a:pPr>
                <a:r>
                  <a:rPr lang="en-GB" sz="2600" dirty="0"/>
                  <a:t>What is the value of a call option with a </a:t>
                </a:r>
                <a:r>
                  <a:rPr lang="en-GB" sz="2600" dirty="0">
                    <a:solidFill>
                      <a:srgbClr val="FF0000"/>
                    </a:solidFill>
                  </a:rPr>
                  <a:t>£0.97 </a:t>
                </a:r>
                <a:r>
                  <a:rPr lang="en-GB" sz="2600" dirty="0"/>
                  <a:t>exercise price? What is the intrinsic value?</a:t>
                </a:r>
              </a:p>
              <a:p>
                <a:pPr marL="360000" indent="-457200">
                  <a:spcBef>
                    <a:spcPts val="0"/>
                  </a:spcBef>
                  <a:buFont typeface="+mj-lt"/>
                  <a:buAutoNum type="alphaLcParenR"/>
                </a:pPr>
                <a:r>
                  <a:rPr lang="en-GB" sz="2600" dirty="0"/>
                  <a:t>What is the value of a call option with a </a:t>
                </a:r>
                <a:r>
                  <a:rPr lang="en-GB" sz="2600" dirty="0">
                    <a:solidFill>
                      <a:srgbClr val="FF0000"/>
                    </a:solidFill>
                  </a:rPr>
                  <a:t>£0.70 </a:t>
                </a:r>
                <a:r>
                  <a:rPr lang="en-GB" sz="2600" dirty="0"/>
                  <a:t>exercise price? What is the intrinsic value?</a:t>
                </a:r>
              </a:p>
              <a:p>
                <a:pPr marL="360000" indent="-457200">
                  <a:spcBef>
                    <a:spcPts val="0"/>
                  </a:spcBef>
                  <a:buFont typeface="+mj-lt"/>
                  <a:buAutoNum type="alphaLcParenR"/>
                </a:pPr>
                <a:r>
                  <a:rPr lang="en-GB" sz="2600" dirty="0"/>
                  <a:t>What is the value of a call option with a </a:t>
                </a:r>
                <a:r>
                  <a:rPr lang="en-GB" sz="2600" dirty="0">
                    <a:solidFill>
                      <a:srgbClr val="FF0000"/>
                    </a:solidFill>
                  </a:rPr>
                  <a:t>£1.10 </a:t>
                </a:r>
                <a:r>
                  <a:rPr lang="en-GB" sz="2600" dirty="0"/>
                  <a:t>exercise price? What is the intrinsic value?</a:t>
                </a:r>
              </a:p>
              <a:p>
                <a:pPr marL="109728" indent="0">
                  <a:spcAft>
                    <a:spcPts val="1200"/>
                  </a:spcAft>
                  <a:buNone/>
                </a:pPr>
                <a:r>
                  <a:rPr lang="en-GB" sz="2600" b="1" u="sng" dirty="0">
                    <a:solidFill>
                      <a:srgbClr val="FF0000"/>
                    </a:solidFill>
                  </a:rPr>
                  <a:t>Answer</a:t>
                </a:r>
                <a:r>
                  <a:rPr lang="en-GB" sz="2200" dirty="0"/>
                  <a:t>:</a:t>
                </a:r>
              </a:p>
              <a:p>
                <a:pPr marL="566928" indent="-457200">
                  <a:spcAft>
                    <a:spcPts val="1200"/>
                  </a:spcAft>
                  <a:buFont typeface="+mj-lt"/>
                  <a:buAutoNum type="alphaLcParenR"/>
                </a:pPr>
                <a:r>
                  <a:rPr lang="en-GB" sz="2600" dirty="0"/>
                  <a:t>The value of the call is the share price minus the present value of the exercise price, so: </a:t>
                </a:r>
                <a14:m>
                  <m:oMath xmlns:m="http://schemas.openxmlformats.org/officeDocument/2006/math">
                    <m:r>
                      <a:rPr lang="en-GB" sz="2600" b="0" i="1" dirty="0" smtClean="0">
                        <a:solidFill>
                          <a:srgbClr val="FF0000"/>
                        </a:solidFill>
                        <a:latin typeface="Cambria Math" panose="02040503050406030204" pitchFamily="18" charset="0"/>
                      </a:rPr>
                      <m:t>𝐶</m:t>
                    </m:r>
                    <m:r>
                      <a:rPr lang="en-GB" sz="2600" i="1" dirty="0">
                        <a:solidFill>
                          <a:srgbClr val="FF0000"/>
                        </a:solidFill>
                        <a:latin typeface="Cambria Math" panose="02040503050406030204" pitchFamily="18" charset="0"/>
                      </a:rPr>
                      <m:t>=£</m:t>
                    </m:r>
                    <m:r>
                      <a:rPr lang="en-GB" sz="2600" i="1" dirty="0">
                        <a:solidFill>
                          <a:srgbClr val="FF0000"/>
                        </a:solidFill>
                        <a:latin typeface="Cambria Math" panose="02040503050406030204" pitchFamily="18" charset="0"/>
                      </a:rPr>
                      <m:t>0</m:t>
                    </m:r>
                    <m:r>
                      <a:rPr lang="en-GB" sz="2600" i="1" dirty="0">
                        <a:solidFill>
                          <a:srgbClr val="FF0000"/>
                        </a:solidFill>
                        <a:latin typeface="Cambria Math" panose="02040503050406030204" pitchFamily="18" charset="0"/>
                      </a:rPr>
                      <m:t>.</m:t>
                    </m:r>
                    <m:r>
                      <a:rPr lang="en-GB" sz="2600" i="1" dirty="0">
                        <a:solidFill>
                          <a:srgbClr val="FF0000"/>
                        </a:solidFill>
                        <a:latin typeface="Cambria Math" panose="02040503050406030204" pitchFamily="18" charset="0"/>
                      </a:rPr>
                      <m:t>97</m:t>
                    </m:r>
                    <m:r>
                      <a:rPr lang="en-GB" sz="2600" i="1" dirty="0">
                        <a:solidFill>
                          <a:srgbClr val="FF0000"/>
                        </a:solidFill>
                        <a:latin typeface="Cambria Math" panose="02040503050406030204" pitchFamily="18" charset="0"/>
                      </a:rPr>
                      <m:t>–[£</m:t>
                    </m:r>
                    <m:r>
                      <a:rPr lang="en-GB" sz="2600" b="0" i="1" dirty="0" smtClean="0">
                        <a:solidFill>
                          <a:srgbClr val="FF0000"/>
                        </a:solidFill>
                        <a:latin typeface="Cambria Math" panose="02040503050406030204" pitchFamily="18" charset="0"/>
                      </a:rPr>
                      <m:t>0</m:t>
                    </m:r>
                    <m:r>
                      <a:rPr lang="en-GB" sz="2600" i="1" dirty="0">
                        <a:solidFill>
                          <a:srgbClr val="FF0000"/>
                        </a:solidFill>
                        <a:latin typeface="Cambria Math" panose="02040503050406030204" pitchFamily="18" charset="0"/>
                      </a:rPr>
                      <m:t>.</m:t>
                    </m:r>
                    <m:r>
                      <a:rPr lang="en-GB" sz="2600" i="1" dirty="0">
                        <a:solidFill>
                          <a:srgbClr val="FF0000"/>
                        </a:solidFill>
                        <a:latin typeface="Cambria Math" panose="02040503050406030204" pitchFamily="18" charset="0"/>
                      </a:rPr>
                      <m:t>97</m:t>
                    </m:r>
                    <m:r>
                      <a:rPr lang="en-GB" sz="2600" i="1" dirty="0">
                        <a:solidFill>
                          <a:srgbClr val="FF0000"/>
                        </a:solidFill>
                        <a:latin typeface="Cambria Math" panose="02040503050406030204" pitchFamily="18" charset="0"/>
                      </a:rPr>
                      <m:t>/</m:t>
                    </m:r>
                    <m:r>
                      <a:rPr lang="en-GB" sz="2600" i="1" dirty="0">
                        <a:solidFill>
                          <a:srgbClr val="FF0000"/>
                        </a:solidFill>
                        <a:latin typeface="Cambria Math" panose="02040503050406030204" pitchFamily="18" charset="0"/>
                      </a:rPr>
                      <m:t>1</m:t>
                    </m:r>
                    <m:r>
                      <a:rPr lang="en-GB" sz="2600" i="1" dirty="0">
                        <a:solidFill>
                          <a:srgbClr val="FF0000"/>
                        </a:solidFill>
                        <a:latin typeface="Cambria Math" panose="02040503050406030204" pitchFamily="18" charset="0"/>
                      </a:rPr>
                      <m:t>.</m:t>
                    </m:r>
                    <m:r>
                      <a:rPr lang="en-GB" sz="2600" i="1" dirty="0">
                        <a:solidFill>
                          <a:srgbClr val="FF0000"/>
                        </a:solidFill>
                        <a:latin typeface="Cambria Math" panose="02040503050406030204" pitchFamily="18" charset="0"/>
                      </a:rPr>
                      <m:t>021</m:t>
                    </m:r>
                    <m:r>
                      <a:rPr lang="en-GB" sz="2600" i="1" dirty="0">
                        <a:solidFill>
                          <a:srgbClr val="FF0000"/>
                        </a:solidFill>
                        <a:latin typeface="Cambria Math" panose="02040503050406030204" pitchFamily="18" charset="0"/>
                      </a:rPr>
                      <m:t>]=£</m:t>
                    </m:r>
                    <m:r>
                      <a:rPr lang="en-GB" sz="2600" i="1" dirty="0">
                        <a:solidFill>
                          <a:srgbClr val="FF0000"/>
                        </a:solidFill>
                        <a:latin typeface="Cambria Math" panose="02040503050406030204" pitchFamily="18" charset="0"/>
                      </a:rPr>
                      <m:t>0</m:t>
                    </m:r>
                    <m:r>
                      <a:rPr lang="en-GB" sz="2600" i="1" dirty="0">
                        <a:solidFill>
                          <a:srgbClr val="FF0000"/>
                        </a:solidFill>
                        <a:latin typeface="Cambria Math" panose="02040503050406030204" pitchFamily="18" charset="0"/>
                      </a:rPr>
                      <m:t>.</m:t>
                    </m:r>
                    <m:r>
                      <a:rPr lang="en-GB" sz="2600" i="1" dirty="0">
                        <a:solidFill>
                          <a:srgbClr val="FF0000"/>
                        </a:solidFill>
                        <a:latin typeface="Cambria Math" panose="02040503050406030204" pitchFamily="18" charset="0"/>
                      </a:rPr>
                      <m:t>02</m:t>
                    </m:r>
                  </m:oMath>
                </a14:m>
                <a:r>
                  <a:rPr lang="en-GB" sz="2600" dirty="0"/>
                  <a:t> . The intrinsic value is the amount by which the share price exceeds the exercise price of the call, so the intrinsic value is </a:t>
                </a:r>
                <a:r>
                  <a:rPr lang="en-GB" sz="2600" dirty="0">
                    <a:solidFill>
                      <a:srgbClr val="FF0000"/>
                    </a:solidFill>
                  </a:rPr>
                  <a:t>£0</a:t>
                </a:r>
                <a:r>
                  <a:rPr lang="en-GB" sz="2600" dirty="0"/>
                  <a:t>.</a:t>
                </a:r>
              </a:p>
              <a:p>
                <a:pPr marL="566928" indent="-457200">
                  <a:spcAft>
                    <a:spcPts val="1200"/>
                  </a:spcAft>
                  <a:buFont typeface="+mj-lt"/>
                  <a:buAutoNum type="alphaLcParenR"/>
                </a:pPr>
                <a:r>
                  <a:rPr lang="en-GB" sz="2600" dirty="0"/>
                  <a:t>The value of the call is the share price minus the present value of the exercise price, so: </a:t>
                </a:r>
                <a14:m>
                  <m:oMath xmlns:m="http://schemas.openxmlformats.org/officeDocument/2006/math">
                    <m:r>
                      <a:rPr lang="en-GB" sz="2600" b="0" i="1" dirty="0" smtClean="0">
                        <a:solidFill>
                          <a:srgbClr val="FF0000"/>
                        </a:solidFill>
                        <a:latin typeface="Cambria Math" panose="02040503050406030204" pitchFamily="18" charset="0"/>
                      </a:rPr>
                      <m:t>𝐶</m:t>
                    </m:r>
                    <m:r>
                      <a:rPr lang="en-GB" sz="2600" i="1" dirty="0">
                        <a:solidFill>
                          <a:srgbClr val="FF0000"/>
                        </a:solidFill>
                        <a:latin typeface="Cambria Math" panose="02040503050406030204" pitchFamily="18" charset="0"/>
                      </a:rPr>
                      <m:t>=£.</m:t>
                    </m:r>
                    <m:r>
                      <a:rPr lang="en-GB" sz="2600" i="1" dirty="0">
                        <a:solidFill>
                          <a:srgbClr val="FF0000"/>
                        </a:solidFill>
                        <a:latin typeface="Cambria Math" panose="02040503050406030204" pitchFamily="18" charset="0"/>
                      </a:rPr>
                      <m:t>97</m:t>
                    </m:r>
                    <m:r>
                      <a:rPr lang="en-GB" sz="2600" i="1" dirty="0">
                        <a:solidFill>
                          <a:srgbClr val="FF0000"/>
                        </a:solidFill>
                        <a:latin typeface="Cambria Math" panose="02040503050406030204" pitchFamily="18" charset="0"/>
                      </a:rPr>
                      <m:t>–[£</m:t>
                    </m:r>
                    <m:r>
                      <a:rPr lang="en-GB" sz="2600" b="0" i="1" dirty="0" smtClean="0">
                        <a:solidFill>
                          <a:srgbClr val="FF0000"/>
                        </a:solidFill>
                        <a:latin typeface="Cambria Math" panose="02040503050406030204" pitchFamily="18" charset="0"/>
                      </a:rPr>
                      <m:t>0</m:t>
                    </m:r>
                    <m:r>
                      <a:rPr lang="en-GB" sz="2600" i="1" dirty="0">
                        <a:solidFill>
                          <a:srgbClr val="FF0000"/>
                        </a:solidFill>
                        <a:latin typeface="Cambria Math" panose="02040503050406030204" pitchFamily="18" charset="0"/>
                      </a:rPr>
                      <m:t>.</m:t>
                    </m:r>
                    <m:r>
                      <a:rPr lang="en-GB" sz="2600" i="1" dirty="0">
                        <a:solidFill>
                          <a:srgbClr val="FF0000"/>
                        </a:solidFill>
                        <a:latin typeface="Cambria Math" panose="02040503050406030204" pitchFamily="18" charset="0"/>
                      </a:rPr>
                      <m:t>7</m:t>
                    </m:r>
                    <m:r>
                      <a:rPr lang="en-GB" sz="2600" i="1" dirty="0">
                        <a:solidFill>
                          <a:srgbClr val="FF0000"/>
                        </a:solidFill>
                        <a:latin typeface="Cambria Math" panose="02040503050406030204" pitchFamily="18" charset="0"/>
                      </a:rPr>
                      <m:t>/</m:t>
                    </m:r>
                    <m:r>
                      <a:rPr lang="en-GB" sz="2600" i="1" dirty="0">
                        <a:solidFill>
                          <a:srgbClr val="FF0000"/>
                        </a:solidFill>
                        <a:latin typeface="Cambria Math" panose="02040503050406030204" pitchFamily="18" charset="0"/>
                      </a:rPr>
                      <m:t>1</m:t>
                    </m:r>
                    <m:r>
                      <a:rPr lang="en-GB" sz="2600" i="1" dirty="0">
                        <a:solidFill>
                          <a:srgbClr val="FF0000"/>
                        </a:solidFill>
                        <a:latin typeface="Cambria Math" panose="02040503050406030204" pitchFamily="18" charset="0"/>
                      </a:rPr>
                      <m:t>.</m:t>
                    </m:r>
                    <m:r>
                      <a:rPr lang="en-GB" sz="2600" i="1" dirty="0">
                        <a:solidFill>
                          <a:srgbClr val="FF0000"/>
                        </a:solidFill>
                        <a:latin typeface="Cambria Math" panose="02040503050406030204" pitchFamily="18" charset="0"/>
                      </a:rPr>
                      <m:t>021</m:t>
                    </m:r>
                    <m:r>
                      <a:rPr lang="en-GB" sz="2600" i="1" dirty="0">
                        <a:solidFill>
                          <a:srgbClr val="FF0000"/>
                        </a:solidFill>
                        <a:latin typeface="Cambria Math" panose="02040503050406030204" pitchFamily="18" charset="0"/>
                      </a:rPr>
                      <m:t>]=£</m:t>
                    </m:r>
                    <m:r>
                      <a:rPr lang="en-GB" sz="2600" b="0" i="1" dirty="0" smtClean="0">
                        <a:solidFill>
                          <a:srgbClr val="FF0000"/>
                        </a:solidFill>
                        <a:latin typeface="Cambria Math" panose="02040503050406030204" pitchFamily="18" charset="0"/>
                      </a:rPr>
                      <m:t>0</m:t>
                    </m:r>
                    <m:r>
                      <a:rPr lang="en-GB" sz="2600" i="1" dirty="0">
                        <a:solidFill>
                          <a:srgbClr val="FF0000"/>
                        </a:solidFill>
                        <a:latin typeface="Cambria Math" panose="02040503050406030204" pitchFamily="18" charset="0"/>
                      </a:rPr>
                      <m:t>.</m:t>
                    </m:r>
                    <m:r>
                      <a:rPr lang="en-GB" sz="2600" i="1" dirty="0" smtClean="0">
                        <a:solidFill>
                          <a:srgbClr val="FF0000"/>
                        </a:solidFill>
                        <a:latin typeface="Cambria Math" panose="02040503050406030204" pitchFamily="18" charset="0"/>
                      </a:rPr>
                      <m:t>284</m:t>
                    </m:r>
                  </m:oMath>
                </a14:m>
                <a:r>
                  <a:rPr lang="en-GB" sz="2600" dirty="0"/>
                  <a:t>. The intrinsic value is the amount by which the share price exceeds the exercise price of the call, so the intrinsic value is </a:t>
                </a:r>
                <a:r>
                  <a:rPr lang="en-GB" sz="2600" dirty="0">
                    <a:solidFill>
                      <a:srgbClr val="FF0000"/>
                    </a:solidFill>
                  </a:rPr>
                  <a:t>£0.27</a:t>
                </a:r>
                <a:r>
                  <a:rPr lang="en-GB" sz="2600" dirty="0"/>
                  <a:t>.</a:t>
                </a:r>
              </a:p>
              <a:p>
                <a:pPr marL="566928" indent="-457200">
                  <a:spcAft>
                    <a:spcPts val="1200"/>
                  </a:spcAft>
                  <a:buFont typeface="+mj-lt"/>
                  <a:buAutoNum type="alphaLcParenR"/>
                </a:pPr>
                <a:r>
                  <a:rPr lang="en-GB" sz="2600" dirty="0"/>
                  <a:t>The value of the call option is </a:t>
                </a:r>
                <a:r>
                  <a:rPr lang="en-GB" sz="2600" dirty="0">
                    <a:solidFill>
                      <a:srgbClr val="FF0000"/>
                    </a:solidFill>
                  </a:rPr>
                  <a:t>£0</a:t>
                </a:r>
                <a:r>
                  <a:rPr lang="en-GB" sz="2600" dirty="0"/>
                  <a:t> since there is no possibility that the call will finish in the money. The intrinsic value is also </a:t>
                </a:r>
                <a:r>
                  <a:rPr lang="en-GB" sz="2600" dirty="0">
                    <a:solidFill>
                      <a:srgbClr val="FF0000"/>
                    </a:solidFill>
                  </a:rPr>
                  <a:t>negative</a:t>
                </a:r>
                <a:r>
                  <a:rPr lang="en-GB" sz="2600" dirty="0"/>
                  <a:t>.</a:t>
                </a:r>
              </a:p>
              <a:p>
                <a:pPr marL="109728" indent="0">
                  <a:spcAft>
                    <a:spcPts val="1200"/>
                  </a:spcAft>
                  <a:buNone/>
                </a:pPr>
                <a:endParaRPr lang="en-GB" sz="2200" dirty="0"/>
              </a:p>
              <a:p>
                <a:pPr marL="566928" indent="-457200">
                  <a:spcAft>
                    <a:spcPts val="1200"/>
                  </a:spcAft>
                  <a:buFont typeface="+mj-lt"/>
                  <a:buAutoNum type="alphaLcParenR"/>
                </a:pPr>
                <a:endParaRPr lang="en-GB" sz="2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95794" y="1071155"/>
                <a:ext cx="12023594" cy="5786846"/>
              </a:xfrm>
              <a:blipFill>
                <a:blip r:embed="rId2"/>
                <a:stretch>
                  <a:fillRect l="-558" t="-1581" r="-913"/>
                </a:stretch>
              </a:blipFill>
            </p:spPr>
            <p:txBody>
              <a:bodyPr/>
              <a:lstStyle/>
              <a:p>
                <a:r>
                  <a:rPr lang="en-GB">
                    <a:noFill/>
                  </a:rPr>
                  <a:t> </a:t>
                </a:r>
              </a:p>
            </p:txBody>
          </p:sp>
        </mc:Fallback>
      </mc:AlternateContent>
      <p:sp>
        <p:nvSpPr>
          <p:cNvPr id="5" name="Slide Number Placeholder 4">
            <a:extLst>
              <a:ext uri="{FF2B5EF4-FFF2-40B4-BE49-F238E27FC236}">
                <a16:creationId xmlns:a16="http://schemas.microsoft.com/office/drawing/2014/main" id="{E31F037B-EB9D-47FE-9039-FDAAF61A4AB0}"/>
              </a:ext>
            </a:extLst>
          </p:cNvPr>
          <p:cNvSpPr>
            <a:spLocks noGrp="1"/>
          </p:cNvSpPr>
          <p:nvPr>
            <p:ph type="sldNum" sz="quarter" idx="12"/>
          </p:nvPr>
        </p:nvSpPr>
        <p:spPr/>
        <p:txBody>
          <a:bodyPr/>
          <a:lstStyle/>
          <a:p>
            <a:fld id="{E268A2EE-60DF-4D9A-BDB5-E8B57244CE40}" type="slidenum">
              <a:rPr lang="en-GB" smtClean="0"/>
              <a:pPr/>
              <a:t>203</a:t>
            </a:fld>
            <a:endParaRPr lang="en-GB"/>
          </a:p>
        </p:txBody>
      </p:sp>
    </p:spTree>
    <p:extLst>
      <p:ext uri="{BB962C8B-B14F-4D97-AF65-F5344CB8AC3E}">
        <p14:creationId xmlns:p14="http://schemas.microsoft.com/office/powerpoint/2010/main" val="832870518"/>
      </p:ext>
    </p:extLst>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730" y="641181"/>
            <a:ext cx="11603864" cy="543676"/>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Extra Questions &amp; Answers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06062" y="1184857"/>
                <a:ext cx="11887200" cy="5442366"/>
              </a:xfrm>
            </p:spPr>
            <p:txBody>
              <a:bodyPr>
                <a:normAutofit/>
              </a:bodyPr>
              <a:lstStyle/>
              <a:p>
                <a:pPr>
                  <a:spcAft>
                    <a:spcPts val="1200"/>
                  </a:spcAft>
                  <a:buFont typeface="Arial" panose="020B0604020202020204" pitchFamily="34" charset="0"/>
                  <a:buChar char="•"/>
                </a:pPr>
                <a:r>
                  <a:rPr lang="en-GB" sz="2200" b="1" u="sng" dirty="0"/>
                  <a:t>Question 6</a:t>
                </a:r>
                <a:r>
                  <a:rPr lang="en-GB" sz="2200" dirty="0"/>
                  <a:t>: In </a:t>
                </a:r>
                <a:r>
                  <a:rPr lang="en-GB" sz="2200" dirty="0">
                    <a:solidFill>
                      <a:srgbClr val="FF0000"/>
                    </a:solidFill>
                  </a:rPr>
                  <a:t>Oct. 2011</a:t>
                </a:r>
                <a:r>
                  <a:rPr lang="en-GB" sz="2200" dirty="0"/>
                  <a:t>, a </a:t>
                </a:r>
                <a:r>
                  <a:rPr lang="en-GB" sz="2200" dirty="0">
                    <a:solidFill>
                      <a:srgbClr val="FF0000"/>
                    </a:solidFill>
                  </a:rPr>
                  <a:t>15-month</a:t>
                </a:r>
                <a:r>
                  <a:rPr lang="en-GB" sz="2200" dirty="0"/>
                  <a:t> call on the stock of Amazon.com, with an exercise price of </a:t>
                </a:r>
                <a:r>
                  <a:rPr lang="en-GB" sz="2200" dirty="0">
                    <a:solidFill>
                      <a:srgbClr val="FF0000"/>
                    </a:solidFill>
                  </a:rPr>
                  <a:t>$230</a:t>
                </a:r>
                <a:r>
                  <a:rPr lang="en-GB" sz="2200" dirty="0"/>
                  <a:t>, sold for </a:t>
                </a:r>
                <a:r>
                  <a:rPr lang="en-GB" sz="2200" dirty="0">
                    <a:solidFill>
                      <a:srgbClr val="FF0000"/>
                    </a:solidFill>
                  </a:rPr>
                  <a:t>$46.97</a:t>
                </a:r>
                <a:r>
                  <a:rPr lang="en-GB" sz="2200" dirty="0"/>
                  <a:t>. The stock price was </a:t>
                </a:r>
                <a:r>
                  <a:rPr lang="en-GB" sz="2200" dirty="0">
                    <a:solidFill>
                      <a:srgbClr val="FF0000"/>
                    </a:solidFill>
                  </a:rPr>
                  <a:t>$230</a:t>
                </a:r>
                <a:r>
                  <a:rPr lang="en-GB" sz="2200" dirty="0"/>
                  <a:t>. The risk-free interest rate was </a:t>
                </a:r>
                <a:r>
                  <a:rPr lang="en-GB" sz="2200" dirty="0">
                    <a:solidFill>
                      <a:srgbClr val="FF0000"/>
                    </a:solidFill>
                  </a:rPr>
                  <a:t>3% </a:t>
                </a:r>
                <a:r>
                  <a:rPr lang="en-GB" sz="2200" dirty="0"/>
                  <a:t>yearly. How much would you be willing to pay for a put on Amazon stock with the same maturity and exercise price? Assume that the Amazon options are European options without paying any dividend) </a:t>
                </a:r>
              </a:p>
              <a:p>
                <a:pPr>
                  <a:spcAft>
                    <a:spcPts val="1200"/>
                  </a:spcAft>
                  <a:buFont typeface="Arial" panose="020B0604020202020204" pitchFamily="34" charset="0"/>
                  <a:buChar char="•"/>
                </a:pPr>
                <a:r>
                  <a:rPr lang="en-GB" sz="2200" b="1" u="sng" dirty="0">
                    <a:solidFill>
                      <a:srgbClr val="FF0000"/>
                    </a:solidFill>
                  </a:rPr>
                  <a:t>Answer</a:t>
                </a:r>
                <a:r>
                  <a:rPr lang="en-GB" sz="2200" dirty="0"/>
                  <a:t>: From put-call parity:</a:t>
                </a:r>
              </a:p>
              <a:p>
                <a:pPr marL="109728" indent="0">
                  <a:spcAft>
                    <a:spcPts val="1200"/>
                  </a:spcAft>
                  <a:buNone/>
                </a:pPr>
                <a14:m>
                  <m:oMathPara xmlns:m="http://schemas.openxmlformats.org/officeDocument/2006/math">
                    <m:oMathParaPr>
                      <m:jc m:val="centerGroup"/>
                    </m:oMathParaPr>
                    <m:oMath xmlns:m="http://schemas.openxmlformats.org/officeDocument/2006/math">
                      <m:r>
                        <a:rPr lang="en-GB" sz="2000" i="1" dirty="0" smtClean="0">
                          <a:latin typeface="Cambria Math" panose="02040503050406030204" pitchFamily="18" charset="0"/>
                        </a:rPr>
                        <m:t>𝐶</m:t>
                      </m:r>
                      <m:r>
                        <a:rPr lang="en-GB" sz="2000" i="1" dirty="0">
                          <a:latin typeface="Cambria Math" panose="02040503050406030204" pitchFamily="18" charset="0"/>
                        </a:rPr>
                        <m:t>+</m:t>
                      </m:r>
                      <m:d>
                        <m:dPr>
                          <m:begChr m:val="["/>
                          <m:endChr m:val="]"/>
                          <m:ctrlPr>
                            <a:rPr lang="en-GB" sz="2000" i="1" dirty="0" smtClean="0">
                              <a:latin typeface="Cambria Math" panose="02040503050406030204" pitchFamily="18" charset="0"/>
                            </a:rPr>
                          </m:ctrlPr>
                        </m:dPr>
                        <m:e>
                          <m:f>
                            <m:fPr>
                              <m:ctrlPr>
                                <a:rPr lang="en-GB" sz="2000" i="1" dirty="0" smtClean="0">
                                  <a:latin typeface="Cambria Math" panose="02040503050406030204" pitchFamily="18" charset="0"/>
                                </a:rPr>
                              </m:ctrlPr>
                            </m:fPr>
                            <m:num>
                              <m:r>
                                <a:rPr lang="en-GB" sz="2000" b="0" i="1" dirty="0" smtClean="0">
                                  <a:latin typeface="Cambria Math" panose="02040503050406030204" pitchFamily="18" charset="0"/>
                                </a:rPr>
                                <m:t>𝐾</m:t>
                              </m:r>
                            </m:num>
                            <m:den>
                              <m:sSup>
                                <m:sSupPr>
                                  <m:ctrlPr>
                                    <a:rPr lang="en-GB" sz="2000" i="1" dirty="0" smtClean="0">
                                      <a:latin typeface="Cambria Math" panose="02040503050406030204" pitchFamily="18" charset="0"/>
                                    </a:rPr>
                                  </m:ctrlPr>
                                </m:sSupPr>
                                <m:e>
                                  <m:d>
                                    <m:dPr>
                                      <m:ctrlPr>
                                        <a:rPr lang="en-GB" sz="2000" i="1" dirty="0" smtClean="0">
                                          <a:latin typeface="Cambria Math" panose="02040503050406030204" pitchFamily="18" charset="0"/>
                                        </a:rPr>
                                      </m:ctrlPr>
                                    </m:dPr>
                                    <m:e>
                                      <m:r>
                                        <a:rPr lang="en-GB" sz="2000" b="0" i="1" dirty="0" smtClean="0">
                                          <a:latin typeface="Cambria Math" panose="02040503050406030204" pitchFamily="18" charset="0"/>
                                        </a:rPr>
                                        <m:t>1</m:t>
                                      </m:r>
                                      <m:r>
                                        <a:rPr lang="en-GB" sz="2000" b="0" i="1" dirty="0" smtClean="0">
                                          <a:latin typeface="Cambria Math" panose="02040503050406030204" pitchFamily="18" charset="0"/>
                                        </a:rPr>
                                        <m:t>+</m:t>
                                      </m:r>
                                      <m:r>
                                        <a:rPr lang="en-GB" sz="2000" b="0" i="1" dirty="0" smtClean="0">
                                          <a:latin typeface="Cambria Math" panose="02040503050406030204" pitchFamily="18" charset="0"/>
                                        </a:rPr>
                                        <m:t>𝑟</m:t>
                                      </m:r>
                                    </m:e>
                                  </m:d>
                                </m:e>
                                <m:sup>
                                  <m:r>
                                    <a:rPr lang="en-GB" sz="2000" b="0" i="1" dirty="0" smtClean="0">
                                      <a:latin typeface="Cambria Math" panose="02040503050406030204" pitchFamily="18" charset="0"/>
                                    </a:rPr>
                                    <m:t>𝑡</m:t>
                                  </m:r>
                                </m:sup>
                              </m:sSup>
                            </m:den>
                          </m:f>
                        </m:e>
                      </m:d>
                      <m:r>
                        <a:rPr lang="en-GB" sz="2000" i="1" dirty="0">
                          <a:latin typeface="Cambria Math" panose="02040503050406030204" pitchFamily="18" charset="0"/>
                        </a:rPr>
                        <m:t>=</m:t>
                      </m:r>
                      <m:r>
                        <a:rPr lang="en-GB" sz="2000" i="1" dirty="0">
                          <a:latin typeface="Cambria Math" panose="02040503050406030204" pitchFamily="18" charset="0"/>
                        </a:rPr>
                        <m:t>𝑃</m:t>
                      </m:r>
                      <m:r>
                        <a:rPr lang="en-GB" sz="2000" i="1" dirty="0">
                          <a:latin typeface="Cambria Math" panose="02040503050406030204" pitchFamily="18" charset="0"/>
                        </a:rPr>
                        <m:t>+</m:t>
                      </m:r>
                      <m:r>
                        <a:rPr lang="en-GB" sz="2000" i="1" dirty="0" smtClean="0">
                          <a:latin typeface="Cambria Math" panose="02040503050406030204" pitchFamily="18" charset="0"/>
                        </a:rPr>
                        <m:t>𝑆</m:t>
                      </m:r>
                      <m:r>
                        <a:rPr lang="en-GB" sz="2000" i="1" dirty="0" smtClean="0">
                          <a:latin typeface="Cambria Math" panose="02040503050406030204" pitchFamily="18" charset="0"/>
                          <a:ea typeface="Cambria Math" panose="02040503050406030204" pitchFamily="18" charset="0"/>
                        </a:rPr>
                        <m:t>⟹</m:t>
                      </m:r>
                      <m:r>
                        <a:rPr lang="en-GB" sz="2000" i="1" dirty="0" smtClean="0">
                          <a:latin typeface="Cambria Math" panose="02040503050406030204" pitchFamily="18" charset="0"/>
                        </a:rPr>
                        <m:t>𝑃</m:t>
                      </m:r>
                      <m:r>
                        <a:rPr lang="en-GB" sz="2000" i="1" dirty="0">
                          <a:latin typeface="Cambria Math" panose="02040503050406030204" pitchFamily="18" charset="0"/>
                        </a:rPr>
                        <m:t>= –</m:t>
                      </m:r>
                      <m:r>
                        <a:rPr lang="en-GB" sz="2000" i="1" dirty="0">
                          <a:latin typeface="Cambria Math" panose="02040503050406030204" pitchFamily="18" charset="0"/>
                        </a:rPr>
                        <m:t>𝑆</m:t>
                      </m:r>
                      <m:r>
                        <a:rPr lang="en-GB" sz="2000" i="1" dirty="0">
                          <a:latin typeface="Cambria Math" panose="02040503050406030204" pitchFamily="18" charset="0"/>
                        </a:rPr>
                        <m:t>+</m:t>
                      </m:r>
                      <m:r>
                        <a:rPr lang="en-GB" sz="2000" i="1" dirty="0">
                          <a:latin typeface="Cambria Math" panose="02040503050406030204" pitchFamily="18" charset="0"/>
                        </a:rPr>
                        <m:t>𝐶</m:t>
                      </m:r>
                      <m:r>
                        <a:rPr lang="en-GB" sz="2000" i="1" dirty="0">
                          <a:latin typeface="Cambria Math" panose="02040503050406030204" pitchFamily="18" charset="0"/>
                        </a:rPr>
                        <m:t>+</m:t>
                      </m:r>
                      <m:d>
                        <m:dPr>
                          <m:begChr m:val="["/>
                          <m:endChr m:val="]"/>
                          <m:ctrlPr>
                            <a:rPr lang="en-GB" sz="2000" i="1" dirty="0">
                              <a:latin typeface="Cambria Math" panose="02040503050406030204" pitchFamily="18" charset="0"/>
                            </a:rPr>
                          </m:ctrlPr>
                        </m:dPr>
                        <m:e>
                          <m:f>
                            <m:fPr>
                              <m:ctrlPr>
                                <a:rPr lang="en-GB" sz="2000" i="1" dirty="0">
                                  <a:latin typeface="Cambria Math" panose="02040503050406030204" pitchFamily="18" charset="0"/>
                                </a:rPr>
                              </m:ctrlPr>
                            </m:fPr>
                            <m:num>
                              <m:r>
                                <a:rPr lang="en-GB" sz="2000" i="1" dirty="0">
                                  <a:latin typeface="Cambria Math" panose="02040503050406030204" pitchFamily="18" charset="0"/>
                                </a:rPr>
                                <m:t>𝐾</m:t>
                              </m:r>
                            </m:num>
                            <m:den>
                              <m:sSup>
                                <m:sSupPr>
                                  <m:ctrlPr>
                                    <a:rPr lang="en-GB" sz="2000" i="1" dirty="0">
                                      <a:latin typeface="Cambria Math" panose="02040503050406030204" pitchFamily="18" charset="0"/>
                                    </a:rPr>
                                  </m:ctrlPr>
                                </m:sSupPr>
                                <m:e>
                                  <m:d>
                                    <m:dPr>
                                      <m:ctrlPr>
                                        <a:rPr lang="en-GB" sz="2000" i="1" dirty="0">
                                          <a:latin typeface="Cambria Math" panose="02040503050406030204" pitchFamily="18" charset="0"/>
                                        </a:rPr>
                                      </m:ctrlPr>
                                    </m:dPr>
                                    <m:e>
                                      <m:r>
                                        <a:rPr lang="en-GB" sz="2000" i="1" dirty="0">
                                          <a:latin typeface="Cambria Math" panose="02040503050406030204" pitchFamily="18" charset="0"/>
                                        </a:rPr>
                                        <m:t>1</m:t>
                                      </m:r>
                                      <m:r>
                                        <a:rPr lang="en-GB" sz="2000" i="1" dirty="0">
                                          <a:latin typeface="Cambria Math" panose="02040503050406030204" pitchFamily="18" charset="0"/>
                                        </a:rPr>
                                        <m:t>+</m:t>
                                      </m:r>
                                      <m:r>
                                        <a:rPr lang="en-GB" sz="2000" i="1" dirty="0">
                                          <a:latin typeface="Cambria Math" panose="02040503050406030204" pitchFamily="18" charset="0"/>
                                        </a:rPr>
                                        <m:t>𝑟</m:t>
                                      </m:r>
                                    </m:e>
                                  </m:d>
                                </m:e>
                                <m:sup>
                                  <m:r>
                                    <a:rPr lang="en-GB" sz="2000" i="1" dirty="0">
                                      <a:latin typeface="Cambria Math" panose="02040503050406030204" pitchFamily="18" charset="0"/>
                                    </a:rPr>
                                    <m:t>𝑡</m:t>
                                  </m:r>
                                </m:sup>
                              </m:sSup>
                            </m:den>
                          </m:f>
                        </m:e>
                      </m:d>
                    </m:oMath>
                  </m:oMathPara>
                </a14:m>
                <a:endParaRPr lang="en-GB" sz="2000" i="1" dirty="0">
                  <a:latin typeface="Cambria Math" panose="02040503050406030204" pitchFamily="18" charset="0"/>
                </a:endParaRPr>
              </a:p>
              <a:p>
                <a:pPr marL="109728" indent="0">
                  <a:spcAft>
                    <a:spcPts val="1200"/>
                  </a:spcAft>
                  <a:buNone/>
                </a:pPr>
                <a:r>
                  <a:rPr lang="en-GB" sz="2000" b="0" dirty="0"/>
                  <a:t>                                                                                                     </a:t>
                </a:r>
                <a14:m>
                  <m:oMath xmlns:m="http://schemas.openxmlformats.org/officeDocument/2006/math">
                    <m:r>
                      <a:rPr lang="en-GB" sz="2000" b="0" i="1" dirty="0" smtClean="0">
                        <a:latin typeface="Cambria Math" panose="02040503050406030204" pitchFamily="18" charset="0"/>
                      </a:rPr>
                      <m:t>𝑃</m:t>
                    </m:r>
                    <m:r>
                      <a:rPr lang="en-GB" sz="2000" i="1" dirty="0" smtClean="0">
                        <a:latin typeface="Cambria Math" panose="02040503050406030204" pitchFamily="18" charset="0"/>
                      </a:rPr>
                      <m:t>= </m:t>
                    </m:r>
                    <m:r>
                      <a:rPr lang="en-GB" sz="2000" i="1" dirty="0">
                        <a:latin typeface="Cambria Math" panose="02040503050406030204" pitchFamily="18" charset="0"/>
                      </a:rPr>
                      <m:t>–$</m:t>
                    </m:r>
                    <m:r>
                      <a:rPr lang="en-GB" sz="2000" b="0" i="1" dirty="0" smtClean="0">
                        <a:latin typeface="Cambria Math" panose="02040503050406030204" pitchFamily="18" charset="0"/>
                      </a:rPr>
                      <m:t>230</m:t>
                    </m:r>
                    <m:r>
                      <a:rPr lang="en-GB" sz="2000" i="1" dirty="0">
                        <a:latin typeface="Cambria Math" panose="02040503050406030204" pitchFamily="18" charset="0"/>
                      </a:rPr>
                      <m:t>+</m:t>
                    </m:r>
                    <m:r>
                      <a:rPr lang="en-GB" sz="2000" i="1" dirty="0">
                        <a:latin typeface="Cambria Math" panose="02040503050406030204" pitchFamily="18" charset="0"/>
                      </a:rPr>
                      <m:t>46</m:t>
                    </m:r>
                    <m:r>
                      <a:rPr lang="en-GB" sz="2000" i="1" dirty="0">
                        <a:latin typeface="Cambria Math" panose="02040503050406030204" pitchFamily="18" charset="0"/>
                      </a:rPr>
                      <m:t>.</m:t>
                    </m:r>
                    <m:r>
                      <a:rPr lang="en-GB" sz="2000" b="0" i="1" dirty="0" smtClean="0">
                        <a:latin typeface="Cambria Math" panose="02040503050406030204" pitchFamily="18" charset="0"/>
                      </a:rPr>
                      <m:t>97</m:t>
                    </m:r>
                    <m:r>
                      <a:rPr lang="en-GB" sz="2000" i="1" dirty="0">
                        <a:latin typeface="Cambria Math" panose="02040503050406030204" pitchFamily="18" charset="0"/>
                      </a:rPr>
                      <m:t>+</m:t>
                    </m:r>
                    <m:d>
                      <m:dPr>
                        <m:begChr m:val="["/>
                        <m:endChr m:val="]"/>
                        <m:ctrlPr>
                          <a:rPr lang="en-GB" sz="2000" i="1" dirty="0">
                            <a:latin typeface="Cambria Math" panose="02040503050406030204" pitchFamily="18" charset="0"/>
                          </a:rPr>
                        </m:ctrlPr>
                      </m:dPr>
                      <m:e>
                        <m:f>
                          <m:fPr>
                            <m:ctrlPr>
                              <a:rPr lang="en-GB" sz="2000" b="0" i="1" dirty="0" smtClean="0">
                                <a:latin typeface="Cambria Math" panose="02040503050406030204" pitchFamily="18" charset="0"/>
                              </a:rPr>
                            </m:ctrlPr>
                          </m:fPr>
                          <m:num>
                            <m:r>
                              <a:rPr lang="en-GB" sz="2000" i="1" dirty="0">
                                <a:latin typeface="Cambria Math" panose="02040503050406030204" pitchFamily="18" charset="0"/>
                              </a:rPr>
                              <m:t>$</m:t>
                            </m:r>
                            <m:r>
                              <a:rPr lang="en-GB" sz="2000" i="1" dirty="0">
                                <a:latin typeface="Cambria Math" panose="02040503050406030204" pitchFamily="18" charset="0"/>
                              </a:rPr>
                              <m:t>230</m:t>
                            </m:r>
                          </m:num>
                          <m:den>
                            <m:sSup>
                              <m:sSupPr>
                                <m:ctrlPr>
                                  <a:rPr lang="en-GB" sz="2000" i="1" dirty="0" smtClean="0">
                                    <a:latin typeface="Cambria Math" panose="02040503050406030204" pitchFamily="18" charset="0"/>
                                  </a:rPr>
                                </m:ctrlPr>
                              </m:sSupPr>
                              <m:e>
                                <m:r>
                                  <a:rPr lang="en-GB" sz="2000" b="0" i="1" dirty="0" smtClean="0">
                                    <a:latin typeface="Cambria Math" panose="02040503050406030204" pitchFamily="18" charset="0"/>
                                  </a:rPr>
                                  <m:t>1</m:t>
                                </m:r>
                                <m:r>
                                  <a:rPr lang="en-GB" sz="2000" b="0" i="1" dirty="0" smtClean="0">
                                    <a:latin typeface="Cambria Math" panose="02040503050406030204" pitchFamily="18" charset="0"/>
                                  </a:rPr>
                                  <m:t>.</m:t>
                                </m:r>
                                <m:r>
                                  <a:rPr lang="en-GB" sz="2000" b="0" i="1" dirty="0" smtClean="0">
                                    <a:latin typeface="Cambria Math" panose="02040503050406030204" pitchFamily="18" charset="0"/>
                                  </a:rPr>
                                  <m:t>03</m:t>
                                </m:r>
                              </m:e>
                              <m:sup>
                                <m:box>
                                  <m:boxPr>
                                    <m:ctrlPr>
                                      <a:rPr lang="en-GB" sz="2000" i="1" dirty="0" smtClean="0">
                                        <a:latin typeface="Cambria Math" panose="02040503050406030204" pitchFamily="18" charset="0"/>
                                      </a:rPr>
                                    </m:ctrlPr>
                                  </m:boxPr>
                                  <m:e>
                                    <m:argPr>
                                      <m:argSz m:val="-1"/>
                                    </m:argPr>
                                    <m:f>
                                      <m:fPr>
                                        <m:ctrlPr>
                                          <a:rPr lang="en-GB" sz="2000" i="1" dirty="0" smtClean="0">
                                            <a:latin typeface="Cambria Math" panose="02040503050406030204" pitchFamily="18" charset="0"/>
                                          </a:rPr>
                                        </m:ctrlPr>
                                      </m:fPr>
                                      <m:num>
                                        <m:r>
                                          <a:rPr lang="en-GB" sz="2000" b="0" i="1" dirty="0" smtClean="0">
                                            <a:latin typeface="Cambria Math" panose="02040503050406030204" pitchFamily="18" charset="0"/>
                                          </a:rPr>
                                          <m:t>12</m:t>
                                        </m:r>
                                        <m:r>
                                          <a:rPr lang="en-GB" sz="2000" b="0" i="1" dirty="0" smtClean="0">
                                            <a:latin typeface="Cambria Math" panose="02040503050406030204" pitchFamily="18" charset="0"/>
                                          </a:rPr>
                                          <m:t>+</m:t>
                                        </m:r>
                                        <m:r>
                                          <a:rPr lang="en-GB" sz="2000" b="0" i="1" dirty="0" smtClean="0">
                                            <a:latin typeface="Cambria Math" panose="02040503050406030204" pitchFamily="18" charset="0"/>
                                          </a:rPr>
                                          <m:t>3</m:t>
                                        </m:r>
                                      </m:num>
                                      <m:den>
                                        <m:r>
                                          <a:rPr lang="en-GB" sz="2000" b="0" i="1" dirty="0" smtClean="0">
                                            <a:latin typeface="Cambria Math" panose="02040503050406030204" pitchFamily="18" charset="0"/>
                                          </a:rPr>
                                          <m:t>12</m:t>
                                        </m:r>
                                      </m:den>
                                    </m:f>
                                  </m:e>
                                </m:box>
                              </m:sup>
                            </m:sSup>
                          </m:den>
                        </m:f>
                      </m:e>
                    </m:d>
                  </m:oMath>
                </a14:m>
                <a:endParaRPr lang="en-GB" sz="2000" i="1" dirty="0">
                  <a:latin typeface="Cambria Math" panose="02040503050406030204" pitchFamily="18" charset="0"/>
                </a:endParaRPr>
              </a:p>
              <a:p>
                <a:pPr marL="109728" indent="0">
                  <a:spcAft>
                    <a:spcPts val="1200"/>
                  </a:spcAft>
                  <a:buNone/>
                </a:pPr>
                <a:r>
                  <a:rPr lang="en-GB" sz="2000" dirty="0"/>
                  <a:t>                                                                                                         </a:t>
                </a:r>
                <a14:m>
                  <m:oMath xmlns:m="http://schemas.openxmlformats.org/officeDocument/2006/math">
                    <m:r>
                      <a:rPr lang="en-GB" sz="2000" i="1" dirty="0" smtClean="0">
                        <a:latin typeface="Cambria Math" panose="02040503050406030204" pitchFamily="18" charset="0"/>
                      </a:rPr>
                      <m:t>=</m:t>
                    </m:r>
                    <m:r>
                      <a:rPr lang="en-GB" sz="2000" i="1" dirty="0">
                        <a:latin typeface="Cambria Math" panose="02040503050406030204" pitchFamily="18" charset="0"/>
                      </a:rPr>
                      <m:t>$</m:t>
                    </m:r>
                    <m:r>
                      <a:rPr lang="en-GB" sz="2000" b="0" i="1" dirty="0" smtClean="0">
                        <a:latin typeface="Cambria Math" panose="02040503050406030204" pitchFamily="18" charset="0"/>
                      </a:rPr>
                      <m:t>38</m:t>
                    </m:r>
                    <m:r>
                      <a:rPr lang="en-GB" sz="2000" b="0" i="1" dirty="0" smtClean="0">
                        <a:latin typeface="Cambria Math" panose="02040503050406030204" pitchFamily="18" charset="0"/>
                      </a:rPr>
                      <m:t>.</m:t>
                    </m:r>
                    <m:r>
                      <a:rPr lang="en-GB" sz="2000" b="0" i="1" dirty="0" smtClean="0">
                        <a:latin typeface="Cambria Math" panose="02040503050406030204" pitchFamily="18" charset="0"/>
                      </a:rPr>
                      <m:t>62</m:t>
                    </m:r>
                  </m:oMath>
                </a14:m>
                <a:r>
                  <a:rPr lang="en-GB" sz="2000" dirty="0"/>
                  <a:t> </a:t>
                </a:r>
              </a:p>
              <a:p>
                <a:pPr marL="109728" indent="0">
                  <a:spcAft>
                    <a:spcPts val="1200"/>
                  </a:spcAft>
                  <a:buNone/>
                </a:pPr>
                <a:endParaRPr lang="en-GB" sz="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06062" y="1184857"/>
                <a:ext cx="11887200" cy="5442366"/>
              </a:xfrm>
              <a:blipFill>
                <a:blip r:embed="rId2"/>
                <a:stretch>
                  <a:fillRect t="-672"/>
                </a:stretch>
              </a:blipFill>
            </p:spPr>
            <p:txBody>
              <a:bodyPr/>
              <a:lstStyle/>
              <a:p>
                <a:r>
                  <a:rPr lang="en-GB">
                    <a:noFill/>
                  </a:rPr>
                  <a:t> </a:t>
                </a:r>
              </a:p>
            </p:txBody>
          </p:sp>
        </mc:Fallback>
      </mc:AlternateContent>
      <p:sp>
        <p:nvSpPr>
          <p:cNvPr id="5" name="Slide Number Placeholder 4">
            <a:extLst>
              <a:ext uri="{FF2B5EF4-FFF2-40B4-BE49-F238E27FC236}">
                <a16:creationId xmlns:a16="http://schemas.microsoft.com/office/drawing/2014/main" id="{E31F037B-EB9D-47FE-9039-FDAAF61A4AB0}"/>
              </a:ext>
            </a:extLst>
          </p:cNvPr>
          <p:cNvSpPr>
            <a:spLocks noGrp="1"/>
          </p:cNvSpPr>
          <p:nvPr>
            <p:ph type="sldNum" sz="quarter" idx="12"/>
          </p:nvPr>
        </p:nvSpPr>
        <p:spPr/>
        <p:txBody>
          <a:bodyPr/>
          <a:lstStyle/>
          <a:p>
            <a:fld id="{E268A2EE-60DF-4D9A-BDB5-E8B57244CE40}" type="slidenum">
              <a:rPr lang="en-GB" smtClean="0"/>
              <a:pPr/>
              <a:t>204</a:t>
            </a:fld>
            <a:endParaRPr lang="en-GB"/>
          </a:p>
        </p:txBody>
      </p:sp>
    </p:spTree>
    <p:extLst>
      <p:ext uri="{BB962C8B-B14F-4D97-AF65-F5344CB8AC3E}">
        <p14:creationId xmlns:p14="http://schemas.microsoft.com/office/powerpoint/2010/main" val="3349153031"/>
      </p:ext>
    </p:extLst>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730" y="641181"/>
            <a:ext cx="11603864" cy="543676"/>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Extra Questions &amp; Answers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06062" y="1319229"/>
                <a:ext cx="11887200" cy="5386371"/>
              </a:xfrm>
            </p:spPr>
            <p:txBody>
              <a:bodyPr>
                <a:normAutofit/>
              </a:bodyPr>
              <a:lstStyle/>
              <a:p>
                <a:pPr marL="109728" lvl="0" indent="0">
                  <a:spcAft>
                    <a:spcPts val="1200"/>
                  </a:spcAft>
                  <a:buClr>
                    <a:srgbClr val="F69200"/>
                  </a:buClr>
                  <a:buNone/>
                </a:pPr>
                <a:r>
                  <a:rPr lang="en-GB" sz="2200" b="1" u="sng" dirty="0">
                    <a:solidFill>
                      <a:srgbClr val="000000"/>
                    </a:solidFill>
                  </a:rPr>
                  <a:t>Question 7:</a:t>
                </a:r>
                <a:r>
                  <a:rPr lang="en-GB" sz="2200" dirty="0">
                    <a:solidFill>
                      <a:srgbClr val="000000"/>
                    </a:solidFill>
                  </a:rPr>
                  <a:t> The common stock of a company is selling at </a:t>
                </a:r>
                <a:r>
                  <a:rPr lang="en-GB" sz="2200" dirty="0">
                    <a:solidFill>
                      <a:srgbClr val="FF0000"/>
                    </a:solidFill>
                  </a:rPr>
                  <a:t>£90</a:t>
                </a:r>
                <a:r>
                  <a:rPr lang="en-GB" sz="2200" dirty="0">
                    <a:solidFill>
                      <a:srgbClr val="000000"/>
                    </a:solidFill>
                  </a:rPr>
                  <a:t>. A </a:t>
                </a:r>
                <a:r>
                  <a:rPr lang="en-GB" sz="2200" dirty="0">
                    <a:solidFill>
                      <a:srgbClr val="FF0000"/>
                    </a:solidFill>
                  </a:rPr>
                  <a:t>26-week</a:t>
                </a:r>
                <a:r>
                  <a:rPr lang="en-GB" sz="2200" dirty="0">
                    <a:solidFill>
                      <a:srgbClr val="000000"/>
                    </a:solidFill>
                  </a:rPr>
                  <a:t> call option written on the company’s stock is selling for </a:t>
                </a:r>
                <a:r>
                  <a:rPr lang="en-GB" sz="2200" dirty="0">
                    <a:solidFill>
                      <a:srgbClr val="FF0000"/>
                    </a:solidFill>
                  </a:rPr>
                  <a:t>£8</a:t>
                </a:r>
                <a:r>
                  <a:rPr lang="en-GB" sz="2200" dirty="0">
                    <a:solidFill>
                      <a:srgbClr val="000000"/>
                    </a:solidFill>
                  </a:rPr>
                  <a:t>. The call’s exercise price is </a:t>
                </a:r>
                <a:r>
                  <a:rPr lang="en-GB" sz="2200" dirty="0">
                    <a:solidFill>
                      <a:srgbClr val="FF0000"/>
                    </a:solidFill>
                  </a:rPr>
                  <a:t>£100</a:t>
                </a:r>
                <a:r>
                  <a:rPr lang="en-GB" sz="2200" dirty="0">
                    <a:solidFill>
                      <a:srgbClr val="000000"/>
                    </a:solidFill>
                  </a:rPr>
                  <a:t>. The risk-free interest rate is </a:t>
                </a:r>
                <a:r>
                  <a:rPr lang="en-GB" sz="2200" dirty="0">
                    <a:solidFill>
                      <a:srgbClr val="FF0000"/>
                    </a:solidFill>
                  </a:rPr>
                  <a:t>10%</a:t>
                </a:r>
                <a:r>
                  <a:rPr lang="en-GB" sz="2200" dirty="0">
                    <a:solidFill>
                      <a:srgbClr val="000000"/>
                    </a:solidFill>
                  </a:rPr>
                  <a:t> per year.</a:t>
                </a:r>
              </a:p>
              <a:p>
                <a:pPr marL="566928" lvl="0" indent="-457200">
                  <a:spcBef>
                    <a:spcPts val="0"/>
                  </a:spcBef>
                  <a:buClr>
                    <a:srgbClr val="F69200"/>
                  </a:buClr>
                  <a:buFont typeface="+mj-lt"/>
                  <a:buAutoNum type="alphaLcParenR"/>
                </a:pPr>
                <a:r>
                  <a:rPr lang="en-GB" sz="2000" dirty="0">
                    <a:solidFill>
                      <a:srgbClr val="000000"/>
                    </a:solidFill>
                  </a:rPr>
                  <a:t>Suppose that puts on company stock are not traded, but you want to buy one. How would you do it?</a:t>
                </a:r>
              </a:p>
              <a:p>
                <a:pPr marL="566928" lvl="0" indent="-457200">
                  <a:spcBef>
                    <a:spcPts val="0"/>
                  </a:spcBef>
                  <a:buClr>
                    <a:srgbClr val="F69200"/>
                  </a:buClr>
                  <a:buFont typeface="+mj-lt"/>
                  <a:buAutoNum type="alphaLcParenR"/>
                </a:pPr>
                <a:r>
                  <a:rPr lang="en-GB" sz="2000" dirty="0">
                    <a:solidFill>
                      <a:srgbClr val="000000"/>
                    </a:solidFill>
                  </a:rPr>
                  <a:t>Suppose that puts are traded. What should a </a:t>
                </a:r>
                <a:r>
                  <a:rPr lang="en-GB" sz="2000" dirty="0">
                    <a:solidFill>
                      <a:srgbClr val="FF0000"/>
                    </a:solidFill>
                  </a:rPr>
                  <a:t>26-week</a:t>
                </a:r>
                <a:r>
                  <a:rPr lang="en-GB" sz="2000" dirty="0">
                    <a:solidFill>
                      <a:srgbClr val="000000"/>
                    </a:solidFill>
                  </a:rPr>
                  <a:t> put with an exercise price of </a:t>
                </a:r>
                <a:r>
                  <a:rPr lang="en-GB" sz="2000" dirty="0">
                    <a:solidFill>
                      <a:srgbClr val="FF0000"/>
                    </a:solidFill>
                  </a:rPr>
                  <a:t>£100 </a:t>
                </a:r>
                <a:r>
                  <a:rPr lang="en-GB" sz="2000" dirty="0">
                    <a:solidFill>
                      <a:srgbClr val="000000"/>
                    </a:solidFill>
                  </a:rPr>
                  <a:t>sell for?</a:t>
                </a:r>
              </a:p>
              <a:p>
                <a:endParaRPr lang="en-GB" sz="800" b="1" u="sng" dirty="0">
                  <a:solidFill>
                    <a:srgbClr val="FF0000"/>
                  </a:solidFill>
                </a:endParaRPr>
              </a:p>
              <a:p>
                <a:r>
                  <a:rPr lang="en-GB" sz="2400" b="1" u="sng" dirty="0">
                    <a:solidFill>
                      <a:srgbClr val="FF0000"/>
                    </a:solidFill>
                  </a:rPr>
                  <a:t>Answer</a:t>
                </a:r>
                <a:r>
                  <a:rPr lang="en-GB" sz="2400" dirty="0"/>
                  <a:t>:</a:t>
                </a:r>
              </a:p>
              <a:p>
                <a:pPr marL="566928" indent="-457200">
                  <a:buFont typeface="+mj-lt"/>
                  <a:buAutoNum type="alphaLcParenR"/>
                </a:pPr>
                <a:r>
                  <a:rPr lang="en-US" sz="2400" dirty="0"/>
                  <a:t>Use the put-call parity relationship for European options:</a:t>
                </a:r>
              </a:p>
              <a:p>
                <a:endParaRPr lang="en-GB" sz="800" dirty="0"/>
              </a:p>
              <a:p>
                <a:pPr marL="109728" indent="0" algn="ctr">
                  <a:buNone/>
                </a:pPr>
                <a:r>
                  <a:rPr lang="en-US" sz="2400" dirty="0">
                    <a:solidFill>
                      <a:srgbClr val="FF0000"/>
                    </a:solidFill>
                  </a:rPr>
                  <a:t>V</a:t>
                </a:r>
                <a:r>
                  <a:rPr lang="x-none" sz="2400" dirty="0">
                    <a:solidFill>
                      <a:srgbClr val="FF0000"/>
                    </a:solidFill>
                  </a:rPr>
                  <a:t>alue of call + present value of exercise price = value of put + share price</a:t>
                </a:r>
                <a:endParaRPr lang="en-GB" sz="2400" dirty="0">
                  <a:solidFill>
                    <a:srgbClr val="FF0000"/>
                  </a:solidFill>
                </a:endParaRPr>
              </a:p>
              <a:p>
                <a:pPr marL="109728" indent="0">
                  <a:buNone/>
                </a:pPr>
                <a:endParaRPr lang="en-GB" sz="800" dirty="0"/>
              </a:p>
              <a:p>
                <a:pPr marL="109728" indent="0">
                  <a:buNone/>
                </a:pPr>
                <a:r>
                  <a:rPr lang="en-US" sz="2200" dirty="0"/>
                  <a:t>Solve for the value of the put, i.e. </a:t>
                </a:r>
                <a:r>
                  <a:rPr lang="x-none" sz="2200" i="1" dirty="0">
                    <a:solidFill>
                      <a:srgbClr val="FF0000"/>
                    </a:solidFill>
                  </a:rPr>
                  <a:t>Value of put = value of call + PV(EX) – share price</a:t>
                </a:r>
                <a:endParaRPr lang="en-GB" sz="2200" dirty="0"/>
              </a:p>
              <a:p>
                <a:pPr marL="109728" indent="0">
                  <a:buNone/>
                </a:pPr>
                <a:r>
                  <a:rPr lang="en-US" sz="2200" dirty="0"/>
                  <a:t>Thus, to replicate the payoffs for the put, you would buy a </a:t>
                </a:r>
                <a:r>
                  <a:rPr lang="en-US" sz="2200" dirty="0">
                    <a:solidFill>
                      <a:srgbClr val="FF0000"/>
                    </a:solidFill>
                  </a:rPr>
                  <a:t>26-week</a:t>
                </a:r>
                <a:r>
                  <a:rPr lang="en-US" sz="2200" dirty="0"/>
                  <a:t> call with an exercise price of </a:t>
                </a:r>
                <a:r>
                  <a:rPr lang="en-US" sz="2200" dirty="0">
                    <a:solidFill>
                      <a:srgbClr val="FF0000"/>
                    </a:solidFill>
                  </a:rPr>
                  <a:t>$100</a:t>
                </a:r>
                <a:r>
                  <a:rPr lang="en-US" sz="2200" dirty="0"/>
                  <a:t>, invest the present value of the exercise price in </a:t>
                </a:r>
                <a:r>
                  <a:rPr lang="en-US" sz="2200" dirty="0">
                    <a:solidFill>
                      <a:srgbClr val="FF0000"/>
                    </a:solidFill>
                  </a:rPr>
                  <a:t>26-week</a:t>
                </a:r>
                <a:r>
                  <a:rPr lang="en-US" sz="2200" dirty="0"/>
                  <a:t> risk-free security, and sell the stock short.</a:t>
                </a:r>
                <a:endParaRPr lang="en-GB" sz="2200" dirty="0"/>
              </a:p>
              <a:p>
                <a:pPr marL="109728" indent="0">
                  <a:buNone/>
                </a:pPr>
                <a:endParaRPr lang="en-GB" sz="800" dirty="0"/>
              </a:p>
              <a:p>
                <a:pPr marL="566928" indent="-457200">
                  <a:buFont typeface="+mj-lt"/>
                  <a:buAutoNum type="alphaLcParenR" startAt="2"/>
                </a:pPr>
                <a14:m>
                  <m:oMath xmlns:m="http://schemas.openxmlformats.org/officeDocument/2006/math">
                    <m:r>
                      <m:rPr>
                        <m:sty m:val="p"/>
                      </m:rPr>
                      <a:rPr lang="en-US" sz="2200" i="0" dirty="0" smtClean="0">
                        <a:latin typeface="Cambria Math" panose="02040503050406030204" pitchFamily="18" charset="0"/>
                      </a:rPr>
                      <m:t>Put</m:t>
                    </m:r>
                    <m:r>
                      <a:rPr lang="en-US" sz="2200" i="1" dirty="0" smtClean="0">
                        <a:latin typeface="Cambria Math" panose="02040503050406030204" pitchFamily="18" charset="0"/>
                      </a:rPr>
                      <m:t>=£</m:t>
                    </m:r>
                    <m:r>
                      <a:rPr lang="en-US" sz="2200" i="1" dirty="0" smtClean="0">
                        <a:latin typeface="Cambria Math" panose="02040503050406030204" pitchFamily="18" charset="0"/>
                      </a:rPr>
                      <m:t>8</m:t>
                    </m:r>
                    <m:r>
                      <a:rPr lang="en-US" sz="2200" i="1" dirty="0" smtClean="0">
                        <a:latin typeface="Cambria Math" panose="02040503050406030204" pitchFamily="18" charset="0"/>
                      </a:rPr>
                      <m:t>+</m:t>
                    </m:r>
                    <m:d>
                      <m:dPr>
                        <m:ctrlPr>
                          <a:rPr lang="en-US" sz="2200" i="1" dirty="0" smtClean="0">
                            <a:latin typeface="Cambria Math" panose="02040503050406030204" pitchFamily="18" charset="0"/>
                          </a:rPr>
                        </m:ctrlPr>
                      </m:dPr>
                      <m:e>
                        <m:f>
                          <m:fPr>
                            <m:ctrlPr>
                              <a:rPr lang="en-US" sz="2200" i="1" dirty="0" smtClean="0">
                                <a:latin typeface="Cambria Math" panose="02040503050406030204" pitchFamily="18" charset="0"/>
                              </a:rPr>
                            </m:ctrlPr>
                          </m:fPr>
                          <m:num>
                            <m:r>
                              <a:rPr lang="en-US" sz="2200" i="1" dirty="0" smtClean="0">
                                <a:latin typeface="Cambria Math" panose="02040503050406030204" pitchFamily="18" charset="0"/>
                              </a:rPr>
                              <m:t>£</m:t>
                            </m:r>
                            <m:r>
                              <a:rPr lang="en-US" sz="2200" i="1" dirty="0" smtClean="0">
                                <a:latin typeface="Cambria Math" panose="02040503050406030204" pitchFamily="18" charset="0"/>
                              </a:rPr>
                              <m:t>100</m:t>
                            </m:r>
                          </m:num>
                          <m:den>
                            <m:sSup>
                              <m:sSupPr>
                                <m:ctrlPr>
                                  <a:rPr lang="en-US" sz="2200" i="1" dirty="0" smtClean="0">
                                    <a:latin typeface="Cambria Math" panose="02040503050406030204" pitchFamily="18" charset="0"/>
                                  </a:rPr>
                                </m:ctrlPr>
                              </m:sSupPr>
                              <m:e>
                                <m:r>
                                  <a:rPr lang="en-GB" sz="2200" b="0" i="1" dirty="0" smtClean="0">
                                    <a:latin typeface="Cambria Math" panose="02040503050406030204" pitchFamily="18" charset="0"/>
                                  </a:rPr>
                                  <m:t>1</m:t>
                                </m:r>
                                <m:r>
                                  <a:rPr lang="en-GB" sz="2200" b="0" i="1" dirty="0" smtClean="0">
                                    <a:latin typeface="Cambria Math" panose="02040503050406030204" pitchFamily="18" charset="0"/>
                                  </a:rPr>
                                  <m:t>.</m:t>
                                </m:r>
                                <m:r>
                                  <a:rPr lang="en-GB" sz="2200" b="0" i="1" dirty="0" smtClean="0">
                                    <a:latin typeface="Cambria Math" panose="02040503050406030204" pitchFamily="18" charset="0"/>
                                  </a:rPr>
                                  <m:t>1</m:t>
                                </m:r>
                              </m:e>
                              <m:sup>
                                <m:r>
                                  <a:rPr lang="en-GB" sz="2200" b="0" i="1" dirty="0" smtClean="0">
                                    <a:latin typeface="Cambria Math" panose="02040503050406030204" pitchFamily="18" charset="0"/>
                                  </a:rPr>
                                  <m:t>0</m:t>
                                </m:r>
                                <m:r>
                                  <a:rPr lang="en-GB" sz="2200" b="0" i="1" dirty="0" smtClean="0">
                                    <a:latin typeface="Cambria Math" panose="02040503050406030204" pitchFamily="18" charset="0"/>
                                  </a:rPr>
                                  <m:t>.</m:t>
                                </m:r>
                                <m:r>
                                  <a:rPr lang="en-GB" sz="2200" b="0" i="1" dirty="0" smtClean="0">
                                    <a:latin typeface="Cambria Math" panose="02040503050406030204" pitchFamily="18" charset="0"/>
                                  </a:rPr>
                                  <m:t>5</m:t>
                                </m:r>
                              </m:sup>
                            </m:sSup>
                          </m:den>
                        </m:f>
                      </m:e>
                    </m:d>
                    <m:r>
                      <a:rPr lang="en-US" sz="2200" i="1" dirty="0" smtClean="0">
                        <a:latin typeface="Cambria Math" panose="02040503050406030204" pitchFamily="18" charset="0"/>
                      </a:rPr>
                      <m:t>–£</m:t>
                    </m:r>
                    <m:r>
                      <a:rPr lang="en-US" sz="2200" i="1" dirty="0" smtClean="0">
                        <a:latin typeface="Cambria Math" panose="02040503050406030204" pitchFamily="18" charset="0"/>
                      </a:rPr>
                      <m:t>90</m:t>
                    </m:r>
                    <m:r>
                      <a:rPr lang="en-US" sz="2200" i="1" dirty="0" smtClean="0">
                        <a:latin typeface="Cambria Math" panose="02040503050406030204" pitchFamily="18" charset="0"/>
                        <a:ea typeface="Cambria Math" panose="02040503050406030204" pitchFamily="18" charset="0"/>
                      </a:rPr>
                      <m:t>⟹</m:t>
                    </m:r>
                    <m:r>
                      <a:rPr lang="en-US" sz="2200" i="1" dirty="0" smtClean="0">
                        <a:latin typeface="Cambria Math" panose="02040503050406030204" pitchFamily="18" charset="0"/>
                      </a:rPr>
                      <m:t>𝑃𝑢𝑡</m:t>
                    </m:r>
                    <m:r>
                      <a:rPr lang="en-GB" sz="2200" b="0" i="1" dirty="0" smtClean="0">
                        <a:latin typeface="Cambria Math" panose="02040503050406030204" pitchFamily="18" charset="0"/>
                      </a:rPr>
                      <m:t>=</m:t>
                    </m:r>
                    <m:r>
                      <a:rPr lang="en-US" sz="2200" i="1" dirty="0" smtClean="0">
                        <a:latin typeface="Cambria Math" panose="02040503050406030204" pitchFamily="18" charset="0"/>
                      </a:rPr>
                      <m:t>£</m:t>
                    </m:r>
                    <m:r>
                      <a:rPr lang="en-US" sz="2200" i="1" dirty="0" smtClean="0">
                        <a:latin typeface="Cambria Math" panose="02040503050406030204" pitchFamily="18" charset="0"/>
                      </a:rPr>
                      <m:t>13</m:t>
                    </m:r>
                    <m:r>
                      <a:rPr lang="en-US" sz="2200" i="1" dirty="0" smtClean="0">
                        <a:latin typeface="Cambria Math" panose="02040503050406030204" pitchFamily="18" charset="0"/>
                      </a:rPr>
                      <m:t>.</m:t>
                    </m:r>
                    <m:r>
                      <a:rPr lang="en-US" sz="2200" i="1" dirty="0" smtClean="0">
                        <a:latin typeface="Cambria Math" panose="02040503050406030204" pitchFamily="18" charset="0"/>
                      </a:rPr>
                      <m:t>35</m:t>
                    </m:r>
                  </m:oMath>
                </a14:m>
                <a:endParaRPr lang="en-GB" sz="2200" dirty="0"/>
              </a:p>
              <a:p>
                <a:pPr>
                  <a:spcAft>
                    <a:spcPts val="1200"/>
                  </a:spcAft>
                  <a:buFont typeface="Arial" panose="020B0604020202020204" pitchFamily="34" charset="0"/>
                  <a:buChar char="•"/>
                </a:pPr>
                <a:endParaRPr lang="en-GB" sz="2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06062" y="1319229"/>
                <a:ext cx="11887200" cy="5386371"/>
              </a:xfrm>
              <a:blipFill>
                <a:blip r:embed="rId2"/>
                <a:stretch>
                  <a:fillRect t="-679" r="-718"/>
                </a:stretch>
              </a:blipFill>
            </p:spPr>
            <p:txBody>
              <a:bodyPr/>
              <a:lstStyle/>
              <a:p>
                <a:r>
                  <a:rPr lang="en-GB">
                    <a:noFill/>
                  </a:rPr>
                  <a:t> </a:t>
                </a:r>
              </a:p>
            </p:txBody>
          </p:sp>
        </mc:Fallback>
      </mc:AlternateContent>
      <p:sp>
        <p:nvSpPr>
          <p:cNvPr id="5" name="Slide Number Placeholder 4">
            <a:extLst>
              <a:ext uri="{FF2B5EF4-FFF2-40B4-BE49-F238E27FC236}">
                <a16:creationId xmlns:a16="http://schemas.microsoft.com/office/drawing/2014/main" id="{E31F037B-EB9D-47FE-9039-FDAAF61A4AB0}"/>
              </a:ext>
            </a:extLst>
          </p:cNvPr>
          <p:cNvSpPr>
            <a:spLocks noGrp="1"/>
          </p:cNvSpPr>
          <p:nvPr>
            <p:ph type="sldNum" sz="quarter" idx="12"/>
          </p:nvPr>
        </p:nvSpPr>
        <p:spPr/>
        <p:txBody>
          <a:bodyPr/>
          <a:lstStyle/>
          <a:p>
            <a:fld id="{E268A2EE-60DF-4D9A-BDB5-E8B57244CE40}" type="slidenum">
              <a:rPr lang="en-GB" smtClean="0"/>
              <a:pPr/>
              <a:t>205</a:t>
            </a:fld>
            <a:endParaRPr lang="en-GB"/>
          </a:p>
        </p:txBody>
      </p:sp>
    </p:spTree>
    <p:extLst>
      <p:ext uri="{BB962C8B-B14F-4D97-AF65-F5344CB8AC3E}">
        <p14:creationId xmlns:p14="http://schemas.microsoft.com/office/powerpoint/2010/main" val="1960073217"/>
      </p:ext>
    </p:extLst>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730" y="641181"/>
            <a:ext cx="11603864" cy="543676"/>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Extra Questions &amp; Answers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06062" y="1319229"/>
                <a:ext cx="11887200" cy="5325411"/>
              </a:xfrm>
            </p:spPr>
            <p:txBody>
              <a:bodyPr>
                <a:normAutofit/>
              </a:bodyPr>
              <a:lstStyle/>
              <a:p>
                <a:pPr>
                  <a:spcAft>
                    <a:spcPts val="1200"/>
                  </a:spcAft>
                  <a:buFont typeface="Arial" panose="020B0604020202020204" pitchFamily="34" charset="0"/>
                  <a:buChar char="•"/>
                </a:pPr>
                <a:r>
                  <a:rPr lang="en-GB" sz="2200" b="1" u="sng" dirty="0"/>
                  <a:t>Question 8</a:t>
                </a:r>
                <a:r>
                  <a:rPr lang="en-GB" sz="2200" dirty="0"/>
                  <a:t>: </a:t>
                </a:r>
                <a:r>
                  <a:rPr lang="en-US" sz="2200" dirty="0"/>
                  <a:t>You happen to be checking the newspaper and notice an arbitrage opportunity. The current stock price of Intrawest is </a:t>
                </a:r>
                <a:r>
                  <a:rPr lang="en-US" sz="2200" dirty="0">
                    <a:solidFill>
                      <a:srgbClr val="FF0000"/>
                    </a:solidFill>
                  </a:rPr>
                  <a:t>$20 </a:t>
                </a:r>
                <a:r>
                  <a:rPr lang="en-US" sz="2200" dirty="0"/>
                  <a:t>per share and the one-year risk-free interest rate is </a:t>
                </a:r>
                <a:r>
                  <a:rPr lang="en-US" sz="2200" dirty="0">
                    <a:solidFill>
                      <a:srgbClr val="FF0000"/>
                    </a:solidFill>
                  </a:rPr>
                  <a:t>8%</a:t>
                </a:r>
                <a:r>
                  <a:rPr lang="en-US" sz="2200" dirty="0"/>
                  <a:t>. A one year put on Intrawest with a strike price of </a:t>
                </a:r>
                <a:r>
                  <a:rPr lang="en-US" sz="2200" dirty="0">
                    <a:solidFill>
                      <a:srgbClr val="FF0000"/>
                    </a:solidFill>
                  </a:rPr>
                  <a:t>$18 </a:t>
                </a:r>
                <a:r>
                  <a:rPr lang="en-US" sz="2200" dirty="0"/>
                  <a:t>sells for </a:t>
                </a:r>
                <a:r>
                  <a:rPr lang="en-US" sz="2200" dirty="0">
                    <a:solidFill>
                      <a:srgbClr val="FF0000"/>
                    </a:solidFill>
                  </a:rPr>
                  <a:t>$3.33</a:t>
                </a:r>
                <a:r>
                  <a:rPr lang="en-US" sz="2200" dirty="0"/>
                  <a:t>, while the identical call sells for </a:t>
                </a:r>
                <a:r>
                  <a:rPr lang="en-US" sz="2200" dirty="0">
                    <a:solidFill>
                      <a:srgbClr val="FF0000"/>
                    </a:solidFill>
                  </a:rPr>
                  <a:t>$7</a:t>
                </a:r>
                <a:r>
                  <a:rPr lang="en-US" sz="2200" dirty="0"/>
                  <a:t>. Explain what you must do to exploit this arbitrage opportunity.</a:t>
                </a:r>
                <a:endParaRPr lang="en-GB" sz="2200" dirty="0"/>
              </a:p>
              <a:p>
                <a:pPr>
                  <a:spcAft>
                    <a:spcPts val="1200"/>
                  </a:spcAft>
                  <a:buFont typeface="Arial" panose="020B0604020202020204" pitchFamily="34" charset="0"/>
                  <a:buChar char="•"/>
                </a:pPr>
                <a:r>
                  <a:rPr lang="en-GB" sz="2200" b="1" u="sng" dirty="0">
                    <a:solidFill>
                      <a:srgbClr val="FF0000"/>
                    </a:solidFill>
                  </a:rPr>
                  <a:t>Answer</a:t>
                </a:r>
                <a:r>
                  <a:rPr lang="en-GB" sz="2200" dirty="0"/>
                  <a:t>: </a:t>
                </a:r>
                <a:r>
                  <a:rPr lang="en-US" altLang="en-US" sz="2200" dirty="0">
                    <a:solidFill>
                      <a:srgbClr val="000000"/>
                    </a:solidFill>
                    <a:ea typeface="Times New Roman" panose="02020603050405020304" pitchFamily="18" charset="0"/>
                  </a:rPr>
                  <a:t>The arbitrage opportunity exists because:</a:t>
                </a:r>
              </a:p>
              <a:p>
                <a:pPr marL="109728" indent="0">
                  <a:spcAft>
                    <a:spcPts val="1200"/>
                  </a:spcAft>
                  <a:buNone/>
                </a:pPr>
                <a14:m>
                  <m:oMathPara xmlns:m="http://schemas.openxmlformats.org/officeDocument/2006/math">
                    <m:oMathParaPr>
                      <m:jc m:val="centerGroup"/>
                    </m:oMathParaPr>
                    <m:oMath xmlns:m="http://schemas.openxmlformats.org/officeDocument/2006/math">
                      <m:r>
                        <a:rPr lang="en-GB" altLang="en-US" sz="2200" b="0" i="1" smtClean="0">
                          <a:solidFill>
                            <a:srgbClr val="000000"/>
                          </a:solidFill>
                          <a:latin typeface="Cambria Math" panose="02040503050406030204" pitchFamily="18" charset="0"/>
                          <a:ea typeface="Times New Roman" panose="02020603050405020304" pitchFamily="18" charset="0"/>
                        </a:rPr>
                        <m:t>𝐶</m:t>
                      </m:r>
                      <m:r>
                        <a:rPr lang="en-GB" altLang="en-US" sz="2200" b="0" i="1" smtClean="0">
                          <a:solidFill>
                            <a:srgbClr val="000000"/>
                          </a:solidFill>
                          <a:latin typeface="Cambria Math" panose="02040503050406030204" pitchFamily="18" charset="0"/>
                          <a:ea typeface="Times New Roman" panose="02020603050405020304" pitchFamily="18" charset="0"/>
                        </a:rPr>
                        <m:t>&gt;</m:t>
                      </m:r>
                      <m:r>
                        <a:rPr lang="en-GB" altLang="en-US" sz="2200" b="0" i="1" smtClean="0">
                          <a:solidFill>
                            <a:srgbClr val="000000"/>
                          </a:solidFill>
                          <a:latin typeface="Cambria Math" panose="02040503050406030204" pitchFamily="18" charset="0"/>
                          <a:ea typeface="Times New Roman" panose="02020603050405020304" pitchFamily="18" charset="0"/>
                        </a:rPr>
                        <m:t>𝑃</m:t>
                      </m:r>
                      <m:r>
                        <a:rPr lang="en-GB" altLang="en-US" sz="2200" b="0" i="1" smtClean="0">
                          <a:solidFill>
                            <a:srgbClr val="000000"/>
                          </a:solidFill>
                          <a:latin typeface="Cambria Math" panose="02040503050406030204" pitchFamily="18" charset="0"/>
                          <a:ea typeface="Times New Roman" panose="02020603050405020304" pitchFamily="18" charset="0"/>
                        </a:rPr>
                        <m:t>+</m:t>
                      </m:r>
                      <m:r>
                        <a:rPr lang="en-GB" altLang="en-US" sz="2200" b="0" i="1" smtClean="0">
                          <a:solidFill>
                            <a:srgbClr val="000000"/>
                          </a:solidFill>
                          <a:latin typeface="Cambria Math" panose="02040503050406030204" pitchFamily="18" charset="0"/>
                          <a:ea typeface="Times New Roman" panose="02020603050405020304" pitchFamily="18" charset="0"/>
                        </a:rPr>
                        <m:t>𝑆</m:t>
                      </m:r>
                      <m:r>
                        <a:rPr lang="en-GB" altLang="en-US" sz="2200" b="0" i="1" smtClean="0">
                          <a:solidFill>
                            <a:srgbClr val="000000"/>
                          </a:solidFill>
                          <a:latin typeface="Cambria Math" panose="02040503050406030204" pitchFamily="18" charset="0"/>
                          <a:ea typeface="Times New Roman" panose="02020603050405020304" pitchFamily="18" charset="0"/>
                        </a:rPr>
                        <m:t>+</m:t>
                      </m:r>
                      <m:f>
                        <m:fPr>
                          <m:ctrlPr>
                            <a:rPr lang="en-GB" altLang="en-US" sz="2200" b="0" i="1" smtClean="0">
                              <a:solidFill>
                                <a:srgbClr val="000000"/>
                              </a:solidFill>
                              <a:latin typeface="Cambria Math" panose="02040503050406030204" pitchFamily="18" charset="0"/>
                            </a:rPr>
                          </m:ctrlPr>
                        </m:fPr>
                        <m:num>
                          <m:r>
                            <a:rPr lang="en-GB" altLang="en-US" sz="2200" b="0" i="1" smtClean="0">
                              <a:solidFill>
                                <a:srgbClr val="000000"/>
                              </a:solidFill>
                              <a:latin typeface="Cambria Math" panose="02040503050406030204" pitchFamily="18" charset="0"/>
                            </a:rPr>
                            <m:t>𝐾</m:t>
                          </m:r>
                        </m:num>
                        <m:den>
                          <m:r>
                            <a:rPr lang="en-GB" altLang="en-US" sz="2200" b="0" i="1" smtClean="0">
                              <a:solidFill>
                                <a:srgbClr val="000000"/>
                              </a:solidFill>
                              <a:latin typeface="Cambria Math" panose="02040503050406030204" pitchFamily="18" charset="0"/>
                            </a:rPr>
                            <m:t>(1+</m:t>
                          </m:r>
                          <m:r>
                            <a:rPr lang="en-GB" altLang="en-US" sz="2200" b="0" i="1" smtClean="0">
                              <a:solidFill>
                                <a:srgbClr val="000000"/>
                              </a:solidFill>
                              <a:latin typeface="Cambria Math" panose="02040503050406030204" pitchFamily="18" charset="0"/>
                            </a:rPr>
                            <m:t>𝑟</m:t>
                          </m:r>
                          <m:r>
                            <a:rPr lang="en-GB" altLang="en-US" sz="2200" b="0" i="1" smtClean="0">
                              <a:solidFill>
                                <a:srgbClr val="000000"/>
                              </a:solidFill>
                              <a:latin typeface="Cambria Math" panose="02040503050406030204" pitchFamily="18" charset="0"/>
                            </a:rPr>
                            <m:t>)</m:t>
                          </m:r>
                        </m:den>
                      </m:f>
                    </m:oMath>
                  </m:oMathPara>
                </a14:m>
                <a:endParaRPr lang="en-US" altLang="en-US" sz="2200" dirty="0">
                  <a:solidFill>
                    <a:srgbClr val="000000"/>
                  </a:solidFill>
                  <a:ea typeface="Times New Roman" panose="02020603050405020304" pitchFamily="18" charset="0"/>
                </a:endParaRPr>
              </a:p>
              <a:p>
                <a:pPr marL="109728" indent="0">
                  <a:spcAft>
                    <a:spcPts val="1200"/>
                  </a:spcAft>
                  <a:buNone/>
                </a:pPr>
                <a:endParaRPr lang="en-GB" altLang="en-US" sz="2200" dirty="0"/>
              </a:p>
              <a:p>
                <a:pPr marL="0" lvl="0" indent="0" algn="justLow" eaLnBrk="0" fontAlgn="base" hangingPunct="0">
                  <a:spcBef>
                    <a:spcPct val="0"/>
                  </a:spcBef>
                  <a:spcAft>
                    <a:spcPct val="0"/>
                  </a:spcAft>
                  <a:buClrTx/>
                  <a:buNone/>
                  <a:tabLst>
                    <a:tab pos="457200" algn="l"/>
                  </a:tabLst>
                </a:pPr>
                <a:endParaRPr lang="en-US" altLang="en-US" sz="2200" dirty="0">
                  <a:solidFill>
                    <a:srgbClr val="000000"/>
                  </a:solidFill>
                  <a:ea typeface="Times New Roman" panose="02020603050405020304" pitchFamily="18" charset="0"/>
                </a:endParaRPr>
              </a:p>
              <a:p>
                <a:pPr marL="0" lvl="0" indent="0">
                  <a:spcBef>
                    <a:spcPts val="0"/>
                  </a:spcBef>
                  <a:buClr>
                    <a:srgbClr val="F69200"/>
                  </a:buClr>
                  <a:buNone/>
                </a:pPr>
                <a:r>
                  <a:rPr lang="en-US" altLang="en-US" sz="2200" dirty="0">
                    <a:solidFill>
                      <a:srgbClr val="000000"/>
                    </a:solidFill>
                    <a:ea typeface="Times New Roman" panose="02020603050405020304" pitchFamily="18" charset="0"/>
                  </a:rPr>
                  <a:t>So the call is overpriced compared to the portfolio of a put, the stock, and risk-free borrowing. As a result, the strategy would be to sell the call option, buy the put, buy the stock, and borrow </a:t>
                </a:r>
                <a:r>
                  <a:rPr lang="en-US" altLang="en-US" sz="2200" dirty="0">
                    <a:solidFill>
                      <a:srgbClr val="FF0000"/>
                    </a:solidFill>
                    <a:ea typeface="Times New Roman" panose="02020603050405020304" pitchFamily="18" charset="0"/>
                  </a:rPr>
                  <a:t>$16.67 </a:t>
                </a:r>
                <a:r>
                  <a:rPr lang="en-US" altLang="en-US" sz="2200" dirty="0">
                    <a:solidFill>
                      <a:srgbClr val="000000"/>
                    </a:solidFill>
                    <a:ea typeface="Times New Roman" panose="02020603050405020304" pitchFamily="18" charset="0"/>
                  </a:rPr>
                  <a:t>(the present value of </a:t>
                </a:r>
                <a:r>
                  <a:rPr lang="en-US" altLang="en-US" sz="2200" dirty="0">
                    <a:solidFill>
                      <a:srgbClr val="FF0000"/>
                    </a:solidFill>
                    <a:ea typeface="Times New Roman" panose="02020603050405020304" pitchFamily="18" charset="0"/>
                  </a:rPr>
                  <a:t>$18</a:t>
                </a:r>
                <a:r>
                  <a:rPr lang="en-US" altLang="en-US" sz="2200" dirty="0">
                    <a:solidFill>
                      <a:srgbClr val="000000"/>
                    </a:solidFill>
                    <a:ea typeface="Times New Roman" panose="02020603050405020304" pitchFamily="18" charset="0"/>
                  </a:rPr>
                  <a:t>). The net amount left after doing this is </a:t>
                </a:r>
                <a:r>
                  <a:rPr lang="en-US" altLang="en-US" sz="2200" dirty="0">
                    <a:solidFill>
                      <a:srgbClr val="FF0000"/>
                    </a:solidFill>
                    <a:ea typeface="Times New Roman" panose="02020603050405020304" pitchFamily="18" charset="0"/>
                  </a:rPr>
                  <a:t>$0.34</a:t>
                </a:r>
                <a:r>
                  <a:rPr lang="en-US" altLang="en-US" sz="2200" dirty="0">
                    <a:solidFill>
                      <a:srgbClr val="000000"/>
                    </a:solidFill>
                    <a:ea typeface="Times New Roman" panose="02020603050405020304" pitchFamily="18" charset="0"/>
                  </a:rPr>
                  <a:t>, with no cash flows when the options expire i.e.:</a:t>
                </a:r>
                <a:r>
                  <a:rPr lang="en-GB" sz="2200" dirty="0">
                    <a:solidFill>
                      <a:srgbClr val="000000"/>
                    </a:solidFill>
                  </a:rPr>
                  <a:t> </a:t>
                </a:r>
                <a14:m>
                  <m:oMath xmlns:m="http://schemas.openxmlformats.org/officeDocument/2006/math">
                    <m:r>
                      <a:rPr lang="en-GB" sz="2200" b="0" i="1" smtClean="0">
                        <a:solidFill>
                          <a:srgbClr val="FF0000"/>
                        </a:solidFill>
                        <a:latin typeface="Cambria Math" panose="02040503050406030204" pitchFamily="18" charset="0"/>
                      </a:rPr>
                      <m:t>0.34</m:t>
                    </m:r>
                    <m:r>
                      <a:rPr lang="en-GB" sz="2200" i="1">
                        <a:solidFill>
                          <a:srgbClr val="FF0000"/>
                        </a:solidFill>
                        <a:latin typeface="Cambria Math" panose="02040503050406030204" pitchFamily="18" charset="0"/>
                      </a:rPr>
                      <m:t>=</m:t>
                    </m:r>
                    <m:r>
                      <a:rPr lang="en-GB" sz="2200" i="1">
                        <a:solidFill>
                          <a:srgbClr val="FF0000"/>
                        </a:solidFill>
                        <a:latin typeface="Cambria Math" panose="02040503050406030204" pitchFamily="18" charset="0"/>
                      </a:rPr>
                      <m:t>𝐶</m:t>
                    </m:r>
                    <m:r>
                      <a:rPr lang="en-GB" sz="2200" i="1">
                        <a:solidFill>
                          <a:srgbClr val="FF0000"/>
                        </a:solidFill>
                        <a:latin typeface="Cambria Math" panose="02040503050406030204" pitchFamily="18" charset="0"/>
                      </a:rPr>
                      <m:t>−</m:t>
                    </m:r>
                    <m:r>
                      <a:rPr lang="en-GB" sz="2200" i="1">
                        <a:solidFill>
                          <a:srgbClr val="FF0000"/>
                        </a:solidFill>
                        <a:latin typeface="Cambria Math" panose="02040503050406030204" pitchFamily="18" charset="0"/>
                      </a:rPr>
                      <m:t>𝑃</m:t>
                    </m:r>
                    <m:r>
                      <a:rPr lang="en-GB" sz="2200" b="0" i="1" smtClean="0">
                        <a:solidFill>
                          <a:srgbClr val="FF0000"/>
                        </a:solidFill>
                        <a:latin typeface="Cambria Math" panose="02040503050406030204" pitchFamily="18" charset="0"/>
                      </a:rPr>
                      <m:t>−</m:t>
                    </m:r>
                    <m:r>
                      <a:rPr lang="en-GB" sz="2200" b="0" i="1" smtClean="0">
                        <a:solidFill>
                          <a:srgbClr val="FF0000"/>
                        </a:solidFill>
                        <a:latin typeface="Cambria Math" panose="02040503050406030204" pitchFamily="18" charset="0"/>
                      </a:rPr>
                      <m:t>𝑆</m:t>
                    </m:r>
                    <m:r>
                      <a:rPr lang="en-GB" sz="2200" i="1">
                        <a:solidFill>
                          <a:srgbClr val="FF0000"/>
                        </a:solidFill>
                        <a:latin typeface="Cambria Math" panose="02040503050406030204" pitchFamily="18" charset="0"/>
                      </a:rPr>
                      <m:t>+</m:t>
                    </m:r>
                    <m:r>
                      <a:rPr lang="en-GB" sz="2200" i="1">
                        <a:solidFill>
                          <a:srgbClr val="FF0000"/>
                        </a:solidFill>
                        <a:latin typeface="Cambria Math" panose="02040503050406030204" pitchFamily="18" charset="0"/>
                      </a:rPr>
                      <m:t>𝑃𝑉</m:t>
                    </m:r>
                    <m:r>
                      <a:rPr lang="en-GB" sz="2200" i="1">
                        <a:solidFill>
                          <a:srgbClr val="FF0000"/>
                        </a:solidFill>
                        <a:latin typeface="Cambria Math" panose="02040503050406030204" pitchFamily="18" charset="0"/>
                      </a:rPr>
                      <m:t>(</m:t>
                    </m:r>
                    <m:r>
                      <a:rPr lang="en-GB" sz="2200" i="1">
                        <a:solidFill>
                          <a:srgbClr val="FF0000"/>
                        </a:solidFill>
                        <a:latin typeface="Cambria Math" panose="02040503050406030204" pitchFamily="18" charset="0"/>
                      </a:rPr>
                      <m:t>𝐾</m:t>
                    </m:r>
                    <m:r>
                      <a:rPr lang="en-GB" sz="2200" i="1">
                        <a:solidFill>
                          <a:srgbClr val="FF0000"/>
                        </a:solidFill>
                        <a:latin typeface="Cambria Math" panose="02040503050406030204" pitchFamily="18" charset="0"/>
                      </a:rPr>
                      <m:t>)</m:t>
                    </m:r>
                  </m:oMath>
                </a14:m>
                <a:endParaRPr lang="en-GB" sz="1800" dirty="0">
                  <a:solidFill>
                    <a:srgbClr val="FF0000"/>
                  </a:solidFill>
                </a:endParaRPr>
              </a:p>
              <a:p>
                <a:pPr marL="0" lvl="0" indent="0" algn="justLow" eaLnBrk="0" fontAlgn="base" hangingPunct="0">
                  <a:spcBef>
                    <a:spcPct val="0"/>
                  </a:spcBef>
                  <a:spcAft>
                    <a:spcPct val="0"/>
                  </a:spcAft>
                  <a:buClrTx/>
                  <a:buNone/>
                  <a:tabLst>
                    <a:tab pos="457200" algn="l"/>
                  </a:tabLst>
                </a:pPr>
                <a:endParaRPr lang="en-US" altLang="en-US" sz="2200" dirty="0">
                  <a:solidFill>
                    <a:srgbClr val="000000"/>
                  </a:solidFill>
                </a:endParaRPr>
              </a:p>
              <a:p>
                <a:pPr>
                  <a:spcAft>
                    <a:spcPts val="1200"/>
                  </a:spcAft>
                  <a:buFont typeface="Arial" panose="020B0604020202020204" pitchFamily="34" charset="0"/>
                  <a:buChar char="•"/>
                </a:pPr>
                <a:endParaRPr lang="en-GB" altLang="en-US" sz="2200" dirty="0"/>
              </a:p>
              <a:p>
                <a:pPr>
                  <a:spcAft>
                    <a:spcPts val="1200"/>
                  </a:spcAft>
                  <a:buFont typeface="Arial" panose="020B0604020202020204" pitchFamily="34" charset="0"/>
                  <a:buChar char="•"/>
                </a:pPr>
                <a:endParaRPr lang="en-GB" sz="2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06062" y="1319229"/>
                <a:ext cx="11887200" cy="5325411"/>
              </a:xfrm>
              <a:blipFill>
                <a:blip r:embed="rId3"/>
                <a:stretch>
                  <a:fillRect l="-667" t="-686" r="-769"/>
                </a:stretch>
              </a:blipFill>
            </p:spPr>
            <p:txBody>
              <a:bodyPr/>
              <a:lstStyle/>
              <a:p>
                <a:r>
                  <a:rPr lang="en-GB">
                    <a:noFill/>
                  </a:rPr>
                  <a:t> </a:t>
                </a:r>
              </a:p>
            </p:txBody>
          </p:sp>
        </mc:Fallback>
      </mc:AlternateContent>
      <p:sp>
        <p:nvSpPr>
          <p:cNvPr id="5" name="Slide Number Placeholder 4">
            <a:extLst>
              <a:ext uri="{FF2B5EF4-FFF2-40B4-BE49-F238E27FC236}">
                <a16:creationId xmlns:a16="http://schemas.microsoft.com/office/drawing/2014/main" id="{E31F037B-EB9D-47FE-9039-FDAAF61A4AB0}"/>
              </a:ext>
            </a:extLst>
          </p:cNvPr>
          <p:cNvSpPr>
            <a:spLocks noGrp="1"/>
          </p:cNvSpPr>
          <p:nvPr>
            <p:ph type="sldNum" sz="quarter" idx="12"/>
          </p:nvPr>
        </p:nvSpPr>
        <p:spPr/>
        <p:txBody>
          <a:bodyPr/>
          <a:lstStyle/>
          <a:p>
            <a:fld id="{E268A2EE-60DF-4D9A-BDB5-E8B57244CE40}" type="slidenum">
              <a:rPr lang="en-GB" smtClean="0"/>
              <a:pPr/>
              <a:t>206</a:t>
            </a:fld>
            <a:endParaRPr lang="en-GB"/>
          </a:p>
        </p:txBody>
      </p:sp>
      <p:graphicFrame>
        <p:nvGraphicFramePr>
          <p:cNvPr id="11" name="Object 10">
            <a:extLst>
              <a:ext uri="{FF2B5EF4-FFF2-40B4-BE49-F238E27FC236}">
                <a16:creationId xmlns:a16="http://schemas.microsoft.com/office/drawing/2014/main" id="{E3EB9BC1-39C8-4C17-9936-E2AEE81F0563}"/>
              </a:ext>
            </a:extLst>
          </p:cNvPr>
          <p:cNvGraphicFramePr>
            <a:graphicFrameLocks noChangeAspect="1"/>
          </p:cNvGraphicFramePr>
          <p:nvPr/>
        </p:nvGraphicFramePr>
        <p:xfrm>
          <a:off x="3544388" y="4040717"/>
          <a:ext cx="4051329" cy="850779"/>
        </p:xfrm>
        <a:graphic>
          <a:graphicData uri="http://schemas.openxmlformats.org/presentationml/2006/ole">
            <mc:AlternateContent xmlns:mc="http://schemas.openxmlformats.org/markup-compatibility/2006">
              <mc:Choice xmlns:v="urn:schemas-microsoft-com:vml" Requires="v">
                <p:oleObj r:id="rId4" imgW="1905000" imgH="393700" progId="Equation.DSMT4">
                  <p:embed/>
                </p:oleObj>
              </mc:Choice>
              <mc:Fallback>
                <p:oleObj r:id="rId4" imgW="1905000" imgH="393700" progId="Equation.DSMT4">
                  <p:embed/>
                  <p:pic>
                    <p:nvPicPr>
                      <p:cNvPr id="11" name="Object 10">
                        <a:extLst>
                          <a:ext uri="{FF2B5EF4-FFF2-40B4-BE49-F238E27FC236}">
                            <a16:creationId xmlns:a16="http://schemas.microsoft.com/office/drawing/2014/main" id="{E3EB9BC1-39C8-4C17-9936-E2AEE81F056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44388" y="4040717"/>
                        <a:ext cx="4051329" cy="850779"/>
                      </a:xfrm>
                      <a:prstGeom prst="rect">
                        <a:avLst/>
                      </a:prstGeom>
                      <a:noFill/>
                    </p:spPr>
                  </p:pic>
                </p:oleObj>
              </mc:Fallback>
            </mc:AlternateContent>
          </a:graphicData>
        </a:graphic>
      </p:graphicFrame>
    </p:spTree>
    <p:extLst>
      <p:ext uri="{BB962C8B-B14F-4D97-AF65-F5344CB8AC3E}">
        <p14:creationId xmlns:p14="http://schemas.microsoft.com/office/powerpoint/2010/main" val="4209809004"/>
      </p:ext>
    </p:extLst>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792F70F-DE12-551E-CF55-36ED89F0BEC9}"/>
              </a:ext>
            </a:extLst>
          </p:cNvPr>
          <p:cNvSpPr>
            <a:spLocks noGrp="1"/>
          </p:cNvSpPr>
          <p:nvPr>
            <p:ph type="sldNum" sz="quarter" idx="12"/>
          </p:nvPr>
        </p:nvSpPr>
        <p:spPr/>
        <p:txBody>
          <a:bodyPr/>
          <a:lstStyle/>
          <a:p>
            <a:fld id="{E268A2EE-60DF-4D9A-BDB5-E8B57244CE40}" type="slidenum">
              <a:rPr lang="en-GB" smtClean="0"/>
              <a:pPr/>
              <a:t>207</a:t>
            </a:fld>
            <a:endParaRPr lang="en-GB"/>
          </a:p>
        </p:txBody>
      </p:sp>
      <p:sp>
        <p:nvSpPr>
          <p:cNvPr id="3" name="Content Placeholder 2">
            <a:extLst>
              <a:ext uri="{FF2B5EF4-FFF2-40B4-BE49-F238E27FC236}">
                <a16:creationId xmlns:a16="http://schemas.microsoft.com/office/drawing/2014/main" id="{5BB268FB-7368-43A0-16CC-C817B0EFCE52}"/>
              </a:ext>
            </a:extLst>
          </p:cNvPr>
          <p:cNvSpPr txBox="1">
            <a:spLocks/>
          </p:cNvSpPr>
          <p:nvPr/>
        </p:nvSpPr>
        <p:spPr>
          <a:xfrm>
            <a:off x="128789" y="2860646"/>
            <a:ext cx="11887200" cy="2197915"/>
          </a:xfrm>
          <a:prstGeom prst="rect">
            <a:avLst/>
          </a:prstGeom>
        </p:spPr>
        <p:txBody>
          <a:bodyPr>
            <a:norm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109728" indent="0" algn="ctr">
              <a:spcAft>
                <a:spcPts val="1200"/>
              </a:spcAft>
              <a:buFont typeface="Georgia"/>
              <a:buNone/>
            </a:pPr>
            <a:r>
              <a:rPr lang="en-GB" sz="4400" dirty="0"/>
              <a:t>Option Pricing</a:t>
            </a:r>
          </a:p>
        </p:txBody>
      </p:sp>
    </p:spTree>
    <p:extLst>
      <p:ext uri="{BB962C8B-B14F-4D97-AF65-F5344CB8AC3E}">
        <p14:creationId xmlns:p14="http://schemas.microsoft.com/office/powerpoint/2010/main" val="2726881355"/>
      </p:ext>
    </p:extLst>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a:extLst>
              <a:ext uri="{FF2B5EF4-FFF2-40B4-BE49-F238E27FC236}">
                <a16:creationId xmlns:a16="http://schemas.microsoft.com/office/drawing/2014/main" id="{FAEAEE11-C86A-4D02-AC9D-C7A604FCF19D}"/>
              </a:ext>
            </a:extLst>
          </p:cNvPr>
          <p:cNvSpPr>
            <a:spLocks noGrp="1" noChangeArrowheads="1"/>
          </p:cNvSpPr>
          <p:nvPr>
            <p:ph idx="1"/>
          </p:nvPr>
        </p:nvSpPr>
        <p:spPr>
          <a:xfrm>
            <a:off x="307597" y="1262777"/>
            <a:ext cx="11576806" cy="5330528"/>
          </a:xfrm>
          <a:noFill/>
        </p:spPr>
        <p:txBody>
          <a:bodyPr vert="horz" rIns="91440">
            <a:normAutofit fontScale="92500" lnSpcReduction="10000"/>
          </a:bodyPr>
          <a:lstStyle/>
          <a:p>
            <a:pPr eaLnBrk="1" hangingPunct="1"/>
            <a:r>
              <a:rPr lang="en-US" altLang="en-US" sz="2200" dirty="0"/>
              <a:t>Before buying or selling an option, we need to know the theoretical price of that and then check it with the real price of the option in the market. </a:t>
            </a:r>
          </a:p>
          <a:p>
            <a:pPr eaLnBrk="1" hangingPunct="1"/>
            <a:endParaRPr lang="en-US" altLang="en-US" sz="2200" dirty="0"/>
          </a:p>
          <a:p>
            <a:pPr eaLnBrk="1" hangingPunct="1"/>
            <a:r>
              <a:rPr lang="en-US" altLang="en-US" sz="2200" dirty="0"/>
              <a:t>In this lecture, we explain the most used techniques for calculating the price of an option. These techniques are all derived from the </a:t>
            </a:r>
            <a:r>
              <a:rPr lang="en-US" altLang="en-US" sz="2200" dirty="0">
                <a:solidFill>
                  <a:srgbClr val="FF0000"/>
                </a:solidFill>
              </a:rPr>
              <a:t>Black &amp; Scholes formula</a:t>
            </a:r>
            <a:r>
              <a:rPr lang="en-US" altLang="en-US" sz="2200" dirty="0"/>
              <a:t>. </a:t>
            </a:r>
          </a:p>
          <a:p>
            <a:pPr eaLnBrk="1" hangingPunct="1"/>
            <a:endParaRPr lang="en-US" altLang="en-US" sz="900" dirty="0"/>
          </a:p>
          <a:p>
            <a:pPr eaLnBrk="1" hangingPunct="1">
              <a:buFont typeface="Wingdings" panose="05000000000000000000" pitchFamily="2" charset="2"/>
              <a:buChar char="q"/>
            </a:pPr>
            <a:r>
              <a:rPr lang="en-US" altLang="en-US" sz="2200" b="1" dirty="0"/>
              <a:t>These techniques are:</a:t>
            </a:r>
          </a:p>
          <a:p>
            <a:pPr eaLnBrk="1" hangingPunct="1">
              <a:buFont typeface="Calibri" panose="020F0502020204030204" pitchFamily="34" charset="0"/>
              <a:buChar char="―"/>
            </a:pPr>
            <a:r>
              <a:rPr lang="en-US" altLang="en-US" sz="2200" dirty="0"/>
              <a:t>Binomial Option Pricing Model</a:t>
            </a:r>
          </a:p>
          <a:p>
            <a:pPr eaLnBrk="1" hangingPunct="1">
              <a:buFont typeface="Calibri" panose="020F0502020204030204" pitchFamily="34" charset="0"/>
              <a:buChar char="―"/>
            </a:pPr>
            <a:r>
              <a:rPr lang="en-US" altLang="en-US" sz="2200" dirty="0"/>
              <a:t>Black-Scholes Formula</a:t>
            </a:r>
          </a:p>
          <a:p>
            <a:pPr eaLnBrk="1" hangingPunct="1">
              <a:buFont typeface="Calibri" panose="020F0502020204030204" pitchFamily="34" charset="0"/>
              <a:buChar char="―"/>
            </a:pPr>
            <a:r>
              <a:rPr lang="en-US" altLang="en-US" sz="2200" dirty="0"/>
              <a:t>Risk-Neutral Probabilities</a:t>
            </a:r>
          </a:p>
          <a:p>
            <a:pPr marL="109728" indent="0" eaLnBrk="1" hangingPunct="1">
              <a:buNone/>
            </a:pPr>
            <a:endParaRPr lang="en-US" altLang="en-US" sz="2200" dirty="0"/>
          </a:p>
          <a:p>
            <a:pPr eaLnBrk="1" hangingPunct="1">
              <a:buFont typeface="Wingdings" panose="05000000000000000000" pitchFamily="2" charset="2"/>
              <a:buChar char="§"/>
            </a:pPr>
            <a:r>
              <a:rPr lang="en-US" altLang="en-US" sz="2200" b="1" dirty="0"/>
              <a:t>Option Pricing Methods: </a:t>
            </a:r>
          </a:p>
          <a:p>
            <a:pPr eaLnBrk="1" hangingPunct="1"/>
            <a:r>
              <a:rPr lang="en-US" altLang="en-US" sz="2200" dirty="0">
                <a:solidFill>
                  <a:srgbClr val="FF0000"/>
                </a:solidFill>
              </a:rPr>
              <a:t>Binomial Option Pricing Model</a:t>
            </a:r>
            <a:r>
              <a:rPr lang="en-US" altLang="en-US" sz="2200" dirty="0"/>
              <a:t>: A technique for pricing options based on the assumption that </a:t>
            </a:r>
            <a:r>
              <a:rPr lang="en-US" altLang="en-US" sz="2200" u="sng" dirty="0"/>
              <a:t>the stock’s return can undertake only two values in each period</a:t>
            </a:r>
            <a:r>
              <a:rPr lang="en-US" altLang="en-US" sz="2200" dirty="0"/>
              <a:t>. We can use a </a:t>
            </a:r>
            <a:r>
              <a:rPr lang="en-US" altLang="en-US" sz="2200" dirty="0">
                <a:solidFill>
                  <a:srgbClr val="FF0000"/>
                </a:solidFill>
              </a:rPr>
              <a:t>binomial tree </a:t>
            </a:r>
            <a:r>
              <a:rPr lang="en-US" altLang="en-US" sz="2200" dirty="0"/>
              <a:t>to demonstrate that.</a:t>
            </a:r>
          </a:p>
          <a:p>
            <a:pPr eaLnBrk="1" hangingPunct="1">
              <a:spcBef>
                <a:spcPct val="60000"/>
              </a:spcBef>
            </a:pPr>
            <a:r>
              <a:rPr lang="en-US" altLang="en-US" sz="2200" dirty="0">
                <a:solidFill>
                  <a:srgbClr val="FF0000"/>
                </a:solidFill>
              </a:rPr>
              <a:t>Binomial Tree</a:t>
            </a:r>
            <a:r>
              <a:rPr lang="en-US" altLang="en-US" sz="2200" dirty="0"/>
              <a:t>: A timeline with two branches at every date representing the possible events that could happen at those times.</a:t>
            </a:r>
          </a:p>
        </p:txBody>
      </p:sp>
      <p:sp>
        <p:nvSpPr>
          <p:cNvPr id="4" name="Title 1">
            <a:extLst>
              <a:ext uri="{FF2B5EF4-FFF2-40B4-BE49-F238E27FC236}">
                <a16:creationId xmlns:a16="http://schemas.microsoft.com/office/drawing/2014/main" id="{D4E239CF-99CB-4631-9886-31C03D845249}"/>
              </a:ext>
            </a:extLst>
          </p:cNvPr>
          <p:cNvSpPr txBox="1">
            <a:spLocks/>
          </p:cNvSpPr>
          <p:nvPr/>
        </p:nvSpPr>
        <p:spPr>
          <a:xfrm>
            <a:off x="335561" y="692696"/>
            <a:ext cx="11576806" cy="448207"/>
          </a:xfrm>
          <a:prstGeom prst="rect">
            <a:avLst/>
          </a:prstGeom>
          <a:gradFill>
            <a:gsLst>
              <a:gs pos="0">
                <a:schemeClr val="accent1">
                  <a:lumMod val="5000"/>
                  <a:lumOff val="95000"/>
                </a:schemeClr>
              </a:gs>
              <a:gs pos="9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0">
            <a:schemeClr val="accent6"/>
          </a:lnRef>
          <a:fillRef idx="3">
            <a:schemeClr val="accent6"/>
          </a:fillRef>
          <a:effectRef idx="3">
            <a:schemeClr val="accent6"/>
          </a:effectRef>
          <a:fontRef idx="minor">
            <a:schemeClr val="lt1"/>
          </a:fontRef>
        </p:style>
        <p:txBody>
          <a:bodyPr vert="horz" anchor="ct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3200" b="0" i="0" u="none" strike="noStrike" kern="1200" cap="none" spc="0" normalizeH="0" baseline="0" noProof="0" dirty="0">
                <a:ln>
                  <a:noFill/>
                </a:ln>
                <a:solidFill>
                  <a:srgbClr val="000000"/>
                </a:solidFill>
                <a:effectLst/>
                <a:uLnTx/>
                <a:uFillTx/>
                <a:latin typeface="Calibri" panose="020F0502020204030204"/>
                <a:ea typeface="+mn-ea"/>
                <a:cs typeface="+mn-cs"/>
              </a:rPr>
              <a:t>The Binomial Option Pricing Model</a:t>
            </a:r>
            <a:endParaRPr kumimoji="0" lang="en-GB" sz="32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2" name="Slide Number Placeholder 1">
            <a:extLst>
              <a:ext uri="{FF2B5EF4-FFF2-40B4-BE49-F238E27FC236}">
                <a16:creationId xmlns:a16="http://schemas.microsoft.com/office/drawing/2014/main" id="{11C38B8F-C408-4149-B69A-5E10B59B034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208</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cSld>
  <p:clrMapOvr>
    <a:masterClrMapping/>
  </p:clrMapOvr>
  <p:transition spd="med">
    <p:wipe dir="r"/>
  </p:transition>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3">
            <a:extLst>
              <a:ext uri="{FF2B5EF4-FFF2-40B4-BE49-F238E27FC236}">
                <a16:creationId xmlns:a16="http://schemas.microsoft.com/office/drawing/2014/main" id="{2A8AA3A7-7DEA-47B6-B61D-85CB9E1DE91C}"/>
              </a:ext>
            </a:extLst>
          </p:cNvPr>
          <p:cNvSpPr>
            <a:spLocks noGrp="1" noChangeArrowheads="1"/>
          </p:cNvSpPr>
          <p:nvPr>
            <p:ph idx="1"/>
          </p:nvPr>
        </p:nvSpPr>
        <p:spPr>
          <a:xfrm>
            <a:off x="307596" y="1239981"/>
            <a:ext cx="11884403" cy="5437910"/>
          </a:xfrm>
        </p:spPr>
        <p:txBody>
          <a:bodyPr vert="horz" rIns="91440">
            <a:normAutofit/>
          </a:bodyPr>
          <a:lstStyle/>
          <a:p>
            <a:pPr eaLnBrk="1" hangingPunct="1"/>
            <a:r>
              <a:rPr lang="en-US" altLang="en-US" sz="2000" b="1" dirty="0"/>
              <a:t>One way to </a:t>
            </a:r>
            <a:r>
              <a:rPr lang="en-US" altLang="en-US" sz="2000" b="1" u="sng" dirty="0"/>
              <a:t>value the option</a:t>
            </a:r>
            <a:r>
              <a:rPr lang="en-US" altLang="en-US" sz="2000" b="1" dirty="0"/>
              <a:t> is by constructing a </a:t>
            </a:r>
            <a:r>
              <a:rPr lang="en-US" altLang="en-US" sz="2000" b="1" dirty="0">
                <a:solidFill>
                  <a:srgbClr val="FF0000"/>
                </a:solidFill>
              </a:rPr>
              <a:t>replicating portfolio</a:t>
            </a:r>
            <a:r>
              <a:rPr lang="en-US" altLang="en-US" sz="2000" b="1" dirty="0"/>
              <a:t>.</a:t>
            </a:r>
          </a:p>
          <a:p>
            <a:pPr marL="109728" indent="0" eaLnBrk="1" hangingPunct="1">
              <a:buNone/>
            </a:pPr>
            <a:endParaRPr lang="en-US" altLang="en-US" sz="800" b="1" dirty="0"/>
          </a:p>
          <a:p>
            <a:pPr eaLnBrk="1" hangingPunct="1"/>
            <a:r>
              <a:rPr lang="en-US" altLang="en-US" sz="2000" b="1" dirty="0">
                <a:solidFill>
                  <a:srgbClr val="FF0000"/>
                </a:solidFill>
              </a:rPr>
              <a:t>Replicating Portfolio</a:t>
            </a:r>
            <a:r>
              <a:rPr lang="en-US" altLang="en-US" sz="2000" dirty="0"/>
              <a:t>: A portfolio consisting of a </a:t>
            </a:r>
            <a:r>
              <a:rPr lang="en-US" altLang="en-US" sz="2000" dirty="0">
                <a:solidFill>
                  <a:srgbClr val="FF0000"/>
                </a:solidFill>
              </a:rPr>
              <a:t>stock</a:t>
            </a:r>
            <a:r>
              <a:rPr lang="en-US" altLang="en-US" sz="2000" dirty="0"/>
              <a:t> and a </a:t>
            </a:r>
            <a:r>
              <a:rPr lang="en-US" altLang="en-US" sz="2000" dirty="0">
                <a:solidFill>
                  <a:srgbClr val="FF0000"/>
                </a:solidFill>
              </a:rPr>
              <a:t>risk-free bond </a:t>
            </a:r>
            <a:r>
              <a:rPr lang="en-US" altLang="en-US" sz="2000" dirty="0"/>
              <a:t>that has the </a:t>
            </a:r>
            <a:r>
              <a:rPr lang="en-US" altLang="en-US" sz="2000" u="sng" dirty="0"/>
              <a:t>same value and payoffs </a:t>
            </a:r>
            <a:r>
              <a:rPr lang="en-US" altLang="en-US" sz="2000" dirty="0"/>
              <a:t>in one period as an option written on the same stock. </a:t>
            </a:r>
          </a:p>
          <a:p>
            <a:pPr marL="109728" indent="0" eaLnBrk="1" hangingPunct="1">
              <a:buNone/>
            </a:pPr>
            <a:endParaRPr lang="en-US" altLang="en-US" sz="800" dirty="0"/>
          </a:p>
          <a:p>
            <a:pPr eaLnBrk="1" hangingPunct="1"/>
            <a:endParaRPr lang="en-US" altLang="en-US" sz="800" dirty="0"/>
          </a:p>
          <a:p>
            <a:pPr eaLnBrk="1" hangingPunct="1">
              <a:buFont typeface="Wingdings" panose="05000000000000000000" pitchFamily="2" charset="2"/>
              <a:buChar char="q"/>
            </a:pPr>
            <a:r>
              <a:rPr lang="en-US" altLang="en-US" sz="2000" b="1" dirty="0"/>
              <a:t>The </a:t>
            </a:r>
            <a:r>
              <a:rPr lang="en-US" altLang="en-US" sz="2000" b="1" dirty="0">
                <a:solidFill>
                  <a:srgbClr val="FF0000"/>
                </a:solidFill>
              </a:rPr>
              <a:t>Law of One Price </a:t>
            </a:r>
            <a:r>
              <a:rPr lang="en-US" altLang="en-US" sz="2000" b="1" dirty="0"/>
              <a:t>implies that the current value of the call and the replicating portfolio must be equal. </a:t>
            </a:r>
            <a:endParaRPr lang="en-US" altLang="en-US" sz="800" b="1" dirty="0"/>
          </a:p>
          <a:p>
            <a:pPr marL="109728" indent="0">
              <a:buNone/>
            </a:pPr>
            <a:endParaRPr lang="en-GB" altLang="en-US" sz="800" b="1" dirty="0"/>
          </a:p>
          <a:p>
            <a:pPr marL="109728" indent="0">
              <a:buNone/>
            </a:pPr>
            <a:r>
              <a:rPr lang="en-GB" altLang="en-US" sz="2000" b="1" dirty="0"/>
              <a:t>Assume: </a:t>
            </a:r>
          </a:p>
          <a:p>
            <a:pPr>
              <a:buFont typeface="Calibri" panose="020F0502020204030204" pitchFamily="34" charset="0"/>
              <a:buChar char="―"/>
            </a:pPr>
            <a:r>
              <a:rPr lang="en-GB" altLang="en-US" sz="2000" dirty="0"/>
              <a:t>A European call option expires in one period with an exercise price of </a:t>
            </a:r>
            <a:r>
              <a:rPr lang="en-GB" altLang="en-US" sz="2000" dirty="0">
                <a:solidFill>
                  <a:srgbClr val="FF0000"/>
                </a:solidFill>
              </a:rPr>
              <a:t>K=£50</a:t>
            </a:r>
            <a:r>
              <a:rPr lang="en-GB" altLang="en-US" sz="2000" dirty="0"/>
              <a:t>.</a:t>
            </a:r>
          </a:p>
          <a:p>
            <a:pPr>
              <a:buFont typeface="Calibri" panose="020F0502020204030204" pitchFamily="34" charset="0"/>
              <a:buChar char="―"/>
            </a:pPr>
            <a:r>
              <a:rPr lang="en-GB" altLang="en-US" sz="2000" dirty="0"/>
              <a:t>The stock price today is equal to </a:t>
            </a:r>
            <a:r>
              <a:rPr lang="en-GB" altLang="en-US" sz="2000" dirty="0">
                <a:solidFill>
                  <a:srgbClr val="FF0000"/>
                </a:solidFill>
              </a:rPr>
              <a:t>S=£50 </a:t>
            </a:r>
            <a:r>
              <a:rPr lang="en-GB" altLang="en-US" sz="2000" dirty="0"/>
              <a:t>and the stock pays no dividends. </a:t>
            </a:r>
          </a:p>
          <a:p>
            <a:pPr>
              <a:buFont typeface="Calibri" panose="020F0502020204030204" pitchFamily="34" charset="0"/>
              <a:buChar char="―"/>
            </a:pPr>
            <a:r>
              <a:rPr lang="en-GB" altLang="en-US" sz="2000" dirty="0"/>
              <a:t>In one period, the stock price will either rise by </a:t>
            </a:r>
            <a:r>
              <a:rPr lang="en-GB" altLang="en-US" sz="2000" dirty="0">
                <a:solidFill>
                  <a:srgbClr val="FF0000"/>
                </a:solidFill>
              </a:rPr>
              <a:t>£10 </a:t>
            </a:r>
            <a:r>
              <a:rPr lang="en-GB" altLang="en-US" sz="2000" dirty="0"/>
              <a:t>or fall by </a:t>
            </a:r>
            <a:r>
              <a:rPr lang="en-GB" altLang="en-US" sz="2000" dirty="0">
                <a:solidFill>
                  <a:srgbClr val="FF0000"/>
                </a:solidFill>
              </a:rPr>
              <a:t>£10</a:t>
            </a:r>
            <a:r>
              <a:rPr lang="en-GB" altLang="en-US" sz="2000" dirty="0"/>
              <a:t>. </a:t>
            </a:r>
          </a:p>
          <a:p>
            <a:pPr>
              <a:buFont typeface="Calibri" panose="020F0502020204030204" pitchFamily="34" charset="0"/>
              <a:buChar char="―"/>
            </a:pPr>
            <a:r>
              <a:rPr lang="en-GB" altLang="en-US" sz="2000" dirty="0"/>
              <a:t>The one-period risk-free rate is </a:t>
            </a:r>
            <a:r>
              <a:rPr lang="en-GB" altLang="en-US" sz="2000" dirty="0">
                <a:solidFill>
                  <a:srgbClr val="FF0000"/>
                </a:solidFill>
              </a:rPr>
              <a:t>6%</a:t>
            </a:r>
            <a:r>
              <a:rPr lang="en-GB" altLang="en-US" sz="2000" dirty="0"/>
              <a:t>.</a:t>
            </a:r>
          </a:p>
          <a:p>
            <a:pPr>
              <a:buFont typeface="Calibri" panose="020F0502020204030204" pitchFamily="34" charset="0"/>
              <a:buChar char="―"/>
            </a:pPr>
            <a:endParaRPr lang="en-GB" altLang="en-US" sz="800" dirty="0"/>
          </a:p>
          <a:p>
            <a:pPr>
              <a:buFont typeface="Arial" panose="020B0604020202020204" pitchFamily="34" charset="0"/>
              <a:buChar char="•"/>
            </a:pPr>
            <a:r>
              <a:rPr lang="en-US" altLang="en-US" sz="2000" dirty="0"/>
              <a:t>The payoffs can be summarised in a</a:t>
            </a:r>
          </a:p>
          <a:p>
            <a:pPr marL="109728" indent="0">
              <a:buNone/>
            </a:pPr>
            <a:r>
              <a:rPr lang="en-US" altLang="en-US" sz="2000" dirty="0"/>
              <a:t>    binomial tree.</a:t>
            </a:r>
          </a:p>
          <a:p>
            <a:pPr marL="109728" indent="0" eaLnBrk="1" hangingPunct="1">
              <a:buNone/>
            </a:pPr>
            <a:endParaRPr lang="en-US" altLang="en-US" sz="2200" b="1" dirty="0"/>
          </a:p>
          <a:p>
            <a:pPr marL="109728" indent="0" eaLnBrk="1" hangingPunct="1">
              <a:buNone/>
            </a:pPr>
            <a:endParaRPr lang="en-US" altLang="en-US" sz="2200" b="1" dirty="0"/>
          </a:p>
        </p:txBody>
      </p:sp>
      <p:sp>
        <p:nvSpPr>
          <p:cNvPr id="4" name="Title 1">
            <a:extLst>
              <a:ext uri="{FF2B5EF4-FFF2-40B4-BE49-F238E27FC236}">
                <a16:creationId xmlns:a16="http://schemas.microsoft.com/office/drawing/2014/main" id="{0803C2AE-0FC6-4F37-BA65-B442AF79F169}"/>
              </a:ext>
            </a:extLst>
          </p:cNvPr>
          <p:cNvSpPr txBox="1">
            <a:spLocks/>
          </p:cNvSpPr>
          <p:nvPr/>
        </p:nvSpPr>
        <p:spPr>
          <a:xfrm>
            <a:off x="335561" y="692696"/>
            <a:ext cx="11576806" cy="448207"/>
          </a:xfrm>
          <a:prstGeom prst="rect">
            <a:avLst/>
          </a:prstGeom>
          <a:gradFill>
            <a:gsLst>
              <a:gs pos="0">
                <a:schemeClr val="accent1">
                  <a:lumMod val="5000"/>
                  <a:lumOff val="95000"/>
                </a:schemeClr>
              </a:gs>
              <a:gs pos="9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0">
            <a:schemeClr val="accent6"/>
          </a:lnRef>
          <a:fillRef idx="3">
            <a:schemeClr val="accent6"/>
          </a:fillRef>
          <a:effectRef idx="3">
            <a:schemeClr val="accent6"/>
          </a:effectRef>
          <a:fontRef idx="minor">
            <a:schemeClr val="lt1"/>
          </a:fontRef>
        </p:style>
        <p:txBody>
          <a:bodyPr vert="horz" anchor="ct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3200" b="0" i="0" u="none" strike="noStrike" kern="1200" cap="none" spc="0" normalizeH="0" baseline="0" noProof="0" dirty="0">
                <a:ln>
                  <a:noFill/>
                </a:ln>
                <a:solidFill>
                  <a:srgbClr val="000000"/>
                </a:solidFill>
                <a:effectLst/>
                <a:uLnTx/>
                <a:uFillTx/>
                <a:latin typeface="Calibri" panose="020F0502020204030204"/>
                <a:ea typeface="+mn-ea"/>
                <a:cs typeface="+mn-cs"/>
              </a:rPr>
              <a:t>A Two-State Single-Period Model</a:t>
            </a:r>
            <a:endParaRPr kumimoji="0" lang="en-GB" sz="32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pic>
        <p:nvPicPr>
          <p:cNvPr id="2" name="Picture 1">
            <a:extLst>
              <a:ext uri="{FF2B5EF4-FFF2-40B4-BE49-F238E27FC236}">
                <a16:creationId xmlns:a16="http://schemas.microsoft.com/office/drawing/2014/main" id="{D32107E5-D1C7-4DE9-B469-AA5DA247CF99}"/>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100000"/>
                    </a14:imgEffect>
                    <a14:imgEffect>
                      <a14:colorTemperature colorTemp="8288"/>
                    </a14:imgEffect>
                  </a14:imgLayer>
                </a14:imgProps>
              </a:ext>
            </a:extLst>
          </a:blip>
          <a:stretch>
            <a:fillRect/>
          </a:stretch>
        </p:blipFill>
        <p:spPr>
          <a:xfrm>
            <a:off x="7775618" y="4786711"/>
            <a:ext cx="4016312" cy="1891180"/>
          </a:xfrm>
          <a:prstGeom prst="rect">
            <a:avLst/>
          </a:prstGeom>
        </p:spPr>
      </p:pic>
      <p:sp>
        <p:nvSpPr>
          <p:cNvPr id="3" name="Arc 2">
            <a:extLst>
              <a:ext uri="{FF2B5EF4-FFF2-40B4-BE49-F238E27FC236}">
                <a16:creationId xmlns:a16="http://schemas.microsoft.com/office/drawing/2014/main" id="{426306D7-70A5-493A-B723-B5875368A771}"/>
              </a:ext>
            </a:extLst>
          </p:cNvPr>
          <p:cNvSpPr/>
          <p:nvPr/>
        </p:nvSpPr>
        <p:spPr>
          <a:xfrm>
            <a:off x="7295453" y="5421654"/>
            <a:ext cx="1163781" cy="600364"/>
          </a:xfrm>
          <a:prstGeom prst="arc">
            <a:avLst>
              <a:gd name="adj1" fmla="val 18459929"/>
              <a:gd name="adj2" fmla="val 480283"/>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916DD121-2616-4A64-8DAD-736F8EF03735}"/>
              </a:ext>
            </a:extLst>
          </p:cNvPr>
          <p:cNvSpPr txBox="1"/>
          <p:nvPr/>
        </p:nvSpPr>
        <p:spPr>
          <a:xfrm>
            <a:off x="7775618" y="5184076"/>
            <a:ext cx="100676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Stock price</a:t>
            </a:r>
          </a:p>
        </p:txBody>
      </p:sp>
      <p:sp>
        <p:nvSpPr>
          <p:cNvPr id="8" name="Arc 7">
            <a:extLst>
              <a:ext uri="{FF2B5EF4-FFF2-40B4-BE49-F238E27FC236}">
                <a16:creationId xmlns:a16="http://schemas.microsoft.com/office/drawing/2014/main" id="{11D2C2F2-8981-4205-AC82-D563AEA15CEB}"/>
              </a:ext>
            </a:extLst>
          </p:cNvPr>
          <p:cNvSpPr/>
          <p:nvPr/>
        </p:nvSpPr>
        <p:spPr>
          <a:xfrm rot="6792940">
            <a:off x="7642858" y="5571526"/>
            <a:ext cx="1238921" cy="600364"/>
          </a:xfrm>
          <a:prstGeom prst="arc">
            <a:avLst>
              <a:gd name="adj1" fmla="val 18459929"/>
              <a:gd name="adj2" fmla="val 20756836"/>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326BB6D9-7DB1-4D58-897C-551B45E68A28}"/>
              </a:ext>
            </a:extLst>
          </p:cNvPr>
          <p:cNvSpPr txBox="1"/>
          <p:nvPr/>
        </p:nvSpPr>
        <p:spPr>
          <a:xfrm>
            <a:off x="7655375" y="6400040"/>
            <a:ext cx="100676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bond price</a:t>
            </a:r>
          </a:p>
        </p:txBody>
      </p:sp>
      <p:sp>
        <p:nvSpPr>
          <p:cNvPr id="6" name="Slide Number Placeholder 5">
            <a:extLst>
              <a:ext uri="{FF2B5EF4-FFF2-40B4-BE49-F238E27FC236}">
                <a16:creationId xmlns:a16="http://schemas.microsoft.com/office/drawing/2014/main" id="{B9C6D8ED-A29C-48CC-99AE-939D20396A8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209</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5DEF4070-7B87-565A-F986-BA0901139DAB}"/>
                  </a:ext>
                </a:extLst>
              </p:cNvPr>
              <p:cNvSpPr txBox="1"/>
              <p:nvPr/>
            </p:nvSpPr>
            <p:spPr>
              <a:xfrm>
                <a:off x="10058400" y="4478934"/>
                <a:ext cx="1826004"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𝐶</m:t>
                      </m:r>
                      <m:r>
                        <a:rPr lang="en-GB" sz="1400" b="0" i="1" smtClean="0">
                          <a:latin typeface="Cambria Math" panose="02040503050406030204" pitchFamily="18" charset="0"/>
                        </a:rPr>
                        <m:t>=</m:t>
                      </m:r>
                      <m:r>
                        <m:rPr>
                          <m:sty m:val="p"/>
                        </m:rPr>
                        <a:rPr lang="en-GB" sz="1400" b="0" i="0" smtClean="0">
                          <a:latin typeface="Cambria Math" panose="02040503050406030204" pitchFamily="18" charset="0"/>
                        </a:rPr>
                        <m:t>max</m:t>
                      </m:r>
                      <m:r>
                        <a:rPr lang="en-GB" sz="1400" b="0" i="1" smtClean="0">
                          <a:latin typeface="Cambria Math" panose="02040503050406030204" pitchFamily="18" charset="0"/>
                        </a:rPr>
                        <m:t>⁡(</m:t>
                      </m:r>
                      <m:r>
                        <a:rPr lang="en-GB" sz="1400" b="0" i="1" smtClean="0">
                          <a:latin typeface="Cambria Math" panose="02040503050406030204" pitchFamily="18" charset="0"/>
                        </a:rPr>
                        <m:t>𝑆</m:t>
                      </m:r>
                      <m:r>
                        <a:rPr lang="en-GB" sz="1400" b="0" i="1" smtClean="0">
                          <a:latin typeface="Cambria Math" panose="02040503050406030204" pitchFamily="18" charset="0"/>
                        </a:rPr>
                        <m:t>−</m:t>
                      </m:r>
                      <m:r>
                        <a:rPr lang="en-GB" sz="1400" b="0" i="1" smtClean="0">
                          <a:latin typeface="Cambria Math" panose="02040503050406030204" pitchFamily="18" charset="0"/>
                        </a:rPr>
                        <m:t>𝐾</m:t>
                      </m:r>
                      <m:r>
                        <a:rPr lang="en-GB" sz="1400" b="0" i="1" smtClean="0">
                          <a:latin typeface="Cambria Math" panose="02040503050406030204" pitchFamily="18" charset="0"/>
                        </a:rPr>
                        <m:t>, 0)</m:t>
                      </m:r>
                    </m:oMath>
                  </m:oMathPara>
                </a14:m>
                <a:endParaRPr lang="en-GB" sz="1400" dirty="0"/>
              </a:p>
            </p:txBody>
          </p:sp>
        </mc:Choice>
        <mc:Fallback xmlns="">
          <p:sp>
            <p:nvSpPr>
              <p:cNvPr id="7" name="TextBox 6">
                <a:extLst>
                  <a:ext uri="{FF2B5EF4-FFF2-40B4-BE49-F238E27FC236}">
                    <a16:creationId xmlns:a16="http://schemas.microsoft.com/office/drawing/2014/main" id="{5DEF4070-7B87-565A-F986-BA0901139DAB}"/>
                  </a:ext>
                </a:extLst>
              </p:cNvPr>
              <p:cNvSpPr txBox="1">
                <a:spLocks noRot="1" noChangeAspect="1" noMove="1" noResize="1" noEditPoints="1" noAdjustHandles="1" noChangeArrowheads="1" noChangeShapeType="1" noTextEdit="1"/>
              </p:cNvSpPr>
              <p:nvPr/>
            </p:nvSpPr>
            <p:spPr>
              <a:xfrm>
                <a:off x="10058400" y="4478934"/>
                <a:ext cx="1826004" cy="307777"/>
              </a:xfrm>
              <a:prstGeom prst="rect">
                <a:avLst/>
              </a:prstGeom>
              <a:blipFill>
                <a:blip r:embed="rId5"/>
                <a:stretch>
                  <a:fillRect b="-8000"/>
                </a:stretch>
              </a:blipFill>
            </p:spPr>
            <p:txBody>
              <a:bodyPr/>
              <a:lstStyle/>
              <a:p>
                <a:r>
                  <a:rPr lang="en-GB">
                    <a:noFill/>
                  </a:rPr>
                  <a:t> </a:t>
                </a:r>
              </a:p>
            </p:txBody>
          </p:sp>
        </mc:Fallback>
      </mc:AlternateContent>
    </p:spTree>
  </p:cSld>
  <p:clrMapOvr>
    <a:masterClrMapping/>
  </p:clrMapOvr>
  <p:transition spd="med">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134353" y="709863"/>
            <a:ext cx="11923294" cy="622634"/>
          </a:xfrm>
          <a:solidFill>
            <a:schemeClr val="accent6"/>
          </a:solidFill>
          <a:ln w="0" cmpd="sng">
            <a:noFill/>
            <a:prstDash val="solid"/>
          </a:ln>
        </p:spPr>
        <p:txBody>
          <a:bodyPr vert="horz" lIns="0" tIns="3175" rIns="0" bIns="0" anchor="t">
            <a:normAutofit/>
          </a:bodyPr>
          <a:lstStyle/>
          <a:p>
            <a:pPr marL="109728" indent="0" algn="ctr">
              <a:buNone/>
            </a:pPr>
            <a:r>
              <a:rPr lang="en-US" dirty="0"/>
              <a:t>Some Preliminary concepts</a:t>
            </a:r>
          </a:p>
        </p:txBody>
      </p:sp>
      <p:sp>
        <p:nvSpPr>
          <p:cNvPr id="3" name="Text Placeholder 2"/>
          <p:cNvSpPr>
            <a:spLocks noGrp="1"/>
          </p:cNvSpPr>
          <p:nvPr>
            <p:ph type="body" idx="10"/>
          </p:nvPr>
        </p:nvSpPr>
        <p:spPr>
          <a:xfrm>
            <a:off x="134353" y="1428749"/>
            <a:ext cx="11923294" cy="5350119"/>
          </a:xfrm>
          <a:noFill/>
          <a:ln w="0" cmpd="sng">
            <a:noFill/>
            <a:prstDash val="solid"/>
          </a:ln>
        </p:spPr>
        <p:txBody>
          <a:bodyPr vert="horz" lIns="0" tIns="5080" rIns="0" bIns="0" anchor="t">
            <a:normAutofit lnSpcReduction="10000"/>
          </a:bodyPr>
          <a:lstStyle/>
          <a:p>
            <a:r>
              <a:rPr lang="en-US" b="1" dirty="0"/>
              <a:t>Some preliminary concepts we need:</a:t>
            </a:r>
          </a:p>
          <a:p>
            <a:pPr marL="109728" indent="0">
              <a:buNone/>
            </a:pPr>
            <a:r>
              <a:rPr lang="en-US" sz="2200" dirty="0">
                <a:solidFill>
                  <a:srgbClr val="FF0000"/>
                </a:solidFill>
              </a:rPr>
              <a:t>1- Hedge Fund</a:t>
            </a:r>
            <a:r>
              <a:rPr lang="en-US" sz="2200" dirty="0"/>
              <a:t>: It is a company of private investors. Their money is managed by professional fund managers who use a wide range of strategies, usually investing in risky securities to gain a return above the average investment return in the market.</a:t>
            </a:r>
          </a:p>
          <a:p>
            <a:endParaRPr lang="en-US" dirty="0"/>
          </a:p>
          <a:p>
            <a:pPr marL="109728" indent="0">
              <a:buNone/>
            </a:pPr>
            <a:r>
              <a:rPr lang="en-US" sz="2200" dirty="0">
                <a:solidFill>
                  <a:srgbClr val="FF0000"/>
                </a:solidFill>
              </a:rPr>
              <a:t>2- Security</a:t>
            </a:r>
            <a:r>
              <a:rPr lang="en-US" sz="2200" dirty="0"/>
              <a:t>: A security is a tradable financial asset with a monetary value such as equities, bonds, commercial papers, etc.  </a:t>
            </a:r>
          </a:p>
          <a:p>
            <a:endParaRPr lang="en-US" sz="2400" dirty="0"/>
          </a:p>
          <a:p>
            <a:pPr marL="109728" indent="0">
              <a:buNone/>
            </a:pPr>
            <a:r>
              <a:rPr lang="en-US" sz="2200" dirty="0">
                <a:solidFill>
                  <a:srgbClr val="FF0000"/>
                </a:solidFill>
              </a:rPr>
              <a:t>3- Merger &amp; Acquisition</a:t>
            </a:r>
            <a:r>
              <a:rPr lang="en-US" sz="2200" dirty="0"/>
              <a:t>: When two companies come together to combine their businesses, it's called a </a:t>
            </a:r>
            <a:r>
              <a:rPr lang="en-US" sz="2200" dirty="0">
                <a:solidFill>
                  <a:srgbClr val="FF0000"/>
                </a:solidFill>
              </a:rPr>
              <a:t>merger</a:t>
            </a:r>
            <a:r>
              <a:rPr lang="en-US" sz="2200" dirty="0"/>
              <a:t>. Both companies agree to join forces in a merger and become </a:t>
            </a:r>
            <a:r>
              <a:rPr lang="en-US" sz="2200" dirty="0">
                <a:solidFill>
                  <a:srgbClr val="FF0000"/>
                </a:solidFill>
              </a:rPr>
              <a:t>one entity</a:t>
            </a:r>
            <a:r>
              <a:rPr lang="en-US" sz="2200" dirty="0"/>
              <a:t>. They pool their resources, employees, and expertise to create a stronger, more competitive company. It's a way for companies to grow and expand their operations. (e.g. </a:t>
            </a:r>
            <a:r>
              <a:rPr lang="en-US" sz="2200" dirty="0">
                <a:solidFill>
                  <a:srgbClr val="FF0000"/>
                </a:solidFill>
              </a:rPr>
              <a:t>Facebook &amp; WhatsApp</a:t>
            </a:r>
            <a:r>
              <a:rPr lang="en-US" sz="2200" dirty="0"/>
              <a:t>,</a:t>
            </a:r>
            <a:r>
              <a:rPr lang="en-US" sz="2200" dirty="0">
                <a:solidFill>
                  <a:srgbClr val="FF0000"/>
                </a:solidFill>
              </a:rPr>
              <a:t> Google &amp; YouTube</a:t>
            </a:r>
            <a:r>
              <a:rPr lang="en-US" sz="2200" dirty="0"/>
              <a:t>)</a:t>
            </a:r>
          </a:p>
          <a:p>
            <a:pPr marL="109728" indent="0">
              <a:buNone/>
            </a:pPr>
            <a:r>
              <a:rPr lang="en-US" sz="2200" dirty="0"/>
              <a:t>On the other hand, an </a:t>
            </a:r>
            <a:r>
              <a:rPr lang="en-US" sz="2200" dirty="0">
                <a:solidFill>
                  <a:srgbClr val="FF0000"/>
                </a:solidFill>
              </a:rPr>
              <a:t>acquisition</a:t>
            </a:r>
            <a:r>
              <a:rPr lang="en-US" sz="2200" dirty="0"/>
              <a:t> happens when one company buys another company. In this case, one company, the acquiring company, takes over the other, called the target company. The acquiring company pays money or offers its stock to the shareholders of the target company to gain control over it. The target company becomes a part of the acquiring company. (e.g. </a:t>
            </a:r>
            <a:r>
              <a:rPr lang="en-US" sz="2200" dirty="0">
                <a:solidFill>
                  <a:srgbClr val="FF0000"/>
                </a:solidFill>
              </a:rPr>
              <a:t>Vodafone &amp; Mannesmann</a:t>
            </a:r>
            <a:r>
              <a:rPr lang="en-US" sz="2200" dirty="0"/>
              <a:t>) </a:t>
            </a:r>
          </a:p>
          <a:p>
            <a:endParaRPr lang="en-US" dirty="0"/>
          </a:p>
        </p:txBody>
      </p:sp>
    </p:spTree>
    <p:extLst>
      <p:ext uri="{BB962C8B-B14F-4D97-AF65-F5344CB8AC3E}">
        <p14:creationId xmlns:p14="http://schemas.microsoft.com/office/powerpoint/2010/main" val="136010984"/>
      </p:ext>
    </p:extLst>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8915" name="Rectangle 3">
                <a:extLst>
                  <a:ext uri="{FF2B5EF4-FFF2-40B4-BE49-F238E27FC236}">
                    <a16:creationId xmlns:a16="http://schemas.microsoft.com/office/drawing/2014/main" id="{1038A89A-838F-4E4D-8DB7-6FBD0F21CB82}"/>
                  </a:ext>
                </a:extLst>
              </p:cNvPr>
              <p:cNvSpPr>
                <a:spLocks noGrp="1" noChangeArrowheads="1"/>
              </p:cNvSpPr>
              <p:nvPr>
                <p:ph idx="1"/>
              </p:nvPr>
            </p:nvSpPr>
            <p:spPr>
              <a:xfrm>
                <a:off x="184727" y="1211262"/>
                <a:ext cx="11822546" cy="5549755"/>
              </a:xfrm>
            </p:spPr>
            <p:txBody>
              <a:bodyPr vert="horz" rIns="91440">
                <a:normAutofit fontScale="92500" lnSpcReduction="20000"/>
              </a:bodyPr>
              <a:lstStyle/>
              <a:p>
                <a:pPr>
                  <a:spcBef>
                    <a:spcPct val="60000"/>
                  </a:spcBef>
                </a:pPr>
                <a:r>
                  <a:rPr lang="en-US" altLang="en-US" sz="2200" b="1" dirty="0"/>
                  <a:t>How does replicating strategy work? </a:t>
                </a:r>
                <a:r>
                  <a:rPr lang="en-US" altLang="en-US" sz="1100" dirty="0"/>
                  <a:t>The replicating portfolio strategy is created by buying a certain number of shares of the underlying asset and borrowing money to buy zero-coupon bonds. The amount borrowed is equal to the present value of the option’s strike price. This portfolio is called a replicating portfolio because if you borrowed money and purchased a specific number of coupon bonds, your payoff will exactly match the payoff from the call option</a:t>
                </a:r>
              </a:p>
              <a:p>
                <a:pPr>
                  <a:spcBef>
                    <a:spcPct val="60000"/>
                  </a:spcBef>
                </a:pPr>
                <a:r>
                  <a:rPr lang="en-GB" altLang="en-US" sz="2200" b="1" dirty="0"/>
                  <a:t> </a:t>
                </a:r>
                <a:r>
                  <a:rPr lang="en-US" altLang="en-US" sz="2200" dirty="0"/>
                  <a:t>Let </a:t>
                </a:r>
                <a14:m>
                  <m:oMath xmlns:m="http://schemas.openxmlformats.org/officeDocument/2006/math">
                    <m:r>
                      <a:rPr lang="en-US" altLang="en-US" sz="2200" i="1" dirty="0" smtClean="0">
                        <a:solidFill>
                          <a:srgbClr val="FF0000"/>
                        </a:solidFill>
                        <a:latin typeface="Cambria Math" panose="02040503050406030204" pitchFamily="18" charset="0"/>
                        <a:ea typeface="Cambria Math" panose="02040503050406030204" pitchFamily="18" charset="0"/>
                      </a:rPr>
                      <m:t>∆</m:t>
                    </m:r>
                  </m:oMath>
                </a14:m>
                <a:r>
                  <a:rPr lang="en-US" altLang="en-US" sz="2200" dirty="0"/>
                  <a:t> be the number of shares of stock we need to buy and let </a:t>
                </a:r>
                <a14:m>
                  <m:oMath xmlns:m="http://schemas.openxmlformats.org/officeDocument/2006/math">
                    <m:r>
                      <a:rPr lang="en-US" altLang="en-US" sz="2200" i="1" dirty="0" smtClean="0">
                        <a:solidFill>
                          <a:srgbClr val="FF0000"/>
                        </a:solidFill>
                        <a:latin typeface="Cambria Math" panose="02040503050406030204" pitchFamily="18" charset="0"/>
                      </a:rPr>
                      <m:t>𝐵</m:t>
                    </m:r>
                  </m:oMath>
                </a14:m>
                <a:r>
                  <a:rPr lang="en-US" altLang="en-US" sz="2200" dirty="0"/>
                  <a:t> be the initial investment in riskless bonds.</a:t>
                </a:r>
              </a:p>
              <a:p>
                <a:pPr eaLnBrk="1" hangingPunct="1">
                  <a:spcBef>
                    <a:spcPct val="60000"/>
                  </a:spcBef>
                  <a:buFont typeface="Wingdings" panose="05000000000000000000" pitchFamily="2" charset="2"/>
                  <a:buChar char="q"/>
                </a:pPr>
                <a:r>
                  <a:rPr lang="en-US" altLang="en-US" sz="2200" dirty="0"/>
                  <a:t>To create a call option using stock and bond, </a:t>
                </a:r>
                <a:r>
                  <a:rPr lang="en-US" altLang="en-US" sz="2200" u="sng" dirty="0"/>
                  <a:t>the value of the portfolio consisting of the stock and bond must match the value of the option in every possible state</a:t>
                </a:r>
                <a:r>
                  <a:rPr lang="en-US" altLang="en-US" sz="2200" dirty="0"/>
                  <a:t>. </a:t>
                </a:r>
              </a:p>
              <a:p>
                <a:pPr>
                  <a:spcBef>
                    <a:spcPct val="60000"/>
                  </a:spcBef>
                </a:pPr>
                <a:r>
                  <a:rPr lang="en-US" altLang="en-US" sz="2200" dirty="0"/>
                  <a:t>In the upstate, the value of the portfolio must be </a:t>
                </a:r>
                <a:r>
                  <a:rPr lang="en-US" altLang="en-US" sz="2200" dirty="0">
                    <a:solidFill>
                      <a:srgbClr val="FF0000"/>
                    </a:solidFill>
                  </a:rPr>
                  <a:t>£10</a:t>
                </a:r>
                <a:r>
                  <a:rPr lang="en-US" altLang="en-US" sz="2200" dirty="0"/>
                  <a:t>, and In the downstate, the value of the portfolio must be </a:t>
                </a:r>
                <a:r>
                  <a:rPr lang="en-US" altLang="en-US" sz="2200" dirty="0">
                    <a:solidFill>
                      <a:srgbClr val="FF0000"/>
                    </a:solidFill>
                  </a:rPr>
                  <a:t>£0</a:t>
                </a:r>
                <a:r>
                  <a:rPr lang="en-US" altLang="en-US" sz="2200" dirty="0"/>
                  <a:t>, i.e.</a:t>
                </a:r>
              </a:p>
              <a:p>
                <a:pPr marL="109728" indent="0" algn="ctr">
                  <a:spcBef>
                    <a:spcPct val="60000"/>
                  </a:spcBef>
                  <a:buNone/>
                </a:pPr>
                <a:r>
                  <a:rPr lang="en-GB" sz="2200" dirty="0">
                    <a:solidFill>
                      <a:srgbClr val="000000"/>
                    </a:solidFill>
                  </a:rPr>
                  <a:t> </a:t>
                </a:r>
                <a14:m>
                  <m:oMath xmlns:m="http://schemas.openxmlformats.org/officeDocument/2006/math">
                    <m:r>
                      <a:rPr lang="en-GB" sz="2200" i="1">
                        <a:solidFill>
                          <a:srgbClr val="000000"/>
                        </a:solidFill>
                        <a:latin typeface="Cambria Math" panose="02040503050406030204" pitchFamily="18" charset="0"/>
                      </a:rPr>
                      <m:t>60</m:t>
                    </m:r>
                    <m:r>
                      <a:rPr lang="en-GB" sz="2200" i="1">
                        <a:solidFill>
                          <a:srgbClr val="000000"/>
                        </a:solidFill>
                        <a:latin typeface="Cambria Math" panose="02040503050406030204" pitchFamily="18" charset="0"/>
                      </a:rPr>
                      <m:t>𝛥</m:t>
                    </m:r>
                    <m:r>
                      <a:rPr lang="en-GB" sz="2200" i="1">
                        <a:solidFill>
                          <a:srgbClr val="000000"/>
                        </a:solidFill>
                        <a:latin typeface="Cambria Math" panose="02040503050406030204" pitchFamily="18" charset="0"/>
                      </a:rPr>
                      <m:t>+</m:t>
                    </m:r>
                    <m:r>
                      <a:rPr lang="en-GB" sz="2200" i="1">
                        <a:solidFill>
                          <a:srgbClr val="000000"/>
                        </a:solidFill>
                        <a:latin typeface="Cambria Math" panose="02040503050406030204" pitchFamily="18" charset="0"/>
                      </a:rPr>
                      <m:t>1</m:t>
                    </m:r>
                    <m:r>
                      <a:rPr lang="en-GB" sz="2200" i="1">
                        <a:solidFill>
                          <a:srgbClr val="000000"/>
                        </a:solidFill>
                        <a:latin typeface="Cambria Math" panose="02040503050406030204" pitchFamily="18" charset="0"/>
                      </a:rPr>
                      <m:t>.</m:t>
                    </m:r>
                    <m:r>
                      <a:rPr lang="en-GB" sz="2200" i="1">
                        <a:solidFill>
                          <a:srgbClr val="000000"/>
                        </a:solidFill>
                        <a:latin typeface="Cambria Math" panose="02040503050406030204" pitchFamily="18" charset="0"/>
                      </a:rPr>
                      <m:t>06</m:t>
                    </m:r>
                    <m:r>
                      <a:rPr lang="en-GB" sz="2200" i="1">
                        <a:solidFill>
                          <a:srgbClr val="000000"/>
                        </a:solidFill>
                        <a:latin typeface="Cambria Math" panose="02040503050406030204" pitchFamily="18" charset="0"/>
                      </a:rPr>
                      <m:t>𝐵</m:t>
                    </m:r>
                    <m:r>
                      <a:rPr lang="en-GB" sz="2200" b="0" i="1" smtClean="0">
                        <a:solidFill>
                          <a:srgbClr val="000000"/>
                        </a:solidFill>
                        <a:latin typeface="Cambria Math" panose="02040503050406030204" pitchFamily="18" charset="0"/>
                      </a:rPr>
                      <m:t>=</m:t>
                    </m:r>
                    <m:r>
                      <a:rPr lang="en-GB" sz="2200" i="1">
                        <a:solidFill>
                          <a:srgbClr val="000000"/>
                        </a:solidFill>
                        <a:latin typeface="Cambria Math" panose="02040503050406030204" pitchFamily="18" charset="0"/>
                      </a:rPr>
                      <m:t>10</m:t>
                    </m:r>
                  </m:oMath>
                </a14:m>
                <a:endParaRPr lang="en-GB" sz="2200" i="1" dirty="0"/>
              </a:p>
              <a:p>
                <a:pPr marL="109728" indent="0">
                  <a:spcBef>
                    <a:spcPct val="60000"/>
                  </a:spcBef>
                  <a:buNone/>
                </a:pPr>
                <a14:m>
                  <m:oMathPara xmlns:m="http://schemas.openxmlformats.org/officeDocument/2006/math">
                    <m:oMathParaPr>
                      <m:jc m:val="centerGroup"/>
                    </m:oMathParaPr>
                    <m:oMath xmlns:m="http://schemas.openxmlformats.org/officeDocument/2006/math">
                      <m:r>
                        <a:rPr lang="en-GB" sz="2200" b="0" i="1" dirty="0" smtClean="0">
                          <a:solidFill>
                            <a:srgbClr val="000000"/>
                          </a:solidFill>
                          <a:latin typeface="Cambria Math" panose="02040503050406030204" pitchFamily="18" charset="0"/>
                        </a:rPr>
                        <m:t>  </m:t>
                      </m:r>
                      <m:r>
                        <a:rPr lang="en-GB" sz="2200" i="1" dirty="0" smtClean="0">
                          <a:solidFill>
                            <a:srgbClr val="000000"/>
                          </a:solidFill>
                          <a:latin typeface="Cambria Math" panose="02040503050406030204" pitchFamily="18" charset="0"/>
                        </a:rPr>
                        <m:t>40</m:t>
                      </m:r>
                      <m:r>
                        <a:rPr lang="en-GB" sz="2200" i="1" dirty="0" smtClean="0">
                          <a:solidFill>
                            <a:srgbClr val="000000"/>
                          </a:solidFill>
                          <a:latin typeface="Cambria Math" panose="02040503050406030204" pitchFamily="18" charset="0"/>
                        </a:rPr>
                        <m:t>𝛥</m:t>
                      </m:r>
                      <m:r>
                        <a:rPr lang="en-GB" sz="2200" i="1" dirty="0" smtClean="0">
                          <a:solidFill>
                            <a:srgbClr val="000000"/>
                          </a:solidFill>
                          <a:latin typeface="Cambria Math" panose="02040503050406030204" pitchFamily="18" charset="0"/>
                        </a:rPr>
                        <m:t>+</m:t>
                      </m:r>
                      <m:r>
                        <a:rPr lang="en-GB" sz="2200" i="1" dirty="0" smtClean="0">
                          <a:solidFill>
                            <a:srgbClr val="000000"/>
                          </a:solidFill>
                          <a:latin typeface="Cambria Math" panose="02040503050406030204" pitchFamily="18" charset="0"/>
                        </a:rPr>
                        <m:t>1</m:t>
                      </m:r>
                      <m:r>
                        <a:rPr lang="en-GB" sz="2200" i="1" dirty="0" smtClean="0">
                          <a:solidFill>
                            <a:srgbClr val="000000"/>
                          </a:solidFill>
                          <a:latin typeface="Cambria Math" panose="02040503050406030204" pitchFamily="18" charset="0"/>
                        </a:rPr>
                        <m:t>.</m:t>
                      </m:r>
                      <m:r>
                        <a:rPr lang="en-GB" sz="2200" i="1" dirty="0" smtClean="0">
                          <a:solidFill>
                            <a:srgbClr val="000000"/>
                          </a:solidFill>
                          <a:latin typeface="Cambria Math" panose="02040503050406030204" pitchFamily="18" charset="0"/>
                        </a:rPr>
                        <m:t>06</m:t>
                      </m:r>
                      <m:r>
                        <a:rPr lang="en-GB" sz="2200" i="1" dirty="0" smtClean="0">
                          <a:solidFill>
                            <a:srgbClr val="000000"/>
                          </a:solidFill>
                          <a:latin typeface="Cambria Math" panose="02040503050406030204" pitchFamily="18" charset="0"/>
                        </a:rPr>
                        <m:t>𝐵</m:t>
                      </m:r>
                      <m:r>
                        <a:rPr lang="en-GB" sz="2200" i="1" dirty="0" smtClean="0">
                          <a:solidFill>
                            <a:srgbClr val="000000"/>
                          </a:solidFill>
                          <a:latin typeface="Cambria Math" panose="02040503050406030204" pitchFamily="18" charset="0"/>
                        </a:rPr>
                        <m:t>=</m:t>
                      </m:r>
                      <m:r>
                        <a:rPr lang="en-GB" sz="2200" i="1" dirty="0" smtClean="0">
                          <a:solidFill>
                            <a:srgbClr val="000000"/>
                          </a:solidFill>
                          <a:latin typeface="Cambria Math" panose="02040503050406030204" pitchFamily="18" charset="0"/>
                        </a:rPr>
                        <m:t>0</m:t>
                      </m:r>
                    </m:oMath>
                  </m:oMathPara>
                </a14:m>
                <a:endParaRPr lang="en-GB" sz="2200" i="1" dirty="0"/>
              </a:p>
              <a:p>
                <a:pPr>
                  <a:spcBef>
                    <a:spcPct val="60000"/>
                  </a:spcBef>
                  <a:buFont typeface="Arial" panose="020B0604020202020204" pitchFamily="34" charset="0"/>
                  <a:buChar char="•"/>
                </a:pPr>
                <a:r>
                  <a:rPr lang="en-GB" sz="2200" b="1" u="sng" dirty="0">
                    <a:ea typeface="Cambria Math" panose="02040503050406030204" pitchFamily="18" charset="0"/>
                  </a:rPr>
                  <a:t>Note</a:t>
                </a:r>
                <a:r>
                  <a:rPr lang="en-GB" sz="2200" u="sng" dirty="0">
                    <a:ea typeface="Cambria Math" panose="02040503050406030204" pitchFamily="18" charset="0"/>
                  </a:rPr>
                  <a:t>: One way to look at this strategy is that we buy </a:t>
                </a:r>
                <a14:m>
                  <m:oMath xmlns:m="http://schemas.openxmlformats.org/officeDocument/2006/math">
                    <m:r>
                      <a:rPr lang="en-GB" sz="2200" b="0" i="1" u="sng">
                        <a:solidFill>
                          <a:srgbClr val="FF0000"/>
                        </a:solidFill>
                        <a:latin typeface="Cambria Math" panose="02040503050406030204" pitchFamily="18" charset="0"/>
                        <a:ea typeface="Cambria Math" panose="02040503050406030204" pitchFamily="18" charset="0"/>
                      </a:rPr>
                      <m:t>∆</m:t>
                    </m:r>
                    <m:r>
                      <a:rPr lang="en-GB" sz="2200" b="0" i="1" u="sng" smtClean="0">
                        <a:solidFill>
                          <a:srgbClr val="FF0000"/>
                        </a:solidFill>
                        <a:latin typeface="Cambria Math" panose="02040503050406030204" pitchFamily="18" charset="0"/>
                        <a:ea typeface="Cambria Math" panose="02040503050406030204" pitchFamily="18" charset="0"/>
                      </a:rPr>
                      <m:t>=</m:t>
                    </m:r>
                    <m:r>
                      <a:rPr lang="en-GB" sz="2200" b="0" i="1" u="sng">
                        <a:solidFill>
                          <a:srgbClr val="FF0000"/>
                        </a:solidFill>
                        <a:latin typeface="Cambria Math" panose="02040503050406030204" pitchFamily="18" charset="0"/>
                        <a:ea typeface="Cambria Math" panose="02040503050406030204" pitchFamily="18" charset="0"/>
                      </a:rPr>
                      <m:t>0</m:t>
                    </m:r>
                    <m:r>
                      <a:rPr lang="en-GB" sz="2200" b="0" i="1" u="sng">
                        <a:solidFill>
                          <a:srgbClr val="FF0000"/>
                        </a:solidFill>
                        <a:latin typeface="Cambria Math" panose="02040503050406030204" pitchFamily="18" charset="0"/>
                        <a:ea typeface="Cambria Math" panose="02040503050406030204" pitchFamily="18" charset="0"/>
                      </a:rPr>
                      <m:t>.</m:t>
                    </m:r>
                    <m:r>
                      <a:rPr lang="en-GB" sz="2200" b="0" i="1" u="sng">
                        <a:solidFill>
                          <a:srgbClr val="FF0000"/>
                        </a:solidFill>
                        <a:latin typeface="Cambria Math" panose="02040503050406030204" pitchFamily="18" charset="0"/>
                        <a:ea typeface="Cambria Math" panose="02040503050406030204" pitchFamily="18" charset="0"/>
                      </a:rPr>
                      <m:t>5</m:t>
                    </m:r>
                  </m:oMath>
                </a14:m>
                <a:r>
                  <a:rPr lang="en-GB" sz="2200" u="sng" dirty="0">
                    <a:solidFill>
                      <a:srgbClr val="FF0000"/>
                    </a:solidFill>
                    <a:ea typeface="Cambria Math" panose="02040503050406030204" pitchFamily="18" charset="0"/>
                  </a:rPr>
                  <a:t> </a:t>
                </a:r>
                <a:r>
                  <a:rPr lang="en-GB" sz="2200" u="sng" dirty="0">
                    <a:ea typeface="Cambria Math" panose="02040503050406030204" pitchFamily="18" charset="0"/>
                  </a:rPr>
                  <a:t>shares</a:t>
                </a:r>
                <a:r>
                  <a:rPr lang="en-GB" sz="2200" u="sng" dirty="0">
                    <a:solidFill>
                      <a:srgbClr val="FF0000"/>
                    </a:solidFill>
                    <a:ea typeface="Cambria Math" panose="02040503050406030204" pitchFamily="18" charset="0"/>
                  </a:rPr>
                  <a:t> </a:t>
                </a:r>
                <a:r>
                  <a:rPr lang="en-GB" sz="2200" u="sng" dirty="0">
                    <a:ea typeface="Cambria Math" panose="02040503050406030204" pitchFamily="18" charset="0"/>
                  </a:rPr>
                  <a:t>and finance this through borrowing</a:t>
                </a:r>
                <a:r>
                  <a:rPr lang="en-GB" sz="2200" u="sng" dirty="0">
                    <a:solidFill>
                      <a:srgbClr val="FF0000"/>
                    </a:solidFill>
                    <a:ea typeface="Cambria Math" panose="02040503050406030204" pitchFamily="18" charset="0"/>
                  </a:rPr>
                  <a:t> </a:t>
                </a:r>
                <a14:m>
                  <m:oMath xmlns:m="http://schemas.openxmlformats.org/officeDocument/2006/math">
                    <m:r>
                      <a:rPr lang="en-GB" sz="2200" b="0" i="1" u="sng">
                        <a:solidFill>
                          <a:srgbClr val="FF0000"/>
                        </a:solidFill>
                        <a:latin typeface="Cambria Math" panose="02040503050406030204" pitchFamily="18" charset="0"/>
                        <a:ea typeface="Cambria Math" panose="02040503050406030204" pitchFamily="18" charset="0"/>
                      </a:rPr>
                      <m:t>𝐵</m:t>
                    </m:r>
                    <m:r>
                      <a:rPr lang="en-GB" sz="2200" b="0" i="1" u="sng">
                        <a:solidFill>
                          <a:srgbClr val="FF0000"/>
                        </a:solidFill>
                        <a:latin typeface="Cambria Math" panose="02040503050406030204" pitchFamily="18" charset="0"/>
                        <a:ea typeface="Cambria Math" panose="02040503050406030204" pitchFamily="18" charset="0"/>
                      </a:rPr>
                      <m:t>=</m:t>
                    </m:r>
                    <m:r>
                      <a:rPr lang="en-GB" sz="2200" b="0" i="1" u="sng">
                        <a:solidFill>
                          <a:srgbClr val="FF0000"/>
                        </a:solidFill>
                        <a:latin typeface="Cambria Math" panose="02040503050406030204" pitchFamily="18" charset="0"/>
                        <a:ea typeface="Cambria Math" panose="02040503050406030204" pitchFamily="18" charset="0"/>
                      </a:rPr>
                      <m:t>18</m:t>
                    </m:r>
                    <m:r>
                      <a:rPr lang="en-GB" sz="2200" b="0" i="1" u="sng">
                        <a:solidFill>
                          <a:srgbClr val="FF0000"/>
                        </a:solidFill>
                        <a:latin typeface="Cambria Math" panose="02040503050406030204" pitchFamily="18" charset="0"/>
                        <a:ea typeface="Cambria Math" panose="02040503050406030204" pitchFamily="18" charset="0"/>
                      </a:rPr>
                      <m:t>.</m:t>
                    </m:r>
                    <m:r>
                      <a:rPr lang="en-GB" sz="2200" b="0" i="1" u="sng">
                        <a:solidFill>
                          <a:srgbClr val="FF0000"/>
                        </a:solidFill>
                        <a:latin typeface="Cambria Math" panose="02040503050406030204" pitchFamily="18" charset="0"/>
                        <a:ea typeface="Cambria Math" panose="02040503050406030204" pitchFamily="18" charset="0"/>
                      </a:rPr>
                      <m:t>8679</m:t>
                    </m:r>
                  </m:oMath>
                </a14:m>
                <a:r>
                  <a:rPr lang="en-GB" sz="2200" u="sng" dirty="0">
                    <a:solidFill>
                      <a:srgbClr val="FF0000"/>
                    </a:solidFill>
                    <a:ea typeface="Cambria Math" panose="02040503050406030204" pitchFamily="18" charset="0"/>
                  </a:rPr>
                  <a:t> </a:t>
                </a:r>
                <a:r>
                  <a:rPr lang="en-GB" sz="2200" u="sng" dirty="0">
                    <a:ea typeface="Cambria Math" panose="02040503050406030204" pitchFamily="18" charset="0"/>
                  </a:rPr>
                  <a:t>at the risk-free rate of </a:t>
                </a:r>
                <a:r>
                  <a:rPr lang="en-GB" sz="2200" u="sng" dirty="0">
                    <a:solidFill>
                      <a:srgbClr val="FF0000"/>
                    </a:solidFill>
                    <a:ea typeface="Cambria Math" panose="02040503050406030204" pitchFamily="18" charset="0"/>
                  </a:rPr>
                  <a:t>6%.</a:t>
                </a:r>
                <a:endParaRPr lang="en-GB" sz="2200" u="sng" dirty="0">
                  <a:ea typeface="Cambria Math" panose="02040503050406030204" pitchFamily="18" charset="0"/>
                </a:endParaRPr>
              </a:p>
              <a:p>
                <a:pPr>
                  <a:spcBef>
                    <a:spcPct val="60000"/>
                  </a:spcBef>
                  <a:buFont typeface="Arial" panose="020B0604020202020204" pitchFamily="34" charset="0"/>
                  <a:buChar char="•"/>
                </a:pPr>
                <a:r>
                  <a:rPr lang="en-GB" sz="2200" dirty="0">
                    <a:ea typeface="Cambria Math" panose="02040503050406030204" pitchFamily="18" charset="0"/>
                  </a:rPr>
                  <a:t>A portfolio that is long </a:t>
                </a:r>
                <a:r>
                  <a:rPr lang="en-GB" sz="2200" dirty="0">
                    <a:solidFill>
                      <a:srgbClr val="FF0000"/>
                    </a:solidFill>
                    <a:ea typeface="Cambria Math" panose="02040503050406030204" pitchFamily="18" charset="0"/>
                  </a:rPr>
                  <a:t>0.5</a:t>
                </a:r>
                <a:r>
                  <a:rPr lang="en-GB" sz="2200" dirty="0">
                    <a:ea typeface="Cambria Math" panose="02040503050406030204" pitchFamily="18" charset="0"/>
                  </a:rPr>
                  <a:t> shares of stock and short approximately </a:t>
                </a:r>
                <a:r>
                  <a:rPr lang="en-GB" sz="2200" dirty="0">
                    <a:solidFill>
                      <a:srgbClr val="FF0000"/>
                    </a:solidFill>
                    <a:ea typeface="Cambria Math" panose="02040503050406030204" pitchFamily="18" charset="0"/>
                  </a:rPr>
                  <a:t>£18.87 </a:t>
                </a:r>
                <a:r>
                  <a:rPr lang="en-GB" sz="2200" dirty="0">
                    <a:ea typeface="Cambria Math" panose="02040503050406030204" pitchFamily="18" charset="0"/>
                  </a:rPr>
                  <a:t>worth of bonds will have a value in one period that exactly matches the value of the call.</a:t>
                </a:r>
              </a:p>
              <a:p>
                <a:pPr marL="109728" indent="0" algn="ctr">
                  <a:spcBef>
                    <a:spcPct val="60000"/>
                  </a:spcBef>
                  <a:buNone/>
                </a:pPr>
                <a:r>
                  <a:rPr lang="en-GB" sz="2200" dirty="0">
                    <a:ea typeface="Cambria Math" panose="02040503050406030204" pitchFamily="18" charset="0"/>
                  </a:rPr>
                  <a:t>  60 × 0.5 – 1.06 × 18.87 = 10</a:t>
                </a:r>
              </a:p>
              <a:p>
                <a:pPr marL="109728" indent="0" algn="ctr">
                  <a:spcBef>
                    <a:spcPct val="60000"/>
                  </a:spcBef>
                  <a:buNone/>
                </a:pPr>
                <a:r>
                  <a:rPr lang="en-GB" sz="2200" dirty="0">
                    <a:ea typeface="Cambria Math" panose="02040503050406030204" pitchFamily="18" charset="0"/>
                  </a:rPr>
                  <a:t>40 × 0.5 – 1.06 × 18.87 = 0</a:t>
                </a:r>
              </a:p>
              <a:p>
                <a:pPr>
                  <a:spcBef>
                    <a:spcPct val="60000"/>
                  </a:spcBef>
                  <a:buFont typeface="Arial" panose="020B0604020202020204" pitchFamily="34" charset="0"/>
                  <a:buChar char="•"/>
                </a:pPr>
                <a:endParaRPr lang="en-GB" sz="2200" b="0" dirty="0">
                  <a:ea typeface="Cambria Math" panose="02040503050406030204" pitchFamily="18" charset="0"/>
                </a:endParaRPr>
              </a:p>
              <a:p>
                <a:pPr marL="109728" indent="0">
                  <a:spcBef>
                    <a:spcPct val="60000"/>
                  </a:spcBef>
                  <a:buNone/>
                </a:pPr>
                <a:endParaRPr lang="en-GB" sz="2200" dirty="0"/>
              </a:p>
              <a:p>
                <a:pPr marL="109728" indent="0">
                  <a:spcBef>
                    <a:spcPct val="60000"/>
                  </a:spcBef>
                  <a:buNone/>
                </a:pPr>
                <a:endParaRPr lang="en-GB" sz="2200" i="1" dirty="0"/>
              </a:p>
              <a:p>
                <a:pPr marL="109728" indent="0">
                  <a:spcBef>
                    <a:spcPct val="60000"/>
                  </a:spcBef>
                  <a:buNone/>
                </a:pPr>
                <a:endParaRPr lang="en-US" altLang="en-US" sz="2200" dirty="0"/>
              </a:p>
              <a:p>
                <a:pPr marL="109728" indent="0">
                  <a:spcBef>
                    <a:spcPct val="60000"/>
                  </a:spcBef>
                  <a:buNone/>
                </a:pPr>
                <a:endParaRPr lang="en-GB" sz="2200" dirty="0"/>
              </a:p>
              <a:p>
                <a:pPr marL="109728" indent="0" eaLnBrk="1" hangingPunct="1">
                  <a:spcBef>
                    <a:spcPct val="60000"/>
                  </a:spcBef>
                  <a:buNone/>
                </a:pPr>
                <a:endParaRPr lang="en-US" altLang="en-US" sz="2200" dirty="0"/>
              </a:p>
            </p:txBody>
          </p:sp>
        </mc:Choice>
        <mc:Fallback xmlns="">
          <p:sp>
            <p:nvSpPr>
              <p:cNvPr id="38915" name="Rectangle 3">
                <a:extLst>
                  <a:ext uri="{FF2B5EF4-FFF2-40B4-BE49-F238E27FC236}">
                    <a16:creationId xmlns:a16="http://schemas.microsoft.com/office/drawing/2014/main" id="{1038A89A-838F-4E4D-8DB7-6FBD0F21CB82}"/>
                  </a:ext>
                </a:extLst>
              </p:cNvPr>
              <p:cNvSpPr>
                <a:spLocks noGrp="1" noRot="1" noChangeAspect="1" noMove="1" noResize="1" noEditPoints="1" noAdjustHandles="1" noChangeArrowheads="1" noChangeShapeType="1" noTextEdit="1"/>
              </p:cNvSpPr>
              <p:nvPr>
                <p:ph idx="1"/>
              </p:nvPr>
            </p:nvSpPr>
            <p:spPr>
              <a:xfrm>
                <a:off x="184727" y="1211262"/>
                <a:ext cx="11822546" cy="5549755"/>
              </a:xfrm>
              <a:blipFill>
                <a:blip r:embed="rId3"/>
                <a:stretch>
                  <a:fillRect t="-1648" r="-773"/>
                </a:stretch>
              </a:blipFill>
            </p:spPr>
            <p:txBody>
              <a:bodyPr/>
              <a:lstStyle/>
              <a:p>
                <a:r>
                  <a:rPr lang="en-GB">
                    <a:noFill/>
                  </a:rPr>
                  <a:t> </a:t>
                </a:r>
              </a:p>
            </p:txBody>
          </p:sp>
        </mc:Fallback>
      </mc:AlternateContent>
      <p:sp>
        <p:nvSpPr>
          <p:cNvPr id="6" name="Title 1">
            <a:extLst>
              <a:ext uri="{FF2B5EF4-FFF2-40B4-BE49-F238E27FC236}">
                <a16:creationId xmlns:a16="http://schemas.microsoft.com/office/drawing/2014/main" id="{FBE915A3-F504-4301-AF53-68C36F6B23FE}"/>
              </a:ext>
            </a:extLst>
          </p:cNvPr>
          <p:cNvSpPr txBox="1">
            <a:spLocks/>
          </p:cNvSpPr>
          <p:nvPr/>
        </p:nvSpPr>
        <p:spPr>
          <a:xfrm>
            <a:off x="307597" y="646514"/>
            <a:ext cx="11576806" cy="448207"/>
          </a:xfrm>
          <a:prstGeom prst="rect">
            <a:avLst/>
          </a:prstGeom>
          <a:gradFill>
            <a:gsLst>
              <a:gs pos="0">
                <a:schemeClr val="accent1">
                  <a:lumMod val="5000"/>
                  <a:lumOff val="95000"/>
                </a:schemeClr>
              </a:gs>
              <a:gs pos="9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0">
            <a:schemeClr val="accent6"/>
          </a:lnRef>
          <a:fillRef idx="3">
            <a:schemeClr val="accent6"/>
          </a:fillRef>
          <a:effectRef idx="3">
            <a:schemeClr val="accent6"/>
          </a:effectRef>
          <a:fontRef idx="minor">
            <a:schemeClr val="lt1"/>
          </a:fontRef>
        </p:style>
        <p:txBody>
          <a:bodyPr vert="horz" anchor="ct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3200" b="0" i="0" u="none" strike="noStrike" kern="1200" cap="none" spc="0" normalizeH="0" baseline="0" noProof="0" dirty="0">
                <a:ln>
                  <a:noFill/>
                </a:ln>
                <a:solidFill>
                  <a:srgbClr val="000000"/>
                </a:solidFill>
                <a:effectLst/>
                <a:uLnTx/>
                <a:uFillTx/>
                <a:latin typeface="Calibri" panose="020F0502020204030204"/>
                <a:ea typeface="+mn-ea"/>
                <a:cs typeface="+mn-cs"/>
              </a:rPr>
              <a:t>A Two-State Single-Period Model</a:t>
            </a:r>
            <a:endParaRPr kumimoji="0" lang="en-GB" sz="32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8" name="Arrow: Right 7">
            <a:extLst>
              <a:ext uri="{FF2B5EF4-FFF2-40B4-BE49-F238E27FC236}">
                <a16:creationId xmlns:a16="http://schemas.microsoft.com/office/drawing/2014/main" id="{912A4FF0-D44E-4D78-85DF-9BD78C9DC41B}"/>
              </a:ext>
            </a:extLst>
          </p:cNvPr>
          <p:cNvSpPr/>
          <p:nvPr/>
        </p:nvSpPr>
        <p:spPr>
          <a:xfrm>
            <a:off x="7313927" y="3884539"/>
            <a:ext cx="452582" cy="203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425A3553-33FC-4272-B8DC-0B3BC9372496}"/>
                  </a:ext>
                </a:extLst>
              </p:cNvPr>
              <p:cNvSpPr txBox="1"/>
              <p:nvPr/>
            </p:nvSpPr>
            <p:spPr>
              <a:xfrm>
                <a:off x="7740811" y="3817594"/>
                <a:ext cx="3158837" cy="369332"/>
              </a:xfrm>
              <a:prstGeom prst="rect">
                <a:avLst/>
              </a:prstGeom>
              <a:noFill/>
            </p:spPr>
            <p:txBody>
              <a:bodyPr wrap="square" rtlCol="0">
                <a:spAutoFit/>
              </a:bodyPr>
              <a:lstStyle/>
              <a:p>
                <a:pPr marL="109728" marR="0" lvl="0" indent="0" algn="ctr" defTabSz="914400" rtl="0" eaLnBrk="1" fontAlgn="auto" latinLnBrk="0" hangingPunct="1">
                  <a:lnSpc>
                    <a:spcPct val="100000"/>
                  </a:lnSpc>
                  <a:spcBef>
                    <a:spcPct val="60000"/>
                  </a:spcBef>
                  <a:spcAft>
                    <a:spcPts val="0"/>
                  </a:spcAft>
                  <a:buClrTx/>
                  <a:buSzTx/>
                  <a:buFontTx/>
                  <a:buNone/>
                  <a:tabLst/>
                  <a:defRPr/>
                </a:pPr>
                <a14:m>
                  <m:oMath xmlns:m="http://schemas.openxmlformats.org/officeDocument/2006/math">
                    <m:r>
                      <a:rPr kumimoji="0" lang="en-GB" sz="18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m:t>
                    </m:r>
                    <m:r>
                      <a:rPr kumimoji="0" lang="en-GB" sz="18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0</m:t>
                    </m:r>
                    <m:r>
                      <a:rPr kumimoji="0" lang="en-GB" sz="18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m:t>
                    </m:r>
                    <m:r>
                      <a:rPr kumimoji="0" lang="en-GB" sz="18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5</m:t>
                    </m:r>
                  </m:oMath>
                </a14:m>
                <a:r>
                  <a:rPr kumimoji="0" lang="en-GB" sz="1800" b="0" i="0" u="none" strike="noStrike" kern="1200" cap="none" spc="0" normalizeH="0" baseline="0" noProof="0" dirty="0">
                    <a:ln>
                      <a:noFill/>
                    </a:ln>
                    <a:solidFill>
                      <a:srgbClr val="FF0000"/>
                    </a:solidFill>
                    <a:effectLst/>
                    <a:uLnTx/>
                    <a:uFillTx/>
                    <a:latin typeface="Calibri" panose="020F0502020204030204"/>
                    <a:ea typeface="Cambria Math" panose="02040503050406030204" pitchFamily="18" charset="0"/>
                    <a:cs typeface="+mn-cs"/>
                  </a:rPr>
                  <a:t> </a:t>
                </a:r>
                <a:r>
                  <a:rPr kumimoji="0" lang="en-GB" sz="1800" b="0" i="0" u="none" strike="noStrike" kern="1200" cap="none" spc="0" normalizeH="0" baseline="0" noProof="0" dirty="0">
                    <a:ln>
                      <a:noFill/>
                    </a:ln>
                    <a:solidFill>
                      <a:srgbClr val="000000"/>
                    </a:solidFill>
                    <a:effectLst/>
                    <a:uLnTx/>
                    <a:uFillTx/>
                    <a:latin typeface="Calibri" panose="020F0502020204030204"/>
                    <a:ea typeface="Cambria Math" panose="02040503050406030204" pitchFamily="18" charset="0"/>
                    <a:cs typeface="+mn-cs"/>
                  </a:rPr>
                  <a:t>and </a:t>
                </a:r>
                <a14:m>
                  <m:oMath xmlns:m="http://schemas.openxmlformats.org/officeDocument/2006/math">
                    <m:r>
                      <a:rPr kumimoji="0" lang="en-GB" sz="18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𝐵</m:t>
                    </m:r>
                    <m:r>
                      <a:rPr kumimoji="0" lang="en-GB" sz="18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m:t>
                    </m:r>
                    <m:r>
                      <a:rPr kumimoji="0" lang="en-GB" sz="18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18</m:t>
                    </m:r>
                    <m:r>
                      <a:rPr kumimoji="0" lang="en-GB" sz="18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m:t>
                    </m:r>
                    <m:r>
                      <a:rPr kumimoji="0" lang="en-GB" sz="18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8679</m:t>
                    </m:r>
                  </m:oMath>
                </a14:m>
                <a:endParaRPr kumimoji="0" lang="en-GB" sz="1800" b="0" i="0" u="none" strike="noStrike" kern="1200" cap="none" spc="0" normalizeH="0" baseline="0" noProof="0" dirty="0">
                  <a:ln>
                    <a:noFill/>
                  </a:ln>
                  <a:solidFill>
                    <a:srgbClr val="000000"/>
                  </a:solidFill>
                  <a:effectLst/>
                  <a:uLnTx/>
                  <a:uFillTx/>
                  <a:latin typeface="Calibri" panose="020F0502020204030204"/>
                  <a:ea typeface="Cambria Math" panose="02040503050406030204" pitchFamily="18" charset="0"/>
                  <a:cs typeface="+mn-cs"/>
                </a:endParaRPr>
              </a:p>
            </p:txBody>
          </p:sp>
        </mc:Choice>
        <mc:Fallback xmlns="">
          <p:sp>
            <p:nvSpPr>
              <p:cNvPr id="9" name="TextBox 8">
                <a:extLst>
                  <a:ext uri="{FF2B5EF4-FFF2-40B4-BE49-F238E27FC236}">
                    <a16:creationId xmlns:a16="http://schemas.microsoft.com/office/drawing/2014/main" id="{425A3553-33FC-4272-B8DC-0B3BC9372496}"/>
                  </a:ext>
                </a:extLst>
              </p:cNvPr>
              <p:cNvSpPr txBox="1">
                <a:spLocks noRot="1" noChangeAspect="1" noMove="1" noResize="1" noEditPoints="1" noAdjustHandles="1" noChangeArrowheads="1" noChangeShapeType="1" noTextEdit="1"/>
              </p:cNvSpPr>
              <p:nvPr/>
            </p:nvSpPr>
            <p:spPr>
              <a:xfrm>
                <a:off x="7740811" y="3817594"/>
                <a:ext cx="3158837" cy="369332"/>
              </a:xfrm>
              <a:prstGeom prst="rect">
                <a:avLst/>
              </a:prstGeom>
              <a:blipFill>
                <a:blip r:embed="rId4"/>
                <a:stretch>
                  <a:fillRect t="-8197" b="-24590"/>
                </a:stretch>
              </a:blipFill>
            </p:spPr>
            <p:txBody>
              <a:bodyPr/>
              <a:lstStyle/>
              <a:p>
                <a:r>
                  <a:rPr lang="en-GB">
                    <a:noFill/>
                  </a:rPr>
                  <a:t> </a:t>
                </a:r>
              </a:p>
            </p:txBody>
          </p:sp>
        </mc:Fallback>
      </mc:AlternateContent>
      <p:sp>
        <p:nvSpPr>
          <p:cNvPr id="10" name="TextBox 9">
            <a:extLst>
              <a:ext uri="{FF2B5EF4-FFF2-40B4-BE49-F238E27FC236}">
                <a16:creationId xmlns:a16="http://schemas.microsoft.com/office/drawing/2014/main" id="{A9143B2B-7F88-482D-ACC3-626D65CB2406}"/>
              </a:ext>
            </a:extLst>
          </p:cNvPr>
          <p:cNvSpPr txBox="1"/>
          <p:nvPr/>
        </p:nvSpPr>
        <p:spPr>
          <a:xfrm>
            <a:off x="9284154" y="3429000"/>
            <a:ext cx="2600249"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A negative sign shows the amount borrowed for investing in the bond </a:t>
            </a:r>
          </a:p>
        </p:txBody>
      </p:sp>
      <p:sp>
        <p:nvSpPr>
          <p:cNvPr id="2" name="Slide Number Placeholder 1">
            <a:extLst>
              <a:ext uri="{FF2B5EF4-FFF2-40B4-BE49-F238E27FC236}">
                <a16:creationId xmlns:a16="http://schemas.microsoft.com/office/drawing/2014/main" id="{49F828C4-D64B-4384-AC91-F2C6CAF9B41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210</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cSld>
  <p:clrMapOvr>
    <a:masterClrMapping/>
  </p:clrMapOvr>
  <p:transition spd="med">
    <p:wipe dir="r"/>
  </p:transition>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2398" y="649721"/>
            <a:ext cx="11616886" cy="448207"/>
          </a:xfrm>
          <a:solidFill>
            <a:schemeClr val="accent4">
              <a:lumMod val="90000"/>
            </a:schemeClr>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600" dirty="0">
                <a:solidFill>
                  <a:schemeClr val="tx1"/>
                </a:solidFill>
              </a:rPr>
              <a:t>Replicating An Option in the Binomial Model</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85226" y="1258349"/>
                <a:ext cx="11758991" cy="5316187"/>
              </a:xfrm>
            </p:spPr>
            <p:txBody>
              <a:bodyPr>
                <a:normAutofit/>
              </a:bodyPr>
              <a:lstStyle/>
              <a:p>
                <a:pPr>
                  <a:spcAft>
                    <a:spcPts val="600"/>
                  </a:spcAft>
                  <a:buFont typeface="Wingdings" panose="05000000000000000000" pitchFamily="2" charset="2"/>
                  <a:buChar char="q"/>
                </a:pPr>
                <a:r>
                  <a:rPr lang="en-GB" sz="2200" b="1" dirty="0"/>
                  <a:t>What is the value of this portfolio? What should be the price of the call option?</a:t>
                </a:r>
              </a:p>
              <a:p>
                <a:pPr>
                  <a:spcAft>
                    <a:spcPts val="600"/>
                  </a:spcAft>
                  <a:buFont typeface="Arial" panose="020B0604020202020204" pitchFamily="34" charset="0"/>
                  <a:buChar char="•"/>
                </a:pPr>
                <a:r>
                  <a:rPr lang="en-US" altLang="en-US" sz="2200" dirty="0"/>
                  <a:t>The value of the portfolio today is the value of </a:t>
                </a:r>
                <a14:m>
                  <m:oMath xmlns:m="http://schemas.openxmlformats.org/officeDocument/2006/math">
                    <m:r>
                      <a:rPr lang="en-US" altLang="en-US" sz="2200" i="0" smtClean="0">
                        <a:solidFill>
                          <a:srgbClr val="FF0000"/>
                        </a:solidFill>
                        <a:latin typeface="Cambria Math" panose="02040503050406030204" pitchFamily="18" charset="0"/>
                        <a:ea typeface="Cambria Math" panose="02040503050406030204" pitchFamily="18" charset="0"/>
                      </a:rPr>
                      <m:t>∆</m:t>
                    </m:r>
                    <m:r>
                      <a:rPr lang="en-GB" altLang="en-US" sz="2200" b="0" i="0" smtClean="0">
                        <a:solidFill>
                          <a:srgbClr val="FF0000"/>
                        </a:solidFill>
                        <a:latin typeface="Cambria Math" panose="02040503050406030204" pitchFamily="18" charset="0"/>
                        <a:ea typeface="Cambria Math" panose="02040503050406030204" pitchFamily="18" charset="0"/>
                      </a:rPr>
                      <m:t>=</m:t>
                    </m:r>
                  </m:oMath>
                </a14:m>
                <a:r>
                  <a:rPr lang="en-US" altLang="en-US" sz="2200" b="1" dirty="0">
                    <a:solidFill>
                      <a:srgbClr val="FF0000"/>
                    </a:solidFill>
                  </a:rPr>
                  <a:t>0.5</a:t>
                </a:r>
                <a:r>
                  <a:rPr lang="en-US" altLang="en-US" sz="2200" dirty="0"/>
                  <a:t> shares at the current share price (</a:t>
                </a:r>
                <a:r>
                  <a:rPr lang="en-US" altLang="en-US" sz="2200" dirty="0">
                    <a:solidFill>
                      <a:srgbClr val="FF0000"/>
                    </a:solidFill>
                  </a:rPr>
                  <a:t>£50</a:t>
                </a:r>
                <a:r>
                  <a:rPr lang="en-US" altLang="en-US" sz="2200" dirty="0"/>
                  <a:t>), less the amount borrowed, i.e.:</a:t>
                </a:r>
              </a:p>
              <a:p>
                <a:pPr>
                  <a:spcAft>
                    <a:spcPts val="600"/>
                  </a:spcAft>
                  <a:buFont typeface="Arial" panose="020B0604020202020204" pitchFamily="34" charset="0"/>
                  <a:buChar char="•"/>
                </a:pPr>
                <a:endParaRPr lang="en-US" altLang="en-US" sz="800" dirty="0"/>
              </a:p>
              <a:p>
                <a:pPr>
                  <a:spcAft>
                    <a:spcPts val="600"/>
                  </a:spcAft>
                  <a:buFont typeface="Arial" panose="020B0604020202020204" pitchFamily="34" charset="0"/>
                  <a:buChar char="•"/>
                </a:pPr>
                <a:r>
                  <a:rPr lang="en-GB" altLang="en-US" sz="2200" dirty="0"/>
                  <a:t>By the </a:t>
                </a:r>
                <a:r>
                  <a:rPr lang="en-GB" altLang="en-US" sz="2200" dirty="0">
                    <a:solidFill>
                      <a:srgbClr val="FF0000"/>
                    </a:solidFill>
                  </a:rPr>
                  <a:t>Law of One Price</a:t>
                </a:r>
                <a:r>
                  <a:rPr lang="en-GB" altLang="en-US" sz="2200" dirty="0"/>
                  <a:t>,</a:t>
                </a:r>
              </a:p>
              <a:p>
                <a:pPr marL="109728" indent="0" algn="ctr">
                  <a:spcAft>
                    <a:spcPts val="600"/>
                  </a:spcAft>
                  <a:buNone/>
                </a:pPr>
                <a:r>
                  <a:rPr lang="en-GB" altLang="en-US" sz="2200" dirty="0"/>
                  <a:t>price of the call option today = current market value of the replicating portfolio.</a:t>
                </a:r>
              </a:p>
              <a:p>
                <a:pPr>
                  <a:spcAft>
                    <a:spcPts val="600"/>
                  </a:spcAft>
                  <a:buFont typeface="Arial" panose="020B0604020202020204" pitchFamily="34" charset="0"/>
                  <a:buChar char="•"/>
                </a:pPr>
                <a:endParaRPr lang="en-US" altLang="en-US" sz="2200" dirty="0"/>
              </a:p>
              <a:p>
                <a:pPr>
                  <a:spcAft>
                    <a:spcPts val="600"/>
                  </a:spcAft>
                  <a:buFont typeface="Arial" panose="020B0604020202020204" pitchFamily="34" charset="0"/>
                  <a:buChar char="•"/>
                </a:pPr>
                <a:r>
                  <a:rPr lang="en-US" altLang="en-US" sz="2200" b="1" u="sng" dirty="0"/>
                  <a:t>No need for knowing Probability:</a:t>
                </a:r>
                <a:endParaRPr lang="en-US" altLang="en-US" sz="2200" dirty="0"/>
              </a:p>
              <a:p>
                <a:pPr>
                  <a:spcAft>
                    <a:spcPts val="600"/>
                  </a:spcAft>
                  <a:buFont typeface="Arial" panose="020B0604020202020204" pitchFamily="34" charset="0"/>
                  <a:buChar char="•"/>
                </a:pPr>
                <a:endParaRPr lang="en-US" altLang="en-US" sz="2200" dirty="0">
                  <a:solidFill>
                    <a:srgbClr val="FF0000"/>
                  </a:solidFill>
                </a:endParaRPr>
              </a:p>
              <a:p>
                <a:pPr>
                  <a:spcAft>
                    <a:spcPts val="600"/>
                  </a:spcAft>
                  <a:buFont typeface="Arial" panose="020B0604020202020204" pitchFamily="34" charset="0"/>
                  <a:buChar char="•"/>
                </a:pPr>
                <a:endParaRPr lang="en-GB" sz="2200" dirty="0"/>
              </a:p>
              <a:p>
                <a:pPr>
                  <a:buFont typeface="Wingdings" panose="05000000000000000000" pitchFamily="2" charset="2"/>
                  <a:buChar char="Ø"/>
                </a:pPr>
                <a:endParaRPr lang="en-GB" sz="2400" dirty="0"/>
              </a:p>
              <a:p>
                <a:pPr>
                  <a:buFont typeface="Wingdings" panose="05000000000000000000" pitchFamily="2" charset="2"/>
                  <a:buChar char="Ø"/>
                </a:pPr>
                <a:endParaRPr lang="en-GB"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85226" y="1258349"/>
                <a:ext cx="11758991" cy="5316187"/>
              </a:xfrm>
              <a:blipFill>
                <a:blip r:embed="rId2"/>
                <a:stretch>
                  <a:fillRect t="-68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Object 1024">
                <a:extLst>
                  <a:ext uri="{FF2B5EF4-FFF2-40B4-BE49-F238E27FC236}">
                    <a16:creationId xmlns:a16="http://schemas.microsoft.com/office/drawing/2014/main" id="{6E5FD41E-6584-41E8-BD1D-91FEB4B6E962}"/>
                  </a:ext>
                </a:extLst>
              </p:cNvPr>
              <p:cNvSpPr txBox="1"/>
              <p:nvPr/>
            </p:nvSpPr>
            <p:spPr bwMode="auto">
              <a:xfrm>
                <a:off x="4077000" y="2350169"/>
                <a:ext cx="4266113" cy="527050"/>
              </a:xfrm>
              <a:prstGeom prst="rect">
                <a:avLst/>
              </a:prstGeom>
              <a:noFill/>
              <a:ln>
                <a:noFill/>
              </a:ln>
              <a:effectLst/>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m:rPr>
                          <m:nor/>
                        </m:rPr>
                        <a:rPr kumimoji="0" lang="en-GB" sz="18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m:rPr>
                          <m:nor/>
                        </m:rPr>
                        <a:rPr kumimoji="0" lang="en-GB" sz="18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50</m:t>
                      </m:r>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𝛥</m:t>
                      </m:r>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18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B</m:t>
                      </m:r>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18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m:rPr>
                          <m:nor/>
                        </m:rPr>
                        <a:rPr kumimoji="0" lang="en-GB" sz="18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50</m:t>
                      </m:r>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18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0</m:t>
                      </m:r>
                      <m:r>
                        <m:rPr>
                          <m:nor/>
                        </m:rPr>
                        <a:rPr kumimoji="0" lang="en-GB" sz="18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18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5</m:t>
                      </m:r>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18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m:rPr>
                          <m:nor/>
                        </m:rPr>
                        <a:rPr kumimoji="0" lang="en-GB" sz="18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18</m:t>
                      </m:r>
                      <m:r>
                        <m:rPr>
                          <m:nor/>
                        </m:rPr>
                        <a:rPr kumimoji="0" lang="en-GB" sz="18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18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87</m:t>
                      </m:r>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18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m:rPr>
                          <m:nor/>
                        </m:rPr>
                        <a:rPr kumimoji="0" lang="en-GB" sz="18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6</m:t>
                      </m:r>
                      <m:r>
                        <m:rPr>
                          <m:nor/>
                        </m:rPr>
                        <a:rPr kumimoji="0" lang="en-GB" sz="18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18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13</m:t>
                      </m:r>
                    </m:oMath>
                  </m:oMathPara>
                </a14:m>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xmlns="">
          <p:sp>
            <p:nvSpPr>
              <p:cNvPr id="4" name="Object 1024">
                <a:extLst>
                  <a:ext uri="{FF2B5EF4-FFF2-40B4-BE49-F238E27FC236}">
                    <a16:creationId xmlns:a16="http://schemas.microsoft.com/office/drawing/2014/main" id="{6E5FD41E-6584-41E8-BD1D-91FEB4B6E962}"/>
                  </a:ext>
                </a:extLst>
              </p:cNvPr>
              <p:cNvSpPr txBox="1">
                <a:spLocks noRot="1" noChangeAspect="1" noMove="1" noResize="1" noEditPoints="1" noAdjustHandles="1" noChangeArrowheads="1" noChangeShapeType="1" noTextEdit="1"/>
              </p:cNvSpPr>
              <p:nvPr/>
            </p:nvSpPr>
            <p:spPr bwMode="auto">
              <a:xfrm>
                <a:off x="4077000" y="2350169"/>
                <a:ext cx="4266113" cy="527050"/>
              </a:xfrm>
              <a:prstGeom prst="rect">
                <a:avLst/>
              </a:prstGeom>
              <a:blipFill>
                <a:blip r:embed="rId3"/>
                <a:stretch>
                  <a:fillRect/>
                </a:stretch>
              </a:blipFill>
              <a:ln>
                <a:noFill/>
              </a:ln>
              <a:effectLst/>
            </p:spPr>
            <p:txBody>
              <a:bodyPr/>
              <a:lstStyle/>
              <a:p>
                <a:r>
                  <a:rPr lang="en-GB">
                    <a:noFill/>
                  </a:rPr>
                  <a:t> </a:t>
                </a:r>
              </a:p>
            </p:txBody>
          </p:sp>
        </mc:Fallback>
      </mc:AlternateContent>
      <p:pic>
        <p:nvPicPr>
          <p:cNvPr id="7" name="Picture 3">
            <a:extLst>
              <a:ext uri="{FF2B5EF4-FFF2-40B4-BE49-F238E27FC236}">
                <a16:creationId xmlns:a16="http://schemas.microsoft.com/office/drawing/2014/main" id="{A16C22B2-EC11-4E3B-B5CD-36D2524210CD}"/>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813571" y="3683348"/>
            <a:ext cx="4846276" cy="2883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C1FABBC3-CEA5-40B9-852A-8A5E5949B800}"/>
              </a:ext>
            </a:extLst>
          </p:cNvPr>
          <p:cNvSpPr txBox="1"/>
          <p:nvPr/>
        </p:nvSpPr>
        <p:spPr>
          <a:xfrm>
            <a:off x="746620" y="4581919"/>
            <a:ext cx="4261843"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Calibri" panose="020F0502020204030204"/>
                <a:ea typeface="+mn-ea"/>
                <a:cs typeface="+mn-cs"/>
              </a:rPr>
              <a:t>Note that by using the Law of One Price, we can solve for the price of the option </a:t>
            </a:r>
            <a:r>
              <a:rPr kumimoji="0" lang="en-US" altLang="en-US" sz="1800" b="0" i="1" u="sng" strike="noStrike" kern="1200" cap="none" spc="0" normalizeH="0" baseline="0" noProof="0" dirty="0">
                <a:ln>
                  <a:noFill/>
                </a:ln>
                <a:solidFill>
                  <a:srgbClr val="FF0000"/>
                </a:solidFill>
                <a:effectLst/>
                <a:uLnTx/>
                <a:uFillTx/>
                <a:latin typeface="Calibri" panose="020F0502020204030204"/>
                <a:ea typeface="+mn-ea"/>
                <a:cs typeface="+mn-cs"/>
              </a:rPr>
              <a:t>without knowing the probabilities of the states in the binomial tree</a:t>
            </a:r>
            <a:r>
              <a:rPr kumimoji="0" lang="en-US" altLang="en-US" sz="1800" b="0" i="0" u="none" strike="noStrike" kern="1200" cap="none" spc="0" normalizeH="0" baseline="0" noProof="0" dirty="0">
                <a:ln>
                  <a:noFill/>
                </a:ln>
                <a:solidFill>
                  <a:srgbClr val="000000"/>
                </a:solidFill>
                <a:effectLst/>
                <a:uLnTx/>
                <a:uFillTx/>
                <a:latin typeface="Calibri" panose="020F0502020204030204"/>
                <a:ea typeface="+mn-ea"/>
                <a:cs typeface="+mn-cs"/>
              </a:rPr>
              <a:t>.</a:t>
            </a:r>
          </a:p>
        </p:txBody>
      </p:sp>
      <p:sp>
        <p:nvSpPr>
          <p:cNvPr id="9" name="TextBox 8">
            <a:extLst>
              <a:ext uri="{FF2B5EF4-FFF2-40B4-BE49-F238E27FC236}">
                <a16:creationId xmlns:a16="http://schemas.microsoft.com/office/drawing/2014/main" id="{41A822D6-947D-4479-B0B9-79A4AED6D600}"/>
              </a:ext>
            </a:extLst>
          </p:cNvPr>
          <p:cNvSpPr txBox="1"/>
          <p:nvPr/>
        </p:nvSpPr>
        <p:spPr>
          <a:xfrm>
            <a:off x="6576969" y="3833769"/>
            <a:ext cx="224824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The red line shows </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A8D05F69-64D1-47E3-B7D2-E16AB2423A62}"/>
                  </a:ext>
                </a:extLst>
              </p:cNvPr>
              <p:cNvSpPr txBox="1"/>
              <p:nvPr/>
            </p:nvSpPr>
            <p:spPr>
              <a:xfrm>
                <a:off x="7977930" y="5599651"/>
                <a:ext cx="2785145"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Slope of the replicating portfolio:</a:t>
                </a:r>
                <a:r>
                  <a:rPr kumimoji="0" lang="en-GB" sz="1200" b="0" i="0" u="none" strike="noStrike" kern="1200" cap="none" spc="0" normalizeH="0" baseline="0" noProof="0" dirty="0">
                    <a:ln>
                      <a:noFill/>
                    </a:ln>
                    <a:solidFill>
                      <a:srgbClr val="FF0000"/>
                    </a:solidFill>
                    <a:effectLst/>
                    <a:uLnTx/>
                    <a:uFillTx/>
                    <a:latin typeface="Calibri" panose="020F0502020204030204"/>
                    <a:ea typeface="Cambria Math" panose="02040503050406030204" pitchFamily="18" charset="0"/>
                    <a:cs typeface="+mn-cs"/>
                  </a:rPr>
                  <a:t> </a:t>
                </a:r>
                <a14:m>
                  <m:oMath xmlns:m="http://schemas.openxmlformats.org/officeDocument/2006/math">
                    <m:r>
                      <a:rPr kumimoji="0" lang="en-GB" sz="12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m:t>
                    </m:r>
                    <m:r>
                      <a:rPr kumimoji="0" lang="en-GB" sz="12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0</m:t>
                    </m:r>
                    <m:r>
                      <a:rPr kumimoji="0" lang="en-GB" sz="12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m:t>
                    </m:r>
                    <m:r>
                      <a:rPr kumimoji="0" lang="en-GB" sz="12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5</m:t>
                    </m:r>
                  </m:oMath>
                </a14:m>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 </a:t>
                </a:r>
              </a:p>
            </p:txBody>
          </p:sp>
        </mc:Choice>
        <mc:Fallback xmlns="">
          <p:sp>
            <p:nvSpPr>
              <p:cNvPr id="10" name="TextBox 9">
                <a:extLst>
                  <a:ext uri="{FF2B5EF4-FFF2-40B4-BE49-F238E27FC236}">
                    <a16:creationId xmlns:a16="http://schemas.microsoft.com/office/drawing/2014/main" id="{A8D05F69-64D1-47E3-B7D2-E16AB2423A62}"/>
                  </a:ext>
                </a:extLst>
              </p:cNvPr>
              <p:cNvSpPr txBox="1">
                <a:spLocks noRot="1" noChangeAspect="1" noMove="1" noResize="1" noEditPoints="1" noAdjustHandles="1" noChangeArrowheads="1" noChangeShapeType="1" noTextEdit="1"/>
              </p:cNvSpPr>
              <p:nvPr/>
            </p:nvSpPr>
            <p:spPr>
              <a:xfrm>
                <a:off x="7977930" y="5599651"/>
                <a:ext cx="2785145" cy="276999"/>
              </a:xfrm>
              <a:prstGeom prst="rect">
                <a:avLst/>
              </a:prstGeom>
              <a:blipFill>
                <a:blip r:embed="rId5"/>
                <a:stretch>
                  <a:fillRect l="-219" t="-2222" b="-1777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A2FC6EB4-3237-4155-8994-138C0BF4A091}"/>
                  </a:ext>
                </a:extLst>
              </p:cNvPr>
              <p:cNvSpPr txBox="1"/>
              <p:nvPr/>
            </p:nvSpPr>
            <p:spPr>
              <a:xfrm>
                <a:off x="3214382" y="6208279"/>
                <a:ext cx="2785145"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intercept of the replicating portfolio:</a:t>
                </a:r>
              </a:p>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en-GB" sz="12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𝐹𝑉</m:t>
                    </m:r>
                    <m:d>
                      <m:dPr>
                        <m:ctrlPr>
                          <a:rPr kumimoji="0" lang="en-GB" sz="12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ctrlPr>
                      </m:dPr>
                      <m:e>
                        <m:r>
                          <a:rPr kumimoji="0" lang="en-GB" sz="12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𝐵</m:t>
                        </m:r>
                      </m:e>
                    </m:d>
                    <m:r>
                      <a:rPr kumimoji="0" lang="en-GB" sz="12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m:t>
                    </m:r>
                    <m:r>
                      <a:rPr kumimoji="0" lang="en-GB" sz="12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1</m:t>
                    </m:r>
                    <m:r>
                      <a:rPr kumimoji="0" lang="en-GB" sz="12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m:t>
                    </m:r>
                    <m:r>
                      <a:rPr kumimoji="0" lang="en-GB" sz="12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06</m:t>
                    </m:r>
                    <m:d>
                      <m:dPr>
                        <m:ctrlPr>
                          <a:rPr kumimoji="0" lang="en-GB" sz="12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ctrlPr>
                      </m:dPr>
                      <m:e>
                        <m:r>
                          <a:rPr kumimoji="0" lang="en-GB" sz="12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m:t>
                        </m:r>
                        <m:r>
                          <a:rPr kumimoji="0" lang="en-GB" sz="12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18</m:t>
                        </m:r>
                        <m:r>
                          <a:rPr kumimoji="0" lang="en-GB" sz="12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m:t>
                        </m:r>
                        <m:r>
                          <a:rPr kumimoji="0" lang="en-GB" sz="12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87</m:t>
                        </m:r>
                      </m:e>
                    </m:d>
                    <m:r>
                      <a:rPr kumimoji="0" lang="en-GB" sz="12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m:t>
                    </m:r>
                    <m:r>
                      <a:rPr kumimoji="0" lang="en-GB" sz="12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20</m:t>
                    </m:r>
                  </m:oMath>
                </a14:m>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 </a:t>
                </a:r>
              </a:p>
            </p:txBody>
          </p:sp>
        </mc:Choice>
        <mc:Fallback xmlns="">
          <p:sp>
            <p:nvSpPr>
              <p:cNvPr id="11" name="TextBox 10">
                <a:extLst>
                  <a:ext uri="{FF2B5EF4-FFF2-40B4-BE49-F238E27FC236}">
                    <a16:creationId xmlns:a16="http://schemas.microsoft.com/office/drawing/2014/main" id="{A2FC6EB4-3237-4155-8994-138C0BF4A091}"/>
                  </a:ext>
                </a:extLst>
              </p:cNvPr>
              <p:cNvSpPr txBox="1">
                <a:spLocks noRot="1" noChangeAspect="1" noMove="1" noResize="1" noEditPoints="1" noAdjustHandles="1" noChangeArrowheads="1" noChangeShapeType="1" noTextEdit="1"/>
              </p:cNvSpPr>
              <p:nvPr/>
            </p:nvSpPr>
            <p:spPr>
              <a:xfrm>
                <a:off x="3214382" y="6208279"/>
                <a:ext cx="2785145" cy="461665"/>
              </a:xfrm>
              <a:prstGeom prst="rect">
                <a:avLst/>
              </a:prstGeom>
              <a:blipFill>
                <a:blip r:embed="rId6"/>
                <a:stretch>
                  <a:fillRect/>
                </a:stretch>
              </a:blipFill>
            </p:spPr>
            <p:txBody>
              <a:bodyPr/>
              <a:lstStyle/>
              <a:p>
                <a:r>
                  <a:rPr lang="en-GB">
                    <a:noFill/>
                  </a:rPr>
                  <a:t> </a:t>
                </a:r>
              </a:p>
            </p:txBody>
          </p:sp>
        </mc:Fallback>
      </mc:AlternateContent>
      <p:sp>
        <p:nvSpPr>
          <p:cNvPr id="12" name="Arc 11">
            <a:extLst>
              <a:ext uri="{FF2B5EF4-FFF2-40B4-BE49-F238E27FC236}">
                <a16:creationId xmlns:a16="http://schemas.microsoft.com/office/drawing/2014/main" id="{6E594EE2-4A6C-411C-8D9F-EF0524396AC4}"/>
              </a:ext>
            </a:extLst>
          </p:cNvPr>
          <p:cNvSpPr/>
          <p:nvPr/>
        </p:nvSpPr>
        <p:spPr>
          <a:xfrm rot="8836442">
            <a:off x="5465498" y="5916453"/>
            <a:ext cx="880586" cy="677780"/>
          </a:xfrm>
          <a:prstGeom prst="arc">
            <a:avLst>
              <a:gd name="adj1" fmla="val 14769709"/>
              <a:gd name="adj2" fmla="val 0"/>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5" name="Slide Number Placeholder 4">
            <a:extLst>
              <a:ext uri="{FF2B5EF4-FFF2-40B4-BE49-F238E27FC236}">
                <a16:creationId xmlns:a16="http://schemas.microsoft.com/office/drawing/2014/main" id="{3F152A50-E192-465A-9167-AF99097B26D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211</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24798379"/>
      </p:ext>
    </p:extLst>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a:solidFill>
            <a:schemeClr val="accent4"/>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600" dirty="0">
                <a:solidFill>
                  <a:schemeClr val="tx1"/>
                </a:solidFill>
              </a:rPr>
              <a:t>The Binomial Pricing (General Formula)</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85227" y="1258349"/>
                <a:ext cx="11421670" cy="5316187"/>
              </a:xfrm>
            </p:spPr>
            <p:txBody>
              <a:bodyPr>
                <a:normAutofit/>
              </a:bodyPr>
              <a:lstStyle/>
              <a:p>
                <a:r>
                  <a:rPr lang="en-US" altLang="en-US" sz="2200" b="1" u="sng" dirty="0"/>
                  <a:t>Assume:</a:t>
                </a:r>
              </a:p>
              <a:p>
                <a:pPr lvl="1">
                  <a:spcBef>
                    <a:spcPct val="50000"/>
                  </a:spcBef>
                  <a:buClr>
                    <a:schemeClr val="accent3"/>
                  </a:buClr>
                </a:pPr>
                <a14:m>
                  <m:oMath xmlns:m="http://schemas.openxmlformats.org/officeDocument/2006/math">
                    <m:r>
                      <a:rPr lang="en-US" altLang="en-US" sz="2200" i="1" dirty="0" smtClean="0">
                        <a:solidFill>
                          <a:srgbClr val="FF0000"/>
                        </a:solidFill>
                        <a:latin typeface="Cambria Math" panose="02040503050406030204" pitchFamily="18" charset="0"/>
                      </a:rPr>
                      <m:t>𝑆</m:t>
                    </m:r>
                  </m:oMath>
                </a14:m>
                <a:r>
                  <a:rPr lang="en-US" altLang="en-US" sz="2200" dirty="0">
                    <a:solidFill>
                      <a:schemeClr val="tx1"/>
                    </a:solidFill>
                  </a:rPr>
                  <a:t> is the current stock price, and </a:t>
                </a:r>
                <a14:m>
                  <m:oMath xmlns:m="http://schemas.openxmlformats.org/officeDocument/2006/math">
                    <m:r>
                      <a:rPr lang="en-US" altLang="en-US" sz="2200" i="1" dirty="0" smtClean="0">
                        <a:solidFill>
                          <a:srgbClr val="FF0000"/>
                        </a:solidFill>
                        <a:latin typeface="Cambria Math" panose="02040503050406030204" pitchFamily="18" charset="0"/>
                      </a:rPr>
                      <m:t>𝑆</m:t>
                    </m:r>
                  </m:oMath>
                </a14:m>
                <a:r>
                  <a:rPr lang="en-US" altLang="en-US" sz="2200" dirty="0">
                    <a:solidFill>
                      <a:schemeClr val="tx1"/>
                    </a:solidFill>
                  </a:rPr>
                  <a:t> will either go up to </a:t>
                </a:r>
                <a14:m>
                  <m:oMath xmlns:m="http://schemas.openxmlformats.org/officeDocument/2006/math">
                    <m:sSub>
                      <m:sSubPr>
                        <m:ctrlPr>
                          <a:rPr lang="en-US" altLang="en-US" sz="2200" i="1" smtClean="0">
                            <a:solidFill>
                              <a:srgbClr val="FF0000"/>
                            </a:solidFill>
                            <a:latin typeface="Cambria Math" panose="02040503050406030204" pitchFamily="18" charset="0"/>
                          </a:rPr>
                        </m:ctrlPr>
                      </m:sSubPr>
                      <m:e>
                        <m:r>
                          <a:rPr lang="en-GB" altLang="en-US" sz="2200" b="0" i="1" smtClean="0">
                            <a:solidFill>
                              <a:srgbClr val="FF0000"/>
                            </a:solidFill>
                            <a:latin typeface="Cambria Math" panose="02040503050406030204" pitchFamily="18" charset="0"/>
                          </a:rPr>
                          <m:t>𝑆</m:t>
                        </m:r>
                      </m:e>
                      <m:sub>
                        <m:r>
                          <a:rPr lang="en-GB" altLang="en-US" sz="2200" b="0" i="1" smtClean="0">
                            <a:solidFill>
                              <a:srgbClr val="FF0000"/>
                            </a:solidFill>
                            <a:latin typeface="Cambria Math" panose="02040503050406030204" pitchFamily="18" charset="0"/>
                          </a:rPr>
                          <m:t>𝑢</m:t>
                        </m:r>
                      </m:sub>
                    </m:sSub>
                  </m:oMath>
                </a14:m>
                <a:r>
                  <a:rPr lang="en-US" altLang="en-US" sz="2200" dirty="0">
                    <a:solidFill>
                      <a:srgbClr val="FF0000"/>
                    </a:solidFill>
                  </a:rPr>
                  <a:t> </a:t>
                </a:r>
                <a:r>
                  <a:rPr lang="en-US" altLang="en-US" sz="2200" dirty="0">
                    <a:solidFill>
                      <a:schemeClr val="tx1"/>
                    </a:solidFill>
                  </a:rPr>
                  <a:t>or go down to </a:t>
                </a:r>
                <a14:m>
                  <m:oMath xmlns:m="http://schemas.openxmlformats.org/officeDocument/2006/math">
                    <m:sSub>
                      <m:sSubPr>
                        <m:ctrlPr>
                          <a:rPr lang="en-US" altLang="en-US" sz="2200" i="1">
                            <a:solidFill>
                              <a:srgbClr val="FF0000"/>
                            </a:solidFill>
                            <a:latin typeface="Cambria Math" panose="02040503050406030204" pitchFamily="18" charset="0"/>
                          </a:rPr>
                        </m:ctrlPr>
                      </m:sSubPr>
                      <m:e>
                        <m:r>
                          <a:rPr lang="en-GB" altLang="en-US" sz="2200" i="1">
                            <a:solidFill>
                              <a:srgbClr val="FF0000"/>
                            </a:solidFill>
                            <a:latin typeface="Cambria Math" panose="02040503050406030204" pitchFamily="18" charset="0"/>
                          </a:rPr>
                          <m:t>𝑆</m:t>
                        </m:r>
                      </m:e>
                      <m:sub>
                        <m:r>
                          <a:rPr lang="en-GB" altLang="en-US" sz="2200" b="0" i="1" smtClean="0">
                            <a:solidFill>
                              <a:srgbClr val="FF0000"/>
                            </a:solidFill>
                            <a:latin typeface="Cambria Math" panose="02040503050406030204" pitchFamily="18" charset="0"/>
                          </a:rPr>
                          <m:t>𝑑</m:t>
                        </m:r>
                      </m:sub>
                    </m:sSub>
                  </m:oMath>
                </a14:m>
                <a:r>
                  <a:rPr lang="en-US" altLang="en-US" sz="2200" dirty="0">
                    <a:solidFill>
                      <a:srgbClr val="FF0000"/>
                    </a:solidFill>
                  </a:rPr>
                  <a:t> </a:t>
                </a:r>
                <a:r>
                  <a:rPr lang="en-US" altLang="en-US" sz="2200" dirty="0">
                    <a:solidFill>
                      <a:schemeClr val="tx1"/>
                    </a:solidFill>
                  </a:rPr>
                  <a:t>next period. </a:t>
                </a:r>
              </a:p>
              <a:p>
                <a:pPr lvl="1">
                  <a:spcBef>
                    <a:spcPct val="50000"/>
                  </a:spcBef>
                  <a:buClr>
                    <a:schemeClr val="accent3"/>
                  </a:buClr>
                </a:pPr>
                <a:r>
                  <a:rPr lang="en-US" altLang="en-US" sz="2200" dirty="0">
                    <a:solidFill>
                      <a:schemeClr val="tx1"/>
                    </a:solidFill>
                  </a:rPr>
                  <a:t>The risk-free interest rate is </a:t>
                </a:r>
                <a14:m>
                  <m:oMath xmlns:m="http://schemas.openxmlformats.org/officeDocument/2006/math">
                    <m:sSub>
                      <m:sSubPr>
                        <m:ctrlPr>
                          <a:rPr lang="en-US" altLang="en-US" sz="2200" i="1" smtClean="0">
                            <a:solidFill>
                              <a:srgbClr val="FF0000"/>
                            </a:solidFill>
                            <a:latin typeface="Cambria Math" panose="02040503050406030204" pitchFamily="18" charset="0"/>
                          </a:rPr>
                        </m:ctrlPr>
                      </m:sSubPr>
                      <m:e>
                        <m:r>
                          <a:rPr lang="en-GB" altLang="en-US" sz="2200" b="0" i="1" smtClean="0">
                            <a:solidFill>
                              <a:srgbClr val="FF0000"/>
                            </a:solidFill>
                            <a:latin typeface="Cambria Math" panose="02040503050406030204" pitchFamily="18" charset="0"/>
                          </a:rPr>
                          <m:t>𝑟</m:t>
                        </m:r>
                      </m:e>
                      <m:sub>
                        <m:r>
                          <a:rPr lang="en-GB" altLang="en-US" sz="2200" b="0" i="1" smtClean="0">
                            <a:solidFill>
                              <a:srgbClr val="FF0000"/>
                            </a:solidFill>
                            <a:latin typeface="Cambria Math" panose="02040503050406030204" pitchFamily="18" charset="0"/>
                          </a:rPr>
                          <m:t>𝑓</m:t>
                        </m:r>
                      </m:sub>
                    </m:sSub>
                  </m:oMath>
                </a14:m>
                <a:r>
                  <a:rPr lang="en-US" altLang="en-US" sz="2200" dirty="0">
                    <a:solidFill>
                      <a:schemeClr val="tx1"/>
                    </a:solidFill>
                  </a:rPr>
                  <a:t>. </a:t>
                </a:r>
              </a:p>
              <a:p>
                <a:pPr lvl="1">
                  <a:spcBef>
                    <a:spcPct val="50000"/>
                  </a:spcBef>
                  <a:buClr>
                    <a:schemeClr val="accent3"/>
                  </a:buClr>
                </a:pPr>
                <a14:m>
                  <m:oMath xmlns:m="http://schemas.openxmlformats.org/officeDocument/2006/math">
                    <m:sSub>
                      <m:sSubPr>
                        <m:ctrlPr>
                          <a:rPr lang="en-US" altLang="en-US" sz="2200" i="1">
                            <a:solidFill>
                              <a:srgbClr val="FF0000"/>
                            </a:solidFill>
                            <a:latin typeface="Cambria Math" panose="02040503050406030204" pitchFamily="18" charset="0"/>
                          </a:rPr>
                        </m:ctrlPr>
                      </m:sSubPr>
                      <m:e>
                        <m:r>
                          <a:rPr lang="en-GB" altLang="en-US" sz="2200" b="0" i="1" smtClean="0">
                            <a:solidFill>
                              <a:srgbClr val="FF0000"/>
                            </a:solidFill>
                            <a:latin typeface="Cambria Math" panose="02040503050406030204" pitchFamily="18" charset="0"/>
                          </a:rPr>
                          <m:t>𝐶</m:t>
                        </m:r>
                      </m:e>
                      <m:sub>
                        <m:r>
                          <a:rPr lang="en-GB" altLang="en-US" sz="2200" i="1">
                            <a:solidFill>
                              <a:srgbClr val="FF0000"/>
                            </a:solidFill>
                            <a:latin typeface="Cambria Math" panose="02040503050406030204" pitchFamily="18" charset="0"/>
                          </a:rPr>
                          <m:t>𝑢</m:t>
                        </m:r>
                      </m:sub>
                    </m:sSub>
                  </m:oMath>
                </a14:m>
                <a:r>
                  <a:rPr lang="en-US" altLang="en-US" sz="2200" dirty="0">
                    <a:solidFill>
                      <a:schemeClr val="tx1"/>
                    </a:solidFill>
                  </a:rPr>
                  <a:t> is the value of the call option if the stock goes up, and </a:t>
                </a:r>
                <a14:m>
                  <m:oMath xmlns:m="http://schemas.openxmlformats.org/officeDocument/2006/math">
                    <m:sSub>
                      <m:sSubPr>
                        <m:ctrlPr>
                          <a:rPr lang="en-US" altLang="en-US" sz="2200" i="1">
                            <a:solidFill>
                              <a:srgbClr val="FF0000"/>
                            </a:solidFill>
                            <a:latin typeface="Cambria Math" panose="02040503050406030204" pitchFamily="18" charset="0"/>
                          </a:rPr>
                        </m:ctrlPr>
                      </m:sSubPr>
                      <m:e>
                        <m:r>
                          <a:rPr lang="en-GB" altLang="en-US" sz="2200" b="0" i="1" smtClean="0">
                            <a:solidFill>
                              <a:srgbClr val="FF0000"/>
                            </a:solidFill>
                            <a:latin typeface="Cambria Math" panose="02040503050406030204" pitchFamily="18" charset="0"/>
                          </a:rPr>
                          <m:t>𝐶</m:t>
                        </m:r>
                      </m:e>
                      <m:sub>
                        <m:r>
                          <a:rPr lang="en-GB" altLang="en-US" sz="2200" b="0" i="1" smtClean="0">
                            <a:solidFill>
                              <a:srgbClr val="FF0000"/>
                            </a:solidFill>
                            <a:latin typeface="Cambria Math" panose="02040503050406030204" pitchFamily="18" charset="0"/>
                          </a:rPr>
                          <m:t>𝑑</m:t>
                        </m:r>
                      </m:sub>
                    </m:sSub>
                  </m:oMath>
                </a14:m>
                <a:r>
                  <a:rPr lang="en-US" altLang="en-US" sz="2200" dirty="0">
                    <a:solidFill>
                      <a:schemeClr val="tx1"/>
                    </a:solidFill>
                  </a:rPr>
                  <a:t> is the value of the call option if the stock goes down.</a:t>
                </a:r>
              </a:p>
              <a:p>
                <a:pPr>
                  <a:buFont typeface="Arial" panose="020B0604020202020204" pitchFamily="34" charset="0"/>
                  <a:buChar char="•"/>
                </a:pPr>
                <a:r>
                  <a:rPr lang="en-US" altLang="en-US" sz="2200" dirty="0"/>
                  <a:t>Given the above assumptions, the binomial tree would look like the following:</a:t>
                </a:r>
              </a:p>
              <a:p>
                <a:pPr>
                  <a:buFont typeface="Arial" panose="020B0604020202020204" pitchFamily="34" charset="0"/>
                  <a:buChar char="•"/>
                </a:pPr>
                <a:endParaRPr lang="en-GB" sz="800" dirty="0"/>
              </a:p>
              <a:p>
                <a:pPr>
                  <a:buFont typeface="Arial" panose="020B0604020202020204" pitchFamily="34" charset="0"/>
                  <a:buChar char="•"/>
                </a:pPr>
                <a:r>
                  <a:rPr lang="en-US" altLang="en-US" sz="2200" dirty="0"/>
                  <a:t>The payoffs of the replicating portfolios could be written as follows:</a:t>
                </a:r>
              </a:p>
              <a:p>
                <a:pPr marL="109728" indent="0">
                  <a:buNone/>
                </a:pPr>
                <a:endParaRPr lang="en-GB"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85227" y="1258349"/>
                <a:ext cx="11421670" cy="5316187"/>
              </a:xfrm>
              <a:blipFill>
                <a:blip r:embed="rId2"/>
                <a:stretch>
                  <a:fillRect t="-687"/>
                </a:stretch>
              </a:blipFill>
            </p:spPr>
            <p:txBody>
              <a:bodyPr/>
              <a:lstStyle/>
              <a:p>
                <a:r>
                  <a:rPr lang="en-GB">
                    <a:noFill/>
                  </a:rPr>
                  <a:t> </a:t>
                </a:r>
              </a:p>
            </p:txBody>
          </p:sp>
        </mc:Fallback>
      </mc:AlternateContent>
      <p:pic>
        <p:nvPicPr>
          <p:cNvPr id="4" name="Picture 3">
            <a:extLst>
              <a:ext uri="{FF2B5EF4-FFF2-40B4-BE49-F238E27FC236}">
                <a16:creationId xmlns:a16="http://schemas.microsoft.com/office/drawing/2014/main" id="{F8DFCF34-15A3-4D5F-BA46-7CFE4416F259}"/>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100000"/>
                    </a14:imgEffect>
                    <a14:imgEffect>
                      <a14:colorTemperature colorTemp="8463"/>
                    </a14:imgEffect>
                  </a14:imgLayer>
                </a14:imgProps>
              </a:ext>
            </a:extLst>
          </a:blip>
          <a:stretch>
            <a:fillRect/>
          </a:stretch>
        </p:blipFill>
        <p:spPr>
          <a:xfrm>
            <a:off x="7323622" y="4615368"/>
            <a:ext cx="3158483" cy="2169902"/>
          </a:xfrm>
          <a:prstGeom prst="rect">
            <a:avLst/>
          </a:prstGeom>
        </p:spPr>
      </p:pic>
      <mc:AlternateContent xmlns:mc="http://schemas.openxmlformats.org/markup-compatibility/2006" xmlns:a14="http://schemas.microsoft.com/office/drawing/2010/main">
        <mc:Choice Requires="a14">
          <p:sp>
            <p:nvSpPr>
              <p:cNvPr id="5" name="Object 1024">
                <a:extLst>
                  <a:ext uri="{FF2B5EF4-FFF2-40B4-BE49-F238E27FC236}">
                    <a16:creationId xmlns:a16="http://schemas.microsoft.com/office/drawing/2014/main" id="{0DD983B9-0732-4D23-8E35-836A8F33BFAC}"/>
                  </a:ext>
                </a:extLst>
              </p:cNvPr>
              <p:cNvSpPr txBox="1"/>
              <p:nvPr/>
            </p:nvSpPr>
            <p:spPr bwMode="auto">
              <a:xfrm>
                <a:off x="742677" y="4811301"/>
                <a:ext cx="7805737" cy="1354003"/>
              </a:xfrm>
              <a:prstGeom prst="rect">
                <a:avLst/>
              </a:prstGeom>
              <a:noFill/>
              <a:ln>
                <a:noFill/>
              </a:ln>
              <a:effectLst/>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sSub>
                        <m:sSubPr>
                          <m:ctrlP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sSubPr>
                        <m:e>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e>
                        <m: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𝑢</m:t>
                          </m:r>
                        </m:sub>
                      </m:s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𝛥</m:t>
                      </m:r>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d>
                        <m:d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dPr>
                        <m:e>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1</m:t>
                          </m:r>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𝑟</m:t>
                              </m:r>
                            </m:e>
                            <m: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𝑓</m:t>
                              </m:r>
                            </m:sub>
                          </m:sSub>
                        </m:e>
                      </m:d>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𝐵</m:t>
                      </m:r>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sSub>
                        <m:sSub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𝐶</m:t>
                          </m:r>
                        </m:e>
                        <m: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𝑢</m:t>
                          </m:r>
                        </m:sub>
                      </m:sSub>
                    </m:oMath>
                  </m:oMathPara>
                </a14:m>
                <a:endParaRPr kumimoji="0" lang="en-GB" sz="2200" b="0" i="1" u="none" strike="noStrike" kern="1200" cap="none" spc="0" normalizeH="0" baseline="0" noProof="0" dirty="0">
                  <a:ln>
                    <a:noFill/>
                  </a:ln>
                  <a:solidFill>
                    <a:srgbClr val="000000"/>
                  </a:solidFill>
                  <a:effectLst/>
                  <a:uLnTx/>
                  <a:uFillTx/>
                  <a:latin typeface="Cambria Math" panose="02040503050406030204" pitchFamily="18"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200" b="0" i="1" u="none" strike="noStrike" kern="1200" cap="none" spc="0" normalizeH="0" baseline="0" noProof="0" dirty="0">
                    <a:ln>
                      <a:noFill/>
                    </a:ln>
                    <a:solidFill>
                      <a:srgbClr val="000000"/>
                    </a:solidFill>
                    <a:effectLst/>
                    <a:uLnTx/>
                    <a:uFillTx/>
                    <a:latin typeface="Cambria Math" panose="02040503050406030204" pitchFamily="18" charset="0"/>
                    <a:ea typeface="+mn-ea"/>
                    <a:cs typeface="+mn-cs"/>
                  </a:rPr>
                  <a:t>and</a:t>
                </a:r>
              </a:p>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sSub>
                        <m:sSub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e>
                        <m: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𝛥</m:t>
                      </m:r>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+(1+</m:t>
                      </m:r>
                      <m:sSub>
                        <m:sSub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𝑟</m:t>
                          </m:r>
                        </m:e>
                        <m: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𝑓</m:t>
                          </m:r>
                        </m:sub>
                      </m:s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𝐵</m:t>
                      </m:r>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𝐶</m:t>
                          </m:r>
                        </m:e>
                        <m: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oMath>
                  </m:oMathPara>
                </a14:m>
                <a:endParaRPr kumimoji="0" lang="en-GB" sz="2200" b="0" i="1"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xmlns="">
          <p:sp>
            <p:nvSpPr>
              <p:cNvPr id="5" name="Object 1024">
                <a:extLst>
                  <a:ext uri="{FF2B5EF4-FFF2-40B4-BE49-F238E27FC236}">
                    <a16:creationId xmlns:a16="http://schemas.microsoft.com/office/drawing/2014/main" id="{0DD983B9-0732-4D23-8E35-836A8F33BFAC}"/>
                  </a:ext>
                </a:extLst>
              </p:cNvPr>
              <p:cNvSpPr txBox="1">
                <a:spLocks noRot="1" noChangeAspect="1" noMove="1" noResize="1" noEditPoints="1" noAdjustHandles="1" noChangeArrowheads="1" noChangeShapeType="1" noTextEdit="1"/>
              </p:cNvSpPr>
              <p:nvPr/>
            </p:nvSpPr>
            <p:spPr bwMode="auto">
              <a:xfrm>
                <a:off x="742677" y="4811301"/>
                <a:ext cx="7805737" cy="1354003"/>
              </a:xfrm>
              <a:prstGeom prst="rect">
                <a:avLst/>
              </a:prstGeom>
              <a:blipFill>
                <a:blip r:embed="rId5"/>
                <a:stretch>
                  <a:fillRect l="-1016"/>
                </a:stretch>
              </a:blipFill>
              <a:ln>
                <a:noFill/>
              </a:ln>
              <a:effectLst/>
            </p:spPr>
            <p:txBody>
              <a:bodyPr/>
              <a:lstStyle/>
              <a:p>
                <a:r>
                  <a:rPr lang="en-GB">
                    <a:noFill/>
                  </a:rPr>
                  <a:t> </a:t>
                </a:r>
              </a:p>
            </p:txBody>
          </p:sp>
        </mc:Fallback>
      </mc:AlternateContent>
      <p:sp>
        <p:nvSpPr>
          <p:cNvPr id="6" name="Slide Number Placeholder 5">
            <a:extLst>
              <a:ext uri="{FF2B5EF4-FFF2-40B4-BE49-F238E27FC236}">
                <a16:creationId xmlns:a16="http://schemas.microsoft.com/office/drawing/2014/main" id="{A8A1A7A1-B6D3-4A8D-A49A-F2B12D790CD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212</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91221371"/>
      </p:ext>
    </p:extLst>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730" y="641181"/>
            <a:ext cx="11603864" cy="543676"/>
          </a:xfrm>
          <a:solidFill>
            <a:schemeClr val="accent1">
              <a:lumMod val="20000"/>
              <a:lumOff val="80000"/>
            </a:schemeClr>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The Binomial Pricing (General Formula)</a:t>
            </a:r>
            <a:endParaRPr lang="en-GB" sz="3200" dirty="0">
              <a:solidFill>
                <a:schemeClr val="bg1"/>
              </a:solidFill>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52400" y="1184857"/>
                <a:ext cx="11887200" cy="5570113"/>
              </a:xfrm>
            </p:spPr>
            <p:txBody>
              <a:bodyPr>
                <a:normAutofit fontScale="92500" lnSpcReduction="10000"/>
              </a:bodyPr>
              <a:lstStyle/>
              <a:p>
                <a:pPr>
                  <a:lnSpc>
                    <a:spcPct val="90000"/>
                  </a:lnSpc>
                </a:pPr>
                <a:r>
                  <a:rPr lang="en-US" altLang="en-US" sz="2200" dirty="0"/>
                  <a:t>Solving the two replicating portfolio equations for the two unknowns </a:t>
                </a:r>
                <a14:m>
                  <m:oMath xmlns:m="http://schemas.openxmlformats.org/officeDocument/2006/math">
                    <m:r>
                      <a:rPr lang="en-GB" sz="2200" i="1" smtClean="0">
                        <a:solidFill>
                          <a:srgbClr val="FF0000"/>
                        </a:solidFill>
                        <a:latin typeface="Cambria Math" panose="02040503050406030204" pitchFamily="18" charset="0"/>
                      </a:rPr>
                      <m:t>𝛥</m:t>
                    </m:r>
                  </m:oMath>
                </a14:m>
                <a:r>
                  <a:rPr lang="en-US" altLang="en-US" sz="2200" dirty="0"/>
                  <a:t> and </a:t>
                </a:r>
                <a:r>
                  <a:rPr lang="en-US" altLang="en-US" sz="2200" i="1" dirty="0">
                    <a:solidFill>
                      <a:srgbClr val="FF0000"/>
                    </a:solidFill>
                  </a:rPr>
                  <a:t>B</a:t>
                </a:r>
                <a:r>
                  <a:rPr lang="en-US" altLang="en-US" sz="2200" dirty="0"/>
                  <a:t> yields the general formula for the replicating formula in the binomial model.</a:t>
                </a:r>
              </a:p>
              <a:p>
                <a:pPr lvl="1">
                  <a:lnSpc>
                    <a:spcPct val="90000"/>
                  </a:lnSpc>
                  <a:spcBef>
                    <a:spcPct val="40000"/>
                  </a:spcBef>
                </a:pPr>
                <a:r>
                  <a:rPr lang="en-US" altLang="en-US" sz="2000" dirty="0">
                    <a:solidFill>
                      <a:srgbClr val="FF0000"/>
                    </a:solidFill>
                  </a:rPr>
                  <a:t>Replicating Portfolio in the Binomial Model</a:t>
                </a:r>
              </a:p>
              <a:p>
                <a:pPr>
                  <a:lnSpc>
                    <a:spcPct val="90000"/>
                  </a:lnSpc>
                  <a:spcBef>
                    <a:spcPct val="270000"/>
                  </a:spcBef>
                </a:pPr>
                <a:r>
                  <a:rPr lang="en-US" altLang="en-US" sz="2200" dirty="0"/>
                  <a:t>The value of the option is</a:t>
                </a:r>
              </a:p>
              <a:p>
                <a:pPr lvl="1">
                  <a:lnSpc>
                    <a:spcPct val="90000"/>
                  </a:lnSpc>
                  <a:spcBef>
                    <a:spcPct val="40000"/>
                  </a:spcBef>
                </a:pPr>
                <a:r>
                  <a:rPr lang="en-US" altLang="en-US" sz="2000" dirty="0">
                    <a:solidFill>
                      <a:srgbClr val="FF0000"/>
                    </a:solidFill>
                  </a:rPr>
                  <a:t>Option Price in the Binomial Model</a:t>
                </a:r>
              </a:p>
              <a:p>
                <a:pPr marL="109728" indent="0" algn="just">
                  <a:spcAft>
                    <a:spcPts val="1200"/>
                  </a:spcAft>
                  <a:buNone/>
                </a:pPr>
                <a:endParaRPr lang="en-GB" sz="2600" dirty="0"/>
              </a:p>
              <a:p>
                <a:pPr marL="109728" indent="0" algn="just">
                  <a:spcBef>
                    <a:spcPts val="0"/>
                  </a:spcBef>
                  <a:buNone/>
                </a:pPr>
                <a:r>
                  <a:rPr lang="en-GB" sz="2200" b="1" u="sng" dirty="0"/>
                  <a:t>Note:</a:t>
                </a:r>
                <a:r>
                  <a:rPr lang="en-GB" sz="2200" dirty="0"/>
                  <a:t> </a:t>
                </a:r>
                <a14:m>
                  <m:oMath xmlns:m="http://schemas.openxmlformats.org/officeDocument/2006/math">
                    <m:r>
                      <a:rPr lang="en-GB" sz="2400" b="0" i="1" smtClean="0">
                        <a:solidFill>
                          <a:srgbClr val="FF0000"/>
                        </a:solidFill>
                        <a:latin typeface="Cambria Math" panose="02040503050406030204" pitchFamily="18" charset="0"/>
                      </a:rPr>
                      <m:t>𝛥</m:t>
                    </m:r>
                  </m:oMath>
                </a14:m>
                <a:r>
                  <a:rPr lang="en-GB" sz="2200" dirty="0"/>
                  <a:t> which is the number of shares in the replicating portfolio is also called a </a:t>
                </a:r>
                <a:r>
                  <a:rPr lang="en-GB" sz="2200" dirty="0">
                    <a:solidFill>
                      <a:srgbClr val="FF0000"/>
                    </a:solidFill>
                  </a:rPr>
                  <a:t>hedge ratio</a:t>
                </a:r>
                <a:r>
                  <a:rPr lang="en-GB" sz="2200" dirty="0"/>
                  <a:t> as it reduces (hedge) risk from the price movement of the underlying asset. Since </a:t>
                </a:r>
                <a:r>
                  <a:rPr lang="en-GB" sz="2200" dirty="0">
                    <a:solidFill>
                      <a:srgbClr val="FF0000"/>
                    </a:solidFill>
                  </a:rPr>
                  <a:t>delta hedging </a:t>
                </a:r>
                <a:r>
                  <a:rPr lang="en-GB" sz="2200" dirty="0"/>
                  <a:t>attempts to neutralize or reduce the extent of the move in an option's price relative to the asset's price, it requires a constant rebalancing of the hedge. </a:t>
                </a:r>
              </a:p>
              <a:p>
                <a:pPr marL="109728" indent="0" algn="just">
                  <a:spcBef>
                    <a:spcPts val="0"/>
                  </a:spcBef>
                  <a:buNone/>
                </a:pPr>
                <a:endParaRPr lang="en-GB" sz="2200" b="1" u="sng" dirty="0"/>
              </a:p>
              <a:p>
                <a:pPr marL="109728" indent="0" algn="just">
                  <a:spcBef>
                    <a:spcPts val="0"/>
                  </a:spcBef>
                  <a:buNone/>
                </a:pPr>
                <a:r>
                  <a:rPr lang="en-GB" sz="2200" b="1" u="sng" dirty="0"/>
                  <a:t>Question</a:t>
                </a:r>
                <a:r>
                  <a:rPr lang="en-GB" sz="2200" dirty="0"/>
                  <a:t>: Assume CLW stock has a current price of </a:t>
                </a:r>
                <a:r>
                  <a:rPr lang="en-GB" sz="2200" dirty="0">
                    <a:solidFill>
                      <a:srgbClr val="FF0000"/>
                    </a:solidFill>
                  </a:rPr>
                  <a:t>£24</a:t>
                </a:r>
                <a:r>
                  <a:rPr lang="en-GB" sz="2200" dirty="0"/>
                  <a:t>. The one-year risk-free rate is </a:t>
                </a:r>
                <a:r>
                  <a:rPr lang="en-GB" sz="2200" dirty="0">
                    <a:solidFill>
                      <a:srgbClr val="FF0000"/>
                    </a:solidFill>
                  </a:rPr>
                  <a:t>5%</a:t>
                </a:r>
                <a:r>
                  <a:rPr lang="en-GB" sz="2200" dirty="0"/>
                  <a:t>. At the end of one year, CLW will either be trading at </a:t>
                </a:r>
                <a:r>
                  <a:rPr lang="en-GB" sz="2200" dirty="0">
                    <a:solidFill>
                      <a:srgbClr val="FF0000"/>
                    </a:solidFill>
                  </a:rPr>
                  <a:t>£21 </a:t>
                </a:r>
                <a:r>
                  <a:rPr lang="en-GB" sz="2200" dirty="0"/>
                  <a:t>or </a:t>
                </a:r>
                <a:r>
                  <a:rPr lang="en-GB" sz="2200" dirty="0">
                    <a:solidFill>
                      <a:srgbClr val="FF0000"/>
                    </a:solidFill>
                  </a:rPr>
                  <a:t>£31</a:t>
                </a:r>
                <a:r>
                  <a:rPr lang="en-GB" sz="2200" dirty="0"/>
                  <a:t>. </a:t>
                </a:r>
              </a:p>
              <a:p>
                <a:pPr marL="109728" indent="0" algn="just">
                  <a:spcBef>
                    <a:spcPts val="0"/>
                  </a:spcBef>
                  <a:buNone/>
                </a:pPr>
                <a:r>
                  <a:rPr lang="en-GB" sz="2200" dirty="0"/>
                  <a:t>CLW Inc. does not pay dividends. What is the price of a European put option that expires in one year and that has a strike price of </a:t>
                </a:r>
                <a:r>
                  <a:rPr lang="en-GB" sz="2200" dirty="0">
                    <a:solidFill>
                      <a:srgbClr val="FF0000"/>
                    </a:solidFill>
                  </a:rPr>
                  <a:t>£24</a:t>
                </a:r>
                <a:r>
                  <a:rPr lang="en-GB" sz="2200" dirty="0"/>
                  <a:t>?</a:t>
                </a:r>
              </a:p>
              <a:p>
                <a:pPr marL="109728" indent="0" algn="just">
                  <a:spcAft>
                    <a:spcPts val="1200"/>
                  </a:spcAft>
                  <a:buNone/>
                </a:pPr>
                <a:endParaRPr lang="en-GB" sz="2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52400" y="1184857"/>
                <a:ext cx="11887200" cy="5570113"/>
              </a:xfrm>
              <a:blipFill>
                <a:blip r:embed="rId2"/>
                <a:stretch>
                  <a:fillRect t="-1532" r="-51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Object 1024">
                <a:extLst>
                  <a:ext uri="{FF2B5EF4-FFF2-40B4-BE49-F238E27FC236}">
                    <a16:creationId xmlns:a16="http://schemas.microsoft.com/office/drawing/2014/main" id="{B040E050-E05E-4648-92B0-81CF03E0CFA7}"/>
                  </a:ext>
                </a:extLst>
              </p:cNvPr>
              <p:cNvSpPr txBox="1"/>
              <p:nvPr/>
            </p:nvSpPr>
            <p:spPr bwMode="auto">
              <a:xfrm>
                <a:off x="4343663" y="2061368"/>
                <a:ext cx="4625640" cy="930275"/>
              </a:xfrm>
              <a:prstGeom prst="rect">
                <a:avLst/>
              </a:prstGeom>
              <a:noFill/>
              <a:ln>
                <a:noFill/>
              </a:ln>
              <a:effectLst/>
            </p:spPr>
            <p:txBody>
              <a:bodyP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kumimoji="0" lang="en-GB" sz="24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𝛥</m:t>
                      </m:r>
                      <m:r>
                        <a:rPr kumimoji="0" lang="en-GB" sz="24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GB" sz="24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 </m:t>
                      </m:r>
                      <m:f>
                        <m:fPr>
                          <m:ctrlP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fPr>
                        <m:num>
                          <m:sSub>
                            <m:sSubPr>
                              <m:ctrlP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𝐶</m:t>
                              </m:r>
                            </m:e>
                            <m:sub>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𝑢</m:t>
                              </m:r>
                            </m:sub>
                          </m:sSub>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𝐶</m:t>
                              </m:r>
                            </m:e>
                            <m:sub>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num>
                        <m:den>
                          <m:sSub>
                            <m:sSubPr>
                              <m:ctrlP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e>
                            <m:sub>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𝑢</m:t>
                              </m:r>
                            </m:sub>
                          </m:sSub>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e>
                            <m:sub>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den>
                      </m:f>
                      <m:r>
                        <m:rPr>
                          <m:nor/>
                        </m:rPr>
                        <a:rPr kumimoji="0" lang="en-GB" sz="24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 </m:t>
                      </m:r>
                      <m:r>
                        <m:rPr>
                          <m:nor/>
                        </m:rPr>
                        <a:rPr kumimoji="0" lang="en-GB" sz="24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and</m:t>
                      </m:r>
                      <m:r>
                        <m:rPr>
                          <m:nor/>
                        </m:rPr>
                        <a:rPr kumimoji="0" lang="en-GB" sz="24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 </m:t>
                      </m:r>
                      <m:r>
                        <a:rPr kumimoji="0" lang="en-GB" sz="24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𝐵</m:t>
                      </m:r>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4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 </m:t>
                      </m:r>
                      <m:f>
                        <m:fPr>
                          <m:ctrlP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fPr>
                        <m:num>
                          <m:sSub>
                            <m:sSubPr>
                              <m:ctrlP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𝐶</m:t>
                              </m:r>
                            </m:e>
                            <m:sub>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e>
                            <m:sub>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𝛥</m:t>
                          </m:r>
                        </m:num>
                        <m:den>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1</m:t>
                          </m:r>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𝑟</m:t>
                              </m:r>
                            </m:e>
                            <m:sub>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𝑓</m:t>
                              </m:r>
                            </m:sub>
                          </m:sSub>
                        </m:den>
                      </m:f>
                    </m:oMath>
                  </m:oMathPara>
                </a14:m>
                <a:endParaRPr kumimoji="0" lang="en-GB" sz="2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xmlns="">
          <p:sp>
            <p:nvSpPr>
              <p:cNvPr id="4" name="Object 1024">
                <a:extLst>
                  <a:ext uri="{FF2B5EF4-FFF2-40B4-BE49-F238E27FC236}">
                    <a16:creationId xmlns:a16="http://schemas.microsoft.com/office/drawing/2014/main" id="{B040E050-E05E-4648-92B0-81CF03E0CFA7}"/>
                  </a:ext>
                </a:extLst>
              </p:cNvPr>
              <p:cNvSpPr txBox="1">
                <a:spLocks noRot="1" noChangeAspect="1" noMove="1" noResize="1" noEditPoints="1" noAdjustHandles="1" noChangeArrowheads="1" noChangeShapeType="1" noTextEdit="1"/>
              </p:cNvSpPr>
              <p:nvPr/>
            </p:nvSpPr>
            <p:spPr bwMode="auto">
              <a:xfrm>
                <a:off x="4343663" y="2061368"/>
                <a:ext cx="4625640" cy="930275"/>
              </a:xfrm>
              <a:prstGeom prst="rect">
                <a:avLst/>
              </a:prstGeom>
              <a:blipFill>
                <a:blip r:embed="rId3"/>
                <a:stretch>
                  <a:fillRect/>
                </a:stretch>
              </a:blipFill>
              <a:ln>
                <a:noFill/>
              </a:ln>
              <a:effec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Object 1025">
                <a:extLst>
                  <a:ext uri="{FF2B5EF4-FFF2-40B4-BE49-F238E27FC236}">
                    <a16:creationId xmlns:a16="http://schemas.microsoft.com/office/drawing/2014/main" id="{C9CBB1ED-9D40-4DA4-8623-E03707F5802E}"/>
                  </a:ext>
                </a:extLst>
              </p:cNvPr>
              <p:cNvSpPr txBox="1"/>
              <p:nvPr/>
            </p:nvSpPr>
            <p:spPr bwMode="auto">
              <a:xfrm>
                <a:off x="5075718" y="3443790"/>
                <a:ext cx="2147887" cy="409575"/>
              </a:xfrm>
              <a:prstGeom prst="rect">
                <a:avLst/>
              </a:prstGeom>
              <a:noFill/>
              <a:ln>
                <a:noFill/>
              </a:ln>
              <a:effectLst/>
            </p:spPr>
            <p:txBody>
              <a:bodyP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𝐶</m:t>
                      </m:r>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𝛥</m:t>
                      </m:r>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4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𝐵</m:t>
                      </m:r>
                    </m:oMath>
                  </m:oMathPara>
                </a14:m>
                <a:endParaRPr kumimoji="0" lang="en-GB" sz="24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xmlns="">
          <p:sp>
            <p:nvSpPr>
              <p:cNvPr id="7" name="Object 1025">
                <a:extLst>
                  <a:ext uri="{FF2B5EF4-FFF2-40B4-BE49-F238E27FC236}">
                    <a16:creationId xmlns:a16="http://schemas.microsoft.com/office/drawing/2014/main" id="{C9CBB1ED-9D40-4DA4-8623-E03707F5802E}"/>
                  </a:ext>
                </a:extLst>
              </p:cNvPr>
              <p:cNvSpPr txBox="1">
                <a:spLocks noRot="1" noChangeAspect="1" noMove="1" noResize="1" noEditPoints="1" noAdjustHandles="1" noChangeArrowheads="1" noChangeShapeType="1" noTextEdit="1"/>
              </p:cNvSpPr>
              <p:nvPr/>
            </p:nvSpPr>
            <p:spPr bwMode="auto">
              <a:xfrm>
                <a:off x="5075718" y="3443790"/>
                <a:ext cx="2147887" cy="409575"/>
              </a:xfrm>
              <a:prstGeom prst="rect">
                <a:avLst/>
              </a:prstGeom>
              <a:blipFill>
                <a:blip r:embed="rId4"/>
                <a:stretch>
                  <a:fillRect l="-852" b="-7463"/>
                </a:stretch>
              </a:blipFill>
              <a:ln>
                <a:noFill/>
              </a:ln>
              <a:effec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9E4E0F42-D072-4349-8EBD-58925CD641C5}"/>
                  </a:ext>
                </a:extLst>
              </p:cNvPr>
              <p:cNvSpPr/>
              <p:nvPr/>
            </p:nvSpPr>
            <p:spPr>
              <a:xfrm>
                <a:off x="8247647" y="2924612"/>
                <a:ext cx="3791953" cy="1008776"/>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2060"/>
                    </a:solidFill>
                    <a:effectLst/>
                    <a:uLnTx/>
                    <a:uFillTx/>
                    <a:latin typeface="Calibri" panose="020F0502020204030204"/>
                    <a:cs typeface="+mn-cs"/>
                  </a:rPr>
                  <a:t>Note that </a:t>
                </a:r>
                <a14:m>
                  <m:oMath xmlns:m="http://schemas.openxmlformats.org/officeDocument/2006/math">
                    <m:r>
                      <a:rPr kumimoji="0" lang="en-GB" sz="16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∆&lt;</m:t>
                    </m:r>
                    <m:r>
                      <a:rPr kumimoji="0" lang="en-GB" sz="16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1</m:t>
                    </m:r>
                  </m:oMath>
                </a14:m>
                <a:r>
                  <a:rPr kumimoji="0" lang="en-GB" sz="1600" b="0" i="0" u="none" strike="noStrike" kern="1200" cap="none" spc="0" normalizeH="0" baseline="0" noProof="0" dirty="0">
                    <a:ln>
                      <a:noFill/>
                    </a:ln>
                    <a:solidFill>
                      <a:srgbClr val="002060"/>
                    </a:solidFill>
                    <a:effectLst/>
                    <a:uLnTx/>
                    <a:uFillTx/>
                    <a:latin typeface="Calibri" panose="020F0502020204030204"/>
                    <a:cs typeface="+mn-cs"/>
                  </a:rPr>
                  <a:t> in our example, which means the change in the call price is always less than the change in the stock price. </a:t>
                </a:r>
              </a:p>
            </p:txBody>
          </p:sp>
        </mc:Choice>
        <mc:Fallback xmlns="">
          <p:sp>
            <p:nvSpPr>
              <p:cNvPr id="5" name="Rectangle 4">
                <a:extLst>
                  <a:ext uri="{FF2B5EF4-FFF2-40B4-BE49-F238E27FC236}">
                    <a16:creationId xmlns:a16="http://schemas.microsoft.com/office/drawing/2014/main" id="{9E4E0F42-D072-4349-8EBD-58925CD641C5}"/>
                  </a:ext>
                </a:extLst>
              </p:cNvPr>
              <p:cNvSpPr>
                <a:spLocks noRot="1" noChangeAspect="1" noMove="1" noResize="1" noEditPoints="1" noAdjustHandles="1" noChangeArrowheads="1" noChangeShapeType="1" noTextEdit="1"/>
              </p:cNvSpPr>
              <p:nvPr/>
            </p:nvSpPr>
            <p:spPr>
              <a:xfrm>
                <a:off x="8247647" y="2924612"/>
                <a:ext cx="3791953" cy="1008776"/>
              </a:xfrm>
              <a:prstGeom prst="rect">
                <a:avLst/>
              </a:prstGeom>
              <a:blipFill>
                <a:blip r:embed="rId5"/>
                <a:stretch>
                  <a:fillRect r="-792"/>
                </a:stretch>
              </a:blipFill>
            </p:spPr>
            <p:txBody>
              <a:bodyPr/>
              <a:lstStyle/>
              <a:p>
                <a:r>
                  <a:rPr lang="en-GB">
                    <a:noFill/>
                  </a:rPr>
                  <a:t> </a:t>
                </a:r>
              </a:p>
            </p:txBody>
          </p:sp>
        </mc:Fallback>
      </mc:AlternateContent>
      <p:sp>
        <p:nvSpPr>
          <p:cNvPr id="6" name="Slide Number Placeholder 5">
            <a:extLst>
              <a:ext uri="{FF2B5EF4-FFF2-40B4-BE49-F238E27FC236}">
                <a16:creationId xmlns:a16="http://schemas.microsoft.com/office/drawing/2014/main" id="{AFDA9DF0-8D0E-4D2B-9442-343FD9295DD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213</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17734231"/>
      </p:ext>
    </p:extLst>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730" y="641181"/>
            <a:ext cx="11603864" cy="449388"/>
          </a:xfrm>
          <a:solidFill>
            <a:schemeClr val="accent1">
              <a:lumMod val="20000"/>
              <a:lumOff val="80000"/>
            </a:schemeClr>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Example</a:t>
            </a:r>
          </a:p>
        </p:txBody>
      </p:sp>
      <mc:AlternateContent xmlns:mc="http://schemas.openxmlformats.org/markup-compatibility/2006" xmlns:a14="http://schemas.microsoft.com/office/drawing/2010/main">
        <mc:Choice Requires="a14">
          <p:sp>
            <p:nvSpPr>
              <p:cNvPr id="5" name="Content Placeholder 4">
                <a:extLst>
                  <a:ext uri="{FF2B5EF4-FFF2-40B4-BE49-F238E27FC236}">
                    <a16:creationId xmlns:a16="http://schemas.microsoft.com/office/drawing/2014/main" id="{E8427F50-183D-4796-A36F-E1B063CF69C4}"/>
                  </a:ext>
                </a:extLst>
              </p:cNvPr>
              <p:cNvSpPr>
                <a:spLocks noGrp="1"/>
              </p:cNvSpPr>
              <p:nvPr>
                <p:ph idx="1"/>
              </p:nvPr>
            </p:nvSpPr>
            <p:spPr>
              <a:xfrm>
                <a:off x="347730" y="1133688"/>
                <a:ext cx="11603864" cy="5401336"/>
              </a:xfrm>
            </p:spPr>
            <p:txBody>
              <a:bodyPr>
                <a:normAutofit/>
              </a:bodyPr>
              <a:lstStyle/>
              <a:p>
                <a:r>
                  <a:rPr lang="en-GB" sz="2200" b="1" u="sng" dirty="0">
                    <a:solidFill>
                      <a:srgbClr val="FF0000"/>
                    </a:solidFill>
                  </a:rPr>
                  <a:t>Solution</a:t>
                </a:r>
                <a:r>
                  <a:rPr lang="en-GB" sz="2200" b="1" dirty="0"/>
                  <a:t>: </a:t>
                </a:r>
                <a:r>
                  <a:rPr lang="en-GB" sz="2200" dirty="0"/>
                  <a:t>If the stock price rises to </a:t>
                </a:r>
                <a14:m>
                  <m:oMath xmlns:m="http://schemas.openxmlformats.org/officeDocument/2006/math">
                    <m:r>
                      <a:rPr lang="en-GB" sz="2200" i="1" dirty="0" smtClean="0">
                        <a:solidFill>
                          <a:srgbClr val="FF0000"/>
                        </a:solidFill>
                        <a:latin typeface="Cambria Math" panose="02040503050406030204" pitchFamily="18" charset="0"/>
                      </a:rPr>
                      <m:t>£31</m:t>
                    </m:r>
                  </m:oMath>
                </a14:m>
                <a:r>
                  <a:rPr lang="en-GB" sz="2200" dirty="0"/>
                  <a:t>, the put option will be worthless (max of </a:t>
                </a:r>
                <a14:m>
                  <m:oMath xmlns:m="http://schemas.openxmlformats.org/officeDocument/2006/math">
                    <m:r>
                      <a:rPr lang="en-GB" sz="2200" i="1" dirty="0" smtClean="0">
                        <a:solidFill>
                          <a:srgbClr val="FF0000"/>
                        </a:solidFill>
                        <a:latin typeface="Cambria Math" panose="02040503050406030204" pitchFamily="18" charset="0"/>
                      </a:rPr>
                      <m:t>£24−£31 , £0</m:t>
                    </m:r>
                  </m:oMath>
                </a14:m>
                <a:r>
                  <a:rPr lang="en-GB" sz="2200" dirty="0"/>
                  <a:t>)</a:t>
                </a:r>
              </a:p>
              <a:p>
                <a:r>
                  <a:rPr lang="en-GB" sz="2200" dirty="0"/>
                  <a:t>If the stock price falls to </a:t>
                </a:r>
                <a14:m>
                  <m:oMath xmlns:m="http://schemas.openxmlformats.org/officeDocument/2006/math">
                    <m:r>
                      <a:rPr lang="en-GB" sz="2200" i="1" dirty="0" smtClean="0">
                        <a:solidFill>
                          <a:srgbClr val="FF0000"/>
                        </a:solidFill>
                        <a:latin typeface="Cambria Math" panose="02040503050406030204" pitchFamily="18" charset="0"/>
                      </a:rPr>
                      <m:t>£21</m:t>
                    </m:r>
                  </m:oMath>
                </a14:m>
                <a:r>
                  <a:rPr lang="en-GB" sz="2200" dirty="0"/>
                  <a:t>, the put option will be worth </a:t>
                </a:r>
                <a14:m>
                  <m:oMath xmlns:m="http://schemas.openxmlformats.org/officeDocument/2006/math">
                    <m:r>
                      <a:rPr lang="en-GB" sz="2200" i="1" dirty="0" smtClean="0">
                        <a:solidFill>
                          <a:srgbClr val="FF0000"/>
                        </a:solidFill>
                        <a:latin typeface="Cambria Math" panose="02040503050406030204" pitchFamily="18" charset="0"/>
                      </a:rPr>
                      <m:t>£3</m:t>
                    </m:r>
                  </m:oMath>
                </a14:m>
                <a:r>
                  <a:rPr lang="en-GB" sz="2200" dirty="0"/>
                  <a:t> (max of </a:t>
                </a:r>
                <a14:m>
                  <m:oMath xmlns:m="http://schemas.openxmlformats.org/officeDocument/2006/math">
                    <m:r>
                      <a:rPr lang="en-GB" sz="2200" i="1" dirty="0" smtClean="0">
                        <a:solidFill>
                          <a:srgbClr val="FF0000"/>
                        </a:solidFill>
                        <a:latin typeface="Cambria Math" panose="02040503050406030204" pitchFamily="18" charset="0"/>
                      </a:rPr>
                      <m:t>£24−£21 , £0</m:t>
                    </m:r>
                  </m:oMath>
                </a14:m>
                <a:r>
                  <a:rPr lang="en-GB" sz="2200" dirty="0"/>
                  <a:t>):</a:t>
                </a:r>
              </a:p>
              <a:p>
                <a:endParaRPr lang="en-GB" sz="2200" dirty="0"/>
              </a:p>
              <a:p>
                <a:endParaRPr lang="en-GB" sz="2200" dirty="0"/>
              </a:p>
              <a:p>
                <a:endParaRPr lang="en-GB" sz="2200" dirty="0"/>
              </a:p>
              <a:p>
                <a:endParaRPr lang="en-GB" sz="2200" dirty="0"/>
              </a:p>
              <a:p>
                <a:endParaRPr lang="en-GB" sz="2200" dirty="0"/>
              </a:p>
              <a:p>
                <a:endParaRPr lang="en-GB" sz="2200" dirty="0"/>
              </a:p>
              <a:p>
                <a:r>
                  <a:rPr lang="en-GB" sz="2200" dirty="0"/>
                  <a:t>Put value: </a:t>
                </a:r>
              </a:p>
              <a:p>
                <a:endParaRPr lang="en-GB" sz="2200" dirty="0"/>
              </a:p>
              <a:p>
                <a:r>
                  <a:rPr lang="en-GB" sz="2200" dirty="0"/>
                  <a:t>If the put’s price was different, for example, </a:t>
                </a:r>
                <a14:m>
                  <m:oMath xmlns:m="http://schemas.openxmlformats.org/officeDocument/2006/math">
                    <m:r>
                      <a:rPr lang="en-GB" sz="2200" i="1" dirty="0" smtClean="0">
                        <a:solidFill>
                          <a:srgbClr val="FF0000"/>
                        </a:solidFill>
                        <a:latin typeface="Cambria Math" panose="02040503050406030204" pitchFamily="18" charset="0"/>
                      </a:rPr>
                      <m:t>£1.90</m:t>
                    </m:r>
                  </m:oMath>
                </a14:m>
                <a:r>
                  <a:rPr lang="en-GB" sz="2200" dirty="0"/>
                  <a:t>, there would be an arbitrage opportunity; as we could earn profit by buying the replicating portfolio for </a:t>
                </a:r>
                <a14:m>
                  <m:oMath xmlns:m="http://schemas.openxmlformats.org/officeDocument/2006/math">
                    <m:r>
                      <a:rPr lang="en-GB" sz="2200" i="1" dirty="0" smtClean="0">
                        <a:solidFill>
                          <a:srgbClr val="FF0000"/>
                        </a:solidFill>
                        <a:latin typeface="Cambria Math" panose="02040503050406030204" pitchFamily="18" charset="0"/>
                      </a:rPr>
                      <m:t>£1.66 </m:t>
                    </m:r>
                  </m:oMath>
                </a14:m>
                <a:r>
                  <a:rPr lang="en-GB" sz="2200" dirty="0"/>
                  <a:t>and selling the put for </a:t>
                </a:r>
                <a14:m>
                  <m:oMath xmlns:m="http://schemas.openxmlformats.org/officeDocument/2006/math">
                    <m:r>
                      <a:rPr lang="en-GB" sz="2200" i="1" dirty="0" smtClean="0">
                        <a:solidFill>
                          <a:srgbClr val="FF0000"/>
                        </a:solidFill>
                        <a:latin typeface="Cambria Math" panose="02040503050406030204" pitchFamily="18" charset="0"/>
                      </a:rPr>
                      <m:t>£1.90</m:t>
                    </m:r>
                  </m:oMath>
                </a14:m>
                <a:r>
                  <a:rPr lang="en-GB" sz="2200" dirty="0"/>
                  <a:t>. As there is no risk involved in such action the profit would be </a:t>
                </a:r>
                <a14:m>
                  <m:oMath xmlns:m="http://schemas.openxmlformats.org/officeDocument/2006/math">
                    <m:r>
                      <a:rPr lang="en-GB" sz="2200" i="1" dirty="0" smtClean="0">
                        <a:solidFill>
                          <a:srgbClr val="FF0000"/>
                        </a:solidFill>
                        <a:latin typeface="Cambria Math" panose="02040503050406030204" pitchFamily="18" charset="0"/>
                      </a:rPr>
                      <m:t>£1.90−£1.66=£0.24</m:t>
                    </m:r>
                    <m:r>
                      <a:rPr lang="en-GB" sz="2200" i="1" dirty="0">
                        <a:latin typeface="Cambria Math" panose="02040503050406030204" pitchFamily="18" charset="0"/>
                      </a:rPr>
                      <m:t> </m:t>
                    </m:r>
                  </m:oMath>
                </a14:m>
                <a:r>
                  <a:rPr lang="en-GB" sz="2200" dirty="0"/>
                  <a:t>per option.</a:t>
                </a:r>
              </a:p>
            </p:txBody>
          </p:sp>
        </mc:Choice>
        <mc:Fallback xmlns="">
          <p:sp>
            <p:nvSpPr>
              <p:cNvPr id="5" name="Content Placeholder 4">
                <a:extLst>
                  <a:ext uri="{FF2B5EF4-FFF2-40B4-BE49-F238E27FC236}">
                    <a16:creationId xmlns:a16="http://schemas.microsoft.com/office/drawing/2014/main" id="{E8427F50-183D-4796-A36F-E1B063CF69C4}"/>
                  </a:ext>
                </a:extLst>
              </p:cNvPr>
              <p:cNvSpPr>
                <a:spLocks noGrp="1" noRot="1" noChangeAspect="1" noMove="1" noResize="1" noEditPoints="1" noAdjustHandles="1" noChangeArrowheads="1" noChangeShapeType="1" noTextEdit="1"/>
              </p:cNvSpPr>
              <p:nvPr>
                <p:ph idx="1"/>
              </p:nvPr>
            </p:nvSpPr>
            <p:spPr>
              <a:xfrm>
                <a:off x="347730" y="1133688"/>
                <a:ext cx="11603864" cy="5401336"/>
              </a:xfrm>
              <a:blipFill>
                <a:blip r:embed="rId2"/>
                <a:stretch>
                  <a:fillRect t="-790" r="-68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Object 1024">
                <a:extLst>
                  <a:ext uri="{FF2B5EF4-FFF2-40B4-BE49-F238E27FC236}">
                    <a16:creationId xmlns:a16="http://schemas.microsoft.com/office/drawing/2014/main" id="{23705B6B-C198-4422-A127-72D533776C04}"/>
                  </a:ext>
                </a:extLst>
              </p:cNvPr>
              <p:cNvSpPr txBox="1"/>
              <p:nvPr/>
            </p:nvSpPr>
            <p:spPr bwMode="auto">
              <a:xfrm>
                <a:off x="954511" y="2110191"/>
                <a:ext cx="4447999" cy="930275"/>
              </a:xfrm>
              <a:prstGeom prst="rect">
                <a:avLst/>
              </a:prstGeom>
              <a:noFill/>
              <a:ln>
                <a:noFill/>
              </a:ln>
              <a:effectLst/>
            </p:spPr>
            <p:txBody>
              <a:bodyP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𝛥</m:t>
                      </m:r>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GB" sz="22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 </m:t>
                      </m:r>
                      <m:f>
                        <m:f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fPr>
                        <m:num>
                          <m:sSub>
                            <m:sSub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𝐶</m:t>
                              </m:r>
                            </m:e>
                            <m: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𝑢</m:t>
                              </m:r>
                            </m:sub>
                          </m:s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𝐶</m:t>
                              </m:r>
                            </m:e>
                            <m: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num>
                        <m:den>
                          <m:sSub>
                            <m:sSub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e>
                            <m: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𝑢</m:t>
                              </m:r>
                            </m:sub>
                          </m:s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e>
                            <m: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den>
                      </m:f>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f>
                        <m:fPr>
                          <m:ctrlP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fPr>
                        <m:num>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£0−£3</m:t>
                          </m:r>
                        </m:num>
                        <m:den>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£31−£21</m:t>
                          </m:r>
                        </m:den>
                      </m:f>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=−0.3</m:t>
                      </m:r>
                    </m:oMath>
                  </m:oMathPara>
                </a14:m>
                <a:endParaRPr kumimoji="0" lang="en-GB" sz="22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xmlns="">
          <p:sp>
            <p:nvSpPr>
              <p:cNvPr id="6" name="Object 1024">
                <a:extLst>
                  <a:ext uri="{FF2B5EF4-FFF2-40B4-BE49-F238E27FC236}">
                    <a16:creationId xmlns:a16="http://schemas.microsoft.com/office/drawing/2014/main" id="{23705B6B-C198-4422-A127-72D533776C04}"/>
                  </a:ext>
                </a:extLst>
              </p:cNvPr>
              <p:cNvSpPr txBox="1">
                <a:spLocks noRot="1" noChangeAspect="1" noMove="1" noResize="1" noEditPoints="1" noAdjustHandles="1" noChangeArrowheads="1" noChangeShapeType="1" noTextEdit="1"/>
              </p:cNvSpPr>
              <p:nvPr/>
            </p:nvSpPr>
            <p:spPr bwMode="auto">
              <a:xfrm>
                <a:off x="954511" y="2110191"/>
                <a:ext cx="4447999" cy="930275"/>
              </a:xfrm>
              <a:prstGeom prst="rect">
                <a:avLst/>
              </a:prstGeom>
              <a:blipFill>
                <a:blip r:embed="rId3"/>
                <a:stretch>
                  <a:fillRect/>
                </a:stretch>
              </a:blipFill>
              <a:ln>
                <a:noFill/>
              </a:ln>
              <a:effec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Rectangle 6">
                <a:extLst>
                  <a:ext uri="{FF2B5EF4-FFF2-40B4-BE49-F238E27FC236}">
                    <a16:creationId xmlns:a16="http://schemas.microsoft.com/office/drawing/2014/main" id="{7A61D3B8-82E5-40FB-9112-464B51103BB2}"/>
                  </a:ext>
                </a:extLst>
              </p:cNvPr>
              <p:cNvSpPr/>
              <p:nvPr/>
            </p:nvSpPr>
            <p:spPr>
              <a:xfrm>
                <a:off x="820287" y="3083585"/>
                <a:ext cx="5398080" cy="852926"/>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𝐵</m:t>
                      </m:r>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2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 </m:t>
                      </m:r>
                      <m:f>
                        <m:f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fPr>
                        <m:num>
                          <m:sSub>
                            <m:sSub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𝐶</m:t>
                              </m:r>
                            </m:e>
                            <m: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e>
                            <m: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𝛥</m:t>
                          </m:r>
                        </m:num>
                        <m:den>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1+</m:t>
                          </m:r>
                          <m:sSub>
                            <m:sSub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𝑟</m:t>
                              </m:r>
                            </m:e>
                            <m: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𝑓</m:t>
                              </m:r>
                            </m:sub>
                          </m:sSub>
                        </m:den>
                      </m:f>
                      <m:r>
                        <a:rPr kumimoji="0" lang="en-GB" sz="22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f>
                        <m:fPr>
                          <m:ctrlP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fPr>
                        <m:num>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£3−£21(−0.3)</m:t>
                          </m:r>
                        </m:num>
                        <m:den>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1.05</m:t>
                          </m:r>
                        </m:den>
                      </m:f>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=£8.86</m:t>
                      </m:r>
                    </m:oMath>
                  </m:oMathPara>
                </a14:m>
                <a:endParaRPr kumimoji="0" lang="en-GB" sz="22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xmlns="">
          <p:sp>
            <p:nvSpPr>
              <p:cNvPr id="7" name="Rectangle 6">
                <a:extLst>
                  <a:ext uri="{FF2B5EF4-FFF2-40B4-BE49-F238E27FC236}">
                    <a16:creationId xmlns:a16="http://schemas.microsoft.com/office/drawing/2014/main" id="{7A61D3B8-82E5-40FB-9112-464B51103BB2}"/>
                  </a:ext>
                </a:extLst>
              </p:cNvPr>
              <p:cNvSpPr>
                <a:spLocks noRot="1" noChangeAspect="1" noMove="1" noResize="1" noEditPoints="1" noAdjustHandles="1" noChangeArrowheads="1" noChangeShapeType="1" noTextEdit="1"/>
              </p:cNvSpPr>
              <p:nvPr/>
            </p:nvSpPr>
            <p:spPr>
              <a:xfrm>
                <a:off x="820287" y="3083585"/>
                <a:ext cx="5398080" cy="852926"/>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Object 1025">
                <a:extLst>
                  <a:ext uri="{FF2B5EF4-FFF2-40B4-BE49-F238E27FC236}">
                    <a16:creationId xmlns:a16="http://schemas.microsoft.com/office/drawing/2014/main" id="{8C4EB918-4391-4937-A1F6-C8D9C51AD5FA}"/>
                  </a:ext>
                </a:extLst>
              </p:cNvPr>
              <p:cNvSpPr txBox="1"/>
              <p:nvPr/>
            </p:nvSpPr>
            <p:spPr bwMode="auto">
              <a:xfrm>
                <a:off x="2104566" y="4153380"/>
                <a:ext cx="6024366" cy="409575"/>
              </a:xfrm>
              <a:prstGeom prst="rect">
                <a:avLst/>
              </a:prstGeom>
              <a:noFill/>
              <a:ln>
                <a:noFill/>
              </a:ln>
              <a:effectLst/>
            </p:spPr>
            <p:txBody>
              <a:bodyP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𝐶</m:t>
                      </m:r>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𝑆</m:t>
                      </m:r>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𝛥</m:t>
                      </m:r>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𝐵</m:t>
                      </m:r>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=£24</m:t>
                      </m:r>
                      <m:d>
                        <m:dPr>
                          <m:ctrlP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dPr>
                        <m:e>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−0.3</m:t>
                          </m:r>
                        </m:e>
                      </m:d>
                      <m:r>
                        <a:rPr kumimoji="0" lang="en-GB" sz="22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+£8.86=£1.66</m:t>
                      </m:r>
                    </m:oMath>
                  </m:oMathPara>
                </a14:m>
                <a:endParaRPr kumimoji="0" lang="en-GB" sz="22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xmlns="">
          <p:sp>
            <p:nvSpPr>
              <p:cNvPr id="8" name="Object 1025">
                <a:extLst>
                  <a:ext uri="{FF2B5EF4-FFF2-40B4-BE49-F238E27FC236}">
                    <a16:creationId xmlns:a16="http://schemas.microsoft.com/office/drawing/2014/main" id="{8C4EB918-4391-4937-A1F6-C8D9C51AD5FA}"/>
                  </a:ext>
                </a:extLst>
              </p:cNvPr>
              <p:cNvSpPr txBox="1">
                <a:spLocks noRot="1" noChangeAspect="1" noMove="1" noResize="1" noEditPoints="1" noAdjustHandles="1" noChangeArrowheads="1" noChangeShapeType="1" noTextEdit="1"/>
              </p:cNvSpPr>
              <p:nvPr/>
            </p:nvSpPr>
            <p:spPr bwMode="auto">
              <a:xfrm>
                <a:off x="2104566" y="4153380"/>
                <a:ext cx="6024366" cy="409575"/>
              </a:xfrm>
              <a:prstGeom prst="rect">
                <a:avLst/>
              </a:prstGeom>
              <a:blipFill>
                <a:blip r:embed="rId5"/>
                <a:stretch>
                  <a:fillRect l="-101"/>
                </a:stretch>
              </a:blipFill>
              <a:ln>
                <a:noFill/>
              </a:ln>
              <a:effectLst/>
            </p:spPr>
            <p:txBody>
              <a:bodyPr/>
              <a:lstStyle/>
              <a:p>
                <a:r>
                  <a:rPr lang="en-GB">
                    <a:noFill/>
                  </a:rPr>
                  <a:t> </a:t>
                </a:r>
              </a:p>
            </p:txBody>
          </p:sp>
        </mc:Fallback>
      </mc:AlternateContent>
      <p:pic>
        <p:nvPicPr>
          <p:cNvPr id="9" name="Picture 4">
            <a:extLst>
              <a:ext uri="{FF2B5EF4-FFF2-40B4-BE49-F238E27FC236}">
                <a16:creationId xmlns:a16="http://schemas.microsoft.com/office/drawing/2014/main" id="{1D804439-079E-44EE-87E7-DB3F4F5998D5}"/>
              </a:ext>
            </a:extLst>
          </p:cNvPr>
          <p:cNvPicPr>
            <a:picLocks noChangeAspect="1" noChangeArrowheads="1"/>
          </p:cNvPicPr>
          <p:nvPr/>
        </p:nvPicPr>
        <p:blipFill rotWithShape="1">
          <a:blip r:embed="rId6">
            <a:extLst>
              <a:ext uri="{BEBA8EAE-BF5A-486C-A8C5-ECC9F3942E4B}">
                <a14:imgProps xmlns:a14="http://schemas.microsoft.com/office/drawing/2010/main">
                  <a14:imgLayer r:embed="rId7">
                    <a14:imgEffect>
                      <a14:saturation sat="350000"/>
                    </a14:imgEffect>
                  </a14:imgLayer>
                </a14:imgProps>
              </a:ext>
              <a:ext uri="{28A0092B-C50C-407E-A947-70E740481C1C}">
                <a14:useLocalDpi xmlns:a14="http://schemas.microsoft.com/office/drawing/2010/main" val="0"/>
              </a:ext>
            </a:extLst>
          </a:blip>
          <a:srcRect l="21384" t="12179" r="19497" b="58896"/>
          <a:stretch/>
        </p:blipFill>
        <p:spPr bwMode="auto">
          <a:xfrm>
            <a:off x="6789492" y="1962691"/>
            <a:ext cx="4832169" cy="195343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2670661F-7535-4343-BD3E-1AB6BA9ADC3A}"/>
              </a:ext>
            </a:extLst>
          </p:cNvPr>
          <p:cNvSpPr/>
          <p:nvPr/>
        </p:nvSpPr>
        <p:spPr>
          <a:xfrm>
            <a:off x="8841995" y="2669299"/>
            <a:ext cx="568036" cy="266848"/>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£31</a:t>
            </a:r>
          </a:p>
        </p:txBody>
      </p:sp>
      <p:sp>
        <p:nvSpPr>
          <p:cNvPr id="11" name="Rectangle 10">
            <a:extLst>
              <a:ext uri="{FF2B5EF4-FFF2-40B4-BE49-F238E27FC236}">
                <a16:creationId xmlns:a16="http://schemas.microsoft.com/office/drawing/2014/main" id="{095B98F9-BA80-4657-A574-3E17B814BEAB}"/>
              </a:ext>
            </a:extLst>
          </p:cNvPr>
          <p:cNvSpPr/>
          <p:nvPr/>
        </p:nvSpPr>
        <p:spPr>
          <a:xfrm>
            <a:off x="8841995" y="3509331"/>
            <a:ext cx="568036" cy="266848"/>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£21</a:t>
            </a:r>
          </a:p>
        </p:txBody>
      </p:sp>
      <p:sp>
        <p:nvSpPr>
          <p:cNvPr id="12" name="Rectangle 11">
            <a:extLst>
              <a:ext uri="{FF2B5EF4-FFF2-40B4-BE49-F238E27FC236}">
                <a16:creationId xmlns:a16="http://schemas.microsoft.com/office/drawing/2014/main" id="{4CC74AFE-9844-40FA-B0EE-ED1D79C63ECF}"/>
              </a:ext>
            </a:extLst>
          </p:cNvPr>
          <p:cNvSpPr/>
          <p:nvPr/>
        </p:nvSpPr>
        <p:spPr>
          <a:xfrm>
            <a:off x="6908800" y="3056959"/>
            <a:ext cx="1069392" cy="237925"/>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Stock   £24</a:t>
            </a:r>
          </a:p>
        </p:txBody>
      </p:sp>
      <p:sp>
        <p:nvSpPr>
          <p:cNvPr id="13" name="Rectangle 12">
            <a:extLst>
              <a:ext uri="{FF2B5EF4-FFF2-40B4-BE49-F238E27FC236}">
                <a16:creationId xmlns:a16="http://schemas.microsoft.com/office/drawing/2014/main" id="{6CD42C06-0C70-4A68-A00F-A9E9229CA2E4}"/>
              </a:ext>
            </a:extLst>
          </p:cNvPr>
          <p:cNvSpPr/>
          <p:nvPr/>
        </p:nvSpPr>
        <p:spPr>
          <a:xfrm>
            <a:off x="9380909" y="2669299"/>
            <a:ext cx="1827458" cy="266848"/>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Max (£24-£31 , £0) = 0</a:t>
            </a:r>
          </a:p>
        </p:txBody>
      </p:sp>
      <p:sp>
        <p:nvSpPr>
          <p:cNvPr id="14" name="Rectangle 13">
            <a:extLst>
              <a:ext uri="{FF2B5EF4-FFF2-40B4-BE49-F238E27FC236}">
                <a16:creationId xmlns:a16="http://schemas.microsoft.com/office/drawing/2014/main" id="{02C86ABF-6026-4E06-A51B-87E88AD18C12}"/>
              </a:ext>
            </a:extLst>
          </p:cNvPr>
          <p:cNvSpPr/>
          <p:nvPr/>
        </p:nvSpPr>
        <p:spPr>
          <a:xfrm>
            <a:off x="9410031" y="3521271"/>
            <a:ext cx="1827458" cy="266848"/>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Max (£24-£21 , £0) = 3</a:t>
            </a:r>
          </a:p>
        </p:txBody>
      </p:sp>
      <p:sp>
        <p:nvSpPr>
          <p:cNvPr id="3" name="Slide Number Placeholder 2">
            <a:extLst>
              <a:ext uri="{FF2B5EF4-FFF2-40B4-BE49-F238E27FC236}">
                <a16:creationId xmlns:a16="http://schemas.microsoft.com/office/drawing/2014/main" id="{D55DF737-442B-4536-A10B-426B07D2D48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214</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54E0B33C-498A-D57B-A020-156BD89F614A}"/>
                  </a:ext>
                </a:extLst>
              </p:cNvPr>
              <p:cNvSpPr txBox="1"/>
              <p:nvPr/>
            </p:nvSpPr>
            <p:spPr>
              <a:xfrm>
                <a:off x="9143499" y="3913791"/>
                <a:ext cx="2357075" cy="430887"/>
              </a:xfrm>
              <a:prstGeom prst="rect">
                <a:avLst/>
              </a:prstGeom>
              <a:noFill/>
            </p:spPr>
            <p:txBody>
              <a:bodyPr wrap="square">
                <a:spAutoFit/>
              </a:bodyPr>
              <a:lstStyle/>
              <a:p>
                <a14:m>
                  <m:oMath xmlns:m="http://schemas.openxmlformats.org/officeDocument/2006/math">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𝑃</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sty m:val="p"/>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max</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𝐾</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𝑆</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 0)</m:t>
                    </m:r>
                  </m:oMath>
                </a14:m>
                <a:r>
                  <a:rPr kumimoji="0" lang="en-GB" sz="2200" b="0" i="0" u="none" strike="noStrike" kern="1200" cap="none" spc="0" normalizeH="0" baseline="0" noProof="0" dirty="0">
                    <a:ln>
                      <a:noFill/>
                    </a:ln>
                    <a:solidFill>
                      <a:prstClr val="black"/>
                    </a:solidFill>
                    <a:effectLst/>
                    <a:uLnTx/>
                    <a:uFillTx/>
                    <a:latin typeface="Calibri" panose="020F0502020204030204"/>
                    <a:ea typeface="+mn-ea"/>
                    <a:cs typeface="+mn-cs"/>
                  </a:rPr>
                  <a:t> </a:t>
                </a:r>
                <a:endParaRPr lang="en-GB" dirty="0"/>
              </a:p>
            </p:txBody>
          </p:sp>
        </mc:Choice>
        <mc:Fallback xmlns="">
          <p:sp>
            <p:nvSpPr>
              <p:cNvPr id="15" name="TextBox 14">
                <a:extLst>
                  <a:ext uri="{FF2B5EF4-FFF2-40B4-BE49-F238E27FC236}">
                    <a16:creationId xmlns:a16="http://schemas.microsoft.com/office/drawing/2014/main" id="{54E0B33C-498A-D57B-A020-156BD89F614A}"/>
                  </a:ext>
                </a:extLst>
              </p:cNvPr>
              <p:cNvSpPr txBox="1">
                <a:spLocks noRot="1" noChangeAspect="1" noMove="1" noResize="1" noEditPoints="1" noAdjustHandles="1" noChangeArrowheads="1" noChangeShapeType="1" noTextEdit="1"/>
              </p:cNvSpPr>
              <p:nvPr/>
            </p:nvSpPr>
            <p:spPr>
              <a:xfrm>
                <a:off x="9143499" y="3913791"/>
                <a:ext cx="2357075" cy="430887"/>
              </a:xfrm>
              <a:prstGeom prst="rect">
                <a:avLst/>
              </a:prstGeom>
              <a:blipFill>
                <a:blip r:embed="rId8"/>
                <a:stretch>
                  <a:fillRect b="-12676"/>
                </a:stretch>
              </a:blipFill>
            </p:spPr>
            <p:txBody>
              <a:bodyPr/>
              <a:lstStyle/>
              <a:p>
                <a:r>
                  <a:rPr lang="en-GB">
                    <a:noFill/>
                  </a:rPr>
                  <a:t> </a:t>
                </a:r>
              </a:p>
            </p:txBody>
          </p:sp>
        </mc:Fallback>
      </mc:AlternateContent>
    </p:spTree>
    <p:extLst>
      <p:ext uri="{BB962C8B-B14F-4D97-AF65-F5344CB8AC3E}">
        <p14:creationId xmlns:p14="http://schemas.microsoft.com/office/powerpoint/2010/main" val="3807544211"/>
      </p:ext>
    </p:extLst>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41181"/>
            <a:ext cx="11887200" cy="407443"/>
          </a:xfrm>
          <a:solidFill>
            <a:schemeClr val="accent1">
              <a:lumMod val="20000"/>
              <a:lumOff val="80000"/>
            </a:schemeClr>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A Multiperiod Model</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52400" y="1153663"/>
                <a:ext cx="11887200" cy="5570113"/>
              </a:xfrm>
            </p:spPr>
            <p:txBody>
              <a:bodyPr>
                <a:normAutofit/>
              </a:bodyPr>
              <a:lstStyle/>
              <a:p>
                <a:pPr>
                  <a:spcAft>
                    <a:spcPts val="600"/>
                  </a:spcAft>
                  <a:buFont typeface="Arial" panose="020B0604020202020204" pitchFamily="34" charset="0"/>
                  <a:buChar char="•"/>
                </a:pPr>
                <a:r>
                  <a:rPr lang="en-US" altLang="en-US" sz="2400" b="1" dirty="0"/>
                  <a:t>Now consider a two-period binomial tree for the stock price:</a:t>
                </a:r>
              </a:p>
              <a:p>
                <a:pPr>
                  <a:spcAft>
                    <a:spcPts val="600"/>
                  </a:spcAft>
                  <a:buFont typeface="Arial" panose="020B0604020202020204" pitchFamily="34" charset="0"/>
                  <a:buChar char="•"/>
                </a:pPr>
                <a:endParaRPr lang="en-US" altLang="en-US" sz="800" dirty="0"/>
              </a:p>
              <a:p>
                <a:r>
                  <a:rPr lang="en-US" altLang="en-US" sz="2200" dirty="0"/>
                  <a:t>To calculate the value of an option in a multiperiod binomial</a:t>
                </a:r>
              </a:p>
              <a:p>
                <a:pPr marL="109728" indent="0">
                  <a:buNone/>
                </a:pPr>
                <a:r>
                  <a:rPr lang="en-US" altLang="en-US" sz="2200" dirty="0"/>
                  <a:t>    tree, </a:t>
                </a:r>
                <a:r>
                  <a:rPr lang="en-US" altLang="en-US" sz="2200" b="1" u="sng" dirty="0"/>
                  <a:t>start at the end of the tree and work backwards</a:t>
                </a:r>
                <a:r>
                  <a:rPr lang="en-US" altLang="en-US" sz="2200" dirty="0"/>
                  <a:t>. </a:t>
                </a:r>
              </a:p>
              <a:p>
                <a:pPr marL="109728" indent="0">
                  <a:buNone/>
                </a:pPr>
                <a:endParaRPr lang="en-US" altLang="en-US" sz="2200" dirty="0"/>
              </a:p>
              <a:p>
                <a:pPr lvl="1">
                  <a:spcBef>
                    <a:spcPts val="0"/>
                  </a:spcBef>
                </a:pPr>
                <a:r>
                  <a:rPr lang="en-US" altLang="en-US" sz="2200" b="1" u="sng" dirty="0">
                    <a:solidFill>
                      <a:srgbClr val="FF0000"/>
                    </a:solidFill>
                  </a:rPr>
                  <a:t>At time 2</a:t>
                </a:r>
                <a:r>
                  <a:rPr lang="en-US" altLang="en-US" sz="2200" dirty="0">
                    <a:solidFill>
                      <a:schemeClr val="tx1"/>
                    </a:solidFill>
                  </a:rPr>
                  <a:t>,</a:t>
                </a:r>
                <a:r>
                  <a:rPr lang="en-US" altLang="en-US" sz="2200" dirty="0"/>
                  <a:t> </a:t>
                </a:r>
                <a:r>
                  <a:rPr lang="en-US" altLang="en-US" sz="2200" dirty="0">
                    <a:solidFill>
                      <a:schemeClr val="tx1"/>
                    </a:solidFill>
                  </a:rPr>
                  <a:t>the option expires, so its value is equal to its </a:t>
                </a:r>
              </a:p>
              <a:p>
                <a:pPr marL="411480" lvl="1" indent="0">
                  <a:spcBef>
                    <a:spcPts val="0"/>
                  </a:spcBef>
                  <a:buNone/>
                </a:pPr>
                <a:r>
                  <a:rPr lang="en-US" altLang="en-US" sz="2200" dirty="0">
                    <a:solidFill>
                      <a:schemeClr val="tx1"/>
                    </a:solidFill>
                  </a:rPr>
                  <a:t>    intrinsic value. </a:t>
                </a:r>
              </a:p>
              <a:p>
                <a:pPr lvl="1">
                  <a:spcBef>
                    <a:spcPts val="0"/>
                  </a:spcBef>
                  <a:buFont typeface="Arial" panose="020B0604020202020204" pitchFamily="34" charset="0"/>
                  <a:buChar char="•"/>
                </a:pPr>
                <a:r>
                  <a:rPr lang="en-US" altLang="en-US" sz="2200" dirty="0">
                    <a:solidFill>
                      <a:schemeClr val="tx1"/>
                    </a:solidFill>
                  </a:rPr>
                  <a:t>In this case, the call will worth </a:t>
                </a:r>
                <a14:m>
                  <m:oMath xmlns:m="http://schemas.openxmlformats.org/officeDocument/2006/math">
                    <m:r>
                      <a:rPr lang="en-US" altLang="en-US" sz="2200" i="1" dirty="0" smtClean="0">
                        <a:solidFill>
                          <a:srgbClr val="FF0000"/>
                        </a:solidFill>
                        <a:latin typeface="Cambria Math" panose="02040503050406030204" pitchFamily="18" charset="0"/>
                      </a:rPr>
                      <m:t>£10</m:t>
                    </m:r>
                    <m:r>
                      <a:rPr lang="en-GB" altLang="en-US" sz="2200" b="0" i="1" dirty="0" smtClean="0">
                        <a:solidFill>
                          <a:srgbClr val="FF0000"/>
                        </a:solidFill>
                        <a:latin typeface="Cambria Math" panose="02040503050406030204" pitchFamily="18" charset="0"/>
                      </a:rPr>
                      <m:t>,</m:t>
                    </m:r>
                    <m:r>
                      <a:rPr lang="en-US" altLang="en-US" sz="2200" i="1" dirty="0" smtClean="0">
                        <a:solidFill>
                          <a:srgbClr val="FF0000"/>
                        </a:solidFill>
                        <a:latin typeface="Cambria Math" panose="02040503050406030204" pitchFamily="18" charset="0"/>
                      </a:rPr>
                      <m:t> </m:t>
                    </m:r>
                    <m:r>
                      <a:rPr lang="en-US" altLang="en-US" sz="2200" i="1" dirty="0">
                        <a:solidFill>
                          <a:schemeClr val="tx1"/>
                        </a:solidFill>
                        <a:latin typeface="Cambria Math" panose="02040503050406030204" pitchFamily="18" charset="0"/>
                      </a:rPr>
                      <m:t>(</m:t>
                    </m:r>
                    <m:r>
                      <a:rPr lang="en-GB" altLang="en-US" sz="2200" b="0" i="1" dirty="0" smtClean="0">
                        <a:solidFill>
                          <a:schemeClr val="tx1"/>
                        </a:solidFill>
                        <a:latin typeface="Cambria Math" panose="02040503050406030204" pitchFamily="18" charset="0"/>
                      </a:rPr>
                      <m:t>𝑖</m:t>
                    </m:r>
                    <m:r>
                      <a:rPr lang="en-GB" altLang="en-US" sz="2200" b="0" i="1" dirty="0" smtClean="0">
                        <a:solidFill>
                          <a:schemeClr val="tx1"/>
                        </a:solidFill>
                        <a:latin typeface="Cambria Math" panose="02040503050406030204" pitchFamily="18" charset="0"/>
                      </a:rPr>
                      <m:t>.</m:t>
                    </m:r>
                    <m:r>
                      <a:rPr lang="en-GB" altLang="en-US" sz="2200" b="0" i="1" dirty="0" smtClean="0">
                        <a:solidFill>
                          <a:schemeClr val="tx1"/>
                        </a:solidFill>
                        <a:latin typeface="Cambria Math" panose="02040503050406030204" pitchFamily="18" charset="0"/>
                      </a:rPr>
                      <m:t>𝑒</m:t>
                    </m:r>
                    <m:r>
                      <a:rPr lang="en-GB" altLang="en-US" sz="2200" b="0" i="1" dirty="0" smtClean="0">
                        <a:solidFill>
                          <a:schemeClr val="tx1"/>
                        </a:solidFill>
                        <a:latin typeface="Cambria Math" panose="02040503050406030204" pitchFamily="18" charset="0"/>
                      </a:rPr>
                      <m:t>. £60−£50) </m:t>
                    </m:r>
                  </m:oMath>
                </a14:m>
                <a:r>
                  <a:rPr lang="en-US" altLang="en-US" sz="2200" dirty="0">
                    <a:solidFill>
                      <a:schemeClr val="tx1"/>
                    </a:solidFill>
                  </a:rPr>
                  <a:t>if the stock</a:t>
                </a:r>
              </a:p>
              <a:p>
                <a:pPr marL="411480" lvl="1" indent="0">
                  <a:spcBef>
                    <a:spcPts val="0"/>
                  </a:spcBef>
                  <a:buNone/>
                </a:pPr>
                <a:r>
                  <a:rPr lang="en-US" altLang="en-US" sz="2200" dirty="0">
                    <a:solidFill>
                      <a:schemeClr val="tx1"/>
                    </a:solidFill>
                  </a:rPr>
                  <a:t>    price goes up to </a:t>
                </a:r>
                <a14:m>
                  <m:oMath xmlns:m="http://schemas.openxmlformats.org/officeDocument/2006/math">
                    <m:r>
                      <a:rPr lang="en-US" altLang="en-US" sz="2200" i="1" dirty="0" smtClean="0">
                        <a:solidFill>
                          <a:srgbClr val="FF0000"/>
                        </a:solidFill>
                        <a:latin typeface="Cambria Math" panose="02040503050406030204" pitchFamily="18" charset="0"/>
                      </a:rPr>
                      <m:t>£60 </m:t>
                    </m:r>
                  </m:oMath>
                </a14:m>
                <a:r>
                  <a:rPr lang="en-US" altLang="en-US" sz="2200" dirty="0">
                    <a:solidFill>
                      <a:schemeClr val="tx1"/>
                    </a:solidFill>
                  </a:rPr>
                  <a:t>and will worth </a:t>
                </a:r>
                <a14:m>
                  <m:oMath xmlns:m="http://schemas.openxmlformats.org/officeDocument/2006/math">
                    <m:r>
                      <a:rPr lang="en-US" altLang="en-US" sz="2200" i="1" dirty="0" smtClean="0">
                        <a:solidFill>
                          <a:srgbClr val="FF0000"/>
                        </a:solidFill>
                        <a:latin typeface="Cambria Math" panose="02040503050406030204" pitchFamily="18" charset="0"/>
                      </a:rPr>
                      <m:t>£0</m:t>
                    </m:r>
                    <m:r>
                      <a:rPr lang="en-GB" altLang="en-US" sz="2200" b="0" i="1" dirty="0" smtClean="0">
                        <a:solidFill>
                          <a:srgbClr val="FF0000"/>
                        </a:solidFill>
                        <a:latin typeface="Cambria Math" panose="02040503050406030204" pitchFamily="18" charset="0"/>
                      </a:rPr>
                      <m:t>,</m:t>
                    </m:r>
                    <m:r>
                      <a:rPr lang="en-US" altLang="en-US" sz="2200" i="1" dirty="0" smtClean="0">
                        <a:solidFill>
                          <a:schemeClr val="tx1"/>
                        </a:solidFill>
                        <a:latin typeface="Cambria Math" panose="02040503050406030204" pitchFamily="18" charset="0"/>
                      </a:rPr>
                      <m:t>(</m:t>
                    </m:r>
                    <m:r>
                      <a:rPr lang="en-GB" altLang="en-US" sz="2200" b="0" i="1" dirty="0" smtClean="0">
                        <a:solidFill>
                          <a:schemeClr val="tx1"/>
                        </a:solidFill>
                        <a:latin typeface="Cambria Math" panose="02040503050406030204" pitchFamily="18" charset="0"/>
                      </a:rPr>
                      <m:t>𝑖</m:t>
                    </m:r>
                    <m:r>
                      <a:rPr lang="en-GB" altLang="en-US" sz="2200" b="0" i="1" dirty="0" smtClean="0">
                        <a:solidFill>
                          <a:schemeClr val="tx1"/>
                        </a:solidFill>
                        <a:latin typeface="Cambria Math" panose="02040503050406030204" pitchFamily="18" charset="0"/>
                      </a:rPr>
                      <m:t>.</m:t>
                    </m:r>
                    <m:r>
                      <a:rPr lang="en-GB" altLang="en-US" sz="2200" b="0" i="1" dirty="0" smtClean="0">
                        <a:solidFill>
                          <a:schemeClr val="tx1"/>
                        </a:solidFill>
                        <a:latin typeface="Cambria Math" panose="02040503050406030204" pitchFamily="18" charset="0"/>
                      </a:rPr>
                      <m:t>𝑒</m:t>
                    </m:r>
                    <m:r>
                      <a:rPr lang="en-GB" altLang="en-US" sz="2200" b="0" i="1" dirty="0" smtClean="0">
                        <a:solidFill>
                          <a:schemeClr val="tx1"/>
                        </a:solidFill>
                        <a:latin typeface="Cambria Math" panose="02040503050406030204" pitchFamily="18" charset="0"/>
                      </a:rPr>
                      <m:t>.£40−£50&lt;0) </m:t>
                    </m:r>
                  </m:oMath>
                </a14:m>
                <a:r>
                  <a:rPr lang="en-US" altLang="en-US" sz="2200" dirty="0">
                    <a:solidFill>
                      <a:schemeClr val="tx1"/>
                    </a:solidFill>
                  </a:rPr>
                  <a:t>otherwise.</a:t>
                </a:r>
              </a:p>
              <a:p>
                <a:pPr marL="411480" lvl="1" indent="0">
                  <a:spcBef>
                    <a:spcPts val="0"/>
                  </a:spcBef>
                  <a:buNone/>
                </a:pPr>
                <a:endParaRPr lang="en-US" altLang="en-US" sz="800" dirty="0"/>
              </a:p>
              <a:p>
                <a:pPr>
                  <a:spcAft>
                    <a:spcPts val="600"/>
                  </a:spcAft>
                  <a:buFont typeface="Arial" panose="020B0604020202020204" pitchFamily="34" charset="0"/>
                  <a:buChar char="•"/>
                </a:pPr>
                <a:endParaRPr lang="en-GB" sz="2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52400" y="1153663"/>
                <a:ext cx="11887200" cy="5570113"/>
              </a:xfrm>
              <a:blipFill>
                <a:blip r:embed="rId2"/>
                <a:stretch>
                  <a:fillRect t="-875"/>
                </a:stretch>
              </a:blipFill>
            </p:spPr>
            <p:txBody>
              <a:bodyPr/>
              <a:lstStyle/>
              <a:p>
                <a:r>
                  <a:rPr lang="en-GB">
                    <a:noFill/>
                  </a:rPr>
                  <a:t> </a:t>
                </a:r>
              </a:p>
            </p:txBody>
          </p:sp>
        </mc:Fallback>
      </mc:AlternateContent>
      <p:pic>
        <p:nvPicPr>
          <p:cNvPr id="4" name="Picture 8">
            <a:extLst>
              <a:ext uri="{FF2B5EF4-FFF2-40B4-BE49-F238E27FC236}">
                <a16:creationId xmlns:a16="http://schemas.microsoft.com/office/drawing/2014/main" id="{1F03707E-A312-4EF8-ABAC-15FFA915AFFE}"/>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84000"/>
                    </a14:imgEffect>
                    <a14:imgEffect>
                      <a14:colorTemperature colorTemp="11200"/>
                    </a14:imgEffect>
                    <a14:imgEffect>
                      <a14:saturation sat="99000"/>
                    </a14:imgEffect>
                  </a14:imgLayer>
                </a14:imgProps>
              </a:ext>
              <a:ext uri="{28A0092B-C50C-407E-A947-70E740481C1C}">
                <a14:useLocalDpi xmlns:a14="http://schemas.microsoft.com/office/drawing/2010/main" val="0"/>
              </a:ext>
            </a:extLst>
          </a:blip>
          <a:srcRect/>
          <a:stretch>
            <a:fillRect/>
          </a:stretch>
        </p:blipFill>
        <p:spPr bwMode="auto">
          <a:xfrm>
            <a:off x="8635090" y="1258000"/>
            <a:ext cx="2746228" cy="2449760"/>
          </a:xfrm>
          <a:prstGeom prst="rect">
            <a:avLst/>
          </a:prstGeom>
          <a:solidFill>
            <a:schemeClr val="accent1">
              <a:lumMod val="20000"/>
              <a:lumOff val="80000"/>
            </a:schemeClr>
          </a:solidFill>
          <a:ln>
            <a:noFill/>
          </a:ln>
        </p:spPr>
      </p:pic>
      <p:pic>
        <p:nvPicPr>
          <p:cNvPr id="5" name="Picture 7">
            <a:extLst>
              <a:ext uri="{FF2B5EF4-FFF2-40B4-BE49-F238E27FC236}">
                <a16:creationId xmlns:a16="http://schemas.microsoft.com/office/drawing/2014/main" id="{B5FCC187-B0FD-4D77-B483-5F131B1B428A}"/>
              </a:ext>
            </a:extLst>
          </p:cNvPr>
          <p:cNvPicPr>
            <a:picLocks noChangeAspect="1" noChangeArrowheads="1"/>
          </p:cNvPicPr>
          <p:nvPr/>
        </p:nvPicPr>
        <p:blipFill>
          <a:blip r:embed="rId5">
            <a:extLst>
              <a:ext uri="{BEBA8EAE-BF5A-486C-A8C5-ECC9F3942E4B}">
                <a14:imgProps xmlns:a14="http://schemas.microsoft.com/office/drawing/2010/main">
                  <a14:imgLayer r:embed="rId6">
                    <a14:imgEffect>
                      <a14:sharpenSoften amount="100000"/>
                    </a14:imgEffect>
                    <a14:imgEffect>
                      <a14:brightnessContrast bright="7000" contrast="92000"/>
                    </a14:imgEffect>
                  </a14:imgLayer>
                </a14:imgProps>
              </a:ext>
              <a:ext uri="{28A0092B-C50C-407E-A947-70E740481C1C}">
                <a14:useLocalDpi xmlns:a14="http://schemas.microsoft.com/office/drawing/2010/main" val="0"/>
              </a:ext>
            </a:extLst>
          </a:blip>
          <a:srcRect/>
          <a:stretch>
            <a:fillRect/>
          </a:stretch>
        </p:blipFill>
        <p:spPr bwMode="auto">
          <a:xfrm>
            <a:off x="3629169" y="4596116"/>
            <a:ext cx="4132648" cy="1791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5">
            <a:extLst>
              <a:ext uri="{FF2B5EF4-FFF2-40B4-BE49-F238E27FC236}">
                <a16:creationId xmlns:a16="http://schemas.microsoft.com/office/drawing/2014/main" id="{77060E25-1D89-4E8E-BB1F-DEBE12A057E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215</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0F1CB909-7331-A2D9-E97B-E1C2C5775468}"/>
              </a:ext>
            </a:extLst>
          </p:cNvPr>
          <p:cNvSpPr txBox="1"/>
          <p:nvPr/>
        </p:nvSpPr>
        <p:spPr>
          <a:xfrm>
            <a:off x="1167063" y="5354053"/>
            <a:ext cx="2045369" cy="646331"/>
          </a:xfrm>
          <a:prstGeom prst="rect">
            <a:avLst/>
          </a:prstGeom>
          <a:noFill/>
        </p:spPr>
        <p:txBody>
          <a:bodyPr wrap="square" rtlCol="0">
            <a:spAutoFit/>
          </a:bodyPr>
          <a:lstStyle/>
          <a:p>
            <a:pPr algn="ctr"/>
            <a:r>
              <a:rPr lang="en-GB" dirty="0">
                <a:highlight>
                  <a:srgbClr val="FFFF00"/>
                </a:highlight>
              </a:rPr>
              <a:t>Upper Branch</a:t>
            </a:r>
          </a:p>
          <a:p>
            <a:r>
              <a:rPr lang="en-GB" dirty="0">
                <a:highlight>
                  <a:srgbClr val="FFFF00"/>
                </a:highlight>
              </a:rPr>
              <a:t>Period </a:t>
            </a:r>
            <a:r>
              <a:rPr lang="en-GB" b="1" u="sng" dirty="0">
                <a:highlight>
                  <a:srgbClr val="FFFF00"/>
                </a:highlight>
              </a:rPr>
              <a:t>1</a:t>
            </a:r>
            <a:r>
              <a:rPr lang="en-GB" dirty="0">
                <a:highlight>
                  <a:srgbClr val="FFFF00"/>
                </a:highlight>
              </a:rPr>
              <a:t> to Period </a:t>
            </a:r>
            <a:r>
              <a:rPr lang="en-GB" b="1" u="sng" dirty="0">
                <a:highlight>
                  <a:srgbClr val="FFFF00"/>
                </a:highlight>
              </a:rPr>
              <a:t>2</a:t>
            </a:r>
          </a:p>
        </p:txBody>
      </p:sp>
      <p:sp>
        <p:nvSpPr>
          <p:cNvPr id="8" name="TextBox 7">
            <a:extLst>
              <a:ext uri="{FF2B5EF4-FFF2-40B4-BE49-F238E27FC236}">
                <a16:creationId xmlns:a16="http://schemas.microsoft.com/office/drawing/2014/main" id="{DE00380A-8966-1F58-46B6-0425F7B27116}"/>
              </a:ext>
            </a:extLst>
          </p:cNvPr>
          <p:cNvSpPr txBox="1"/>
          <p:nvPr/>
        </p:nvSpPr>
        <p:spPr>
          <a:xfrm>
            <a:off x="6812752" y="2271498"/>
            <a:ext cx="2328111" cy="400110"/>
          </a:xfrm>
          <a:prstGeom prst="rect">
            <a:avLst/>
          </a:prstGeom>
          <a:noFill/>
        </p:spPr>
        <p:txBody>
          <a:bodyPr wrap="square" rtlCol="0">
            <a:spAutoFit/>
          </a:bodyPr>
          <a:lstStyle/>
          <a:p>
            <a:r>
              <a:rPr lang="en-GB" sz="2000" dirty="0"/>
              <a:t>Assume </a:t>
            </a:r>
            <a:r>
              <a:rPr lang="en-GB" sz="2000" dirty="0">
                <a:solidFill>
                  <a:srgbClr val="FF0000"/>
                </a:solidFill>
              </a:rPr>
              <a:t>K=50</a:t>
            </a: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735C756D-B39C-B7B7-5C00-B55053A793C9}"/>
                  </a:ext>
                </a:extLst>
              </p:cNvPr>
              <p:cNvSpPr txBox="1"/>
              <p:nvPr/>
            </p:nvSpPr>
            <p:spPr>
              <a:xfrm>
                <a:off x="8945478" y="2187300"/>
                <a:ext cx="258679"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i="1" dirty="0" smtClean="0">
                          <a:latin typeface="Cambria Math" panose="02040503050406030204" pitchFamily="18" charset="0"/>
                        </a:rPr>
                        <m:t>𝑆</m:t>
                      </m:r>
                    </m:oMath>
                  </m:oMathPara>
                </a14:m>
                <a:endParaRPr lang="en-GB" sz="1400" dirty="0"/>
              </a:p>
            </p:txBody>
          </p:sp>
        </mc:Choice>
        <mc:Fallback xmlns="">
          <p:sp>
            <p:nvSpPr>
              <p:cNvPr id="9" name="TextBox 8">
                <a:extLst>
                  <a:ext uri="{FF2B5EF4-FFF2-40B4-BE49-F238E27FC236}">
                    <a16:creationId xmlns:a16="http://schemas.microsoft.com/office/drawing/2014/main" id="{735C756D-B39C-B7B7-5C00-B55053A793C9}"/>
                  </a:ext>
                </a:extLst>
              </p:cNvPr>
              <p:cNvSpPr txBox="1">
                <a:spLocks noRot="1" noChangeAspect="1" noMove="1" noResize="1" noEditPoints="1" noAdjustHandles="1" noChangeArrowheads="1" noChangeShapeType="1" noTextEdit="1"/>
              </p:cNvSpPr>
              <p:nvPr/>
            </p:nvSpPr>
            <p:spPr>
              <a:xfrm>
                <a:off x="8945478" y="2187300"/>
                <a:ext cx="258679" cy="307777"/>
              </a:xfrm>
              <a:prstGeom prst="rect">
                <a:avLst/>
              </a:prstGeom>
              <a:blipFill>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7DB07E60-27A6-B9FE-59B1-3A205D50267A}"/>
                  </a:ext>
                </a:extLst>
              </p:cNvPr>
              <p:cNvSpPr txBox="1"/>
              <p:nvPr/>
            </p:nvSpPr>
            <p:spPr>
              <a:xfrm>
                <a:off x="9878864" y="1804294"/>
                <a:ext cx="258679"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400" i="1" smtClean="0">
                              <a:latin typeface="Cambria Math" panose="02040503050406030204" pitchFamily="18" charset="0"/>
                            </a:rPr>
                          </m:ctrlPr>
                        </m:sSubPr>
                        <m:e>
                          <m:r>
                            <a:rPr lang="en-GB" sz="1400" b="0" i="1" smtClean="0">
                              <a:latin typeface="Cambria Math" panose="02040503050406030204" pitchFamily="18" charset="0"/>
                            </a:rPr>
                            <m:t>𝑆</m:t>
                          </m:r>
                        </m:e>
                        <m:sub>
                          <m:r>
                            <a:rPr lang="en-GB" sz="1400" b="0" i="1" smtClean="0">
                              <a:latin typeface="Cambria Math" panose="02040503050406030204" pitchFamily="18" charset="0"/>
                            </a:rPr>
                            <m:t>𝑢</m:t>
                          </m:r>
                        </m:sub>
                      </m:sSub>
                    </m:oMath>
                  </m:oMathPara>
                </a14:m>
                <a:endParaRPr lang="en-GB" sz="1400" dirty="0"/>
              </a:p>
            </p:txBody>
          </p:sp>
        </mc:Choice>
        <mc:Fallback xmlns="">
          <p:sp>
            <p:nvSpPr>
              <p:cNvPr id="10" name="TextBox 9">
                <a:extLst>
                  <a:ext uri="{FF2B5EF4-FFF2-40B4-BE49-F238E27FC236}">
                    <a16:creationId xmlns:a16="http://schemas.microsoft.com/office/drawing/2014/main" id="{7DB07E60-27A6-B9FE-59B1-3A205D50267A}"/>
                  </a:ext>
                </a:extLst>
              </p:cNvPr>
              <p:cNvSpPr txBox="1">
                <a:spLocks noRot="1" noChangeAspect="1" noMove="1" noResize="1" noEditPoints="1" noAdjustHandles="1" noChangeArrowheads="1" noChangeShapeType="1" noTextEdit="1"/>
              </p:cNvSpPr>
              <p:nvPr/>
            </p:nvSpPr>
            <p:spPr>
              <a:xfrm>
                <a:off x="9878864" y="1804294"/>
                <a:ext cx="258679" cy="307777"/>
              </a:xfrm>
              <a:prstGeom prst="rect">
                <a:avLst/>
              </a:prstGeom>
              <a:blipFill>
                <a:blip r:embed="rId8"/>
                <a:stretch>
                  <a:fillRect r="-1428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3253AC84-8ED3-5EE9-52E0-8582744F3FFA}"/>
                  </a:ext>
                </a:extLst>
              </p:cNvPr>
              <p:cNvSpPr txBox="1"/>
              <p:nvPr/>
            </p:nvSpPr>
            <p:spPr>
              <a:xfrm>
                <a:off x="9878864" y="3124273"/>
                <a:ext cx="258679"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400" i="1" smtClean="0">
                              <a:latin typeface="Cambria Math" panose="02040503050406030204" pitchFamily="18" charset="0"/>
                            </a:rPr>
                          </m:ctrlPr>
                        </m:sSubPr>
                        <m:e>
                          <m:r>
                            <a:rPr lang="en-GB" sz="1400" b="0" i="1" smtClean="0">
                              <a:latin typeface="Cambria Math" panose="02040503050406030204" pitchFamily="18" charset="0"/>
                            </a:rPr>
                            <m:t>𝑆</m:t>
                          </m:r>
                        </m:e>
                        <m:sub>
                          <m:r>
                            <a:rPr lang="en-GB" sz="1400" b="0" i="1" smtClean="0">
                              <a:latin typeface="Cambria Math" panose="02040503050406030204" pitchFamily="18" charset="0"/>
                            </a:rPr>
                            <m:t>𝑑</m:t>
                          </m:r>
                        </m:sub>
                      </m:sSub>
                    </m:oMath>
                  </m:oMathPara>
                </a14:m>
                <a:endParaRPr lang="en-GB" sz="1400" dirty="0"/>
              </a:p>
            </p:txBody>
          </p:sp>
        </mc:Choice>
        <mc:Fallback xmlns="">
          <p:sp>
            <p:nvSpPr>
              <p:cNvPr id="11" name="TextBox 10">
                <a:extLst>
                  <a:ext uri="{FF2B5EF4-FFF2-40B4-BE49-F238E27FC236}">
                    <a16:creationId xmlns:a16="http://schemas.microsoft.com/office/drawing/2014/main" id="{3253AC84-8ED3-5EE9-52E0-8582744F3FFA}"/>
                  </a:ext>
                </a:extLst>
              </p:cNvPr>
              <p:cNvSpPr txBox="1">
                <a:spLocks noRot="1" noChangeAspect="1" noMove="1" noResize="1" noEditPoints="1" noAdjustHandles="1" noChangeArrowheads="1" noChangeShapeType="1" noTextEdit="1"/>
              </p:cNvSpPr>
              <p:nvPr/>
            </p:nvSpPr>
            <p:spPr>
              <a:xfrm>
                <a:off x="9878864" y="3124273"/>
                <a:ext cx="258679" cy="307777"/>
              </a:xfrm>
              <a:prstGeom prst="rect">
                <a:avLst/>
              </a:prstGeom>
              <a:blipFill>
                <a:blip r:embed="rId9"/>
                <a:stretch>
                  <a:fillRect r="-16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5E0FEB7B-C87A-74CC-B34A-5771C1449445}"/>
                  </a:ext>
                </a:extLst>
              </p:cNvPr>
              <p:cNvSpPr txBox="1"/>
              <p:nvPr/>
            </p:nvSpPr>
            <p:spPr>
              <a:xfrm>
                <a:off x="11232351" y="1594389"/>
                <a:ext cx="258679"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400" i="1" smtClean="0">
                              <a:latin typeface="Cambria Math" panose="02040503050406030204" pitchFamily="18" charset="0"/>
                            </a:rPr>
                          </m:ctrlPr>
                        </m:sSubPr>
                        <m:e>
                          <m:r>
                            <a:rPr lang="en-GB" sz="1400" b="0" i="1" smtClean="0">
                              <a:latin typeface="Cambria Math" panose="02040503050406030204" pitchFamily="18" charset="0"/>
                            </a:rPr>
                            <m:t>𝑆</m:t>
                          </m:r>
                        </m:e>
                        <m:sub>
                          <m:r>
                            <a:rPr lang="en-GB" sz="1400" b="0" i="1" smtClean="0">
                              <a:latin typeface="Cambria Math" panose="02040503050406030204" pitchFamily="18" charset="0"/>
                            </a:rPr>
                            <m:t>𝑢𝑢</m:t>
                          </m:r>
                        </m:sub>
                      </m:sSub>
                    </m:oMath>
                  </m:oMathPara>
                </a14:m>
                <a:endParaRPr lang="en-GB" sz="1400" dirty="0"/>
              </a:p>
            </p:txBody>
          </p:sp>
        </mc:Choice>
        <mc:Fallback xmlns="">
          <p:sp>
            <p:nvSpPr>
              <p:cNvPr id="12" name="TextBox 11">
                <a:extLst>
                  <a:ext uri="{FF2B5EF4-FFF2-40B4-BE49-F238E27FC236}">
                    <a16:creationId xmlns:a16="http://schemas.microsoft.com/office/drawing/2014/main" id="{5E0FEB7B-C87A-74CC-B34A-5771C1449445}"/>
                  </a:ext>
                </a:extLst>
              </p:cNvPr>
              <p:cNvSpPr txBox="1">
                <a:spLocks noRot="1" noChangeAspect="1" noMove="1" noResize="1" noEditPoints="1" noAdjustHandles="1" noChangeArrowheads="1" noChangeShapeType="1" noTextEdit="1"/>
              </p:cNvSpPr>
              <p:nvPr/>
            </p:nvSpPr>
            <p:spPr>
              <a:xfrm>
                <a:off x="11232351" y="1594389"/>
                <a:ext cx="258679" cy="307777"/>
              </a:xfrm>
              <a:prstGeom prst="rect">
                <a:avLst/>
              </a:prstGeom>
              <a:blipFill>
                <a:blip r:embed="rId10"/>
                <a:stretch>
                  <a:fillRect r="-4761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26367CF0-99EE-3F35-39F4-37AAFC3254DE}"/>
                  </a:ext>
                </a:extLst>
              </p:cNvPr>
              <p:cNvSpPr txBox="1"/>
              <p:nvPr/>
            </p:nvSpPr>
            <p:spPr>
              <a:xfrm>
                <a:off x="11001596" y="2271498"/>
                <a:ext cx="978868"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400" i="1" smtClean="0">
                              <a:latin typeface="Cambria Math" panose="02040503050406030204" pitchFamily="18" charset="0"/>
                            </a:rPr>
                          </m:ctrlPr>
                        </m:sSubPr>
                        <m:e>
                          <m:r>
                            <a:rPr lang="en-GB" sz="1400" b="0" i="1" smtClean="0">
                              <a:latin typeface="Cambria Math" panose="02040503050406030204" pitchFamily="18" charset="0"/>
                            </a:rPr>
                            <m:t>𝑆</m:t>
                          </m:r>
                        </m:e>
                        <m:sub>
                          <m:r>
                            <a:rPr lang="en-GB" sz="1400" b="0" i="1" smtClean="0">
                              <a:latin typeface="Cambria Math" panose="02040503050406030204" pitchFamily="18" charset="0"/>
                            </a:rPr>
                            <m:t>𝑢𝑑</m:t>
                          </m:r>
                        </m:sub>
                      </m:sSub>
                      <m:r>
                        <a:rPr lang="en-GB" sz="1400" b="0" i="1" smtClean="0">
                          <a:latin typeface="Cambria Math" panose="02040503050406030204" pitchFamily="18" charset="0"/>
                        </a:rPr>
                        <m:t>=</m:t>
                      </m:r>
                      <m:sSub>
                        <m:sSubPr>
                          <m:ctrlPr>
                            <a:rPr lang="en-GB" sz="1400" i="1">
                              <a:latin typeface="Cambria Math" panose="02040503050406030204" pitchFamily="18" charset="0"/>
                            </a:rPr>
                          </m:ctrlPr>
                        </m:sSubPr>
                        <m:e>
                          <m:r>
                            <a:rPr lang="en-GB" sz="1400" i="1">
                              <a:latin typeface="Cambria Math" panose="02040503050406030204" pitchFamily="18" charset="0"/>
                            </a:rPr>
                            <m:t>𝑆</m:t>
                          </m:r>
                        </m:e>
                        <m:sub>
                          <m:r>
                            <a:rPr lang="en-GB" sz="1400" i="1">
                              <a:latin typeface="Cambria Math" panose="02040503050406030204" pitchFamily="18" charset="0"/>
                            </a:rPr>
                            <m:t>𝑑𝑢</m:t>
                          </m:r>
                        </m:sub>
                      </m:sSub>
                    </m:oMath>
                  </m:oMathPara>
                </a14:m>
                <a:endParaRPr lang="en-GB" sz="1400" dirty="0"/>
              </a:p>
            </p:txBody>
          </p:sp>
        </mc:Choice>
        <mc:Fallback xmlns="">
          <p:sp>
            <p:nvSpPr>
              <p:cNvPr id="13" name="TextBox 12">
                <a:extLst>
                  <a:ext uri="{FF2B5EF4-FFF2-40B4-BE49-F238E27FC236}">
                    <a16:creationId xmlns:a16="http://schemas.microsoft.com/office/drawing/2014/main" id="{26367CF0-99EE-3F35-39F4-37AAFC3254DE}"/>
                  </a:ext>
                </a:extLst>
              </p:cNvPr>
              <p:cNvSpPr txBox="1">
                <a:spLocks noRot="1" noChangeAspect="1" noMove="1" noResize="1" noEditPoints="1" noAdjustHandles="1" noChangeArrowheads="1" noChangeShapeType="1" noTextEdit="1"/>
              </p:cNvSpPr>
              <p:nvPr/>
            </p:nvSpPr>
            <p:spPr>
              <a:xfrm>
                <a:off x="11001596" y="2271498"/>
                <a:ext cx="978868" cy="307777"/>
              </a:xfrm>
              <a:prstGeom prst="rect">
                <a:avLst/>
              </a:prstGeom>
              <a:blipFill>
                <a:blip r:embed="rId11"/>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6D457CA8-3084-023A-374E-67781A01BD00}"/>
                  </a:ext>
                </a:extLst>
              </p:cNvPr>
              <p:cNvSpPr txBox="1"/>
              <p:nvPr/>
            </p:nvSpPr>
            <p:spPr>
              <a:xfrm>
                <a:off x="11232351" y="3343966"/>
                <a:ext cx="258679"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400" i="1" smtClean="0">
                              <a:latin typeface="Cambria Math" panose="02040503050406030204" pitchFamily="18" charset="0"/>
                            </a:rPr>
                          </m:ctrlPr>
                        </m:sSubPr>
                        <m:e>
                          <m:r>
                            <a:rPr lang="en-GB" sz="1400" b="0" i="1" smtClean="0">
                              <a:latin typeface="Cambria Math" panose="02040503050406030204" pitchFamily="18" charset="0"/>
                            </a:rPr>
                            <m:t>𝑆</m:t>
                          </m:r>
                        </m:e>
                        <m:sub>
                          <m:r>
                            <a:rPr lang="en-GB" sz="1400" b="0" i="1" smtClean="0">
                              <a:latin typeface="Cambria Math" panose="02040503050406030204" pitchFamily="18" charset="0"/>
                            </a:rPr>
                            <m:t>𝑑𝑑</m:t>
                          </m:r>
                        </m:sub>
                      </m:sSub>
                    </m:oMath>
                  </m:oMathPara>
                </a14:m>
                <a:endParaRPr lang="en-GB" sz="1400" dirty="0"/>
              </a:p>
            </p:txBody>
          </p:sp>
        </mc:Choice>
        <mc:Fallback xmlns="">
          <p:sp>
            <p:nvSpPr>
              <p:cNvPr id="15" name="TextBox 14">
                <a:extLst>
                  <a:ext uri="{FF2B5EF4-FFF2-40B4-BE49-F238E27FC236}">
                    <a16:creationId xmlns:a16="http://schemas.microsoft.com/office/drawing/2014/main" id="{6D457CA8-3084-023A-374E-67781A01BD00}"/>
                  </a:ext>
                </a:extLst>
              </p:cNvPr>
              <p:cNvSpPr txBox="1">
                <a:spLocks noRot="1" noChangeAspect="1" noMove="1" noResize="1" noEditPoints="1" noAdjustHandles="1" noChangeArrowheads="1" noChangeShapeType="1" noTextEdit="1"/>
              </p:cNvSpPr>
              <p:nvPr/>
            </p:nvSpPr>
            <p:spPr>
              <a:xfrm>
                <a:off x="11232351" y="3343966"/>
                <a:ext cx="258679" cy="307777"/>
              </a:xfrm>
              <a:prstGeom prst="rect">
                <a:avLst/>
              </a:prstGeom>
              <a:blipFill>
                <a:blip r:embed="rId12"/>
                <a:stretch>
                  <a:fillRect r="-47619"/>
                </a:stretch>
              </a:blipFill>
            </p:spPr>
            <p:txBody>
              <a:bodyPr/>
              <a:lstStyle/>
              <a:p>
                <a:r>
                  <a:rPr lang="en-GB">
                    <a:noFill/>
                  </a:rPr>
                  <a:t> </a:t>
                </a:r>
              </a:p>
            </p:txBody>
          </p:sp>
        </mc:Fallback>
      </mc:AlternateContent>
    </p:spTree>
    <p:extLst>
      <p:ext uri="{BB962C8B-B14F-4D97-AF65-F5344CB8AC3E}">
        <p14:creationId xmlns:p14="http://schemas.microsoft.com/office/powerpoint/2010/main" val="2848666445"/>
      </p:ext>
    </p:extLst>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8157" y="692696"/>
            <a:ext cx="11835683" cy="452613"/>
          </a:xfrm>
          <a:solidFill>
            <a:schemeClr val="accent4"/>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a:solidFill>
                  <a:schemeClr val="tx1"/>
                </a:solidFill>
              </a:rPr>
              <a:t>A Multiperiod Model</a:t>
            </a:r>
            <a:endParaRPr lang="en-GB" sz="3200" dirty="0">
              <a:solidFill>
                <a:schemeClr val="bg1"/>
              </a:solidFill>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78158" y="1145309"/>
                <a:ext cx="11835684" cy="5517232"/>
              </a:xfrm>
            </p:spPr>
            <p:txBody>
              <a:bodyPr>
                <a:normAutofit/>
              </a:bodyPr>
              <a:lstStyle/>
              <a:p>
                <a:pPr algn="just"/>
                <a:r>
                  <a:rPr lang="en-US" altLang="en-US" sz="2200" dirty="0"/>
                  <a:t>Now, let’s determine the value of the option in each possible state </a:t>
                </a:r>
                <a:r>
                  <a:rPr lang="en-US" altLang="en-US" sz="2200" b="1" u="sng" dirty="0">
                    <a:solidFill>
                      <a:srgbClr val="FF0000"/>
                    </a:solidFill>
                  </a:rPr>
                  <a:t>at time 1</a:t>
                </a:r>
                <a:r>
                  <a:rPr lang="en-US" altLang="en-US" sz="2200" dirty="0"/>
                  <a:t>.</a:t>
                </a:r>
              </a:p>
              <a:p>
                <a:pPr algn="just"/>
                <a:endParaRPr lang="en-US" altLang="en-US" sz="2200" dirty="0"/>
              </a:p>
              <a:p>
                <a:pPr lvl="1">
                  <a:lnSpc>
                    <a:spcPct val="90000"/>
                  </a:lnSpc>
                  <a:spcBef>
                    <a:spcPts val="0"/>
                  </a:spcBef>
                </a:pPr>
                <a:r>
                  <a:rPr lang="en-US" altLang="en-US" sz="2200" dirty="0">
                    <a:solidFill>
                      <a:schemeClr val="tx1"/>
                    </a:solidFill>
                  </a:rPr>
                  <a:t>If the stock </a:t>
                </a:r>
                <a:r>
                  <a:rPr lang="en-US" altLang="en-US" sz="2200" u="sng" dirty="0">
                    <a:solidFill>
                      <a:schemeClr val="tx1"/>
                    </a:solidFill>
                  </a:rPr>
                  <a:t>price has gone up </a:t>
                </a:r>
                <a:r>
                  <a:rPr lang="en-US" altLang="en-US" sz="2200" dirty="0">
                    <a:solidFill>
                      <a:schemeClr val="tx1"/>
                    </a:solidFill>
                  </a:rPr>
                  <a:t>to</a:t>
                </a:r>
                <a:r>
                  <a:rPr lang="en-US" altLang="en-US" sz="2200" dirty="0"/>
                  <a:t> </a:t>
                </a:r>
                <a:r>
                  <a:rPr lang="en-US" altLang="en-US" sz="2200" dirty="0">
                    <a:solidFill>
                      <a:srgbClr val="FF0000"/>
                    </a:solidFill>
                  </a:rPr>
                  <a:t>£50 </a:t>
                </a:r>
                <a:r>
                  <a:rPr lang="en-US" altLang="en-US" sz="2200" dirty="0">
                    <a:solidFill>
                      <a:schemeClr val="tx1"/>
                    </a:solidFill>
                  </a:rPr>
                  <a:t>at time </a:t>
                </a:r>
                <a:r>
                  <a:rPr lang="en-US" altLang="en-US" sz="2200" dirty="0">
                    <a:solidFill>
                      <a:srgbClr val="FF0000"/>
                    </a:solidFill>
                  </a:rPr>
                  <a:t>1</a:t>
                </a:r>
                <a:r>
                  <a:rPr lang="en-US" altLang="en-US" sz="2200" dirty="0">
                    <a:solidFill>
                      <a:schemeClr val="tx1"/>
                    </a:solidFill>
                  </a:rPr>
                  <a:t>,</a:t>
                </a:r>
                <a:r>
                  <a:rPr lang="en-US" altLang="en-US" sz="2200" dirty="0"/>
                  <a:t> </a:t>
                </a:r>
              </a:p>
              <a:p>
                <a:pPr marL="411480" lvl="1" indent="0">
                  <a:lnSpc>
                    <a:spcPct val="90000"/>
                  </a:lnSpc>
                  <a:spcBef>
                    <a:spcPts val="0"/>
                  </a:spcBef>
                  <a:buNone/>
                </a:pPr>
                <a:r>
                  <a:rPr lang="en-US" altLang="en-US" sz="2200" dirty="0">
                    <a:solidFill>
                      <a:schemeClr val="tx1"/>
                    </a:solidFill>
                  </a:rPr>
                  <a:t>    the binomial tree will look like this:</a:t>
                </a:r>
              </a:p>
              <a:p>
                <a:pPr marL="411480" lvl="1" indent="0">
                  <a:lnSpc>
                    <a:spcPct val="90000"/>
                  </a:lnSpc>
                  <a:spcBef>
                    <a:spcPts val="0"/>
                  </a:spcBef>
                  <a:buNone/>
                </a:pPr>
                <a:endParaRPr lang="en-US" altLang="en-US" sz="800" dirty="0"/>
              </a:p>
              <a:p>
                <a:pPr lvl="1">
                  <a:lnSpc>
                    <a:spcPct val="90000"/>
                  </a:lnSpc>
                  <a:spcBef>
                    <a:spcPts val="0"/>
                  </a:spcBef>
                </a:pPr>
                <a:r>
                  <a:rPr lang="en-US" altLang="en-US" sz="2200" dirty="0">
                    <a:solidFill>
                      <a:schemeClr val="tx1"/>
                    </a:solidFill>
                  </a:rPr>
                  <a:t>The value of the option will be </a:t>
                </a:r>
                <a:r>
                  <a:rPr lang="en-US" altLang="en-US" sz="2200" dirty="0">
                    <a:solidFill>
                      <a:srgbClr val="FF0000"/>
                    </a:solidFill>
                  </a:rPr>
                  <a:t>£6.13 </a:t>
                </a:r>
                <a:r>
                  <a:rPr lang="en-US" altLang="en-US" sz="2200" dirty="0">
                    <a:solidFill>
                      <a:schemeClr val="tx1"/>
                    </a:solidFill>
                  </a:rPr>
                  <a:t>(just as in</a:t>
                </a:r>
              </a:p>
              <a:p>
                <a:pPr marL="411480" lvl="1" indent="0">
                  <a:lnSpc>
                    <a:spcPct val="90000"/>
                  </a:lnSpc>
                  <a:spcBef>
                    <a:spcPts val="0"/>
                  </a:spcBef>
                  <a:buNone/>
                </a:pPr>
                <a:r>
                  <a:rPr lang="en-US" altLang="en-US" sz="2200" dirty="0">
                    <a:solidFill>
                      <a:schemeClr val="tx1"/>
                    </a:solidFill>
                  </a:rPr>
                  <a:t>    the single period example.)</a:t>
                </a:r>
              </a:p>
              <a:p>
                <a:pPr marL="411480" lvl="1" indent="0">
                  <a:lnSpc>
                    <a:spcPct val="90000"/>
                  </a:lnSpc>
                  <a:spcBef>
                    <a:spcPts val="0"/>
                  </a:spcBef>
                  <a:buNone/>
                </a:pPr>
                <a:endParaRPr lang="en-US" altLang="en-US" sz="800" dirty="0">
                  <a:solidFill>
                    <a:srgbClr val="FF0000"/>
                  </a:solidFill>
                </a:endParaRPr>
              </a:p>
              <a:p>
                <a:pPr marL="0" lvl="0" indent="0">
                  <a:spcBef>
                    <a:spcPts val="0"/>
                  </a:spcBef>
                  <a:buClrTx/>
                  <a:buNone/>
                </a:pPr>
                <a:r>
                  <a:rPr lang="en-GB" sz="1800" dirty="0">
                    <a:solidFill>
                      <a:srgbClr val="FF0000"/>
                    </a:solidFill>
                  </a:rPr>
                  <a:t>                                    </a:t>
                </a:r>
                <a14:m>
                  <m:oMath xmlns:m="http://schemas.openxmlformats.org/officeDocument/2006/math">
                    <m:r>
                      <m:rPr>
                        <m:nor/>
                      </m:rPr>
                      <a:rPr lang="en-GB" sz="1800">
                        <a:solidFill>
                          <a:srgbClr val="FF0000"/>
                        </a:solidFill>
                        <a:latin typeface="Cambria Math" panose="02040503050406030204" pitchFamily="18" charset="0"/>
                      </a:rPr>
                      <m:t>£50</m:t>
                    </m:r>
                    <m:r>
                      <a:rPr lang="en-GB" sz="1800" i="1">
                        <a:solidFill>
                          <a:srgbClr val="FF0000"/>
                        </a:solidFill>
                        <a:latin typeface="Cambria Math" panose="02040503050406030204" pitchFamily="18" charset="0"/>
                      </a:rPr>
                      <m:t>𝛥</m:t>
                    </m:r>
                    <m:r>
                      <a:rPr lang="en-GB" sz="1800" i="1">
                        <a:solidFill>
                          <a:srgbClr val="FF0000"/>
                        </a:solidFill>
                        <a:latin typeface="Cambria Math" panose="02040503050406030204" pitchFamily="18" charset="0"/>
                      </a:rPr>
                      <m:t>+</m:t>
                    </m:r>
                    <m:r>
                      <m:rPr>
                        <m:nor/>
                      </m:rPr>
                      <a:rPr lang="en-GB" sz="1800">
                        <a:solidFill>
                          <a:srgbClr val="FF0000"/>
                        </a:solidFill>
                        <a:latin typeface="Cambria Math" panose="02040503050406030204" pitchFamily="18" charset="0"/>
                      </a:rPr>
                      <m:t>B</m:t>
                    </m:r>
                    <m:r>
                      <a:rPr lang="en-GB" sz="1800" i="1">
                        <a:solidFill>
                          <a:srgbClr val="FF0000"/>
                        </a:solidFill>
                        <a:latin typeface="Cambria Math" panose="02040503050406030204" pitchFamily="18" charset="0"/>
                      </a:rPr>
                      <m:t>=</m:t>
                    </m:r>
                    <m:r>
                      <m:rPr>
                        <m:nor/>
                      </m:rPr>
                      <a:rPr lang="en-GB" sz="1800">
                        <a:solidFill>
                          <a:srgbClr val="FF0000"/>
                        </a:solidFill>
                        <a:latin typeface="Cambria Math" panose="02040503050406030204" pitchFamily="18" charset="0"/>
                      </a:rPr>
                      <m:t>£50</m:t>
                    </m:r>
                    <m:r>
                      <a:rPr lang="en-GB" sz="1800" i="1">
                        <a:solidFill>
                          <a:srgbClr val="FF0000"/>
                        </a:solidFill>
                        <a:latin typeface="Cambria Math" panose="02040503050406030204" pitchFamily="18" charset="0"/>
                      </a:rPr>
                      <m:t>(</m:t>
                    </m:r>
                    <m:r>
                      <m:rPr>
                        <m:nor/>
                      </m:rPr>
                      <a:rPr lang="en-GB" sz="1800">
                        <a:solidFill>
                          <a:srgbClr val="FF0000"/>
                        </a:solidFill>
                        <a:latin typeface="Cambria Math" panose="02040503050406030204" pitchFamily="18" charset="0"/>
                      </a:rPr>
                      <m:t>0.5</m:t>
                    </m:r>
                    <m:r>
                      <a:rPr lang="en-GB" sz="1800" i="1">
                        <a:solidFill>
                          <a:srgbClr val="FF0000"/>
                        </a:solidFill>
                        <a:latin typeface="Cambria Math" panose="02040503050406030204" pitchFamily="18" charset="0"/>
                      </a:rPr>
                      <m:t>)−</m:t>
                    </m:r>
                    <m:r>
                      <m:rPr>
                        <m:nor/>
                      </m:rPr>
                      <a:rPr lang="en-GB" sz="1800">
                        <a:solidFill>
                          <a:srgbClr val="FF0000"/>
                        </a:solidFill>
                        <a:latin typeface="Cambria Math" panose="02040503050406030204" pitchFamily="18" charset="0"/>
                      </a:rPr>
                      <m:t>£18.87</m:t>
                    </m:r>
                    <m:r>
                      <a:rPr lang="en-GB" sz="1800" i="1">
                        <a:solidFill>
                          <a:srgbClr val="FF0000"/>
                        </a:solidFill>
                        <a:latin typeface="Cambria Math" panose="02040503050406030204" pitchFamily="18" charset="0"/>
                      </a:rPr>
                      <m:t>=</m:t>
                    </m:r>
                    <m:r>
                      <m:rPr>
                        <m:nor/>
                      </m:rPr>
                      <a:rPr lang="en-GB" sz="1800" smtClean="0">
                        <a:solidFill>
                          <a:srgbClr val="FF0000"/>
                        </a:solidFill>
                        <a:latin typeface="Cambria Math" panose="02040503050406030204" pitchFamily="18" charset="0"/>
                      </a:rPr>
                      <m:t>£6.13</m:t>
                    </m:r>
                  </m:oMath>
                </a14:m>
                <a:endParaRPr lang="en-GB" sz="1800" dirty="0">
                  <a:solidFill>
                    <a:srgbClr val="FF0000"/>
                  </a:solidFill>
                </a:endParaRPr>
              </a:p>
              <a:p>
                <a:pPr lvl="1">
                  <a:lnSpc>
                    <a:spcPct val="90000"/>
                  </a:lnSpc>
                  <a:spcBef>
                    <a:spcPct val="40000"/>
                  </a:spcBef>
                </a:pPr>
                <a:endParaRPr lang="en-US" altLang="en-US" sz="2200" dirty="0"/>
              </a:p>
              <a:p>
                <a:pPr lvl="1">
                  <a:lnSpc>
                    <a:spcPct val="90000"/>
                  </a:lnSpc>
                  <a:spcBef>
                    <a:spcPct val="40000"/>
                  </a:spcBef>
                </a:pPr>
                <a:endParaRPr lang="en-US" altLang="en-US" sz="2200" dirty="0"/>
              </a:p>
              <a:p>
                <a:pPr lvl="1">
                  <a:lnSpc>
                    <a:spcPct val="90000"/>
                  </a:lnSpc>
                  <a:spcBef>
                    <a:spcPts val="0"/>
                  </a:spcBef>
                </a:pPr>
                <a:r>
                  <a:rPr lang="en-US" altLang="en-US" sz="2400" dirty="0">
                    <a:solidFill>
                      <a:schemeClr val="tx1"/>
                    </a:solidFill>
                  </a:rPr>
                  <a:t>If the stock </a:t>
                </a:r>
                <a:r>
                  <a:rPr lang="en-US" altLang="en-US" sz="2400" u="sng" dirty="0">
                    <a:solidFill>
                      <a:schemeClr val="tx1"/>
                    </a:solidFill>
                  </a:rPr>
                  <a:t>price has gone down</a:t>
                </a:r>
                <a:r>
                  <a:rPr lang="en-US" altLang="en-US" sz="2400" dirty="0">
                    <a:solidFill>
                      <a:schemeClr val="tx1"/>
                    </a:solidFill>
                  </a:rPr>
                  <a:t> to </a:t>
                </a:r>
                <a:r>
                  <a:rPr lang="en-US" altLang="en-US" sz="2400" dirty="0">
                    <a:solidFill>
                      <a:srgbClr val="FF0000"/>
                    </a:solidFill>
                  </a:rPr>
                  <a:t>£30 </a:t>
                </a:r>
                <a:r>
                  <a:rPr lang="en-US" altLang="en-US" sz="2400" dirty="0">
                    <a:solidFill>
                      <a:schemeClr val="tx1"/>
                    </a:solidFill>
                  </a:rPr>
                  <a:t>at time </a:t>
                </a:r>
                <a:r>
                  <a:rPr lang="en-US" altLang="en-US" sz="2400" dirty="0">
                    <a:solidFill>
                      <a:srgbClr val="FF0000"/>
                    </a:solidFill>
                  </a:rPr>
                  <a:t>1</a:t>
                </a:r>
                <a:r>
                  <a:rPr lang="en-US" altLang="en-US" sz="2400" dirty="0">
                    <a:solidFill>
                      <a:schemeClr val="tx1"/>
                    </a:solidFill>
                  </a:rPr>
                  <a:t>,</a:t>
                </a:r>
              </a:p>
              <a:p>
                <a:pPr marL="411480" lvl="1" indent="0">
                  <a:lnSpc>
                    <a:spcPct val="90000"/>
                  </a:lnSpc>
                  <a:spcBef>
                    <a:spcPts val="0"/>
                  </a:spcBef>
                  <a:buNone/>
                </a:pPr>
                <a:r>
                  <a:rPr lang="en-US" altLang="en-US" sz="2400" dirty="0">
                    <a:solidFill>
                      <a:schemeClr val="tx1"/>
                    </a:solidFill>
                  </a:rPr>
                  <a:t>   the binomial tree will look like this:</a:t>
                </a:r>
              </a:p>
              <a:p>
                <a:pPr marL="411480" lvl="1" indent="0">
                  <a:lnSpc>
                    <a:spcPct val="90000"/>
                  </a:lnSpc>
                  <a:spcBef>
                    <a:spcPts val="0"/>
                  </a:spcBef>
                  <a:buNone/>
                </a:pPr>
                <a:endParaRPr lang="en-US" altLang="en-US" sz="800" dirty="0">
                  <a:solidFill>
                    <a:schemeClr val="tx1"/>
                  </a:solidFill>
                </a:endParaRPr>
              </a:p>
              <a:p>
                <a:pPr lvl="1">
                  <a:lnSpc>
                    <a:spcPct val="90000"/>
                  </a:lnSpc>
                  <a:spcBef>
                    <a:spcPts val="0"/>
                  </a:spcBef>
                </a:pPr>
                <a:r>
                  <a:rPr lang="en-US" altLang="en-US" sz="2400" dirty="0">
                    <a:solidFill>
                      <a:schemeClr val="tx1"/>
                    </a:solidFill>
                  </a:rPr>
                  <a:t>The value of the option will be </a:t>
                </a:r>
                <a:r>
                  <a:rPr lang="en-US" altLang="en-US" sz="2400" dirty="0">
                    <a:solidFill>
                      <a:srgbClr val="FF0000"/>
                    </a:solidFill>
                  </a:rPr>
                  <a:t>£0</a:t>
                </a:r>
                <a:r>
                  <a:rPr lang="en-US" altLang="en-US" sz="2400" dirty="0">
                    <a:solidFill>
                      <a:schemeClr val="tx1"/>
                    </a:solidFill>
                  </a:rPr>
                  <a:t> because</a:t>
                </a:r>
              </a:p>
              <a:p>
                <a:pPr marL="411480" lvl="1" indent="0">
                  <a:lnSpc>
                    <a:spcPct val="90000"/>
                  </a:lnSpc>
                  <a:spcBef>
                    <a:spcPts val="0"/>
                  </a:spcBef>
                  <a:buNone/>
                </a:pPr>
                <a:r>
                  <a:rPr lang="en-US" altLang="en-US" sz="2400" dirty="0">
                    <a:solidFill>
                      <a:schemeClr val="tx1"/>
                    </a:solidFill>
                  </a:rPr>
                  <a:t>    it is </a:t>
                </a:r>
                <a:r>
                  <a:rPr lang="en-US" altLang="en-US" sz="2400" dirty="0">
                    <a:solidFill>
                      <a:srgbClr val="FF0000"/>
                    </a:solidFill>
                  </a:rPr>
                  <a:t>£0</a:t>
                </a:r>
                <a:r>
                  <a:rPr lang="en-US" altLang="en-US" sz="2400" dirty="0">
                    <a:solidFill>
                      <a:schemeClr val="tx1"/>
                    </a:solidFill>
                  </a:rPr>
                  <a:t> in either state. </a:t>
                </a:r>
              </a:p>
              <a:p>
                <a:pPr lvl="1">
                  <a:lnSpc>
                    <a:spcPct val="90000"/>
                  </a:lnSpc>
                  <a:spcBef>
                    <a:spcPct val="40000"/>
                  </a:spcBef>
                </a:pPr>
                <a:endParaRPr lang="en-US" altLang="en-US" sz="2200" dirty="0"/>
              </a:p>
              <a:p>
                <a:pPr algn="just"/>
                <a:endParaRPr lang="en-GB" sz="2200" dirty="0"/>
              </a:p>
              <a:p>
                <a:pPr marL="109728" indent="0" algn="just">
                  <a:buNone/>
                </a:pPr>
                <a:endParaRPr lang="en-GB" dirty="0"/>
              </a:p>
              <a:p>
                <a:pPr marL="109728" indent="0" algn="just">
                  <a:buNone/>
                </a:pPr>
                <a:endParaRPr lang="en-GB" sz="900" dirty="0"/>
              </a:p>
              <a:p>
                <a:pPr marL="109728" lvl="0" indent="0" algn="just">
                  <a:buClr>
                    <a:srgbClr val="1B587C"/>
                  </a:buClr>
                  <a:buNone/>
                </a:pPr>
                <a:endParaRPr lang="en-GB" sz="800" dirty="0">
                  <a:solidFill>
                    <a:prstClr val="black"/>
                  </a:solidFill>
                </a:endParaRPr>
              </a:p>
              <a:p>
                <a:pPr algn="just"/>
                <a:endParaRPr lang="en-GB" sz="26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78158" y="1145309"/>
                <a:ext cx="11835684" cy="5517232"/>
              </a:xfrm>
              <a:blipFill>
                <a:blip r:embed="rId2"/>
                <a:stretch>
                  <a:fillRect t="-773"/>
                </a:stretch>
              </a:blipFill>
            </p:spPr>
            <p:txBody>
              <a:bodyPr/>
              <a:lstStyle/>
              <a:p>
                <a:r>
                  <a:rPr lang="en-GB">
                    <a:noFill/>
                  </a:rPr>
                  <a:t> </a:t>
                </a:r>
              </a:p>
            </p:txBody>
          </p:sp>
        </mc:Fallback>
      </mc:AlternateContent>
      <p:pic>
        <p:nvPicPr>
          <p:cNvPr id="5" name="Picture 8">
            <a:extLst>
              <a:ext uri="{FF2B5EF4-FFF2-40B4-BE49-F238E27FC236}">
                <a16:creationId xmlns:a16="http://schemas.microsoft.com/office/drawing/2014/main" id="{4DA1DBBA-A7D5-457A-AAEF-ABBD84929A24}"/>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78000"/>
                    </a14:imgEffect>
                  </a14:imgLayer>
                </a14:imgProps>
              </a:ext>
              <a:ext uri="{28A0092B-C50C-407E-A947-70E740481C1C}">
                <a14:useLocalDpi xmlns:a14="http://schemas.microsoft.com/office/drawing/2010/main" val="0"/>
              </a:ext>
            </a:extLst>
          </a:blip>
          <a:srcRect/>
          <a:stretch>
            <a:fillRect/>
          </a:stretch>
        </p:blipFill>
        <p:spPr bwMode="auto">
          <a:xfrm>
            <a:off x="8210132" y="1738801"/>
            <a:ext cx="3091872" cy="2087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a:extLst>
              <a:ext uri="{FF2B5EF4-FFF2-40B4-BE49-F238E27FC236}">
                <a16:creationId xmlns:a16="http://schemas.microsoft.com/office/drawing/2014/main" id="{0EE42D31-22B7-4FD7-B523-F1C61D1E31B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71816" y="4419613"/>
            <a:ext cx="3568503" cy="1985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879081F4-D3BD-490D-ADE6-C2986E27A829}"/>
              </a:ext>
            </a:extLst>
          </p:cNvPr>
          <p:cNvSpPr txBox="1"/>
          <p:nvPr/>
        </p:nvSpPr>
        <p:spPr>
          <a:xfrm>
            <a:off x="6033189" y="3672232"/>
            <a:ext cx="1451295"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Slide No. </a:t>
            </a:r>
            <a:r>
              <a:rPr kumimoji="0" lang="en-GB" sz="1400" b="0" i="0" u="none" strike="noStrike" kern="1200" cap="none" spc="0" normalizeH="0" baseline="0" noProof="0" dirty="0">
                <a:ln>
                  <a:noFill/>
                </a:ln>
                <a:solidFill>
                  <a:srgbClr val="FF0000"/>
                </a:solidFill>
                <a:effectLst/>
                <a:uLnTx/>
                <a:uFillTx/>
                <a:latin typeface="Calibri" panose="020F0502020204030204"/>
                <a:ea typeface="+mn-ea"/>
                <a:cs typeface="+mn-cs"/>
              </a:rPr>
              <a:t>209</a:t>
            </a:r>
          </a:p>
        </p:txBody>
      </p:sp>
      <p:cxnSp>
        <p:nvCxnSpPr>
          <p:cNvPr id="8" name="Straight Arrow Connector 7">
            <a:extLst>
              <a:ext uri="{FF2B5EF4-FFF2-40B4-BE49-F238E27FC236}">
                <a16:creationId xmlns:a16="http://schemas.microsoft.com/office/drawing/2014/main" id="{845B456E-E4C3-477E-94AC-1E2D548B9BFF}"/>
              </a:ext>
            </a:extLst>
          </p:cNvPr>
          <p:cNvCxnSpPr/>
          <p:nvPr/>
        </p:nvCxnSpPr>
        <p:spPr>
          <a:xfrm flipH="1" flipV="1">
            <a:off x="6096000" y="3548543"/>
            <a:ext cx="321578" cy="1677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Slide Number Placeholder 6">
            <a:extLst>
              <a:ext uri="{FF2B5EF4-FFF2-40B4-BE49-F238E27FC236}">
                <a16:creationId xmlns:a16="http://schemas.microsoft.com/office/drawing/2014/main" id="{A9049614-63D3-4079-8425-6C0644E30A2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216</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17B9C766-8771-E1D3-D928-3FD6C8BC9FAA}"/>
              </a:ext>
            </a:extLst>
          </p:cNvPr>
          <p:cNvSpPr txBox="1"/>
          <p:nvPr/>
        </p:nvSpPr>
        <p:spPr>
          <a:xfrm>
            <a:off x="6551196" y="2352174"/>
            <a:ext cx="2046858" cy="646331"/>
          </a:xfrm>
          <a:prstGeom prst="rect">
            <a:avLst/>
          </a:prstGeom>
          <a:noFill/>
        </p:spPr>
        <p:txBody>
          <a:bodyPr wrap="square" rtlCol="0">
            <a:spAutoFit/>
          </a:bodyPr>
          <a:lstStyle/>
          <a:p>
            <a:pPr algn="ctr"/>
            <a:r>
              <a:rPr lang="en-GB" dirty="0">
                <a:highlight>
                  <a:srgbClr val="FFFF00"/>
                </a:highlight>
              </a:rPr>
              <a:t>The Main Branch</a:t>
            </a:r>
          </a:p>
          <a:p>
            <a:pPr algn="ctr"/>
            <a:r>
              <a:rPr lang="en-GB" dirty="0">
                <a:highlight>
                  <a:srgbClr val="FFFF00"/>
                </a:highlight>
              </a:rPr>
              <a:t>Period </a:t>
            </a:r>
            <a:r>
              <a:rPr lang="en-GB" b="1" u="sng" dirty="0">
                <a:highlight>
                  <a:srgbClr val="FFFF00"/>
                </a:highlight>
              </a:rPr>
              <a:t>0</a:t>
            </a:r>
            <a:r>
              <a:rPr lang="en-GB" dirty="0">
                <a:highlight>
                  <a:srgbClr val="FFFF00"/>
                </a:highlight>
              </a:rPr>
              <a:t> to Period </a:t>
            </a:r>
            <a:r>
              <a:rPr lang="en-GB" b="1" u="sng" dirty="0">
                <a:highlight>
                  <a:srgbClr val="FFFF00"/>
                </a:highlight>
              </a:rPr>
              <a:t>1</a:t>
            </a:r>
          </a:p>
        </p:txBody>
      </p:sp>
      <p:sp>
        <p:nvSpPr>
          <p:cNvPr id="10" name="TextBox 9">
            <a:extLst>
              <a:ext uri="{FF2B5EF4-FFF2-40B4-BE49-F238E27FC236}">
                <a16:creationId xmlns:a16="http://schemas.microsoft.com/office/drawing/2014/main" id="{9FACB760-A0D6-4EDE-D1F1-19EC2CF0693E}"/>
              </a:ext>
            </a:extLst>
          </p:cNvPr>
          <p:cNvSpPr txBox="1"/>
          <p:nvPr/>
        </p:nvSpPr>
        <p:spPr>
          <a:xfrm>
            <a:off x="6551196" y="5821607"/>
            <a:ext cx="2046858" cy="646331"/>
          </a:xfrm>
          <a:prstGeom prst="rect">
            <a:avLst/>
          </a:prstGeom>
          <a:noFill/>
        </p:spPr>
        <p:txBody>
          <a:bodyPr wrap="square" rtlCol="0">
            <a:spAutoFit/>
          </a:bodyPr>
          <a:lstStyle/>
          <a:p>
            <a:pPr algn="ctr"/>
            <a:r>
              <a:rPr lang="en-GB" dirty="0">
                <a:highlight>
                  <a:srgbClr val="FFFF00"/>
                </a:highlight>
              </a:rPr>
              <a:t>Lower Branch</a:t>
            </a:r>
          </a:p>
          <a:p>
            <a:r>
              <a:rPr lang="en-GB" dirty="0">
                <a:highlight>
                  <a:srgbClr val="FFFF00"/>
                </a:highlight>
              </a:rPr>
              <a:t>Period </a:t>
            </a:r>
            <a:r>
              <a:rPr lang="en-GB" b="1" u="sng" dirty="0">
                <a:highlight>
                  <a:srgbClr val="FFFF00"/>
                </a:highlight>
              </a:rPr>
              <a:t>1</a:t>
            </a:r>
            <a:r>
              <a:rPr lang="en-GB" dirty="0">
                <a:highlight>
                  <a:srgbClr val="FFFF00"/>
                </a:highlight>
              </a:rPr>
              <a:t> to Period </a:t>
            </a:r>
            <a:r>
              <a:rPr lang="en-GB" b="1" u="sng" dirty="0">
                <a:highlight>
                  <a:srgbClr val="FFFF00"/>
                </a:highlight>
              </a:rPr>
              <a:t>2</a:t>
            </a:r>
          </a:p>
        </p:txBody>
      </p:sp>
    </p:spTree>
    <p:extLst>
      <p:ext uri="{BB962C8B-B14F-4D97-AF65-F5344CB8AC3E}">
        <p14:creationId xmlns:p14="http://schemas.microsoft.com/office/powerpoint/2010/main" val="3481809723"/>
      </p:ext>
    </p:extLst>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941" y="692696"/>
            <a:ext cx="11806804" cy="489559"/>
          </a:xfrm>
          <a:solidFill>
            <a:schemeClr val="accent4"/>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a:solidFill>
                  <a:schemeClr val="tx1"/>
                </a:solidFill>
              </a:rPr>
              <a:t>A Multiperiod Model</a:t>
            </a:r>
            <a:endParaRPr lang="en-GB" sz="3200" dirty="0">
              <a:solidFill>
                <a:schemeClr val="bg1"/>
              </a:solidFill>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18941" y="1182254"/>
                <a:ext cx="11539470" cy="5569527"/>
              </a:xfrm>
            </p:spPr>
            <p:txBody>
              <a:bodyPr>
                <a:normAutofit/>
              </a:bodyPr>
              <a:lstStyle/>
              <a:p>
                <a:pPr algn="just"/>
                <a:r>
                  <a:rPr lang="en-US" altLang="en-US" sz="2400" dirty="0"/>
                  <a:t>The final step is to determine the value of the option in each possible state </a:t>
                </a:r>
                <a:r>
                  <a:rPr lang="en-US" altLang="en-US" sz="2400" b="1" u="sng" dirty="0">
                    <a:solidFill>
                      <a:srgbClr val="FF0000"/>
                    </a:solidFill>
                  </a:rPr>
                  <a:t>at time 0</a:t>
                </a:r>
                <a:r>
                  <a:rPr lang="en-US" altLang="en-US" sz="2400" dirty="0"/>
                  <a:t>.</a:t>
                </a:r>
              </a:p>
              <a:p>
                <a:pPr algn="just"/>
                <a:endParaRPr lang="en-US" altLang="en-US" sz="2400" dirty="0"/>
              </a:p>
              <a:p>
                <a:pPr algn="just"/>
                <a:endParaRPr lang="en-US" altLang="en-US" sz="2400" dirty="0"/>
              </a:p>
              <a:p>
                <a:pPr algn="just"/>
                <a:endParaRPr lang="en-US" altLang="en-US" sz="2400" dirty="0"/>
              </a:p>
              <a:p>
                <a:pPr algn="just"/>
                <a:endParaRPr lang="en-US" altLang="en-US" sz="2400" dirty="0"/>
              </a:p>
              <a:p>
                <a:pPr algn="just"/>
                <a:endParaRPr lang="en-US" altLang="en-US" sz="2400" dirty="0"/>
              </a:p>
              <a:p>
                <a:pPr algn="just"/>
                <a:r>
                  <a:rPr lang="en-US" altLang="en-US" sz="2200" dirty="0"/>
                  <a:t>Solving for </a:t>
                </a:r>
                <a14:m>
                  <m:oMath xmlns:m="http://schemas.openxmlformats.org/officeDocument/2006/math">
                    <m:r>
                      <a:rPr lang="en-US" altLang="en-US" sz="2200" i="1" dirty="0" smtClean="0">
                        <a:solidFill>
                          <a:srgbClr val="FF0000"/>
                        </a:solidFill>
                        <a:latin typeface="Cambria Math" panose="02040503050406030204" pitchFamily="18" charset="0"/>
                        <a:ea typeface="Cambria Math" panose="02040503050406030204" pitchFamily="18" charset="0"/>
                      </a:rPr>
                      <m:t>∆</m:t>
                    </m:r>
                  </m:oMath>
                </a14:m>
                <a:r>
                  <a:rPr lang="en-US" altLang="en-US" sz="2200" dirty="0"/>
                  <a:t> and </a:t>
                </a:r>
                <a:r>
                  <a:rPr lang="en-US" altLang="en-US" sz="2200" i="1" dirty="0">
                    <a:solidFill>
                      <a:srgbClr val="FF0000"/>
                    </a:solidFill>
                  </a:rPr>
                  <a:t>B</a:t>
                </a:r>
                <a:r>
                  <a:rPr lang="en-US" altLang="en-US" sz="2200" dirty="0"/>
                  <a:t>:</a:t>
                </a:r>
                <a:r>
                  <a:rPr lang="en-US" altLang="en-US" sz="2200" dirty="0">
                    <a:solidFill>
                      <a:srgbClr val="FF0000"/>
                    </a:solidFill>
                  </a:rPr>
                  <a:t> </a:t>
                </a:r>
              </a:p>
              <a:p>
                <a:pPr algn="just"/>
                <a:endParaRPr lang="en-US" altLang="en-US" sz="2200" dirty="0">
                  <a:solidFill>
                    <a:srgbClr val="FF0000"/>
                  </a:solidFill>
                </a:endParaRPr>
              </a:p>
              <a:p>
                <a:pPr algn="just"/>
                <a:endParaRPr lang="en-US" altLang="en-US" sz="2200" dirty="0">
                  <a:solidFill>
                    <a:srgbClr val="FF0000"/>
                  </a:solidFill>
                </a:endParaRPr>
              </a:p>
              <a:p>
                <a:pPr algn="just"/>
                <a:endParaRPr lang="en-US" altLang="en-US" sz="2200" dirty="0">
                  <a:solidFill>
                    <a:srgbClr val="FF0000"/>
                  </a:solidFill>
                </a:endParaRPr>
              </a:p>
              <a:p>
                <a:pPr algn="just"/>
                <a:endParaRPr lang="en-US" altLang="en-US" sz="2200" dirty="0">
                  <a:solidFill>
                    <a:srgbClr val="FF0000"/>
                  </a:solidFill>
                </a:endParaRPr>
              </a:p>
              <a:p>
                <a:pPr algn="just"/>
                <a:endParaRPr lang="en-US" altLang="en-US" sz="2200" dirty="0">
                  <a:solidFill>
                    <a:srgbClr val="FF0000"/>
                  </a:solidFill>
                </a:endParaRPr>
              </a:p>
              <a:p>
                <a:pPr algn="just"/>
                <a:r>
                  <a:rPr lang="en-US" altLang="en-US" sz="2200" dirty="0"/>
                  <a:t>Thus, the initial option value is</a:t>
                </a:r>
              </a:p>
              <a:p>
                <a:pPr algn="just"/>
                <a:endParaRPr lang="en-US" altLang="en-US" sz="2200" dirty="0">
                  <a:solidFill>
                    <a:srgbClr val="FF0000"/>
                  </a:solidFill>
                </a:endParaRPr>
              </a:p>
              <a:p>
                <a:pPr algn="just"/>
                <a:endParaRPr lang="en-US" altLang="en-US" sz="2400" dirty="0"/>
              </a:p>
              <a:p>
                <a:pPr marL="109728" indent="0" algn="just">
                  <a:buNone/>
                </a:pPr>
                <a:endParaRPr lang="en-GB" sz="2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18941" y="1182254"/>
                <a:ext cx="11539470" cy="5569527"/>
              </a:xfrm>
              <a:blipFill>
                <a:blip r:embed="rId2"/>
                <a:stretch>
                  <a:fillRect t="-875"/>
                </a:stretch>
              </a:blipFill>
            </p:spPr>
            <p:txBody>
              <a:bodyPr/>
              <a:lstStyle/>
              <a:p>
                <a:r>
                  <a:rPr lang="en-GB">
                    <a:noFill/>
                  </a:rPr>
                  <a:t> </a:t>
                </a:r>
              </a:p>
            </p:txBody>
          </p:sp>
        </mc:Fallback>
      </mc:AlternateContent>
      <p:pic>
        <p:nvPicPr>
          <p:cNvPr id="4" name="Picture 9">
            <a:extLst>
              <a:ext uri="{FF2B5EF4-FFF2-40B4-BE49-F238E27FC236}">
                <a16:creationId xmlns:a16="http://schemas.microsoft.com/office/drawing/2014/main" id="{F1A5AE29-463A-4398-B48A-3E677F4C4742}"/>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81000"/>
                    </a14:imgEffect>
                  </a14:imgLayer>
                </a14:imgProps>
              </a:ext>
              <a:ext uri="{28A0092B-C50C-407E-A947-70E740481C1C}">
                <a14:useLocalDpi xmlns:a14="http://schemas.microsoft.com/office/drawing/2010/main" val="0"/>
              </a:ext>
            </a:extLst>
          </a:blip>
          <a:srcRect/>
          <a:stretch>
            <a:fillRect/>
          </a:stretch>
        </p:blipFill>
        <p:spPr bwMode="auto">
          <a:xfrm>
            <a:off x="4398096" y="1791566"/>
            <a:ext cx="2889395" cy="1948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5" name="Object 1024">
                <a:extLst>
                  <a:ext uri="{FF2B5EF4-FFF2-40B4-BE49-F238E27FC236}">
                    <a16:creationId xmlns:a16="http://schemas.microsoft.com/office/drawing/2014/main" id="{29BA4BAB-8D3E-44BF-BA38-2362E056FCD2}"/>
                  </a:ext>
                </a:extLst>
              </p:cNvPr>
              <p:cNvSpPr txBox="1"/>
              <p:nvPr/>
            </p:nvSpPr>
            <p:spPr bwMode="auto">
              <a:xfrm>
                <a:off x="3377916" y="3833226"/>
                <a:ext cx="5488853" cy="1948858"/>
              </a:xfrm>
              <a:prstGeom prst="rect">
                <a:avLst/>
              </a:prstGeom>
              <a:noFill/>
              <a:ln>
                <a:noFill/>
              </a:ln>
              <a:effectLst/>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m:rPr>
                          <m:sty m:val="p"/>
                        </m:r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Δ</m:t>
                      </m:r>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f>
                        <m:f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fPr>
                        <m:num>
                          <m:sSub>
                            <m:sSub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𝐶</m:t>
                              </m:r>
                            </m:e>
                            <m: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𝑢</m:t>
                              </m:r>
                            </m:sub>
                          </m:s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𝐶</m:t>
                              </m:r>
                            </m:e>
                            <m: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num>
                        <m:den>
                          <m:sSub>
                            <m:sSub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e>
                            <m: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𝑢</m:t>
                              </m:r>
                            </m:sub>
                          </m:s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e>
                            <m: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den>
                      </m:f>
                      <m:r>
                        <a:rPr kumimoji="0" lang="en-GB" sz="22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 </m:t>
                      </m:r>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f>
                        <m:f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fPr>
                        <m:num>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6</m:t>
                          </m:r>
                          <m:r>
                            <m:rPr>
                              <m:nor/>
                            </m:rPr>
                            <a:rPr kumimoji="0" lang="en-GB" sz="22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22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13 </m:t>
                          </m:r>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2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 </m:t>
                          </m:r>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0</m:t>
                          </m:r>
                        </m:num>
                        <m:den>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5</m:t>
                          </m:r>
                          <m:r>
                            <m:rPr>
                              <m:nor/>
                            </m:rPr>
                            <a:rPr kumimoji="0" lang="en-GB" sz="22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0 </m:t>
                          </m:r>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2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 </m:t>
                          </m:r>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3</m:t>
                          </m:r>
                          <m:r>
                            <a:rPr kumimoji="0" lang="en-GB" sz="22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0</m:t>
                          </m:r>
                        </m:den>
                      </m:f>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0</m:t>
                      </m:r>
                      <m:r>
                        <m:rPr>
                          <m:nor/>
                        </m:rPr>
                        <a:rPr kumimoji="0" lang="en-GB" sz="22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22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3065  </m:t>
                      </m:r>
                    </m:oMath>
                  </m:oMathPara>
                </a14:m>
                <a:endParaRPr kumimoji="0" lang="en-GB" sz="2200" b="0" i="0" u="none" strike="noStrike" kern="1200" cap="none" spc="0" normalizeH="0" baseline="0" noProof="0" dirty="0">
                  <a:ln>
                    <a:noFill/>
                  </a:ln>
                  <a:solidFill>
                    <a:srgbClr val="000000"/>
                  </a:solidFill>
                  <a:effectLst/>
                  <a:uLnTx/>
                  <a:uFillTx/>
                  <a:latin typeface="Cambria Math" panose="02040503050406030204" pitchFamily="18"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m:rPr>
                          <m:nor/>
                        </m:rPr>
                        <a:rPr kumimoji="0" lang="en-GB" sz="18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and</m:t>
                      </m:r>
                      <m:r>
                        <m:rPr>
                          <m:nor/>
                        </m:rPr>
                        <a:rPr kumimoji="0" lang="en-GB" sz="18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 </m:t>
                      </m:r>
                    </m:oMath>
                  </m:oMathPara>
                </a14:m>
                <a:endParaRPr kumimoji="0" lang="en-GB" sz="1800" b="0" i="0" u="none" strike="noStrike" kern="1200" cap="none" spc="0" normalizeH="0" baseline="0" noProof="0" dirty="0">
                  <a:ln>
                    <a:noFill/>
                  </a:ln>
                  <a:solidFill>
                    <a:srgbClr val="000000"/>
                  </a:solidFill>
                  <a:effectLst/>
                  <a:uLnTx/>
                  <a:uFillTx/>
                  <a:latin typeface="Cambria Math" panose="02040503050406030204" pitchFamily="18"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𝐵</m:t>
                      </m:r>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f>
                        <m:f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fPr>
                        <m:num>
                          <m:sSub>
                            <m:sSub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𝐶</m:t>
                              </m:r>
                            </m:e>
                            <m: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e>
                            <m: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r>
                            <m:rPr>
                              <m:sty m:val="p"/>
                            </m:r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Δ</m:t>
                          </m:r>
                        </m:num>
                        <m:den>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1</m:t>
                          </m:r>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𝑟</m:t>
                              </m:r>
                            </m:e>
                            <m:sub>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𝑓</m:t>
                              </m:r>
                            </m:sub>
                          </m:sSub>
                        </m:den>
                      </m:f>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f>
                        <m:fPr>
                          <m:ctrlP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fPr>
                        <m:num>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0</m:t>
                          </m:r>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22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3</m:t>
                          </m:r>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0</m:t>
                          </m:r>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0</m:t>
                          </m:r>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3065</m:t>
                          </m:r>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num>
                        <m:den>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1</m:t>
                          </m:r>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06</m:t>
                          </m:r>
                        </m:den>
                      </m:f>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2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8</m:t>
                      </m:r>
                      <m:r>
                        <m:rPr>
                          <m:nor/>
                        </m:rPr>
                        <a:rPr kumimoji="0" lang="en-GB" sz="22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22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67</m:t>
                      </m:r>
                    </m:oMath>
                  </m:oMathPara>
                </a14:m>
                <a:endParaRPr kumimoji="0" lang="en-GB" sz="22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xmlns="">
          <p:sp>
            <p:nvSpPr>
              <p:cNvPr id="5" name="Object 1024">
                <a:extLst>
                  <a:ext uri="{FF2B5EF4-FFF2-40B4-BE49-F238E27FC236}">
                    <a16:creationId xmlns:a16="http://schemas.microsoft.com/office/drawing/2014/main" id="{29BA4BAB-8D3E-44BF-BA38-2362E056FCD2}"/>
                  </a:ext>
                </a:extLst>
              </p:cNvPr>
              <p:cNvSpPr txBox="1">
                <a:spLocks noRot="1" noChangeAspect="1" noMove="1" noResize="1" noEditPoints="1" noAdjustHandles="1" noChangeArrowheads="1" noChangeShapeType="1" noTextEdit="1"/>
              </p:cNvSpPr>
              <p:nvPr/>
            </p:nvSpPr>
            <p:spPr bwMode="auto">
              <a:xfrm>
                <a:off x="3377916" y="3833226"/>
                <a:ext cx="5488853" cy="1948858"/>
              </a:xfrm>
              <a:prstGeom prst="rect">
                <a:avLst/>
              </a:prstGeom>
              <a:blipFill>
                <a:blip r:embed="rId5"/>
                <a:stretch>
                  <a:fillRect/>
                </a:stretch>
              </a:blipFill>
              <a:ln>
                <a:noFill/>
              </a:ln>
              <a:effec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Object 1024">
                <a:extLst>
                  <a:ext uri="{FF2B5EF4-FFF2-40B4-BE49-F238E27FC236}">
                    <a16:creationId xmlns:a16="http://schemas.microsoft.com/office/drawing/2014/main" id="{A8A6AB1F-FFA3-4F0F-8718-F9F6BECB30E4}"/>
                  </a:ext>
                </a:extLst>
              </p:cNvPr>
              <p:cNvSpPr txBox="1"/>
              <p:nvPr/>
            </p:nvSpPr>
            <p:spPr bwMode="auto">
              <a:xfrm>
                <a:off x="4268788" y="5875338"/>
                <a:ext cx="6188075" cy="427037"/>
              </a:xfrm>
              <a:prstGeom prst="rect">
                <a:avLst/>
              </a:prstGeom>
              <a:noFill/>
              <a:ln>
                <a:noFill/>
              </a:ln>
              <a:effectLst/>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kumimoji="0" lang="en-GB" sz="2200" b="0"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𝐶</m:t>
                      </m:r>
                      <m:r>
                        <a:rPr kumimoji="0" lang="en-GB" sz="2200" b="0"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m:t>
                      </m:r>
                      <m:r>
                        <a:rPr kumimoji="0" lang="en-GB" sz="2200" b="0"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𝑆</m:t>
                      </m:r>
                      <m:r>
                        <m:rPr>
                          <m:sty m:val="p"/>
                        </m:rPr>
                        <a:rPr kumimoji="0" lang="en-GB" sz="2200" b="0"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Δ</m:t>
                      </m:r>
                      <m:r>
                        <a:rPr kumimoji="0" lang="en-GB" sz="2200" b="0"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m:t>
                      </m:r>
                      <m:r>
                        <a:rPr kumimoji="0" lang="en-GB" sz="2200" b="0"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𝐵</m:t>
                      </m:r>
                      <m:r>
                        <a:rPr kumimoji="0" lang="en-GB" sz="2200" b="0"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m:t>
                      </m:r>
                      <m:r>
                        <a:rPr kumimoji="0" lang="en-GB" sz="2200" b="0"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40</m:t>
                      </m:r>
                      <m:r>
                        <a:rPr kumimoji="0" lang="en-GB" sz="2200" b="0"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m:t>
                      </m:r>
                      <m:r>
                        <a:rPr kumimoji="0" lang="en-GB" sz="2200" b="0"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0</m:t>
                      </m:r>
                      <m:r>
                        <a:rPr kumimoji="0" lang="en-GB" sz="2200" b="0" i="0" u="none" strike="noStrike" kern="1200" cap="none" spc="0" normalizeH="0" baseline="0" noProof="0">
                          <a:ln>
                            <a:noFill/>
                          </a:ln>
                          <a:solidFill>
                            <a:srgbClr val="FF0000"/>
                          </a:solidFill>
                          <a:effectLst/>
                          <a:uLnTx/>
                          <a:uFillTx/>
                          <a:latin typeface="Cambria Math" panose="02040503050406030204" pitchFamily="18" charset="0"/>
                          <a:ea typeface="+mn-ea"/>
                          <a:cs typeface="+mn-cs"/>
                        </a:rPr>
                        <m:t>.</m:t>
                      </m:r>
                      <m:r>
                        <a:rPr kumimoji="0" lang="en-GB" sz="2200" b="0" i="1" u="none" strike="noStrike" kern="1200" cap="none" spc="0" normalizeH="0" baseline="0" noProof="0">
                          <a:ln>
                            <a:noFill/>
                          </a:ln>
                          <a:solidFill>
                            <a:srgbClr val="FF0000"/>
                          </a:solidFill>
                          <a:effectLst/>
                          <a:uLnTx/>
                          <a:uFillTx/>
                          <a:latin typeface="Cambria Math" panose="02040503050406030204" pitchFamily="18" charset="0"/>
                          <a:ea typeface="+mn-ea"/>
                          <a:cs typeface="+mn-cs"/>
                        </a:rPr>
                        <m:t>3065</m:t>
                      </m:r>
                      <m:r>
                        <a:rPr kumimoji="0" lang="en-GB" sz="2200" b="0" i="1" u="none" strike="noStrike" kern="1200" cap="none" spc="0" normalizeH="0" baseline="0" noProof="0">
                          <a:ln>
                            <a:noFill/>
                          </a:ln>
                          <a:solidFill>
                            <a:srgbClr val="FF0000"/>
                          </a:solidFill>
                          <a:effectLst/>
                          <a:uLnTx/>
                          <a:uFillTx/>
                          <a:latin typeface="Cambria Math" panose="02040503050406030204" pitchFamily="18" charset="0"/>
                          <a:ea typeface="+mn-ea"/>
                          <a:cs typeface="+mn-cs"/>
                        </a:rPr>
                        <m:t>)−</m:t>
                      </m:r>
                      <m:r>
                        <a:rPr kumimoji="0" lang="en-GB" sz="2200" b="0" i="1" u="none" strike="noStrike" kern="1200" cap="none" spc="0" normalizeH="0" baseline="0" noProof="0">
                          <a:ln>
                            <a:noFill/>
                          </a:ln>
                          <a:solidFill>
                            <a:srgbClr val="FF0000"/>
                          </a:solidFill>
                          <a:effectLst/>
                          <a:uLnTx/>
                          <a:uFillTx/>
                          <a:latin typeface="Cambria Math" panose="02040503050406030204" pitchFamily="18" charset="0"/>
                          <a:ea typeface="+mn-ea"/>
                          <a:cs typeface="+mn-cs"/>
                        </a:rPr>
                        <m:t>8</m:t>
                      </m:r>
                      <m:r>
                        <a:rPr kumimoji="0" lang="en-GB" sz="2200" b="0" i="0" u="none" strike="noStrike" kern="1200" cap="none" spc="0" normalizeH="0" baseline="0" noProof="0">
                          <a:ln>
                            <a:noFill/>
                          </a:ln>
                          <a:solidFill>
                            <a:srgbClr val="FF0000"/>
                          </a:solidFill>
                          <a:effectLst/>
                          <a:uLnTx/>
                          <a:uFillTx/>
                          <a:latin typeface="Cambria Math" panose="02040503050406030204" pitchFamily="18" charset="0"/>
                          <a:ea typeface="+mn-ea"/>
                          <a:cs typeface="+mn-cs"/>
                        </a:rPr>
                        <m:t>.</m:t>
                      </m:r>
                      <m:r>
                        <a:rPr kumimoji="0" lang="en-GB" sz="2200" b="0" i="1" u="none" strike="noStrike" kern="1200" cap="none" spc="0" normalizeH="0" baseline="0" noProof="0">
                          <a:ln>
                            <a:noFill/>
                          </a:ln>
                          <a:solidFill>
                            <a:srgbClr val="FF0000"/>
                          </a:solidFill>
                          <a:effectLst/>
                          <a:uLnTx/>
                          <a:uFillTx/>
                          <a:latin typeface="Cambria Math" panose="02040503050406030204" pitchFamily="18" charset="0"/>
                          <a:ea typeface="+mn-ea"/>
                          <a:cs typeface="+mn-cs"/>
                        </a:rPr>
                        <m:t>67</m:t>
                      </m:r>
                      <m:r>
                        <a:rPr kumimoji="0" lang="en-GB" sz="2200" b="0" i="1" u="none" strike="noStrike" kern="1200" cap="none" spc="0" normalizeH="0" baseline="0" noProof="0">
                          <a:ln>
                            <a:noFill/>
                          </a:ln>
                          <a:solidFill>
                            <a:srgbClr val="FF0000"/>
                          </a:solidFill>
                          <a:effectLst/>
                          <a:uLnTx/>
                          <a:uFillTx/>
                          <a:latin typeface="Cambria Math" panose="02040503050406030204" pitchFamily="18" charset="0"/>
                          <a:ea typeface="+mn-ea"/>
                          <a:cs typeface="+mn-cs"/>
                        </a:rPr>
                        <m:t>=</m:t>
                      </m:r>
                      <m:r>
                        <m:rPr>
                          <m:nor/>
                        </m:rPr>
                        <a:rPr kumimoji="0" lang="en-GB" sz="2200" b="0" i="0" u="none" strike="noStrike" kern="1200" cap="none" spc="0" normalizeH="0" baseline="0" noProof="0">
                          <a:ln>
                            <a:noFill/>
                          </a:ln>
                          <a:solidFill>
                            <a:srgbClr val="FF0000"/>
                          </a:solidFill>
                          <a:effectLst/>
                          <a:uLnTx/>
                          <a:uFillTx/>
                          <a:latin typeface="Cambria Math" panose="02040503050406030204" pitchFamily="18" charset="0"/>
                          <a:ea typeface="+mn-ea"/>
                          <a:cs typeface="+mn-cs"/>
                        </a:rPr>
                        <m:t> </m:t>
                      </m:r>
                      <m:r>
                        <m:rPr>
                          <m:nor/>
                        </m:rPr>
                        <a:rPr kumimoji="0" lang="en-GB" sz="2200" b="0" i="0"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m:t>
                      </m:r>
                      <m:r>
                        <a:rPr kumimoji="0" lang="en-GB" sz="2200" b="0" i="1" u="none" strike="noStrike" kern="1200" cap="none" spc="0" normalizeH="0" baseline="0" noProof="0">
                          <a:ln>
                            <a:noFill/>
                          </a:ln>
                          <a:solidFill>
                            <a:srgbClr val="FF0000"/>
                          </a:solidFill>
                          <a:effectLst/>
                          <a:uLnTx/>
                          <a:uFillTx/>
                          <a:latin typeface="Cambria Math" panose="02040503050406030204" pitchFamily="18" charset="0"/>
                          <a:ea typeface="+mn-ea"/>
                          <a:cs typeface="+mn-cs"/>
                        </a:rPr>
                        <m:t>3</m:t>
                      </m:r>
                      <m:r>
                        <a:rPr kumimoji="0" lang="en-GB" sz="2200" b="0" i="0" u="none" strike="noStrike" kern="1200" cap="none" spc="0" normalizeH="0" baseline="0" noProof="0">
                          <a:ln>
                            <a:noFill/>
                          </a:ln>
                          <a:solidFill>
                            <a:srgbClr val="FF0000"/>
                          </a:solidFill>
                          <a:effectLst/>
                          <a:uLnTx/>
                          <a:uFillTx/>
                          <a:latin typeface="Cambria Math" panose="02040503050406030204" pitchFamily="18" charset="0"/>
                          <a:ea typeface="+mn-ea"/>
                          <a:cs typeface="+mn-cs"/>
                        </a:rPr>
                        <m:t>.</m:t>
                      </m:r>
                      <m:r>
                        <a:rPr kumimoji="0" lang="en-GB" sz="2200" b="0" i="1" u="none" strike="noStrike" kern="1200" cap="none" spc="0" normalizeH="0" baseline="0" noProof="0">
                          <a:ln>
                            <a:noFill/>
                          </a:ln>
                          <a:solidFill>
                            <a:srgbClr val="FF0000"/>
                          </a:solidFill>
                          <a:effectLst/>
                          <a:uLnTx/>
                          <a:uFillTx/>
                          <a:latin typeface="Cambria Math" panose="02040503050406030204" pitchFamily="18" charset="0"/>
                          <a:ea typeface="+mn-ea"/>
                          <a:cs typeface="+mn-cs"/>
                        </a:rPr>
                        <m:t>59</m:t>
                      </m:r>
                    </m:oMath>
                  </m:oMathPara>
                </a14:m>
                <a:endParaRPr kumimoji="0" lang="en-GB" sz="2200" b="0"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mc:Choice>
        <mc:Fallback xmlns="">
          <p:sp>
            <p:nvSpPr>
              <p:cNvPr id="8" name="Object 1024">
                <a:extLst>
                  <a:ext uri="{FF2B5EF4-FFF2-40B4-BE49-F238E27FC236}">
                    <a16:creationId xmlns:a16="http://schemas.microsoft.com/office/drawing/2014/main" id="{A8A6AB1F-FFA3-4F0F-8718-F9F6BECB30E4}"/>
                  </a:ext>
                </a:extLst>
              </p:cNvPr>
              <p:cNvSpPr txBox="1">
                <a:spLocks noRot="1" noChangeAspect="1" noMove="1" noResize="1" noEditPoints="1" noAdjustHandles="1" noChangeArrowheads="1" noChangeShapeType="1" noTextEdit="1"/>
              </p:cNvSpPr>
              <p:nvPr/>
            </p:nvSpPr>
            <p:spPr bwMode="auto">
              <a:xfrm>
                <a:off x="4268788" y="5875338"/>
                <a:ext cx="6188075" cy="427037"/>
              </a:xfrm>
              <a:prstGeom prst="rect">
                <a:avLst/>
              </a:prstGeom>
              <a:blipFill>
                <a:blip r:embed="rId6"/>
                <a:stretch>
                  <a:fillRect l="-99" b="-17143"/>
                </a:stretch>
              </a:blipFill>
              <a:ln>
                <a:noFill/>
              </a:ln>
              <a:effectLst/>
            </p:spPr>
            <p:txBody>
              <a:bodyPr/>
              <a:lstStyle/>
              <a:p>
                <a:r>
                  <a:rPr lang="en-GB">
                    <a:noFill/>
                  </a:rPr>
                  <a:t> </a:t>
                </a:r>
              </a:p>
            </p:txBody>
          </p:sp>
        </mc:Fallback>
      </mc:AlternateContent>
      <p:sp>
        <p:nvSpPr>
          <p:cNvPr id="11" name="TextBox 10">
            <a:extLst>
              <a:ext uri="{FF2B5EF4-FFF2-40B4-BE49-F238E27FC236}">
                <a16:creationId xmlns:a16="http://schemas.microsoft.com/office/drawing/2014/main" id="{CF4210DF-BB5C-439A-8E1F-B13289B916CA}"/>
              </a:ext>
            </a:extLst>
          </p:cNvPr>
          <p:cNvSpPr txBox="1"/>
          <p:nvPr/>
        </p:nvSpPr>
        <p:spPr>
          <a:xfrm>
            <a:off x="9411854" y="4824697"/>
            <a:ext cx="223520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rPr>
              <a:t>The initial value of the call at time 0</a:t>
            </a:r>
          </a:p>
        </p:txBody>
      </p:sp>
      <p:sp>
        <p:nvSpPr>
          <p:cNvPr id="12" name="Arc 11">
            <a:extLst>
              <a:ext uri="{FF2B5EF4-FFF2-40B4-BE49-F238E27FC236}">
                <a16:creationId xmlns:a16="http://schemas.microsoft.com/office/drawing/2014/main" id="{9BFA4DC8-64CB-45F8-B2C7-865FBFD4E969}"/>
              </a:ext>
            </a:extLst>
          </p:cNvPr>
          <p:cNvSpPr/>
          <p:nvPr/>
        </p:nvSpPr>
        <p:spPr>
          <a:xfrm rot="3946647">
            <a:off x="8868663" y="4895333"/>
            <a:ext cx="831272" cy="1866755"/>
          </a:xfrm>
          <a:prstGeom prst="arc">
            <a:avLst>
              <a:gd name="adj1" fmla="val 16364062"/>
              <a:gd name="adj2" fmla="val 0"/>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CF9F8431-40CA-4672-8BDD-BAF644FCF1E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217</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28208196"/>
      </p:ext>
    </p:extLst>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941" y="692696"/>
            <a:ext cx="11806804" cy="489559"/>
          </a:xfrm>
          <a:solidFill>
            <a:schemeClr val="accent4"/>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All In One Go</a:t>
            </a:r>
            <a:endParaRPr lang="en-GB" sz="3200" dirty="0">
              <a:solidFill>
                <a:schemeClr val="bg1"/>
              </a:solidFill>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18941" y="1182254"/>
                <a:ext cx="11539470" cy="5569527"/>
              </a:xfrm>
            </p:spPr>
            <p:txBody>
              <a:bodyPr>
                <a:normAutofit/>
              </a:bodyPr>
              <a:lstStyle/>
              <a:p>
                <a:pPr>
                  <a:buFont typeface="Arial" panose="020B0604020202020204" pitchFamily="34" charset="0"/>
                  <a:buChar char="•"/>
                </a:pPr>
                <a:endParaRPr lang="en-GB" sz="2400" b="1" u="sng" dirty="0"/>
              </a:p>
              <a:p>
                <a:pPr>
                  <a:buFont typeface="Arial" panose="020B0604020202020204" pitchFamily="34" charset="0"/>
                  <a:buChar char="•"/>
                </a:pPr>
                <a:r>
                  <a:rPr lang="en-GB" sz="2400" b="1" u="sng" dirty="0"/>
                  <a:t>Up branch</a:t>
                </a:r>
                <a:r>
                  <a:rPr lang="en-GB" sz="2400" dirty="0"/>
                  <a:t>:</a:t>
                </a:r>
              </a:p>
              <a:p>
                <a:pPr>
                  <a:buFont typeface="Arial" panose="020B0604020202020204" pitchFamily="34" charset="0"/>
                  <a:buChar char="•"/>
                </a:pPr>
                <a:endParaRPr lang="en-GB" sz="800" dirty="0"/>
              </a:p>
              <a:p>
                <a:pPr marL="109728" indent="0">
                  <a:buNone/>
                </a:pPr>
                <a:r>
                  <a:rPr lang="en-GB" sz="1800" dirty="0">
                    <a:ea typeface="Cambria Math" panose="02040503050406030204" pitchFamily="18" charset="0"/>
                  </a:rPr>
                  <a:t>  </a:t>
                </a:r>
                <a14:m>
                  <m:oMath xmlns:m="http://schemas.openxmlformats.org/officeDocument/2006/math">
                    <m:r>
                      <a:rPr lang="en-GB" sz="1800" i="1" smtClean="0">
                        <a:latin typeface="Cambria Math" panose="02040503050406030204" pitchFamily="18" charset="0"/>
                        <a:ea typeface="Cambria Math" panose="02040503050406030204" pitchFamily="18" charset="0"/>
                      </a:rPr>
                      <m:t>∆</m:t>
                    </m:r>
                    <m:r>
                      <a:rPr lang="en-GB" sz="1800" b="0" i="1" smtClean="0">
                        <a:latin typeface="Cambria Math" panose="02040503050406030204" pitchFamily="18" charset="0"/>
                        <a:ea typeface="Cambria Math" panose="02040503050406030204" pitchFamily="18" charset="0"/>
                      </a:rPr>
                      <m:t>=</m:t>
                    </m:r>
                    <m:f>
                      <m:fPr>
                        <m:ctrlPr>
                          <a:rPr lang="en-GB" sz="1800" i="1">
                            <a:solidFill>
                              <a:srgbClr val="000000"/>
                            </a:solidFill>
                            <a:latin typeface="Cambria Math" panose="02040503050406030204" pitchFamily="18" charset="0"/>
                          </a:rPr>
                        </m:ctrlPr>
                      </m:fPr>
                      <m:num>
                        <m:sSub>
                          <m:sSubPr>
                            <m:ctrlPr>
                              <a:rPr lang="en-GB" sz="1800" i="1">
                                <a:solidFill>
                                  <a:srgbClr val="000000"/>
                                </a:solidFill>
                                <a:latin typeface="Cambria Math" panose="02040503050406030204" pitchFamily="18" charset="0"/>
                              </a:rPr>
                            </m:ctrlPr>
                          </m:sSubPr>
                          <m:e>
                            <m:r>
                              <a:rPr lang="en-GB" sz="1800" i="1">
                                <a:solidFill>
                                  <a:srgbClr val="000000"/>
                                </a:solidFill>
                                <a:latin typeface="Cambria Math" panose="02040503050406030204" pitchFamily="18" charset="0"/>
                              </a:rPr>
                              <m:t>𝐶</m:t>
                            </m:r>
                          </m:e>
                          <m:sub>
                            <m:r>
                              <a:rPr lang="en-GB" sz="1800" i="1">
                                <a:solidFill>
                                  <a:srgbClr val="000000"/>
                                </a:solidFill>
                                <a:latin typeface="Cambria Math" panose="02040503050406030204" pitchFamily="18" charset="0"/>
                              </a:rPr>
                              <m:t>𝑢</m:t>
                            </m:r>
                          </m:sub>
                        </m:sSub>
                        <m:r>
                          <a:rPr lang="en-GB" sz="1800" i="1">
                            <a:solidFill>
                              <a:srgbClr val="000000"/>
                            </a:solidFill>
                            <a:latin typeface="Cambria Math" panose="02040503050406030204" pitchFamily="18" charset="0"/>
                          </a:rPr>
                          <m:t>−</m:t>
                        </m:r>
                        <m:sSub>
                          <m:sSubPr>
                            <m:ctrlPr>
                              <a:rPr lang="en-GB" sz="1800" i="1">
                                <a:solidFill>
                                  <a:srgbClr val="000000"/>
                                </a:solidFill>
                                <a:latin typeface="Cambria Math" panose="02040503050406030204" pitchFamily="18" charset="0"/>
                              </a:rPr>
                            </m:ctrlPr>
                          </m:sSubPr>
                          <m:e>
                            <m:r>
                              <a:rPr lang="en-GB" sz="1800" i="1">
                                <a:solidFill>
                                  <a:srgbClr val="000000"/>
                                </a:solidFill>
                                <a:latin typeface="Cambria Math" panose="02040503050406030204" pitchFamily="18" charset="0"/>
                              </a:rPr>
                              <m:t>𝐶</m:t>
                            </m:r>
                          </m:e>
                          <m:sub>
                            <m:r>
                              <a:rPr lang="en-GB" sz="1800" i="1">
                                <a:solidFill>
                                  <a:srgbClr val="000000"/>
                                </a:solidFill>
                                <a:latin typeface="Cambria Math" panose="02040503050406030204" pitchFamily="18" charset="0"/>
                              </a:rPr>
                              <m:t>𝑑</m:t>
                            </m:r>
                          </m:sub>
                        </m:sSub>
                      </m:num>
                      <m:den>
                        <m:sSub>
                          <m:sSubPr>
                            <m:ctrlPr>
                              <a:rPr lang="en-GB" sz="1800" i="1">
                                <a:solidFill>
                                  <a:srgbClr val="000000"/>
                                </a:solidFill>
                                <a:latin typeface="Cambria Math" panose="02040503050406030204" pitchFamily="18" charset="0"/>
                              </a:rPr>
                            </m:ctrlPr>
                          </m:sSubPr>
                          <m:e>
                            <m:r>
                              <a:rPr lang="en-GB" sz="1800" i="1">
                                <a:solidFill>
                                  <a:srgbClr val="000000"/>
                                </a:solidFill>
                                <a:latin typeface="Cambria Math" panose="02040503050406030204" pitchFamily="18" charset="0"/>
                              </a:rPr>
                              <m:t>𝑆</m:t>
                            </m:r>
                          </m:e>
                          <m:sub>
                            <m:r>
                              <a:rPr lang="en-GB" sz="1800" i="1">
                                <a:solidFill>
                                  <a:srgbClr val="000000"/>
                                </a:solidFill>
                                <a:latin typeface="Cambria Math" panose="02040503050406030204" pitchFamily="18" charset="0"/>
                              </a:rPr>
                              <m:t>𝑢</m:t>
                            </m:r>
                          </m:sub>
                        </m:sSub>
                        <m:r>
                          <a:rPr lang="en-GB" sz="1800" i="1">
                            <a:solidFill>
                              <a:srgbClr val="000000"/>
                            </a:solidFill>
                            <a:latin typeface="Cambria Math" panose="02040503050406030204" pitchFamily="18" charset="0"/>
                          </a:rPr>
                          <m:t>−</m:t>
                        </m:r>
                        <m:sSub>
                          <m:sSubPr>
                            <m:ctrlPr>
                              <a:rPr lang="en-GB" sz="1800" i="1">
                                <a:solidFill>
                                  <a:srgbClr val="000000"/>
                                </a:solidFill>
                                <a:latin typeface="Cambria Math" panose="02040503050406030204" pitchFamily="18" charset="0"/>
                              </a:rPr>
                            </m:ctrlPr>
                          </m:sSubPr>
                          <m:e>
                            <m:r>
                              <a:rPr lang="en-GB" sz="1800" i="1">
                                <a:solidFill>
                                  <a:srgbClr val="000000"/>
                                </a:solidFill>
                                <a:latin typeface="Cambria Math" panose="02040503050406030204" pitchFamily="18" charset="0"/>
                              </a:rPr>
                              <m:t>𝑆</m:t>
                            </m:r>
                          </m:e>
                          <m:sub>
                            <m:r>
                              <a:rPr lang="en-GB" sz="1800" i="1">
                                <a:solidFill>
                                  <a:srgbClr val="000000"/>
                                </a:solidFill>
                                <a:latin typeface="Cambria Math" panose="02040503050406030204" pitchFamily="18" charset="0"/>
                              </a:rPr>
                              <m:t>𝑑</m:t>
                            </m:r>
                          </m:sub>
                        </m:sSub>
                      </m:den>
                    </m:f>
                    <m:r>
                      <a:rPr lang="en-GB" sz="1800" b="0" i="1" smtClean="0">
                        <a:solidFill>
                          <a:srgbClr val="000000"/>
                        </a:solidFill>
                        <a:latin typeface="Cambria Math" panose="02040503050406030204" pitchFamily="18" charset="0"/>
                      </a:rPr>
                      <m:t>=</m:t>
                    </m:r>
                    <m:f>
                      <m:fPr>
                        <m:ctrlPr>
                          <a:rPr lang="en-GB" sz="1800" b="0" i="1" smtClean="0">
                            <a:solidFill>
                              <a:srgbClr val="000000"/>
                            </a:solidFill>
                            <a:latin typeface="Cambria Math" panose="02040503050406030204" pitchFamily="18" charset="0"/>
                          </a:rPr>
                        </m:ctrlPr>
                      </m:fPr>
                      <m:num>
                        <m:r>
                          <a:rPr lang="en-GB" sz="1800" b="0" i="1" smtClean="0">
                            <a:solidFill>
                              <a:srgbClr val="000000"/>
                            </a:solidFill>
                            <a:latin typeface="Cambria Math" panose="02040503050406030204" pitchFamily="18" charset="0"/>
                          </a:rPr>
                          <m:t>10−0</m:t>
                        </m:r>
                      </m:num>
                      <m:den>
                        <m:r>
                          <a:rPr lang="en-GB" sz="1800" b="0" i="1" smtClean="0">
                            <a:solidFill>
                              <a:srgbClr val="000000"/>
                            </a:solidFill>
                            <a:latin typeface="Cambria Math" panose="02040503050406030204" pitchFamily="18" charset="0"/>
                          </a:rPr>
                          <m:t>60−40</m:t>
                        </m:r>
                      </m:den>
                    </m:f>
                    <m:r>
                      <a:rPr lang="en-GB" sz="1800" b="0" i="1" smtClean="0">
                        <a:solidFill>
                          <a:srgbClr val="000000"/>
                        </a:solidFill>
                        <a:latin typeface="Cambria Math" panose="02040503050406030204" pitchFamily="18" charset="0"/>
                      </a:rPr>
                      <m:t>=0.5</m:t>
                    </m:r>
                  </m:oMath>
                </a14:m>
                <a:endParaRPr lang="en-GB" sz="1800" dirty="0"/>
              </a:p>
              <a:p>
                <a:pPr marL="109728" indent="0">
                  <a:buNone/>
                </a:pPr>
                <a:endParaRPr lang="en-GB" sz="800" dirty="0"/>
              </a:p>
              <a:p>
                <a:pPr marL="109728" indent="0">
                  <a:buNone/>
                </a:pPr>
                <a14:m>
                  <m:oMathPara xmlns:m="http://schemas.openxmlformats.org/officeDocument/2006/math">
                    <m:oMathParaPr>
                      <m:jc m:val="left"/>
                    </m:oMathParaPr>
                    <m:oMath xmlns:m="http://schemas.openxmlformats.org/officeDocument/2006/math">
                      <m:r>
                        <a:rPr lang="en-GB" sz="1800" i="1">
                          <a:solidFill>
                            <a:srgbClr val="000000"/>
                          </a:solidFill>
                          <a:latin typeface="Cambria Math" panose="02040503050406030204" pitchFamily="18" charset="0"/>
                        </a:rPr>
                        <m:t>𝐵</m:t>
                      </m:r>
                      <m:r>
                        <a:rPr lang="en-GB" sz="1800" i="1">
                          <a:solidFill>
                            <a:srgbClr val="000000"/>
                          </a:solidFill>
                          <a:latin typeface="Cambria Math" panose="02040503050406030204" pitchFamily="18" charset="0"/>
                        </a:rPr>
                        <m:t>=</m:t>
                      </m:r>
                      <m:f>
                        <m:fPr>
                          <m:ctrlPr>
                            <a:rPr lang="en-GB" sz="1800" i="1">
                              <a:solidFill>
                                <a:srgbClr val="000000"/>
                              </a:solidFill>
                              <a:latin typeface="Cambria Math" panose="02040503050406030204" pitchFamily="18" charset="0"/>
                            </a:rPr>
                          </m:ctrlPr>
                        </m:fPr>
                        <m:num>
                          <m:sSub>
                            <m:sSubPr>
                              <m:ctrlPr>
                                <a:rPr lang="en-GB" sz="1800" i="1">
                                  <a:solidFill>
                                    <a:srgbClr val="000000"/>
                                  </a:solidFill>
                                  <a:latin typeface="Cambria Math" panose="02040503050406030204" pitchFamily="18" charset="0"/>
                                </a:rPr>
                              </m:ctrlPr>
                            </m:sSubPr>
                            <m:e>
                              <m:r>
                                <a:rPr lang="en-GB" sz="1800" i="1">
                                  <a:solidFill>
                                    <a:srgbClr val="000000"/>
                                  </a:solidFill>
                                  <a:latin typeface="Cambria Math" panose="02040503050406030204" pitchFamily="18" charset="0"/>
                                </a:rPr>
                                <m:t>𝐶</m:t>
                              </m:r>
                            </m:e>
                            <m:sub>
                              <m:r>
                                <a:rPr lang="en-GB" sz="1800" i="1">
                                  <a:solidFill>
                                    <a:srgbClr val="000000"/>
                                  </a:solidFill>
                                  <a:latin typeface="Cambria Math" panose="02040503050406030204" pitchFamily="18" charset="0"/>
                                </a:rPr>
                                <m:t>𝑑</m:t>
                              </m:r>
                            </m:sub>
                          </m:sSub>
                          <m:r>
                            <a:rPr lang="en-GB" sz="1800" i="1">
                              <a:solidFill>
                                <a:srgbClr val="000000"/>
                              </a:solidFill>
                              <a:latin typeface="Cambria Math" panose="02040503050406030204" pitchFamily="18" charset="0"/>
                            </a:rPr>
                            <m:t>−</m:t>
                          </m:r>
                          <m:sSub>
                            <m:sSubPr>
                              <m:ctrlPr>
                                <a:rPr lang="en-GB" sz="1800" i="1">
                                  <a:solidFill>
                                    <a:srgbClr val="000000"/>
                                  </a:solidFill>
                                  <a:latin typeface="Cambria Math" panose="02040503050406030204" pitchFamily="18" charset="0"/>
                                </a:rPr>
                              </m:ctrlPr>
                            </m:sSubPr>
                            <m:e>
                              <m:r>
                                <a:rPr lang="en-GB" sz="1800" i="1">
                                  <a:solidFill>
                                    <a:srgbClr val="000000"/>
                                  </a:solidFill>
                                  <a:latin typeface="Cambria Math" panose="02040503050406030204" pitchFamily="18" charset="0"/>
                                </a:rPr>
                                <m:t>𝑆</m:t>
                              </m:r>
                            </m:e>
                            <m:sub>
                              <m:r>
                                <a:rPr lang="en-GB" sz="1800" i="1">
                                  <a:solidFill>
                                    <a:srgbClr val="000000"/>
                                  </a:solidFill>
                                  <a:latin typeface="Cambria Math" panose="02040503050406030204" pitchFamily="18" charset="0"/>
                                </a:rPr>
                                <m:t>𝑑</m:t>
                              </m:r>
                            </m:sub>
                          </m:sSub>
                          <m:r>
                            <m:rPr>
                              <m:sty m:val="p"/>
                            </m:rPr>
                            <a:rPr lang="en-GB" sz="1800" i="1">
                              <a:solidFill>
                                <a:srgbClr val="000000"/>
                              </a:solidFill>
                              <a:latin typeface="Cambria Math" panose="02040503050406030204" pitchFamily="18" charset="0"/>
                            </a:rPr>
                            <m:t>Δ</m:t>
                          </m:r>
                        </m:num>
                        <m:den>
                          <m:r>
                            <a:rPr lang="en-GB" sz="1800" i="1">
                              <a:solidFill>
                                <a:srgbClr val="000000"/>
                              </a:solidFill>
                              <a:latin typeface="Cambria Math" panose="02040503050406030204" pitchFamily="18" charset="0"/>
                            </a:rPr>
                            <m:t>1+</m:t>
                          </m:r>
                          <m:sSub>
                            <m:sSubPr>
                              <m:ctrlPr>
                                <a:rPr lang="en-GB" sz="1800" i="1">
                                  <a:solidFill>
                                    <a:srgbClr val="000000"/>
                                  </a:solidFill>
                                  <a:latin typeface="Cambria Math" panose="02040503050406030204" pitchFamily="18" charset="0"/>
                                </a:rPr>
                              </m:ctrlPr>
                            </m:sSubPr>
                            <m:e>
                              <m:r>
                                <a:rPr lang="en-GB" sz="1800" i="1">
                                  <a:solidFill>
                                    <a:srgbClr val="000000"/>
                                  </a:solidFill>
                                  <a:latin typeface="Cambria Math" panose="02040503050406030204" pitchFamily="18" charset="0"/>
                                </a:rPr>
                                <m:t>𝑟</m:t>
                              </m:r>
                            </m:e>
                            <m:sub>
                              <m:r>
                                <a:rPr lang="en-GB" sz="1800" i="1">
                                  <a:solidFill>
                                    <a:srgbClr val="000000"/>
                                  </a:solidFill>
                                  <a:latin typeface="Cambria Math" panose="02040503050406030204" pitchFamily="18" charset="0"/>
                                </a:rPr>
                                <m:t>𝑓</m:t>
                              </m:r>
                            </m:sub>
                          </m:sSub>
                        </m:den>
                      </m:f>
                      <m:r>
                        <a:rPr lang="en-GB" sz="1800" b="0" i="0" smtClean="0">
                          <a:solidFill>
                            <a:srgbClr val="000000"/>
                          </a:solidFill>
                          <a:latin typeface="Cambria Math" panose="02040503050406030204" pitchFamily="18" charset="0"/>
                        </a:rPr>
                        <m:t>=</m:t>
                      </m:r>
                      <m:f>
                        <m:fPr>
                          <m:ctrlPr>
                            <a:rPr lang="en-GB" sz="1800" b="0" i="1" smtClean="0">
                              <a:solidFill>
                                <a:srgbClr val="000000"/>
                              </a:solidFill>
                              <a:latin typeface="Cambria Math" panose="02040503050406030204" pitchFamily="18" charset="0"/>
                            </a:rPr>
                          </m:ctrlPr>
                        </m:fPr>
                        <m:num>
                          <m:r>
                            <a:rPr lang="en-GB" sz="1800" b="0" i="1" smtClean="0">
                              <a:solidFill>
                                <a:srgbClr val="000000"/>
                              </a:solidFill>
                              <a:latin typeface="Cambria Math" panose="02040503050406030204" pitchFamily="18" charset="0"/>
                            </a:rPr>
                            <m:t>0−40(0.5)</m:t>
                          </m:r>
                        </m:num>
                        <m:den>
                          <m:r>
                            <a:rPr lang="en-GB" sz="1800" b="0" i="1" smtClean="0">
                              <a:solidFill>
                                <a:srgbClr val="000000"/>
                              </a:solidFill>
                              <a:latin typeface="Cambria Math" panose="02040503050406030204" pitchFamily="18" charset="0"/>
                            </a:rPr>
                            <m:t>1.06</m:t>
                          </m:r>
                        </m:den>
                      </m:f>
                      <m:r>
                        <a:rPr lang="en-GB" sz="1800" b="0" i="1" smtClean="0">
                          <a:solidFill>
                            <a:srgbClr val="000000"/>
                          </a:solidFill>
                          <a:latin typeface="Cambria Math" panose="02040503050406030204" pitchFamily="18" charset="0"/>
                        </a:rPr>
                        <m:t>=−18.87</m:t>
                      </m:r>
                    </m:oMath>
                  </m:oMathPara>
                </a14:m>
                <a:endParaRPr lang="en-GB" sz="1800" dirty="0"/>
              </a:p>
              <a:p>
                <a:pPr marL="109728" indent="0">
                  <a:buNone/>
                </a:pPr>
                <a14:m>
                  <m:oMathPara xmlns:m="http://schemas.openxmlformats.org/officeDocument/2006/math">
                    <m:oMathParaPr>
                      <m:jc m:val="left"/>
                    </m:oMathParaPr>
                    <m:oMath xmlns:m="http://schemas.openxmlformats.org/officeDocument/2006/math">
                      <m:r>
                        <a:rPr lang="en-GB" sz="1800" b="0" i="1" smtClean="0">
                          <a:solidFill>
                            <a:srgbClr val="FF0000"/>
                          </a:solidFill>
                          <a:latin typeface="Cambria Math" panose="02040503050406030204" pitchFamily="18" charset="0"/>
                        </a:rPr>
                        <m:t>𝐶</m:t>
                      </m:r>
                      <m:r>
                        <a:rPr lang="en-GB" sz="1800" b="0" i="1" smtClean="0">
                          <a:solidFill>
                            <a:srgbClr val="FF0000"/>
                          </a:solidFill>
                          <a:latin typeface="Cambria Math" panose="02040503050406030204" pitchFamily="18" charset="0"/>
                        </a:rPr>
                        <m:t>=</m:t>
                      </m:r>
                      <m:r>
                        <a:rPr lang="en-GB" sz="1800" b="0" i="1" smtClean="0">
                          <a:solidFill>
                            <a:srgbClr val="FF0000"/>
                          </a:solidFill>
                          <a:latin typeface="Cambria Math" panose="02040503050406030204" pitchFamily="18" charset="0"/>
                        </a:rPr>
                        <m:t>𝑆</m:t>
                      </m:r>
                      <m:r>
                        <a:rPr lang="en-GB" sz="1800" b="0" i="1" smtClean="0">
                          <a:solidFill>
                            <a:srgbClr val="FF0000"/>
                          </a:solidFill>
                          <a:latin typeface="Cambria Math" panose="02040503050406030204" pitchFamily="18" charset="0"/>
                          <a:ea typeface="Cambria Math" panose="02040503050406030204" pitchFamily="18" charset="0"/>
                        </a:rPr>
                        <m:t>∆+</m:t>
                      </m:r>
                      <m:r>
                        <a:rPr lang="en-GB" sz="1800" b="0" i="1" smtClean="0">
                          <a:solidFill>
                            <a:srgbClr val="FF0000"/>
                          </a:solidFill>
                          <a:latin typeface="Cambria Math" panose="02040503050406030204" pitchFamily="18" charset="0"/>
                          <a:ea typeface="Cambria Math" panose="02040503050406030204" pitchFamily="18" charset="0"/>
                        </a:rPr>
                        <m:t>𝐵</m:t>
                      </m:r>
                      <m:r>
                        <a:rPr lang="en-GB" sz="1800" b="0" i="1" smtClean="0">
                          <a:solidFill>
                            <a:srgbClr val="FF0000"/>
                          </a:solidFill>
                          <a:latin typeface="Cambria Math" panose="02040503050406030204" pitchFamily="18" charset="0"/>
                          <a:ea typeface="Cambria Math" panose="02040503050406030204" pitchFamily="18" charset="0"/>
                        </a:rPr>
                        <m:t>=50</m:t>
                      </m:r>
                      <m:d>
                        <m:dPr>
                          <m:ctrlPr>
                            <a:rPr lang="en-GB" sz="1800" b="0" i="1" smtClean="0">
                              <a:solidFill>
                                <a:srgbClr val="FF0000"/>
                              </a:solidFill>
                              <a:latin typeface="Cambria Math" panose="02040503050406030204" pitchFamily="18" charset="0"/>
                              <a:ea typeface="Cambria Math" panose="02040503050406030204" pitchFamily="18" charset="0"/>
                            </a:rPr>
                          </m:ctrlPr>
                        </m:dPr>
                        <m:e>
                          <m:r>
                            <a:rPr lang="en-GB" sz="1800" b="0" i="1" smtClean="0">
                              <a:solidFill>
                                <a:srgbClr val="FF0000"/>
                              </a:solidFill>
                              <a:latin typeface="Cambria Math" panose="02040503050406030204" pitchFamily="18" charset="0"/>
                              <a:ea typeface="Cambria Math" panose="02040503050406030204" pitchFamily="18" charset="0"/>
                            </a:rPr>
                            <m:t>0.5</m:t>
                          </m:r>
                        </m:e>
                      </m:d>
                      <m:r>
                        <a:rPr lang="en-GB" sz="1800" b="0" i="1" smtClean="0">
                          <a:solidFill>
                            <a:srgbClr val="FF0000"/>
                          </a:solidFill>
                          <a:latin typeface="Cambria Math" panose="02040503050406030204" pitchFamily="18" charset="0"/>
                          <a:ea typeface="Cambria Math" panose="02040503050406030204" pitchFamily="18" charset="0"/>
                        </a:rPr>
                        <m:t>−18.87=6.13</m:t>
                      </m:r>
                    </m:oMath>
                  </m:oMathPara>
                </a14:m>
                <a:endParaRPr lang="en-GB" sz="1800" dirty="0">
                  <a:solidFill>
                    <a:srgbClr val="FF0000"/>
                  </a:solidFill>
                </a:endParaRPr>
              </a:p>
              <a:p>
                <a:pPr marL="109728" indent="0">
                  <a:buNone/>
                </a:pPr>
                <a:endParaRPr lang="en-GB" sz="1800" dirty="0">
                  <a:solidFill>
                    <a:srgbClr val="FF0000"/>
                  </a:solidFill>
                </a:endParaRPr>
              </a:p>
              <a:p>
                <a:pPr marL="109728" indent="0">
                  <a:buNone/>
                </a:pPr>
                <a:endParaRPr lang="en-GB" sz="1800" dirty="0">
                  <a:solidFill>
                    <a:srgbClr val="FF0000"/>
                  </a:solidFill>
                </a:endParaRPr>
              </a:p>
              <a:p>
                <a:pPr>
                  <a:buFont typeface="Arial" panose="020B0604020202020204" pitchFamily="34" charset="0"/>
                  <a:buChar char="•"/>
                </a:pPr>
                <a:r>
                  <a:rPr lang="en-GB" sz="2400" b="1" u="sng" dirty="0"/>
                  <a:t>Down branch</a:t>
                </a:r>
                <a:r>
                  <a:rPr lang="en-GB" sz="2400" dirty="0"/>
                  <a:t>:</a:t>
                </a:r>
              </a:p>
              <a:p>
                <a:pPr>
                  <a:buFont typeface="Arial" panose="020B0604020202020204" pitchFamily="34" charset="0"/>
                  <a:buChar char="•"/>
                </a:pPr>
                <a:endParaRPr lang="en-GB" sz="800" dirty="0"/>
              </a:p>
              <a:p>
                <a:pPr marL="109728" lvl="0" indent="0">
                  <a:buClr>
                    <a:srgbClr val="F69200"/>
                  </a:buClr>
                  <a:buNone/>
                </a:pPr>
                <a14:m>
                  <m:oMathPara xmlns:m="http://schemas.openxmlformats.org/officeDocument/2006/math">
                    <m:oMathParaPr>
                      <m:jc m:val="left"/>
                    </m:oMathParaPr>
                    <m:oMath xmlns:m="http://schemas.openxmlformats.org/officeDocument/2006/math">
                      <m:r>
                        <a:rPr lang="en-GB" sz="1800" i="1">
                          <a:solidFill>
                            <a:srgbClr val="000000"/>
                          </a:solidFill>
                          <a:latin typeface="Cambria Math" panose="02040503050406030204" pitchFamily="18" charset="0"/>
                          <a:ea typeface="Cambria Math" panose="02040503050406030204" pitchFamily="18" charset="0"/>
                        </a:rPr>
                        <m:t>∆=</m:t>
                      </m:r>
                      <m:f>
                        <m:fPr>
                          <m:ctrlPr>
                            <a:rPr lang="en-GB" sz="1800" i="1">
                              <a:solidFill>
                                <a:srgbClr val="000000"/>
                              </a:solidFill>
                              <a:latin typeface="Cambria Math" panose="02040503050406030204" pitchFamily="18" charset="0"/>
                            </a:rPr>
                          </m:ctrlPr>
                        </m:fPr>
                        <m:num>
                          <m:sSub>
                            <m:sSubPr>
                              <m:ctrlPr>
                                <a:rPr lang="en-GB" sz="1800" i="1">
                                  <a:solidFill>
                                    <a:srgbClr val="000000"/>
                                  </a:solidFill>
                                  <a:latin typeface="Cambria Math" panose="02040503050406030204" pitchFamily="18" charset="0"/>
                                </a:rPr>
                              </m:ctrlPr>
                            </m:sSubPr>
                            <m:e>
                              <m:r>
                                <a:rPr lang="en-GB" sz="1800" i="1">
                                  <a:solidFill>
                                    <a:srgbClr val="000000"/>
                                  </a:solidFill>
                                  <a:latin typeface="Cambria Math" panose="02040503050406030204" pitchFamily="18" charset="0"/>
                                </a:rPr>
                                <m:t>𝐶</m:t>
                              </m:r>
                            </m:e>
                            <m:sub>
                              <m:r>
                                <a:rPr lang="en-GB" sz="1800" i="1">
                                  <a:solidFill>
                                    <a:srgbClr val="000000"/>
                                  </a:solidFill>
                                  <a:latin typeface="Cambria Math" panose="02040503050406030204" pitchFamily="18" charset="0"/>
                                </a:rPr>
                                <m:t>𝑢</m:t>
                              </m:r>
                            </m:sub>
                          </m:sSub>
                          <m:r>
                            <a:rPr lang="en-GB" sz="1800" i="1">
                              <a:solidFill>
                                <a:srgbClr val="000000"/>
                              </a:solidFill>
                              <a:latin typeface="Cambria Math" panose="02040503050406030204" pitchFamily="18" charset="0"/>
                            </a:rPr>
                            <m:t>−</m:t>
                          </m:r>
                          <m:sSub>
                            <m:sSubPr>
                              <m:ctrlPr>
                                <a:rPr lang="en-GB" sz="1800" i="1">
                                  <a:solidFill>
                                    <a:srgbClr val="000000"/>
                                  </a:solidFill>
                                  <a:latin typeface="Cambria Math" panose="02040503050406030204" pitchFamily="18" charset="0"/>
                                </a:rPr>
                              </m:ctrlPr>
                            </m:sSubPr>
                            <m:e>
                              <m:r>
                                <a:rPr lang="en-GB" sz="1800" i="1">
                                  <a:solidFill>
                                    <a:srgbClr val="000000"/>
                                  </a:solidFill>
                                  <a:latin typeface="Cambria Math" panose="02040503050406030204" pitchFamily="18" charset="0"/>
                                </a:rPr>
                                <m:t>𝐶</m:t>
                              </m:r>
                            </m:e>
                            <m:sub>
                              <m:r>
                                <a:rPr lang="en-GB" sz="1800" i="1">
                                  <a:solidFill>
                                    <a:srgbClr val="000000"/>
                                  </a:solidFill>
                                  <a:latin typeface="Cambria Math" panose="02040503050406030204" pitchFamily="18" charset="0"/>
                                </a:rPr>
                                <m:t>𝑑</m:t>
                              </m:r>
                            </m:sub>
                          </m:sSub>
                        </m:num>
                        <m:den>
                          <m:sSub>
                            <m:sSubPr>
                              <m:ctrlPr>
                                <a:rPr lang="en-GB" sz="1800" i="1">
                                  <a:solidFill>
                                    <a:srgbClr val="000000"/>
                                  </a:solidFill>
                                  <a:latin typeface="Cambria Math" panose="02040503050406030204" pitchFamily="18" charset="0"/>
                                </a:rPr>
                              </m:ctrlPr>
                            </m:sSubPr>
                            <m:e>
                              <m:r>
                                <a:rPr lang="en-GB" sz="1800" i="1">
                                  <a:solidFill>
                                    <a:srgbClr val="000000"/>
                                  </a:solidFill>
                                  <a:latin typeface="Cambria Math" panose="02040503050406030204" pitchFamily="18" charset="0"/>
                                </a:rPr>
                                <m:t>𝑆</m:t>
                              </m:r>
                            </m:e>
                            <m:sub>
                              <m:r>
                                <a:rPr lang="en-GB" sz="1800" i="1">
                                  <a:solidFill>
                                    <a:srgbClr val="000000"/>
                                  </a:solidFill>
                                  <a:latin typeface="Cambria Math" panose="02040503050406030204" pitchFamily="18" charset="0"/>
                                </a:rPr>
                                <m:t>𝑢</m:t>
                              </m:r>
                            </m:sub>
                          </m:sSub>
                          <m:r>
                            <a:rPr lang="en-GB" sz="1800" i="1">
                              <a:solidFill>
                                <a:srgbClr val="000000"/>
                              </a:solidFill>
                              <a:latin typeface="Cambria Math" panose="02040503050406030204" pitchFamily="18" charset="0"/>
                            </a:rPr>
                            <m:t>−</m:t>
                          </m:r>
                          <m:sSub>
                            <m:sSubPr>
                              <m:ctrlPr>
                                <a:rPr lang="en-GB" sz="1800" i="1">
                                  <a:solidFill>
                                    <a:srgbClr val="000000"/>
                                  </a:solidFill>
                                  <a:latin typeface="Cambria Math" panose="02040503050406030204" pitchFamily="18" charset="0"/>
                                </a:rPr>
                              </m:ctrlPr>
                            </m:sSubPr>
                            <m:e>
                              <m:r>
                                <a:rPr lang="en-GB" sz="1800" i="1">
                                  <a:solidFill>
                                    <a:srgbClr val="000000"/>
                                  </a:solidFill>
                                  <a:latin typeface="Cambria Math" panose="02040503050406030204" pitchFamily="18" charset="0"/>
                                </a:rPr>
                                <m:t>𝑆</m:t>
                              </m:r>
                            </m:e>
                            <m:sub>
                              <m:r>
                                <a:rPr lang="en-GB" sz="1800" i="1">
                                  <a:solidFill>
                                    <a:srgbClr val="000000"/>
                                  </a:solidFill>
                                  <a:latin typeface="Cambria Math" panose="02040503050406030204" pitchFamily="18" charset="0"/>
                                </a:rPr>
                                <m:t>𝑑</m:t>
                              </m:r>
                            </m:sub>
                          </m:sSub>
                        </m:den>
                      </m:f>
                      <m:r>
                        <a:rPr lang="en-GB" sz="1800" i="1">
                          <a:solidFill>
                            <a:srgbClr val="000000"/>
                          </a:solidFill>
                          <a:latin typeface="Cambria Math" panose="02040503050406030204" pitchFamily="18" charset="0"/>
                        </a:rPr>
                        <m:t>=</m:t>
                      </m:r>
                      <m:f>
                        <m:fPr>
                          <m:ctrlPr>
                            <a:rPr lang="en-GB" sz="1800" i="1">
                              <a:solidFill>
                                <a:srgbClr val="000000"/>
                              </a:solidFill>
                              <a:latin typeface="Cambria Math" panose="02040503050406030204" pitchFamily="18" charset="0"/>
                            </a:rPr>
                          </m:ctrlPr>
                        </m:fPr>
                        <m:num>
                          <m:r>
                            <a:rPr lang="en-GB" sz="1800" i="1">
                              <a:solidFill>
                                <a:srgbClr val="000000"/>
                              </a:solidFill>
                              <a:latin typeface="Cambria Math" panose="02040503050406030204" pitchFamily="18" charset="0"/>
                            </a:rPr>
                            <m:t>0−0</m:t>
                          </m:r>
                        </m:num>
                        <m:den>
                          <m:r>
                            <a:rPr lang="en-GB" sz="1800" b="0" i="1" smtClean="0">
                              <a:solidFill>
                                <a:srgbClr val="000000"/>
                              </a:solidFill>
                              <a:latin typeface="Cambria Math" panose="02040503050406030204" pitchFamily="18" charset="0"/>
                            </a:rPr>
                            <m:t>4</m:t>
                          </m:r>
                          <m:r>
                            <a:rPr lang="en-GB" sz="1800" i="1">
                              <a:solidFill>
                                <a:srgbClr val="000000"/>
                              </a:solidFill>
                              <a:latin typeface="Cambria Math" panose="02040503050406030204" pitchFamily="18" charset="0"/>
                            </a:rPr>
                            <m:t>0−</m:t>
                          </m:r>
                          <m:r>
                            <a:rPr lang="en-GB" sz="1800" b="0" i="1" smtClean="0">
                              <a:solidFill>
                                <a:srgbClr val="000000"/>
                              </a:solidFill>
                              <a:latin typeface="Cambria Math" panose="02040503050406030204" pitchFamily="18" charset="0"/>
                            </a:rPr>
                            <m:t>2</m:t>
                          </m:r>
                          <m:r>
                            <a:rPr lang="en-GB" sz="1800" i="1">
                              <a:solidFill>
                                <a:srgbClr val="000000"/>
                              </a:solidFill>
                              <a:latin typeface="Cambria Math" panose="02040503050406030204" pitchFamily="18" charset="0"/>
                            </a:rPr>
                            <m:t>0</m:t>
                          </m:r>
                        </m:den>
                      </m:f>
                      <m:r>
                        <a:rPr lang="en-GB" sz="1800" i="1">
                          <a:solidFill>
                            <a:srgbClr val="000000"/>
                          </a:solidFill>
                          <a:latin typeface="Cambria Math" panose="02040503050406030204" pitchFamily="18" charset="0"/>
                        </a:rPr>
                        <m:t>=0</m:t>
                      </m:r>
                    </m:oMath>
                  </m:oMathPara>
                </a14:m>
                <a:endParaRPr lang="en-GB" sz="1800" dirty="0">
                  <a:solidFill>
                    <a:srgbClr val="000000"/>
                  </a:solidFill>
                </a:endParaRPr>
              </a:p>
              <a:p>
                <a:pPr marL="109728" lvl="0" indent="0">
                  <a:buClr>
                    <a:srgbClr val="F69200"/>
                  </a:buClr>
                  <a:buNone/>
                </a:pPr>
                <a:endParaRPr lang="en-GB" sz="800" dirty="0">
                  <a:solidFill>
                    <a:srgbClr val="000000"/>
                  </a:solidFill>
                </a:endParaRPr>
              </a:p>
              <a:p>
                <a:pPr marL="109728" lvl="0" indent="0">
                  <a:buClr>
                    <a:srgbClr val="F69200"/>
                  </a:buClr>
                  <a:buNone/>
                </a:pPr>
                <a14:m>
                  <m:oMathPara xmlns:m="http://schemas.openxmlformats.org/officeDocument/2006/math">
                    <m:oMathParaPr>
                      <m:jc m:val="left"/>
                    </m:oMathParaPr>
                    <m:oMath xmlns:m="http://schemas.openxmlformats.org/officeDocument/2006/math">
                      <m:r>
                        <a:rPr lang="en-GB" sz="1800" i="1">
                          <a:solidFill>
                            <a:srgbClr val="000000"/>
                          </a:solidFill>
                          <a:latin typeface="Cambria Math" panose="02040503050406030204" pitchFamily="18" charset="0"/>
                        </a:rPr>
                        <m:t>𝐵</m:t>
                      </m:r>
                      <m:r>
                        <a:rPr lang="en-GB" sz="1800" i="1">
                          <a:solidFill>
                            <a:srgbClr val="000000"/>
                          </a:solidFill>
                          <a:latin typeface="Cambria Math" panose="02040503050406030204" pitchFamily="18" charset="0"/>
                        </a:rPr>
                        <m:t>=</m:t>
                      </m:r>
                      <m:f>
                        <m:fPr>
                          <m:ctrlPr>
                            <a:rPr lang="en-GB" sz="1800" i="1">
                              <a:solidFill>
                                <a:srgbClr val="000000"/>
                              </a:solidFill>
                              <a:latin typeface="Cambria Math" panose="02040503050406030204" pitchFamily="18" charset="0"/>
                            </a:rPr>
                          </m:ctrlPr>
                        </m:fPr>
                        <m:num>
                          <m:sSub>
                            <m:sSubPr>
                              <m:ctrlPr>
                                <a:rPr lang="en-GB" sz="1800" i="1">
                                  <a:solidFill>
                                    <a:srgbClr val="000000"/>
                                  </a:solidFill>
                                  <a:latin typeface="Cambria Math" panose="02040503050406030204" pitchFamily="18" charset="0"/>
                                </a:rPr>
                              </m:ctrlPr>
                            </m:sSubPr>
                            <m:e>
                              <m:r>
                                <a:rPr lang="en-GB" sz="1800" i="1">
                                  <a:solidFill>
                                    <a:srgbClr val="000000"/>
                                  </a:solidFill>
                                  <a:latin typeface="Cambria Math" panose="02040503050406030204" pitchFamily="18" charset="0"/>
                                </a:rPr>
                                <m:t>𝐶</m:t>
                              </m:r>
                            </m:e>
                            <m:sub>
                              <m:r>
                                <a:rPr lang="en-GB" sz="1800" i="1">
                                  <a:solidFill>
                                    <a:srgbClr val="000000"/>
                                  </a:solidFill>
                                  <a:latin typeface="Cambria Math" panose="02040503050406030204" pitchFamily="18" charset="0"/>
                                </a:rPr>
                                <m:t>𝑑</m:t>
                              </m:r>
                            </m:sub>
                          </m:sSub>
                          <m:r>
                            <a:rPr lang="en-GB" sz="1800" i="1">
                              <a:solidFill>
                                <a:srgbClr val="000000"/>
                              </a:solidFill>
                              <a:latin typeface="Cambria Math" panose="02040503050406030204" pitchFamily="18" charset="0"/>
                            </a:rPr>
                            <m:t>−</m:t>
                          </m:r>
                          <m:sSub>
                            <m:sSubPr>
                              <m:ctrlPr>
                                <a:rPr lang="en-GB" sz="1800" i="1">
                                  <a:solidFill>
                                    <a:srgbClr val="000000"/>
                                  </a:solidFill>
                                  <a:latin typeface="Cambria Math" panose="02040503050406030204" pitchFamily="18" charset="0"/>
                                </a:rPr>
                              </m:ctrlPr>
                            </m:sSubPr>
                            <m:e>
                              <m:r>
                                <a:rPr lang="en-GB" sz="1800" i="1">
                                  <a:solidFill>
                                    <a:srgbClr val="000000"/>
                                  </a:solidFill>
                                  <a:latin typeface="Cambria Math" panose="02040503050406030204" pitchFamily="18" charset="0"/>
                                </a:rPr>
                                <m:t>𝑆</m:t>
                              </m:r>
                            </m:e>
                            <m:sub>
                              <m:r>
                                <a:rPr lang="en-GB" sz="1800" i="1">
                                  <a:solidFill>
                                    <a:srgbClr val="000000"/>
                                  </a:solidFill>
                                  <a:latin typeface="Cambria Math" panose="02040503050406030204" pitchFamily="18" charset="0"/>
                                </a:rPr>
                                <m:t>𝑑</m:t>
                              </m:r>
                            </m:sub>
                          </m:sSub>
                          <m:r>
                            <m:rPr>
                              <m:sty m:val="p"/>
                            </m:rPr>
                            <a:rPr lang="en-GB" sz="1800" i="1">
                              <a:solidFill>
                                <a:srgbClr val="000000"/>
                              </a:solidFill>
                              <a:latin typeface="Cambria Math" panose="02040503050406030204" pitchFamily="18" charset="0"/>
                            </a:rPr>
                            <m:t>Δ</m:t>
                          </m:r>
                        </m:num>
                        <m:den>
                          <m:r>
                            <a:rPr lang="en-GB" sz="1800" i="1">
                              <a:solidFill>
                                <a:srgbClr val="000000"/>
                              </a:solidFill>
                              <a:latin typeface="Cambria Math" panose="02040503050406030204" pitchFamily="18" charset="0"/>
                            </a:rPr>
                            <m:t>1+</m:t>
                          </m:r>
                          <m:sSub>
                            <m:sSubPr>
                              <m:ctrlPr>
                                <a:rPr lang="en-GB" sz="1800" i="1">
                                  <a:solidFill>
                                    <a:srgbClr val="000000"/>
                                  </a:solidFill>
                                  <a:latin typeface="Cambria Math" panose="02040503050406030204" pitchFamily="18" charset="0"/>
                                </a:rPr>
                              </m:ctrlPr>
                            </m:sSubPr>
                            <m:e>
                              <m:r>
                                <a:rPr lang="en-GB" sz="1800" i="1">
                                  <a:solidFill>
                                    <a:srgbClr val="000000"/>
                                  </a:solidFill>
                                  <a:latin typeface="Cambria Math" panose="02040503050406030204" pitchFamily="18" charset="0"/>
                                </a:rPr>
                                <m:t>𝑟</m:t>
                              </m:r>
                            </m:e>
                            <m:sub>
                              <m:r>
                                <a:rPr lang="en-GB" sz="1800" i="1">
                                  <a:solidFill>
                                    <a:srgbClr val="000000"/>
                                  </a:solidFill>
                                  <a:latin typeface="Cambria Math" panose="02040503050406030204" pitchFamily="18" charset="0"/>
                                </a:rPr>
                                <m:t>𝑓</m:t>
                              </m:r>
                            </m:sub>
                          </m:sSub>
                        </m:den>
                      </m:f>
                      <m:r>
                        <a:rPr lang="en-GB" sz="1800">
                          <a:solidFill>
                            <a:srgbClr val="000000"/>
                          </a:solidFill>
                          <a:latin typeface="Cambria Math" panose="02040503050406030204" pitchFamily="18" charset="0"/>
                        </a:rPr>
                        <m:t>=</m:t>
                      </m:r>
                      <m:f>
                        <m:fPr>
                          <m:ctrlPr>
                            <a:rPr lang="en-GB" sz="1800" i="1">
                              <a:solidFill>
                                <a:srgbClr val="000000"/>
                              </a:solidFill>
                              <a:latin typeface="Cambria Math" panose="02040503050406030204" pitchFamily="18" charset="0"/>
                            </a:rPr>
                          </m:ctrlPr>
                        </m:fPr>
                        <m:num>
                          <m:r>
                            <a:rPr lang="en-GB" sz="1800" i="1">
                              <a:solidFill>
                                <a:srgbClr val="000000"/>
                              </a:solidFill>
                              <a:latin typeface="Cambria Math" panose="02040503050406030204" pitchFamily="18" charset="0"/>
                            </a:rPr>
                            <m:t>0−</m:t>
                          </m:r>
                          <m:r>
                            <a:rPr lang="en-GB" sz="1800" b="0" i="1" smtClean="0">
                              <a:solidFill>
                                <a:srgbClr val="000000"/>
                              </a:solidFill>
                              <a:latin typeface="Cambria Math" panose="02040503050406030204" pitchFamily="18" charset="0"/>
                            </a:rPr>
                            <m:t>2</m:t>
                          </m:r>
                          <m:r>
                            <a:rPr lang="en-GB" sz="1800" i="1">
                              <a:solidFill>
                                <a:srgbClr val="000000"/>
                              </a:solidFill>
                              <a:latin typeface="Cambria Math" panose="02040503050406030204" pitchFamily="18" charset="0"/>
                            </a:rPr>
                            <m:t>0(0)</m:t>
                          </m:r>
                        </m:num>
                        <m:den>
                          <m:r>
                            <a:rPr lang="en-GB" sz="1800" i="1">
                              <a:solidFill>
                                <a:srgbClr val="000000"/>
                              </a:solidFill>
                              <a:latin typeface="Cambria Math" panose="02040503050406030204" pitchFamily="18" charset="0"/>
                            </a:rPr>
                            <m:t>1.06</m:t>
                          </m:r>
                        </m:den>
                      </m:f>
                      <m:r>
                        <a:rPr lang="en-GB" sz="1800" i="1">
                          <a:solidFill>
                            <a:srgbClr val="000000"/>
                          </a:solidFill>
                          <a:latin typeface="Cambria Math" panose="02040503050406030204" pitchFamily="18" charset="0"/>
                        </a:rPr>
                        <m:t>=</m:t>
                      </m:r>
                      <m:r>
                        <a:rPr lang="en-GB" sz="1800" b="0" i="1" smtClean="0">
                          <a:solidFill>
                            <a:srgbClr val="000000"/>
                          </a:solidFill>
                          <a:latin typeface="Cambria Math" panose="02040503050406030204" pitchFamily="18" charset="0"/>
                        </a:rPr>
                        <m:t>0</m:t>
                      </m:r>
                    </m:oMath>
                  </m:oMathPara>
                </a14:m>
                <a:endParaRPr lang="en-GB" sz="1800" b="0" i="1" dirty="0">
                  <a:solidFill>
                    <a:srgbClr val="000000"/>
                  </a:solidFill>
                  <a:latin typeface="Cambria Math" panose="02040503050406030204" pitchFamily="18" charset="0"/>
                </a:endParaRPr>
              </a:p>
              <a:p>
                <a:pPr marL="109728" lvl="0" indent="0">
                  <a:buClr>
                    <a:srgbClr val="F69200"/>
                  </a:buClr>
                  <a:buNone/>
                </a:pPr>
                <a14:m>
                  <m:oMathPara xmlns:m="http://schemas.openxmlformats.org/officeDocument/2006/math">
                    <m:oMathParaPr>
                      <m:jc m:val="left"/>
                    </m:oMathParaPr>
                    <m:oMath xmlns:m="http://schemas.openxmlformats.org/officeDocument/2006/math">
                      <m:r>
                        <a:rPr lang="en-GB" sz="1800" i="1">
                          <a:solidFill>
                            <a:srgbClr val="FF0000"/>
                          </a:solidFill>
                          <a:latin typeface="Cambria Math" panose="02040503050406030204" pitchFamily="18" charset="0"/>
                        </a:rPr>
                        <m:t>𝐶</m:t>
                      </m:r>
                      <m:r>
                        <a:rPr lang="en-GB" sz="1800" i="1">
                          <a:solidFill>
                            <a:srgbClr val="FF0000"/>
                          </a:solidFill>
                          <a:latin typeface="Cambria Math" panose="02040503050406030204" pitchFamily="18" charset="0"/>
                        </a:rPr>
                        <m:t>=</m:t>
                      </m:r>
                      <m:r>
                        <a:rPr lang="en-GB" sz="1800" i="1">
                          <a:solidFill>
                            <a:srgbClr val="FF0000"/>
                          </a:solidFill>
                          <a:latin typeface="Cambria Math" panose="02040503050406030204" pitchFamily="18" charset="0"/>
                        </a:rPr>
                        <m:t>𝑆</m:t>
                      </m:r>
                      <m:r>
                        <a:rPr lang="en-GB" sz="1800" i="1">
                          <a:solidFill>
                            <a:srgbClr val="FF0000"/>
                          </a:solidFill>
                          <a:latin typeface="Cambria Math" panose="02040503050406030204" pitchFamily="18" charset="0"/>
                          <a:ea typeface="Cambria Math" panose="02040503050406030204" pitchFamily="18" charset="0"/>
                        </a:rPr>
                        <m:t>∆+</m:t>
                      </m:r>
                      <m:r>
                        <a:rPr lang="en-GB" sz="1800" i="1">
                          <a:solidFill>
                            <a:srgbClr val="FF0000"/>
                          </a:solidFill>
                          <a:latin typeface="Cambria Math" panose="02040503050406030204" pitchFamily="18" charset="0"/>
                          <a:ea typeface="Cambria Math" panose="02040503050406030204" pitchFamily="18" charset="0"/>
                        </a:rPr>
                        <m:t>𝐵</m:t>
                      </m:r>
                      <m:r>
                        <a:rPr lang="en-GB" sz="1800" i="1">
                          <a:solidFill>
                            <a:srgbClr val="FF0000"/>
                          </a:solidFill>
                          <a:latin typeface="Cambria Math" panose="02040503050406030204" pitchFamily="18" charset="0"/>
                          <a:ea typeface="Cambria Math" panose="02040503050406030204" pitchFamily="18" charset="0"/>
                        </a:rPr>
                        <m:t>=30</m:t>
                      </m:r>
                      <m:d>
                        <m:dPr>
                          <m:ctrlPr>
                            <a:rPr lang="en-GB" sz="1800" i="1">
                              <a:solidFill>
                                <a:srgbClr val="FF0000"/>
                              </a:solidFill>
                              <a:latin typeface="Cambria Math" panose="02040503050406030204" pitchFamily="18" charset="0"/>
                              <a:ea typeface="Cambria Math" panose="02040503050406030204" pitchFamily="18" charset="0"/>
                            </a:rPr>
                          </m:ctrlPr>
                        </m:dPr>
                        <m:e>
                          <m:r>
                            <a:rPr lang="en-GB" sz="1800" i="1">
                              <a:solidFill>
                                <a:srgbClr val="FF0000"/>
                              </a:solidFill>
                              <a:latin typeface="Cambria Math" panose="02040503050406030204" pitchFamily="18" charset="0"/>
                              <a:ea typeface="Cambria Math" panose="02040503050406030204" pitchFamily="18" charset="0"/>
                            </a:rPr>
                            <m:t>0</m:t>
                          </m:r>
                        </m:e>
                      </m:d>
                      <m:r>
                        <a:rPr lang="en-GB" sz="1800" i="1">
                          <a:solidFill>
                            <a:srgbClr val="FF0000"/>
                          </a:solidFill>
                          <a:latin typeface="Cambria Math" panose="02040503050406030204" pitchFamily="18" charset="0"/>
                          <a:ea typeface="Cambria Math" panose="02040503050406030204" pitchFamily="18" charset="0"/>
                        </a:rPr>
                        <m:t>−</m:t>
                      </m:r>
                      <m:r>
                        <a:rPr lang="en-GB" sz="1800" b="0" i="1" smtClean="0">
                          <a:solidFill>
                            <a:srgbClr val="FF0000"/>
                          </a:solidFill>
                          <a:latin typeface="Cambria Math" panose="02040503050406030204" pitchFamily="18" charset="0"/>
                          <a:ea typeface="Cambria Math" panose="02040503050406030204" pitchFamily="18" charset="0"/>
                        </a:rPr>
                        <m:t>0</m:t>
                      </m:r>
                      <m:r>
                        <a:rPr lang="en-GB" sz="1800" i="1">
                          <a:solidFill>
                            <a:srgbClr val="FF0000"/>
                          </a:solidFill>
                          <a:latin typeface="Cambria Math" panose="02040503050406030204" pitchFamily="18" charset="0"/>
                          <a:ea typeface="Cambria Math" panose="02040503050406030204" pitchFamily="18" charset="0"/>
                        </a:rPr>
                        <m:t>=</m:t>
                      </m:r>
                      <m:r>
                        <a:rPr lang="en-GB" sz="1800" b="0" i="1" smtClean="0">
                          <a:solidFill>
                            <a:srgbClr val="FF0000"/>
                          </a:solidFill>
                          <a:latin typeface="Cambria Math" panose="02040503050406030204" pitchFamily="18" charset="0"/>
                          <a:ea typeface="Cambria Math" panose="02040503050406030204" pitchFamily="18" charset="0"/>
                        </a:rPr>
                        <m:t>0</m:t>
                      </m:r>
                    </m:oMath>
                  </m:oMathPara>
                </a14:m>
                <a:endParaRPr lang="en-GB" sz="1800" dirty="0">
                  <a:solidFill>
                    <a:srgbClr val="FF0000"/>
                  </a:solidFill>
                </a:endParaRPr>
              </a:p>
              <a:p>
                <a:pPr>
                  <a:buFont typeface="Arial" panose="020B0604020202020204" pitchFamily="34" charset="0"/>
                  <a:buChar char="•"/>
                </a:pPr>
                <a:endParaRPr lang="en-GB" sz="800" b="1" u="sng" dirty="0"/>
              </a:p>
              <a:p>
                <a:pPr algn="just"/>
                <a:endParaRPr lang="en-US" altLang="en-US" sz="2200" dirty="0">
                  <a:solidFill>
                    <a:srgbClr val="FF0000"/>
                  </a:solidFill>
                </a:endParaRPr>
              </a:p>
              <a:p>
                <a:pPr algn="just"/>
                <a:endParaRPr lang="en-US" altLang="en-US" sz="2400" dirty="0"/>
              </a:p>
              <a:p>
                <a:pPr marL="109728" indent="0" algn="just">
                  <a:buNone/>
                </a:pPr>
                <a:endParaRPr lang="en-GB" sz="2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18941" y="1182254"/>
                <a:ext cx="11539470" cy="5569527"/>
              </a:xfrm>
              <a:blipFill>
                <a:blip r:embed="rId2"/>
                <a:stretch>
                  <a:fillRect/>
                </a:stretch>
              </a:blipFill>
            </p:spPr>
            <p:txBody>
              <a:bodyPr/>
              <a:lstStyle/>
              <a:p>
                <a:r>
                  <a:rPr lang="en-GB">
                    <a:noFill/>
                  </a:rPr>
                  <a:t> </a:t>
                </a:r>
              </a:p>
            </p:txBody>
          </p:sp>
        </mc:Fallback>
      </mc:AlternateContent>
      <p:pic>
        <p:nvPicPr>
          <p:cNvPr id="9" name="Picture 8">
            <a:extLst>
              <a:ext uri="{FF2B5EF4-FFF2-40B4-BE49-F238E27FC236}">
                <a16:creationId xmlns:a16="http://schemas.microsoft.com/office/drawing/2014/main" id="{9D9C1E5E-DEEB-4BBB-8C44-1F73048CA9AE}"/>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84000"/>
                    </a14:imgEffect>
                  </a14:imgLayer>
                </a14:imgProps>
              </a:ext>
              <a:ext uri="{28A0092B-C50C-407E-A947-70E740481C1C}">
                <a14:useLocalDpi xmlns:a14="http://schemas.microsoft.com/office/drawing/2010/main" val="0"/>
              </a:ext>
            </a:extLst>
          </a:blip>
          <a:srcRect/>
          <a:stretch>
            <a:fillRect/>
          </a:stretch>
        </p:blipFill>
        <p:spPr bwMode="auto">
          <a:xfrm>
            <a:off x="5988676" y="1350279"/>
            <a:ext cx="2746228" cy="2449760"/>
          </a:xfrm>
          <a:prstGeom prst="rect">
            <a:avLst/>
          </a:prstGeom>
          <a:solidFill>
            <a:schemeClr val="accent1">
              <a:lumMod val="20000"/>
              <a:lumOff val="80000"/>
            </a:schemeClr>
          </a:solidFill>
          <a:ln>
            <a:noFill/>
          </a:ln>
        </p:spPr>
      </p:pic>
      <p:sp>
        <p:nvSpPr>
          <p:cNvPr id="6" name="TextBox 5">
            <a:extLst>
              <a:ext uri="{FF2B5EF4-FFF2-40B4-BE49-F238E27FC236}">
                <a16:creationId xmlns:a16="http://schemas.microsoft.com/office/drawing/2014/main" id="{585EBAFB-30AA-4D38-BEA2-F538E9F4A10F}"/>
              </a:ext>
            </a:extLst>
          </p:cNvPr>
          <p:cNvSpPr txBox="1"/>
          <p:nvPr/>
        </p:nvSpPr>
        <p:spPr>
          <a:xfrm>
            <a:off x="8734904" y="1683149"/>
            <a:ext cx="274622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Max(60-50, 0)=10</a:t>
            </a:r>
          </a:p>
        </p:txBody>
      </p:sp>
      <p:sp>
        <p:nvSpPr>
          <p:cNvPr id="13" name="TextBox 12">
            <a:extLst>
              <a:ext uri="{FF2B5EF4-FFF2-40B4-BE49-F238E27FC236}">
                <a16:creationId xmlns:a16="http://schemas.microsoft.com/office/drawing/2014/main" id="{6D6411B5-DC56-46D8-88A4-A6AD062F432C}"/>
              </a:ext>
            </a:extLst>
          </p:cNvPr>
          <p:cNvSpPr txBox="1"/>
          <p:nvPr/>
        </p:nvSpPr>
        <p:spPr>
          <a:xfrm>
            <a:off x="8734904" y="2587705"/>
            <a:ext cx="274622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Max(40-50, 0)=0</a:t>
            </a:r>
          </a:p>
        </p:txBody>
      </p:sp>
      <p:sp>
        <p:nvSpPr>
          <p:cNvPr id="14" name="TextBox 13">
            <a:extLst>
              <a:ext uri="{FF2B5EF4-FFF2-40B4-BE49-F238E27FC236}">
                <a16:creationId xmlns:a16="http://schemas.microsoft.com/office/drawing/2014/main" id="{7385B820-877B-4533-B1F5-3713D5B708B3}"/>
              </a:ext>
            </a:extLst>
          </p:cNvPr>
          <p:cNvSpPr txBox="1"/>
          <p:nvPr/>
        </p:nvSpPr>
        <p:spPr>
          <a:xfrm>
            <a:off x="8734904" y="3500498"/>
            <a:ext cx="274622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mn-cs"/>
              </a:rPr>
              <a:t>Max(20-50, 0)=0</a:t>
            </a:r>
          </a:p>
        </p:txBody>
      </p:sp>
      <p:cxnSp>
        <p:nvCxnSpPr>
          <p:cNvPr id="10" name="Straight Connector 9">
            <a:extLst>
              <a:ext uri="{FF2B5EF4-FFF2-40B4-BE49-F238E27FC236}">
                <a16:creationId xmlns:a16="http://schemas.microsoft.com/office/drawing/2014/main" id="{ADB36BA1-7FBA-4952-85B9-326B70BB8DBC}"/>
              </a:ext>
            </a:extLst>
          </p:cNvPr>
          <p:cNvCxnSpPr/>
          <p:nvPr/>
        </p:nvCxnSpPr>
        <p:spPr>
          <a:xfrm>
            <a:off x="8903855" y="1616364"/>
            <a:ext cx="114530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EAB77974-D511-49FE-BD25-39B21ED693B4}"/>
                  </a:ext>
                </a:extLst>
              </p:cNvPr>
              <p:cNvSpPr txBox="1"/>
              <p:nvPr/>
            </p:nvSpPr>
            <p:spPr>
              <a:xfrm>
                <a:off x="8903855" y="1295978"/>
                <a:ext cx="1256145"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00000"/>
                    </a:solidFill>
                    <a:effectLst/>
                    <a:uLnTx/>
                    <a:uFillTx/>
                    <a:latin typeface="Calibri" panose="020F0502020204030204"/>
                    <a:ea typeface="+mn-ea"/>
                    <a:cs typeface="+mn-cs"/>
                  </a:rPr>
                  <a:t>Call (</a:t>
                </a:r>
                <a14:m>
                  <m:oMath xmlns:m="http://schemas.openxmlformats.org/officeDocument/2006/math">
                    <m:sSub>
                      <m:sSubPr>
                        <m:ctrlPr>
                          <a:rPr kumimoji="0" lang="en-GB" sz="1400" b="1"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sSubPr>
                      <m:e>
                        <m:r>
                          <a:rPr kumimoji="0" lang="en-GB" sz="1400" b="1"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𝑪</m:t>
                        </m:r>
                      </m:e>
                      <m:sub>
                        <m:r>
                          <a:rPr kumimoji="0" lang="en-GB" sz="1400" b="1"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𝒖</m:t>
                        </m:r>
                        <m:r>
                          <a:rPr kumimoji="0" lang="en-GB" sz="1400" b="1"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 </m:t>
                        </m:r>
                      </m:sub>
                    </m:sSub>
                    <m:r>
                      <a:rPr kumimoji="0" lang="en-GB" sz="1400" b="1"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 </m:t>
                    </m:r>
                    <m:sSub>
                      <m:sSubPr>
                        <m:ctrlPr>
                          <a:rPr kumimoji="0" lang="en-GB" sz="1400" b="1"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sSubPr>
                      <m:e>
                        <m:r>
                          <a:rPr kumimoji="0" lang="en-GB" sz="1400" b="1"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𝑪</m:t>
                        </m:r>
                      </m:e>
                      <m:sub>
                        <m:r>
                          <a:rPr kumimoji="0" lang="en-GB" sz="1400" b="1"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𝒅</m:t>
                        </m:r>
                      </m:sub>
                    </m:sSub>
                  </m:oMath>
                </a14:m>
                <a:r>
                  <a:rPr kumimoji="0" lang="en-GB" sz="1400" b="1" i="0" u="none" strike="noStrike" kern="1200" cap="none" spc="0" normalizeH="0" baseline="0" noProof="0" dirty="0">
                    <a:ln>
                      <a:noFill/>
                    </a:ln>
                    <a:solidFill>
                      <a:srgbClr val="000000"/>
                    </a:solidFill>
                    <a:effectLst/>
                    <a:uLnTx/>
                    <a:uFillTx/>
                    <a:latin typeface="Calibri" panose="020F0502020204030204"/>
                    <a:ea typeface="+mn-ea"/>
                    <a:cs typeface="+mn-cs"/>
                  </a:rPr>
                  <a:t>)</a:t>
                </a:r>
              </a:p>
            </p:txBody>
          </p:sp>
        </mc:Choice>
        <mc:Fallback xmlns="">
          <p:sp>
            <p:nvSpPr>
              <p:cNvPr id="15" name="TextBox 14">
                <a:extLst>
                  <a:ext uri="{FF2B5EF4-FFF2-40B4-BE49-F238E27FC236}">
                    <a16:creationId xmlns:a16="http://schemas.microsoft.com/office/drawing/2014/main" id="{EAB77974-D511-49FE-BD25-39B21ED693B4}"/>
                  </a:ext>
                </a:extLst>
              </p:cNvPr>
              <p:cNvSpPr txBox="1">
                <a:spLocks noRot="1" noChangeAspect="1" noMove="1" noResize="1" noEditPoints="1" noAdjustHandles="1" noChangeArrowheads="1" noChangeShapeType="1" noTextEdit="1"/>
              </p:cNvSpPr>
              <p:nvPr/>
            </p:nvSpPr>
            <p:spPr>
              <a:xfrm>
                <a:off x="8903855" y="1295978"/>
                <a:ext cx="1256145" cy="307777"/>
              </a:xfrm>
              <a:prstGeom prst="rect">
                <a:avLst/>
              </a:prstGeom>
              <a:blipFill>
                <a:blip r:embed="rId5"/>
                <a:stretch>
                  <a:fillRect l="-1456" t="-4000" b="-2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182CEBD8-2A84-485F-9673-C32C2C207F76}"/>
                  </a:ext>
                </a:extLst>
              </p:cNvPr>
              <p:cNvSpPr txBox="1"/>
              <p:nvPr/>
            </p:nvSpPr>
            <p:spPr>
              <a:xfrm>
                <a:off x="4770550" y="4224306"/>
                <a:ext cx="6788207" cy="2034660"/>
              </a:xfrm>
              <a:prstGeom prst="rect">
                <a:avLst/>
              </a:prstGeom>
              <a:noFill/>
            </p:spPr>
            <p:txBody>
              <a:bodyPr wrap="square" rtlCol="0">
                <a:spAutoFit/>
              </a:bodyPr>
              <a:lstStyle/>
              <a:p>
                <a:pPr marL="365760" marR="0" lvl="0" indent="-256032" algn="l" defTabSz="914400" rtl="0" eaLnBrk="1" fontAlgn="auto" latinLnBrk="0" hangingPunct="1">
                  <a:lnSpc>
                    <a:spcPct val="100000"/>
                  </a:lnSpc>
                  <a:spcBef>
                    <a:spcPts val="300"/>
                  </a:spcBef>
                  <a:spcAft>
                    <a:spcPts val="0"/>
                  </a:spcAft>
                  <a:buClr>
                    <a:srgbClr val="F69200"/>
                  </a:buClr>
                  <a:buSzTx/>
                  <a:buFont typeface="Arial" panose="020B0604020202020204" pitchFamily="34" charset="0"/>
                  <a:buChar char="•"/>
                  <a:tabLst/>
                  <a:defRPr/>
                </a:pPr>
                <a:r>
                  <a:rPr kumimoji="0" lang="en-GB" sz="2400" b="1" i="0" u="sng" strike="noStrike" kern="1200" cap="none" spc="0" normalizeH="0" baseline="0" noProof="0" dirty="0">
                    <a:ln>
                      <a:noFill/>
                    </a:ln>
                    <a:solidFill>
                      <a:srgbClr val="000000"/>
                    </a:solidFill>
                    <a:effectLst/>
                    <a:uLnTx/>
                    <a:uFillTx/>
                    <a:latin typeface="Calibri" panose="020F0502020204030204"/>
                    <a:ea typeface="+mn-ea"/>
                    <a:cs typeface="+mn-cs"/>
                  </a:rPr>
                  <a:t>Value at year zero:</a:t>
                </a:r>
              </a:p>
              <a:p>
                <a:pPr marL="109728" marR="0" lvl="0" indent="0" algn="l" defTabSz="914400" rtl="0" eaLnBrk="1" fontAlgn="auto" latinLnBrk="0" hangingPunct="1">
                  <a:lnSpc>
                    <a:spcPct val="100000"/>
                  </a:lnSpc>
                  <a:spcBef>
                    <a:spcPts val="0"/>
                  </a:spcBef>
                  <a:spcAft>
                    <a:spcPts val="0"/>
                  </a:spcAft>
                  <a:buClr>
                    <a:srgbClr val="F69200"/>
                  </a:buClr>
                  <a:buSzTx/>
                  <a:buFontTx/>
                  <a:buNone/>
                  <a:tabLst/>
                  <a:defRPr/>
                </a:pPr>
                <a14:m>
                  <m:oMathPara xmlns:m="http://schemas.openxmlformats.org/officeDocument/2006/math">
                    <m:oMathParaPr>
                      <m:jc m:val="left"/>
                    </m:oMathParaPr>
                    <m:oMath xmlns:m="http://schemas.openxmlformats.org/officeDocument/2006/math">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Cambria Math" panose="02040503050406030204" pitchFamily="18" charset="0"/>
                          <a:cs typeface="+mn-cs"/>
                        </a:rPr>
                        <m:t>∆=</m:t>
                      </m:r>
                      <m:f>
                        <m:fPr>
                          <m:ctrlP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fPr>
                        <m:num>
                          <m:sSub>
                            <m:sSubPr>
                              <m:ctrlP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𝐶</m:t>
                              </m:r>
                            </m:e>
                            <m:sub>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𝑢</m:t>
                              </m:r>
                            </m:sub>
                          </m:sSub>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𝐶</m:t>
                              </m:r>
                            </m:e>
                            <m:sub>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num>
                        <m:den>
                          <m:sSub>
                            <m:sSubPr>
                              <m:ctrlP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e>
                            <m:sub>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𝑢</m:t>
                              </m:r>
                            </m:sub>
                          </m:sSub>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e>
                            <m:sub>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den>
                      </m:f>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f>
                        <m:fPr>
                          <m:ctrlP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fPr>
                        <m:num>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6.13</m:t>
                          </m:r>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−0</m:t>
                          </m:r>
                        </m:num>
                        <m:den>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5</m:t>
                          </m:r>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0−</m:t>
                          </m:r>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3</m:t>
                          </m:r>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0</m:t>
                          </m:r>
                        </m:den>
                      </m:f>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=0</m:t>
                      </m:r>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.3065</m:t>
                      </m:r>
                    </m:oMath>
                  </m:oMathPara>
                </a14:m>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109728"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8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109728" marR="0" lvl="0" indent="0" algn="l" defTabSz="914400" rtl="0" eaLnBrk="1" fontAlgn="auto" latinLnBrk="0" hangingPunct="1">
                  <a:lnSpc>
                    <a:spcPct val="100000"/>
                  </a:lnSpc>
                  <a:spcBef>
                    <a:spcPts val="0"/>
                  </a:spcBef>
                  <a:spcAft>
                    <a:spcPts val="0"/>
                  </a:spcAft>
                  <a:buClr>
                    <a:srgbClr val="F69200"/>
                  </a:buClr>
                  <a:buSzTx/>
                  <a:buFontTx/>
                  <a:buNone/>
                  <a:tabLst/>
                  <a:defRPr/>
                </a:pPr>
                <a14:m>
                  <m:oMathPara xmlns:m="http://schemas.openxmlformats.org/officeDocument/2006/math">
                    <m:oMathParaPr>
                      <m:jc m:val="left"/>
                    </m:oMathParaPr>
                    <m:oMath xmlns:m="http://schemas.openxmlformats.org/officeDocument/2006/math">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𝐵</m:t>
                      </m:r>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f>
                        <m:fPr>
                          <m:ctrlP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fPr>
                        <m:num>
                          <m:sSub>
                            <m:sSubPr>
                              <m:ctrlP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𝐶</m:t>
                              </m:r>
                            </m:e>
                            <m:sub>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e>
                            <m:sub>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r>
                            <m:rPr>
                              <m:sty m:val="p"/>
                            </m:rP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Δ</m:t>
                          </m:r>
                        </m:num>
                        <m:den>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1+</m:t>
                          </m:r>
                          <m:sSub>
                            <m:sSubPr>
                              <m:ctrlP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𝑟</m:t>
                              </m:r>
                            </m:e>
                            <m:sub>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𝑓</m:t>
                              </m:r>
                            </m:sub>
                          </m:sSub>
                        </m:den>
                      </m:f>
                      <m:r>
                        <a:rPr kumimoji="0" lang="en-GB" sz="18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f>
                        <m:fPr>
                          <m:ctrlP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fPr>
                        <m:num>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0−</m:t>
                          </m:r>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3</m:t>
                          </m:r>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0(0</m:t>
                          </m:r>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.3065</m:t>
                          </m:r>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num>
                        <m:den>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1.06</m:t>
                          </m:r>
                        </m:den>
                      </m:f>
                      <m:r>
                        <a:rPr kumimoji="0" lang="en-GB"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−8.67</m:t>
                      </m:r>
                    </m:oMath>
                  </m:oMathPara>
                </a14:m>
                <a:endParaRPr kumimoji="0" lang="en-GB" sz="1800" b="0" i="1" u="none" strike="noStrike" kern="1200" cap="none" spc="0" normalizeH="0" baseline="0" noProof="0" dirty="0">
                  <a:ln>
                    <a:noFill/>
                  </a:ln>
                  <a:solidFill>
                    <a:srgbClr val="000000"/>
                  </a:solidFill>
                  <a:effectLst/>
                  <a:uLnTx/>
                  <a:uFillTx/>
                  <a:latin typeface="Cambria Math" panose="02040503050406030204" pitchFamily="18" charset="0"/>
                  <a:ea typeface="+mn-ea"/>
                  <a:cs typeface="+mn-cs"/>
                </a:endParaRPr>
              </a:p>
              <a:p>
                <a:pPr marL="109728" marR="0" lvl="0" indent="0" algn="l" defTabSz="914400" rtl="0" eaLnBrk="1" fontAlgn="auto" latinLnBrk="0" hangingPunct="1">
                  <a:lnSpc>
                    <a:spcPct val="100000"/>
                  </a:lnSpc>
                  <a:spcBef>
                    <a:spcPts val="0"/>
                  </a:spcBef>
                  <a:spcAft>
                    <a:spcPts val="0"/>
                  </a:spcAft>
                  <a:buClr>
                    <a:srgbClr val="F69200"/>
                  </a:buClr>
                  <a:buSzTx/>
                  <a:buFontTx/>
                  <a:buNone/>
                  <a:tabLst/>
                  <a:defRPr/>
                </a:pPr>
                <a14:m>
                  <m:oMathPara xmlns:m="http://schemas.openxmlformats.org/officeDocument/2006/math">
                    <m:oMathParaPr>
                      <m:jc m:val="left"/>
                    </m:oMathParaPr>
                    <m:oMath xmlns:m="http://schemas.openxmlformats.org/officeDocument/2006/math">
                      <m:r>
                        <a:rPr kumimoji="0" lang="en-GB" sz="1800" b="0" i="1" u="none" strike="noStrike" kern="1200" cap="none" spc="0" normalizeH="0" baseline="0" noProof="0">
                          <a:ln>
                            <a:noFill/>
                          </a:ln>
                          <a:solidFill>
                            <a:srgbClr val="FF0000"/>
                          </a:solidFill>
                          <a:effectLst/>
                          <a:uLnTx/>
                          <a:uFillTx/>
                          <a:latin typeface="Cambria Math" panose="02040503050406030204" pitchFamily="18" charset="0"/>
                          <a:ea typeface="+mn-ea"/>
                          <a:cs typeface="+mn-cs"/>
                        </a:rPr>
                        <m:t>𝐶</m:t>
                      </m:r>
                      <m:r>
                        <a:rPr kumimoji="0" lang="en-GB" sz="1800" b="0" i="1" u="none" strike="noStrike" kern="1200" cap="none" spc="0" normalizeH="0" baseline="0" noProof="0">
                          <a:ln>
                            <a:noFill/>
                          </a:ln>
                          <a:solidFill>
                            <a:srgbClr val="FF0000"/>
                          </a:solidFill>
                          <a:effectLst/>
                          <a:uLnTx/>
                          <a:uFillTx/>
                          <a:latin typeface="Cambria Math" panose="02040503050406030204" pitchFamily="18" charset="0"/>
                          <a:ea typeface="+mn-ea"/>
                          <a:cs typeface="+mn-cs"/>
                        </a:rPr>
                        <m:t>=</m:t>
                      </m:r>
                      <m:r>
                        <a:rPr kumimoji="0" lang="en-GB" sz="1800" b="0" i="1" u="none" strike="noStrike" kern="1200" cap="none" spc="0" normalizeH="0" baseline="0" noProof="0">
                          <a:ln>
                            <a:noFill/>
                          </a:ln>
                          <a:solidFill>
                            <a:srgbClr val="FF0000"/>
                          </a:solidFill>
                          <a:effectLst/>
                          <a:uLnTx/>
                          <a:uFillTx/>
                          <a:latin typeface="Cambria Math" panose="02040503050406030204" pitchFamily="18" charset="0"/>
                          <a:ea typeface="+mn-ea"/>
                          <a:cs typeface="+mn-cs"/>
                        </a:rPr>
                        <m:t>𝑆</m:t>
                      </m:r>
                      <m:r>
                        <a:rPr kumimoji="0" lang="en-GB" sz="18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m:t>
                      </m:r>
                      <m:r>
                        <a:rPr kumimoji="0" lang="en-GB" sz="18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𝐵</m:t>
                      </m:r>
                      <m:r>
                        <a:rPr kumimoji="0" lang="en-GB" sz="18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=40</m:t>
                      </m:r>
                      <m:d>
                        <m:dPr>
                          <m:ctrlPr>
                            <a:rPr kumimoji="0" lang="en-GB" sz="18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ctrlPr>
                        </m:dPr>
                        <m:e>
                          <m:r>
                            <a:rPr kumimoji="0" lang="en-GB" sz="18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0</m:t>
                          </m:r>
                          <m:r>
                            <a:rPr kumimoji="0" lang="en-GB" sz="18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.3065</m:t>
                          </m:r>
                        </m:e>
                      </m:d>
                      <m:r>
                        <a:rPr kumimoji="0" lang="en-GB" sz="18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m:t>
                      </m:r>
                      <m:r>
                        <a:rPr kumimoji="0" lang="en-GB" sz="18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8.67</m:t>
                      </m:r>
                      <m:r>
                        <a:rPr kumimoji="0" lang="en-GB" sz="18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m:t>
                      </m:r>
                      <m:r>
                        <a:rPr kumimoji="0" lang="en-GB" sz="18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3.59</m:t>
                      </m:r>
                    </m:oMath>
                  </m:oMathPara>
                </a14:m>
                <a:endParaRPr kumimoji="0" lang="en-GB" sz="2400" b="1" i="0" u="sng"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xmlns="">
          <p:sp>
            <p:nvSpPr>
              <p:cNvPr id="16" name="TextBox 15">
                <a:extLst>
                  <a:ext uri="{FF2B5EF4-FFF2-40B4-BE49-F238E27FC236}">
                    <a16:creationId xmlns:a16="http://schemas.microsoft.com/office/drawing/2014/main" id="{182CEBD8-2A84-485F-9673-C32C2C207F76}"/>
                  </a:ext>
                </a:extLst>
              </p:cNvPr>
              <p:cNvSpPr txBox="1">
                <a:spLocks noRot="1" noChangeAspect="1" noMove="1" noResize="1" noEditPoints="1" noAdjustHandles="1" noChangeArrowheads="1" noChangeShapeType="1" noTextEdit="1"/>
              </p:cNvSpPr>
              <p:nvPr/>
            </p:nvSpPr>
            <p:spPr>
              <a:xfrm>
                <a:off x="4770550" y="4224306"/>
                <a:ext cx="6788207" cy="2034660"/>
              </a:xfrm>
              <a:prstGeom prst="rect">
                <a:avLst/>
              </a:prstGeom>
              <a:blipFill>
                <a:blip r:embed="rId6"/>
                <a:stretch>
                  <a:fillRect t="-2395"/>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0E20D4DB-7B45-48EF-AF36-7269E1365E5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218</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20959143"/>
      </p:ext>
    </p:extLst>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730" y="641181"/>
            <a:ext cx="11603864" cy="449388"/>
          </a:xfrm>
          <a:solidFill>
            <a:schemeClr val="accent4"/>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Example</a:t>
            </a:r>
          </a:p>
        </p:txBody>
      </p:sp>
      <p:pic>
        <p:nvPicPr>
          <p:cNvPr id="4" name="Picture 4">
            <a:extLst>
              <a:ext uri="{FF2B5EF4-FFF2-40B4-BE49-F238E27FC236}">
                <a16:creationId xmlns:a16="http://schemas.microsoft.com/office/drawing/2014/main" id="{861576BC-DEBC-44ED-BF80-71919519FD1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594" y="1181104"/>
            <a:ext cx="6455742" cy="1648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a:extLst>
              <a:ext uri="{FF2B5EF4-FFF2-40B4-BE49-F238E27FC236}">
                <a16:creationId xmlns:a16="http://schemas.microsoft.com/office/drawing/2014/main" id="{ECDB0D0C-779C-4935-9ED2-1D20BBA6E8CA}"/>
              </a:ext>
            </a:extLst>
          </p:cNvPr>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347729" y="2920445"/>
            <a:ext cx="5851736" cy="3815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4">
            <a:extLst>
              <a:ext uri="{FF2B5EF4-FFF2-40B4-BE49-F238E27FC236}">
                <a16:creationId xmlns:a16="http://schemas.microsoft.com/office/drawing/2014/main" id="{18BB6D90-A562-4C9A-8C0E-06DE3CEAD22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59920" y="2920444"/>
            <a:ext cx="5691673" cy="3815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a:extLst>
              <a:ext uri="{FF2B5EF4-FFF2-40B4-BE49-F238E27FC236}">
                <a16:creationId xmlns:a16="http://schemas.microsoft.com/office/drawing/2014/main" id="{EFB36430-F1A8-401D-8AFE-F48CFACAB0D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219</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837272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3974" y="530364"/>
            <a:ext cx="11256135" cy="448207"/>
          </a:xfrm>
          <a:solidFill>
            <a:schemeClr val="accent6"/>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Banks</a:t>
            </a:r>
          </a:p>
        </p:txBody>
      </p:sp>
      <p:sp>
        <p:nvSpPr>
          <p:cNvPr id="3" name="Content Placeholder 2"/>
          <p:cNvSpPr>
            <a:spLocks noGrp="1"/>
          </p:cNvSpPr>
          <p:nvPr>
            <p:ph idx="1"/>
          </p:nvPr>
        </p:nvSpPr>
        <p:spPr>
          <a:xfrm>
            <a:off x="126332" y="1140903"/>
            <a:ext cx="11971421" cy="5620844"/>
          </a:xfrm>
        </p:spPr>
        <p:txBody>
          <a:bodyPr>
            <a:normAutofit/>
          </a:bodyPr>
          <a:lstStyle/>
          <a:p>
            <a:pPr marL="109728" indent="0">
              <a:buNone/>
            </a:pPr>
            <a:r>
              <a:rPr lang="en-GB" sz="2200" b="1" u="sng" dirty="0"/>
              <a:t>Definition of Bank:</a:t>
            </a:r>
          </a:p>
          <a:p>
            <a:pPr marL="109728" indent="0">
              <a:buNone/>
            </a:pPr>
            <a:r>
              <a:rPr lang="en-US" sz="2200" dirty="0"/>
              <a:t>A bank is a </a:t>
            </a:r>
            <a:r>
              <a:rPr lang="en-US" sz="2200" dirty="0">
                <a:solidFill>
                  <a:srgbClr val="FF0000"/>
                </a:solidFill>
              </a:rPr>
              <a:t>financial institution </a:t>
            </a:r>
            <a:r>
              <a:rPr lang="en-US" sz="2200" dirty="0"/>
              <a:t>that is licensed by </a:t>
            </a:r>
            <a:r>
              <a:rPr lang="en-US" sz="2200" dirty="0">
                <a:solidFill>
                  <a:srgbClr val="FF0000"/>
                </a:solidFill>
              </a:rPr>
              <a:t>monetary authorities </a:t>
            </a:r>
            <a:r>
              <a:rPr lang="en-US" sz="2200" dirty="0"/>
              <a:t>either</a:t>
            </a:r>
            <a:r>
              <a:rPr lang="en-US" sz="2200" dirty="0">
                <a:solidFill>
                  <a:srgbClr val="FF0000"/>
                </a:solidFill>
              </a:rPr>
              <a:t> </a:t>
            </a:r>
            <a:r>
              <a:rPr lang="en-US" sz="2200" dirty="0"/>
              <a:t>to accept deposits and </a:t>
            </a:r>
            <a:r>
              <a:rPr lang="en-US" sz="2200" u="sng" dirty="0"/>
              <a:t>lend/invest money to make a profit or to </a:t>
            </a:r>
            <a:r>
              <a:rPr lang="en-US" sz="2200" dirty="0"/>
              <a:t>provide some services such as money and debt transactions, underwriting securities, etc., and get fees for their services. </a:t>
            </a:r>
          </a:p>
          <a:p>
            <a:pPr marL="109728" indent="0">
              <a:buNone/>
            </a:pPr>
            <a:endParaRPr lang="en-US" sz="2400" dirty="0"/>
          </a:p>
          <a:p>
            <a:pPr>
              <a:buFont typeface="Arial" panose="020B0604020202020204" pitchFamily="34" charset="0"/>
              <a:buChar char="•"/>
            </a:pPr>
            <a:r>
              <a:rPr lang="en-US" sz="2200" b="1" u="sng" dirty="0"/>
              <a:t>Financial Institution vs Financial System</a:t>
            </a:r>
            <a:r>
              <a:rPr lang="en-US" sz="2200" dirty="0"/>
              <a:t>: Banks are the backbone of the </a:t>
            </a:r>
            <a:r>
              <a:rPr lang="en-US" sz="2200" dirty="0">
                <a:solidFill>
                  <a:srgbClr val="FF0000"/>
                </a:solidFill>
              </a:rPr>
              <a:t>financial system,</a:t>
            </a:r>
            <a:r>
              <a:rPr lang="en-US" sz="2200" dirty="0"/>
              <a:t> but the financial system is a complex structure including many different </a:t>
            </a:r>
            <a:r>
              <a:rPr lang="en-US" sz="2200" dirty="0">
                <a:solidFill>
                  <a:srgbClr val="FF0000"/>
                </a:solidFill>
              </a:rPr>
              <a:t>financial institutions </a:t>
            </a:r>
            <a:r>
              <a:rPr lang="en-US" sz="2200" dirty="0"/>
              <a:t>such as </a:t>
            </a:r>
            <a:r>
              <a:rPr lang="en-US" sz="2200" dirty="0">
                <a:solidFill>
                  <a:srgbClr val="FF0000"/>
                </a:solidFill>
              </a:rPr>
              <a:t>banks</a:t>
            </a:r>
            <a:r>
              <a:rPr lang="en-US" sz="2200" dirty="0"/>
              <a:t>, </a:t>
            </a:r>
            <a:r>
              <a:rPr lang="en-US" sz="2200" dirty="0">
                <a:solidFill>
                  <a:srgbClr val="FF0000"/>
                </a:solidFill>
              </a:rPr>
              <a:t>insurance companies</a:t>
            </a:r>
            <a:r>
              <a:rPr lang="en-US" sz="2200" dirty="0"/>
              <a:t>, </a:t>
            </a:r>
            <a:r>
              <a:rPr lang="en-US" sz="2200" dirty="0">
                <a:solidFill>
                  <a:srgbClr val="FF0000"/>
                </a:solidFill>
              </a:rPr>
              <a:t>pension funds</a:t>
            </a:r>
            <a:r>
              <a:rPr lang="en-US" sz="2200" dirty="0"/>
              <a:t>, </a:t>
            </a:r>
            <a:r>
              <a:rPr lang="en-US" sz="2200" dirty="0">
                <a:solidFill>
                  <a:srgbClr val="FF0000"/>
                </a:solidFill>
              </a:rPr>
              <a:t>mutual funds</a:t>
            </a:r>
            <a:r>
              <a:rPr lang="en-US" sz="2200" dirty="0"/>
              <a:t>, </a:t>
            </a:r>
            <a:r>
              <a:rPr lang="en-US" sz="2200" dirty="0">
                <a:solidFill>
                  <a:srgbClr val="FF0000"/>
                </a:solidFill>
              </a:rPr>
              <a:t>security markets</a:t>
            </a:r>
            <a:r>
              <a:rPr lang="en-US" sz="2200" dirty="0"/>
              <a:t>, etc. They are all regulated by governments to a certain degree.</a:t>
            </a:r>
          </a:p>
          <a:p>
            <a:pPr marL="109728" indent="0">
              <a:buNone/>
            </a:pPr>
            <a:endParaRPr lang="en-US" sz="800" dirty="0"/>
          </a:p>
          <a:p>
            <a:pPr>
              <a:buClrTx/>
              <a:buFont typeface="Wingdings" panose="05000000000000000000" pitchFamily="2" charset="2"/>
              <a:buChar char="§"/>
            </a:pPr>
            <a:r>
              <a:rPr lang="en-US" sz="2200" dirty="0"/>
              <a:t>The </a:t>
            </a:r>
            <a:r>
              <a:rPr lang="en-US" sz="2200" dirty="0">
                <a:solidFill>
                  <a:srgbClr val="FF0000"/>
                </a:solidFill>
              </a:rPr>
              <a:t>financial system </a:t>
            </a:r>
            <a:r>
              <a:rPr lang="en-US" sz="2200" dirty="0"/>
              <a:t>includes not only </a:t>
            </a:r>
            <a:r>
              <a:rPr lang="en-US" sz="2200" dirty="0">
                <a:solidFill>
                  <a:srgbClr val="FF0000"/>
                </a:solidFill>
              </a:rPr>
              <a:t>financial institutions </a:t>
            </a:r>
            <a:r>
              <a:rPr lang="en-US" sz="2200" dirty="0"/>
              <a:t>but also </a:t>
            </a:r>
            <a:r>
              <a:rPr lang="en-US" sz="2200" dirty="0">
                <a:solidFill>
                  <a:srgbClr val="FF0000"/>
                </a:solidFill>
              </a:rPr>
              <a:t>financial markets</a:t>
            </a:r>
            <a:r>
              <a:rPr lang="en-US" sz="2200" dirty="0"/>
              <a:t>, </a:t>
            </a:r>
            <a:r>
              <a:rPr lang="en-US" sz="2200" dirty="0">
                <a:solidFill>
                  <a:srgbClr val="FF0000"/>
                </a:solidFill>
              </a:rPr>
              <a:t>regulatory bodies</a:t>
            </a:r>
            <a:r>
              <a:rPr lang="en-US" sz="2200" dirty="0"/>
              <a:t>, </a:t>
            </a:r>
            <a:r>
              <a:rPr lang="en-US" sz="2200" dirty="0">
                <a:solidFill>
                  <a:srgbClr val="FF0000"/>
                </a:solidFill>
              </a:rPr>
              <a:t>payment systems</a:t>
            </a:r>
            <a:r>
              <a:rPr lang="en-US" sz="2200" dirty="0"/>
              <a:t>, and </a:t>
            </a:r>
            <a:r>
              <a:rPr lang="en-US" sz="2200" dirty="0">
                <a:solidFill>
                  <a:srgbClr val="FF0000"/>
                </a:solidFill>
              </a:rPr>
              <a:t>infrastructure that support financial transactions </a:t>
            </a:r>
            <a:r>
              <a:rPr lang="en-US" sz="2200" dirty="0"/>
              <a:t>(e.g.</a:t>
            </a:r>
            <a:r>
              <a:rPr lang="en-US" sz="2200" dirty="0">
                <a:solidFill>
                  <a:srgbClr val="FF0000"/>
                </a:solidFill>
              </a:rPr>
              <a:t> </a:t>
            </a:r>
            <a:r>
              <a:rPr lang="en-US" sz="1600" b="0" i="0" dirty="0">
                <a:solidFill>
                  <a:srgbClr val="111111"/>
                </a:solidFill>
                <a:effectLst/>
                <a:latin typeface="Roboto" panose="02000000000000000000" pitchFamily="2" charset="0"/>
              </a:rPr>
              <a:t>the</a:t>
            </a:r>
            <a:r>
              <a:rPr lang="en-US" sz="1600" b="1" i="0" dirty="0">
                <a:solidFill>
                  <a:srgbClr val="111111"/>
                </a:solidFill>
                <a:effectLst/>
                <a:latin typeface="Roboto" panose="02000000000000000000" pitchFamily="2" charset="0"/>
              </a:rPr>
              <a:t> </a:t>
            </a:r>
            <a:r>
              <a:rPr lang="en-US" sz="2000" b="1" i="0" dirty="0">
                <a:solidFill>
                  <a:srgbClr val="111111"/>
                </a:solidFill>
                <a:effectLst/>
              </a:rPr>
              <a:t>Society for Worldwide Interbank Financial Telecommunication</a:t>
            </a:r>
            <a:r>
              <a:rPr lang="en-US" sz="2000" b="0" i="0" dirty="0">
                <a:solidFill>
                  <a:srgbClr val="111111"/>
                </a:solidFill>
                <a:effectLst/>
              </a:rPr>
              <a:t>, </a:t>
            </a:r>
            <a:r>
              <a:rPr lang="en-US" sz="2200" dirty="0">
                <a:solidFill>
                  <a:srgbClr val="FF0000"/>
                </a:solidFill>
              </a:rPr>
              <a:t>SWIFT</a:t>
            </a:r>
            <a:r>
              <a:rPr lang="en-US" sz="2200" dirty="0"/>
              <a:t>). It provides a framework for mobilising savings, channelling investments, managing risks, and facilitating economic activities.</a:t>
            </a:r>
          </a:p>
          <a:p>
            <a:pPr>
              <a:buClrTx/>
              <a:buFont typeface="Wingdings" panose="05000000000000000000" pitchFamily="2" charset="2"/>
              <a:buChar char="§"/>
            </a:pPr>
            <a:endParaRPr lang="en-GB" sz="3600" b="1" dirty="0">
              <a:solidFill>
                <a:schemeClr val="accent1"/>
              </a:solidFill>
            </a:endParaRPr>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22</a:t>
            </a:fld>
            <a:endParaRPr lang="en-GB"/>
          </a:p>
        </p:txBody>
      </p:sp>
    </p:spTree>
    <p:extLst>
      <p:ext uri="{BB962C8B-B14F-4D97-AF65-F5344CB8AC3E}">
        <p14:creationId xmlns:p14="http://schemas.microsoft.com/office/powerpoint/2010/main" val="3514533978"/>
      </p:ext>
    </p:extLst>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183" y="692696"/>
            <a:ext cx="11732654" cy="526504"/>
          </a:xfrm>
          <a:solidFill>
            <a:schemeClr val="accent4"/>
          </a:solidFill>
        </p:spPr>
        <p:style>
          <a:lnRef idx="0">
            <a:schemeClr val="accent6"/>
          </a:lnRef>
          <a:fillRef idx="3">
            <a:schemeClr val="accent6"/>
          </a:fillRef>
          <a:effectRef idx="3">
            <a:schemeClr val="accent6"/>
          </a:effectRef>
          <a:fontRef idx="minor">
            <a:schemeClr val="lt1"/>
          </a:fontRef>
        </p:style>
        <p:txBody>
          <a:bodyPr>
            <a:normAutofit/>
          </a:bodyPr>
          <a:lstStyle/>
          <a:p>
            <a:pPr algn="ctr"/>
            <a:r>
              <a:rPr lang="en-GB" sz="2400" dirty="0">
                <a:solidFill>
                  <a:schemeClr val="tx1"/>
                </a:solidFill>
              </a:rPr>
              <a:t>A Risk-Neutral Pricing (Two-State Model)</a:t>
            </a:r>
          </a:p>
        </p:txBody>
      </p:sp>
      <p:sp>
        <p:nvSpPr>
          <p:cNvPr id="3" name="Content Placeholder 2"/>
          <p:cNvSpPr>
            <a:spLocks noGrp="1"/>
          </p:cNvSpPr>
          <p:nvPr>
            <p:ph idx="1"/>
          </p:nvPr>
        </p:nvSpPr>
        <p:spPr>
          <a:xfrm>
            <a:off x="206061" y="1340768"/>
            <a:ext cx="11732654" cy="5517232"/>
          </a:xfrm>
        </p:spPr>
        <p:txBody>
          <a:bodyPr>
            <a:normAutofit/>
          </a:bodyPr>
          <a:lstStyle/>
          <a:p>
            <a:r>
              <a:rPr lang="en-US" altLang="en-US" sz="2200" dirty="0">
                <a:solidFill>
                  <a:srgbClr val="FF0000"/>
                </a:solidFill>
              </a:rPr>
              <a:t>Risk-Neutral Pricing Model: </a:t>
            </a:r>
            <a:r>
              <a:rPr lang="en-GB" sz="2200" dirty="0"/>
              <a:t>Assume a world consisting of </a:t>
            </a:r>
            <a:r>
              <a:rPr lang="en-GB" sz="2200" u="sng" dirty="0"/>
              <a:t>only risk-neutral investors and</a:t>
            </a:r>
            <a:r>
              <a:rPr lang="en-GB" sz="2200" dirty="0"/>
              <a:t> consider the original two-state example. The stock price today is equal to </a:t>
            </a:r>
            <a:r>
              <a:rPr lang="en-GB" sz="2200" dirty="0">
                <a:solidFill>
                  <a:srgbClr val="FF0000"/>
                </a:solidFill>
              </a:rPr>
              <a:t>£50</a:t>
            </a:r>
            <a:r>
              <a:rPr lang="en-GB" sz="2200" dirty="0"/>
              <a:t>. In one period it will either go up by </a:t>
            </a:r>
            <a:r>
              <a:rPr lang="en-GB" sz="2200" dirty="0">
                <a:solidFill>
                  <a:srgbClr val="FF0000"/>
                </a:solidFill>
              </a:rPr>
              <a:t>£10 </a:t>
            </a:r>
            <a:r>
              <a:rPr lang="en-GB" sz="2200" dirty="0"/>
              <a:t>or go down by </a:t>
            </a:r>
            <a:r>
              <a:rPr lang="en-GB" sz="2200" dirty="0">
                <a:solidFill>
                  <a:srgbClr val="FF0000"/>
                </a:solidFill>
              </a:rPr>
              <a:t>£10</a:t>
            </a:r>
            <a:r>
              <a:rPr lang="en-GB" sz="2200" dirty="0"/>
              <a:t>. The one-period risk-free rate of interest is </a:t>
            </a:r>
            <a:r>
              <a:rPr lang="en-GB" sz="2200" dirty="0">
                <a:solidFill>
                  <a:srgbClr val="FF0000"/>
                </a:solidFill>
              </a:rPr>
              <a:t>6%</a:t>
            </a:r>
            <a:r>
              <a:rPr lang="en-GB" sz="2200" dirty="0"/>
              <a:t>. </a:t>
            </a:r>
          </a:p>
          <a:p>
            <a:endParaRPr lang="en-GB" sz="2200" dirty="0"/>
          </a:p>
          <a:p>
            <a:endParaRPr lang="en-GB" sz="2200" dirty="0"/>
          </a:p>
          <a:p>
            <a:endParaRPr lang="en-GB" sz="2200" dirty="0"/>
          </a:p>
          <a:p>
            <a:endParaRPr lang="en-GB" sz="2200" dirty="0"/>
          </a:p>
          <a:p>
            <a:r>
              <a:rPr lang="en-GB" sz="2200" dirty="0"/>
              <a:t>The value of the stock today </a:t>
            </a:r>
            <a:r>
              <a:rPr lang="en-GB" sz="2200" u="sng" dirty="0"/>
              <a:t>must equal the present value of the expected price next period discounted at the risk-free rate</a:t>
            </a:r>
            <a:r>
              <a:rPr lang="en-GB" sz="2200" dirty="0"/>
              <a:t>.</a:t>
            </a:r>
          </a:p>
          <a:p>
            <a:endParaRPr lang="en-GB" sz="800" dirty="0"/>
          </a:p>
          <a:p>
            <a:endParaRPr lang="en-GB" sz="2200" dirty="0"/>
          </a:p>
          <a:p>
            <a:r>
              <a:rPr lang="en-GB" sz="2200" dirty="0"/>
              <a:t>The call option had an exercise price of </a:t>
            </a:r>
            <a:r>
              <a:rPr lang="en-GB" sz="2200" dirty="0">
                <a:solidFill>
                  <a:srgbClr val="FF0000"/>
                </a:solidFill>
              </a:rPr>
              <a:t>£50</a:t>
            </a:r>
            <a:r>
              <a:rPr lang="en-GB" sz="2200" dirty="0"/>
              <a:t>, so it will be worth either </a:t>
            </a:r>
            <a:r>
              <a:rPr lang="en-GB" sz="2200" dirty="0">
                <a:solidFill>
                  <a:srgbClr val="FF0000"/>
                </a:solidFill>
              </a:rPr>
              <a:t>£10 </a:t>
            </a:r>
            <a:r>
              <a:rPr lang="en-GB" sz="2200" dirty="0"/>
              <a:t>or nothing at expiration. The present value of the expected pay-outs is as follows:</a:t>
            </a:r>
          </a:p>
          <a:p>
            <a:endParaRPr lang="en-GB" sz="2200" dirty="0"/>
          </a:p>
        </p:txBody>
      </p:sp>
      <p:sp>
        <p:nvSpPr>
          <p:cNvPr id="5" name="TextBox 4">
            <a:extLst>
              <a:ext uri="{FF2B5EF4-FFF2-40B4-BE49-F238E27FC236}">
                <a16:creationId xmlns:a16="http://schemas.microsoft.com/office/drawing/2014/main" id="{5C742E8C-56AD-4F6F-82C9-6CB748478029}"/>
              </a:ext>
            </a:extLst>
          </p:cNvPr>
          <p:cNvSpPr txBox="1"/>
          <p:nvPr/>
        </p:nvSpPr>
        <p:spPr>
          <a:xfrm>
            <a:off x="5676980" y="2790177"/>
            <a:ext cx="52850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rPr>
              <a:t>50</a:t>
            </a:r>
          </a:p>
        </p:txBody>
      </p:sp>
      <p:cxnSp>
        <p:nvCxnSpPr>
          <p:cNvPr id="8" name="Straight Arrow Connector 7">
            <a:extLst>
              <a:ext uri="{FF2B5EF4-FFF2-40B4-BE49-F238E27FC236}">
                <a16:creationId xmlns:a16="http://schemas.microsoft.com/office/drawing/2014/main" id="{4506E91D-C2D4-401D-B592-E435DD1B27E6}"/>
              </a:ext>
            </a:extLst>
          </p:cNvPr>
          <p:cNvCxnSpPr>
            <a:cxnSpLocks/>
          </p:cNvCxnSpPr>
          <p:nvPr/>
        </p:nvCxnSpPr>
        <p:spPr>
          <a:xfrm flipV="1">
            <a:off x="6205487" y="2599752"/>
            <a:ext cx="1090568" cy="3502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146EAE7A-3D54-41FB-9A89-0E05F7C6C169}"/>
              </a:ext>
            </a:extLst>
          </p:cNvPr>
          <p:cNvSpPr txBox="1"/>
          <p:nvPr/>
        </p:nvSpPr>
        <p:spPr>
          <a:xfrm>
            <a:off x="7477898" y="2373653"/>
            <a:ext cx="52850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rPr>
              <a:t>60</a:t>
            </a:r>
          </a:p>
        </p:txBody>
      </p:sp>
      <p:sp>
        <p:nvSpPr>
          <p:cNvPr id="10" name="TextBox 9">
            <a:extLst>
              <a:ext uri="{FF2B5EF4-FFF2-40B4-BE49-F238E27FC236}">
                <a16:creationId xmlns:a16="http://schemas.microsoft.com/office/drawing/2014/main" id="{5E9EBE1C-C069-4B52-8E5E-420872F5E9E1}"/>
              </a:ext>
            </a:extLst>
          </p:cNvPr>
          <p:cNvSpPr txBox="1"/>
          <p:nvPr/>
        </p:nvSpPr>
        <p:spPr>
          <a:xfrm>
            <a:off x="7477898" y="3174190"/>
            <a:ext cx="52850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rPr>
              <a:t>40</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50DD3C0D-7BE2-4C3E-9234-31D6996AAF8E}"/>
                  </a:ext>
                </a:extLst>
              </p:cNvPr>
              <p:cNvSpPr txBox="1"/>
              <p:nvPr/>
            </p:nvSpPr>
            <p:spPr>
              <a:xfrm>
                <a:off x="6340780" y="2443748"/>
                <a:ext cx="52850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GB" sz="1800" b="0" i="1" u="none" strike="noStrike" kern="1200" cap="none" spc="0" normalizeH="0" baseline="0" noProof="0" dirty="0" smtClean="0">
                          <a:ln>
                            <a:noFill/>
                          </a:ln>
                          <a:solidFill>
                            <a:srgbClr val="FF0000"/>
                          </a:solidFill>
                          <a:effectLst/>
                          <a:uLnTx/>
                          <a:uFillTx/>
                          <a:latin typeface="Cambria Math" panose="02040503050406030204" pitchFamily="18" charset="0"/>
                          <a:ea typeface="Cambria Math" panose="02040503050406030204" pitchFamily="18" charset="0"/>
                          <a:cs typeface="+mn-cs"/>
                        </a:rPr>
                        <m:t>𝜌</m:t>
                      </m:r>
                    </m:oMath>
                  </m:oMathPara>
                </a14:m>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xmlns="">
          <p:sp>
            <p:nvSpPr>
              <p:cNvPr id="11" name="TextBox 10">
                <a:extLst>
                  <a:ext uri="{FF2B5EF4-FFF2-40B4-BE49-F238E27FC236}">
                    <a16:creationId xmlns:a16="http://schemas.microsoft.com/office/drawing/2014/main" id="{50DD3C0D-7BE2-4C3E-9234-31D6996AAF8E}"/>
                  </a:ext>
                </a:extLst>
              </p:cNvPr>
              <p:cNvSpPr txBox="1">
                <a:spLocks noRot="1" noChangeAspect="1" noMove="1" noResize="1" noEditPoints="1" noAdjustHandles="1" noChangeArrowheads="1" noChangeShapeType="1" noTextEdit="1"/>
              </p:cNvSpPr>
              <p:nvPr/>
            </p:nvSpPr>
            <p:spPr>
              <a:xfrm>
                <a:off x="6340780" y="2443748"/>
                <a:ext cx="528507" cy="369332"/>
              </a:xfrm>
              <a:prstGeom prst="rect">
                <a:avLst/>
              </a:prstGeom>
              <a:blipFill>
                <a:blip r:embed="rId2"/>
                <a:stretch>
                  <a:fillRect b="-6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2DA2E778-530B-4F22-9F79-AD7E0A76804B}"/>
                  </a:ext>
                </a:extLst>
              </p:cNvPr>
              <p:cNvSpPr txBox="1"/>
              <p:nvPr/>
            </p:nvSpPr>
            <p:spPr>
              <a:xfrm>
                <a:off x="6163378" y="3166061"/>
                <a:ext cx="78157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GB" sz="1800" b="0" i="1" u="none" strike="noStrike" kern="1200" cap="none" spc="0" normalizeH="0" baseline="0" noProof="0" dirty="0" smtClean="0">
                          <a:ln>
                            <a:noFill/>
                          </a:ln>
                          <a:solidFill>
                            <a:srgbClr val="FF0000"/>
                          </a:solidFill>
                          <a:effectLst/>
                          <a:uLnTx/>
                          <a:uFillTx/>
                          <a:latin typeface="Cambria Math" panose="02040503050406030204" pitchFamily="18" charset="0"/>
                          <a:ea typeface="+mn-ea"/>
                          <a:cs typeface="+mn-cs"/>
                        </a:rPr>
                        <m:t>1</m:t>
                      </m:r>
                      <m:r>
                        <a:rPr kumimoji="0" lang="en-GB" sz="1800" b="0" i="1" u="none" strike="noStrike" kern="1200" cap="none" spc="0" normalizeH="0" baseline="0" noProof="0" dirty="0" smtClean="0">
                          <a:ln>
                            <a:noFill/>
                          </a:ln>
                          <a:solidFill>
                            <a:srgbClr val="FF0000"/>
                          </a:solidFill>
                          <a:effectLst/>
                          <a:uLnTx/>
                          <a:uFillTx/>
                          <a:latin typeface="Cambria Math" panose="02040503050406030204" pitchFamily="18" charset="0"/>
                          <a:ea typeface="+mn-ea"/>
                          <a:cs typeface="+mn-cs"/>
                        </a:rPr>
                        <m:t>−</m:t>
                      </m:r>
                      <m:r>
                        <a:rPr kumimoji="0" lang="en-GB" sz="1800" b="0" i="1" u="none" strike="noStrike" kern="1200" cap="none" spc="0" normalizeH="0" baseline="0" noProof="0" dirty="0" smtClean="0">
                          <a:ln>
                            <a:noFill/>
                          </a:ln>
                          <a:solidFill>
                            <a:srgbClr val="FF0000"/>
                          </a:solidFill>
                          <a:effectLst/>
                          <a:uLnTx/>
                          <a:uFillTx/>
                          <a:latin typeface="Cambria Math" panose="02040503050406030204" pitchFamily="18" charset="0"/>
                          <a:ea typeface="Cambria Math" panose="02040503050406030204" pitchFamily="18" charset="0"/>
                          <a:cs typeface="+mn-cs"/>
                        </a:rPr>
                        <m:t>𝜌</m:t>
                      </m:r>
                    </m:oMath>
                  </m:oMathPara>
                </a14:m>
                <a:endParaRPr kumimoji="0" lang="en-GB" sz="1800" b="0"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mc:Choice>
        <mc:Fallback xmlns="">
          <p:sp>
            <p:nvSpPr>
              <p:cNvPr id="12" name="TextBox 11">
                <a:extLst>
                  <a:ext uri="{FF2B5EF4-FFF2-40B4-BE49-F238E27FC236}">
                    <a16:creationId xmlns:a16="http://schemas.microsoft.com/office/drawing/2014/main" id="{2DA2E778-530B-4F22-9F79-AD7E0A76804B}"/>
                  </a:ext>
                </a:extLst>
              </p:cNvPr>
              <p:cNvSpPr txBox="1">
                <a:spLocks noRot="1" noChangeAspect="1" noMove="1" noResize="1" noEditPoints="1" noAdjustHandles="1" noChangeArrowheads="1" noChangeShapeType="1" noTextEdit="1"/>
              </p:cNvSpPr>
              <p:nvPr/>
            </p:nvSpPr>
            <p:spPr>
              <a:xfrm>
                <a:off x="6163378" y="3166061"/>
                <a:ext cx="781573" cy="369332"/>
              </a:xfrm>
              <a:prstGeom prst="rect">
                <a:avLst/>
              </a:prstGeom>
              <a:blipFill>
                <a:blip r:embed="rId3"/>
                <a:stretch>
                  <a:fillRect b="-6557"/>
                </a:stretch>
              </a:blipFill>
            </p:spPr>
            <p:txBody>
              <a:bodyPr/>
              <a:lstStyle/>
              <a:p>
                <a:r>
                  <a:rPr lang="en-GB">
                    <a:noFill/>
                  </a:rPr>
                  <a:t> </a:t>
                </a:r>
              </a:p>
            </p:txBody>
          </p:sp>
        </mc:Fallback>
      </mc:AlternateContent>
      <p:cxnSp>
        <p:nvCxnSpPr>
          <p:cNvPr id="14" name="Straight Arrow Connector 13">
            <a:extLst>
              <a:ext uri="{FF2B5EF4-FFF2-40B4-BE49-F238E27FC236}">
                <a16:creationId xmlns:a16="http://schemas.microsoft.com/office/drawing/2014/main" id="{C7AA3A0E-1F22-43FD-8F18-363047621434}"/>
              </a:ext>
            </a:extLst>
          </p:cNvPr>
          <p:cNvCxnSpPr>
            <a:stCxn id="5" idx="3"/>
          </p:cNvCxnSpPr>
          <p:nvPr/>
        </p:nvCxnSpPr>
        <p:spPr>
          <a:xfrm>
            <a:off x="6205487" y="2974843"/>
            <a:ext cx="964733" cy="4634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5" name="Object 1024">
                <a:extLst>
                  <a:ext uri="{FF2B5EF4-FFF2-40B4-BE49-F238E27FC236}">
                    <a16:creationId xmlns:a16="http://schemas.microsoft.com/office/drawing/2014/main" id="{73147543-895C-4F58-93A8-57A4808694D4}"/>
                  </a:ext>
                </a:extLst>
              </p:cNvPr>
              <p:cNvSpPr txBox="1"/>
              <p:nvPr/>
            </p:nvSpPr>
            <p:spPr bwMode="auto">
              <a:xfrm>
                <a:off x="4449945" y="4399717"/>
                <a:ext cx="4567238" cy="833438"/>
              </a:xfrm>
              <a:prstGeom prst="rect">
                <a:avLst/>
              </a:prstGeom>
              <a:noFill/>
              <a:ln>
                <a:noFill/>
              </a:ln>
              <a:effectLst/>
            </p:spPr>
            <p:txBody>
              <a:bodyP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50</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f>
                        <m:fPr>
                          <m:ctrlP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fPr>
                        <m:num>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60</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𝜌</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40</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1</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𝜌</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num>
                        <m:den>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1</m:t>
                          </m:r>
                          <m: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06</m:t>
                          </m:r>
                        </m:den>
                      </m:f>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𝜌</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0</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65</m:t>
                      </m:r>
                    </m:oMath>
                  </m:oMathPara>
                </a14:m>
                <a:endParaRPr kumimoji="0" lang="en-GB" sz="20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xmlns="">
          <p:sp>
            <p:nvSpPr>
              <p:cNvPr id="15" name="Object 1024">
                <a:extLst>
                  <a:ext uri="{FF2B5EF4-FFF2-40B4-BE49-F238E27FC236}">
                    <a16:creationId xmlns:a16="http://schemas.microsoft.com/office/drawing/2014/main" id="{73147543-895C-4F58-93A8-57A4808694D4}"/>
                  </a:ext>
                </a:extLst>
              </p:cNvPr>
              <p:cNvSpPr txBox="1">
                <a:spLocks noRot="1" noChangeAspect="1" noMove="1" noResize="1" noEditPoints="1" noAdjustHandles="1" noChangeArrowheads="1" noChangeShapeType="1" noTextEdit="1"/>
              </p:cNvSpPr>
              <p:nvPr/>
            </p:nvSpPr>
            <p:spPr bwMode="auto">
              <a:xfrm>
                <a:off x="4449945" y="4399717"/>
                <a:ext cx="4567238" cy="833438"/>
              </a:xfrm>
              <a:prstGeom prst="rect">
                <a:avLst/>
              </a:prstGeom>
              <a:blipFill>
                <a:blip r:embed="rId4"/>
                <a:stretch>
                  <a:fillRect/>
                </a:stretch>
              </a:blipFill>
              <a:ln>
                <a:noFill/>
              </a:ln>
              <a:effec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609C6DE7-86D9-4B0E-8F05-02E72F22EF0F}"/>
                  </a:ext>
                </a:extLst>
              </p:cNvPr>
              <p:cNvSpPr txBox="1"/>
              <p:nvPr/>
            </p:nvSpPr>
            <p:spPr>
              <a:xfrm>
                <a:off x="830739" y="2628414"/>
                <a:ext cx="4313293" cy="1477328"/>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rPr>
                  <a:t>Assume also that </a:t>
                </a:r>
                <a14:m>
                  <m:oMath xmlns:m="http://schemas.openxmlformats.org/officeDocument/2006/math">
                    <m:r>
                      <a:rPr kumimoji="0" lang="en-GB" sz="1800" b="0" i="1" u="none" strike="noStrike" kern="120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𝜌</m:t>
                    </m:r>
                  </m:oMath>
                </a14:m>
                <a:r>
                  <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rPr>
                  <a:t> is the probability that the stock price will increase, then </a:t>
                </a:r>
                <a14:m>
                  <m:oMath xmlns:m="http://schemas.openxmlformats.org/officeDocument/2006/math">
                    <m:r>
                      <a:rPr kumimoji="0" lang="en-GB" sz="1800" b="0" i="1" u="none" strike="noStrike" kern="1200" cap="none" spc="0" normalizeH="0" baseline="0" noProof="0" dirty="0">
                        <a:ln>
                          <a:noFill/>
                        </a:ln>
                        <a:solidFill>
                          <a:srgbClr val="000000"/>
                        </a:solidFill>
                        <a:effectLst/>
                        <a:uLnTx/>
                        <a:uFillTx/>
                        <a:latin typeface="Cambria Math" panose="02040503050406030204" pitchFamily="18" charset="0"/>
                        <a:ea typeface="+mn-ea"/>
                        <a:cs typeface="+mn-cs"/>
                      </a:rPr>
                      <m:t>(</m:t>
                    </m:r>
                    <m:r>
                      <a:rPr kumimoji="0" lang="en-GB" sz="1800" b="0" i="1" u="none" strike="noStrike" kern="1200" cap="none" spc="0" normalizeH="0" baseline="0" noProof="0" dirty="0">
                        <a:ln>
                          <a:noFill/>
                        </a:ln>
                        <a:solidFill>
                          <a:srgbClr val="FF0000"/>
                        </a:solidFill>
                        <a:effectLst/>
                        <a:uLnTx/>
                        <a:uFillTx/>
                        <a:latin typeface="Cambria Math" panose="02040503050406030204" pitchFamily="18" charset="0"/>
                        <a:ea typeface="+mn-ea"/>
                        <a:cs typeface="+mn-cs"/>
                      </a:rPr>
                      <m:t>1</m:t>
                    </m:r>
                    <m:r>
                      <a:rPr kumimoji="0" lang="en-GB" sz="1800" b="0" i="1" u="none" strike="noStrike" kern="1200" cap="none" spc="0" normalizeH="0" baseline="0" noProof="0" dirty="0">
                        <a:ln>
                          <a:noFill/>
                        </a:ln>
                        <a:solidFill>
                          <a:srgbClr val="FF0000"/>
                        </a:solidFill>
                        <a:effectLst/>
                        <a:uLnTx/>
                        <a:uFillTx/>
                        <a:latin typeface="Cambria Math" panose="02040503050406030204" pitchFamily="18" charset="0"/>
                        <a:ea typeface="+mn-ea"/>
                        <a:cs typeface="+mn-cs"/>
                      </a:rPr>
                      <m:t>–</m:t>
                    </m:r>
                    <m:r>
                      <a:rPr kumimoji="0" lang="en-GB" sz="1800" b="0" i="1" u="none" strike="noStrike" kern="1200" cap="none" spc="0" normalizeH="0" baseline="0" noProof="0" dirty="0">
                        <a:ln>
                          <a:noFill/>
                        </a:ln>
                        <a:solidFill>
                          <a:srgbClr val="FF0000"/>
                        </a:solidFill>
                        <a:effectLst/>
                        <a:uLnTx/>
                        <a:uFillTx/>
                        <a:latin typeface="Cambria Math" panose="02040503050406030204" pitchFamily="18" charset="0"/>
                        <a:ea typeface="Cambria Math" panose="02040503050406030204" pitchFamily="18" charset="0"/>
                        <a:cs typeface="+mn-cs"/>
                      </a:rPr>
                      <m:t>𝜌</m:t>
                    </m:r>
                    <m:r>
                      <a:rPr kumimoji="0" lang="en-GB" sz="1800" b="0" i="1" u="none" strike="noStrike" kern="1200" cap="none" spc="0" normalizeH="0" baseline="0" noProof="0" dirty="0">
                        <a:ln>
                          <a:noFill/>
                        </a:ln>
                        <a:solidFill>
                          <a:srgbClr val="000000"/>
                        </a:solidFill>
                        <a:effectLst/>
                        <a:uLnTx/>
                        <a:uFillTx/>
                        <a:latin typeface="Cambria Math" panose="02040503050406030204" pitchFamily="18" charset="0"/>
                        <a:ea typeface="+mn-ea"/>
                        <a:cs typeface="+mn-cs"/>
                      </a:rPr>
                      <m:t>) </m:t>
                    </m:r>
                  </m:oMath>
                </a14:m>
                <a:r>
                  <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rPr>
                  <a:t>is the probability that it will go down.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xmlns="">
          <p:sp>
            <p:nvSpPr>
              <p:cNvPr id="16" name="TextBox 15">
                <a:extLst>
                  <a:ext uri="{FF2B5EF4-FFF2-40B4-BE49-F238E27FC236}">
                    <a16:creationId xmlns:a16="http://schemas.microsoft.com/office/drawing/2014/main" id="{609C6DE7-86D9-4B0E-8F05-02E72F22EF0F}"/>
                  </a:ext>
                </a:extLst>
              </p:cNvPr>
              <p:cNvSpPr txBox="1">
                <a:spLocks noRot="1" noChangeAspect="1" noMove="1" noResize="1" noEditPoints="1" noAdjustHandles="1" noChangeArrowheads="1" noChangeShapeType="1" noTextEdit="1"/>
              </p:cNvSpPr>
              <p:nvPr/>
            </p:nvSpPr>
            <p:spPr>
              <a:xfrm>
                <a:off x="830739" y="2628414"/>
                <a:ext cx="4313293" cy="1477328"/>
              </a:xfrm>
              <a:prstGeom prst="rect">
                <a:avLst/>
              </a:prstGeom>
              <a:blipFill>
                <a:blip r:embed="rId5"/>
                <a:stretch>
                  <a:fillRect l="-847" t="-2058" r="-183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706CEEED-853E-4577-B12C-25BF032FCB9A}"/>
                  </a:ext>
                </a:extLst>
              </p:cNvPr>
              <p:cNvSpPr txBox="1"/>
              <p:nvPr/>
            </p:nvSpPr>
            <p:spPr>
              <a:xfrm>
                <a:off x="7904666" y="2369247"/>
                <a:ext cx="318107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sSubPr>
                        <m:e>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𝐶</m:t>
                          </m:r>
                        </m:e>
                        <m:sub>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𝑢</m:t>
                          </m:r>
                        </m:sub>
                      </m:sSub>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𝑀𝑎𝑥</m:t>
                      </m:r>
                      <m:d>
                        <m:dPr>
                          <m:ctrlP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dPr>
                        <m:e>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60</m:t>
                          </m:r>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50</m:t>
                          </m:r>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 </m:t>
                          </m:r>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0</m:t>
                          </m:r>
                        </m:e>
                      </m:d>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10</m:t>
                      </m:r>
                    </m:oMath>
                  </m:oMathPara>
                </a14:m>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xmlns="">
          <p:sp>
            <p:nvSpPr>
              <p:cNvPr id="17" name="TextBox 16">
                <a:extLst>
                  <a:ext uri="{FF2B5EF4-FFF2-40B4-BE49-F238E27FC236}">
                    <a16:creationId xmlns:a16="http://schemas.microsoft.com/office/drawing/2014/main" id="{706CEEED-853E-4577-B12C-25BF032FCB9A}"/>
                  </a:ext>
                </a:extLst>
              </p:cNvPr>
              <p:cNvSpPr txBox="1">
                <a:spLocks noRot="1" noChangeAspect="1" noMove="1" noResize="1" noEditPoints="1" noAdjustHandles="1" noChangeArrowheads="1" noChangeShapeType="1" noTextEdit="1"/>
              </p:cNvSpPr>
              <p:nvPr/>
            </p:nvSpPr>
            <p:spPr>
              <a:xfrm>
                <a:off x="7904666" y="2369247"/>
                <a:ext cx="3181070" cy="369332"/>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96DE62CA-DE2D-49A1-978D-3087DB92A42F}"/>
                  </a:ext>
                </a:extLst>
              </p:cNvPr>
              <p:cNvSpPr txBox="1"/>
              <p:nvPr/>
            </p:nvSpPr>
            <p:spPr>
              <a:xfrm>
                <a:off x="7904666" y="3174190"/>
                <a:ext cx="318107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sSubPr>
                        <m:e>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𝐶</m:t>
                          </m:r>
                        </m:e>
                        <m:sub>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𝑑</m:t>
                          </m:r>
                        </m:sub>
                      </m:sSub>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𝑀𝑎𝑥</m:t>
                      </m:r>
                      <m:d>
                        <m:dPr>
                          <m:ctrlP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dPr>
                        <m:e>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40</m:t>
                          </m:r>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50</m:t>
                          </m:r>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 </m:t>
                          </m:r>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0</m:t>
                          </m:r>
                        </m:e>
                      </m:d>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0</m:t>
                      </m:r>
                    </m:oMath>
                  </m:oMathPara>
                </a14:m>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xmlns="">
          <p:sp>
            <p:nvSpPr>
              <p:cNvPr id="18" name="TextBox 17">
                <a:extLst>
                  <a:ext uri="{FF2B5EF4-FFF2-40B4-BE49-F238E27FC236}">
                    <a16:creationId xmlns:a16="http://schemas.microsoft.com/office/drawing/2014/main" id="{96DE62CA-DE2D-49A1-978D-3087DB92A42F}"/>
                  </a:ext>
                </a:extLst>
              </p:cNvPr>
              <p:cNvSpPr txBox="1">
                <a:spLocks noRot="1" noChangeAspect="1" noMove="1" noResize="1" noEditPoints="1" noAdjustHandles="1" noChangeArrowheads="1" noChangeShapeType="1" noTextEdit="1"/>
              </p:cNvSpPr>
              <p:nvPr/>
            </p:nvSpPr>
            <p:spPr>
              <a:xfrm>
                <a:off x="7904666" y="3174190"/>
                <a:ext cx="3181070" cy="369332"/>
              </a:xfrm>
              <a:prstGeom prst="rect">
                <a:avLst/>
              </a:prstGeom>
              <a:blipFill>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Object 1024">
                <a:extLst>
                  <a:ext uri="{FF2B5EF4-FFF2-40B4-BE49-F238E27FC236}">
                    <a16:creationId xmlns:a16="http://schemas.microsoft.com/office/drawing/2014/main" id="{57CADB96-F42A-4DBF-9996-1FF643C4FE53}"/>
                  </a:ext>
                </a:extLst>
              </p:cNvPr>
              <p:cNvSpPr txBox="1"/>
              <p:nvPr/>
            </p:nvSpPr>
            <p:spPr bwMode="auto">
              <a:xfrm>
                <a:off x="4160940" y="6003711"/>
                <a:ext cx="4158572" cy="833438"/>
              </a:xfrm>
              <a:prstGeom prst="rect">
                <a:avLst/>
              </a:prstGeom>
              <a:noFill/>
              <a:ln>
                <a:noFill/>
              </a:ln>
              <a:effectLst/>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f>
                        <m:fPr>
                          <m:ctrlP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fPr>
                        <m:num>
                          <m:r>
                            <m:rPr>
                              <m:nor/>
                            </m:rPr>
                            <a:rPr kumimoji="0" lang="en-GB" sz="20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10</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0</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65</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20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0</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1</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 0</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65</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num>
                        <m:den>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1</m:t>
                          </m:r>
                          <m: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06</m:t>
                          </m:r>
                        </m:den>
                      </m:f>
                      <m: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 </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6</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13</m:t>
                      </m:r>
                    </m:oMath>
                  </m:oMathPara>
                </a14:m>
                <a:endParaRPr kumimoji="0" lang="en-GB" sz="20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xmlns="">
          <p:sp>
            <p:nvSpPr>
              <p:cNvPr id="19" name="Object 1024">
                <a:extLst>
                  <a:ext uri="{FF2B5EF4-FFF2-40B4-BE49-F238E27FC236}">
                    <a16:creationId xmlns:a16="http://schemas.microsoft.com/office/drawing/2014/main" id="{57CADB96-F42A-4DBF-9996-1FF643C4FE53}"/>
                  </a:ext>
                </a:extLst>
              </p:cNvPr>
              <p:cNvSpPr txBox="1">
                <a:spLocks noRot="1" noChangeAspect="1" noMove="1" noResize="1" noEditPoints="1" noAdjustHandles="1" noChangeArrowheads="1" noChangeShapeType="1" noTextEdit="1"/>
              </p:cNvSpPr>
              <p:nvPr/>
            </p:nvSpPr>
            <p:spPr bwMode="auto">
              <a:xfrm>
                <a:off x="4160940" y="6003711"/>
                <a:ext cx="4158572" cy="833438"/>
              </a:xfrm>
              <a:prstGeom prst="rect">
                <a:avLst/>
              </a:prstGeom>
              <a:blipFill>
                <a:blip r:embed="rId8"/>
                <a:stretch>
                  <a:fillRect/>
                </a:stretch>
              </a:blipFill>
              <a:ln>
                <a:noFill/>
              </a:ln>
              <a:effectLst/>
            </p:spPr>
            <p:txBody>
              <a:bodyPr/>
              <a:lstStyle/>
              <a:p>
                <a:r>
                  <a:rPr lang="en-GB">
                    <a:noFill/>
                  </a:rPr>
                  <a:t> </a:t>
                </a:r>
              </a:p>
            </p:txBody>
          </p:sp>
        </mc:Fallback>
      </mc:AlternateContent>
      <p:sp>
        <p:nvSpPr>
          <p:cNvPr id="20" name="Rectangle 19">
            <a:extLst>
              <a:ext uri="{FF2B5EF4-FFF2-40B4-BE49-F238E27FC236}">
                <a16:creationId xmlns:a16="http://schemas.microsoft.com/office/drawing/2014/main" id="{EAE7ED94-EDB7-4422-9DE7-5319A1B1DFCA}"/>
              </a:ext>
            </a:extLst>
          </p:cNvPr>
          <p:cNvSpPr/>
          <p:nvPr/>
        </p:nvSpPr>
        <p:spPr>
          <a:xfrm>
            <a:off x="8319510" y="5849443"/>
            <a:ext cx="3181069" cy="8334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Calibri" panose="020F0502020204030204"/>
                <a:ea typeface="+mn-ea"/>
                <a:cs typeface="+mn-cs"/>
              </a:rPr>
              <a:t>This is precisely the value calculated using the Binomial Option Pricing Model </a:t>
            </a:r>
            <a:r>
              <a:rPr kumimoji="0" lang="en-GB" sz="1400" b="0" i="0" u="sng" strike="noStrike" kern="1200" cap="none" spc="0" normalizeH="0" baseline="0" noProof="0" dirty="0">
                <a:ln>
                  <a:noFill/>
                </a:ln>
                <a:solidFill>
                  <a:prstClr val="white"/>
                </a:solidFill>
                <a:effectLst/>
                <a:uLnTx/>
                <a:uFillTx/>
                <a:latin typeface="Calibri" panose="020F0502020204030204"/>
                <a:ea typeface="+mn-ea"/>
                <a:cs typeface="+mn-cs"/>
              </a:rPr>
              <a:t>where it was not assumed that investors were risk neutral.  (</a:t>
            </a:r>
            <a:r>
              <a:rPr kumimoji="0" lang="en-GB" sz="1400" b="0" i="0" u="sng" strike="noStrike" kern="1200" cap="none" spc="0" normalizeH="0" baseline="0" noProof="0" dirty="0">
                <a:ln>
                  <a:noFill/>
                </a:ln>
                <a:solidFill>
                  <a:srgbClr val="000000"/>
                </a:solidFill>
                <a:effectLst/>
                <a:highlight>
                  <a:srgbClr val="FFFF00"/>
                </a:highlight>
                <a:uLnTx/>
                <a:uFillTx/>
                <a:latin typeface="Calibri" panose="020F0502020204030204"/>
                <a:ea typeface="+mn-ea"/>
                <a:cs typeface="+mn-cs"/>
              </a:rPr>
              <a:t>slides No. </a:t>
            </a:r>
            <a:r>
              <a:rPr kumimoji="0" lang="en-GB" sz="1400" b="0" i="0" u="sng" strike="noStrike" kern="1200" cap="none" spc="0" normalizeH="0" baseline="0" noProof="0" dirty="0">
                <a:ln>
                  <a:noFill/>
                </a:ln>
                <a:solidFill>
                  <a:srgbClr val="FF0000"/>
                </a:solidFill>
                <a:effectLst/>
                <a:highlight>
                  <a:srgbClr val="FFFF00"/>
                </a:highlight>
                <a:uLnTx/>
                <a:uFillTx/>
                <a:latin typeface="Calibri" panose="020F0502020204030204"/>
                <a:ea typeface="+mn-ea"/>
                <a:cs typeface="+mn-cs"/>
              </a:rPr>
              <a:t>209 </a:t>
            </a:r>
            <a:r>
              <a:rPr kumimoji="0" lang="en-GB" sz="1400" b="0" i="0" u="sng" strike="noStrike" kern="1200" cap="none" spc="0" normalizeH="0" baseline="0" noProof="0" dirty="0">
                <a:ln>
                  <a:noFill/>
                </a:ln>
                <a:solidFill>
                  <a:srgbClr val="000000"/>
                </a:solidFill>
                <a:effectLst/>
                <a:highlight>
                  <a:srgbClr val="FFFF00"/>
                </a:highlight>
                <a:uLnTx/>
                <a:uFillTx/>
                <a:latin typeface="Calibri" panose="020F0502020204030204"/>
                <a:ea typeface="+mn-ea"/>
                <a:cs typeface="+mn-cs"/>
              </a:rPr>
              <a:t>&amp;</a:t>
            </a:r>
            <a:r>
              <a:rPr kumimoji="0" lang="en-GB" sz="1400" b="0" i="0" u="sng" strike="noStrike" kern="1200" cap="none" spc="0" normalizeH="0" baseline="0" noProof="0" dirty="0">
                <a:ln>
                  <a:noFill/>
                </a:ln>
                <a:solidFill>
                  <a:srgbClr val="FF0000"/>
                </a:solidFill>
                <a:effectLst/>
                <a:highlight>
                  <a:srgbClr val="FFFF00"/>
                </a:highlight>
                <a:uLnTx/>
                <a:uFillTx/>
                <a:latin typeface="Calibri" panose="020F0502020204030204"/>
                <a:ea typeface="+mn-ea"/>
                <a:cs typeface="+mn-cs"/>
              </a:rPr>
              <a:t> 214</a:t>
            </a:r>
            <a:r>
              <a:rPr kumimoji="0" lang="en-GB" sz="1400" b="0" i="0" u="sng" strike="noStrike" kern="1200" cap="none" spc="0" normalizeH="0" baseline="0" noProof="0" dirty="0">
                <a:ln>
                  <a:noFill/>
                </a:ln>
                <a:solidFill>
                  <a:prstClr val="white"/>
                </a:solidFill>
                <a:effectLst/>
                <a:uLnTx/>
                <a:uFillTx/>
                <a:latin typeface="Calibri" panose="020F0502020204030204"/>
                <a:ea typeface="+mn-ea"/>
                <a:cs typeface="+mn-cs"/>
              </a:rPr>
              <a:t>)</a:t>
            </a:r>
          </a:p>
        </p:txBody>
      </p:sp>
      <p:sp>
        <p:nvSpPr>
          <p:cNvPr id="4" name="Slide Number Placeholder 3">
            <a:extLst>
              <a:ext uri="{FF2B5EF4-FFF2-40B4-BE49-F238E27FC236}">
                <a16:creationId xmlns:a16="http://schemas.microsoft.com/office/drawing/2014/main" id="{2444146F-B04D-4880-B75C-324D18019B0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220</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20036703"/>
      </p:ext>
    </p:extLst>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699" y="692696"/>
            <a:ext cx="11681138" cy="576064"/>
          </a:xfrm>
          <a:solidFill>
            <a:schemeClr val="accent4"/>
          </a:solidFill>
        </p:spPr>
        <p:style>
          <a:lnRef idx="0">
            <a:schemeClr val="accent6"/>
          </a:lnRef>
          <a:fillRef idx="3">
            <a:schemeClr val="accent6"/>
          </a:fillRef>
          <a:effectRef idx="3">
            <a:schemeClr val="accent6"/>
          </a:effectRef>
          <a:fontRef idx="minor">
            <a:schemeClr val="lt1"/>
          </a:fontRef>
        </p:style>
        <p:txBody>
          <a:bodyPr>
            <a:normAutofit/>
          </a:bodyPr>
          <a:lstStyle/>
          <a:p>
            <a:pPr algn="ctr"/>
            <a:r>
              <a:rPr lang="en-GB" sz="2400">
                <a:solidFill>
                  <a:schemeClr val="tx1"/>
                </a:solidFill>
              </a:rPr>
              <a:t>A Risk-Neutral Two-State Model</a:t>
            </a:r>
            <a:endParaRPr lang="en-GB" sz="24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31819" y="1340768"/>
                <a:ext cx="11706895" cy="5517232"/>
              </a:xfrm>
            </p:spPr>
            <p:txBody>
              <a:bodyPr>
                <a:normAutofit/>
              </a:bodyPr>
              <a:lstStyle/>
              <a:p>
                <a14:m>
                  <m:oMath xmlns:m="http://schemas.openxmlformats.org/officeDocument/2006/math">
                    <m:r>
                      <a:rPr lang="en-GB" sz="2200" i="1" smtClean="0">
                        <a:solidFill>
                          <a:srgbClr val="FF0000"/>
                        </a:solidFill>
                        <a:latin typeface="Cambria Math" panose="02040503050406030204" pitchFamily="18" charset="0"/>
                        <a:ea typeface="Cambria Math" panose="02040503050406030204" pitchFamily="18" charset="0"/>
                      </a:rPr>
                      <m:t>𝜌</m:t>
                    </m:r>
                    <m:r>
                      <a:rPr lang="en-GB" sz="2200" i="1" smtClean="0">
                        <a:solidFill>
                          <a:srgbClr val="FF0000"/>
                        </a:solidFill>
                        <a:latin typeface="Cambria Math" panose="02040503050406030204" pitchFamily="18" charset="0"/>
                        <a:ea typeface="Cambria Math" panose="02040503050406030204" pitchFamily="18" charset="0"/>
                      </a:rPr>
                      <m:t> </m:t>
                    </m:r>
                  </m:oMath>
                </a14:m>
                <a:r>
                  <a:rPr lang="en-GB" sz="2200" dirty="0"/>
                  <a:t>and </a:t>
                </a:r>
                <a14:m>
                  <m:oMath xmlns:m="http://schemas.openxmlformats.org/officeDocument/2006/math">
                    <m:d>
                      <m:dPr>
                        <m:ctrlPr>
                          <a:rPr lang="en-GB" sz="2200" i="1" smtClean="0">
                            <a:solidFill>
                              <a:srgbClr val="FF0000"/>
                            </a:solidFill>
                            <a:latin typeface="Cambria Math" panose="02040503050406030204" pitchFamily="18" charset="0"/>
                          </a:rPr>
                        </m:ctrlPr>
                      </m:dPr>
                      <m:e>
                        <m:r>
                          <a:rPr lang="en-GB" sz="2200" b="0" i="1" smtClean="0">
                            <a:solidFill>
                              <a:srgbClr val="FF0000"/>
                            </a:solidFill>
                            <a:latin typeface="Cambria Math" panose="02040503050406030204" pitchFamily="18" charset="0"/>
                          </a:rPr>
                          <m:t>1−</m:t>
                        </m:r>
                        <m:r>
                          <a:rPr lang="en-GB" sz="2200" b="0" i="1" smtClean="0">
                            <a:solidFill>
                              <a:srgbClr val="FF0000"/>
                            </a:solidFill>
                            <a:latin typeface="Cambria Math" panose="02040503050406030204" pitchFamily="18" charset="0"/>
                            <a:ea typeface="Cambria Math" panose="02040503050406030204" pitchFamily="18" charset="0"/>
                          </a:rPr>
                          <m:t>𝜌</m:t>
                        </m:r>
                      </m:e>
                    </m:d>
                  </m:oMath>
                </a14:m>
                <a:r>
                  <a:rPr lang="en-GB" sz="2200" dirty="0">
                    <a:solidFill>
                      <a:srgbClr val="FF0000"/>
                    </a:solidFill>
                  </a:rPr>
                  <a:t> </a:t>
                </a:r>
                <a:r>
                  <a:rPr lang="en-GB" sz="2200" dirty="0"/>
                  <a:t>represent how the actual probability would have to be adjusted to keep the stock price the same in a risk-neutral world. They are called by different names:</a:t>
                </a:r>
              </a:p>
              <a:p>
                <a:pPr>
                  <a:buFont typeface="Wingdings" panose="05000000000000000000" pitchFamily="2" charset="2"/>
                  <a:buChar char="§"/>
                </a:pPr>
                <a:r>
                  <a:rPr lang="en-GB" sz="2200" dirty="0">
                    <a:solidFill>
                      <a:srgbClr val="FF0000"/>
                    </a:solidFill>
                  </a:rPr>
                  <a:t>Risk-neutral probabilities, State-contingent prices, State prices, Martingale prices</a:t>
                </a:r>
              </a:p>
              <a:p>
                <a:pPr>
                  <a:buFont typeface="Wingdings" panose="05000000000000000000" pitchFamily="2" charset="2"/>
                  <a:buChar char="q"/>
                </a:pPr>
                <a:r>
                  <a:rPr lang="en-GB" sz="2200" b="1" u="sng" dirty="0"/>
                  <a:t>Implications of the Risk-Neutral World</a:t>
                </a:r>
                <a:r>
                  <a:rPr lang="en-GB" sz="2200" b="1" dirty="0"/>
                  <a:t> :</a:t>
                </a:r>
              </a:p>
              <a:p>
                <a:r>
                  <a:rPr lang="en-GB" sz="2200" dirty="0"/>
                  <a:t>Assume from the previous example that the current price of </a:t>
                </a:r>
                <a:r>
                  <a:rPr lang="en-GB" sz="2200" dirty="0">
                    <a:solidFill>
                      <a:srgbClr val="FF0000"/>
                    </a:solidFill>
                  </a:rPr>
                  <a:t>£50 </a:t>
                </a:r>
                <a:r>
                  <a:rPr lang="en-GB" sz="2200" dirty="0"/>
                  <a:t>has a true probability of </a:t>
                </a:r>
                <a:r>
                  <a:rPr lang="en-GB" sz="2200" dirty="0">
                    <a:solidFill>
                      <a:srgbClr val="FF0000"/>
                    </a:solidFill>
                  </a:rPr>
                  <a:t>75% </a:t>
                </a:r>
                <a:r>
                  <a:rPr lang="en-GB" sz="2200" dirty="0"/>
                  <a:t>of increasing to </a:t>
                </a:r>
                <a:r>
                  <a:rPr lang="en-GB" sz="2200" dirty="0">
                    <a:solidFill>
                      <a:srgbClr val="FF0000"/>
                    </a:solidFill>
                  </a:rPr>
                  <a:t>£60 </a:t>
                </a:r>
                <a:r>
                  <a:rPr lang="en-GB" sz="2200" dirty="0"/>
                  <a:t>and a true probability of </a:t>
                </a:r>
                <a:r>
                  <a:rPr lang="en-GB" sz="2200" dirty="0">
                    <a:solidFill>
                      <a:srgbClr val="FF0000"/>
                    </a:solidFill>
                  </a:rPr>
                  <a:t>25%</a:t>
                </a:r>
                <a:r>
                  <a:rPr lang="en-GB" sz="2200" dirty="0"/>
                  <a:t> of decreasing to </a:t>
                </a:r>
                <a:r>
                  <a:rPr lang="en-GB" sz="2200" dirty="0">
                    <a:solidFill>
                      <a:srgbClr val="FF0000"/>
                    </a:solidFill>
                  </a:rPr>
                  <a:t>£40</a:t>
                </a:r>
                <a:r>
                  <a:rPr lang="en-GB" sz="2200" dirty="0"/>
                  <a:t>.</a:t>
                </a:r>
              </a:p>
              <a:p>
                <a:endParaRPr lang="en-GB" sz="2200" dirty="0"/>
              </a:p>
              <a:p>
                <a:r>
                  <a:rPr lang="en-GB" sz="2200" dirty="0"/>
                  <a:t>This stock’s true expected return is therefore</a:t>
                </a:r>
              </a:p>
              <a:p>
                <a:endParaRPr lang="en-GB" sz="2200" dirty="0"/>
              </a:p>
              <a:p>
                <a:r>
                  <a:rPr lang="en-GB" sz="2000" dirty="0"/>
                  <a:t>Given the risk-free interest rate of </a:t>
                </a:r>
                <a:r>
                  <a:rPr lang="en-GB" sz="2000" dirty="0">
                    <a:solidFill>
                      <a:srgbClr val="FF0000"/>
                    </a:solidFill>
                  </a:rPr>
                  <a:t>6%</a:t>
                </a:r>
                <a:r>
                  <a:rPr lang="en-GB" sz="2000" dirty="0"/>
                  <a:t>, this stock has a </a:t>
                </a:r>
                <a:r>
                  <a:rPr lang="en-GB" sz="2000" dirty="0">
                    <a:solidFill>
                      <a:srgbClr val="FF0000"/>
                    </a:solidFill>
                  </a:rPr>
                  <a:t>4%</a:t>
                </a:r>
                <a:r>
                  <a:rPr lang="en-GB" sz="2000" dirty="0"/>
                  <a:t> risk premium.</a:t>
                </a:r>
              </a:p>
              <a:p>
                <a:pPr marL="109728" indent="0">
                  <a:buNone/>
                </a:pPr>
                <a:r>
                  <a:rPr lang="en-GB" sz="2000" dirty="0"/>
                  <a:t> But as calculated earlier, the risk-neutral probability that the stock will</a:t>
                </a:r>
              </a:p>
              <a:p>
                <a:pPr marL="109728" indent="0">
                  <a:buNone/>
                </a:pPr>
                <a:r>
                  <a:rPr lang="en-GB" sz="2000" dirty="0"/>
                  <a:t>increase is </a:t>
                </a:r>
                <a:r>
                  <a:rPr lang="en-GB" sz="2000" dirty="0">
                    <a:solidFill>
                      <a:srgbClr val="FF0000"/>
                    </a:solidFill>
                  </a:rPr>
                  <a:t>65%</a:t>
                </a:r>
                <a:r>
                  <a:rPr lang="en-GB" sz="2000" dirty="0"/>
                  <a:t>, which is less than the true probability. </a:t>
                </a:r>
              </a:p>
              <a:p>
                <a:r>
                  <a:rPr lang="en-GB" sz="2000" dirty="0"/>
                  <a:t>Thus, the expected return of the stock in the risk-neutral world is</a:t>
                </a:r>
              </a:p>
              <a:p>
                <a:pPr marL="109728" indent="0">
                  <a:buNone/>
                </a:pPr>
                <a:r>
                  <a:rPr lang="en-GB" sz="2000" dirty="0"/>
                  <a:t> underestimated at </a:t>
                </a:r>
                <a:r>
                  <a:rPr lang="en-GB" sz="2000" dirty="0">
                    <a:solidFill>
                      <a:srgbClr val="FF0000"/>
                    </a:solidFill>
                  </a:rPr>
                  <a:t>6%</a:t>
                </a:r>
                <a:r>
                  <a:rPr lang="en-GB" sz="2000" dirty="0"/>
                  <a:t>.</a:t>
                </a:r>
              </a:p>
              <a:p>
                <a:endParaRPr lang="en-GB" sz="800" dirty="0"/>
              </a:p>
              <a:p>
                <a:pPr marL="1371600" lvl="3" indent="0" fontAlgn="base">
                  <a:lnSpc>
                    <a:spcPct val="90000"/>
                  </a:lnSpc>
                  <a:spcBef>
                    <a:spcPct val="30000"/>
                  </a:spcBef>
                  <a:spcAft>
                    <a:spcPct val="0"/>
                  </a:spcAft>
                  <a:buClrTx/>
                  <a:buNone/>
                </a:pPr>
                <a14:m>
                  <m:oMathPara xmlns:m="http://schemas.openxmlformats.org/officeDocument/2006/math">
                    <m:oMathParaPr>
                      <m:jc m:val="centerGroup"/>
                    </m:oMathParaPr>
                    <m:oMath xmlns:m="http://schemas.openxmlformats.org/officeDocument/2006/math">
                      <m:f>
                        <m:fPr>
                          <m:type m:val="lin"/>
                          <m:ctrlPr>
                            <a:rPr lang="en-US" altLang="en-US" sz="1800" i="1" kern="0" dirty="0" smtClean="0">
                              <a:solidFill>
                                <a:srgbClr val="000000"/>
                              </a:solidFill>
                              <a:latin typeface="Cambria Math" panose="02040503050406030204" pitchFamily="18" charset="0"/>
                              <a:ea typeface="ヒラギノ角ゴ Pro W3" pitchFamily="-1" charset="-128"/>
                              <a:cs typeface="Arial" panose="020B0604020202020204" pitchFamily="34" charset="0"/>
                            </a:rPr>
                          </m:ctrlPr>
                        </m:fPr>
                        <m:num>
                          <m:d>
                            <m:dPr>
                              <m:ctrlPr>
                                <a:rPr lang="en-US" altLang="en-US" sz="1800" i="1" kern="0" dirty="0" smtClean="0">
                                  <a:solidFill>
                                    <a:srgbClr val="000000"/>
                                  </a:solidFill>
                                  <a:latin typeface="Cambria Math" panose="02040503050406030204" pitchFamily="18" charset="0"/>
                                  <a:ea typeface="ヒラギノ角ゴ Pro W3" pitchFamily="-1" charset="-128"/>
                                </a:rPr>
                              </m:ctrlPr>
                            </m:dPr>
                            <m:e>
                              <m:r>
                                <a:rPr lang="en-US" altLang="en-US" sz="1800" i="1" kern="0" dirty="0" smtClean="0">
                                  <a:solidFill>
                                    <a:srgbClr val="000000"/>
                                  </a:solidFill>
                                  <a:latin typeface="Cambria Math" panose="02040503050406030204" pitchFamily="18" charset="0"/>
                                  <a:ea typeface="ヒラギノ角ゴ Pro W3" pitchFamily="-1" charset="-128"/>
                                </a:rPr>
                                <m:t>60</m:t>
                              </m:r>
                              <m:r>
                                <a:rPr lang="en-US" altLang="en-US" sz="1800" i="1" kern="0" dirty="0" smtClean="0">
                                  <a:solidFill>
                                    <a:srgbClr val="000000"/>
                                  </a:solidFill>
                                  <a:latin typeface="Cambria Math" panose="02040503050406030204" pitchFamily="18" charset="0"/>
                                  <a:ea typeface="ヒラギノ角ゴ Pro W3" pitchFamily="-1" charset="-128"/>
                                  <a:cs typeface="Arial" panose="020B0604020202020204" pitchFamily="34" charset="0"/>
                                </a:rPr>
                                <m:t>×</m:t>
                              </m:r>
                              <m:r>
                                <a:rPr lang="en-US" altLang="en-US" sz="1800" i="1" kern="0" dirty="0" smtClean="0">
                                  <a:solidFill>
                                    <a:srgbClr val="000000"/>
                                  </a:solidFill>
                                  <a:latin typeface="Cambria Math" panose="02040503050406030204" pitchFamily="18" charset="0"/>
                                  <a:ea typeface="ヒラギノ角ゴ Pro W3" pitchFamily="-1" charset="-128"/>
                                </a:rPr>
                                <m:t>0.65 + 40</m:t>
                              </m:r>
                              <m:r>
                                <a:rPr lang="en-US" altLang="en-US" sz="1800" i="1" kern="0" dirty="0" smtClean="0">
                                  <a:solidFill>
                                    <a:srgbClr val="000000"/>
                                  </a:solidFill>
                                  <a:latin typeface="Cambria Math" panose="02040503050406030204" pitchFamily="18" charset="0"/>
                                  <a:ea typeface="ヒラギノ角ゴ Pro W3" pitchFamily="-1" charset="-128"/>
                                  <a:cs typeface="Arial" panose="020B0604020202020204" pitchFamily="34" charset="0"/>
                                </a:rPr>
                                <m:t>×</m:t>
                              </m:r>
                              <m:r>
                                <a:rPr lang="en-US" altLang="en-US" sz="1800" i="1" kern="0" dirty="0" smtClean="0">
                                  <a:solidFill>
                                    <a:srgbClr val="000000"/>
                                  </a:solidFill>
                                  <a:latin typeface="Cambria Math" panose="02040503050406030204" pitchFamily="18" charset="0"/>
                                  <a:ea typeface="ヒラギノ角ゴ Pro W3" pitchFamily="-1" charset="-128"/>
                                </a:rPr>
                                <m:t>0.35</m:t>
                              </m:r>
                            </m:e>
                          </m:d>
                        </m:num>
                        <m:den>
                          <m:r>
                            <a:rPr lang="en-US" altLang="en-US" sz="1800" i="1" kern="0" dirty="0" smtClean="0">
                              <a:solidFill>
                                <a:srgbClr val="000000"/>
                              </a:solidFill>
                              <a:latin typeface="Cambria Math" panose="02040503050406030204" pitchFamily="18" charset="0"/>
                              <a:ea typeface="ヒラギノ角ゴ Pro W3" pitchFamily="-1" charset="-128"/>
                            </a:rPr>
                            <m:t>50</m:t>
                          </m:r>
                        </m:den>
                      </m:f>
                      <m:r>
                        <a:rPr lang="en-US" altLang="en-US" sz="1800" i="1" kern="0" dirty="0">
                          <a:solidFill>
                            <a:srgbClr val="000000"/>
                          </a:solidFill>
                          <a:latin typeface="Cambria Math" panose="02040503050406030204" pitchFamily="18" charset="0"/>
                          <a:ea typeface="ヒラギノ角ゴ Pro W3" pitchFamily="-1" charset="-128"/>
                        </a:rPr>
                        <m:t>− 1 = 6%</m:t>
                      </m:r>
                    </m:oMath>
                  </m:oMathPara>
                </a14:m>
                <a:endParaRPr lang="en-US" altLang="en-US" sz="1800" kern="0" dirty="0">
                  <a:solidFill>
                    <a:srgbClr val="000000"/>
                  </a:solidFill>
                  <a:latin typeface="Verdana"/>
                  <a:ea typeface="ヒラギノ角ゴ Pro W3" pitchFamily="-1" charset="-128"/>
                </a:endParaRPr>
              </a:p>
              <a:p>
                <a:endParaRPr lang="en-GB" sz="2200" dirty="0"/>
              </a:p>
              <a:p>
                <a:endParaRPr lang="en-GB" sz="2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31819" y="1340768"/>
                <a:ext cx="11706895" cy="5517232"/>
              </a:xfrm>
              <a:blipFill>
                <a:blip r:embed="rId2"/>
                <a:stretch>
                  <a:fillRect t="-773" b="-11050"/>
                </a:stretch>
              </a:blipFill>
            </p:spPr>
            <p:txBody>
              <a:bodyPr/>
              <a:lstStyle/>
              <a:p>
                <a:r>
                  <a:rPr lang="en-GB">
                    <a:noFill/>
                  </a:rPr>
                  <a:t> </a:t>
                </a:r>
              </a:p>
            </p:txBody>
          </p:sp>
        </mc:Fallback>
      </mc:AlternateContent>
      <p:pic>
        <p:nvPicPr>
          <p:cNvPr id="4" name="Picture 8">
            <a:extLst>
              <a:ext uri="{FF2B5EF4-FFF2-40B4-BE49-F238E27FC236}">
                <a16:creationId xmlns:a16="http://schemas.microsoft.com/office/drawing/2014/main" id="{490DCF1F-6DED-4814-82F0-32D4E905E14C}"/>
              </a:ext>
            </a:extLst>
          </p:cNvPr>
          <p:cNvPicPr>
            <a:picLocks noChangeAspect="1" noChangeArrowheads="1"/>
          </p:cNvPicPr>
          <p:nvPr/>
        </p:nvPicPr>
        <p:blipFill>
          <a:blip r:embed="rId3">
            <a:alphaModFix/>
            <a:extLst>
              <a:ext uri="{BEBA8EAE-BF5A-486C-A8C5-ECC9F3942E4B}">
                <a14:imgProps xmlns:a14="http://schemas.microsoft.com/office/drawing/2010/main">
                  <a14:imgLayer r:embed="rId4">
                    <a14:imgEffect>
                      <a14:colorTemperature colorTemp="8800"/>
                    </a14:imgEffect>
                  </a14:imgLayer>
                </a14:imgProps>
              </a:ext>
              <a:ext uri="{28A0092B-C50C-407E-A947-70E740481C1C}">
                <a14:useLocalDpi xmlns:a14="http://schemas.microsoft.com/office/drawing/2010/main" val="0"/>
              </a:ext>
            </a:extLst>
          </a:blip>
          <a:srcRect/>
          <a:stretch>
            <a:fillRect/>
          </a:stretch>
        </p:blipFill>
        <p:spPr bwMode="auto">
          <a:xfrm>
            <a:off x="9499018" y="4563812"/>
            <a:ext cx="2102956" cy="193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5" name="Object 1024">
                <a:extLst>
                  <a:ext uri="{FF2B5EF4-FFF2-40B4-BE49-F238E27FC236}">
                    <a16:creationId xmlns:a16="http://schemas.microsoft.com/office/drawing/2014/main" id="{3A7FEFD1-9D7D-4751-92B9-532269136260}"/>
                  </a:ext>
                </a:extLst>
              </p:cNvPr>
              <p:cNvSpPr txBox="1"/>
              <p:nvPr/>
            </p:nvSpPr>
            <p:spPr bwMode="auto">
              <a:xfrm>
                <a:off x="6085266" y="3770721"/>
                <a:ext cx="4438664" cy="657326"/>
              </a:xfrm>
              <a:prstGeom prst="rect">
                <a:avLst/>
              </a:prstGeom>
              <a:noFill/>
              <a:ln>
                <a:noFill/>
              </a:ln>
              <a:effectLst/>
            </p:spPr>
            <p:txBody>
              <a:bodyP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f>
                        <m:fPr>
                          <m:ctrlP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fPr>
                        <m:num>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60 </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 0.75 </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 40 </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 0.25</m:t>
                          </m:r>
                        </m:num>
                        <m:den>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50</m:t>
                          </m:r>
                        </m:den>
                      </m:f>
                      <m: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 </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 1 </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 </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1</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0%</m:t>
                      </m:r>
                    </m:oMath>
                  </m:oMathPara>
                </a14:m>
                <a:endParaRPr kumimoji="0" lang="en-GB" sz="20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xmlns="">
          <p:sp>
            <p:nvSpPr>
              <p:cNvPr id="5" name="Object 1024">
                <a:extLst>
                  <a:ext uri="{FF2B5EF4-FFF2-40B4-BE49-F238E27FC236}">
                    <a16:creationId xmlns:a16="http://schemas.microsoft.com/office/drawing/2014/main" id="{3A7FEFD1-9D7D-4751-92B9-532269136260}"/>
                  </a:ext>
                </a:extLst>
              </p:cNvPr>
              <p:cNvSpPr txBox="1">
                <a:spLocks noRot="1" noChangeAspect="1" noMove="1" noResize="1" noEditPoints="1" noAdjustHandles="1" noChangeArrowheads="1" noChangeShapeType="1" noTextEdit="1"/>
              </p:cNvSpPr>
              <p:nvPr/>
            </p:nvSpPr>
            <p:spPr bwMode="auto">
              <a:xfrm>
                <a:off x="6085266" y="3770721"/>
                <a:ext cx="4438664" cy="657326"/>
              </a:xfrm>
              <a:prstGeom prst="rect">
                <a:avLst/>
              </a:prstGeom>
              <a:blipFill>
                <a:blip r:embed="rId5"/>
                <a:stretch>
                  <a:fillRect/>
                </a:stretch>
              </a:blipFill>
              <a:ln>
                <a:noFill/>
              </a:ln>
              <a:effectLst/>
            </p:spPr>
            <p:txBody>
              <a:bodyPr/>
              <a:lstStyle/>
              <a:p>
                <a:r>
                  <a:rPr lang="en-GB">
                    <a:noFill/>
                  </a:rPr>
                  <a:t> </a:t>
                </a:r>
              </a:p>
            </p:txBody>
          </p:sp>
        </mc:Fallback>
      </mc:AlternateContent>
      <p:sp>
        <p:nvSpPr>
          <p:cNvPr id="6" name="Slide Number Placeholder 5">
            <a:extLst>
              <a:ext uri="{FF2B5EF4-FFF2-40B4-BE49-F238E27FC236}">
                <a16:creationId xmlns:a16="http://schemas.microsoft.com/office/drawing/2014/main" id="{EBCB8C01-C882-4B1E-A124-0573FEB89CE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221</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03622184"/>
      </p:ext>
    </p:extLst>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699" y="692696"/>
            <a:ext cx="11681138" cy="423040"/>
          </a:xfrm>
          <a:solidFill>
            <a:schemeClr val="accent4"/>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Risk-Neutral Probabilities and Option Pricing</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4221" y="1115736"/>
                <a:ext cx="12037871" cy="5742264"/>
              </a:xfrm>
            </p:spPr>
            <p:txBody>
              <a:bodyPr>
                <a:normAutofit fontScale="92500"/>
              </a:bodyPr>
              <a:lstStyle/>
              <a:p>
                <a:pPr>
                  <a:buFont typeface="Arial" panose="020B0604020202020204" pitchFamily="34" charset="0"/>
                  <a:buChar char="•"/>
                </a:pPr>
                <a:r>
                  <a:rPr lang="en-US" altLang="en-US" sz="2400" dirty="0"/>
                  <a:t>Consider again the general binomial stock </a:t>
                </a:r>
                <a:br>
                  <a:rPr lang="en-US" altLang="en-US" sz="2400" dirty="0"/>
                </a:br>
                <a:r>
                  <a:rPr lang="en-US" altLang="en-US" sz="2400" dirty="0"/>
                  <a:t>price tree.</a:t>
                </a:r>
              </a:p>
              <a:p>
                <a:pPr>
                  <a:buFont typeface="Arial" panose="020B0604020202020204" pitchFamily="34" charset="0"/>
                  <a:buChar char="•"/>
                </a:pPr>
                <a:endParaRPr lang="en-US" altLang="en-US" sz="2400" dirty="0"/>
              </a:p>
              <a:p>
                <a:pPr>
                  <a:buFont typeface="Arial" panose="020B0604020202020204" pitchFamily="34" charset="0"/>
                  <a:buChar char="•"/>
                </a:pPr>
                <a:endParaRPr lang="en-US" altLang="en-US" sz="2400" dirty="0"/>
              </a:p>
              <a:p>
                <a:pPr>
                  <a:buFont typeface="Arial" panose="020B0604020202020204" pitchFamily="34" charset="0"/>
                  <a:buChar char="•"/>
                </a:pPr>
                <a:endParaRPr lang="en-US" altLang="en-US" sz="2400" dirty="0"/>
              </a:p>
              <a:p>
                <a:pPr>
                  <a:buFont typeface="Arial" panose="020B0604020202020204" pitchFamily="34" charset="0"/>
                  <a:buChar char="•"/>
                </a:pPr>
                <a:r>
                  <a:rPr lang="en-GB" altLang="en-US" sz="2400" dirty="0"/>
                  <a:t>Compute the risk-neutral probability that makes the stock’s expected return equal to the risk-free interest rate:</a:t>
                </a:r>
              </a:p>
              <a:p>
                <a:pPr>
                  <a:buFont typeface="Arial" panose="020B0604020202020204" pitchFamily="34" charset="0"/>
                  <a:buChar char="•"/>
                </a:pPr>
                <a:endParaRPr lang="en-US" altLang="en-US" sz="2400" dirty="0"/>
              </a:p>
              <a:p>
                <a:pPr>
                  <a:buFont typeface="Arial" panose="020B0604020202020204" pitchFamily="34" charset="0"/>
                  <a:buChar char="•"/>
                </a:pPr>
                <a:endParaRPr lang="en-GB" sz="2200" dirty="0"/>
              </a:p>
              <a:p>
                <a:pPr>
                  <a:buFont typeface="Arial" panose="020B0604020202020204" pitchFamily="34" charset="0"/>
                  <a:buChar char="•"/>
                </a:pPr>
                <a:r>
                  <a:rPr lang="en-GB" sz="2200" dirty="0"/>
                  <a:t>Solving for the risk-neutral probability </a:t>
                </a:r>
                <a14:m>
                  <m:oMath xmlns:m="http://schemas.openxmlformats.org/officeDocument/2006/math">
                    <m:r>
                      <a:rPr lang="en-GB" sz="2200" i="1" dirty="0" smtClean="0">
                        <a:solidFill>
                          <a:srgbClr val="FF0000"/>
                        </a:solidFill>
                        <a:latin typeface="Cambria Math" panose="02040503050406030204" pitchFamily="18" charset="0"/>
                      </a:rPr>
                      <m:t>𝑟</m:t>
                    </m:r>
                  </m:oMath>
                </a14:m>
                <a:r>
                  <a:rPr lang="en-GB" sz="2200" dirty="0"/>
                  <a:t> yields:</a:t>
                </a:r>
              </a:p>
              <a:p>
                <a:pPr>
                  <a:buFont typeface="Arial" panose="020B0604020202020204" pitchFamily="34" charset="0"/>
                  <a:buChar char="•"/>
                </a:pPr>
                <a:endParaRPr lang="en-GB" sz="2200" dirty="0"/>
              </a:p>
              <a:p>
                <a:pPr>
                  <a:buFont typeface="Arial" panose="020B0604020202020204" pitchFamily="34" charset="0"/>
                  <a:buChar char="•"/>
                </a:pPr>
                <a:endParaRPr lang="en-GB" sz="2200" dirty="0"/>
              </a:p>
              <a:p>
                <a:pPr>
                  <a:buFont typeface="Arial" panose="020B0604020202020204" pitchFamily="34" charset="0"/>
                  <a:buChar char="•"/>
                </a:pPr>
                <a:endParaRPr lang="en-GB" sz="2200" dirty="0"/>
              </a:p>
              <a:p>
                <a:pPr>
                  <a:buFont typeface="Arial" panose="020B0604020202020204" pitchFamily="34" charset="0"/>
                  <a:buChar char="•"/>
                </a:pPr>
                <a:r>
                  <a:rPr lang="en-GB" sz="2200" dirty="0"/>
                  <a:t>As it was said before, the value of the option can be calculated by computing its expected payoff using the risk-neutral probabilities and discounting the expected payoff at the risk-free interest rate. i.e. </a:t>
                </a:r>
                <a14:m>
                  <m:oMath xmlns:m="http://schemas.openxmlformats.org/officeDocument/2006/math">
                    <m:r>
                      <a:rPr lang="en-GB" sz="2200" b="0" i="1" smtClean="0">
                        <a:solidFill>
                          <a:srgbClr val="FF0000"/>
                        </a:solidFill>
                        <a:latin typeface="Cambria Math" panose="02040503050406030204" pitchFamily="18" charset="0"/>
                      </a:rPr>
                      <m:t>𝐶</m:t>
                    </m:r>
                    <m:r>
                      <a:rPr lang="en-GB" sz="2200" b="0" i="1" smtClean="0">
                        <a:solidFill>
                          <a:srgbClr val="FF0000"/>
                        </a:solidFill>
                        <a:latin typeface="Cambria Math" panose="02040503050406030204" pitchFamily="18" charset="0"/>
                      </a:rPr>
                      <m:t>=</m:t>
                    </m:r>
                    <m:f>
                      <m:fPr>
                        <m:ctrlPr>
                          <a:rPr lang="en-GB" sz="2200" b="0" i="1" smtClean="0">
                            <a:solidFill>
                              <a:srgbClr val="FF0000"/>
                            </a:solidFill>
                            <a:latin typeface="Cambria Math" panose="02040503050406030204" pitchFamily="18" charset="0"/>
                          </a:rPr>
                        </m:ctrlPr>
                      </m:fPr>
                      <m:num>
                        <m:r>
                          <a:rPr lang="en-GB" sz="2200" b="0" i="1" smtClean="0">
                            <a:solidFill>
                              <a:srgbClr val="FF0000"/>
                            </a:solidFill>
                            <a:latin typeface="Cambria Math" panose="02040503050406030204" pitchFamily="18" charset="0"/>
                            <a:ea typeface="Cambria Math" panose="02040503050406030204" pitchFamily="18" charset="0"/>
                          </a:rPr>
                          <m:t>𝜌</m:t>
                        </m:r>
                        <m:r>
                          <a:rPr lang="en-GB" sz="2200" b="0" i="1" smtClean="0">
                            <a:solidFill>
                              <a:srgbClr val="FF0000"/>
                            </a:solidFill>
                            <a:latin typeface="Cambria Math" panose="02040503050406030204" pitchFamily="18" charset="0"/>
                            <a:ea typeface="Cambria Math" panose="02040503050406030204" pitchFamily="18" charset="0"/>
                          </a:rPr>
                          <m:t>.</m:t>
                        </m:r>
                        <m:sSub>
                          <m:sSubPr>
                            <m:ctrlPr>
                              <a:rPr lang="en-GB" sz="2200" b="0" i="1" smtClean="0">
                                <a:solidFill>
                                  <a:srgbClr val="FF0000"/>
                                </a:solidFill>
                                <a:latin typeface="Cambria Math" panose="02040503050406030204" pitchFamily="18" charset="0"/>
                                <a:ea typeface="Cambria Math" panose="02040503050406030204" pitchFamily="18" charset="0"/>
                              </a:rPr>
                            </m:ctrlPr>
                          </m:sSubPr>
                          <m:e>
                            <m:r>
                              <a:rPr lang="en-GB" sz="2200" b="0" i="1" smtClean="0">
                                <a:solidFill>
                                  <a:srgbClr val="FF0000"/>
                                </a:solidFill>
                                <a:latin typeface="Cambria Math" panose="02040503050406030204" pitchFamily="18" charset="0"/>
                                <a:ea typeface="Cambria Math" panose="02040503050406030204" pitchFamily="18" charset="0"/>
                              </a:rPr>
                              <m:t>𝐶</m:t>
                            </m:r>
                          </m:e>
                          <m:sub>
                            <m:r>
                              <a:rPr lang="en-GB" sz="2200" b="0" i="1" smtClean="0">
                                <a:solidFill>
                                  <a:srgbClr val="FF0000"/>
                                </a:solidFill>
                                <a:latin typeface="Cambria Math" panose="02040503050406030204" pitchFamily="18" charset="0"/>
                                <a:ea typeface="Cambria Math" panose="02040503050406030204" pitchFamily="18" charset="0"/>
                              </a:rPr>
                              <m:t>𝑢</m:t>
                            </m:r>
                          </m:sub>
                        </m:sSub>
                        <m:r>
                          <a:rPr lang="en-GB" sz="2200" b="0" i="1" smtClean="0">
                            <a:solidFill>
                              <a:srgbClr val="FF0000"/>
                            </a:solidFill>
                            <a:latin typeface="Cambria Math" panose="02040503050406030204" pitchFamily="18" charset="0"/>
                            <a:ea typeface="Cambria Math" panose="02040503050406030204" pitchFamily="18" charset="0"/>
                          </a:rPr>
                          <m:t>+</m:t>
                        </m:r>
                        <m:d>
                          <m:dPr>
                            <m:ctrlPr>
                              <a:rPr lang="en-GB" sz="2200" b="0" i="1" smtClean="0">
                                <a:solidFill>
                                  <a:srgbClr val="FF0000"/>
                                </a:solidFill>
                                <a:latin typeface="Cambria Math" panose="02040503050406030204" pitchFamily="18" charset="0"/>
                                <a:ea typeface="Cambria Math" panose="02040503050406030204" pitchFamily="18" charset="0"/>
                              </a:rPr>
                            </m:ctrlPr>
                          </m:dPr>
                          <m:e>
                            <m:r>
                              <a:rPr lang="en-GB" sz="2200" b="0" i="1" smtClean="0">
                                <a:solidFill>
                                  <a:srgbClr val="FF0000"/>
                                </a:solidFill>
                                <a:latin typeface="Cambria Math" panose="02040503050406030204" pitchFamily="18" charset="0"/>
                                <a:ea typeface="Cambria Math" panose="02040503050406030204" pitchFamily="18" charset="0"/>
                              </a:rPr>
                              <m:t>1</m:t>
                            </m:r>
                            <m:r>
                              <a:rPr lang="en-GB" sz="2200" b="0" i="1" smtClean="0">
                                <a:solidFill>
                                  <a:srgbClr val="FF0000"/>
                                </a:solidFill>
                                <a:latin typeface="Cambria Math" panose="02040503050406030204" pitchFamily="18" charset="0"/>
                                <a:ea typeface="Cambria Math" panose="02040503050406030204" pitchFamily="18" charset="0"/>
                              </a:rPr>
                              <m:t>−</m:t>
                            </m:r>
                            <m:r>
                              <a:rPr lang="en-GB" sz="2200" b="0" i="1" smtClean="0">
                                <a:solidFill>
                                  <a:srgbClr val="FF0000"/>
                                </a:solidFill>
                                <a:latin typeface="Cambria Math" panose="02040503050406030204" pitchFamily="18" charset="0"/>
                                <a:ea typeface="Cambria Math" panose="02040503050406030204" pitchFamily="18" charset="0"/>
                              </a:rPr>
                              <m:t>𝜌</m:t>
                            </m:r>
                          </m:e>
                        </m:d>
                        <m:r>
                          <a:rPr lang="en-GB" sz="2200" b="0" i="1" smtClean="0">
                            <a:solidFill>
                              <a:srgbClr val="FF0000"/>
                            </a:solidFill>
                            <a:latin typeface="Cambria Math" panose="02040503050406030204" pitchFamily="18" charset="0"/>
                            <a:ea typeface="Cambria Math" panose="02040503050406030204" pitchFamily="18" charset="0"/>
                          </a:rPr>
                          <m:t>.</m:t>
                        </m:r>
                        <m:sSub>
                          <m:sSubPr>
                            <m:ctrlPr>
                              <a:rPr lang="en-GB" sz="2200" b="0" i="1" smtClean="0">
                                <a:solidFill>
                                  <a:srgbClr val="FF0000"/>
                                </a:solidFill>
                                <a:latin typeface="Cambria Math" panose="02040503050406030204" pitchFamily="18" charset="0"/>
                                <a:ea typeface="Cambria Math" panose="02040503050406030204" pitchFamily="18" charset="0"/>
                              </a:rPr>
                            </m:ctrlPr>
                          </m:sSubPr>
                          <m:e>
                            <m:r>
                              <a:rPr lang="en-GB" sz="2200" b="0" i="1" smtClean="0">
                                <a:solidFill>
                                  <a:srgbClr val="FF0000"/>
                                </a:solidFill>
                                <a:latin typeface="Cambria Math" panose="02040503050406030204" pitchFamily="18" charset="0"/>
                                <a:ea typeface="Cambria Math" panose="02040503050406030204" pitchFamily="18" charset="0"/>
                              </a:rPr>
                              <m:t>𝐶</m:t>
                            </m:r>
                          </m:e>
                          <m:sub>
                            <m:r>
                              <a:rPr lang="en-GB" sz="2200" b="0" i="1" smtClean="0">
                                <a:solidFill>
                                  <a:srgbClr val="FF0000"/>
                                </a:solidFill>
                                <a:latin typeface="Cambria Math" panose="02040503050406030204" pitchFamily="18" charset="0"/>
                                <a:ea typeface="Cambria Math" panose="02040503050406030204" pitchFamily="18" charset="0"/>
                              </a:rPr>
                              <m:t>𝑑</m:t>
                            </m:r>
                          </m:sub>
                        </m:sSub>
                      </m:num>
                      <m:den>
                        <m:r>
                          <a:rPr lang="en-GB" sz="2200" b="0" i="1" smtClean="0">
                            <a:solidFill>
                              <a:srgbClr val="FF0000"/>
                            </a:solidFill>
                            <a:latin typeface="Cambria Math" panose="02040503050406030204" pitchFamily="18" charset="0"/>
                          </a:rPr>
                          <m:t>1</m:t>
                        </m:r>
                        <m:r>
                          <a:rPr lang="en-GB" sz="2200" b="0" i="1" smtClean="0">
                            <a:solidFill>
                              <a:srgbClr val="FF0000"/>
                            </a:solidFill>
                            <a:latin typeface="Cambria Math" panose="02040503050406030204" pitchFamily="18" charset="0"/>
                          </a:rPr>
                          <m:t>+</m:t>
                        </m:r>
                        <m:sSub>
                          <m:sSubPr>
                            <m:ctrlPr>
                              <a:rPr lang="en-GB" sz="2200" b="0" i="1" smtClean="0">
                                <a:solidFill>
                                  <a:srgbClr val="FF0000"/>
                                </a:solidFill>
                                <a:latin typeface="Cambria Math" panose="02040503050406030204" pitchFamily="18" charset="0"/>
                              </a:rPr>
                            </m:ctrlPr>
                          </m:sSubPr>
                          <m:e>
                            <m:r>
                              <a:rPr lang="en-GB" sz="2200" b="0" i="1" smtClean="0">
                                <a:solidFill>
                                  <a:srgbClr val="FF0000"/>
                                </a:solidFill>
                                <a:latin typeface="Cambria Math" panose="02040503050406030204" pitchFamily="18" charset="0"/>
                              </a:rPr>
                              <m:t>𝑟</m:t>
                            </m:r>
                          </m:e>
                          <m:sub>
                            <m:r>
                              <a:rPr lang="en-GB" sz="2200" b="0" i="1" smtClean="0">
                                <a:solidFill>
                                  <a:srgbClr val="FF0000"/>
                                </a:solidFill>
                                <a:latin typeface="Cambria Math" panose="02040503050406030204" pitchFamily="18" charset="0"/>
                              </a:rPr>
                              <m:t>𝑓</m:t>
                            </m:r>
                          </m:sub>
                        </m:sSub>
                      </m:den>
                    </m:f>
                  </m:oMath>
                </a14:m>
                <a:endParaRPr lang="en-GB" sz="2200" dirty="0"/>
              </a:p>
              <a:p>
                <a:pPr>
                  <a:buFont typeface="Arial" panose="020B0604020202020204" pitchFamily="34" charset="0"/>
                  <a:buChar char="•"/>
                </a:pPr>
                <a:endParaRPr lang="en-GB" sz="2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4221" y="1115736"/>
                <a:ext cx="12037871" cy="5742264"/>
              </a:xfrm>
              <a:blipFill>
                <a:blip r:embed="rId2"/>
                <a:stretch>
                  <a:fillRect t="-743"/>
                </a:stretch>
              </a:blipFill>
            </p:spPr>
            <p:txBody>
              <a:bodyPr/>
              <a:lstStyle/>
              <a:p>
                <a:r>
                  <a:rPr lang="en-GB">
                    <a:noFill/>
                  </a:rPr>
                  <a:t> </a:t>
                </a:r>
              </a:p>
            </p:txBody>
          </p:sp>
        </mc:Fallback>
      </mc:AlternateContent>
      <p:pic>
        <p:nvPicPr>
          <p:cNvPr id="4" name="Picture 9">
            <a:extLst>
              <a:ext uri="{FF2B5EF4-FFF2-40B4-BE49-F238E27FC236}">
                <a16:creationId xmlns:a16="http://schemas.microsoft.com/office/drawing/2014/main" id="{C000075F-EA96-4CA8-96A6-DF3AA6B2EC6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47778" y="1367406"/>
            <a:ext cx="2074217" cy="1600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5" name="Object 1024">
                <a:extLst>
                  <a:ext uri="{FF2B5EF4-FFF2-40B4-BE49-F238E27FC236}">
                    <a16:creationId xmlns:a16="http://schemas.microsoft.com/office/drawing/2014/main" id="{BF19A54D-6530-43F7-8254-153708B36BCA}"/>
                  </a:ext>
                </a:extLst>
              </p:cNvPr>
              <p:cNvSpPr txBox="1"/>
              <p:nvPr/>
            </p:nvSpPr>
            <p:spPr bwMode="auto">
              <a:xfrm>
                <a:off x="2306922" y="3504094"/>
                <a:ext cx="3036866" cy="901700"/>
              </a:xfrm>
              <a:prstGeom prst="rect">
                <a:avLst/>
              </a:prstGeom>
              <a:noFill/>
              <a:ln>
                <a:noFill/>
              </a:ln>
              <a:effectLst/>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f>
                        <m:fPr>
                          <m:ctrlP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fPr>
                        <m:num>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𝜌</m:t>
                          </m:r>
                          <m:sSub>
                            <m:sSubPr>
                              <m:ctrlP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e>
                            <m:sub>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𝑢</m:t>
                              </m:r>
                            </m:sub>
                          </m:sSub>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1</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𝜌</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e>
                            <m:sub>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num>
                        <m:den>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den>
                      </m:f>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1</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 </m:t>
                      </m:r>
                      <m:sSub>
                        <m:sSubPr>
                          <m:ctrlP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𝑟</m:t>
                          </m:r>
                        </m:e>
                        <m:sub>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𝑓</m:t>
                          </m:r>
                        </m:sub>
                      </m:sSub>
                    </m:oMath>
                  </m:oMathPara>
                </a14:m>
                <a:endParaRPr kumimoji="0" lang="en-GB" sz="20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xmlns="">
          <p:sp>
            <p:nvSpPr>
              <p:cNvPr id="5" name="Object 1024">
                <a:extLst>
                  <a:ext uri="{FF2B5EF4-FFF2-40B4-BE49-F238E27FC236}">
                    <a16:creationId xmlns:a16="http://schemas.microsoft.com/office/drawing/2014/main" id="{BF19A54D-6530-43F7-8254-153708B36BCA}"/>
                  </a:ext>
                </a:extLst>
              </p:cNvPr>
              <p:cNvSpPr txBox="1">
                <a:spLocks noRot="1" noChangeAspect="1" noMove="1" noResize="1" noEditPoints="1" noAdjustHandles="1" noChangeArrowheads="1" noChangeShapeType="1" noTextEdit="1"/>
              </p:cNvSpPr>
              <p:nvPr/>
            </p:nvSpPr>
            <p:spPr bwMode="auto">
              <a:xfrm>
                <a:off x="2306922" y="3504094"/>
                <a:ext cx="3036866" cy="901700"/>
              </a:xfrm>
              <a:prstGeom prst="rect">
                <a:avLst/>
              </a:prstGeom>
              <a:blipFill>
                <a:blip r:embed="rId4"/>
                <a:stretch>
                  <a:fillRect/>
                </a:stretch>
              </a:blipFill>
              <a:ln>
                <a:noFill/>
              </a:ln>
              <a:effec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Object 1024">
                <a:extLst>
                  <a:ext uri="{FF2B5EF4-FFF2-40B4-BE49-F238E27FC236}">
                    <a16:creationId xmlns:a16="http://schemas.microsoft.com/office/drawing/2014/main" id="{5ABC9098-8197-4EC6-A580-3233ED61CC2D}"/>
                  </a:ext>
                </a:extLst>
              </p:cNvPr>
              <p:cNvSpPr txBox="1"/>
              <p:nvPr/>
            </p:nvSpPr>
            <p:spPr bwMode="auto">
              <a:xfrm>
                <a:off x="3518221" y="4955621"/>
                <a:ext cx="6431122" cy="729573"/>
              </a:xfrm>
              <a:prstGeom prst="rect">
                <a:avLst/>
              </a:prstGeom>
              <a:noFill/>
              <a:ln>
                <a:noFill/>
              </a:ln>
              <a:effectLst/>
            </p:spPr>
            <p:txBody>
              <a:bodyP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𝜌</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 </m:t>
                      </m:r>
                      <m:f>
                        <m:fPr>
                          <m:ctrlP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fPr>
                        <m:num>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1</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𝑟</m:t>
                              </m:r>
                            </m:e>
                            <m:sub>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𝑓</m:t>
                              </m:r>
                            </m:sub>
                          </m:sSub>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e>
                            <m:sub>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num>
                        <m:den>
                          <m:sSub>
                            <m:sSubPr>
                              <m:ctrlP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e>
                            <m:sub>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𝑢</m:t>
                              </m:r>
                            </m:sub>
                          </m:sSub>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e>
                            <m:sub>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den>
                      </m:f>
                      <m:r>
                        <a:rPr kumimoji="0" lang="en-GB" sz="20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f>
                        <m:fPr>
                          <m:ctrlP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fPr>
                        <m:num>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𝑆</m:t>
                          </m:r>
                          <m:d>
                            <m:dPr>
                              <m:begChr m:val="["/>
                              <m:endChr m:val="]"/>
                              <m:ctrlP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dPr>
                            <m:e>
                              <m:d>
                                <m:dPr>
                                  <m:ctrlP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dPr>
                                <m:e>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1</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𝑟</m:t>
                                      </m:r>
                                    </m:e>
                                    <m:sub>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𝑓</m:t>
                                      </m:r>
                                    </m:sub>
                                  </m:sSub>
                                </m:e>
                              </m:d>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𝑑</m:t>
                              </m:r>
                            </m:e>
                          </m:d>
                        </m:num>
                        <m:den>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𝑆</m:t>
                          </m:r>
                          <m:d>
                            <m:dPr>
                              <m:ctrlP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dPr>
                            <m:e>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𝑢</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𝑑</m:t>
                              </m:r>
                            </m:e>
                          </m:d>
                        </m:den>
                      </m:f>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f>
                        <m:fPr>
                          <m:ctrlP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fPr>
                        <m:num>
                          <m:d>
                            <m:dPr>
                              <m:ctrlP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dPr>
                            <m:e>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1</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𝑟</m:t>
                                  </m:r>
                                </m:e>
                                <m:sub>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𝑓</m:t>
                                  </m:r>
                                </m:sub>
                              </m:sSub>
                            </m:e>
                          </m:d>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𝑑</m:t>
                          </m:r>
                        </m:num>
                        <m:den>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𝑢</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𝑑</m:t>
                          </m:r>
                        </m:den>
                      </m:f>
                    </m:oMath>
                  </m:oMathPara>
                </a14:m>
                <a:endParaRPr kumimoji="0" lang="en-GB" sz="20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xmlns="">
          <p:sp>
            <p:nvSpPr>
              <p:cNvPr id="8" name="Object 1024">
                <a:extLst>
                  <a:ext uri="{FF2B5EF4-FFF2-40B4-BE49-F238E27FC236}">
                    <a16:creationId xmlns:a16="http://schemas.microsoft.com/office/drawing/2014/main" id="{5ABC9098-8197-4EC6-A580-3233ED61CC2D}"/>
                  </a:ext>
                </a:extLst>
              </p:cNvPr>
              <p:cNvSpPr txBox="1">
                <a:spLocks noRot="1" noChangeAspect="1" noMove="1" noResize="1" noEditPoints="1" noAdjustHandles="1" noChangeArrowheads="1" noChangeShapeType="1" noTextEdit="1"/>
              </p:cNvSpPr>
              <p:nvPr/>
            </p:nvSpPr>
            <p:spPr bwMode="auto">
              <a:xfrm>
                <a:off x="3518221" y="4955621"/>
                <a:ext cx="6431122" cy="729573"/>
              </a:xfrm>
              <a:prstGeom prst="rect">
                <a:avLst/>
              </a:prstGeom>
              <a:blipFill>
                <a:blip r:embed="rId5"/>
                <a:stretch>
                  <a:fillRect b="-833"/>
                </a:stretch>
              </a:blipFill>
              <a:ln>
                <a:noFill/>
              </a:ln>
              <a:effectLst/>
            </p:spPr>
            <p:txBody>
              <a:bodyPr/>
              <a:lstStyle/>
              <a:p>
                <a:r>
                  <a:rPr lang="en-GB">
                    <a:noFill/>
                  </a:rPr>
                  <a:t> </a:t>
                </a:r>
              </a:p>
            </p:txBody>
          </p:sp>
        </mc:Fallback>
      </mc:AlternateContent>
      <p:sp>
        <p:nvSpPr>
          <p:cNvPr id="6" name="Slide Number Placeholder 5">
            <a:extLst>
              <a:ext uri="{FF2B5EF4-FFF2-40B4-BE49-F238E27FC236}">
                <a16:creationId xmlns:a16="http://schemas.microsoft.com/office/drawing/2014/main" id="{811BF355-93E4-4BEF-AD8D-396505DAA79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222</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22DD5C30-A7AF-4549-9B94-FC64FB9F5433}"/>
                  </a:ext>
                </a:extLst>
              </p:cNvPr>
              <p:cNvSpPr txBox="1"/>
              <p:nvPr/>
            </p:nvSpPr>
            <p:spPr>
              <a:xfrm>
                <a:off x="5880683" y="3559803"/>
                <a:ext cx="6140740" cy="859659"/>
              </a:xfrm>
              <a:prstGeom prst="rect">
                <a:avLst/>
              </a:prstGeom>
              <a:noFill/>
            </p:spPr>
            <p:txBody>
              <a:bodyPr wrap="squar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rPr>
                  <a:t>Or         </a:t>
                </a:r>
                <a14:m>
                  <m:oMath xmlns:m="http://schemas.openxmlformats.org/officeDocument/2006/math">
                    <m:f>
                      <m:fPr>
                        <m:ctrlP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fPr>
                      <m:num>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𝑆</m:t>
                        </m:r>
                        <m:d>
                          <m:dPr>
                            <m:begChr m:val="["/>
                            <m:endChr m:val="]"/>
                            <m:ctrlP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dPr>
                          <m:e>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𝜌</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𝑢</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m:t>
                            </m:r>
                            <m:d>
                              <m:dPr>
                                <m:ctrlP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ctrlPr>
                              </m:dPr>
                              <m:e>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1</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𝜌</m:t>
                                </m:r>
                              </m:e>
                            </m:d>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𝑑</m:t>
                            </m:r>
                          </m:e>
                        </m:d>
                      </m:num>
                      <m:den>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den>
                    </m:f>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1</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sSub>
                      <m:sSubPr>
                        <m:ctrlP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sSubPr>
                      <m:e>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𝑟</m:t>
                        </m:r>
                      </m:e>
                      <m:sub>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𝑓</m:t>
                        </m:r>
                      </m:sub>
                    </m:sSub>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Cambria Math" panose="02040503050406030204" pitchFamily="18" charset="0"/>
                        <a:cs typeface="+mn-cs"/>
                      </a:rPr>
                      <m:t>𝜌</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Cambria Math" panose="02040503050406030204" pitchFamily="18" charset="0"/>
                        <a:cs typeface="+mn-cs"/>
                      </a:rPr>
                      <m:t>𝑢</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Cambria Math" panose="02040503050406030204" pitchFamily="18" charset="0"/>
                        <a:cs typeface="+mn-cs"/>
                      </a:rPr>
                      <m:t>+</m:t>
                    </m:r>
                    <m:d>
                      <m:dPr>
                        <m:ctrlP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Cambria Math" panose="02040503050406030204" pitchFamily="18" charset="0"/>
                            <a:cs typeface="+mn-cs"/>
                          </a:rPr>
                        </m:ctrlPr>
                      </m:dPr>
                      <m:e>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Cambria Math" panose="02040503050406030204" pitchFamily="18" charset="0"/>
                            <a:cs typeface="+mn-cs"/>
                          </a:rPr>
                          <m:t>1</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Cambria Math" panose="02040503050406030204" pitchFamily="18" charset="0"/>
                            <a:cs typeface="+mn-cs"/>
                          </a:rPr>
                          <m:t>−</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Cambria Math" panose="02040503050406030204" pitchFamily="18" charset="0"/>
                            <a:cs typeface="+mn-cs"/>
                          </a:rPr>
                          <m:t>𝜌</m:t>
                        </m:r>
                      </m:e>
                    </m:d>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Cambria Math" panose="02040503050406030204" pitchFamily="18" charset="0"/>
                        <a:cs typeface="+mn-cs"/>
                      </a:rPr>
                      <m:t>𝑑</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1</m:t>
                    </m:r>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m:t>
                    </m:r>
                    <m:sSub>
                      <m:sSubPr>
                        <m:ctrlP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ctrlPr>
                      </m:sSubPr>
                      <m:e>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𝑟</m:t>
                        </m:r>
                      </m:e>
                      <m:sub>
                        <m:r>
                          <a:rPr kumimoji="0" lang="en-GB" sz="2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𝑓</m:t>
                        </m:r>
                      </m:sub>
                    </m:sSub>
                  </m:oMath>
                </a14:m>
                <a:endParaRPr kumimoji="0" lang="en-GB" sz="20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xmlns="">
          <p:sp>
            <p:nvSpPr>
              <p:cNvPr id="7" name="TextBox 6">
                <a:extLst>
                  <a:ext uri="{FF2B5EF4-FFF2-40B4-BE49-F238E27FC236}">
                    <a16:creationId xmlns:a16="http://schemas.microsoft.com/office/drawing/2014/main" id="{22DD5C30-A7AF-4549-9B94-FC64FB9F5433}"/>
                  </a:ext>
                </a:extLst>
              </p:cNvPr>
              <p:cNvSpPr txBox="1">
                <a:spLocks noRot="1" noChangeAspect="1" noMove="1" noResize="1" noEditPoints="1" noAdjustHandles="1" noChangeArrowheads="1" noChangeShapeType="1" noTextEdit="1"/>
              </p:cNvSpPr>
              <p:nvPr/>
            </p:nvSpPr>
            <p:spPr>
              <a:xfrm>
                <a:off x="5880683" y="3559803"/>
                <a:ext cx="6140740" cy="859659"/>
              </a:xfrm>
              <a:prstGeom prst="rect">
                <a:avLst/>
              </a:prstGeom>
              <a:blipFill>
                <a:blip r:embed="rId6"/>
                <a:stretch>
                  <a:fillRect l="-89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96DF20E0-42FC-4D3B-BCD9-7CE850BC9701}"/>
                  </a:ext>
                </a:extLst>
              </p:cNvPr>
              <p:cNvSpPr txBox="1"/>
              <p:nvPr/>
            </p:nvSpPr>
            <p:spPr>
              <a:xfrm>
                <a:off x="2768367" y="2055303"/>
                <a:ext cx="3624044" cy="71974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𝑆</m:t>
                      </m:r>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f>
                        <m:fPr>
                          <m:ctrlP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fPr>
                        <m:num>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𝜌</m:t>
                          </m:r>
                          <m:sSub>
                            <m:sSubPr>
                              <m:ctrlP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e>
                            <m:sub>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𝑢</m:t>
                              </m:r>
                            </m:sub>
                          </m:sSub>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m:rPr>
                              <m:nor/>
                            </m:rPr>
                            <a:rPr kumimoji="0" lang="en-GB" sz="2000" b="0" i="0" u="none" strike="noStrike" kern="1200" cap="none" spc="0" normalizeH="0" baseline="0" noProof="0">
                              <a:ln>
                                <a:noFill/>
                              </a:ln>
                              <a:solidFill>
                                <a:srgbClr val="000000"/>
                              </a:solidFill>
                              <a:effectLst/>
                              <a:uLnTx/>
                              <a:uFillTx/>
                              <a:latin typeface="Cambria Math" panose="02040503050406030204" pitchFamily="18" charset="0"/>
                              <a:ea typeface="+mn-ea"/>
                              <a:cs typeface="+mn-cs"/>
                            </a:rPr>
                            <m:t>1</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𝜌</m:t>
                          </m:r>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𝑆</m:t>
                              </m:r>
                            </m:e>
                            <m:sub>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𝑑</m:t>
                              </m:r>
                            </m:sub>
                          </m:sSub>
                        </m:num>
                        <m:den>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1</m:t>
                          </m:r>
                          <m:r>
                            <a:rPr kumimoji="0" lang="en-GB"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sSub>
                            <m:sSubPr>
                              <m:ctrlP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𝑟</m:t>
                              </m:r>
                            </m:e>
                            <m:sub>
                              <m:r>
                                <a:rPr kumimoji="0" lang="en-GB" sz="20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𝑓</m:t>
                              </m:r>
                            </m:sub>
                          </m:sSub>
                        </m:den>
                      </m:f>
                    </m:oMath>
                  </m:oMathPara>
                </a14:m>
                <a:endPar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xmlns="">
          <p:sp>
            <p:nvSpPr>
              <p:cNvPr id="9" name="TextBox 8">
                <a:extLst>
                  <a:ext uri="{FF2B5EF4-FFF2-40B4-BE49-F238E27FC236}">
                    <a16:creationId xmlns:a16="http://schemas.microsoft.com/office/drawing/2014/main" id="{96DF20E0-42FC-4D3B-BCD9-7CE850BC9701}"/>
                  </a:ext>
                </a:extLst>
              </p:cNvPr>
              <p:cNvSpPr txBox="1">
                <a:spLocks noRot="1" noChangeAspect="1" noMove="1" noResize="1" noEditPoints="1" noAdjustHandles="1" noChangeArrowheads="1" noChangeShapeType="1" noTextEdit="1"/>
              </p:cNvSpPr>
              <p:nvPr/>
            </p:nvSpPr>
            <p:spPr>
              <a:xfrm>
                <a:off x="2768367" y="2055303"/>
                <a:ext cx="3624044" cy="719749"/>
              </a:xfrm>
              <a:prstGeom prst="rect">
                <a:avLst/>
              </a:prstGeom>
              <a:blipFill>
                <a:blip r:embed="rId7"/>
                <a:stretch>
                  <a:fillRect/>
                </a:stretch>
              </a:blipFill>
            </p:spPr>
            <p:txBody>
              <a:bodyPr/>
              <a:lstStyle/>
              <a:p>
                <a:r>
                  <a:rPr lang="en-GB">
                    <a:noFill/>
                  </a:rPr>
                  <a:t> </a:t>
                </a:r>
              </a:p>
            </p:txBody>
          </p:sp>
        </mc:Fallback>
      </mc:AlternateContent>
      <p:sp>
        <p:nvSpPr>
          <p:cNvPr id="10" name="TextBox 9">
            <a:extLst>
              <a:ext uri="{FF2B5EF4-FFF2-40B4-BE49-F238E27FC236}">
                <a16:creationId xmlns:a16="http://schemas.microsoft.com/office/drawing/2014/main" id="{F066F149-A458-4495-BF32-88DF151898CB}"/>
              </a:ext>
            </a:extLst>
          </p:cNvPr>
          <p:cNvSpPr txBox="1"/>
          <p:nvPr/>
        </p:nvSpPr>
        <p:spPr>
          <a:xfrm>
            <a:off x="587229" y="2055303"/>
            <a:ext cx="2692866"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The value of the stock today must equal to the present value of the expected price next period discounted at the risk-free rate</a:t>
            </a:r>
          </a:p>
        </p:txBody>
      </p:sp>
    </p:spTree>
    <p:extLst>
      <p:ext uri="{BB962C8B-B14F-4D97-AF65-F5344CB8AC3E}">
        <p14:creationId xmlns:p14="http://schemas.microsoft.com/office/powerpoint/2010/main" val="1551068477"/>
      </p:ext>
    </p:extLst>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699" y="692696"/>
            <a:ext cx="11681138" cy="423040"/>
          </a:xfrm>
          <a:solidFill>
            <a:schemeClr val="accent4"/>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Example</a:t>
            </a:r>
          </a:p>
        </p:txBody>
      </p:sp>
      <p:sp>
        <p:nvSpPr>
          <p:cNvPr id="3" name="Content Placeholder 2"/>
          <p:cNvSpPr>
            <a:spLocks noGrp="1"/>
          </p:cNvSpPr>
          <p:nvPr>
            <p:ph idx="1"/>
          </p:nvPr>
        </p:nvSpPr>
        <p:spPr>
          <a:xfrm>
            <a:off x="231819" y="1115736"/>
            <a:ext cx="11706895" cy="5742264"/>
          </a:xfrm>
        </p:spPr>
        <p:txBody>
          <a:bodyPr>
            <a:normAutofit/>
          </a:bodyPr>
          <a:lstStyle/>
          <a:p>
            <a:pPr marL="109728" indent="0">
              <a:buNone/>
            </a:pPr>
            <a:endParaRPr lang="en-GB" sz="2000" dirty="0"/>
          </a:p>
          <a:p>
            <a:pPr marL="109728" indent="0">
              <a:buNone/>
            </a:pPr>
            <a:endParaRPr lang="en-GB" sz="2000" dirty="0"/>
          </a:p>
        </p:txBody>
      </p:sp>
      <p:pic>
        <p:nvPicPr>
          <p:cNvPr id="4" name="Picture 4">
            <a:extLst>
              <a:ext uri="{FF2B5EF4-FFF2-40B4-BE49-F238E27FC236}">
                <a16:creationId xmlns:a16="http://schemas.microsoft.com/office/drawing/2014/main" id="{101AADDD-D73C-48B8-B344-C99D4480F2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286" y="1263243"/>
            <a:ext cx="6374132" cy="1720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3535C576-CFD0-46F3-8F61-8F9C151D2598}"/>
              </a:ext>
            </a:extLst>
          </p:cNvPr>
          <p:cNvSpPr txBox="1"/>
          <p:nvPr/>
        </p:nvSpPr>
        <p:spPr>
          <a:xfrm>
            <a:off x="6767119" y="1828800"/>
            <a:ext cx="150442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rPr>
              <a:t>Slide No. </a:t>
            </a:r>
            <a:r>
              <a:rPr kumimoji="0" lang="en-GB" sz="1800" b="0" i="0" u="none" strike="noStrike" kern="1200" cap="none" spc="0" normalizeH="0" baseline="0" noProof="0" dirty="0">
                <a:ln>
                  <a:noFill/>
                </a:ln>
                <a:solidFill>
                  <a:srgbClr val="FF0000"/>
                </a:solidFill>
                <a:effectLst/>
                <a:uLnTx/>
                <a:uFillTx/>
                <a:latin typeface="Calibri" panose="020F0502020204030204"/>
                <a:ea typeface="+mn-ea"/>
                <a:cs typeface="+mn-cs"/>
              </a:rPr>
              <a:t>217</a:t>
            </a:r>
            <a:r>
              <a:rPr kumimoji="0" lang="en-GB" sz="1800" b="0" i="0" u="none" strike="noStrike" kern="1200" cap="none" spc="0" normalizeH="0" baseline="0" noProof="0" dirty="0">
                <a:ln>
                  <a:noFill/>
                </a:ln>
                <a:solidFill>
                  <a:srgbClr val="000000"/>
                </a:solidFill>
                <a:effectLst/>
                <a:uLnTx/>
                <a:uFillTx/>
                <a:latin typeface="Calibri" panose="020F0502020204030204"/>
                <a:ea typeface="+mn-ea"/>
                <a:cs typeface="+mn-cs"/>
              </a:rPr>
              <a:t> </a:t>
            </a:r>
          </a:p>
        </p:txBody>
      </p:sp>
      <p:pic>
        <p:nvPicPr>
          <p:cNvPr id="6" name="Picture 4">
            <a:extLst>
              <a:ext uri="{FF2B5EF4-FFF2-40B4-BE49-F238E27FC236}">
                <a16:creationId xmlns:a16="http://schemas.microsoft.com/office/drawing/2014/main" id="{299782A8-19C9-4C74-95EE-31DCA83DA40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3286" y="3131134"/>
            <a:ext cx="5280025" cy="3293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4">
            <a:extLst>
              <a:ext uri="{FF2B5EF4-FFF2-40B4-BE49-F238E27FC236}">
                <a16:creationId xmlns:a16="http://schemas.microsoft.com/office/drawing/2014/main" id="{7E1977BF-6E22-468C-9B9E-ACC673DF1CD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13310" y="3140262"/>
            <a:ext cx="5620216" cy="3283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Slide Number Placeholder 7">
            <a:extLst>
              <a:ext uri="{FF2B5EF4-FFF2-40B4-BE49-F238E27FC236}">
                <a16:creationId xmlns:a16="http://schemas.microsoft.com/office/drawing/2014/main" id="{88329DE1-C9DA-44E7-9BBD-691BB78EF8B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223</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79596656"/>
      </p:ext>
    </p:extLst>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114" y="556640"/>
            <a:ext cx="11845255" cy="394699"/>
          </a:xfrm>
          <a:solidFill>
            <a:schemeClr val="accent4"/>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Test Yourself</a:t>
            </a:r>
            <a:endParaRPr lang="en-GB" sz="3200" dirty="0"/>
          </a:p>
        </p:txBody>
      </p:sp>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C83F4EEF-40EE-4B31-A991-F8FE871F6122}"/>
                  </a:ext>
                </a:extLst>
              </p:cNvPr>
              <p:cNvSpPr/>
              <p:nvPr/>
            </p:nvSpPr>
            <p:spPr>
              <a:xfrm>
                <a:off x="192949" y="951339"/>
                <a:ext cx="5998127" cy="5973558"/>
              </a:xfrm>
              <a:prstGeom prst="rect">
                <a:avLst/>
              </a:prstGeom>
            </p:spPr>
            <p:txBody>
              <a:bodyPr wrap="square">
                <a:spAutoFit/>
              </a:bodyPr>
              <a:lstStyle/>
              <a:p>
                <a:pPr marL="0" marR="114935" lvl="0" indent="0" algn="just" defTabSz="914400" rtl="0" eaLnBrk="1" fontAlgn="auto" latinLnBrk="0" hangingPunct="1">
                  <a:lnSpc>
                    <a:spcPct val="84000"/>
                  </a:lnSpc>
                  <a:spcBef>
                    <a:spcPts val="0"/>
                  </a:spcBef>
                  <a:spcAft>
                    <a:spcPts val="0"/>
                  </a:spcAft>
                  <a:buClrTx/>
                  <a:buSzTx/>
                  <a:buFontTx/>
                  <a:buNone/>
                  <a:tabLst>
                    <a:tab pos="241300" algn="l"/>
                  </a:tabLst>
                  <a:defRPr/>
                </a:pPr>
                <a:r>
                  <a:rPr kumimoji="0" lang="en-IN" sz="1000" b="1"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mn-cs"/>
                  </a:rPr>
                  <a:t>1. </a:t>
                </a:r>
                <a:r>
                  <a:rPr kumimoji="0" lang="en-GB" sz="1000" b="1"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mn-cs"/>
                  </a:rPr>
                  <a:t>Which of the following statements is FALSE?</a:t>
                </a:r>
              </a:p>
              <a:p>
                <a:pPr marL="0" marR="114935" lvl="0" indent="0" algn="just" defTabSz="914400" rtl="0" eaLnBrk="1" fontAlgn="auto" latinLnBrk="0" hangingPunct="1">
                  <a:lnSpc>
                    <a:spcPct val="84000"/>
                  </a:lnSpc>
                  <a:spcBef>
                    <a:spcPts val="0"/>
                  </a:spcBef>
                  <a:spcAft>
                    <a:spcPts val="0"/>
                  </a:spcAft>
                  <a:buClrTx/>
                  <a:buSzTx/>
                  <a:buFontTx/>
                  <a:buNone/>
                  <a:tabLst>
                    <a:tab pos="241300" algn="l"/>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mn-cs"/>
                  </a:rPr>
                  <a:t>A. A replicating portfolio is a portfolio of other securities that has exactly the same value in one period as the option.</a:t>
                </a:r>
              </a:p>
              <a:p>
                <a:pPr marL="0" marR="114935" lvl="0" indent="0" algn="just" defTabSz="914400" rtl="0" eaLnBrk="1" fontAlgn="auto" latinLnBrk="0" hangingPunct="1">
                  <a:lnSpc>
                    <a:spcPct val="84000"/>
                  </a:lnSpc>
                  <a:spcBef>
                    <a:spcPts val="0"/>
                  </a:spcBef>
                  <a:spcAft>
                    <a:spcPts val="0"/>
                  </a:spcAft>
                  <a:buClrTx/>
                  <a:buSzTx/>
                  <a:buFontTx/>
                  <a:buNone/>
                  <a:tabLst>
                    <a:tab pos="241300" algn="l"/>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mn-cs"/>
                  </a:rPr>
                  <a:t>B. By using the Law of One Price, we are able to solve for the price of the option as long as we know the probabilities of the states in the binomial tree.</a:t>
                </a:r>
              </a:p>
              <a:p>
                <a:pPr marL="0" marR="114935" lvl="0" indent="0" algn="just" defTabSz="914400" rtl="0" eaLnBrk="1" fontAlgn="auto" latinLnBrk="0" hangingPunct="1">
                  <a:lnSpc>
                    <a:spcPct val="84000"/>
                  </a:lnSpc>
                  <a:spcBef>
                    <a:spcPts val="0"/>
                  </a:spcBef>
                  <a:spcAft>
                    <a:spcPts val="0"/>
                  </a:spcAft>
                  <a:buClrTx/>
                  <a:buSzTx/>
                  <a:buFontTx/>
                  <a:buNone/>
                  <a:tabLst>
                    <a:tab pos="241300" algn="l"/>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mn-cs"/>
                  </a:rPr>
                  <a:t>C. The binomial tree contains all the information we currently know: the value of the stock, bond, and call options in each state in one period, as well as the price of the stock and bond today.</a:t>
                </a:r>
              </a:p>
              <a:p>
                <a:pPr marL="0" marR="114935" lvl="0" indent="0" algn="just" defTabSz="914400" rtl="0" eaLnBrk="1" fontAlgn="auto" latinLnBrk="0" hangingPunct="1">
                  <a:lnSpc>
                    <a:spcPct val="84000"/>
                  </a:lnSpc>
                  <a:spcBef>
                    <a:spcPts val="0"/>
                  </a:spcBef>
                  <a:spcAft>
                    <a:spcPts val="0"/>
                  </a:spcAft>
                  <a:buClrTx/>
                  <a:buSzTx/>
                  <a:buFontTx/>
                  <a:buNone/>
                  <a:tabLst>
                    <a:tab pos="241300" algn="l"/>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mn-cs"/>
                  </a:rPr>
                  <a:t>D. The idea that you can replicate the option payoff by dynamically trading in a portfolio of the underlying stock and a risk-free bond was one of the most important contributions of the original Black-Scholes paper. Today, this kind of replication strategy is called a dynamic trading strategy.</a:t>
                </a:r>
              </a:p>
              <a:p>
                <a:pPr marL="0" marR="114935" lvl="0" indent="0" algn="just" defTabSz="914400" rtl="0" eaLnBrk="1" fontAlgn="auto" latinLnBrk="0" hangingPunct="1">
                  <a:lnSpc>
                    <a:spcPct val="84000"/>
                  </a:lnSpc>
                  <a:spcBef>
                    <a:spcPts val="0"/>
                  </a:spcBef>
                  <a:spcAft>
                    <a:spcPts val="0"/>
                  </a:spcAft>
                  <a:buClrTx/>
                  <a:buSzTx/>
                  <a:buFontTx/>
                  <a:buNone/>
                  <a:tabLst>
                    <a:tab pos="241300" algn="l"/>
                  </a:tabLst>
                  <a:defRPr/>
                </a:pPr>
                <a:r>
                  <a:rPr kumimoji="0" lang="en-IN" sz="10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 </a:t>
                </a:r>
                <a:endParaRPr kumimoji="0" lang="en-GB" sz="1100" b="0"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mn-cs"/>
                </a:endParaRPr>
              </a:p>
              <a:p>
                <a:pPr marL="0" marR="114935" lvl="0" indent="0" algn="just" defTabSz="914400" rtl="0" eaLnBrk="1" fontAlgn="auto" latinLnBrk="0" hangingPunct="1">
                  <a:lnSpc>
                    <a:spcPct val="84000"/>
                  </a:lnSpc>
                  <a:spcBef>
                    <a:spcPts val="0"/>
                  </a:spcBef>
                  <a:spcAft>
                    <a:spcPts val="0"/>
                  </a:spcAft>
                  <a:buClrTx/>
                  <a:buSzTx/>
                  <a:buFontTx/>
                  <a:buNone/>
                  <a:tabLst>
                    <a:tab pos="241300" algn="l"/>
                  </a:tabLst>
                  <a:defRPr/>
                </a:pPr>
                <a:r>
                  <a:rPr kumimoji="0" lang="en-IN" sz="1000" b="1"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mn-cs"/>
                  </a:rPr>
                  <a:t>2. </a:t>
                </a:r>
                <a:r>
                  <a:rPr kumimoji="0" lang="en-IN" sz="1000" b="1"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 </a:t>
                </a:r>
                <a:r>
                  <a:rPr kumimoji="0" lang="en-GB" sz="1000" b="1"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Which of the following statements is FALSE?</a:t>
                </a:r>
              </a:p>
              <a:p>
                <a:pPr marL="0" marR="114935" lvl="0" indent="0" algn="just" defTabSz="914400" rtl="0" eaLnBrk="1" fontAlgn="auto" latinLnBrk="0" hangingPunct="1">
                  <a:lnSpc>
                    <a:spcPct val="84000"/>
                  </a:lnSpc>
                  <a:spcBef>
                    <a:spcPts val="0"/>
                  </a:spcBef>
                  <a:spcAft>
                    <a:spcPts val="0"/>
                  </a:spcAft>
                  <a:buClrTx/>
                  <a:buSzTx/>
                  <a:buFontTx/>
                  <a:buNone/>
                  <a:tabLst>
                    <a:tab pos="241300" algn="l"/>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A. The techniques of the binomial option pricing model are specific to European call and put options.</a:t>
                </a:r>
              </a:p>
              <a:p>
                <a:pPr marL="0" marR="114935" lvl="0" indent="0" algn="just" defTabSz="914400" rtl="0" eaLnBrk="1" fontAlgn="auto" latinLnBrk="0" hangingPunct="1">
                  <a:lnSpc>
                    <a:spcPct val="84000"/>
                  </a:lnSpc>
                  <a:spcBef>
                    <a:spcPts val="0"/>
                  </a:spcBef>
                  <a:spcAft>
                    <a:spcPts val="0"/>
                  </a:spcAft>
                  <a:buClrTx/>
                  <a:buSzTx/>
                  <a:buFontTx/>
                  <a:buNone/>
                  <a:tabLst>
                    <a:tab pos="241300" algn="l"/>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B. We can summarize the payoffs for the Binomial Option Pricing Model in a binomial tree—a timeline with two branches at every date that represent the possible events that could happen at those times.</a:t>
                </a:r>
              </a:p>
              <a:p>
                <a:pPr marL="0" marR="114935" lvl="0" indent="0" algn="just" defTabSz="914400" rtl="0" eaLnBrk="1" fontAlgn="auto" latinLnBrk="0" hangingPunct="1">
                  <a:lnSpc>
                    <a:spcPct val="84000"/>
                  </a:lnSpc>
                  <a:spcBef>
                    <a:spcPts val="0"/>
                  </a:spcBef>
                  <a:spcAft>
                    <a:spcPts val="0"/>
                  </a:spcAft>
                  <a:buClrTx/>
                  <a:buSzTx/>
                  <a:buFontTx/>
                  <a:buNone/>
                  <a:tabLst>
                    <a:tab pos="241300" algn="l"/>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C. We define the state in which the stock price goes up as the up state and the state in which the stock price goes down as the downstate.</a:t>
                </a:r>
              </a:p>
              <a:p>
                <a:pPr marL="0" marR="114935" lvl="0" indent="0" algn="just" defTabSz="914400" rtl="0" eaLnBrk="1" fontAlgn="auto" latinLnBrk="0" hangingPunct="1">
                  <a:lnSpc>
                    <a:spcPct val="84000"/>
                  </a:lnSpc>
                  <a:spcBef>
                    <a:spcPts val="0"/>
                  </a:spcBef>
                  <a:spcAft>
                    <a:spcPts val="0"/>
                  </a:spcAft>
                  <a:buClrTx/>
                  <a:buSzTx/>
                  <a:buFontTx/>
                  <a:buNone/>
                  <a:tabLst>
                    <a:tab pos="241300" algn="l"/>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D. When using the Binomial Option Pricing Model, by the Law of One Price, the price of the option today must equal the current market value of the replicating portfolio.</a:t>
                </a:r>
              </a:p>
              <a:p>
                <a:pPr marL="0" marR="114935" lvl="0" indent="0" algn="just" defTabSz="914400" rtl="0" eaLnBrk="1" fontAlgn="auto" latinLnBrk="0" hangingPunct="1">
                  <a:lnSpc>
                    <a:spcPct val="84000"/>
                  </a:lnSpc>
                  <a:spcBef>
                    <a:spcPts val="0"/>
                  </a:spcBef>
                  <a:spcAft>
                    <a:spcPts val="0"/>
                  </a:spcAft>
                  <a:buClrTx/>
                  <a:buSzTx/>
                  <a:buFontTx/>
                  <a:buNone/>
                  <a:tabLst>
                    <a:tab pos="241300" algn="l"/>
                  </a:tabLst>
                  <a:defRPr/>
                </a:pPr>
                <a:endParaRPr kumimoji="0" lang="en-GB" sz="1100" b="0"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mn-cs"/>
                </a:endParaRPr>
              </a:p>
              <a:p>
                <a:pPr marL="0" marR="0" lvl="0" indent="0" algn="l" defTabSz="914400" rtl="0" eaLnBrk="1" fontAlgn="auto" latinLnBrk="0" hangingPunct="1">
                  <a:lnSpc>
                    <a:spcPts val="1000"/>
                  </a:lnSpc>
                  <a:spcBef>
                    <a:spcPts val="0"/>
                  </a:spcBef>
                  <a:spcAft>
                    <a:spcPts val="0"/>
                  </a:spcAft>
                  <a:buClrTx/>
                  <a:buSzTx/>
                  <a:buFontTx/>
                  <a:buNone/>
                  <a:tabLst/>
                  <a:defRPr/>
                </a:pPr>
                <a:r>
                  <a:rPr kumimoji="0" lang="en-IN" sz="1000" b="1"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mn-cs"/>
                  </a:rPr>
                  <a:t>3. </a:t>
                </a:r>
                <a:r>
                  <a:rPr kumimoji="0" lang="en-IN" sz="10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 </a:t>
                </a:r>
                <a:r>
                  <a:rPr kumimoji="0" lang="en-GB" sz="1000" b="1"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Consider the following equation</a:t>
                </a:r>
                <a:r>
                  <a:rPr kumimoji="0" lang="en-GB" sz="1100" b="1"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 </a:t>
                </a:r>
                <a14:m>
                  <m:oMath xmlns:m="http://schemas.openxmlformats.org/officeDocument/2006/math">
                    <m:r>
                      <a:rPr kumimoji="0" lang="en-GB" sz="1100" b="1"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𝜟</m:t>
                    </m:r>
                    <m:r>
                      <a:rPr kumimoji="0" lang="en-GB" sz="11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f>
                      <m:fPr>
                        <m:ctrlPr>
                          <a:rPr kumimoji="0" lang="en-GB" sz="11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fPr>
                      <m:num>
                        <m:sSub>
                          <m:sSubPr>
                            <m:ctrlPr>
                              <a:rPr kumimoji="0" lang="en-GB" sz="11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11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𝑪</m:t>
                            </m:r>
                          </m:e>
                          <m:sub>
                            <m:r>
                              <a:rPr kumimoji="0" lang="en-GB" sz="11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𝒖</m:t>
                            </m:r>
                          </m:sub>
                        </m:sSub>
                        <m:r>
                          <a:rPr kumimoji="0" lang="en-GB" sz="11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11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11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𝑪</m:t>
                            </m:r>
                          </m:e>
                          <m:sub>
                            <m:r>
                              <a:rPr kumimoji="0" lang="en-GB" sz="11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𝒅</m:t>
                            </m:r>
                          </m:sub>
                        </m:sSub>
                      </m:num>
                      <m:den>
                        <m:sSub>
                          <m:sSubPr>
                            <m:ctrlPr>
                              <a:rPr kumimoji="0" lang="en-GB" sz="11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11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𝑺</m:t>
                            </m:r>
                          </m:e>
                          <m:sub>
                            <m:r>
                              <a:rPr kumimoji="0" lang="en-GB" sz="11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𝒖</m:t>
                            </m:r>
                          </m:sub>
                        </m:sSub>
                        <m:r>
                          <a:rPr kumimoji="0" lang="en-GB" sz="11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sSub>
                          <m:sSubPr>
                            <m:ctrlPr>
                              <a:rPr kumimoji="0" lang="en-GB" sz="11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sSubPr>
                          <m:e>
                            <m:r>
                              <a:rPr kumimoji="0" lang="en-GB" sz="11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𝑺</m:t>
                            </m:r>
                          </m:e>
                          <m:sub>
                            <m:r>
                              <a:rPr kumimoji="0" lang="en-GB" sz="1100" b="1"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𝒅</m:t>
                            </m:r>
                          </m:sub>
                        </m:sSub>
                      </m:den>
                    </m:f>
                  </m:oMath>
                </a14:m>
                <a:r>
                  <a:rPr kumimoji="0" lang="en-GB" sz="1000" b="1"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 </a:t>
                </a:r>
              </a:p>
              <a:p>
                <a:pPr marL="0" marR="0" lvl="0" indent="0" algn="l" defTabSz="914400" rtl="0" eaLnBrk="1" fontAlgn="auto" latinLnBrk="0" hangingPunct="1">
                  <a:lnSpc>
                    <a:spcPts val="1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In this equation, the term </a:t>
                </a:r>
                <a14:m>
                  <m:oMath xmlns:m="http://schemas.openxmlformats.org/officeDocument/2006/math">
                    <m:r>
                      <a:rPr kumimoji="0" lang="en-GB" sz="10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m:t>
                    </m:r>
                  </m:oMath>
                </a14:m>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 represents:</a:t>
                </a:r>
              </a:p>
              <a:p>
                <a:pPr marL="0" marR="0" lvl="0" indent="0" algn="l" defTabSz="914400" rtl="0" eaLnBrk="1" fontAlgn="auto" latinLnBrk="0" hangingPunct="1">
                  <a:lnSpc>
                    <a:spcPts val="1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A. the change in the stock price from the low state to the high state.</a:t>
                </a:r>
              </a:p>
              <a:p>
                <a:pPr marL="0" marR="0" lvl="0" indent="0" algn="l" defTabSz="914400" rtl="0" eaLnBrk="1" fontAlgn="auto" latinLnBrk="0" hangingPunct="1">
                  <a:lnSpc>
                    <a:spcPts val="1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B. the sensitivity of the option's value to changes in the stock price.</a:t>
                </a:r>
              </a:p>
              <a:p>
                <a:pPr marL="0" marR="0" lvl="0" indent="0" algn="l" defTabSz="914400" rtl="0" eaLnBrk="1" fontAlgn="auto" latinLnBrk="0" hangingPunct="1">
                  <a:lnSpc>
                    <a:spcPts val="1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C. the position in bonds for the replicating portfolio.</a:t>
                </a:r>
              </a:p>
              <a:p>
                <a:pPr marL="0" marR="0" lvl="0" indent="0" algn="l" defTabSz="914400" rtl="0" eaLnBrk="1" fontAlgn="auto" latinLnBrk="0" hangingPunct="1">
                  <a:lnSpc>
                    <a:spcPts val="1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D. the change in the stock price from the high state to the low state.</a:t>
                </a:r>
              </a:p>
              <a:p>
                <a:pPr marL="0" marR="0" lvl="0" indent="0" algn="l" defTabSz="914400" rtl="0" eaLnBrk="1" fontAlgn="auto" latinLnBrk="0" hangingPunct="1">
                  <a:lnSpc>
                    <a:spcPts val="1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endParaRPr>
              </a:p>
              <a:p>
                <a:pPr marL="0" marR="0" lvl="0" indent="0" algn="l" defTabSz="914400" rtl="0" eaLnBrk="1" fontAlgn="auto" latinLnBrk="0" hangingPunct="1">
                  <a:lnSpc>
                    <a:spcPts val="1000"/>
                  </a:lnSpc>
                  <a:spcBef>
                    <a:spcPts val="0"/>
                  </a:spcBef>
                  <a:spcAft>
                    <a:spcPts val="0"/>
                  </a:spcAft>
                  <a:buClrTx/>
                  <a:buSzTx/>
                  <a:buFontTx/>
                  <a:buNone/>
                  <a:tabLst/>
                  <a:defRPr/>
                </a:pPr>
                <a:r>
                  <a:rPr kumimoji="0" lang="en-GB" sz="1000" b="1"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The current price of KD Industries stock is $20. In the next year the stock price will either go up by 20% or go down by 20%. KD pays no dividends. The one year risk-free rate is 5% and will remain constant. </a:t>
                </a:r>
              </a:p>
              <a:p>
                <a:pPr marL="0" marR="38100" lvl="0" indent="0" algn="l" defTabSz="914400" rtl="0" eaLnBrk="1" fontAlgn="auto" latinLnBrk="0" hangingPunct="1">
                  <a:lnSpc>
                    <a:spcPct val="100000"/>
                  </a:lnSpc>
                  <a:spcBef>
                    <a:spcPts val="0"/>
                  </a:spcBef>
                  <a:spcAft>
                    <a:spcPts val="0"/>
                  </a:spcAft>
                  <a:buClrTx/>
                  <a:buSzTx/>
                  <a:buFontTx/>
                  <a:buNone/>
                  <a:tabLst>
                    <a:tab pos="241300" algn="l"/>
                  </a:tabLst>
                  <a:defRPr/>
                </a:pPr>
                <a:r>
                  <a:rPr kumimoji="0" lang="en-IN" sz="1000" b="1"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mn-cs"/>
                  </a:rPr>
                  <a:t>4. </a:t>
                </a:r>
                <a:r>
                  <a:rPr kumimoji="0" lang="en-GB" sz="1000" b="1"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mn-cs"/>
                  </a:rPr>
                  <a:t>Using the binomial pricing model, the calculated price of a one-year call option on KD stock with a strike price of $20 is closest to:</a:t>
                </a:r>
              </a:p>
              <a:p>
                <a:pPr marL="0" marR="38100" lvl="0" indent="0" algn="l" defTabSz="914400" rtl="0" eaLnBrk="1" fontAlgn="auto" latinLnBrk="0" hangingPunct="1">
                  <a:lnSpc>
                    <a:spcPct val="100000"/>
                  </a:lnSpc>
                  <a:spcBef>
                    <a:spcPts val="0"/>
                  </a:spcBef>
                  <a:spcAft>
                    <a:spcPts val="0"/>
                  </a:spcAft>
                  <a:buClrTx/>
                  <a:buSzTx/>
                  <a:buFontTx/>
                  <a:buNone/>
                  <a:tabLst>
                    <a:tab pos="241300" algn="l"/>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mn-cs"/>
                  </a:rPr>
                  <a:t>A. $2.40</a:t>
                </a:r>
              </a:p>
              <a:p>
                <a:pPr marL="0" marR="38100" lvl="0" indent="0" algn="l" defTabSz="914400" rtl="0" eaLnBrk="1" fontAlgn="auto" latinLnBrk="0" hangingPunct="1">
                  <a:lnSpc>
                    <a:spcPct val="100000"/>
                  </a:lnSpc>
                  <a:spcBef>
                    <a:spcPts val="0"/>
                  </a:spcBef>
                  <a:spcAft>
                    <a:spcPts val="0"/>
                  </a:spcAft>
                  <a:buClrTx/>
                  <a:buSzTx/>
                  <a:buFontTx/>
                  <a:buNone/>
                  <a:tabLst>
                    <a:tab pos="241300" algn="l"/>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mn-cs"/>
                  </a:rPr>
                  <a:t>B. $2.00</a:t>
                </a:r>
              </a:p>
              <a:p>
                <a:pPr marL="0" marR="38100" lvl="0" indent="0" algn="l" defTabSz="914400" rtl="0" eaLnBrk="1" fontAlgn="auto" latinLnBrk="0" hangingPunct="1">
                  <a:lnSpc>
                    <a:spcPct val="100000"/>
                  </a:lnSpc>
                  <a:spcBef>
                    <a:spcPts val="0"/>
                  </a:spcBef>
                  <a:spcAft>
                    <a:spcPts val="0"/>
                  </a:spcAft>
                  <a:buClrTx/>
                  <a:buSzTx/>
                  <a:buFontTx/>
                  <a:buNone/>
                  <a:tabLst>
                    <a:tab pos="241300" algn="l"/>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mn-cs"/>
                  </a:rPr>
                  <a:t>C. $2.15</a:t>
                </a:r>
              </a:p>
              <a:p>
                <a:pPr marL="0" marR="38100" lvl="0" indent="0" algn="l" defTabSz="914400" rtl="0" eaLnBrk="1" fontAlgn="auto" latinLnBrk="0" hangingPunct="1">
                  <a:lnSpc>
                    <a:spcPct val="100000"/>
                  </a:lnSpc>
                  <a:spcBef>
                    <a:spcPts val="0"/>
                  </a:spcBef>
                  <a:spcAft>
                    <a:spcPts val="0"/>
                  </a:spcAft>
                  <a:buClrTx/>
                  <a:buSzTx/>
                  <a:buFontTx/>
                  <a:buNone/>
                  <a:tabLst>
                    <a:tab pos="241300" algn="l"/>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mn-cs"/>
                  </a:rPr>
                  <a:t>D. $1.45</a:t>
                </a:r>
              </a:p>
              <a:p>
                <a:pPr marL="0" marR="38100" lvl="0" indent="0" algn="l" defTabSz="914400" rtl="0" eaLnBrk="1" fontAlgn="auto" latinLnBrk="0" hangingPunct="1">
                  <a:lnSpc>
                    <a:spcPct val="100000"/>
                  </a:lnSpc>
                  <a:spcBef>
                    <a:spcPts val="0"/>
                  </a:spcBef>
                  <a:spcAft>
                    <a:spcPts val="0"/>
                  </a:spcAft>
                  <a:buClrTx/>
                  <a:buSzTx/>
                  <a:buFontTx/>
                  <a:buNone/>
                  <a:tabLst>
                    <a:tab pos="241300" algn="l"/>
                  </a:tabLst>
                  <a:defRPr/>
                </a:pPr>
                <a:endPar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mn-cs"/>
                </a:endParaRPr>
              </a:p>
              <a:p>
                <a:pPr marL="0" marR="38100" lvl="0" indent="0" algn="l" defTabSz="914400" rtl="0" eaLnBrk="1" fontAlgn="auto" latinLnBrk="0" hangingPunct="1">
                  <a:lnSpc>
                    <a:spcPct val="100000"/>
                  </a:lnSpc>
                  <a:spcBef>
                    <a:spcPts val="0"/>
                  </a:spcBef>
                  <a:spcAft>
                    <a:spcPts val="0"/>
                  </a:spcAft>
                  <a:buClrTx/>
                  <a:buSzTx/>
                  <a:buFontTx/>
                  <a:buNone/>
                  <a:tabLst>
                    <a:tab pos="241300" algn="l"/>
                  </a:tabLst>
                  <a:defRPr/>
                </a:pPr>
                <a:r>
                  <a:rPr kumimoji="0" lang="en-GB" sz="1000" b="1"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mn-cs"/>
                  </a:rPr>
                  <a:t>5. Using the binomial pricing model, the calculated price of a one-year put option on KD stock with a strike price of $20 is closest to:</a:t>
                </a:r>
              </a:p>
              <a:p>
                <a:pPr marL="0" marR="38100" lvl="0" indent="0" algn="l" defTabSz="914400" rtl="0" eaLnBrk="1" fontAlgn="auto" latinLnBrk="0" hangingPunct="1">
                  <a:lnSpc>
                    <a:spcPct val="100000"/>
                  </a:lnSpc>
                  <a:spcBef>
                    <a:spcPts val="0"/>
                  </a:spcBef>
                  <a:spcAft>
                    <a:spcPts val="0"/>
                  </a:spcAft>
                  <a:buClrTx/>
                  <a:buSzTx/>
                  <a:buFontTx/>
                  <a:buNone/>
                  <a:tabLst>
                    <a:tab pos="241300" algn="l"/>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mn-cs"/>
                  </a:rPr>
                  <a:t>A. $2.00</a:t>
                </a:r>
              </a:p>
              <a:p>
                <a:pPr marL="0" marR="38100" lvl="0" indent="0" algn="l" defTabSz="914400" rtl="0" eaLnBrk="1" fontAlgn="auto" latinLnBrk="0" hangingPunct="1">
                  <a:lnSpc>
                    <a:spcPct val="100000"/>
                  </a:lnSpc>
                  <a:spcBef>
                    <a:spcPts val="0"/>
                  </a:spcBef>
                  <a:spcAft>
                    <a:spcPts val="0"/>
                  </a:spcAft>
                  <a:buClrTx/>
                  <a:buSzTx/>
                  <a:buFontTx/>
                  <a:buNone/>
                  <a:tabLst>
                    <a:tab pos="241300" algn="l"/>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mn-cs"/>
                  </a:rPr>
                  <a:t>B. $2.15</a:t>
                </a:r>
              </a:p>
              <a:p>
                <a:pPr marL="0" marR="38100" lvl="0" indent="0" algn="l" defTabSz="914400" rtl="0" eaLnBrk="1" fontAlgn="auto" latinLnBrk="0" hangingPunct="1">
                  <a:lnSpc>
                    <a:spcPct val="100000"/>
                  </a:lnSpc>
                  <a:spcBef>
                    <a:spcPts val="0"/>
                  </a:spcBef>
                  <a:spcAft>
                    <a:spcPts val="0"/>
                  </a:spcAft>
                  <a:buClrTx/>
                  <a:buSzTx/>
                  <a:buFontTx/>
                  <a:buNone/>
                  <a:tabLst>
                    <a:tab pos="241300" algn="l"/>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mn-cs"/>
                  </a:rPr>
                  <a:t>C. $2.40</a:t>
                </a:r>
              </a:p>
              <a:p>
                <a:pPr marL="0" marR="38100" lvl="0" indent="0" algn="l" defTabSz="914400" rtl="0" eaLnBrk="1" fontAlgn="auto" latinLnBrk="0" hangingPunct="1">
                  <a:lnSpc>
                    <a:spcPct val="100000"/>
                  </a:lnSpc>
                  <a:spcBef>
                    <a:spcPts val="0"/>
                  </a:spcBef>
                  <a:spcAft>
                    <a:spcPts val="0"/>
                  </a:spcAft>
                  <a:buClrTx/>
                  <a:buSzTx/>
                  <a:buFontTx/>
                  <a:buNone/>
                  <a:tabLst>
                    <a:tab pos="241300" algn="l"/>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mn-cs"/>
                  </a:rPr>
                  <a:t>D. $1.45</a:t>
                </a:r>
                <a:endParaRPr kumimoji="0" lang="en-GB" sz="1100" b="0"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mn-cs"/>
                </a:endParaRPr>
              </a:p>
            </p:txBody>
          </p:sp>
        </mc:Choice>
        <mc:Fallback xmlns="">
          <p:sp>
            <p:nvSpPr>
              <p:cNvPr id="4" name="Rectangle 3">
                <a:extLst>
                  <a:ext uri="{FF2B5EF4-FFF2-40B4-BE49-F238E27FC236}">
                    <a16:creationId xmlns:a16="http://schemas.microsoft.com/office/drawing/2014/main" id="{C83F4EEF-40EE-4B31-A991-F8FE871F6122}"/>
                  </a:ext>
                </a:extLst>
              </p:cNvPr>
              <p:cNvSpPr>
                <a:spLocks noRot="1" noChangeAspect="1" noMove="1" noResize="1" noEditPoints="1" noAdjustHandles="1" noChangeArrowheads="1" noChangeShapeType="1" noTextEdit="1"/>
              </p:cNvSpPr>
              <p:nvPr/>
            </p:nvSpPr>
            <p:spPr>
              <a:xfrm>
                <a:off x="192949" y="951339"/>
                <a:ext cx="5998127" cy="5973558"/>
              </a:xfrm>
              <a:prstGeom prst="rect">
                <a:avLst/>
              </a:prstGeom>
              <a:blipFill>
                <a:blip r:embed="rId2"/>
                <a:stretch>
                  <a:fillRect t="-408"/>
                </a:stretch>
              </a:blipFill>
            </p:spPr>
            <p:txBody>
              <a:bodyPr/>
              <a:lstStyle/>
              <a:p>
                <a:r>
                  <a:rPr lang="en-GB">
                    <a:noFill/>
                  </a:rPr>
                  <a:t> </a:t>
                </a:r>
              </a:p>
            </p:txBody>
          </p:sp>
        </mc:Fallback>
      </mc:AlternateContent>
      <p:sp>
        <p:nvSpPr>
          <p:cNvPr id="6" name="Content Placeholder 2">
            <a:extLst>
              <a:ext uri="{FF2B5EF4-FFF2-40B4-BE49-F238E27FC236}">
                <a16:creationId xmlns:a16="http://schemas.microsoft.com/office/drawing/2014/main" id="{FE7B6C37-FC69-4F3A-BCE0-9D4D1179E2A2}"/>
              </a:ext>
            </a:extLst>
          </p:cNvPr>
          <p:cNvSpPr txBox="1">
            <a:spLocks/>
          </p:cNvSpPr>
          <p:nvPr/>
        </p:nvSpPr>
        <p:spPr>
          <a:xfrm>
            <a:off x="6199464" y="951338"/>
            <a:ext cx="5992535" cy="5906661"/>
          </a:xfrm>
          <a:prstGeom prst="rect">
            <a:avLst/>
          </a:prstGeom>
          <a:ln>
            <a:noFill/>
          </a:ln>
        </p:spPr>
        <p:txBody>
          <a:bodyPr>
            <a:normAutofit fontScale="92500" lnSpcReduction="10000"/>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1"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Taggart Transcontinental's stock has a volatility of 25% and a current stock price of $40 per share. Taggart pays no dividends. The risk-free interest rate is 4%.</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1"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6. The Black-Scholes value of a one-year, at-the-money call option on Taggart stock is closest to:</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A. $1.45</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B. $3.15</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C. $4.75</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D. $9.50</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endParaRPr kumimoji="0" lang="en-GB" altLang="en-US" sz="1100" b="1"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1"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7. The term [N(d2) × PV(K)] in the Black-Scholes model represents the</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A. call option delta.</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B. Put option delta.</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C. Bank Loan.</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D. present value of a bank loan.</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endPar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1"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8. Consider the following equation:</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1"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In this equation, the term σ represents:</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A. the number of days to expiration.</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B. the number of years to expiration.</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C. the expected return on the stock.</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D. the annual volatility of the stock.</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endPar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1"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9. Which of the following statements is FALSE?</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A. In both the Binomial and Black-Scholes Pricing Models, we need to know the risk-neutral probability of each possible future stock price to calculate the option price.</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B. In the real world, investors are risk-averse. Thus, the expected return of a typical stock includes a positive risk premium to compensate investors for risk.</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C. Because no assumption on the risk preferences of investors is necessary to calculate the option price using either the Binomial Model or the Black-Scholes formula, the models must work for any set of preferences, including risk-neutral investors.</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D. If all market participants were risk neutral, then all financial assets (including options) would have the same cost of capital - the risk free rate of interest.</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endPar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1"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The current price of KD Industries stock is $20.  In the next year the stock price will either go up by 20% or go down by 20%. KD pays no dividends. The one year risk-free rate is 5% and will remain constant.</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1"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10. The risk neutral probability of an up state for KD Industries is closest to:</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A. 37.5%</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B. 60.0%</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C. 40.0%</a:t>
            </a:r>
          </a:p>
          <a:p>
            <a:pPr marL="0" marR="0" lvl="0" indent="0" algn="l" defTabSz="914400" rtl="0" eaLnBrk="0" fontAlgn="base" latinLnBrk="0" hangingPunct="0">
              <a:lnSpc>
                <a:spcPct val="100000"/>
              </a:lnSpc>
              <a:spcBef>
                <a:spcPct val="0"/>
              </a:spcBef>
              <a:spcAft>
                <a:spcPct val="0"/>
              </a:spcAft>
              <a:buClrTx/>
              <a:buSzTx/>
              <a:buFont typeface="Georgia"/>
              <a:buNone/>
              <a:tabLst>
                <a:tab pos="190500" algn="l"/>
              </a:tabLst>
              <a:defRPr/>
            </a:pPr>
            <a:r>
              <a:rPr kumimoji="0" lang="en-GB" altLang="en-US" sz="11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Arial" panose="020B0604020202020204" pitchFamily="34" charset="0"/>
              </a:rPr>
              <a:t>D. 62.5%</a:t>
            </a:r>
          </a:p>
          <a:p>
            <a:pPr marL="109728" marR="0" lvl="0" indent="0" algn="l" defTabSz="914400" rtl="0" eaLnBrk="1" fontAlgn="auto" latinLnBrk="0" hangingPunct="1">
              <a:lnSpc>
                <a:spcPct val="100000"/>
              </a:lnSpc>
              <a:spcBef>
                <a:spcPts val="300"/>
              </a:spcBef>
              <a:spcAft>
                <a:spcPts val="600"/>
              </a:spcAft>
              <a:buClr>
                <a:srgbClr val="F69200"/>
              </a:buClr>
              <a:buSzTx/>
              <a:buFont typeface="Georgia"/>
              <a:buNone/>
              <a:tabLst/>
              <a:defRPr/>
            </a:pPr>
            <a:endParaRPr kumimoji="0" lang="en-GB" sz="16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pic>
        <p:nvPicPr>
          <p:cNvPr id="7" name="Picture 6">
            <a:extLst>
              <a:ext uri="{FF2B5EF4-FFF2-40B4-BE49-F238E27FC236}">
                <a16:creationId xmlns:a16="http://schemas.microsoft.com/office/drawing/2014/main" id="{E2D3E429-10A8-4C40-96FA-5FB692F6F325}"/>
              </a:ext>
            </a:extLst>
          </p:cNvPr>
          <p:cNvPicPr>
            <a:picLocks noChangeAspect="1"/>
          </p:cNvPicPr>
          <p:nvPr/>
        </p:nvPicPr>
        <p:blipFill>
          <a:blip r:embed="rId3"/>
          <a:stretch>
            <a:fillRect/>
          </a:stretch>
        </p:blipFill>
        <p:spPr>
          <a:xfrm>
            <a:off x="8455422" y="3272984"/>
            <a:ext cx="4262287" cy="580477"/>
          </a:xfrm>
          <a:prstGeom prst="rect">
            <a:avLst/>
          </a:prstGeom>
        </p:spPr>
      </p:pic>
      <p:sp>
        <p:nvSpPr>
          <p:cNvPr id="3" name="Slide Number Placeholder 2">
            <a:extLst>
              <a:ext uri="{FF2B5EF4-FFF2-40B4-BE49-F238E27FC236}">
                <a16:creationId xmlns:a16="http://schemas.microsoft.com/office/drawing/2014/main" id="{56509027-8B51-43C8-A15F-9B83568404B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224</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09336828"/>
      </p:ext>
    </p:extLst>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942" y="667529"/>
            <a:ext cx="11785704" cy="355928"/>
          </a:xfrm>
          <a:solidFill>
            <a:schemeClr val="accent4"/>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Some Explanations For the Previous Questions</a:t>
            </a:r>
          </a:p>
        </p:txBody>
      </p:sp>
      <p:sp>
        <p:nvSpPr>
          <p:cNvPr id="3" name="Content Placeholder 2"/>
          <p:cNvSpPr>
            <a:spLocks noGrp="1"/>
          </p:cNvSpPr>
          <p:nvPr>
            <p:ph idx="1"/>
          </p:nvPr>
        </p:nvSpPr>
        <p:spPr>
          <a:xfrm>
            <a:off x="242552" y="1097487"/>
            <a:ext cx="11762094" cy="5517232"/>
          </a:xfrm>
        </p:spPr>
        <p:txBody>
          <a:bodyPr>
            <a:normAutofit/>
          </a:bodyPr>
          <a:lstStyle/>
          <a:p>
            <a:pPr>
              <a:buFont typeface="Wingdings" panose="05000000000000000000" pitchFamily="2" charset="2"/>
              <a:buChar char="§"/>
            </a:pPr>
            <a:r>
              <a:rPr lang="en-GB" sz="1000" b="1" u="sng" dirty="0"/>
              <a:t>Question 4: </a:t>
            </a:r>
          </a:p>
          <a:p>
            <a:pPr>
              <a:buFont typeface="Wingdings" panose="05000000000000000000" pitchFamily="2" charset="2"/>
              <a:buChar char="§"/>
            </a:pPr>
            <a:endParaRPr lang="en-GB" sz="1000" b="1" dirty="0"/>
          </a:p>
          <a:p>
            <a:pPr>
              <a:buFont typeface="Wingdings" panose="05000000000000000000" pitchFamily="2" charset="2"/>
              <a:buChar char="§"/>
            </a:pPr>
            <a:endParaRPr lang="en-GB" sz="1000" b="1" dirty="0"/>
          </a:p>
          <a:p>
            <a:pPr>
              <a:buFont typeface="Wingdings" panose="05000000000000000000" pitchFamily="2" charset="2"/>
              <a:buChar char="§"/>
            </a:pPr>
            <a:endParaRPr lang="en-GB" sz="1000" b="1" dirty="0"/>
          </a:p>
          <a:p>
            <a:pPr>
              <a:buFont typeface="Wingdings" panose="05000000000000000000" pitchFamily="2" charset="2"/>
              <a:buChar char="§"/>
            </a:pPr>
            <a:endParaRPr lang="en-GB" sz="1000" b="1" dirty="0"/>
          </a:p>
          <a:p>
            <a:pPr>
              <a:buFont typeface="Wingdings" panose="05000000000000000000" pitchFamily="2" charset="2"/>
              <a:buChar char="§"/>
            </a:pPr>
            <a:endParaRPr lang="en-GB" sz="1000" b="1" dirty="0"/>
          </a:p>
          <a:p>
            <a:pPr>
              <a:buFont typeface="Wingdings" panose="05000000000000000000" pitchFamily="2" charset="2"/>
              <a:buChar char="§"/>
            </a:pPr>
            <a:endParaRPr lang="en-GB" sz="1000" b="1" dirty="0"/>
          </a:p>
          <a:p>
            <a:pPr>
              <a:buFont typeface="Wingdings" panose="05000000000000000000" pitchFamily="2" charset="2"/>
              <a:buChar char="§"/>
            </a:pPr>
            <a:endParaRPr lang="en-GB" sz="1000" b="1" dirty="0"/>
          </a:p>
          <a:p>
            <a:pPr>
              <a:buFont typeface="Wingdings" panose="05000000000000000000" pitchFamily="2" charset="2"/>
              <a:buChar char="§"/>
            </a:pPr>
            <a:endParaRPr lang="en-GB" sz="1000" b="1" dirty="0"/>
          </a:p>
          <a:p>
            <a:pPr>
              <a:buFont typeface="Wingdings" panose="05000000000000000000" pitchFamily="2" charset="2"/>
              <a:buChar char="§"/>
            </a:pPr>
            <a:r>
              <a:rPr lang="en-GB" sz="1000" b="1" u="sng" dirty="0"/>
              <a:t>Question 5: </a:t>
            </a:r>
          </a:p>
          <a:p>
            <a:pPr>
              <a:buFont typeface="Wingdings" panose="05000000000000000000" pitchFamily="2" charset="2"/>
              <a:buChar char="§"/>
            </a:pPr>
            <a:endParaRPr lang="en-GB" sz="1000" b="1" u="sng" dirty="0"/>
          </a:p>
          <a:p>
            <a:pPr>
              <a:buFont typeface="Wingdings" panose="05000000000000000000" pitchFamily="2" charset="2"/>
              <a:buChar char="§"/>
            </a:pPr>
            <a:endParaRPr lang="en-GB" sz="1000" b="1" u="sng" dirty="0"/>
          </a:p>
          <a:p>
            <a:pPr>
              <a:buFont typeface="Wingdings" panose="05000000000000000000" pitchFamily="2" charset="2"/>
              <a:buChar char="§"/>
            </a:pPr>
            <a:endParaRPr lang="en-GB" sz="1000" b="1" u="sng" dirty="0"/>
          </a:p>
          <a:p>
            <a:pPr>
              <a:buFont typeface="Wingdings" panose="05000000000000000000" pitchFamily="2" charset="2"/>
              <a:buChar char="§"/>
            </a:pPr>
            <a:endParaRPr lang="en-GB" sz="1000" b="1" u="sng" dirty="0"/>
          </a:p>
          <a:p>
            <a:pPr>
              <a:buFont typeface="Wingdings" panose="05000000000000000000" pitchFamily="2" charset="2"/>
              <a:buChar char="§"/>
            </a:pPr>
            <a:endParaRPr lang="en-GB" sz="1000" b="1" u="sng" dirty="0"/>
          </a:p>
          <a:p>
            <a:pPr>
              <a:buFont typeface="Wingdings" panose="05000000000000000000" pitchFamily="2" charset="2"/>
              <a:buChar char="§"/>
            </a:pPr>
            <a:endParaRPr lang="en-GB" sz="1000" b="1" u="sng" dirty="0"/>
          </a:p>
          <a:p>
            <a:pPr>
              <a:buFont typeface="Wingdings" panose="05000000000000000000" pitchFamily="2" charset="2"/>
              <a:buChar char="§"/>
            </a:pPr>
            <a:endParaRPr lang="en-GB" sz="1000" b="1" u="sng" dirty="0"/>
          </a:p>
          <a:p>
            <a:pPr>
              <a:buFont typeface="Wingdings" panose="05000000000000000000" pitchFamily="2" charset="2"/>
              <a:buChar char="§"/>
            </a:pPr>
            <a:endParaRPr lang="en-GB" sz="1000" b="1" u="sng" dirty="0"/>
          </a:p>
          <a:p>
            <a:pPr>
              <a:buFont typeface="Wingdings" panose="05000000000000000000" pitchFamily="2" charset="2"/>
              <a:buChar char="§"/>
            </a:pPr>
            <a:r>
              <a:rPr lang="en-GB" sz="1000" b="1" u="sng" dirty="0"/>
              <a:t>Question 6: </a:t>
            </a:r>
          </a:p>
          <a:p>
            <a:pPr>
              <a:buFont typeface="Wingdings" panose="05000000000000000000" pitchFamily="2" charset="2"/>
              <a:buChar char="§"/>
            </a:pPr>
            <a:endParaRPr lang="en-GB" sz="2000" dirty="0"/>
          </a:p>
        </p:txBody>
      </p:sp>
      <p:pic>
        <p:nvPicPr>
          <p:cNvPr id="4" name="Picture 3">
            <a:extLst>
              <a:ext uri="{FF2B5EF4-FFF2-40B4-BE49-F238E27FC236}">
                <a16:creationId xmlns:a16="http://schemas.microsoft.com/office/drawing/2014/main" id="{A3C1DD1F-7110-48A9-9711-ABA07CF6338E}"/>
              </a:ext>
            </a:extLst>
          </p:cNvPr>
          <p:cNvPicPr>
            <a:picLocks noChangeAspect="1"/>
          </p:cNvPicPr>
          <p:nvPr/>
        </p:nvPicPr>
        <p:blipFill>
          <a:blip r:embed="rId2"/>
          <a:stretch>
            <a:fillRect/>
          </a:stretch>
        </p:blipFill>
        <p:spPr>
          <a:xfrm>
            <a:off x="512365" y="1395597"/>
            <a:ext cx="2398615" cy="1156218"/>
          </a:xfrm>
          <a:prstGeom prst="rect">
            <a:avLst/>
          </a:prstGeom>
        </p:spPr>
      </p:pic>
      <p:pic>
        <p:nvPicPr>
          <p:cNvPr id="11" name="Picture 10">
            <a:extLst>
              <a:ext uri="{FF2B5EF4-FFF2-40B4-BE49-F238E27FC236}">
                <a16:creationId xmlns:a16="http://schemas.microsoft.com/office/drawing/2014/main" id="{4F7F799D-8AAD-4EA6-AF2E-E684E16E34FC}"/>
              </a:ext>
            </a:extLst>
          </p:cNvPr>
          <p:cNvPicPr>
            <a:picLocks noChangeAspect="1"/>
          </p:cNvPicPr>
          <p:nvPr/>
        </p:nvPicPr>
        <p:blipFill>
          <a:blip r:embed="rId3"/>
          <a:stretch>
            <a:fillRect/>
          </a:stretch>
        </p:blipFill>
        <p:spPr>
          <a:xfrm>
            <a:off x="2910980" y="1532872"/>
            <a:ext cx="4354565" cy="1014691"/>
          </a:xfrm>
          <a:prstGeom prst="rect">
            <a:avLst/>
          </a:prstGeom>
        </p:spPr>
      </p:pic>
      <p:pic>
        <p:nvPicPr>
          <p:cNvPr id="12" name="Picture 11">
            <a:extLst>
              <a:ext uri="{FF2B5EF4-FFF2-40B4-BE49-F238E27FC236}">
                <a16:creationId xmlns:a16="http://schemas.microsoft.com/office/drawing/2014/main" id="{90EC43BF-3A89-476D-91EF-027EEFF7F9BD}"/>
              </a:ext>
            </a:extLst>
          </p:cNvPr>
          <p:cNvPicPr>
            <a:picLocks noChangeAspect="1"/>
          </p:cNvPicPr>
          <p:nvPr/>
        </p:nvPicPr>
        <p:blipFill>
          <a:blip r:embed="rId4"/>
          <a:stretch>
            <a:fillRect/>
          </a:stretch>
        </p:blipFill>
        <p:spPr>
          <a:xfrm>
            <a:off x="512365" y="3224314"/>
            <a:ext cx="2292709" cy="1081872"/>
          </a:xfrm>
          <a:prstGeom prst="rect">
            <a:avLst/>
          </a:prstGeom>
        </p:spPr>
      </p:pic>
      <p:pic>
        <p:nvPicPr>
          <p:cNvPr id="13" name="Picture 12">
            <a:extLst>
              <a:ext uri="{FF2B5EF4-FFF2-40B4-BE49-F238E27FC236}">
                <a16:creationId xmlns:a16="http://schemas.microsoft.com/office/drawing/2014/main" id="{DBDD3B1C-9291-4850-B6DF-F73AC3337068}"/>
              </a:ext>
            </a:extLst>
          </p:cNvPr>
          <p:cNvPicPr>
            <a:picLocks noChangeAspect="1"/>
          </p:cNvPicPr>
          <p:nvPr/>
        </p:nvPicPr>
        <p:blipFill>
          <a:blip r:embed="rId5"/>
          <a:stretch>
            <a:fillRect/>
          </a:stretch>
        </p:blipFill>
        <p:spPr>
          <a:xfrm>
            <a:off x="2910980" y="3305216"/>
            <a:ext cx="4421678" cy="1008597"/>
          </a:xfrm>
          <a:prstGeom prst="rect">
            <a:avLst/>
          </a:prstGeom>
        </p:spPr>
      </p:pic>
      <p:pic>
        <p:nvPicPr>
          <p:cNvPr id="14" name="Picture 13">
            <a:extLst>
              <a:ext uri="{FF2B5EF4-FFF2-40B4-BE49-F238E27FC236}">
                <a16:creationId xmlns:a16="http://schemas.microsoft.com/office/drawing/2014/main" id="{161BF115-FE20-4D3B-9FB7-75D27DB4E635}"/>
              </a:ext>
            </a:extLst>
          </p:cNvPr>
          <p:cNvPicPr>
            <a:picLocks noChangeAspect="1"/>
          </p:cNvPicPr>
          <p:nvPr/>
        </p:nvPicPr>
        <p:blipFill>
          <a:blip r:embed="rId6"/>
          <a:stretch>
            <a:fillRect/>
          </a:stretch>
        </p:blipFill>
        <p:spPr>
          <a:xfrm>
            <a:off x="512365" y="4843406"/>
            <a:ext cx="5733835" cy="1226466"/>
          </a:xfrm>
          <a:prstGeom prst="rect">
            <a:avLst/>
          </a:prstGeom>
        </p:spPr>
      </p:pic>
      <p:sp>
        <p:nvSpPr>
          <p:cNvPr id="15" name="TextBox 14">
            <a:extLst>
              <a:ext uri="{FF2B5EF4-FFF2-40B4-BE49-F238E27FC236}">
                <a16:creationId xmlns:a16="http://schemas.microsoft.com/office/drawing/2014/main" id="{C7A71E3A-2271-41F9-9549-63BFF911AC30}"/>
              </a:ext>
            </a:extLst>
          </p:cNvPr>
          <p:cNvSpPr txBox="1"/>
          <p:nvPr/>
        </p:nvSpPr>
        <p:spPr>
          <a:xfrm>
            <a:off x="5712903" y="1097487"/>
            <a:ext cx="6073629" cy="5170646"/>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0"/>
              </a:spcAft>
              <a:buClr>
                <a:srgbClr val="F69200"/>
              </a:buClr>
              <a:buSzTx/>
              <a:buFont typeface="Wingdings" panose="05000000000000000000" pitchFamily="2" charset="2"/>
              <a:buChar char="§"/>
              <a:tabLst/>
              <a:defRPr/>
            </a:pPr>
            <a:r>
              <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rPr>
              <a:t>Question 10:</a:t>
            </a:r>
          </a:p>
          <a:p>
            <a:pPr marL="171450" marR="0" lvl="0" indent="-171450" algn="l" defTabSz="914400" rtl="0" eaLnBrk="1" fontAlgn="auto" latinLnBrk="0" hangingPunct="1">
              <a:lnSpc>
                <a:spcPct val="100000"/>
              </a:lnSpc>
              <a:spcBef>
                <a:spcPts val="0"/>
              </a:spcBef>
              <a:spcAft>
                <a:spcPts val="0"/>
              </a:spcAft>
              <a:buClr>
                <a:srgbClr val="F69200"/>
              </a:buClr>
              <a:buSzTx/>
              <a:buFont typeface="Wingdings" panose="05000000000000000000" pitchFamily="2" charset="2"/>
              <a:buChar char="§"/>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r>
              <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69200"/>
              </a:buClr>
              <a:buSzTx/>
              <a:buFontTx/>
              <a:buNone/>
              <a:tabLst/>
              <a:defRPr/>
            </a:pPr>
            <a:endParaRPr kumimoji="0" lang="en-GB" sz="1000" b="1" i="0" u="sng" strike="noStrike" kern="1200" cap="none" spc="0" normalizeH="0" baseline="0" noProof="0" dirty="0">
              <a:ln>
                <a:noFill/>
              </a:ln>
              <a:solidFill>
                <a:srgbClr val="000000"/>
              </a:solidFill>
              <a:effectLst/>
              <a:uLnTx/>
              <a:uFillTx/>
              <a:latin typeface="Calibri" panose="020F0502020204030204"/>
              <a:ea typeface="+mn-ea"/>
              <a:cs typeface="+mn-cs"/>
            </a:endParaRPr>
          </a:p>
        </p:txBody>
      </p:sp>
      <p:pic>
        <p:nvPicPr>
          <p:cNvPr id="16" name="Picture 15">
            <a:extLst>
              <a:ext uri="{FF2B5EF4-FFF2-40B4-BE49-F238E27FC236}">
                <a16:creationId xmlns:a16="http://schemas.microsoft.com/office/drawing/2014/main" id="{D6E7562B-28DD-429B-B8E6-189434A57B48}"/>
              </a:ext>
            </a:extLst>
          </p:cNvPr>
          <p:cNvPicPr>
            <a:picLocks noChangeAspect="1"/>
          </p:cNvPicPr>
          <p:nvPr/>
        </p:nvPicPr>
        <p:blipFill>
          <a:blip r:embed="rId7"/>
          <a:stretch>
            <a:fillRect/>
          </a:stretch>
        </p:blipFill>
        <p:spPr>
          <a:xfrm>
            <a:off x="6215613" y="1415317"/>
            <a:ext cx="5733835" cy="418979"/>
          </a:xfrm>
          <a:prstGeom prst="rect">
            <a:avLst/>
          </a:prstGeom>
        </p:spPr>
      </p:pic>
      <p:sp>
        <p:nvSpPr>
          <p:cNvPr id="22" name="TextBox 21">
            <a:extLst>
              <a:ext uri="{FF2B5EF4-FFF2-40B4-BE49-F238E27FC236}">
                <a16:creationId xmlns:a16="http://schemas.microsoft.com/office/drawing/2014/main" id="{E7780115-3597-47BD-A728-56EA51F42A0B}"/>
              </a:ext>
            </a:extLst>
          </p:cNvPr>
          <p:cNvSpPr txBox="1"/>
          <p:nvPr/>
        </p:nvSpPr>
        <p:spPr>
          <a:xfrm rot="10800000">
            <a:off x="9987379" y="4731798"/>
            <a:ext cx="1597980" cy="132343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Calibri" panose="020F0502020204030204"/>
                <a:ea typeface="+mn-ea"/>
                <a:cs typeface="+mn-cs"/>
              </a:rPr>
              <a:t>1-B</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Calibri" panose="020F0502020204030204"/>
                <a:ea typeface="+mn-ea"/>
                <a:cs typeface="+mn-cs"/>
              </a:rPr>
              <a:t>2-A</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Calibri" panose="020F0502020204030204"/>
                <a:ea typeface="+mn-ea"/>
                <a:cs typeface="+mn-cs"/>
              </a:rPr>
              <a:t>3-B</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Calibri" panose="020F0502020204030204"/>
                <a:ea typeface="+mn-ea"/>
                <a:cs typeface="+mn-cs"/>
              </a:rPr>
              <a:t>4-A</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Calibri" panose="020F0502020204030204"/>
                <a:ea typeface="+mn-ea"/>
                <a:cs typeface="+mn-cs"/>
              </a:rPr>
              <a:t>5-D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Calibri" panose="020F0502020204030204"/>
                <a:ea typeface="+mn-ea"/>
                <a:cs typeface="+mn-cs"/>
              </a:rPr>
              <a:t>6-C</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Calibri" panose="020F0502020204030204"/>
                <a:ea typeface="+mn-ea"/>
                <a:cs typeface="+mn-cs"/>
              </a:rPr>
              <a:t>7-C</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Calibri" panose="020F0502020204030204"/>
                <a:ea typeface="+mn-ea"/>
                <a:cs typeface="+mn-cs"/>
              </a:rPr>
              <a:t>8-D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Calibri" panose="020F0502020204030204"/>
                <a:ea typeface="+mn-ea"/>
                <a:cs typeface="+mn-cs"/>
              </a:rPr>
              <a:t>9-A</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Calibri" panose="020F0502020204030204"/>
                <a:ea typeface="+mn-ea"/>
                <a:cs typeface="+mn-cs"/>
              </a:rPr>
              <a:t>10-D</a:t>
            </a:r>
          </a:p>
        </p:txBody>
      </p:sp>
      <p:sp>
        <p:nvSpPr>
          <p:cNvPr id="5" name="Slide Number Placeholder 4">
            <a:extLst>
              <a:ext uri="{FF2B5EF4-FFF2-40B4-BE49-F238E27FC236}">
                <a16:creationId xmlns:a16="http://schemas.microsoft.com/office/drawing/2014/main" id="{EADC632B-9E66-4A1D-8651-79F93E30393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225</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30377231"/>
      </p:ext>
    </p:extLst>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699" y="692696"/>
            <a:ext cx="11681138" cy="389484"/>
          </a:xfrm>
          <a:solidFill>
            <a:schemeClr val="accent4"/>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Extra Questions &amp; Answers</a:t>
            </a:r>
            <a:endParaRPr lang="en-GB" sz="2500" dirty="0"/>
          </a:p>
        </p:txBody>
      </p:sp>
      <p:sp>
        <p:nvSpPr>
          <p:cNvPr id="3" name="Content Placeholder 2"/>
          <p:cNvSpPr>
            <a:spLocks noGrp="1"/>
          </p:cNvSpPr>
          <p:nvPr>
            <p:ph idx="1"/>
          </p:nvPr>
        </p:nvSpPr>
        <p:spPr>
          <a:xfrm>
            <a:off x="100668" y="1189766"/>
            <a:ext cx="11979479" cy="5517232"/>
          </a:xfrm>
        </p:spPr>
        <p:txBody>
          <a:bodyPr>
            <a:normAutofit/>
          </a:bodyPr>
          <a:lstStyle/>
          <a:p>
            <a:pPr>
              <a:buFont typeface="Arial" panose="020B0604020202020204" pitchFamily="34" charset="0"/>
              <a:buChar char="•"/>
            </a:pPr>
            <a:r>
              <a:rPr lang="en-GB" sz="2000" b="1" u="sng" dirty="0"/>
              <a:t>Question 1</a:t>
            </a:r>
            <a:r>
              <a:rPr lang="en-GB" sz="2000" b="1" dirty="0"/>
              <a:t>: </a:t>
            </a:r>
            <a:r>
              <a:rPr lang="en-GB" sz="2000" dirty="0"/>
              <a:t>The current price of Kinston Corporation stock is </a:t>
            </a:r>
            <a:r>
              <a:rPr lang="en-GB" sz="2000" dirty="0">
                <a:solidFill>
                  <a:srgbClr val="FF0000"/>
                </a:solidFill>
              </a:rPr>
              <a:t>$10</a:t>
            </a:r>
            <a:r>
              <a:rPr lang="en-GB" sz="2000" dirty="0"/>
              <a:t>.  In each of the next two years, this stock price can either go up by </a:t>
            </a:r>
            <a:r>
              <a:rPr lang="en-GB" sz="2000" dirty="0">
                <a:solidFill>
                  <a:srgbClr val="FF0000"/>
                </a:solidFill>
              </a:rPr>
              <a:t>$3.00 </a:t>
            </a:r>
            <a:r>
              <a:rPr lang="en-GB" sz="2000" dirty="0"/>
              <a:t>or go down by </a:t>
            </a:r>
            <a:r>
              <a:rPr lang="en-GB" sz="2000" dirty="0">
                <a:solidFill>
                  <a:srgbClr val="FF0000"/>
                </a:solidFill>
              </a:rPr>
              <a:t>$2.00</a:t>
            </a:r>
            <a:r>
              <a:rPr lang="en-GB" sz="2000" dirty="0"/>
              <a:t>.  Kinston stock pays no dividends.  The one year risk-free interest rate is </a:t>
            </a:r>
            <a:r>
              <a:rPr lang="en-GB" sz="2000" dirty="0">
                <a:solidFill>
                  <a:srgbClr val="FF0000"/>
                </a:solidFill>
              </a:rPr>
              <a:t>5%</a:t>
            </a:r>
            <a:r>
              <a:rPr lang="en-GB" sz="2000" dirty="0"/>
              <a:t> and will remain constant. Using the binomial pricing model, calculate the price of a two-year call option on Kinston stock with a strike price of </a:t>
            </a:r>
            <a:r>
              <a:rPr lang="en-GB" sz="2000" dirty="0">
                <a:solidFill>
                  <a:srgbClr val="FF0000"/>
                </a:solidFill>
              </a:rPr>
              <a:t>$9</a:t>
            </a:r>
            <a:r>
              <a:rPr lang="en-GB" sz="2000" dirty="0"/>
              <a:t>.</a:t>
            </a:r>
          </a:p>
          <a:p>
            <a:pPr lvl="0">
              <a:buClr>
                <a:srgbClr val="F69200"/>
              </a:buClr>
              <a:buFont typeface="Arial" panose="020B0604020202020204" pitchFamily="34" charset="0"/>
              <a:buChar char="•"/>
            </a:pPr>
            <a:r>
              <a:rPr lang="en-GB" sz="2000" b="1" u="sng" dirty="0">
                <a:solidFill>
                  <a:srgbClr val="FF0000"/>
                </a:solidFill>
              </a:rPr>
              <a:t>Answer:</a:t>
            </a:r>
            <a:r>
              <a:rPr lang="en-GB" sz="2000" b="1" dirty="0">
                <a:solidFill>
                  <a:srgbClr val="FF0000"/>
                </a:solidFill>
              </a:rPr>
              <a:t> </a:t>
            </a:r>
            <a:r>
              <a:rPr lang="en-GB" sz="2000" dirty="0">
                <a:solidFill>
                  <a:srgbClr val="000000"/>
                </a:solidFill>
              </a:rPr>
              <a:t>This problem requires a two-period binomial tree. The solution will start by solving the value of the call option for the up and down branches as of year </a:t>
            </a:r>
            <a:r>
              <a:rPr lang="en-GB" sz="2000" dirty="0">
                <a:solidFill>
                  <a:srgbClr val="FF0000"/>
                </a:solidFill>
              </a:rPr>
              <a:t>1</a:t>
            </a:r>
            <a:r>
              <a:rPr lang="en-GB" sz="2000" dirty="0">
                <a:solidFill>
                  <a:srgbClr val="000000"/>
                </a:solidFill>
              </a:rPr>
              <a:t> and then solve for the final value of the option at year </a:t>
            </a:r>
            <a:r>
              <a:rPr lang="en-GB" sz="2000" dirty="0">
                <a:solidFill>
                  <a:srgbClr val="FF0000"/>
                </a:solidFill>
              </a:rPr>
              <a:t>0</a:t>
            </a:r>
            <a:r>
              <a:rPr lang="en-GB" sz="2000" dirty="0">
                <a:solidFill>
                  <a:srgbClr val="000000"/>
                </a:solidFill>
              </a:rPr>
              <a:t>.</a:t>
            </a:r>
          </a:p>
          <a:p>
            <a:pPr>
              <a:buFont typeface="Arial" panose="020B0604020202020204" pitchFamily="34" charset="0"/>
              <a:buChar char="•"/>
            </a:pPr>
            <a:r>
              <a:rPr lang="en-GB" sz="2000" b="1" u="sng" dirty="0"/>
              <a:t>Up branch</a:t>
            </a:r>
            <a:r>
              <a:rPr lang="en-GB" sz="2000" dirty="0"/>
              <a:t>:</a:t>
            </a:r>
          </a:p>
          <a:p>
            <a:pPr>
              <a:buFont typeface="Arial" panose="020B0604020202020204" pitchFamily="34" charset="0"/>
              <a:buChar char="•"/>
            </a:pPr>
            <a:endParaRPr lang="en-GB" sz="2000" dirty="0"/>
          </a:p>
          <a:p>
            <a:pPr>
              <a:buFont typeface="Arial" panose="020B0604020202020204" pitchFamily="34" charset="0"/>
              <a:buChar char="•"/>
            </a:pPr>
            <a:endParaRPr lang="en-GB" sz="2000" dirty="0"/>
          </a:p>
          <a:p>
            <a:pPr>
              <a:buFont typeface="Arial" panose="020B0604020202020204" pitchFamily="34" charset="0"/>
              <a:buChar char="•"/>
            </a:pPr>
            <a:r>
              <a:rPr lang="en-GB" sz="2000" b="1" u="sng" dirty="0"/>
              <a:t>Down branch</a:t>
            </a:r>
            <a:r>
              <a:rPr lang="en-GB" sz="2000" dirty="0"/>
              <a:t>:</a:t>
            </a:r>
          </a:p>
          <a:p>
            <a:pPr>
              <a:buFont typeface="Arial" panose="020B0604020202020204" pitchFamily="34" charset="0"/>
              <a:buChar char="•"/>
            </a:pPr>
            <a:endParaRPr lang="en-GB" sz="2000" dirty="0"/>
          </a:p>
          <a:p>
            <a:pPr>
              <a:buFont typeface="Arial" panose="020B0604020202020204" pitchFamily="34" charset="0"/>
              <a:buChar char="•"/>
            </a:pPr>
            <a:endParaRPr lang="en-GB" sz="2000" dirty="0"/>
          </a:p>
          <a:p>
            <a:pPr>
              <a:buFont typeface="Arial" panose="020B0604020202020204" pitchFamily="34" charset="0"/>
              <a:buChar char="•"/>
            </a:pPr>
            <a:endParaRPr lang="en-GB" sz="2000" dirty="0"/>
          </a:p>
          <a:p>
            <a:pPr>
              <a:buFont typeface="Arial" panose="020B0604020202020204" pitchFamily="34" charset="0"/>
              <a:buChar char="•"/>
            </a:pPr>
            <a:r>
              <a:rPr lang="en-GB" sz="2000" b="1" u="sng" dirty="0"/>
              <a:t>Value at year zero: </a:t>
            </a:r>
          </a:p>
          <a:p>
            <a:pPr>
              <a:buFont typeface="Arial" panose="020B0604020202020204" pitchFamily="34" charset="0"/>
              <a:buChar char="•"/>
            </a:pPr>
            <a:endParaRPr lang="en-GB" sz="2000" dirty="0"/>
          </a:p>
        </p:txBody>
      </p:sp>
      <p:pic>
        <p:nvPicPr>
          <p:cNvPr id="4" name="Picture 3">
            <a:extLst>
              <a:ext uri="{FF2B5EF4-FFF2-40B4-BE49-F238E27FC236}">
                <a16:creationId xmlns:a16="http://schemas.microsoft.com/office/drawing/2014/main" id="{F3A354DC-998B-4FC5-8C2B-C75B54A23E1A}"/>
              </a:ext>
            </a:extLst>
          </p:cNvPr>
          <p:cNvPicPr>
            <a:picLocks noChangeAspect="1"/>
          </p:cNvPicPr>
          <p:nvPr/>
        </p:nvPicPr>
        <p:blipFill>
          <a:blip r:embed="rId2"/>
          <a:stretch>
            <a:fillRect/>
          </a:stretch>
        </p:blipFill>
        <p:spPr>
          <a:xfrm>
            <a:off x="6459757" y="3314372"/>
            <a:ext cx="4013227" cy="1910489"/>
          </a:xfrm>
          <a:prstGeom prst="rect">
            <a:avLst/>
          </a:prstGeom>
        </p:spPr>
      </p:pic>
      <p:pic>
        <p:nvPicPr>
          <p:cNvPr id="5" name="Picture 4">
            <a:extLst>
              <a:ext uri="{FF2B5EF4-FFF2-40B4-BE49-F238E27FC236}">
                <a16:creationId xmlns:a16="http://schemas.microsoft.com/office/drawing/2014/main" id="{2BCF7A0D-4A31-4A93-85EB-6805DCC3E851}"/>
              </a:ext>
            </a:extLst>
          </p:cNvPr>
          <p:cNvPicPr>
            <a:picLocks noChangeAspect="1"/>
          </p:cNvPicPr>
          <p:nvPr/>
        </p:nvPicPr>
        <p:blipFill>
          <a:blip r:embed="rId3"/>
          <a:stretch>
            <a:fillRect/>
          </a:stretch>
        </p:blipFill>
        <p:spPr>
          <a:xfrm>
            <a:off x="2202387" y="3200579"/>
            <a:ext cx="5733835" cy="1008597"/>
          </a:xfrm>
          <a:prstGeom prst="rect">
            <a:avLst/>
          </a:prstGeom>
        </p:spPr>
      </p:pic>
      <p:pic>
        <p:nvPicPr>
          <p:cNvPr id="6" name="Picture 5">
            <a:extLst>
              <a:ext uri="{FF2B5EF4-FFF2-40B4-BE49-F238E27FC236}">
                <a16:creationId xmlns:a16="http://schemas.microsoft.com/office/drawing/2014/main" id="{0044C074-4530-45F3-B3C2-D03441AFAFD2}"/>
              </a:ext>
            </a:extLst>
          </p:cNvPr>
          <p:cNvPicPr>
            <a:picLocks noChangeAspect="1"/>
          </p:cNvPicPr>
          <p:nvPr/>
        </p:nvPicPr>
        <p:blipFill>
          <a:blip r:embed="rId4"/>
          <a:stretch>
            <a:fillRect/>
          </a:stretch>
        </p:blipFill>
        <p:spPr>
          <a:xfrm>
            <a:off x="2202386" y="4500544"/>
            <a:ext cx="5733835" cy="1008597"/>
          </a:xfrm>
          <a:prstGeom prst="rect">
            <a:avLst/>
          </a:prstGeom>
        </p:spPr>
      </p:pic>
      <p:pic>
        <p:nvPicPr>
          <p:cNvPr id="7" name="Picture 6">
            <a:extLst>
              <a:ext uri="{FF2B5EF4-FFF2-40B4-BE49-F238E27FC236}">
                <a16:creationId xmlns:a16="http://schemas.microsoft.com/office/drawing/2014/main" id="{25912DA0-876C-4BFD-A923-4F3A38862FC2}"/>
              </a:ext>
            </a:extLst>
          </p:cNvPr>
          <p:cNvPicPr>
            <a:picLocks noChangeAspect="1"/>
          </p:cNvPicPr>
          <p:nvPr/>
        </p:nvPicPr>
        <p:blipFill>
          <a:blip r:embed="rId5"/>
          <a:stretch>
            <a:fillRect/>
          </a:stretch>
        </p:blipFill>
        <p:spPr>
          <a:xfrm>
            <a:off x="2202385" y="5870563"/>
            <a:ext cx="5733835" cy="836435"/>
          </a:xfrm>
          <a:prstGeom prst="rect">
            <a:avLst/>
          </a:prstGeom>
        </p:spPr>
      </p:pic>
      <p:sp>
        <p:nvSpPr>
          <p:cNvPr id="8" name="Arrow: Right 7">
            <a:extLst>
              <a:ext uri="{FF2B5EF4-FFF2-40B4-BE49-F238E27FC236}">
                <a16:creationId xmlns:a16="http://schemas.microsoft.com/office/drawing/2014/main" id="{F1E4E48D-CBB0-413D-83FA-D2A24675EBA9}"/>
              </a:ext>
            </a:extLst>
          </p:cNvPr>
          <p:cNvSpPr/>
          <p:nvPr/>
        </p:nvSpPr>
        <p:spPr>
          <a:xfrm>
            <a:off x="5231935" y="6011943"/>
            <a:ext cx="864066" cy="2768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870482C9-31C7-4540-8DD1-0DF612BB0824}"/>
                  </a:ext>
                </a:extLst>
              </p:cNvPr>
              <p:cNvSpPr txBox="1"/>
              <p:nvPr/>
            </p:nvSpPr>
            <p:spPr>
              <a:xfrm>
                <a:off x="6209251" y="6035323"/>
                <a:ext cx="5552114" cy="369332"/>
              </a:xfrm>
              <a:prstGeom prst="rect">
                <a:avLst/>
              </a:prstGeom>
              <a:noFill/>
            </p:spPr>
            <p:txBody>
              <a:bodyPr wrap="square" rtlCol="0">
                <a:spAutoFit/>
              </a:bodyPr>
              <a:lstStyle/>
              <a:p>
                <a:pPr marL="0" marR="8890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t>𝐶</m:t>
                      </m:r>
                      <m:r>
                        <a:rPr kumimoji="0" lang="en-US"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t>=</m:t>
                      </m:r>
                      <m:r>
                        <a:rPr kumimoji="0" lang="en-US"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t>𝑆𝐷</m:t>
                      </m:r>
                      <m:r>
                        <a:rPr kumimoji="0" lang="en-US"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t>+</m:t>
                      </m:r>
                      <m:r>
                        <a:rPr kumimoji="0" lang="en-US"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t>𝐵</m:t>
                      </m:r>
                      <m:r>
                        <a:rPr kumimoji="0" lang="en-US"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t>=$10(0.704)+(−4.497143)=$2.54</m:t>
                      </m:r>
                    </m:oMath>
                  </m:oMathPara>
                </a14:m>
                <a:endParaRPr kumimoji="0" lang="en-GB"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Palatino Linotype" panose="02040502050505030304" pitchFamily="18" charset="0"/>
                </a:endParaRPr>
              </a:p>
            </p:txBody>
          </p:sp>
        </mc:Choice>
        <mc:Fallback xmlns="">
          <p:sp>
            <p:nvSpPr>
              <p:cNvPr id="9" name="TextBox 8">
                <a:extLst>
                  <a:ext uri="{FF2B5EF4-FFF2-40B4-BE49-F238E27FC236}">
                    <a16:creationId xmlns:a16="http://schemas.microsoft.com/office/drawing/2014/main" id="{870482C9-31C7-4540-8DD1-0DF612BB0824}"/>
                  </a:ext>
                </a:extLst>
              </p:cNvPr>
              <p:cNvSpPr txBox="1">
                <a:spLocks noRot="1" noChangeAspect="1" noMove="1" noResize="1" noEditPoints="1" noAdjustHandles="1" noChangeArrowheads="1" noChangeShapeType="1" noTextEdit="1"/>
              </p:cNvSpPr>
              <p:nvPr/>
            </p:nvSpPr>
            <p:spPr>
              <a:xfrm>
                <a:off x="6209251" y="6035323"/>
                <a:ext cx="5552114" cy="369332"/>
              </a:xfrm>
              <a:prstGeom prst="rect">
                <a:avLst/>
              </a:prstGeom>
              <a:blipFill>
                <a:blip r:embed="rId6"/>
                <a:stretch>
                  <a:fillRect b="-13115"/>
                </a:stretch>
              </a:blipFill>
            </p:spPr>
            <p:txBody>
              <a:bodyPr/>
              <a:lstStyle/>
              <a:p>
                <a:r>
                  <a:rPr lang="en-GB">
                    <a:noFill/>
                  </a:rPr>
                  <a:t> </a:t>
                </a:r>
              </a:p>
            </p:txBody>
          </p:sp>
        </mc:Fallback>
      </mc:AlternateContent>
      <p:sp>
        <p:nvSpPr>
          <p:cNvPr id="10" name="Slide Number Placeholder 9">
            <a:extLst>
              <a:ext uri="{FF2B5EF4-FFF2-40B4-BE49-F238E27FC236}">
                <a16:creationId xmlns:a16="http://schemas.microsoft.com/office/drawing/2014/main" id="{BDE4B553-25E6-44B0-945E-096C8ED6B9D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226</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55992096"/>
      </p:ext>
    </p:extLst>
  </p:cSld>
  <p:clrMapOvr>
    <a:masterClrMapping/>
  </p:clrMapOvr>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699" y="692696"/>
            <a:ext cx="11681138" cy="389484"/>
          </a:xfrm>
          <a:solidFill>
            <a:schemeClr val="accent4"/>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Extra Questions &amp; Answers</a:t>
            </a:r>
            <a:endParaRPr lang="en-GB" sz="2500" dirty="0"/>
          </a:p>
        </p:txBody>
      </p:sp>
      <p:sp>
        <p:nvSpPr>
          <p:cNvPr id="3" name="Content Placeholder 2"/>
          <p:cNvSpPr>
            <a:spLocks noGrp="1"/>
          </p:cNvSpPr>
          <p:nvPr>
            <p:ph idx="1"/>
          </p:nvPr>
        </p:nvSpPr>
        <p:spPr>
          <a:xfrm>
            <a:off x="125835" y="1189766"/>
            <a:ext cx="11929145" cy="5517232"/>
          </a:xfrm>
        </p:spPr>
        <p:txBody>
          <a:bodyPr>
            <a:normAutofit/>
          </a:bodyPr>
          <a:lstStyle/>
          <a:p>
            <a:pPr>
              <a:buFont typeface="Arial" panose="020B0604020202020204" pitchFamily="34" charset="0"/>
              <a:buChar char="•"/>
            </a:pPr>
            <a:r>
              <a:rPr lang="en-GB" sz="2000" b="1" u="sng" dirty="0"/>
              <a:t>Question 2</a:t>
            </a:r>
            <a:r>
              <a:rPr lang="en-GB" sz="2000" b="1" dirty="0"/>
              <a:t>: </a:t>
            </a:r>
            <a:r>
              <a:rPr lang="en-US" sz="2000" dirty="0">
                <a:latin typeface="Calibri" panose="020F0502020204030204" pitchFamily="34" charset="0"/>
                <a:ea typeface="Times New Roman" panose="02020603050405020304" pitchFamily="18" charset="0"/>
                <a:cs typeface="Times New Roman" panose="02020603050405020304" pitchFamily="18" charset="0"/>
              </a:rPr>
              <a:t>Using the binomial pricing model, calculate the price of a two-year put option on Kinston stock (in question </a:t>
            </a:r>
            <a:r>
              <a:rPr lang="en-US" sz="2000" dirty="0">
                <a:solidFill>
                  <a:srgbClr val="FF0000"/>
                </a:solidFill>
                <a:latin typeface="Calibri" panose="020F0502020204030204" pitchFamily="34" charset="0"/>
                <a:ea typeface="Times New Roman" panose="02020603050405020304" pitchFamily="18" charset="0"/>
                <a:cs typeface="Times New Roman" panose="02020603050405020304" pitchFamily="18" charset="0"/>
              </a:rPr>
              <a:t>1</a:t>
            </a:r>
            <a:r>
              <a:rPr lang="en-US" sz="2000" dirty="0">
                <a:latin typeface="Calibri" panose="020F0502020204030204" pitchFamily="34" charset="0"/>
                <a:ea typeface="Times New Roman" panose="02020603050405020304" pitchFamily="18" charset="0"/>
                <a:cs typeface="Times New Roman" panose="02020603050405020304" pitchFamily="18" charset="0"/>
              </a:rPr>
              <a:t>) with a strike price of </a:t>
            </a:r>
            <a:r>
              <a:rPr lang="en-US" sz="2000" dirty="0">
                <a:solidFill>
                  <a:srgbClr val="FF0000"/>
                </a:solidFill>
                <a:latin typeface="Calibri" panose="020F0502020204030204" pitchFamily="34" charset="0"/>
                <a:ea typeface="Times New Roman" panose="02020603050405020304" pitchFamily="18" charset="0"/>
                <a:cs typeface="Times New Roman" panose="02020603050405020304" pitchFamily="18" charset="0"/>
              </a:rPr>
              <a:t>$9</a:t>
            </a:r>
            <a:r>
              <a:rPr lang="en-US" sz="2000" dirty="0">
                <a:latin typeface="Calibri" panose="020F0502020204030204" pitchFamily="34" charset="0"/>
                <a:ea typeface="Times New Roman" panose="02020603050405020304" pitchFamily="18" charset="0"/>
                <a:cs typeface="Times New Roman" panose="02020603050405020304" pitchFamily="18" charset="0"/>
              </a:rPr>
              <a:t>.</a:t>
            </a:r>
            <a:endParaRPr lang="en-GB" sz="2000" b="1" dirty="0"/>
          </a:p>
          <a:p>
            <a:pPr>
              <a:buFont typeface="Arial" panose="020B0604020202020204" pitchFamily="34" charset="0"/>
              <a:buChar char="•"/>
            </a:pPr>
            <a:r>
              <a:rPr lang="en-GB" sz="2000" b="1" u="sng" dirty="0">
                <a:solidFill>
                  <a:srgbClr val="FF0000"/>
                </a:solidFill>
              </a:rPr>
              <a:t>Answer</a:t>
            </a:r>
            <a:r>
              <a:rPr lang="en-GB" sz="2000" b="1" dirty="0">
                <a:solidFill>
                  <a:srgbClr val="FF0000"/>
                </a:solidFill>
              </a:rPr>
              <a:t>: </a:t>
            </a:r>
            <a:r>
              <a:rPr lang="en-US" sz="2000" dirty="0">
                <a:latin typeface="Calibri" panose="020F0502020204030204" pitchFamily="34" charset="0"/>
                <a:ea typeface="Times New Roman" panose="02020603050405020304" pitchFamily="18" charset="0"/>
                <a:cs typeface="Times New Roman" panose="02020603050405020304" pitchFamily="18" charset="0"/>
              </a:rPr>
              <a:t>This problem requires a two-period binomial tree. The solution will start by solving the value of the put option for the up and down branches as of year </a:t>
            </a:r>
            <a:r>
              <a:rPr lang="en-US" sz="2000" dirty="0">
                <a:solidFill>
                  <a:srgbClr val="FF0000"/>
                </a:solidFill>
                <a:latin typeface="Calibri" panose="020F0502020204030204" pitchFamily="34" charset="0"/>
                <a:ea typeface="Times New Roman" panose="02020603050405020304" pitchFamily="18" charset="0"/>
                <a:cs typeface="Times New Roman" panose="02020603050405020304" pitchFamily="18" charset="0"/>
              </a:rPr>
              <a:t>1</a:t>
            </a:r>
            <a:r>
              <a:rPr lang="en-US" sz="2000" dirty="0">
                <a:latin typeface="Calibri" panose="020F0502020204030204" pitchFamily="34" charset="0"/>
                <a:ea typeface="Times New Roman" panose="02020603050405020304" pitchFamily="18" charset="0"/>
                <a:cs typeface="Times New Roman" panose="02020603050405020304" pitchFamily="18" charset="0"/>
              </a:rPr>
              <a:t> and then solve for the final value of the option at year </a:t>
            </a:r>
            <a:r>
              <a:rPr lang="en-US" sz="2000" dirty="0">
                <a:solidFill>
                  <a:srgbClr val="FF0000"/>
                </a:solidFill>
                <a:latin typeface="Calibri" panose="020F0502020204030204" pitchFamily="34" charset="0"/>
                <a:ea typeface="Times New Roman" panose="02020603050405020304" pitchFamily="18" charset="0"/>
                <a:cs typeface="Times New Roman" panose="02020603050405020304" pitchFamily="18" charset="0"/>
              </a:rPr>
              <a:t>0</a:t>
            </a:r>
            <a:r>
              <a:rPr lang="en-US" sz="2000" dirty="0">
                <a:latin typeface="Calibri" panose="020F0502020204030204" pitchFamily="34" charset="0"/>
                <a:ea typeface="Times New Roman" panose="02020603050405020304" pitchFamily="18" charset="0"/>
                <a:cs typeface="Times New Roman" panose="02020603050405020304" pitchFamily="18" charset="0"/>
              </a:rPr>
              <a:t>.</a:t>
            </a:r>
          </a:p>
          <a:p>
            <a:pPr lvl="0">
              <a:buClr>
                <a:srgbClr val="F69200"/>
              </a:buClr>
              <a:buFont typeface="Arial" panose="020B0604020202020204" pitchFamily="34" charset="0"/>
              <a:buChar char="•"/>
            </a:pPr>
            <a:endParaRPr lang="en-GB" sz="800" b="1" u="sng" dirty="0">
              <a:solidFill>
                <a:srgbClr val="000000"/>
              </a:solidFill>
            </a:endParaRPr>
          </a:p>
          <a:p>
            <a:pPr lvl="0">
              <a:buClr>
                <a:srgbClr val="F69200"/>
              </a:buClr>
              <a:buFont typeface="Arial" panose="020B0604020202020204" pitchFamily="34" charset="0"/>
              <a:buChar char="•"/>
            </a:pPr>
            <a:r>
              <a:rPr lang="en-GB" sz="2000" b="1" u="sng" dirty="0">
                <a:solidFill>
                  <a:srgbClr val="000000"/>
                </a:solidFill>
              </a:rPr>
              <a:t>Up branch</a:t>
            </a:r>
            <a:r>
              <a:rPr lang="en-GB" sz="2000" dirty="0">
                <a:solidFill>
                  <a:srgbClr val="000000"/>
                </a:solidFill>
              </a:rPr>
              <a:t>:</a:t>
            </a:r>
          </a:p>
          <a:p>
            <a:pPr lvl="0">
              <a:buClr>
                <a:srgbClr val="F69200"/>
              </a:buClr>
              <a:buFont typeface="Arial" panose="020B0604020202020204" pitchFamily="34" charset="0"/>
              <a:buChar char="•"/>
            </a:pPr>
            <a:endParaRPr lang="en-GB" sz="2000" dirty="0">
              <a:solidFill>
                <a:srgbClr val="000000"/>
              </a:solidFill>
            </a:endParaRPr>
          </a:p>
          <a:p>
            <a:pPr lvl="0">
              <a:buClr>
                <a:srgbClr val="F69200"/>
              </a:buClr>
              <a:buFont typeface="Arial" panose="020B0604020202020204" pitchFamily="34" charset="0"/>
              <a:buChar char="•"/>
            </a:pPr>
            <a:endParaRPr lang="en-GB" sz="2000" dirty="0">
              <a:solidFill>
                <a:srgbClr val="000000"/>
              </a:solidFill>
            </a:endParaRPr>
          </a:p>
          <a:p>
            <a:pPr lvl="0">
              <a:buClr>
                <a:srgbClr val="F69200"/>
              </a:buClr>
              <a:buFont typeface="Arial" panose="020B0604020202020204" pitchFamily="34" charset="0"/>
              <a:buChar char="•"/>
            </a:pPr>
            <a:r>
              <a:rPr lang="en-GB" sz="2000" b="1" u="sng" dirty="0">
                <a:solidFill>
                  <a:srgbClr val="000000"/>
                </a:solidFill>
              </a:rPr>
              <a:t>Down branch</a:t>
            </a:r>
            <a:r>
              <a:rPr lang="en-GB" sz="2000" dirty="0">
                <a:solidFill>
                  <a:srgbClr val="000000"/>
                </a:solidFill>
              </a:rPr>
              <a:t>:</a:t>
            </a:r>
          </a:p>
          <a:p>
            <a:pPr lvl="0">
              <a:buClr>
                <a:srgbClr val="F69200"/>
              </a:buClr>
              <a:buFont typeface="Arial" panose="020B0604020202020204" pitchFamily="34" charset="0"/>
              <a:buChar char="•"/>
            </a:pPr>
            <a:endParaRPr lang="en-GB" sz="2000" dirty="0">
              <a:solidFill>
                <a:srgbClr val="000000"/>
              </a:solidFill>
            </a:endParaRPr>
          </a:p>
          <a:p>
            <a:pPr lvl="0">
              <a:buClr>
                <a:srgbClr val="F69200"/>
              </a:buClr>
              <a:buFont typeface="Arial" panose="020B0604020202020204" pitchFamily="34" charset="0"/>
              <a:buChar char="•"/>
            </a:pPr>
            <a:endParaRPr lang="en-GB" sz="2000" dirty="0">
              <a:solidFill>
                <a:srgbClr val="000000"/>
              </a:solidFill>
            </a:endParaRPr>
          </a:p>
          <a:p>
            <a:pPr lvl="0">
              <a:buClr>
                <a:srgbClr val="F69200"/>
              </a:buClr>
              <a:buFont typeface="Arial" panose="020B0604020202020204" pitchFamily="34" charset="0"/>
              <a:buChar char="•"/>
            </a:pPr>
            <a:endParaRPr lang="en-GB" sz="2000" dirty="0">
              <a:solidFill>
                <a:srgbClr val="000000"/>
              </a:solidFill>
            </a:endParaRPr>
          </a:p>
          <a:p>
            <a:pPr>
              <a:buClr>
                <a:srgbClr val="F69200"/>
              </a:buClr>
              <a:buFont typeface="Arial" panose="020B0604020202020204" pitchFamily="34" charset="0"/>
              <a:buChar char="•"/>
            </a:pPr>
            <a:r>
              <a:rPr lang="en-GB" sz="2000" b="1" u="sng" dirty="0"/>
              <a:t>Value at year zero: </a:t>
            </a:r>
          </a:p>
          <a:p>
            <a:pPr lvl="0">
              <a:buClr>
                <a:srgbClr val="F69200"/>
              </a:buClr>
              <a:buFont typeface="Arial" panose="020B0604020202020204" pitchFamily="34" charset="0"/>
              <a:buChar char="•"/>
            </a:pPr>
            <a:endParaRPr lang="en-GB" sz="2000" dirty="0">
              <a:solidFill>
                <a:srgbClr val="000000"/>
              </a:solidFill>
            </a:endParaRPr>
          </a:p>
          <a:p>
            <a:pPr lvl="0">
              <a:buClr>
                <a:srgbClr val="F69200"/>
              </a:buClr>
              <a:buFont typeface="Arial" panose="020B0604020202020204" pitchFamily="34" charset="0"/>
              <a:buChar char="•"/>
            </a:pPr>
            <a:endParaRPr lang="en-GB" sz="2000" dirty="0">
              <a:solidFill>
                <a:srgbClr val="000000"/>
              </a:solidFill>
            </a:endParaRPr>
          </a:p>
          <a:p>
            <a:pPr>
              <a:buFont typeface="Arial" panose="020B0604020202020204" pitchFamily="34" charset="0"/>
              <a:buChar char="•"/>
            </a:pPr>
            <a:endParaRPr lang="en-GB" sz="2000" b="1" u="sng" dirty="0">
              <a:solidFill>
                <a:srgbClr val="FF0000"/>
              </a:solidFill>
            </a:endParaRPr>
          </a:p>
        </p:txBody>
      </p:sp>
      <p:pic>
        <p:nvPicPr>
          <p:cNvPr id="4" name="Picture 3">
            <a:extLst>
              <a:ext uri="{FF2B5EF4-FFF2-40B4-BE49-F238E27FC236}">
                <a16:creationId xmlns:a16="http://schemas.microsoft.com/office/drawing/2014/main" id="{91E42135-9C04-474F-893E-338B0DB5E3C0}"/>
              </a:ext>
            </a:extLst>
          </p:cNvPr>
          <p:cNvPicPr>
            <a:picLocks noChangeAspect="1"/>
          </p:cNvPicPr>
          <p:nvPr/>
        </p:nvPicPr>
        <p:blipFill>
          <a:blip r:embed="rId2"/>
          <a:stretch>
            <a:fillRect/>
          </a:stretch>
        </p:blipFill>
        <p:spPr>
          <a:xfrm>
            <a:off x="6573430" y="3098599"/>
            <a:ext cx="4324611" cy="2006930"/>
          </a:xfrm>
          <a:prstGeom prst="rect">
            <a:avLst/>
          </a:prstGeom>
        </p:spPr>
      </p:pic>
      <p:pic>
        <p:nvPicPr>
          <p:cNvPr id="5" name="Picture 4">
            <a:extLst>
              <a:ext uri="{FF2B5EF4-FFF2-40B4-BE49-F238E27FC236}">
                <a16:creationId xmlns:a16="http://schemas.microsoft.com/office/drawing/2014/main" id="{2DDAB614-6AD6-4EB4-AA40-C074991C3A5C}"/>
              </a:ext>
            </a:extLst>
          </p:cNvPr>
          <p:cNvPicPr>
            <a:picLocks noChangeAspect="1"/>
          </p:cNvPicPr>
          <p:nvPr/>
        </p:nvPicPr>
        <p:blipFill>
          <a:blip r:embed="rId3"/>
          <a:stretch>
            <a:fillRect/>
          </a:stretch>
        </p:blipFill>
        <p:spPr>
          <a:xfrm>
            <a:off x="1937178" y="2623793"/>
            <a:ext cx="5733835" cy="1008597"/>
          </a:xfrm>
          <a:prstGeom prst="rect">
            <a:avLst/>
          </a:prstGeom>
        </p:spPr>
      </p:pic>
      <p:pic>
        <p:nvPicPr>
          <p:cNvPr id="6" name="Picture 5">
            <a:extLst>
              <a:ext uri="{FF2B5EF4-FFF2-40B4-BE49-F238E27FC236}">
                <a16:creationId xmlns:a16="http://schemas.microsoft.com/office/drawing/2014/main" id="{D8101A26-F808-475F-BED7-F5BEAA9B2175}"/>
              </a:ext>
            </a:extLst>
          </p:cNvPr>
          <p:cNvPicPr>
            <a:picLocks noChangeAspect="1"/>
          </p:cNvPicPr>
          <p:nvPr/>
        </p:nvPicPr>
        <p:blipFill>
          <a:blip r:embed="rId4"/>
          <a:stretch>
            <a:fillRect/>
          </a:stretch>
        </p:blipFill>
        <p:spPr>
          <a:xfrm>
            <a:off x="1937178" y="3948382"/>
            <a:ext cx="5733835" cy="1008597"/>
          </a:xfrm>
          <a:prstGeom prst="rect">
            <a:avLst/>
          </a:prstGeom>
        </p:spPr>
      </p:pic>
      <p:pic>
        <p:nvPicPr>
          <p:cNvPr id="7" name="Picture 6">
            <a:extLst>
              <a:ext uri="{FF2B5EF4-FFF2-40B4-BE49-F238E27FC236}">
                <a16:creationId xmlns:a16="http://schemas.microsoft.com/office/drawing/2014/main" id="{8856425A-BBEE-49CF-A781-D6C195836433}"/>
              </a:ext>
            </a:extLst>
          </p:cNvPr>
          <p:cNvPicPr>
            <a:picLocks noChangeAspect="1"/>
          </p:cNvPicPr>
          <p:nvPr/>
        </p:nvPicPr>
        <p:blipFill>
          <a:blip r:embed="rId5"/>
          <a:stretch>
            <a:fillRect/>
          </a:stretch>
        </p:blipFill>
        <p:spPr>
          <a:xfrm>
            <a:off x="1937178" y="5544257"/>
            <a:ext cx="5733835" cy="836435"/>
          </a:xfrm>
          <a:prstGeom prst="rect">
            <a:avLst/>
          </a:prstGeom>
        </p:spPr>
      </p:pic>
      <p:sp>
        <p:nvSpPr>
          <p:cNvPr id="8" name="Arrow: Right 7">
            <a:extLst>
              <a:ext uri="{FF2B5EF4-FFF2-40B4-BE49-F238E27FC236}">
                <a16:creationId xmlns:a16="http://schemas.microsoft.com/office/drawing/2014/main" id="{756675D2-661D-4CA3-9BD1-DADD6218030E}"/>
              </a:ext>
            </a:extLst>
          </p:cNvPr>
          <p:cNvSpPr/>
          <p:nvPr/>
        </p:nvSpPr>
        <p:spPr>
          <a:xfrm>
            <a:off x="4804095" y="5763237"/>
            <a:ext cx="590026" cy="17616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096C0DA4-C4A6-4B44-9F03-48F87DF889C1}"/>
                  </a:ext>
                </a:extLst>
              </p:cNvPr>
              <p:cNvSpPr txBox="1"/>
              <p:nvPr/>
            </p:nvSpPr>
            <p:spPr>
              <a:xfrm>
                <a:off x="5721230" y="5702632"/>
                <a:ext cx="4816700" cy="369332"/>
              </a:xfrm>
              <a:prstGeom prst="rect">
                <a:avLst/>
              </a:prstGeom>
              <a:noFill/>
            </p:spPr>
            <p:txBody>
              <a:bodyPr wrap="square" rtlCol="0">
                <a:spAutoFit/>
              </a:bodyPr>
              <a:lstStyle/>
              <a:p>
                <a:pPr marL="0" marR="8890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t>𝐶</m:t>
                      </m:r>
                      <m:r>
                        <a:rPr kumimoji="0" lang="en-US"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t>=</m:t>
                      </m:r>
                      <m:r>
                        <a:rPr kumimoji="0" lang="en-US"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t>𝑆𝐷</m:t>
                      </m:r>
                      <m:r>
                        <a:rPr kumimoji="0" lang="en-US"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t>+</m:t>
                      </m:r>
                      <m:r>
                        <a:rPr kumimoji="0" lang="en-US"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t>𝐵</m:t>
                      </m:r>
                      <m:r>
                        <a:rPr kumimoji="0" lang="en-US"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t>=$10</m:t>
                      </m:r>
                      <m:d>
                        <m:dPr>
                          <m:ctrlPr>
                            <a:rPr kumimoji="0" lang="en-US"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ctrlPr>
                        </m:dPr>
                        <m:e>
                          <m:r>
                            <a:rPr kumimoji="0" lang="en-US"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t>−0.298</m:t>
                          </m:r>
                        </m:e>
                      </m:d>
                      <m:r>
                        <a:rPr kumimoji="0" lang="en-US"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t>+3.874</m:t>
                      </m:r>
                      <m:r>
                        <a:rPr kumimoji="0" lang="en-GB"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t>=</m:t>
                      </m:r>
                      <m:r>
                        <a:rPr kumimoji="0" lang="en-US" sz="1800" b="0" i="1" u="none" strike="noStrike" kern="1200" cap="none" spc="0" normalizeH="0" baseline="0" noProof="0" dirty="0" smtClean="0">
                          <a:ln>
                            <a:noFill/>
                          </a:ln>
                          <a:solidFill>
                            <a:srgbClr val="000000"/>
                          </a:solidFill>
                          <a:effectLst/>
                          <a:uLnTx/>
                          <a:uFillTx/>
                          <a:latin typeface="Cambria Math" panose="02040503050406030204" pitchFamily="18" charset="0"/>
                          <a:ea typeface="Times New Roman" panose="02020603050405020304" pitchFamily="18" charset="0"/>
                          <a:cs typeface="Palatino Linotype" panose="02040502050505030304" pitchFamily="18" charset="0"/>
                        </a:rPr>
                        <m:t>$0.89</m:t>
                      </m:r>
                    </m:oMath>
                  </m:oMathPara>
                </a14:m>
                <a:endParaRPr kumimoji="0" lang="en-GB"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Palatino Linotype" panose="02040502050505030304" pitchFamily="18" charset="0"/>
                </a:endParaRPr>
              </a:p>
            </p:txBody>
          </p:sp>
        </mc:Choice>
        <mc:Fallback xmlns="">
          <p:sp>
            <p:nvSpPr>
              <p:cNvPr id="9" name="TextBox 8">
                <a:extLst>
                  <a:ext uri="{FF2B5EF4-FFF2-40B4-BE49-F238E27FC236}">
                    <a16:creationId xmlns:a16="http://schemas.microsoft.com/office/drawing/2014/main" id="{096C0DA4-C4A6-4B44-9F03-48F87DF889C1}"/>
                  </a:ext>
                </a:extLst>
              </p:cNvPr>
              <p:cNvSpPr txBox="1">
                <a:spLocks noRot="1" noChangeAspect="1" noMove="1" noResize="1" noEditPoints="1" noAdjustHandles="1" noChangeArrowheads="1" noChangeShapeType="1" noTextEdit="1"/>
              </p:cNvSpPr>
              <p:nvPr/>
            </p:nvSpPr>
            <p:spPr>
              <a:xfrm>
                <a:off x="5721230" y="5702632"/>
                <a:ext cx="4816700" cy="369332"/>
              </a:xfrm>
              <a:prstGeom prst="rect">
                <a:avLst/>
              </a:prstGeom>
              <a:blipFill>
                <a:blip r:embed="rId6"/>
                <a:stretch>
                  <a:fillRect/>
                </a:stretch>
              </a:blipFill>
            </p:spPr>
            <p:txBody>
              <a:bodyPr/>
              <a:lstStyle/>
              <a:p>
                <a:r>
                  <a:rPr lang="en-GB">
                    <a:noFill/>
                  </a:rPr>
                  <a:t> </a:t>
                </a:r>
              </a:p>
            </p:txBody>
          </p:sp>
        </mc:Fallback>
      </mc:AlternateContent>
      <p:sp>
        <p:nvSpPr>
          <p:cNvPr id="10" name="Slide Number Placeholder 9">
            <a:extLst>
              <a:ext uri="{FF2B5EF4-FFF2-40B4-BE49-F238E27FC236}">
                <a16:creationId xmlns:a16="http://schemas.microsoft.com/office/drawing/2014/main" id="{1AA0D46B-65B6-4E2E-9424-2E2E8D037C3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227</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10853073"/>
      </p:ext>
    </p:extLst>
  </p:cSld>
  <p:clrMapOvr>
    <a:masterClrMapping/>
  </p:clrMapOvr>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699" y="692696"/>
            <a:ext cx="11681138" cy="389484"/>
          </a:xfrm>
          <a:solidFill>
            <a:schemeClr val="accent4"/>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Extra Questions &amp; Answers</a:t>
            </a:r>
            <a:endParaRPr lang="en-GB" sz="25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42552" y="1189766"/>
                <a:ext cx="11706895" cy="5517232"/>
              </a:xfrm>
            </p:spPr>
            <p:txBody>
              <a:bodyPr>
                <a:normAutofit/>
              </a:bodyPr>
              <a:lstStyle/>
              <a:p>
                <a:pPr>
                  <a:buFont typeface="Arial" panose="020B0604020202020204" pitchFamily="34" charset="0"/>
                  <a:buChar char="•"/>
                </a:pPr>
                <a:r>
                  <a:rPr lang="en-GB" sz="2000" b="1" u="sng" dirty="0"/>
                  <a:t>Question 3</a:t>
                </a:r>
                <a:r>
                  <a:rPr lang="en-GB" sz="2000" b="1" dirty="0"/>
                  <a:t>: </a:t>
                </a:r>
                <a:r>
                  <a:rPr lang="en-GB" sz="2000" dirty="0"/>
                  <a:t>Ineffable corporations stock price is currently </a:t>
                </a:r>
                <a:r>
                  <a:rPr lang="en-GB" sz="2000" dirty="0">
                    <a:solidFill>
                      <a:srgbClr val="FF0000"/>
                    </a:solidFill>
                  </a:rPr>
                  <a:t>£100</a:t>
                </a:r>
                <a:r>
                  <a:rPr lang="en-GB" sz="2000" dirty="0"/>
                  <a:t>. At the end of </a:t>
                </a:r>
                <a:r>
                  <a:rPr lang="en-GB" sz="2000" dirty="0">
                    <a:solidFill>
                      <a:srgbClr val="FF0000"/>
                    </a:solidFill>
                  </a:rPr>
                  <a:t>3</a:t>
                </a:r>
                <a:r>
                  <a:rPr lang="en-GB" sz="2000" dirty="0"/>
                  <a:t> months it will be either </a:t>
                </a:r>
                <a:r>
                  <a:rPr lang="en-GB" sz="2000" dirty="0">
                    <a:solidFill>
                      <a:srgbClr val="FF0000"/>
                    </a:solidFill>
                  </a:rPr>
                  <a:t>£110 </a:t>
                </a:r>
                <a:r>
                  <a:rPr lang="en-GB" sz="2000" dirty="0"/>
                  <a:t>or </a:t>
                </a:r>
                <a:r>
                  <a:rPr lang="en-GB" sz="2000" dirty="0">
                    <a:solidFill>
                      <a:srgbClr val="FF0000"/>
                    </a:solidFill>
                  </a:rPr>
                  <a:t>£90.91</a:t>
                </a:r>
                <a:r>
                  <a:rPr lang="en-GB" sz="2000" dirty="0"/>
                  <a:t>. The risk-free interest rate is </a:t>
                </a:r>
                <a:r>
                  <a:rPr lang="en-GB" sz="2000" dirty="0">
                    <a:solidFill>
                      <a:srgbClr val="FF0000"/>
                    </a:solidFill>
                  </a:rPr>
                  <a:t>2%</a:t>
                </a:r>
                <a:r>
                  <a:rPr lang="en-GB" sz="2000" dirty="0"/>
                  <a:t> per annum. What is the value of a </a:t>
                </a:r>
                <a:r>
                  <a:rPr lang="en-GB" sz="2000" dirty="0">
                    <a:solidFill>
                      <a:srgbClr val="FF0000"/>
                    </a:solidFill>
                  </a:rPr>
                  <a:t>3</a:t>
                </a:r>
                <a:r>
                  <a:rPr lang="en-GB" sz="2000" dirty="0"/>
                  <a:t>-month European call option with a strike price of </a:t>
                </a:r>
                <a:r>
                  <a:rPr lang="en-GB" sz="2000" dirty="0">
                    <a:solidFill>
                      <a:srgbClr val="FF0000"/>
                    </a:solidFill>
                  </a:rPr>
                  <a:t>£100</a:t>
                </a:r>
                <a:r>
                  <a:rPr lang="en-GB" sz="2000" dirty="0"/>
                  <a:t>? Calculate your answer using:</a:t>
                </a:r>
              </a:p>
              <a:p>
                <a:pPr marL="566928" indent="-457200">
                  <a:buFont typeface="+mj-lt"/>
                  <a:buAutoNum type="alphaLcParenR"/>
                </a:pPr>
                <a:r>
                  <a:rPr lang="en-GB" sz="2000" dirty="0"/>
                  <a:t>Replication</a:t>
                </a:r>
              </a:p>
              <a:p>
                <a:pPr marL="566928" indent="-457200">
                  <a:buFont typeface="+mj-lt"/>
                  <a:buAutoNum type="alphaLcParenR"/>
                </a:pPr>
                <a:r>
                  <a:rPr lang="en-GB" sz="2000" dirty="0"/>
                  <a:t>The risk-neutral method</a:t>
                </a:r>
              </a:p>
              <a:p>
                <a:pPr>
                  <a:buFont typeface="Arial" panose="020B0604020202020204" pitchFamily="34" charset="0"/>
                  <a:buChar char="•"/>
                </a:pPr>
                <a:r>
                  <a:rPr lang="en-GB" sz="2000" b="1" u="sng" dirty="0">
                    <a:solidFill>
                      <a:srgbClr val="FF0000"/>
                    </a:solidFill>
                  </a:rPr>
                  <a:t>Answer:</a:t>
                </a:r>
                <a:r>
                  <a:rPr lang="en-GB" sz="2000" b="1" dirty="0">
                    <a:solidFill>
                      <a:srgbClr val="FF0000"/>
                    </a:solidFill>
                  </a:rPr>
                  <a:t> </a:t>
                </a:r>
              </a:p>
              <a:p>
                <a:pPr marL="566928" indent="-457200">
                  <a:buFont typeface="+mj-lt"/>
                  <a:buAutoNum type="alphaLcParenR"/>
                </a:pPr>
                <a:r>
                  <a:rPr lang="en-GB" sz="2000" dirty="0"/>
                  <a:t>First we need to calculate option’s hedge ratio: </a:t>
                </a:r>
                <a14:m>
                  <m:oMath xmlns:m="http://schemas.openxmlformats.org/officeDocument/2006/math">
                    <m:r>
                      <a:rPr lang="en-GB" sz="2000" i="1" smtClean="0">
                        <a:solidFill>
                          <a:srgbClr val="FF0000"/>
                        </a:solidFill>
                        <a:latin typeface="Cambria Math" panose="02040503050406030204" pitchFamily="18" charset="0"/>
                        <a:ea typeface="Cambria Math" panose="02040503050406030204" pitchFamily="18" charset="0"/>
                      </a:rPr>
                      <m:t>∆</m:t>
                    </m:r>
                    <m:r>
                      <a:rPr lang="en-GB" sz="2000" b="0" i="1" smtClean="0">
                        <a:solidFill>
                          <a:srgbClr val="FF0000"/>
                        </a:solidFill>
                        <a:latin typeface="Cambria Math" panose="02040503050406030204" pitchFamily="18" charset="0"/>
                        <a:ea typeface="Cambria Math" panose="02040503050406030204" pitchFamily="18" charset="0"/>
                      </a:rPr>
                      <m:t>=</m:t>
                    </m:r>
                    <m:f>
                      <m:fPr>
                        <m:ctrlPr>
                          <a:rPr lang="en-GB" sz="2000" b="0" i="1" smtClean="0">
                            <a:solidFill>
                              <a:srgbClr val="FF0000"/>
                            </a:solidFill>
                            <a:latin typeface="Cambria Math" panose="02040503050406030204" pitchFamily="18" charset="0"/>
                            <a:ea typeface="Cambria Math" panose="02040503050406030204" pitchFamily="18" charset="0"/>
                          </a:rPr>
                        </m:ctrlPr>
                      </m:fPr>
                      <m:num>
                        <m:r>
                          <a:rPr lang="en-GB" sz="2000" b="0" i="1" smtClean="0">
                            <a:solidFill>
                              <a:srgbClr val="FF0000"/>
                            </a:solidFill>
                            <a:latin typeface="Cambria Math" panose="02040503050406030204" pitchFamily="18" charset="0"/>
                            <a:ea typeface="Cambria Math" panose="02040503050406030204" pitchFamily="18" charset="0"/>
                          </a:rPr>
                          <m:t>10−0</m:t>
                        </m:r>
                      </m:num>
                      <m:den>
                        <m:r>
                          <a:rPr lang="en-GB" sz="2000" b="0" i="1" smtClean="0">
                            <a:solidFill>
                              <a:srgbClr val="FF0000"/>
                            </a:solidFill>
                            <a:latin typeface="Cambria Math" panose="02040503050406030204" pitchFamily="18" charset="0"/>
                            <a:ea typeface="Cambria Math" panose="02040503050406030204" pitchFamily="18" charset="0"/>
                          </a:rPr>
                          <m:t>110−90.91</m:t>
                        </m:r>
                      </m:den>
                    </m:f>
                    <m:r>
                      <a:rPr lang="en-GB" sz="2000" b="0" i="1" smtClean="0">
                        <a:solidFill>
                          <a:srgbClr val="FF0000"/>
                        </a:solidFill>
                        <a:latin typeface="Cambria Math" panose="02040503050406030204" pitchFamily="18" charset="0"/>
                        <a:ea typeface="Cambria Math" panose="02040503050406030204" pitchFamily="18" charset="0"/>
                      </a:rPr>
                      <m:t>=0.5238</m:t>
                    </m:r>
                    <m:r>
                      <a:rPr lang="en-GB" sz="2000" b="0" i="1" smtClean="0">
                        <a:latin typeface="Cambria Math" panose="02040503050406030204" pitchFamily="18" charset="0"/>
                        <a:ea typeface="Cambria Math" panose="02040503050406030204" pitchFamily="18" charset="0"/>
                      </a:rPr>
                      <m:t>.</m:t>
                    </m:r>
                  </m:oMath>
                </a14:m>
                <a:endParaRPr lang="en-GB" sz="2000" b="0" dirty="0">
                  <a:ea typeface="Cambria Math" panose="02040503050406030204" pitchFamily="18" charset="0"/>
                </a:endParaRPr>
              </a:p>
              <a:p>
                <a:pPr marL="109728" indent="0">
                  <a:buNone/>
                </a:pPr>
                <a:r>
                  <a:rPr lang="en-GB" sz="2000" dirty="0"/>
                  <a:t>To replicate the call, we need to buy </a:t>
                </a:r>
                <a14:m>
                  <m:oMath xmlns:m="http://schemas.openxmlformats.org/officeDocument/2006/math">
                    <m:r>
                      <a:rPr lang="en-GB" sz="2000" i="1" smtClean="0">
                        <a:solidFill>
                          <a:srgbClr val="FF0000"/>
                        </a:solidFill>
                        <a:latin typeface="Cambria Math" panose="02040503050406030204" pitchFamily="18" charset="0"/>
                        <a:ea typeface="Cambria Math" panose="02040503050406030204" pitchFamily="18" charset="0"/>
                      </a:rPr>
                      <m:t>∆</m:t>
                    </m:r>
                  </m:oMath>
                </a14:m>
                <a:r>
                  <a:rPr lang="en-GB" sz="2000" dirty="0"/>
                  <a:t> shares and finance this by borrowing at </a:t>
                </a:r>
                <a14:m>
                  <m:oMath xmlns:m="http://schemas.openxmlformats.org/officeDocument/2006/math">
                    <m:sSub>
                      <m:sSubPr>
                        <m:ctrlPr>
                          <a:rPr lang="en-GB" sz="2000" i="1" smtClean="0">
                            <a:solidFill>
                              <a:srgbClr val="FF0000"/>
                            </a:solidFill>
                            <a:latin typeface="Cambria Math" panose="02040503050406030204" pitchFamily="18" charset="0"/>
                          </a:rPr>
                        </m:ctrlPr>
                      </m:sSubPr>
                      <m:e>
                        <m:r>
                          <a:rPr lang="en-GB" sz="2000" b="0" i="1" smtClean="0">
                            <a:solidFill>
                              <a:srgbClr val="FF0000"/>
                            </a:solidFill>
                            <a:latin typeface="Cambria Math" panose="02040503050406030204" pitchFamily="18" charset="0"/>
                          </a:rPr>
                          <m:t>𝑟</m:t>
                        </m:r>
                      </m:e>
                      <m:sub>
                        <m:r>
                          <a:rPr lang="en-GB" sz="2000" b="0" i="1" smtClean="0">
                            <a:solidFill>
                              <a:srgbClr val="FF0000"/>
                            </a:solidFill>
                            <a:latin typeface="Cambria Math" panose="02040503050406030204" pitchFamily="18" charset="0"/>
                          </a:rPr>
                          <m:t>𝑓</m:t>
                        </m:r>
                      </m:sub>
                    </m:sSub>
                  </m:oMath>
                </a14:m>
                <a:r>
                  <a:rPr lang="en-GB" sz="2000" dirty="0"/>
                  <a:t>. If the amount we need to borrow is </a:t>
                </a:r>
                <a14:m>
                  <m:oMath xmlns:m="http://schemas.openxmlformats.org/officeDocument/2006/math">
                    <m:r>
                      <a:rPr lang="en-GB" sz="2000" b="0" i="1" smtClean="0">
                        <a:solidFill>
                          <a:srgbClr val="FF0000"/>
                        </a:solidFill>
                        <a:latin typeface="Cambria Math" panose="02040503050406030204" pitchFamily="18" charset="0"/>
                      </a:rPr>
                      <m:t>𝑋</m:t>
                    </m:r>
                  </m:oMath>
                </a14:m>
                <a:r>
                  <a:rPr lang="en-GB" sz="2000" dirty="0"/>
                  <a:t>, then we need to have </a:t>
                </a:r>
                <a14:m>
                  <m:oMath xmlns:m="http://schemas.openxmlformats.org/officeDocument/2006/math">
                    <m:r>
                      <a:rPr lang="en-GB" sz="2000" b="0" i="1" smtClean="0">
                        <a:solidFill>
                          <a:srgbClr val="FF0000"/>
                        </a:solidFill>
                        <a:latin typeface="Cambria Math" panose="02040503050406030204" pitchFamily="18" charset="0"/>
                      </a:rPr>
                      <m:t>𝑋</m:t>
                    </m:r>
                    <m:d>
                      <m:dPr>
                        <m:ctrlPr>
                          <a:rPr lang="en-GB" sz="2000" b="0" i="1" smtClean="0">
                            <a:solidFill>
                              <a:srgbClr val="FF0000"/>
                            </a:solidFill>
                            <a:latin typeface="Cambria Math" panose="02040503050406030204" pitchFamily="18" charset="0"/>
                          </a:rPr>
                        </m:ctrlPr>
                      </m:dPr>
                      <m:e>
                        <m:r>
                          <a:rPr lang="en-GB" sz="2000" b="0" i="1" smtClean="0">
                            <a:solidFill>
                              <a:srgbClr val="FF0000"/>
                            </a:solidFill>
                            <a:latin typeface="Cambria Math" panose="02040503050406030204" pitchFamily="18" charset="0"/>
                          </a:rPr>
                          <m:t>1+</m:t>
                        </m:r>
                        <m:f>
                          <m:fPr>
                            <m:ctrlPr>
                              <a:rPr lang="en-GB" sz="2000" b="0" i="1" smtClean="0">
                                <a:solidFill>
                                  <a:srgbClr val="FF0000"/>
                                </a:solidFill>
                                <a:latin typeface="Cambria Math" panose="02040503050406030204" pitchFamily="18" charset="0"/>
                              </a:rPr>
                            </m:ctrlPr>
                          </m:fPr>
                          <m:num>
                            <m:r>
                              <a:rPr lang="en-GB" sz="2000" b="0" i="1" smtClean="0">
                                <a:solidFill>
                                  <a:srgbClr val="FF0000"/>
                                </a:solidFill>
                                <a:latin typeface="Cambria Math" panose="02040503050406030204" pitchFamily="18" charset="0"/>
                              </a:rPr>
                              <m:t>0.02</m:t>
                            </m:r>
                          </m:num>
                          <m:den>
                            <m:r>
                              <a:rPr lang="en-GB" sz="2000" b="0" i="1" smtClean="0">
                                <a:solidFill>
                                  <a:srgbClr val="FF0000"/>
                                </a:solidFill>
                                <a:latin typeface="Cambria Math" panose="02040503050406030204" pitchFamily="18" charset="0"/>
                              </a:rPr>
                              <m:t>4</m:t>
                            </m:r>
                          </m:den>
                        </m:f>
                      </m:e>
                    </m:d>
                    <m:r>
                      <a:rPr lang="en-GB" sz="2000" b="0" i="1" smtClean="0">
                        <a:solidFill>
                          <a:srgbClr val="FF0000"/>
                        </a:solidFill>
                        <a:latin typeface="Cambria Math" panose="02040503050406030204" pitchFamily="18" charset="0"/>
                      </a:rPr>
                      <m:t>=10</m:t>
                    </m:r>
                    <m:r>
                      <a:rPr lang="en-GB" sz="2000" b="0" i="1" smtClean="0">
                        <a:latin typeface="Cambria Math" panose="02040503050406030204" pitchFamily="18" charset="0"/>
                        <a:ea typeface="Cambria Math" panose="02040503050406030204" pitchFamily="18" charset="0"/>
                      </a:rPr>
                      <m:t>⟹</m:t>
                    </m:r>
                    <m:r>
                      <a:rPr lang="en-GB" sz="2000" b="0" i="1" smtClean="0">
                        <a:solidFill>
                          <a:srgbClr val="FF0000"/>
                        </a:solidFill>
                        <a:latin typeface="Cambria Math" panose="02040503050406030204" pitchFamily="18" charset="0"/>
                        <a:ea typeface="Cambria Math" panose="02040503050406030204" pitchFamily="18" charset="0"/>
                      </a:rPr>
                      <m:t>𝑋</m:t>
                    </m:r>
                    <m:r>
                      <a:rPr lang="en-GB" sz="2000" b="0" i="1" smtClean="0">
                        <a:solidFill>
                          <a:srgbClr val="FF0000"/>
                        </a:solidFill>
                        <a:latin typeface="Cambria Math" panose="02040503050406030204" pitchFamily="18" charset="0"/>
                        <a:ea typeface="Cambria Math" panose="02040503050406030204" pitchFamily="18" charset="0"/>
                      </a:rPr>
                      <m:t>=£47.38</m:t>
                    </m:r>
                  </m:oMath>
                </a14:m>
                <a:r>
                  <a:rPr lang="en-GB" sz="2000" dirty="0"/>
                  <a:t>. Hence the price of the call option is: </a:t>
                </a:r>
                <a14:m>
                  <m:oMath xmlns:m="http://schemas.openxmlformats.org/officeDocument/2006/math">
                    <m:r>
                      <a:rPr lang="en-GB" sz="2000" b="0" i="1" smtClean="0">
                        <a:solidFill>
                          <a:srgbClr val="FF0000"/>
                        </a:solidFill>
                        <a:latin typeface="Cambria Math" panose="02040503050406030204" pitchFamily="18" charset="0"/>
                      </a:rPr>
                      <m:t>0.5238</m:t>
                    </m:r>
                    <m:r>
                      <a:rPr lang="en-GB" sz="2000" b="0" i="1" smtClean="0">
                        <a:solidFill>
                          <a:srgbClr val="FF0000"/>
                        </a:solidFill>
                        <a:latin typeface="Cambria Math" panose="02040503050406030204" pitchFamily="18" charset="0"/>
                        <a:ea typeface="Cambria Math" panose="02040503050406030204" pitchFamily="18" charset="0"/>
                      </a:rPr>
                      <m:t>×100−£47.38=£5</m:t>
                    </m:r>
                  </m:oMath>
                </a14:m>
                <a:r>
                  <a:rPr lang="en-GB" sz="2000" dirty="0"/>
                  <a:t>. (this is a shortcut solution but you can go through the formula)</a:t>
                </a:r>
              </a:p>
              <a:p>
                <a:pPr marL="566928" indent="-457200">
                  <a:buFont typeface="+mj-lt"/>
                  <a:buAutoNum type="alphaLcParenR" startAt="2"/>
                </a:pPr>
                <a:r>
                  <a:rPr lang="en-GB" sz="2000" dirty="0"/>
                  <a:t>Solve for </a:t>
                </a:r>
                <a14:m>
                  <m:oMath xmlns:m="http://schemas.openxmlformats.org/officeDocument/2006/math">
                    <m:r>
                      <a:rPr lang="en-GB" sz="2000" i="1" smtClean="0">
                        <a:solidFill>
                          <a:srgbClr val="FF0000"/>
                        </a:solidFill>
                        <a:latin typeface="Cambria Math" panose="02040503050406030204" pitchFamily="18" charset="0"/>
                        <a:ea typeface="Cambria Math" panose="02040503050406030204" pitchFamily="18" charset="0"/>
                      </a:rPr>
                      <m:t>𝜌</m:t>
                    </m:r>
                    <m:r>
                      <a:rPr lang="en-GB" sz="2000" b="0" i="1" smtClean="0">
                        <a:latin typeface="Cambria Math" panose="02040503050406030204" pitchFamily="18" charset="0"/>
                        <a:ea typeface="Cambria Math" panose="02040503050406030204" pitchFamily="18" charset="0"/>
                      </a:rPr>
                      <m:t> </m:t>
                    </m:r>
                  </m:oMath>
                </a14:m>
                <a:r>
                  <a:rPr lang="en-GB" sz="2000" dirty="0"/>
                  <a:t>and </a:t>
                </a:r>
                <a14:m>
                  <m:oMath xmlns:m="http://schemas.openxmlformats.org/officeDocument/2006/math">
                    <m:d>
                      <m:dPr>
                        <m:ctrlPr>
                          <a:rPr lang="en-GB" sz="2000" i="1" smtClean="0">
                            <a:solidFill>
                              <a:srgbClr val="FF0000"/>
                            </a:solidFill>
                            <a:latin typeface="Cambria Math" panose="02040503050406030204" pitchFamily="18" charset="0"/>
                          </a:rPr>
                        </m:ctrlPr>
                      </m:dPr>
                      <m:e>
                        <m:r>
                          <a:rPr lang="en-GB" sz="2000" b="0" i="1" smtClean="0">
                            <a:solidFill>
                              <a:srgbClr val="FF0000"/>
                            </a:solidFill>
                            <a:latin typeface="Cambria Math" panose="02040503050406030204" pitchFamily="18" charset="0"/>
                          </a:rPr>
                          <m:t>1−</m:t>
                        </m:r>
                        <m:r>
                          <a:rPr lang="en-GB" sz="2000" b="0" i="1" smtClean="0">
                            <a:solidFill>
                              <a:srgbClr val="FF0000"/>
                            </a:solidFill>
                            <a:latin typeface="Cambria Math" panose="02040503050406030204" pitchFamily="18" charset="0"/>
                            <a:ea typeface="Cambria Math" panose="02040503050406030204" pitchFamily="18" charset="0"/>
                          </a:rPr>
                          <m:t>𝜌</m:t>
                        </m:r>
                      </m:e>
                    </m:d>
                  </m:oMath>
                </a14:m>
                <a:r>
                  <a:rPr lang="en-GB" sz="2000" dirty="0"/>
                  <a:t> : </a:t>
                </a:r>
              </a:p>
              <a:p>
                <a:pPr marL="109728" indent="0" algn="ctr">
                  <a:buNone/>
                </a:pPr>
                <a14:m>
                  <m:oMath xmlns:m="http://schemas.openxmlformats.org/officeDocument/2006/math">
                    <m:r>
                      <a:rPr lang="en-GB" sz="2000" i="1" smtClean="0">
                        <a:latin typeface="Cambria Math" panose="02040503050406030204" pitchFamily="18" charset="0"/>
                        <a:ea typeface="Cambria Math" panose="02040503050406030204" pitchFamily="18" charset="0"/>
                      </a:rPr>
                      <m:t>𝜌</m:t>
                    </m:r>
                    <m:r>
                      <a:rPr lang="en-GB" sz="2000" i="1" smtClean="0">
                        <a:latin typeface="Cambria Math" panose="02040503050406030204" pitchFamily="18" charset="0"/>
                        <a:ea typeface="Cambria Math" panose="02040503050406030204" pitchFamily="18" charset="0"/>
                      </a:rPr>
                      <m:t>×£110+</m:t>
                    </m:r>
                    <m:d>
                      <m:dPr>
                        <m:ctrlPr>
                          <a:rPr lang="en-GB" sz="2000" b="0" i="1" smtClean="0">
                            <a:latin typeface="Cambria Math" panose="02040503050406030204" pitchFamily="18" charset="0"/>
                            <a:ea typeface="Cambria Math" panose="02040503050406030204" pitchFamily="18" charset="0"/>
                          </a:rPr>
                        </m:ctrlPr>
                      </m:dPr>
                      <m:e>
                        <m:r>
                          <a:rPr lang="en-GB" sz="2000" b="0" i="1" smtClean="0">
                            <a:latin typeface="Cambria Math" panose="02040503050406030204" pitchFamily="18" charset="0"/>
                            <a:ea typeface="Cambria Math" panose="02040503050406030204" pitchFamily="18" charset="0"/>
                          </a:rPr>
                          <m:t>1−</m:t>
                        </m:r>
                        <m:r>
                          <a:rPr lang="en-GB" sz="2000" b="0" i="1" smtClean="0">
                            <a:latin typeface="Cambria Math" panose="02040503050406030204" pitchFamily="18" charset="0"/>
                            <a:ea typeface="Cambria Math" panose="02040503050406030204" pitchFamily="18" charset="0"/>
                          </a:rPr>
                          <m:t>𝜌</m:t>
                        </m:r>
                      </m:e>
                    </m:d>
                    <m:r>
                      <a:rPr lang="en-GB" sz="2000" b="0" i="1" smtClean="0">
                        <a:latin typeface="Cambria Math" panose="02040503050406030204" pitchFamily="18" charset="0"/>
                        <a:ea typeface="Cambria Math" panose="02040503050406030204" pitchFamily="18" charset="0"/>
                      </a:rPr>
                      <m:t>×£90.91=£100×</m:t>
                    </m:r>
                    <m:d>
                      <m:dPr>
                        <m:ctrlPr>
                          <a:rPr lang="en-GB" sz="2000" b="0" i="1" smtClean="0">
                            <a:latin typeface="Cambria Math" panose="02040503050406030204" pitchFamily="18" charset="0"/>
                            <a:ea typeface="Cambria Math" panose="02040503050406030204" pitchFamily="18" charset="0"/>
                          </a:rPr>
                        </m:ctrlPr>
                      </m:dPr>
                      <m:e>
                        <m:r>
                          <a:rPr lang="en-GB" sz="2000" b="0" i="1" smtClean="0">
                            <a:latin typeface="Cambria Math" panose="02040503050406030204" pitchFamily="18" charset="0"/>
                            <a:ea typeface="Cambria Math" panose="02040503050406030204" pitchFamily="18" charset="0"/>
                          </a:rPr>
                          <m:t>1+</m:t>
                        </m:r>
                        <m:f>
                          <m:fPr>
                            <m:ctrlPr>
                              <a:rPr lang="en-GB" sz="2000" b="0" i="1" smtClean="0">
                                <a:latin typeface="Cambria Math" panose="02040503050406030204" pitchFamily="18" charset="0"/>
                                <a:ea typeface="Cambria Math" panose="02040503050406030204" pitchFamily="18" charset="0"/>
                              </a:rPr>
                            </m:ctrlPr>
                          </m:fPr>
                          <m:num>
                            <m:r>
                              <a:rPr lang="en-GB" sz="2000" b="0" i="1" smtClean="0">
                                <a:latin typeface="Cambria Math" panose="02040503050406030204" pitchFamily="18" charset="0"/>
                                <a:ea typeface="Cambria Math" panose="02040503050406030204" pitchFamily="18" charset="0"/>
                              </a:rPr>
                              <m:t>0.02</m:t>
                            </m:r>
                          </m:num>
                          <m:den>
                            <m:r>
                              <a:rPr lang="en-GB" sz="2000" b="0" i="1" smtClean="0">
                                <a:latin typeface="Cambria Math" panose="02040503050406030204" pitchFamily="18" charset="0"/>
                                <a:ea typeface="Cambria Math" panose="02040503050406030204" pitchFamily="18" charset="0"/>
                              </a:rPr>
                              <m:t>4</m:t>
                            </m:r>
                          </m:den>
                        </m:f>
                      </m:e>
                    </m:d>
                  </m:oMath>
                </a14:m>
                <a:r>
                  <a:rPr lang="en-GB" sz="2000" dirty="0">
                    <a:ea typeface="Cambria Math" panose="02040503050406030204" pitchFamily="18" charset="0"/>
                  </a:rPr>
                  <a:t> </a:t>
                </a:r>
                <a14:m>
                  <m:oMath xmlns:m="http://schemas.openxmlformats.org/officeDocument/2006/math">
                    <m:r>
                      <a:rPr lang="en-GB" sz="2000" i="1">
                        <a:latin typeface="Cambria Math" panose="02040503050406030204" pitchFamily="18" charset="0"/>
                        <a:ea typeface="Cambria Math" panose="02040503050406030204" pitchFamily="18" charset="0"/>
                      </a:rPr>
                      <m:t>⟹</m:t>
                    </m:r>
                    <m:r>
                      <a:rPr lang="en-GB" sz="2000" b="0" i="1" smtClean="0">
                        <a:latin typeface="Cambria Math" panose="02040503050406030204" pitchFamily="18" charset="0"/>
                        <a:ea typeface="Cambria Math" panose="02040503050406030204" pitchFamily="18" charset="0"/>
                      </a:rPr>
                      <m:t> </m:t>
                    </m:r>
                    <m:r>
                      <a:rPr lang="en-GB" sz="2000" b="0" i="1" smtClean="0">
                        <a:solidFill>
                          <a:srgbClr val="FF0000"/>
                        </a:solidFill>
                        <a:latin typeface="Cambria Math" panose="02040503050406030204" pitchFamily="18" charset="0"/>
                        <a:ea typeface="Cambria Math" panose="02040503050406030204" pitchFamily="18" charset="0"/>
                      </a:rPr>
                      <m:t>𝜌</m:t>
                    </m:r>
                    <m:r>
                      <a:rPr lang="en-GB" sz="2000" b="0" i="1" smtClean="0">
                        <a:solidFill>
                          <a:srgbClr val="FF0000"/>
                        </a:solidFill>
                        <a:latin typeface="Cambria Math" panose="02040503050406030204" pitchFamily="18" charset="0"/>
                        <a:ea typeface="Cambria Math" panose="02040503050406030204" pitchFamily="18" charset="0"/>
                      </a:rPr>
                      <m:t>=0.503 </m:t>
                    </m:r>
                    <m:r>
                      <a:rPr lang="en-GB" sz="2000" b="0" i="1" smtClean="0">
                        <a:latin typeface="Cambria Math" panose="02040503050406030204" pitchFamily="18" charset="0"/>
                        <a:ea typeface="Cambria Math" panose="02040503050406030204" pitchFamily="18" charset="0"/>
                      </a:rPr>
                      <m:t>𝑎𝑛𝑑</m:t>
                    </m:r>
                    <m:r>
                      <a:rPr lang="en-GB" sz="2000" b="0" i="1" smtClean="0">
                        <a:latin typeface="Cambria Math" panose="02040503050406030204" pitchFamily="18" charset="0"/>
                        <a:ea typeface="Cambria Math" panose="02040503050406030204" pitchFamily="18" charset="0"/>
                      </a:rPr>
                      <m:t> </m:t>
                    </m:r>
                    <m:d>
                      <m:dPr>
                        <m:ctrlPr>
                          <a:rPr lang="en-GB" sz="2000" b="0" i="1" smtClean="0">
                            <a:solidFill>
                              <a:srgbClr val="FF0000"/>
                            </a:solidFill>
                            <a:latin typeface="Cambria Math" panose="02040503050406030204" pitchFamily="18" charset="0"/>
                            <a:ea typeface="Cambria Math" panose="02040503050406030204" pitchFamily="18" charset="0"/>
                          </a:rPr>
                        </m:ctrlPr>
                      </m:dPr>
                      <m:e>
                        <m:r>
                          <a:rPr lang="en-GB" sz="2000" b="0" i="1" smtClean="0">
                            <a:solidFill>
                              <a:srgbClr val="FF0000"/>
                            </a:solidFill>
                            <a:latin typeface="Cambria Math" panose="02040503050406030204" pitchFamily="18" charset="0"/>
                            <a:ea typeface="Cambria Math" panose="02040503050406030204" pitchFamily="18" charset="0"/>
                          </a:rPr>
                          <m:t>1−</m:t>
                        </m:r>
                        <m:r>
                          <a:rPr lang="en-GB" sz="2000" b="0" i="1" smtClean="0">
                            <a:solidFill>
                              <a:srgbClr val="FF0000"/>
                            </a:solidFill>
                            <a:latin typeface="Cambria Math" panose="02040503050406030204" pitchFamily="18" charset="0"/>
                            <a:ea typeface="Cambria Math" panose="02040503050406030204" pitchFamily="18" charset="0"/>
                          </a:rPr>
                          <m:t>𝜌</m:t>
                        </m:r>
                      </m:e>
                    </m:d>
                    <m:r>
                      <a:rPr lang="en-GB" sz="2000" b="0" i="1" smtClean="0">
                        <a:solidFill>
                          <a:srgbClr val="FF0000"/>
                        </a:solidFill>
                        <a:latin typeface="Cambria Math" panose="02040503050406030204" pitchFamily="18" charset="0"/>
                        <a:ea typeface="Cambria Math" panose="02040503050406030204" pitchFamily="18" charset="0"/>
                      </a:rPr>
                      <m:t>=0.497 </m:t>
                    </m:r>
                  </m:oMath>
                </a14:m>
                <a:endParaRPr lang="en-GB" sz="2000" dirty="0"/>
              </a:p>
              <a:p>
                <a:pPr marL="109728" indent="0">
                  <a:buNone/>
                </a:pPr>
                <a:r>
                  <a:rPr lang="en-GB" sz="2000" dirty="0"/>
                  <a:t>So we have:</a:t>
                </a:r>
              </a:p>
              <a:p>
                <a:pPr marL="109728" indent="0">
                  <a:buNone/>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𝐶𝑎𝑙𝑙</m:t>
                      </m:r>
                      <m:r>
                        <a:rPr lang="en-GB" sz="2000" b="0" i="1" smtClean="0">
                          <a:latin typeface="Cambria Math" panose="02040503050406030204" pitchFamily="18" charset="0"/>
                        </a:rPr>
                        <m:t> </m:t>
                      </m:r>
                      <m:r>
                        <a:rPr lang="en-GB" sz="2000" b="0" i="1" smtClean="0">
                          <a:latin typeface="Cambria Math" panose="02040503050406030204" pitchFamily="18" charset="0"/>
                        </a:rPr>
                        <m:t>𝑝𝑟𝑖𝑐𝑒</m:t>
                      </m:r>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r>
                            <a:rPr lang="en-GB" sz="2000" b="0" i="1" smtClean="0">
                              <a:latin typeface="Cambria Math" panose="02040503050406030204" pitchFamily="18" charset="0"/>
                            </a:rPr>
                            <m:t>(0.503</m:t>
                          </m:r>
                          <m:r>
                            <a:rPr lang="en-GB" sz="2000" b="0" i="1" smtClean="0">
                              <a:latin typeface="Cambria Math" panose="02040503050406030204" pitchFamily="18" charset="0"/>
                              <a:ea typeface="Cambria Math" panose="02040503050406030204" pitchFamily="18" charset="0"/>
                            </a:rPr>
                            <m:t>×10)+(0.497×0)</m:t>
                          </m:r>
                        </m:num>
                        <m:den>
                          <m:r>
                            <a:rPr lang="en-GB" sz="2000" b="0" i="1" smtClean="0">
                              <a:latin typeface="Cambria Math" panose="02040503050406030204" pitchFamily="18" charset="0"/>
                            </a:rPr>
                            <m:t>1+</m:t>
                          </m:r>
                          <m:box>
                            <m:boxPr>
                              <m:ctrlPr>
                                <a:rPr lang="en-GB" sz="2000" b="0" i="1" smtClean="0">
                                  <a:latin typeface="Cambria Math" panose="02040503050406030204" pitchFamily="18" charset="0"/>
                                </a:rPr>
                              </m:ctrlPr>
                            </m:boxPr>
                            <m:e>
                              <m:argPr>
                                <m:argSz m:val="-1"/>
                              </m:argPr>
                              <m:f>
                                <m:fPr>
                                  <m:ctrlPr>
                                    <a:rPr lang="en-GB" sz="2000" b="0" i="1" smtClean="0">
                                      <a:latin typeface="Cambria Math" panose="02040503050406030204" pitchFamily="18" charset="0"/>
                                    </a:rPr>
                                  </m:ctrlPr>
                                </m:fPr>
                                <m:num>
                                  <m:r>
                                    <a:rPr lang="en-GB" sz="2000" b="0" i="1" smtClean="0">
                                      <a:latin typeface="Cambria Math" panose="02040503050406030204" pitchFamily="18" charset="0"/>
                                    </a:rPr>
                                    <m:t>0.02</m:t>
                                  </m:r>
                                </m:num>
                                <m:den>
                                  <m:r>
                                    <a:rPr lang="en-GB" sz="2000" b="0" i="1" smtClean="0">
                                      <a:latin typeface="Cambria Math" panose="02040503050406030204" pitchFamily="18" charset="0"/>
                                    </a:rPr>
                                    <m:t>4</m:t>
                                  </m:r>
                                </m:den>
                              </m:f>
                            </m:e>
                          </m:box>
                        </m:den>
                      </m:f>
                      <m:r>
                        <a:rPr lang="en-GB" sz="2000" b="0" i="1" smtClean="0">
                          <a:latin typeface="Cambria Math" panose="02040503050406030204" pitchFamily="18" charset="0"/>
                        </a:rPr>
                        <m:t>=£5</m:t>
                      </m:r>
                    </m:oMath>
                  </m:oMathPara>
                </a14:m>
                <a:endParaRPr lang="en-GB"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42552" y="1189766"/>
                <a:ext cx="11706895" cy="5517232"/>
              </a:xfrm>
              <a:blipFill>
                <a:blip r:embed="rId2"/>
                <a:stretch>
                  <a:fillRect t="-552"/>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E49C39DB-7DCD-4C09-B8B3-82475BB0CE1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228</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74306544"/>
      </p:ext>
    </p:extLst>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699" y="692696"/>
            <a:ext cx="11681138" cy="389484"/>
          </a:xfrm>
          <a:solidFill>
            <a:schemeClr val="accent4"/>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Extra Questions &amp; Answers</a:t>
            </a:r>
            <a:endParaRPr lang="en-GB" sz="2500" dirty="0"/>
          </a:p>
        </p:txBody>
      </p:sp>
      <p:sp>
        <p:nvSpPr>
          <p:cNvPr id="3" name="Content Placeholder 2"/>
          <p:cNvSpPr>
            <a:spLocks noGrp="1"/>
          </p:cNvSpPr>
          <p:nvPr>
            <p:ph idx="1"/>
          </p:nvPr>
        </p:nvSpPr>
        <p:spPr>
          <a:xfrm>
            <a:off x="151002" y="1189766"/>
            <a:ext cx="11971090" cy="5517232"/>
          </a:xfrm>
        </p:spPr>
        <p:txBody>
          <a:bodyPr>
            <a:normAutofit/>
          </a:bodyPr>
          <a:lstStyle/>
          <a:p>
            <a:pPr>
              <a:buFont typeface="Arial" panose="020B0604020202020204" pitchFamily="34" charset="0"/>
              <a:buChar char="•"/>
            </a:pPr>
            <a:r>
              <a:rPr lang="en-GB" sz="2000" b="1" u="sng" dirty="0"/>
              <a:t>Question 4</a:t>
            </a:r>
            <a:r>
              <a:rPr lang="en-GB" sz="2000" b="1" dirty="0"/>
              <a:t>:</a:t>
            </a:r>
            <a:r>
              <a:rPr lang="en-GB" sz="2000" dirty="0"/>
              <a:t> State whether the following statements are true or false. In each case, provide a brief explanation.</a:t>
            </a:r>
          </a:p>
          <a:p>
            <a:pPr marL="566928" indent="-457200">
              <a:buFont typeface="+mj-lt"/>
              <a:buAutoNum type="alphaLcParenR"/>
            </a:pPr>
            <a:r>
              <a:rPr lang="en-GB" sz="2000" dirty="0"/>
              <a:t>In a risk averse world, the binomial model states that, other things being equal, the greater the probability of an up movement in the stock price, the lower the value of a European put option.</a:t>
            </a:r>
          </a:p>
          <a:p>
            <a:pPr marL="566928" indent="-457200">
              <a:buFont typeface="+mj-lt"/>
              <a:buAutoNum type="alphaLcParenR"/>
            </a:pPr>
            <a:r>
              <a:rPr lang="en-GB" sz="2000" dirty="0"/>
              <a:t>By observing the prices of call and put options on a stock, one can recover an estimate of the expected stock return.</a:t>
            </a:r>
          </a:p>
          <a:p>
            <a:pPr marL="566928" indent="-457200">
              <a:buFont typeface="+mj-lt"/>
              <a:buAutoNum type="alphaLcParenR"/>
            </a:pPr>
            <a:r>
              <a:rPr lang="en-GB" sz="2000" dirty="0"/>
              <a:t>In a binomial world, if a stock is more likely to go up in price than to go down, an increase in volatility would increase the price of a call option and reduce the price of a put option. </a:t>
            </a:r>
            <a:endParaRPr lang="en-GB" sz="2000" b="1" u="sng" dirty="0"/>
          </a:p>
          <a:p>
            <a:pPr>
              <a:buFont typeface="Arial" panose="020B0604020202020204" pitchFamily="34" charset="0"/>
              <a:buChar char="•"/>
            </a:pPr>
            <a:r>
              <a:rPr lang="en-GB" sz="2000" b="1" u="sng" dirty="0">
                <a:solidFill>
                  <a:srgbClr val="FF0000"/>
                </a:solidFill>
              </a:rPr>
              <a:t>Answer: </a:t>
            </a:r>
          </a:p>
          <a:p>
            <a:pPr marL="566928" indent="-457200">
              <a:buFont typeface="+mj-lt"/>
              <a:buAutoNum type="alphaLcParenR"/>
            </a:pPr>
            <a:r>
              <a:rPr lang="en-GB" sz="2000" dirty="0">
                <a:solidFill>
                  <a:srgbClr val="000000"/>
                </a:solidFill>
                <a:latin typeface="CMTI12"/>
              </a:rPr>
              <a:t>False. </a:t>
            </a:r>
            <a:r>
              <a:rPr lang="en-GB" sz="2000" dirty="0">
                <a:solidFill>
                  <a:srgbClr val="000000"/>
                </a:solidFill>
                <a:latin typeface="CMR12"/>
              </a:rPr>
              <a:t>You can replicate the pay-off of the put option using a replication portfolio that is independent of the probabilities of the up or down movement. Hence, by the arbitrage argument, the probability of the up or down movement is irrelevant for the option pricing as long as the price of the stock is given and fixed.</a:t>
            </a:r>
          </a:p>
          <a:p>
            <a:pPr marL="566928" indent="-457200">
              <a:buFont typeface="+mj-lt"/>
              <a:buAutoNum type="alphaLcParenR"/>
            </a:pPr>
            <a:r>
              <a:rPr lang="en-GB" sz="2000" dirty="0">
                <a:solidFill>
                  <a:srgbClr val="000000"/>
                </a:solidFill>
                <a:latin typeface="CMTI12"/>
              </a:rPr>
              <a:t>False. </a:t>
            </a:r>
            <a:r>
              <a:rPr lang="en-GB" sz="2000" dirty="0">
                <a:solidFill>
                  <a:srgbClr val="000000"/>
                </a:solidFill>
                <a:latin typeface="CMR12"/>
              </a:rPr>
              <a:t>By observing the put and call prices, one can recover the stock price using the put-call parity. However that does not give you an estimate of the stock return.</a:t>
            </a:r>
          </a:p>
          <a:p>
            <a:pPr marL="566928" indent="-457200">
              <a:buFont typeface="+mj-lt"/>
              <a:buAutoNum type="alphaLcParenR"/>
            </a:pPr>
            <a:r>
              <a:rPr lang="en-GB" sz="2000" dirty="0">
                <a:solidFill>
                  <a:srgbClr val="000000"/>
                </a:solidFill>
                <a:latin typeface="CMR12"/>
              </a:rPr>
              <a:t>False. Due to put call parity, if stock price and risk-free rate stays constant, an increase in call price will necessarily lead to increase in put price.</a:t>
            </a:r>
          </a:p>
          <a:p>
            <a:endParaRPr lang="en-GB" sz="2000" dirty="0">
              <a:solidFill>
                <a:srgbClr val="000000"/>
              </a:solidFill>
              <a:latin typeface="CMR12"/>
            </a:endParaRPr>
          </a:p>
          <a:p>
            <a:pPr marL="566928" indent="-457200">
              <a:buFont typeface="+mj-lt"/>
              <a:buAutoNum type="alphaLcParenR"/>
            </a:pPr>
            <a:endParaRPr lang="en-GB" sz="2000" dirty="0">
              <a:solidFill>
                <a:srgbClr val="FF0000"/>
              </a:solidFill>
            </a:endParaRPr>
          </a:p>
        </p:txBody>
      </p:sp>
      <p:sp>
        <p:nvSpPr>
          <p:cNvPr id="4" name="Slide Number Placeholder 3">
            <a:extLst>
              <a:ext uri="{FF2B5EF4-FFF2-40B4-BE49-F238E27FC236}">
                <a16:creationId xmlns:a16="http://schemas.microsoft.com/office/drawing/2014/main" id="{E16AB898-3035-4C5B-91DB-1A420C40546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229</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671944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3974" y="530364"/>
            <a:ext cx="11256135" cy="448207"/>
          </a:xfrm>
          <a:solidFill>
            <a:schemeClr val="accent6"/>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Banks</a:t>
            </a:r>
          </a:p>
        </p:txBody>
      </p:sp>
      <p:sp>
        <p:nvSpPr>
          <p:cNvPr id="3" name="Content Placeholder 2"/>
          <p:cNvSpPr>
            <a:spLocks noGrp="1"/>
          </p:cNvSpPr>
          <p:nvPr>
            <p:ph idx="1"/>
          </p:nvPr>
        </p:nvSpPr>
        <p:spPr>
          <a:xfrm>
            <a:off x="126332" y="1140903"/>
            <a:ext cx="11971421" cy="5620844"/>
          </a:xfrm>
        </p:spPr>
        <p:txBody>
          <a:bodyPr>
            <a:normAutofit/>
          </a:bodyPr>
          <a:lstStyle/>
          <a:p>
            <a:pPr>
              <a:buClrTx/>
              <a:buFont typeface="Wingdings" panose="05000000000000000000" pitchFamily="2" charset="2"/>
              <a:buChar char="§"/>
            </a:pPr>
            <a:r>
              <a:rPr lang="en-US" sz="2400" dirty="0"/>
              <a:t>A growing economy requires a healthy </a:t>
            </a:r>
            <a:r>
              <a:rPr lang="en-US" sz="2400" dirty="0">
                <a:solidFill>
                  <a:srgbClr val="FF0000"/>
                </a:solidFill>
              </a:rPr>
              <a:t>financial system </a:t>
            </a:r>
            <a:r>
              <a:rPr lang="en-US" sz="2400" dirty="0"/>
              <a:t>that transfers funds from savers/lenders to borrowers and protects the rights of the lenders and borrowers. But there are two issues: </a:t>
            </a:r>
          </a:p>
          <a:p>
            <a:pPr>
              <a:buClrTx/>
              <a:buFont typeface="Wingdings" panose="05000000000000000000" pitchFamily="2" charset="2"/>
              <a:buChar char="§"/>
            </a:pPr>
            <a:endParaRPr lang="en-US" sz="2400" dirty="0"/>
          </a:p>
          <a:p>
            <a:pPr marL="109728" indent="0">
              <a:buClrTx/>
              <a:buNone/>
            </a:pPr>
            <a:r>
              <a:rPr lang="en-US" sz="2400" b="1" dirty="0"/>
              <a:t>1-</a:t>
            </a:r>
            <a:r>
              <a:rPr lang="en-US" sz="2400" dirty="0"/>
              <a:t> How do we know the funds are transferred to and used by borrowers with the </a:t>
            </a:r>
            <a:r>
              <a:rPr lang="en-US" sz="2400" dirty="0">
                <a:solidFill>
                  <a:srgbClr val="FF0000"/>
                </a:solidFill>
              </a:rPr>
              <a:t>best productive investment opportunities</a:t>
            </a:r>
            <a:r>
              <a:rPr lang="en-US" sz="2400" dirty="0"/>
              <a:t>?</a:t>
            </a:r>
          </a:p>
          <a:p>
            <a:pPr marL="109728" indent="0">
              <a:buClrTx/>
              <a:buNone/>
            </a:pPr>
            <a:endParaRPr lang="en-US" sz="2400" dirty="0"/>
          </a:p>
          <a:p>
            <a:pPr marL="109728" indent="0">
              <a:buClrTx/>
              <a:buNone/>
            </a:pPr>
            <a:r>
              <a:rPr lang="en-US" sz="2400" b="1" dirty="0"/>
              <a:t>2-</a:t>
            </a:r>
            <a:r>
              <a:rPr lang="en-US" sz="2400" dirty="0"/>
              <a:t> Do banks (as the major financial institutions) have just an </a:t>
            </a:r>
            <a:r>
              <a:rPr lang="en-US" sz="2400" dirty="0">
                <a:solidFill>
                  <a:srgbClr val="FF0000"/>
                </a:solidFill>
              </a:rPr>
              <a:t>intermediary role </a:t>
            </a:r>
            <a:r>
              <a:rPr lang="en-US" sz="2400" dirty="0"/>
              <a:t>in the economy? Do they have other roles that might be unhealthy for the economy? </a:t>
            </a:r>
          </a:p>
          <a:p>
            <a:pPr marL="109728" indent="0">
              <a:buClrTx/>
              <a:buNone/>
            </a:pPr>
            <a:endParaRPr lang="en-US" sz="2400" dirty="0"/>
          </a:p>
          <a:p>
            <a:pPr marL="109728" indent="0">
              <a:buClrTx/>
              <a:buNone/>
            </a:pPr>
            <a:endParaRPr lang="en-US" sz="2400" dirty="0"/>
          </a:p>
          <a:p>
            <a:pPr marL="109728" indent="0">
              <a:buClrTx/>
              <a:buNone/>
            </a:pPr>
            <a:r>
              <a:rPr lang="en-US" sz="2400" b="1" dirty="0">
                <a:solidFill>
                  <a:schemeClr val="accent1"/>
                </a:solidFill>
              </a:rPr>
              <a:t>Keep these questions in your mind as we come back to these questions later.</a:t>
            </a:r>
            <a:endParaRPr lang="en-GB" sz="3600" b="1" dirty="0">
              <a:solidFill>
                <a:schemeClr val="accent1"/>
              </a:solidFill>
            </a:endParaRPr>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23</a:t>
            </a:fld>
            <a:endParaRPr lang="en-GB"/>
          </a:p>
        </p:txBody>
      </p:sp>
    </p:spTree>
    <p:extLst>
      <p:ext uri="{BB962C8B-B14F-4D97-AF65-F5344CB8AC3E}">
        <p14:creationId xmlns:p14="http://schemas.microsoft.com/office/powerpoint/2010/main" val="824863026"/>
      </p:ext>
    </p:extLst>
  </p:cSld>
  <p:clrMapOvr>
    <a:masterClrMapping/>
  </p:clrMapOvr>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699" y="692696"/>
            <a:ext cx="11681138" cy="389484"/>
          </a:xfrm>
          <a:solidFill>
            <a:schemeClr val="accent4"/>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Extra Questions &amp; Answers</a:t>
            </a:r>
            <a:endParaRPr lang="en-GB" sz="25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67780" y="1189766"/>
                <a:ext cx="11903978" cy="5517232"/>
              </a:xfrm>
            </p:spPr>
            <p:txBody>
              <a:bodyPr>
                <a:normAutofit/>
              </a:bodyPr>
              <a:lstStyle/>
              <a:p>
                <a:pPr>
                  <a:buFont typeface="Arial" panose="020B0604020202020204" pitchFamily="34" charset="0"/>
                  <a:buChar char="•"/>
                </a:pPr>
                <a:r>
                  <a:rPr lang="en-GB" sz="2000" b="1" u="sng" dirty="0"/>
                  <a:t>Question 5</a:t>
                </a:r>
                <a:r>
                  <a:rPr lang="en-GB" sz="2000" b="1" dirty="0"/>
                  <a:t>:</a:t>
                </a:r>
                <a:r>
                  <a:rPr lang="en-GB" sz="2000" dirty="0"/>
                  <a:t> In August </a:t>
                </a:r>
                <a:r>
                  <a:rPr lang="en-GB" sz="2000" dirty="0">
                    <a:solidFill>
                      <a:srgbClr val="FF0000"/>
                    </a:solidFill>
                  </a:rPr>
                  <a:t>1998</a:t>
                </a:r>
                <a:r>
                  <a:rPr lang="en-GB" sz="2000" dirty="0"/>
                  <a:t> the Bank of Thailand was reported as offering to foreign investors in troubled banks the opportunity to resell their shares back to the central bank within a period of five years for the original purchase price. “This is to guarantee that at least they will not lose any of the money they plan to invest," said the Deputy Governor. (The Wall Street Journal Europe, August </a:t>
                </a:r>
                <a:r>
                  <a:rPr lang="en-GB" sz="2000" dirty="0">
                    <a:solidFill>
                      <a:srgbClr val="FF0000"/>
                    </a:solidFill>
                  </a:rPr>
                  <a:t>6</a:t>
                </a:r>
                <a:r>
                  <a:rPr lang="en-GB" sz="2000" dirty="0"/>
                  <a:t>, </a:t>
                </a:r>
                <a:r>
                  <a:rPr lang="en-GB" sz="2000" dirty="0">
                    <a:solidFill>
                      <a:srgbClr val="FF0000"/>
                    </a:solidFill>
                  </a:rPr>
                  <a:t>1998</a:t>
                </a:r>
                <a:r>
                  <a:rPr lang="en-GB" sz="2000" dirty="0"/>
                  <a:t>, p.</a:t>
                </a:r>
                <a:r>
                  <a:rPr lang="en-GB" sz="2000" dirty="0">
                    <a:solidFill>
                      <a:srgbClr val="FF0000"/>
                    </a:solidFill>
                  </a:rPr>
                  <a:t>20</a:t>
                </a:r>
                <a:r>
                  <a:rPr lang="en-GB" sz="2000" dirty="0"/>
                  <a:t>) Suppose that(</a:t>
                </a:r>
                <a:r>
                  <a:rPr lang="en-GB" sz="2000" dirty="0">
                    <a:solidFill>
                      <a:srgbClr val="FF0000"/>
                    </a:solidFill>
                  </a:rPr>
                  <a:t>a</a:t>
                </a:r>
                <a:r>
                  <a:rPr lang="en-GB" sz="2000" dirty="0"/>
                  <a:t>) the standard deviation of Thai bank shares was about </a:t>
                </a:r>
                <a:r>
                  <a:rPr lang="en-GB" sz="2000" dirty="0">
                    <a:solidFill>
                      <a:srgbClr val="FF0000"/>
                    </a:solidFill>
                  </a:rPr>
                  <a:t>50</a:t>
                </a:r>
                <a:r>
                  <a:rPr lang="en-GB" sz="2000" dirty="0"/>
                  <a:t> percent a year, (</a:t>
                </a:r>
                <a:r>
                  <a:rPr lang="en-GB" sz="2000" dirty="0">
                    <a:solidFill>
                      <a:srgbClr val="FF0000"/>
                    </a:solidFill>
                  </a:rPr>
                  <a:t>b</a:t>
                </a:r>
                <a:r>
                  <a:rPr lang="en-GB" sz="2000" dirty="0"/>
                  <a:t>) the interest rate on the Thai baht was </a:t>
                </a:r>
                <a:r>
                  <a:rPr lang="en-GB" sz="2000" dirty="0">
                    <a:solidFill>
                      <a:srgbClr val="FF0000"/>
                    </a:solidFill>
                  </a:rPr>
                  <a:t>15%,</a:t>
                </a:r>
                <a:r>
                  <a:rPr lang="en-GB" sz="2000" dirty="0"/>
                  <a:t> and (</a:t>
                </a:r>
                <a:r>
                  <a:rPr lang="en-GB" sz="2000" dirty="0">
                    <a:solidFill>
                      <a:srgbClr val="FF0000"/>
                    </a:solidFill>
                  </a:rPr>
                  <a:t>c</a:t>
                </a:r>
                <a:r>
                  <a:rPr lang="en-GB" sz="2000" dirty="0"/>
                  <a:t>) the banks were not expected to pay a dividend in this five-year period. How much was this option worth? Assume an investment of </a:t>
                </a:r>
                <a:r>
                  <a:rPr lang="en-GB" sz="2000" dirty="0">
                    <a:solidFill>
                      <a:srgbClr val="FF0000"/>
                    </a:solidFill>
                  </a:rPr>
                  <a:t>100</a:t>
                </a:r>
                <a:r>
                  <a:rPr lang="en-GB" sz="2000" dirty="0"/>
                  <a:t> million baht.</a:t>
                </a:r>
              </a:p>
              <a:p>
                <a:pPr>
                  <a:buFont typeface="Arial" panose="020B0604020202020204" pitchFamily="34" charset="0"/>
                  <a:buChar char="•"/>
                </a:pPr>
                <a:r>
                  <a:rPr lang="en-GB" sz="2000" b="1" u="sng" dirty="0">
                    <a:solidFill>
                      <a:srgbClr val="FF0000"/>
                    </a:solidFill>
                  </a:rPr>
                  <a:t>Answer</a:t>
                </a:r>
                <a:r>
                  <a:rPr lang="en-GB" sz="2000" dirty="0">
                    <a:solidFill>
                      <a:srgbClr val="FF0000"/>
                    </a:solidFill>
                  </a:rPr>
                  <a:t>:</a:t>
                </a:r>
              </a:p>
              <a:p>
                <a:pPr>
                  <a:buFont typeface="Arial" panose="020B0604020202020204" pitchFamily="34" charset="0"/>
                  <a:buChar char="•"/>
                </a:pPr>
                <a:r>
                  <a:rPr lang="en-GB" sz="2000" dirty="0">
                    <a:solidFill>
                      <a:srgbClr val="FF0000"/>
                    </a:solidFill>
                  </a:rPr>
                  <a:t> </a:t>
                </a:r>
                <a:r>
                  <a:rPr lang="en-GB" sz="2000" dirty="0"/>
                  <a:t>The date for the underlying asset, the interest rate and the option is as follows: </a:t>
                </a:r>
                <a14:m>
                  <m:oMath xmlns:m="http://schemas.openxmlformats.org/officeDocument/2006/math">
                    <m:r>
                      <a:rPr lang="en-GB" sz="2000" i="1" smtClean="0">
                        <a:solidFill>
                          <a:srgbClr val="FF0000"/>
                        </a:solidFill>
                        <a:latin typeface="Cambria Math" panose="02040503050406030204" pitchFamily="18" charset="0"/>
                        <a:ea typeface="Cambria Math" panose="02040503050406030204" pitchFamily="18" charset="0"/>
                      </a:rPr>
                      <m:t>𝜎</m:t>
                    </m:r>
                    <m:r>
                      <a:rPr lang="en-GB" sz="2000" b="0" i="1" smtClean="0">
                        <a:solidFill>
                          <a:srgbClr val="FF0000"/>
                        </a:solidFill>
                        <a:latin typeface="Cambria Math" panose="02040503050406030204" pitchFamily="18" charset="0"/>
                        <a:ea typeface="Cambria Math" panose="02040503050406030204" pitchFamily="18" charset="0"/>
                      </a:rPr>
                      <m:t>=</m:t>
                    </m:r>
                    <m:r>
                      <a:rPr lang="en-GB" sz="2000" b="0" i="1" smtClean="0">
                        <a:solidFill>
                          <a:srgbClr val="FF0000"/>
                        </a:solidFill>
                        <a:latin typeface="Cambria Math" panose="02040503050406030204" pitchFamily="18" charset="0"/>
                        <a:ea typeface="Cambria Math" panose="02040503050406030204" pitchFamily="18" charset="0"/>
                      </a:rPr>
                      <m:t>0</m:t>
                    </m:r>
                    <m:r>
                      <a:rPr lang="en-GB" sz="2000" b="0" i="1" smtClean="0">
                        <a:solidFill>
                          <a:srgbClr val="FF0000"/>
                        </a:solidFill>
                        <a:latin typeface="Cambria Math" panose="02040503050406030204" pitchFamily="18" charset="0"/>
                        <a:ea typeface="Cambria Math" panose="02040503050406030204" pitchFamily="18" charset="0"/>
                      </a:rPr>
                      <m:t>.</m:t>
                    </m:r>
                    <m:r>
                      <a:rPr lang="en-GB" sz="2000" b="0" i="1" smtClean="0">
                        <a:solidFill>
                          <a:srgbClr val="FF0000"/>
                        </a:solidFill>
                        <a:latin typeface="Cambria Math" panose="02040503050406030204" pitchFamily="18" charset="0"/>
                        <a:ea typeface="Cambria Math" panose="02040503050406030204" pitchFamily="18" charset="0"/>
                      </a:rPr>
                      <m:t>5</m:t>
                    </m:r>
                  </m:oMath>
                </a14:m>
                <a:r>
                  <a:rPr lang="en-GB" sz="2000" b="0" i="1" dirty="0">
                    <a:solidFill>
                      <a:srgbClr val="FF0000"/>
                    </a:solidFill>
                    <a:latin typeface="Cambria Math" panose="02040503050406030204" pitchFamily="18" charset="0"/>
                    <a:ea typeface="Cambria Math" panose="02040503050406030204" pitchFamily="18" charset="0"/>
                  </a:rPr>
                  <a:t> </a:t>
                </a:r>
                <a:r>
                  <a:rPr lang="en-GB" sz="2000" b="0" i="1" dirty="0">
                    <a:latin typeface="Cambria Math" panose="02040503050406030204" pitchFamily="18" charset="0"/>
                    <a:ea typeface="Cambria Math" panose="02040503050406030204" pitchFamily="18" charset="0"/>
                  </a:rPr>
                  <a:t>,</a:t>
                </a:r>
                <a:r>
                  <a:rPr lang="en-GB" sz="2000" b="0" i="1" dirty="0">
                    <a:solidFill>
                      <a:srgbClr val="FF0000"/>
                    </a:solidFill>
                    <a:latin typeface="Cambria Math" panose="02040503050406030204" pitchFamily="18" charset="0"/>
                    <a:ea typeface="Cambria Math" panose="02040503050406030204" pitchFamily="18" charset="0"/>
                  </a:rPr>
                  <a:t> </a:t>
                </a:r>
                <a14:m>
                  <m:oMath xmlns:m="http://schemas.openxmlformats.org/officeDocument/2006/math">
                    <m:r>
                      <a:rPr lang="en-GB" sz="2000" b="0" i="1" smtClean="0">
                        <a:solidFill>
                          <a:srgbClr val="FF0000"/>
                        </a:solidFill>
                        <a:latin typeface="Cambria Math" panose="02040503050406030204" pitchFamily="18" charset="0"/>
                        <a:ea typeface="Cambria Math" panose="02040503050406030204" pitchFamily="18" charset="0"/>
                      </a:rPr>
                      <m:t>𝑟</m:t>
                    </m:r>
                    <m:r>
                      <a:rPr lang="en-GB" sz="2000" b="0" i="1" smtClean="0">
                        <a:solidFill>
                          <a:srgbClr val="FF0000"/>
                        </a:solidFill>
                        <a:latin typeface="Cambria Math" panose="02040503050406030204" pitchFamily="18" charset="0"/>
                        <a:ea typeface="Cambria Math" panose="02040503050406030204" pitchFamily="18" charset="0"/>
                      </a:rPr>
                      <m:t>=</m:t>
                    </m:r>
                    <m:r>
                      <a:rPr lang="en-GB" sz="2000" b="0" i="1" smtClean="0">
                        <a:solidFill>
                          <a:srgbClr val="FF0000"/>
                        </a:solidFill>
                        <a:latin typeface="Cambria Math" panose="02040503050406030204" pitchFamily="18" charset="0"/>
                        <a:ea typeface="Cambria Math" panose="02040503050406030204" pitchFamily="18" charset="0"/>
                      </a:rPr>
                      <m:t>0</m:t>
                    </m:r>
                    <m:r>
                      <a:rPr lang="en-GB" sz="2000" b="0" i="1" smtClean="0">
                        <a:solidFill>
                          <a:srgbClr val="FF0000"/>
                        </a:solidFill>
                        <a:latin typeface="Cambria Math" panose="02040503050406030204" pitchFamily="18" charset="0"/>
                        <a:ea typeface="Cambria Math" panose="02040503050406030204" pitchFamily="18" charset="0"/>
                      </a:rPr>
                      <m:t>.</m:t>
                    </m:r>
                    <m:r>
                      <a:rPr lang="en-GB" sz="2000" b="0" i="1" smtClean="0">
                        <a:solidFill>
                          <a:srgbClr val="FF0000"/>
                        </a:solidFill>
                        <a:latin typeface="Cambria Math" panose="02040503050406030204" pitchFamily="18" charset="0"/>
                        <a:ea typeface="Cambria Math" panose="02040503050406030204" pitchFamily="18" charset="0"/>
                      </a:rPr>
                      <m:t>15</m:t>
                    </m:r>
                    <m:r>
                      <a:rPr lang="en-GB" sz="2000" b="0" i="1" smtClean="0">
                        <a:solidFill>
                          <a:srgbClr val="FF0000"/>
                        </a:solidFill>
                        <a:latin typeface="Cambria Math" panose="02040503050406030204" pitchFamily="18" charset="0"/>
                        <a:ea typeface="Cambria Math" panose="02040503050406030204" pitchFamily="18" charset="0"/>
                      </a:rPr>
                      <m:t>,</m:t>
                    </m:r>
                  </m:oMath>
                </a14:m>
                <a:r>
                  <a:rPr lang="en-GB" sz="2000" b="0" i="1" dirty="0">
                    <a:latin typeface="Cambria Math" panose="02040503050406030204" pitchFamily="18" charset="0"/>
                    <a:ea typeface="Cambria Math" panose="02040503050406030204" pitchFamily="18" charset="0"/>
                  </a:rPr>
                  <a:t> </a:t>
                </a:r>
                <a14:m>
                  <m:oMath xmlns:m="http://schemas.openxmlformats.org/officeDocument/2006/math">
                    <m:r>
                      <a:rPr lang="en-GB" sz="2000" b="0" i="1" smtClean="0">
                        <a:solidFill>
                          <a:srgbClr val="FF0000"/>
                        </a:solidFill>
                        <a:latin typeface="Cambria Math" panose="02040503050406030204" pitchFamily="18" charset="0"/>
                        <a:ea typeface="Cambria Math" panose="02040503050406030204" pitchFamily="18" charset="0"/>
                      </a:rPr>
                      <m:t>𝑡</m:t>
                    </m:r>
                    <m:r>
                      <a:rPr lang="en-GB" sz="2000" b="0" i="1" smtClean="0">
                        <a:solidFill>
                          <a:srgbClr val="FF0000"/>
                        </a:solidFill>
                        <a:latin typeface="Cambria Math" panose="02040503050406030204" pitchFamily="18" charset="0"/>
                        <a:ea typeface="Cambria Math" panose="02040503050406030204" pitchFamily="18" charset="0"/>
                      </a:rPr>
                      <m:t>=</m:t>
                    </m:r>
                    <m:r>
                      <a:rPr lang="en-GB" sz="2000" b="0" i="1" smtClean="0">
                        <a:solidFill>
                          <a:srgbClr val="FF0000"/>
                        </a:solidFill>
                        <a:latin typeface="Cambria Math" panose="02040503050406030204" pitchFamily="18" charset="0"/>
                        <a:ea typeface="Cambria Math" panose="02040503050406030204" pitchFamily="18" charset="0"/>
                      </a:rPr>
                      <m:t>5</m:t>
                    </m:r>
                    <m:r>
                      <a:rPr lang="en-GB" sz="2000" b="0" i="1" smtClean="0">
                        <a:solidFill>
                          <a:srgbClr val="FF0000"/>
                        </a:solidFill>
                        <a:latin typeface="Cambria Math" panose="02040503050406030204" pitchFamily="18" charset="0"/>
                        <a:ea typeface="Cambria Math" panose="02040503050406030204" pitchFamily="18" charset="0"/>
                      </a:rPr>
                      <m:t>,</m:t>
                    </m:r>
                  </m:oMath>
                </a14:m>
                <a:endParaRPr lang="en-GB" sz="2000" b="0" i="1" dirty="0">
                  <a:latin typeface="Cambria Math" panose="02040503050406030204" pitchFamily="18" charset="0"/>
                  <a:ea typeface="Cambria Math" panose="02040503050406030204" pitchFamily="18" charset="0"/>
                </a:endParaRPr>
              </a:p>
              <a:p>
                <a:pPr marL="109728" indent="0">
                  <a:buNone/>
                </a:pPr>
                <a14:m>
                  <m:oMath xmlns:m="http://schemas.openxmlformats.org/officeDocument/2006/math">
                    <m:r>
                      <a:rPr lang="en-GB" sz="2000" b="0" i="1" smtClean="0">
                        <a:latin typeface="Cambria Math" panose="02040503050406030204" pitchFamily="18" charset="0"/>
                        <a:ea typeface="Cambria Math" panose="02040503050406030204" pitchFamily="18" charset="0"/>
                      </a:rPr>
                      <m:t> </m:t>
                    </m:r>
                    <m:f>
                      <m:fPr>
                        <m:type m:val="skw"/>
                        <m:ctrlPr>
                          <a:rPr lang="en-GB" sz="2000" b="0" i="1" smtClean="0">
                            <a:solidFill>
                              <a:srgbClr val="FF0000"/>
                            </a:solidFill>
                            <a:latin typeface="Cambria Math" panose="02040503050406030204" pitchFamily="18" charset="0"/>
                            <a:ea typeface="Cambria Math" panose="02040503050406030204" pitchFamily="18" charset="0"/>
                          </a:rPr>
                        </m:ctrlPr>
                      </m:fPr>
                      <m:num>
                        <m:r>
                          <a:rPr lang="en-GB" sz="2000" b="0" i="1" smtClean="0">
                            <a:solidFill>
                              <a:srgbClr val="FF0000"/>
                            </a:solidFill>
                            <a:latin typeface="Cambria Math" panose="02040503050406030204" pitchFamily="18" charset="0"/>
                            <a:ea typeface="Cambria Math" panose="02040503050406030204" pitchFamily="18" charset="0"/>
                          </a:rPr>
                          <m:t>𝑆</m:t>
                        </m:r>
                      </m:num>
                      <m:den>
                        <m:r>
                          <a:rPr lang="en-GB" sz="2000" b="0" i="1" smtClean="0">
                            <a:solidFill>
                              <a:srgbClr val="FF0000"/>
                            </a:solidFill>
                            <a:latin typeface="Cambria Math" panose="02040503050406030204" pitchFamily="18" charset="0"/>
                            <a:ea typeface="Cambria Math" panose="02040503050406030204" pitchFamily="18" charset="0"/>
                          </a:rPr>
                          <m:t>𝐾</m:t>
                        </m:r>
                      </m:den>
                    </m:f>
                    <m:r>
                      <a:rPr lang="en-GB" sz="2000" b="0" i="1" smtClean="0">
                        <a:solidFill>
                          <a:srgbClr val="FF0000"/>
                        </a:solidFill>
                        <a:latin typeface="Cambria Math" panose="02040503050406030204" pitchFamily="18" charset="0"/>
                        <a:ea typeface="Cambria Math" panose="02040503050406030204" pitchFamily="18" charset="0"/>
                      </a:rPr>
                      <m:t>=</m:t>
                    </m:r>
                    <m:r>
                      <a:rPr lang="en-GB" sz="2000" b="0" i="1" smtClean="0">
                        <a:solidFill>
                          <a:srgbClr val="FF0000"/>
                        </a:solidFill>
                        <a:latin typeface="Cambria Math" panose="02040503050406030204" pitchFamily="18" charset="0"/>
                        <a:ea typeface="Cambria Math" panose="02040503050406030204" pitchFamily="18" charset="0"/>
                      </a:rPr>
                      <m:t>1</m:t>
                    </m:r>
                  </m:oMath>
                </a14:m>
                <a:r>
                  <a:rPr lang="en-GB" sz="2000" dirty="0"/>
                  <a:t>.</a:t>
                </a:r>
              </a:p>
              <a:p>
                <a:r>
                  <a:rPr lang="en-GB" sz="2000" dirty="0">
                    <a:solidFill>
                      <a:srgbClr val="000000"/>
                    </a:solidFill>
                    <a:latin typeface="CMR12"/>
                  </a:rPr>
                  <a:t>Ratio of PV of strike price to stock price (</a:t>
                </a:r>
                <a14:m>
                  <m:oMath xmlns:m="http://schemas.openxmlformats.org/officeDocument/2006/math">
                    <m:r>
                      <a:rPr lang="en-GB" sz="2000" b="0" i="1" smtClean="0">
                        <a:solidFill>
                          <a:srgbClr val="FF0000"/>
                        </a:solidFill>
                        <a:latin typeface="Cambria Math" panose="02040503050406030204" pitchFamily="18" charset="0"/>
                      </a:rPr>
                      <m:t>𝐾</m:t>
                    </m:r>
                    <m:sSup>
                      <m:sSupPr>
                        <m:ctrlPr>
                          <a:rPr lang="en-GB" sz="2000" b="0" i="1" smtClean="0">
                            <a:solidFill>
                              <a:srgbClr val="FF0000"/>
                            </a:solidFill>
                            <a:latin typeface="Cambria Math" panose="02040503050406030204" pitchFamily="18" charset="0"/>
                          </a:rPr>
                        </m:ctrlPr>
                      </m:sSupPr>
                      <m:e>
                        <m:d>
                          <m:dPr>
                            <m:ctrlPr>
                              <a:rPr lang="en-GB" sz="2000" b="0" i="1" smtClean="0">
                                <a:solidFill>
                                  <a:srgbClr val="FF0000"/>
                                </a:solidFill>
                                <a:latin typeface="Cambria Math" panose="02040503050406030204" pitchFamily="18" charset="0"/>
                              </a:rPr>
                            </m:ctrlPr>
                          </m:dPr>
                          <m:e>
                            <m:r>
                              <a:rPr lang="en-GB" sz="2000" b="0" i="1" smtClean="0">
                                <a:solidFill>
                                  <a:srgbClr val="FF0000"/>
                                </a:solidFill>
                                <a:latin typeface="Cambria Math" panose="02040503050406030204" pitchFamily="18" charset="0"/>
                              </a:rPr>
                              <m:t>1</m:t>
                            </m:r>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𝑟</m:t>
                            </m:r>
                          </m:e>
                        </m:d>
                      </m:e>
                      <m:sup>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5</m:t>
                        </m:r>
                      </m:sup>
                    </m:sSup>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𝑆</m:t>
                    </m:r>
                  </m:oMath>
                </a14:m>
                <a:r>
                  <a:rPr lang="en-GB" sz="2000" dirty="0"/>
                  <a:t>)</a:t>
                </a:r>
                <a:r>
                  <a:rPr lang="en-GB" sz="2000" dirty="0">
                    <a:solidFill>
                      <a:srgbClr val="000000"/>
                    </a:solidFill>
                    <a:latin typeface="CMR12"/>
                  </a:rPr>
                  <a:t> is </a:t>
                </a:r>
                <a:r>
                  <a:rPr lang="en-GB" sz="2000" dirty="0">
                    <a:solidFill>
                      <a:srgbClr val="FF0000"/>
                    </a:solidFill>
                    <a:latin typeface="CMR12"/>
                  </a:rPr>
                  <a:t>49.72%</a:t>
                </a:r>
                <a:r>
                  <a:rPr lang="en-GB" sz="2000" dirty="0">
                    <a:solidFill>
                      <a:srgbClr val="000000"/>
                    </a:solidFill>
                    <a:latin typeface="CMR12"/>
                  </a:rPr>
                  <a:t>. Also </a:t>
                </a:r>
                <a14:m>
                  <m:oMath xmlns:m="http://schemas.openxmlformats.org/officeDocument/2006/math">
                    <m:r>
                      <a:rPr lang="en-GB" sz="2000" i="1" smtClean="0">
                        <a:solidFill>
                          <a:srgbClr val="FF0000"/>
                        </a:solidFill>
                        <a:latin typeface="Cambria Math" panose="02040503050406030204" pitchFamily="18" charset="0"/>
                        <a:ea typeface="Cambria Math" panose="02040503050406030204" pitchFamily="18" charset="0"/>
                      </a:rPr>
                      <m:t>𝜎</m:t>
                    </m:r>
                    <m:rad>
                      <m:radPr>
                        <m:degHide m:val="on"/>
                        <m:ctrlPr>
                          <a:rPr lang="en-GB" sz="2000" i="1" smtClean="0">
                            <a:solidFill>
                              <a:srgbClr val="FF0000"/>
                            </a:solidFill>
                            <a:latin typeface="Cambria Math" panose="02040503050406030204" pitchFamily="18" charset="0"/>
                            <a:ea typeface="Cambria Math" panose="02040503050406030204" pitchFamily="18" charset="0"/>
                          </a:rPr>
                        </m:ctrlPr>
                      </m:radPr>
                      <m:deg/>
                      <m:e>
                        <m:r>
                          <a:rPr lang="en-GB" sz="2000" b="0" i="1" smtClean="0">
                            <a:solidFill>
                              <a:srgbClr val="FF0000"/>
                            </a:solidFill>
                            <a:latin typeface="Cambria Math" panose="02040503050406030204" pitchFamily="18" charset="0"/>
                            <a:ea typeface="Cambria Math" panose="02040503050406030204" pitchFamily="18" charset="0"/>
                          </a:rPr>
                          <m:t>𝑇</m:t>
                        </m:r>
                      </m:e>
                    </m:rad>
                    <m:r>
                      <a:rPr lang="en-GB" sz="2000" b="0" i="1" smtClean="0">
                        <a:solidFill>
                          <a:srgbClr val="FF0000"/>
                        </a:solidFill>
                        <a:latin typeface="Cambria Math" panose="02040503050406030204" pitchFamily="18" charset="0"/>
                        <a:ea typeface="Cambria Math" panose="02040503050406030204" pitchFamily="18" charset="0"/>
                      </a:rPr>
                      <m:t>=</m:t>
                    </m:r>
                    <m:r>
                      <a:rPr lang="en-GB" sz="2000" b="0" i="1" smtClean="0">
                        <a:solidFill>
                          <a:srgbClr val="FF0000"/>
                        </a:solidFill>
                        <a:latin typeface="Cambria Math" panose="02040503050406030204" pitchFamily="18" charset="0"/>
                        <a:ea typeface="Cambria Math" panose="02040503050406030204" pitchFamily="18" charset="0"/>
                      </a:rPr>
                      <m:t>0</m:t>
                    </m:r>
                    <m:r>
                      <a:rPr lang="en-GB" sz="2000" b="0" i="1" smtClean="0">
                        <a:solidFill>
                          <a:srgbClr val="FF0000"/>
                        </a:solidFill>
                        <a:latin typeface="Cambria Math" panose="02040503050406030204" pitchFamily="18" charset="0"/>
                        <a:ea typeface="Cambria Math" panose="02040503050406030204" pitchFamily="18" charset="0"/>
                      </a:rPr>
                      <m:t>.</m:t>
                    </m:r>
                    <m:r>
                      <a:rPr lang="en-GB" sz="2000" b="0" i="1" smtClean="0">
                        <a:solidFill>
                          <a:srgbClr val="FF0000"/>
                        </a:solidFill>
                        <a:latin typeface="Cambria Math" panose="02040503050406030204" pitchFamily="18" charset="0"/>
                        <a:ea typeface="Cambria Math" panose="02040503050406030204" pitchFamily="18" charset="0"/>
                      </a:rPr>
                      <m:t>5</m:t>
                    </m:r>
                    <m:rad>
                      <m:radPr>
                        <m:degHide m:val="on"/>
                        <m:ctrlPr>
                          <a:rPr lang="en-GB" sz="2000" b="0" i="1" smtClean="0">
                            <a:solidFill>
                              <a:srgbClr val="FF0000"/>
                            </a:solidFill>
                            <a:latin typeface="Cambria Math" panose="02040503050406030204" pitchFamily="18" charset="0"/>
                            <a:ea typeface="Cambria Math" panose="02040503050406030204" pitchFamily="18" charset="0"/>
                          </a:rPr>
                        </m:ctrlPr>
                      </m:radPr>
                      <m:deg/>
                      <m:e>
                        <m:r>
                          <a:rPr lang="en-GB" sz="2000" b="0" i="1" smtClean="0">
                            <a:solidFill>
                              <a:srgbClr val="FF0000"/>
                            </a:solidFill>
                            <a:latin typeface="Cambria Math" panose="02040503050406030204" pitchFamily="18" charset="0"/>
                            <a:ea typeface="Cambria Math" panose="02040503050406030204" pitchFamily="18" charset="0"/>
                          </a:rPr>
                          <m:t>5</m:t>
                        </m:r>
                      </m:e>
                    </m:rad>
                    <m:r>
                      <a:rPr lang="en-GB" sz="2000" b="0" i="1" smtClean="0">
                        <a:solidFill>
                          <a:srgbClr val="FF0000"/>
                        </a:solidFill>
                        <a:latin typeface="Cambria Math" panose="02040503050406030204" pitchFamily="18" charset="0"/>
                        <a:ea typeface="Cambria Math" panose="02040503050406030204" pitchFamily="18" charset="0"/>
                      </a:rPr>
                      <m:t>=</m:t>
                    </m:r>
                    <m:r>
                      <a:rPr lang="en-GB" sz="2000" b="0" i="1" smtClean="0">
                        <a:solidFill>
                          <a:srgbClr val="FF0000"/>
                        </a:solidFill>
                        <a:latin typeface="Cambria Math" panose="02040503050406030204" pitchFamily="18" charset="0"/>
                        <a:ea typeface="Cambria Math" panose="02040503050406030204" pitchFamily="18" charset="0"/>
                      </a:rPr>
                      <m:t>1</m:t>
                    </m:r>
                    <m:r>
                      <a:rPr lang="en-GB" sz="2000" b="0" i="1" smtClean="0">
                        <a:solidFill>
                          <a:srgbClr val="FF0000"/>
                        </a:solidFill>
                        <a:latin typeface="Cambria Math" panose="02040503050406030204" pitchFamily="18" charset="0"/>
                        <a:ea typeface="Cambria Math" panose="02040503050406030204" pitchFamily="18" charset="0"/>
                      </a:rPr>
                      <m:t>.</m:t>
                    </m:r>
                    <m:r>
                      <a:rPr lang="en-GB" sz="2000" b="0" i="1" smtClean="0">
                        <a:solidFill>
                          <a:srgbClr val="FF0000"/>
                        </a:solidFill>
                        <a:latin typeface="Cambria Math" panose="02040503050406030204" pitchFamily="18" charset="0"/>
                        <a:ea typeface="Cambria Math" panose="02040503050406030204" pitchFamily="18" charset="0"/>
                      </a:rPr>
                      <m:t>118</m:t>
                    </m:r>
                  </m:oMath>
                </a14:m>
                <a:r>
                  <a:rPr lang="en-GB" sz="2000" dirty="0"/>
                  <a:t>.</a:t>
                </a:r>
                <a:r>
                  <a:rPr lang="en-GB" sz="2000" dirty="0">
                    <a:solidFill>
                      <a:srgbClr val="FF0000"/>
                    </a:solidFill>
                  </a:rPr>
                  <a:t> </a:t>
                </a:r>
                <a:r>
                  <a:rPr lang="en-GB" sz="2000" dirty="0">
                    <a:solidFill>
                      <a:srgbClr val="000000"/>
                    </a:solidFill>
                    <a:latin typeface="CMR12"/>
                  </a:rPr>
                  <a:t>By the Black-Scholes formula, the call price as percentage of the stock price is </a:t>
                </a:r>
                <a:r>
                  <a:rPr lang="en-GB" sz="2000" dirty="0">
                    <a:solidFill>
                      <a:srgbClr val="FF0000"/>
                    </a:solidFill>
                    <a:latin typeface="CMR12"/>
                  </a:rPr>
                  <a:t>62.05%</a:t>
                </a:r>
                <a:r>
                  <a:rPr lang="en-GB" sz="2000" dirty="0">
                    <a:solidFill>
                      <a:srgbClr val="000000"/>
                    </a:solidFill>
                    <a:latin typeface="CMR12"/>
                  </a:rPr>
                  <a:t>. (Note that the interest rate you put in the Black-Scholes in the continuously compounding interest rate. So you should plug </a:t>
                </a:r>
                <a14:m>
                  <m:oMath xmlns:m="http://schemas.openxmlformats.org/officeDocument/2006/math">
                    <m:r>
                      <m:rPr>
                        <m:sty m:val="p"/>
                      </m:rPr>
                      <a:rPr lang="en-GB" sz="2000" i="1" dirty="0" smtClean="0">
                        <a:solidFill>
                          <a:srgbClr val="FF0000"/>
                        </a:solidFill>
                        <a:latin typeface="Cambria Math" panose="02040503050406030204" pitchFamily="18" charset="0"/>
                      </a:rPr>
                      <m:t>ln</m:t>
                    </m:r>
                    <m:r>
                      <a:rPr lang="en-GB" sz="2000" i="1" dirty="0" smtClean="0">
                        <a:solidFill>
                          <a:srgbClr val="FF0000"/>
                        </a:solidFill>
                        <a:latin typeface="Cambria Math" panose="02040503050406030204" pitchFamily="18" charset="0"/>
                      </a:rPr>
                      <m:t>⁡(</m:t>
                    </m:r>
                    <m:r>
                      <a:rPr lang="en-GB" sz="2000" i="1" dirty="0" smtClean="0">
                        <a:solidFill>
                          <a:srgbClr val="FF0000"/>
                        </a:solidFill>
                        <a:latin typeface="Cambria Math" panose="02040503050406030204" pitchFamily="18" charset="0"/>
                      </a:rPr>
                      <m:t>1</m:t>
                    </m:r>
                    <m:r>
                      <a:rPr lang="en-GB" sz="2000" i="1" dirty="0" smtClean="0">
                        <a:solidFill>
                          <a:srgbClr val="FF0000"/>
                        </a:solidFill>
                        <a:latin typeface="Cambria Math" panose="02040503050406030204" pitchFamily="18" charset="0"/>
                      </a:rPr>
                      <m:t>+</m:t>
                    </m:r>
                    <m:r>
                      <a:rPr lang="en-GB" sz="2000" i="1" dirty="0" smtClean="0">
                        <a:solidFill>
                          <a:srgbClr val="FF0000"/>
                        </a:solidFill>
                        <a:latin typeface="Cambria Math" panose="02040503050406030204" pitchFamily="18" charset="0"/>
                      </a:rPr>
                      <m:t>15</m:t>
                    </m:r>
                    <m:r>
                      <a:rPr lang="en-GB" sz="2000" i="1" dirty="0" smtClean="0">
                        <a:solidFill>
                          <a:srgbClr val="FF0000"/>
                        </a:solidFill>
                        <a:latin typeface="Cambria Math" panose="02040503050406030204" pitchFamily="18" charset="0"/>
                      </a:rPr>
                      <m:t>%) </m:t>
                    </m:r>
                  </m:oMath>
                </a14:m>
                <a:r>
                  <a:rPr lang="en-GB" sz="2000" dirty="0">
                    <a:solidFill>
                      <a:srgbClr val="000000"/>
                    </a:solidFill>
                    <a:latin typeface="CMR12"/>
                  </a:rPr>
                  <a:t>in the formula to take this into account). By put-call parity, the put price with the same strike is </a:t>
                </a:r>
                <a:r>
                  <a:rPr lang="en-GB" sz="2000" dirty="0">
                    <a:solidFill>
                      <a:srgbClr val="FF0000"/>
                    </a:solidFill>
                    <a:latin typeface="CMR12"/>
                  </a:rPr>
                  <a:t>11.77%</a:t>
                </a:r>
                <a:r>
                  <a:rPr lang="en-GB" sz="2000" dirty="0">
                    <a:solidFill>
                      <a:srgbClr val="000000"/>
                    </a:solidFill>
                    <a:latin typeface="CMR12"/>
                  </a:rPr>
                  <a:t> of the stock price.</a:t>
                </a:r>
              </a:p>
              <a:p>
                <a:pPr>
                  <a:buFont typeface="Arial" panose="020B0604020202020204" pitchFamily="34" charset="0"/>
                  <a:buChar char="•"/>
                </a:pPr>
                <a:endParaRPr lang="en-GB" sz="2000" dirty="0">
                  <a:solidFill>
                    <a:srgbClr val="FF0000"/>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67780" y="1189766"/>
                <a:ext cx="11903978" cy="5517232"/>
              </a:xfrm>
              <a:blipFill>
                <a:blip r:embed="rId2"/>
                <a:stretch>
                  <a:fillRect l="-922" t="-552" r="-410"/>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BE6BE4C7-18B2-4985-8BF5-E96DDB2D731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230</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97614518"/>
      </p:ext>
    </p:extLst>
  </p:cSld>
  <p:clrMapOvr>
    <a:masterClrMapping/>
  </p:clrMapOvr>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699" y="692696"/>
            <a:ext cx="11681138" cy="389484"/>
          </a:xfrm>
          <a:solidFill>
            <a:schemeClr val="accent4"/>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Extra Questions &amp; Answers</a:t>
            </a:r>
            <a:endParaRPr lang="en-GB" sz="25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67780" y="1189766"/>
                <a:ext cx="11903978" cy="5517232"/>
              </a:xfrm>
            </p:spPr>
            <p:txBody>
              <a:bodyPr>
                <a:normAutofit/>
              </a:bodyPr>
              <a:lstStyle/>
              <a:p>
                <a:r>
                  <a:rPr lang="en-GB" sz="2000" b="1" u="sng" dirty="0"/>
                  <a:t>Question 6</a:t>
                </a:r>
                <a:r>
                  <a:rPr lang="en-GB" sz="2000" b="1" dirty="0"/>
                  <a:t>:</a:t>
                </a:r>
                <a:r>
                  <a:rPr lang="en-GB" sz="2000" dirty="0">
                    <a:solidFill>
                      <a:srgbClr val="000000"/>
                    </a:solidFill>
                    <a:latin typeface="CMR12"/>
                  </a:rPr>
                  <a:t> The price of the stock of </a:t>
                </a:r>
                <a:r>
                  <a:rPr lang="en-GB" sz="2000" dirty="0" err="1">
                    <a:solidFill>
                      <a:srgbClr val="000000"/>
                    </a:solidFill>
                    <a:latin typeface="CMR12"/>
                  </a:rPr>
                  <a:t>NewWorld</a:t>
                </a:r>
                <a:r>
                  <a:rPr lang="en-GB" sz="2000" dirty="0">
                    <a:solidFill>
                      <a:srgbClr val="000000"/>
                    </a:solidFill>
                    <a:latin typeface="CMR12"/>
                  </a:rPr>
                  <a:t> Chemicals Company is </a:t>
                </a:r>
                <a:r>
                  <a:rPr lang="en-GB" sz="2000" dirty="0">
                    <a:solidFill>
                      <a:srgbClr val="FF0000"/>
                    </a:solidFill>
                    <a:latin typeface="CMR12"/>
                  </a:rPr>
                  <a:t>$80</a:t>
                </a:r>
                <a:r>
                  <a:rPr lang="en-GB" sz="2000" dirty="0">
                    <a:solidFill>
                      <a:srgbClr val="000000"/>
                    </a:solidFill>
                    <a:latin typeface="CMR12"/>
                  </a:rPr>
                  <a:t>. The standard deviation of </a:t>
                </a:r>
                <a:r>
                  <a:rPr lang="en-GB" sz="2000" dirty="0" err="1">
                    <a:solidFill>
                      <a:srgbClr val="000000"/>
                    </a:solidFill>
                    <a:latin typeface="CMR12"/>
                  </a:rPr>
                  <a:t>NewWorld's</a:t>
                </a:r>
                <a:r>
                  <a:rPr lang="en-GB" sz="2000" dirty="0">
                    <a:solidFill>
                      <a:srgbClr val="000000"/>
                    </a:solidFill>
                    <a:latin typeface="CMR12"/>
                  </a:rPr>
                  <a:t> stock returns is </a:t>
                </a:r>
                <a:r>
                  <a:rPr lang="en-GB" sz="2000" dirty="0">
                    <a:solidFill>
                      <a:srgbClr val="FF0000"/>
                    </a:solidFill>
                    <a:latin typeface="CMR12"/>
                  </a:rPr>
                  <a:t>50%</a:t>
                </a:r>
                <a:r>
                  <a:rPr lang="en-GB" sz="2000" dirty="0">
                    <a:solidFill>
                      <a:srgbClr val="000000"/>
                    </a:solidFill>
                    <a:latin typeface="CMR12"/>
                  </a:rPr>
                  <a:t>. The </a:t>
                </a:r>
                <a:r>
                  <a:rPr lang="en-GB" sz="2000" dirty="0">
                    <a:solidFill>
                      <a:srgbClr val="FF0000"/>
                    </a:solidFill>
                    <a:latin typeface="CMR12"/>
                  </a:rPr>
                  <a:t>1</a:t>
                </a:r>
                <a:r>
                  <a:rPr lang="en-GB" sz="2000" dirty="0">
                    <a:solidFill>
                      <a:srgbClr val="000000"/>
                    </a:solidFill>
                    <a:latin typeface="CMR12"/>
                  </a:rPr>
                  <a:t>-year interest rate is </a:t>
                </a:r>
                <a:r>
                  <a:rPr lang="en-GB" sz="2000" dirty="0">
                    <a:solidFill>
                      <a:srgbClr val="FF0000"/>
                    </a:solidFill>
                    <a:latin typeface="CMR12"/>
                  </a:rPr>
                  <a:t>6%</a:t>
                </a:r>
                <a:r>
                  <a:rPr lang="en-GB" sz="2000" dirty="0">
                    <a:solidFill>
                      <a:srgbClr val="000000"/>
                    </a:solidFill>
                    <a:latin typeface="CMR12"/>
                  </a:rPr>
                  <a:t>. </a:t>
                </a:r>
              </a:p>
              <a:p>
                <a:pPr marL="566928" indent="-457200">
                  <a:buFont typeface="+mj-lt"/>
                  <a:buAutoNum type="alphaLcParenR"/>
                </a:pPr>
                <a:r>
                  <a:rPr lang="en-GB" sz="2000" dirty="0">
                    <a:solidFill>
                      <a:srgbClr val="000000"/>
                    </a:solidFill>
                    <a:latin typeface="CMR12"/>
                  </a:rPr>
                  <a:t>What should be the price of a call on one share of </a:t>
                </a:r>
                <a:r>
                  <a:rPr lang="en-GB" sz="2000" dirty="0" err="1">
                    <a:solidFill>
                      <a:srgbClr val="000000"/>
                    </a:solidFill>
                    <a:latin typeface="CMR12"/>
                  </a:rPr>
                  <a:t>NewWorld</a:t>
                </a:r>
                <a:r>
                  <a:rPr lang="en-GB" sz="2000" dirty="0">
                    <a:solidFill>
                      <a:srgbClr val="000000"/>
                    </a:solidFill>
                    <a:latin typeface="CMR12"/>
                  </a:rPr>
                  <a:t> with a maturity of </a:t>
                </a:r>
                <a:r>
                  <a:rPr lang="en-GB" sz="2000" dirty="0">
                    <a:solidFill>
                      <a:srgbClr val="FF0000"/>
                    </a:solidFill>
                    <a:latin typeface="CMR12"/>
                  </a:rPr>
                  <a:t>1</a:t>
                </a:r>
                <a:r>
                  <a:rPr lang="en-GB" sz="2000" dirty="0">
                    <a:solidFill>
                      <a:srgbClr val="000000"/>
                    </a:solidFill>
                    <a:latin typeface="CMR12"/>
                  </a:rPr>
                  <a:t>-year and strike price of </a:t>
                </a:r>
                <a:r>
                  <a:rPr lang="en-GB" sz="2000" dirty="0">
                    <a:solidFill>
                      <a:srgbClr val="FF0000"/>
                    </a:solidFill>
                    <a:latin typeface="CMR12"/>
                  </a:rPr>
                  <a:t>$85</a:t>
                </a:r>
                <a:r>
                  <a:rPr lang="en-GB" sz="2000" dirty="0">
                    <a:solidFill>
                      <a:srgbClr val="000000"/>
                    </a:solidFill>
                    <a:latin typeface="CMR12"/>
                  </a:rPr>
                  <a:t>? Use the Black-Scholes formula.</a:t>
                </a:r>
              </a:p>
              <a:p>
                <a:pPr marL="566928" indent="-457200">
                  <a:buFont typeface="+mj-lt"/>
                  <a:buAutoNum type="alphaLcParenR"/>
                </a:pPr>
                <a:r>
                  <a:rPr lang="en-GB" sz="2000" dirty="0">
                    <a:solidFill>
                      <a:srgbClr val="000000"/>
                    </a:solidFill>
                    <a:latin typeface="CMR12"/>
                  </a:rPr>
                  <a:t>What should be the price of a put on one share of </a:t>
                </a:r>
                <a:r>
                  <a:rPr lang="en-GB" sz="2000" dirty="0" err="1">
                    <a:solidFill>
                      <a:srgbClr val="000000"/>
                    </a:solidFill>
                    <a:latin typeface="CMR12"/>
                  </a:rPr>
                  <a:t>NewWorld</a:t>
                </a:r>
                <a:r>
                  <a:rPr lang="en-GB" sz="2000" dirty="0">
                    <a:solidFill>
                      <a:srgbClr val="000000"/>
                    </a:solidFill>
                    <a:latin typeface="CMR12"/>
                  </a:rPr>
                  <a:t> with the same maturity and strike price?</a:t>
                </a:r>
              </a:p>
              <a:p>
                <a:pPr>
                  <a:buFont typeface="Arial" panose="020B0604020202020204" pitchFamily="34" charset="0"/>
                  <a:buChar char="•"/>
                </a:pPr>
                <a:endParaRPr lang="en-GB" sz="2000" dirty="0"/>
              </a:p>
              <a:p>
                <a:pPr>
                  <a:buFont typeface="Arial" panose="020B0604020202020204" pitchFamily="34" charset="0"/>
                  <a:buChar char="•"/>
                </a:pPr>
                <a:r>
                  <a:rPr lang="en-GB" sz="2000" b="1" u="sng" dirty="0">
                    <a:solidFill>
                      <a:srgbClr val="FF0000"/>
                    </a:solidFill>
                  </a:rPr>
                  <a:t>Answer</a:t>
                </a:r>
                <a:r>
                  <a:rPr lang="en-GB" sz="2000" dirty="0">
                    <a:solidFill>
                      <a:srgbClr val="FF0000"/>
                    </a:solidFill>
                  </a:rPr>
                  <a:t>:</a:t>
                </a:r>
              </a:p>
              <a:p>
                <a:pPr marL="566928" indent="-457200">
                  <a:buFont typeface="+mj-lt"/>
                  <a:buAutoNum type="alphaLcParenR"/>
                </a:pPr>
                <a:r>
                  <a:rPr lang="en-GB" sz="2000" dirty="0">
                    <a:solidFill>
                      <a:srgbClr val="FF0000"/>
                    </a:solidFill>
                  </a:rPr>
                  <a:t> </a:t>
                </a:r>
                <a:r>
                  <a:rPr lang="en-GB" sz="2000" dirty="0">
                    <a:solidFill>
                      <a:srgbClr val="000000"/>
                    </a:solidFill>
                    <a:latin typeface="CMR12"/>
                  </a:rPr>
                  <a:t>From Black-Scholes, we have: </a:t>
                </a:r>
                <a14:m>
                  <m:oMath xmlns:m="http://schemas.openxmlformats.org/officeDocument/2006/math">
                    <m:r>
                      <a:rPr lang="en-GB" sz="2000" b="0" i="1" smtClean="0">
                        <a:solidFill>
                          <a:srgbClr val="FF0000"/>
                        </a:solidFill>
                        <a:latin typeface="Cambria Math" panose="02040503050406030204" pitchFamily="18" charset="0"/>
                      </a:rPr>
                      <m:t>𝐶</m:t>
                    </m:r>
                    <m:d>
                      <m:dPr>
                        <m:ctrlPr>
                          <a:rPr lang="en-GB" sz="2000" b="0" i="1" smtClean="0">
                            <a:solidFill>
                              <a:srgbClr val="FF0000"/>
                            </a:solidFill>
                            <a:latin typeface="Cambria Math" panose="02040503050406030204" pitchFamily="18" charset="0"/>
                          </a:rPr>
                        </m:ctrlPr>
                      </m:dPr>
                      <m:e>
                        <m:r>
                          <a:rPr lang="en-GB" sz="2000" b="0" i="1" smtClean="0">
                            <a:solidFill>
                              <a:srgbClr val="FF0000"/>
                            </a:solidFill>
                            <a:latin typeface="Cambria Math" panose="02040503050406030204" pitchFamily="18" charset="0"/>
                          </a:rPr>
                          <m:t>𝑆</m:t>
                        </m:r>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𝐾</m:t>
                        </m:r>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𝑇</m:t>
                        </m:r>
                      </m:e>
                    </m:d>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𝑆</m:t>
                    </m:r>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𝑁</m:t>
                    </m:r>
                    <m:d>
                      <m:dPr>
                        <m:ctrlPr>
                          <a:rPr lang="en-GB" sz="2000" b="0" i="1" smtClean="0">
                            <a:solidFill>
                              <a:srgbClr val="FF0000"/>
                            </a:solidFill>
                            <a:latin typeface="Cambria Math" panose="02040503050406030204" pitchFamily="18" charset="0"/>
                          </a:rPr>
                        </m:ctrlPr>
                      </m:dPr>
                      <m:e>
                        <m:sSub>
                          <m:sSubPr>
                            <m:ctrlPr>
                              <a:rPr lang="en-GB" sz="2000" b="0" i="1" smtClean="0">
                                <a:solidFill>
                                  <a:srgbClr val="FF0000"/>
                                </a:solidFill>
                                <a:latin typeface="Cambria Math" panose="02040503050406030204" pitchFamily="18" charset="0"/>
                              </a:rPr>
                            </m:ctrlPr>
                          </m:sSubPr>
                          <m:e>
                            <m:r>
                              <a:rPr lang="en-GB" sz="2000" b="0" i="1" smtClean="0">
                                <a:solidFill>
                                  <a:srgbClr val="FF0000"/>
                                </a:solidFill>
                                <a:latin typeface="Cambria Math" panose="02040503050406030204" pitchFamily="18" charset="0"/>
                              </a:rPr>
                              <m:t>𝑑</m:t>
                            </m:r>
                          </m:e>
                          <m:sub>
                            <m:r>
                              <a:rPr lang="en-GB" sz="2000" b="0" i="1" smtClean="0">
                                <a:solidFill>
                                  <a:srgbClr val="FF0000"/>
                                </a:solidFill>
                                <a:latin typeface="Cambria Math" panose="02040503050406030204" pitchFamily="18" charset="0"/>
                              </a:rPr>
                              <m:t>1</m:t>
                            </m:r>
                          </m:sub>
                        </m:sSub>
                      </m:e>
                    </m:d>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𝐾</m:t>
                    </m:r>
                    <m:r>
                      <a:rPr lang="en-GB" sz="2000" b="0" i="1" smtClean="0">
                        <a:solidFill>
                          <a:srgbClr val="FF0000"/>
                        </a:solidFill>
                        <a:latin typeface="Cambria Math" panose="02040503050406030204" pitchFamily="18" charset="0"/>
                      </a:rPr>
                      <m:t>.</m:t>
                    </m:r>
                    <m:sSup>
                      <m:sSupPr>
                        <m:ctrlPr>
                          <a:rPr lang="en-GB" sz="2000" b="0" i="1" smtClean="0">
                            <a:solidFill>
                              <a:srgbClr val="FF0000"/>
                            </a:solidFill>
                            <a:latin typeface="Cambria Math" panose="02040503050406030204" pitchFamily="18" charset="0"/>
                          </a:rPr>
                        </m:ctrlPr>
                      </m:sSupPr>
                      <m:e>
                        <m:r>
                          <a:rPr lang="en-GB" sz="2000" b="0" i="1" smtClean="0">
                            <a:solidFill>
                              <a:srgbClr val="FF0000"/>
                            </a:solidFill>
                            <a:latin typeface="Cambria Math" panose="02040503050406030204" pitchFamily="18" charset="0"/>
                          </a:rPr>
                          <m:t>𝑟</m:t>
                        </m:r>
                      </m:e>
                      <m:sup>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𝑇</m:t>
                        </m:r>
                      </m:sup>
                    </m:sSup>
                    <m:r>
                      <a:rPr lang="en-GB" sz="2000" b="0" i="1" smtClean="0">
                        <a:solidFill>
                          <a:srgbClr val="FF0000"/>
                        </a:solidFill>
                        <a:latin typeface="Cambria Math" panose="02040503050406030204" pitchFamily="18" charset="0"/>
                      </a:rPr>
                      <m:t>. </m:t>
                    </m:r>
                    <m:r>
                      <a:rPr lang="en-GB" sz="2000" b="0" i="1" smtClean="0">
                        <a:solidFill>
                          <a:srgbClr val="FF0000"/>
                        </a:solidFill>
                        <a:latin typeface="Cambria Math" panose="02040503050406030204" pitchFamily="18" charset="0"/>
                      </a:rPr>
                      <m:t>𝑁</m:t>
                    </m:r>
                    <m:r>
                      <a:rPr lang="en-GB" sz="2000" b="0" i="1" smtClean="0">
                        <a:solidFill>
                          <a:srgbClr val="FF0000"/>
                        </a:solidFill>
                        <a:latin typeface="Cambria Math" panose="02040503050406030204" pitchFamily="18" charset="0"/>
                      </a:rPr>
                      <m:t>(</m:t>
                    </m:r>
                    <m:sSub>
                      <m:sSubPr>
                        <m:ctrlPr>
                          <a:rPr lang="en-GB" sz="2000" b="0" i="1" smtClean="0">
                            <a:solidFill>
                              <a:srgbClr val="FF0000"/>
                            </a:solidFill>
                            <a:latin typeface="Cambria Math" panose="02040503050406030204" pitchFamily="18" charset="0"/>
                          </a:rPr>
                        </m:ctrlPr>
                      </m:sSubPr>
                      <m:e>
                        <m:r>
                          <a:rPr lang="en-GB" sz="2000" b="0" i="1" smtClean="0">
                            <a:solidFill>
                              <a:srgbClr val="FF0000"/>
                            </a:solidFill>
                            <a:latin typeface="Cambria Math" panose="02040503050406030204" pitchFamily="18" charset="0"/>
                          </a:rPr>
                          <m:t>𝑑</m:t>
                        </m:r>
                      </m:e>
                      <m:sub>
                        <m:r>
                          <a:rPr lang="en-GB" sz="2000" b="0" i="1" smtClean="0">
                            <a:solidFill>
                              <a:srgbClr val="FF0000"/>
                            </a:solidFill>
                            <a:latin typeface="Cambria Math" panose="02040503050406030204" pitchFamily="18" charset="0"/>
                          </a:rPr>
                          <m:t>2</m:t>
                        </m:r>
                      </m:sub>
                    </m:sSub>
                    <m:r>
                      <a:rPr lang="en-GB" sz="2000" b="0" i="1" smtClean="0">
                        <a:solidFill>
                          <a:srgbClr val="FF0000"/>
                        </a:solidFill>
                        <a:latin typeface="Cambria Math" panose="02040503050406030204" pitchFamily="18" charset="0"/>
                      </a:rPr>
                      <m:t>)</m:t>
                    </m:r>
                  </m:oMath>
                </a14:m>
                <a:endParaRPr lang="en-GB" sz="2000" dirty="0">
                  <a:solidFill>
                    <a:srgbClr val="FF0000"/>
                  </a:solidFill>
                </a:endParaRPr>
              </a:p>
              <a:p>
                <a:pPr marL="109728" indent="0">
                  <a:buNone/>
                </a:pPr>
                <a:r>
                  <a:rPr lang="en-GB" sz="2000" dirty="0"/>
                  <a:t>Where </a:t>
                </a:r>
                <a14:m>
                  <m:oMath xmlns:m="http://schemas.openxmlformats.org/officeDocument/2006/math">
                    <m:sSub>
                      <m:sSubPr>
                        <m:ctrlPr>
                          <a:rPr lang="en-GB" sz="2000" i="1" smtClean="0">
                            <a:solidFill>
                              <a:srgbClr val="FF0000"/>
                            </a:solidFill>
                            <a:latin typeface="Cambria Math" panose="02040503050406030204" pitchFamily="18" charset="0"/>
                          </a:rPr>
                        </m:ctrlPr>
                      </m:sSubPr>
                      <m:e>
                        <m:r>
                          <a:rPr lang="en-GB" sz="2000" b="0" i="1" smtClean="0">
                            <a:solidFill>
                              <a:srgbClr val="FF0000"/>
                            </a:solidFill>
                            <a:latin typeface="Cambria Math" panose="02040503050406030204" pitchFamily="18" charset="0"/>
                          </a:rPr>
                          <m:t>𝑑</m:t>
                        </m:r>
                      </m:e>
                      <m:sub>
                        <m:r>
                          <a:rPr lang="en-GB" sz="2000" b="0" i="1" smtClean="0">
                            <a:solidFill>
                              <a:srgbClr val="FF0000"/>
                            </a:solidFill>
                            <a:latin typeface="Cambria Math" panose="02040503050406030204" pitchFamily="18" charset="0"/>
                          </a:rPr>
                          <m:t>1</m:t>
                        </m:r>
                      </m:sub>
                    </m:sSub>
                    <m:r>
                      <a:rPr lang="en-GB" sz="2000" b="0" i="1" smtClean="0">
                        <a:solidFill>
                          <a:srgbClr val="FF0000"/>
                        </a:solidFill>
                        <a:latin typeface="Cambria Math" panose="02040503050406030204" pitchFamily="18" charset="0"/>
                      </a:rPr>
                      <m:t>=</m:t>
                    </m:r>
                    <m:f>
                      <m:fPr>
                        <m:ctrlPr>
                          <a:rPr lang="en-GB" sz="2000" b="0" i="1" smtClean="0">
                            <a:solidFill>
                              <a:srgbClr val="FF0000"/>
                            </a:solidFill>
                            <a:latin typeface="Cambria Math" panose="02040503050406030204" pitchFamily="18" charset="0"/>
                          </a:rPr>
                        </m:ctrlPr>
                      </m:fPr>
                      <m:num>
                        <m:r>
                          <a:rPr lang="en-GB" sz="2000" b="0" i="1" smtClean="0">
                            <a:solidFill>
                              <a:srgbClr val="FF0000"/>
                            </a:solidFill>
                            <a:latin typeface="Cambria Math" panose="02040503050406030204" pitchFamily="18" charset="0"/>
                          </a:rPr>
                          <m:t>𝐿𝑛</m:t>
                        </m:r>
                        <m:d>
                          <m:dPr>
                            <m:ctrlPr>
                              <a:rPr lang="en-GB" sz="2000" b="0" i="1" smtClean="0">
                                <a:solidFill>
                                  <a:srgbClr val="FF0000"/>
                                </a:solidFill>
                                <a:latin typeface="Cambria Math" panose="02040503050406030204" pitchFamily="18" charset="0"/>
                              </a:rPr>
                            </m:ctrlPr>
                          </m:dPr>
                          <m:e>
                            <m:f>
                              <m:fPr>
                                <m:type m:val="skw"/>
                                <m:ctrlPr>
                                  <a:rPr lang="en-GB" sz="2000" b="0" i="1" smtClean="0">
                                    <a:solidFill>
                                      <a:srgbClr val="FF0000"/>
                                    </a:solidFill>
                                    <a:latin typeface="Cambria Math" panose="02040503050406030204" pitchFamily="18" charset="0"/>
                                  </a:rPr>
                                </m:ctrlPr>
                              </m:fPr>
                              <m:num>
                                <m:r>
                                  <a:rPr lang="en-GB" sz="2000" b="0" i="1" smtClean="0">
                                    <a:solidFill>
                                      <a:srgbClr val="FF0000"/>
                                    </a:solidFill>
                                    <a:latin typeface="Cambria Math" panose="02040503050406030204" pitchFamily="18" charset="0"/>
                                  </a:rPr>
                                  <m:t>𝑆</m:t>
                                </m:r>
                              </m:num>
                              <m:den>
                                <m:r>
                                  <a:rPr lang="en-GB" sz="2000" b="0" i="1" smtClean="0">
                                    <a:solidFill>
                                      <a:srgbClr val="FF0000"/>
                                    </a:solidFill>
                                    <a:latin typeface="Cambria Math" panose="02040503050406030204" pitchFamily="18" charset="0"/>
                                  </a:rPr>
                                  <m:t>𝐾</m:t>
                                </m:r>
                                <m:sSup>
                                  <m:sSupPr>
                                    <m:ctrlPr>
                                      <a:rPr lang="en-GB" sz="2000" b="0" i="1" smtClean="0">
                                        <a:solidFill>
                                          <a:srgbClr val="FF0000"/>
                                        </a:solidFill>
                                        <a:latin typeface="Cambria Math" panose="02040503050406030204" pitchFamily="18" charset="0"/>
                                      </a:rPr>
                                    </m:ctrlPr>
                                  </m:sSupPr>
                                  <m:e>
                                    <m:r>
                                      <a:rPr lang="en-GB" sz="2000" b="0" i="1" smtClean="0">
                                        <a:solidFill>
                                          <a:srgbClr val="FF0000"/>
                                        </a:solidFill>
                                        <a:latin typeface="Cambria Math" panose="02040503050406030204" pitchFamily="18" charset="0"/>
                                      </a:rPr>
                                      <m:t>𝑟</m:t>
                                    </m:r>
                                  </m:e>
                                  <m:sup>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𝑇</m:t>
                                    </m:r>
                                  </m:sup>
                                </m:sSup>
                              </m:den>
                            </m:f>
                          </m:e>
                        </m:d>
                      </m:num>
                      <m:den>
                        <m:r>
                          <a:rPr lang="en-GB" sz="2000" b="0" i="1" smtClean="0">
                            <a:solidFill>
                              <a:srgbClr val="FF0000"/>
                            </a:solidFill>
                            <a:latin typeface="Cambria Math" panose="02040503050406030204" pitchFamily="18" charset="0"/>
                            <a:ea typeface="Cambria Math" panose="02040503050406030204" pitchFamily="18" charset="0"/>
                          </a:rPr>
                          <m:t>𝜎</m:t>
                        </m:r>
                        <m:rad>
                          <m:radPr>
                            <m:degHide m:val="on"/>
                            <m:ctrlPr>
                              <a:rPr lang="en-GB" sz="2000" b="0" i="1" smtClean="0">
                                <a:solidFill>
                                  <a:srgbClr val="FF0000"/>
                                </a:solidFill>
                                <a:latin typeface="Cambria Math" panose="02040503050406030204" pitchFamily="18" charset="0"/>
                                <a:ea typeface="Cambria Math" panose="02040503050406030204" pitchFamily="18" charset="0"/>
                              </a:rPr>
                            </m:ctrlPr>
                          </m:radPr>
                          <m:deg/>
                          <m:e>
                            <m:r>
                              <a:rPr lang="en-GB" sz="2000" b="0" i="1" smtClean="0">
                                <a:solidFill>
                                  <a:srgbClr val="FF0000"/>
                                </a:solidFill>
                                <a:latin typeface="Cambria Math" panose="02040503050406030204" pitchFamily="18" charset="0"/>
                                <a:ea typeface="Cambria Math" panose="02040503050406030204" pitchFamily="18" charset="0"/>
                              </a:rPr>
                              <m:t>𝑇</m:t>
                            </m:r>
                          </m:e>
                        </m:rad>
                      </m:den>
                    </m:f>
                    <m:r>
                      <a:rPr lang="en-GB" sz="2000" b="0" i="1" smtClean="0">
                        <a:solidFill>
                          <a:srgbClr val="FF0000"/>
                        </a:solidFill>
                        <a:latin typeface="Cambria Math" panose="02040503050406030204" pitchFamily="18" charset="0"/>
                      </a:rPr>
                      <m:t>+</m:t>
                    </m:r>
                    <m:f>
                      <m:fPr>
                        <m:ctrlPr>
                          <a:rPr lang="en-GB" sz="2000" b="0" i="1" smtClean="0">
                            <a:solidFill>
                              <a:srgbClr val="FF0000"/>
                            </a:solidFill>
                            <a:latin typeface="Cambria Math" panose="02040503050406030204" pitchFamily="18" charset="0"/>
                          </a:rPr>
                        </m:ctrlPr>
                      </m:fPr>
                      <m:num>
                        <m:r>
                          <a:rPr lang="en-GB" sz="2000" b="0" i="1" smtClean="0">
                            <a:solidFill>
                              <a:srgbClr val="FF0000"/>
                            </a:solidFill>
                            <a:latin typeface="Cambria Math" panose="02040503050406030204" pitchFamily="18" charset="0"/>
                          </a:rPr>
                          <m:t>1</m:t>
                        </m:r>
                      </m:num>
                      <m:den>
                        <m:r>
                          <a:rPr lang="en-GB" sz="2000" b="0" i="1" smtClean="0">
                            <a:solidFill>
                              <a:srgbClr val="FF0000"/>
                            </a:solidFill>
                            <a:latin typeface="Cambria Math" panose="02040503050406030204" pitchFamily="18" charset="0"/>
                          </a:rPr>
                          <m:t>2</m:t>
                        </m:r>
                      </m:den>
                    </m:f>
                  </m:oMath>
                </a14:m>
                <a:r>
                  <a:rPr lang="en-GB" sz="2000" dirty="0">
                    <a:solidFill>
                      <a:srgbClr val="FF0000"/>
                    </a:solidFill>
                    <a:ea typeface="Cambria Math" panose="02040503050406030204" pitchFamily="18" charset="0"/>
                  </a:rPr>
                  <a:t> </a:t>
                </a:r>
                <a14:m>
                  <m:oMath xmlns:m="http://schemas.openxmlformats.org/officeDocument/2006/math">
                    <m:r>
                      <a:rPr lang="en-GB" sz="2000" i="1">
                        <a:solidFill>
                          <a:srgbClr val="FF0000"/>
                        </a:solidFill>
                        <a:latin typeface="Cambria Math" panose="02040503050406030204" pitchFamily="18" charset="0"/>
                        <a:ea typeface="Cambria Math" panose="02040503050406030204" pitchFamily="18" charset="0"/>
                      </a:rPr>
                      <m:t>𝜎</m:t>
                    </m:r>
                    <m:rad>
                      <m:radPr>
                        <m:degHide m:val="on"/>
                        <m:ctrlPr>
                          <a:rPr lang="en-GB" sz="2000" i="1">
                            <a:solidFill>
                              <a:srgbClr val="FF0000"/>
                            </a:solidFill>
                            <a:latin typeface="Cambria Math" panose="02040503050406030204" pitchFamily="18" charset="0"/>
                            <a:ea typeface="Cambria Math" panose="02040503050406030204" pitchFamily="18" charset="0"/>
                          </a:rPr>
                        </m:ctrlPr>
                      </m:radPr>
                      <m:deg/>
                      <m:e>
                        <m:r>
                          <a:rPr lang="en-GB" sz="2000" i="1">
                            <a:solidFill>
                              <a:srgbClr val="FF0000"/>
                            </a:solidFill>
                            <a:latin typeface="Cambria Math" panose="02040503050406030204" pitchFamily="18" charset="0"/>
                            <a:ea typeface="Cambria Math" panose="02040503050406030204" pitchFamily="18" charset="0"/>
                          </a:rPr>
                          <m:t>𝑇</m:t>
                        </m:r>
                      </m:e>
                    </m:rad>
                  </m:oMath>
                </a14:m>
                <a:r>
                  <a:rPr lang="en-GB" sz="2000" dirty="0"/>
                  <a:t> and </a:t>
                </a:r>
                <a14:m>
                  <m:oMath xmlns:m="http://schemas.openxmlformats.org/officeDocument/2006/math">
                    <m:sSub>
                      <m:sSubPr>
                        <m:ctrlPr>
                          <a:rPr lang="en-GB" sz="2000" i="1" smtClean="0">
                            <a:solidFill>
                              <a:srgbClr val="FF0000"/>
                            </a:solidFill>
                            <a:latin typeface="Cambria Math" panose="02040503050406030204" pitchFamily="18" charset="0"/>
                          </a:rPr>
                        </m:ctrlPr>
                      </m:sSubPr>
                      <m:e>
                        <m:r>
                          <a:rPr lang="en-GB" sz="2000" b="0" i="1" smtClean="0">
                            <a:solidFill>
                              <a:srgbClr val="FF0000"/>
                            </a:solidFill>
                            <a:latin typeface="Cambria Math" panose="02040503050406030204" pitchFamily="18" charset="0"/>
                          </a:rPr>
                          <m:t>𝑑</m:t>
                        </m:r>
                      </m:e>
                      <m:sub>
                        <m:r>
                          <a:rPr lang="en-GB" sz="2000" b="0" i="1" smtClean="0">
                            <a:solidFill>
                              <a:srgbClr val="FF0000"/>
                            </a:solidFill>
                            <a:latin typeface="Cambria Math" panose="02040503050406030204" pitchFamily="18" charset="0"/>
                          </a:rPr>
                          <m:t>2</m:t>
                        </m:r>
                      </m:sub>
                    </m:sSub>
                    <m:r>
                      <a:rPr lang="en-GB" sz="2000" b="0" i="1" smtClean="0">
                        <a:solidFill>
                          <a:srgbClr val="FF0000"/>
                        </a:solidFill>
                        <a:latin typeface="Cambria Math" panose="02040503050406030204" pitchFamily="18" charset="0"/>
                      </a:rPr>
                      <m:t>=</m:t>
                    </m:r>
                    <m:sSub>
                      <m:sSubPr>
                        <m:ctrlPr>
                          <a:rPr lang="en-GB" sz="2000" b="0" i="1" smtClean="0">
                            <a:solidFill>
                              <a:srgbClr val="FF0000"/>
                            </a:solidFill>
                            <a:latin typeface="Cambria Math" panose="02040503050406030204" pitchFamily="18" charset="0"/>
                          </a:rPr>
                        </m:ctrlPr>
                      </m:sSubPr>
                      <m:e>
                        <m:r>
                          <a:rPr lang="en-GB" sz="2000" b="0" i="1" smtClean="0">
                            <a:solidFill>
                              <a:srgbClr val="FF0000"/>
                            </a:solidFill>
                            <a:latin typeface="Cambria Math" panose="02040503050406030204" pitchFamily="18" charset="0"/>
                          </a:rPr>
                          <m:t>𝑑</m:t>
                        </m:r>
                      </m:e>
                      <m:sub>
                        <m:r>
                          <a:rPr lang="en-GB" sz="2000" b="0" i="1" smtClean="0">
                            <a:solidFill>
                              <a:srgbClr val="FF0000"/>
                            </a:solidFill>
                            <a:latin typeface="Cambria Math" panose="02040503050406030204" pitchFamily="18" charset="0"/>
                          </a:rPr>
                          <m:t>1</m:t>
                        </m:r>
                      </m:sub>
                    </m:sSub>
                    <m:r>
                      <a:rPr lang="en-GB" sz="2000" b="0" i="1" smtClean="0">
                        <a:solidFill>
                          <a:srgbClr val="FF0000"/>
                        </a:solidFill>
                        <a:latin typeface="Cambria Math" panose="02040503050406030204" pitchFamily="18" charset="0"/>
                      </a:rPr>
                      <m:t>−</m:t>
                    </m:r>
                    <m:r>
                      <a:rPr lang="en-GB" sz="2000" i="1">
                        <a:solidFill>
                          <a:srgbClr val="FF0000"/>
                        </a:solidFill>
                        <a:latin typeface="Cambria Math" panose="02040503050406030204" pitchFamily="18" charset="0"/>
                        <a:ea typeface="Cambria Math" panose="02040503050406030204" pitchFamily="18" charset="0"/>
                      </a:rPr>
                      <m:t>𝜎</m:t>
                    </m:r>
                    <m:rad>
                      <m:radPr>
                        <m:degHide m:val="on"/>
                        <m:ctrlPr>
                          <a:rPr lang="en-GB" sz="2000" i="1">
                            <a:solidFill>
                              <a:srgbClr val="FF0000"/>
                            </a:solidFill>
                            <a:latin typeface="Cambria Math" panose="02040503050406030204" pitchFamily="18" charset="0"/>
                            <a:ea typeface="Cambria Math" panose="02040503050406030204" pitchFamily="18" charset="0"/>
                          </a:rPr>
                        </m:ctrlPr>
                      </m:radPr>
                      <m:deg/>
                      <m:e>
                        <m:r>
                          <a:rPr lang="en-GB" sz="2000" i="1">
                            <a:solidFill>
                              <a:srgbClr val="FF0000"/>
                            </a:solidFill>
                            <a:latin typeface="Cambria Math" panose="02040503050406030204" pitchFamily="18" charset="0"/>
                            <a:ea typeface="Cambria Math" panose="02040503050406030204" pitchFamily="18" charset="0"/>
                          </a:rPr>
                          <m:t>𝑇</m:t>
                        </m:r>
                      </m:e>
                    </m:rad>
                  </m:oMath>
                </a14:m>
                <a:r>
                  <a:rPr lang="en-GB" sz="2000" dirty="0"/>
                  <a:t>. In this case, </a:t>
                </a:r>
                <a:r>
                  <a:rPr lang="pt-BR" sz="2000" dirty="0">
                    <a:solidFill>
                      <a:srgbClr val="FF0000"/>
                    </a:solidFill>
                    <a:latin typeface="CMMI12"/>
                  </a:rPr>
                  <a:t>S </a:t>
                </a:r>
                <a:r>
                  <a:rPr lang="pt-BR" sz="2000" dirty="0">
                    <a:solidFill>
                      <a:srgbClr val="FF0000"/>
                    </a:solidFill>
                    <a:latin typeface="CMR12"/>
                  </a:rPr>
                  <a:t>= $80</a:t>
                </a:r>
                <a:r>
                  <a:rPr lang="pt-BR" sz="2000" dirty="0">
                    <a:solidFill>
                      <a:srgbClr val="000000"/>
                    </a:solidFill>
                    <a:latin typeface="CMR12"/>
                  </a:rPr>
                  <a:t>, </a:t>
                </a:r>
                <a:r>
                  <a:rPr lang="pt-BR" sz="2000" dirty="0">
                    <a:solidFill>
                      <a:srgbClr val="FF0000"/>
                    </a:solidFill>
                    <a:latin typeface="CMMI12"/>
                  </a:rPr>
                  <a:t>K </a:t>
                </a:r>
                <a:r>
                  <a:rPr lang="pt-BR" sz="2000" dirty="0">
                    <a:solidFill>
                      <a:srgbClr val="FF0000"/>
                    </a:solidFill>
                    <a:latin typeface="CMR12"/>
                  </a:rPr>
                  <a:t>= $85</a:t>
                </a:r>
                <a:r>
                  <a:rPr lang="pt-BR" sz="2000" dirty="0">
                    <a:solidFill>
                      <a:srgbClr val="000000"/>
                    </a:solidFill>
                    <a:latin typeface="CMR12"/>
                  </a:rPr>
                  <a:t>, </a:t>
                </a:r>
                <a14:m>
                  <m:oMath xmlns:m="http://schemas.openxmlformats.org/officeDocument/2006/math">
                    <m:r>
                      <a:rPr lang="en-GB" sz="2000" i="1" smtClean="0">
                        <a:solidFill>
                          <a:srgbClr val="FF0000"/>
                        </a:solidFill>
                        <a:latin typeface="Cambria Math" panose="02040503050406030204" pitchFamily="18" charset="0"/>
                        <a:ea typeface="Cambria Math" panose="02040503050406030204" pitchFamily="18" charset="0"/>
                      </a:rPr>
                      <m:t>𝜎</m:t>
                    </m:r>
                    <m:r>
                      <a:rPr lang="en-GB" sz="2000" i="1" smtClean="0">
                        <a:solidFill>
                          <a:srgbClr val="FF0000"/>
                        </a:solidFill>
                        <a:latin typeface="Cambria Math" panose="02040503050406030204" pitchFamily="18" charset="0"/>
                        <a:ea typeface="Cambria Math" panose="02040503050406030204" pitchFamily="18" charset="0"/>
                      </a:rPr>
                      <m:t> </m:t>
                    </m:r>
                  </m:oMath>
                </a14:m>
                <a:r>
                  <a:rPr lang="pt-BR" sz="2000" dirty="0">
                    <a:solidFill>
                      <a:srgbClr val="FF0000"/>
                    </a:solidFill>
                    <a:latin typeface="CMR12"/>
                  </a:rPr>
                  <a:t>= 0:5</a:t>
                </a:r>
                <a:r>
                  <a:rPr lang="pt-BR" sz="2000" dirty="0">
                    <a:solidFill>
                      <a:srgbClr val="000000"/>
                    </a:solidFill>
                    <a:latin typeface="CMR12"/>
                  </a:rPr>
                  <a:t>, </a:t>
                </a:r>
                <a:r>
                  <a:rPr lang="pt-BR" sz="2000" dirty="0">
                    <a:solidFill>
                      <a:srgbClr val="FF0000"/>
                    </a:solidFill>
                    <a:latin typeface="CMMI12"/>
                  </a:rPr>
                  <a:t>r </a:t>
                </a:r>
                <a:r>
                  <a:rPr lang="pt-BR" sz="2000" dirty="0">
                    <a:solidFill>
                      <a:srgbClr val="FF0000"/>
                    </a:solidFill>
                    <a:latin typeface="CMR12"/>
                  </a:rPr>
                  <a:t>= 1.06</a:t>
                </a:r>
                <a:r>
                  <a:rPr lang="pt-BR" sz="2000" dirty="0">
                    <a:solidFill>
                      <a:srgbClr val="000000"/>
                    </a:solidFill>
                    <a:latin typeface="CMR12"/>
                  </a:rPr>
                  <a:t>, </a:t>
                </a:r>
                <a:r>
                  <a:rPr lang="pt-BR" sz="2000" dirty="0">
                    <a:solidFill>
                      <a:srgbClr val="FF0000"/>
                    </a:solidFill>
                    <a:latin typeface="CMMI12"/>
                  </a:rPr>
                  <a:t>T </a:t>
                </a:r>
                <a:r>
                  <a:rPr lang="pt-BR" sz="2000" dirty="0">
                    <a:solidFill>
                      <a:srgbClr val="FF0000"/>
                    </a:solidFill>
                    <a:latin typeface="CMR12"/>
                  </a:rPr>
                  <a:t>= 1</a:t>
                </a:r>
                <a:r>
                  <a:rPr lang="pt-BR" sz="2000" dirty="0">
                    <a:solidFill>
                      <a:srgbClr val="000000"/>
                    </a:solidFill>
                    <a:latin typeface="CMR12"/>
                  </a:rPr>
                  <a:t>. </a:t>
                </a:r>
                <a:r>
                  <a:rPr lang="en-GB" sz="2000" dirty="0">
                    <a:solidFill>
                      <a:srgbClr val="000000"/>
                    </a:solidFill>
                    <a:latin typeface="CMR12"/>
                  </a:rPr>
                  <a:t>Plugging these values in the above equation, you will find that the value of the call option is approximately </a:t>
                </a:r>
                <a:r>
                  <a:rPr lang="en-GB" sz="2000" dirty="0">
                    <a:solidFill>
                      <a:srgbClr val="FF0000"/>
                    </a:solidFill>
                    <a:latin typeface="CMR12"/>
                  </a:rPr>
                  <a:t>$15.71</a:t>
                </a:r>
                <a:r>
                  <a:rPr lang="en-GB" sz="2000" dirty="0">
                    <a:solidFill>
                      <a:srgbClr val="000000"/>
                    </a:solidFill>
                    <a:latin typeface="CMR12"/>
                  </a:rPr>
                  <a:t>.</a:t>
                </a:r>
              </a:p>
              <a:p>
                <a:pPr marL="566928" indent="-457200">
                  <a:buFont typeface="+mj-lt"/>
                  <a:buAutoNum type="alphaLcParenR" startAt="2"/>
                </a:pPr>
                <a:r>
                  <a:rPr lang="en-GB" sz="2000" dirty="0">
                    <a:solidFill>
                      <a:srgbClr val="000000"/>
                    </a:solidFill>
                    <a:latin typeface="CMR12"/>
                  </a:rPr>
                  <a:t>Using put-call parity, you have: </a:t>
                </a:r>
                <a14:m>
                  <m:oMath xmlns:m="http://schemas.openxmlformats.org/officeDocument/2006/math">
                    <m:r>
                      <a:rPr lang="en-GB" sz="2000" b="0" i="1" smtClean="0">
                        <a:solidFill>
                          <a:srgbClr val="FF0000"/>
                        </a:solidFill>
                        <a:latin typeface="Cambria Math" panose="02040503050406030204" pitchFamily="18" charset="0"/>
                      </a:rPr>
                      <m:t>𝑃</m:t>
                    </m:r>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𝐶</m:t>
                    </m:r>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𝑆</m:t>
                    </m:r>
                    <m:r>
                      <a:rPr lang="en-GB" sz="2000" b="0" i="1" smtClean="0">
                        <a:solidFill>
                          <a:srgbClr val="FF0000"/>
                        </a:solidFill>
                        <a:latin typeface="Cambria Math" panose="02040503050406030204" pitchFamily="18" charset="0"/>
                      </a:rPr>
                      <m:t>+</m:t>
                    </m:r>
                    <m:f>
                      <m:fPr>
                        <m:ctrlPr>
                          <a:rPr lang="en-GB" sz="2000" b="0" i="1" smtClean="0">
                            <a:solidFill>
                              <a:srgbClr val="FF0000"/>
                            </a:solidFill>
                            <a:latin typeface="Cambria Math" panose="02040503050406030204" pitchFamily="18" charset="0"/>
                          </a:rPr>
                        </m:ctrlPr>
                      </m:fPr>
                      <m:num>
                        <m:r>
                          <a:rPr lang="en-GB" sz="2000" b="0" i="1" smtClean="0">
                            <a:solidFill>
                              <a:srgbClr val="FF0000"/>
                            </a:solidFill>
                            <a:latin typeface="Cambria Math" panose="02040503050406030204" pitchFamily="18" charset="0"/>
                          </a:rPr>
                          <m:t>𝐾</m:t>
                        </m:r>
                      </m:num>
                      <m:den>
                        <m:sSup>
                          <m:sSupPr>
                            <m:ctrlPr>
                              <a:rPr lang="en-GB" sz="2000" b="0" i="1" smtClean="0">
                                <a:solidFill>
                                  <a:srgbClr val="FF0000"/>
                                </a:solidFill>
                                <a:latin typeface="Cambria Math" panose="02040503050406030204" pitchFamily="18" charset="0"/>
                              </a:rPr>
                            </m:ctrlPr>
                          </m:sSupPr>
                          <m:e>
                            <m:d>
                              <m:dPr>
                                <m:ctrlPr>
                                  <a:rPr lang="en-GB" sz="2000" b="0" i="1" smtClean="0">
                                    <a:solidFill>
                                      <a:srgbClr val="FF0000"/>
                                    </a:solidFill>
                                    <a:latin typeface="Cambria Math" panose="02040503050406030204" pitchFamily="18" charset="0"/>
                                  </a:rPr>
                                </m:ctrlPr>
                              </m:dPr>
                              <m:e>
                                <m:r>
                                  <a:rPr lang="en-GB" sz="2000" b="0" i="1" smtClean="0">
                                    <a:solidFill>
                                      <a:srgbClr val="FF0000"/>
                                    </a:solidFill>
                                    <a:latin typeface="Cambria Math" panose="02040503050406030204" pitchFamily="18" charset="0"/>
                                  </a:rPr>
                                  <m:t>1</m:t>
                                </m:r>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𝑟</m:t>
                                </m:r>
                              </m:e>
                            </m:d>
                          </m:e>
                          <m:sup>
                            <m:r>
                              <a:rPr lang="en-GB" sz="2000" b="0" i="1" smtClean="0">
                                <a:solidFill>
                                  <a:srgbClr val="FF0000"/>
                                </a:solidFill>
                                <a:latin typeface="Cambria Math" panose="02040503050406030204" pitchFamily="18" charset="0"/>
                              </a:rPr>
                              <m:t>𝑇</m:t>
                            </m:r>
                          </m:sup>
                        </m:sSup>
                      </m:den>
                    </m:f>
                  </m:oMath>
                </a14:m>
                <a:r>
                  <a:rPr lang="en-GB" sz="2000" dirty="0">
                    <a:solidFill>
                      <a:srgbClr val="000000"/>
                    </a:solidFill>
                    <a:latin typeface="CMR12"/>
                  </a:rPr>
                  <a:t> , So the value of a put is </a:t>
                </a:r>
              </a:p>
              <a:p>
                <a:pPr marL="109728" indent="0">
                  <a:buNone/>
                </a:pPr>
                <a:endParaRPr lang="en-GB" sz="2000" i="1" dirty="0">
                  <a:solidFill>
                    <a:srgbClr val="000000"/>
                  </a:solidFill>
                  <a:latin typeface="Cambria Math" panose="02040503050406030204" pitchFamily="18" charset="0"/>
                </a:endParaRPr>
              </a:p>
              <a:p>
                <a:pPr marL="109728" indent="0">
                  <a:buNone/>
                </a:pPr>
                <a14:m>
                  <m:oMathPara xmlns:m="http://schemas.openxmlformats.org/officeDocument/2006/math">
                    <m:oMathParaPr>
                      <m:jc m:val="centerGroup"/>
                    </m:oMathParaPr>
                    <m:oMath xmlns:m="http://schemas.openxmlformats.org/officeDocument/2006/math">
                      <m:r>
                        <a:rPr lang="en-GB" sz="2000" i="1" dirty="0" smtClean="0">
                          <a:solidFill>
                            <a:srgbClr val="000000"/>
                          </a:solidFill>
                          <a:latin typeface="Cambria Math" panose="02040503050406030204" pitchFamily="18" charset="0"/>
                        </a:rPr>
                        <m:t>𝑃</m:t>
                      </m:r>
                      <m:r>
                        <a:rPr lang="en-GB" sz="2000" i="1" dirty="0" smtClean="0">
                          <a:solidFill>
                            <a:srgbClr val="000000"/>
                          </a:solidFill>
                          <a:latin typeface="Cambria Math" panose="02040503050406030204" pitchFamily="18" charset="0"/>
                        </a:rPr>
                        <m:t>= $</m:t>
                      </m:r>
                      <m:r>
                        <a:rPr lang="en-GB" sz="2000" i="1" dirty="0" smtClean="0">
                          <a:solidFill>
                            <a:srgbClr val="000000"/>
                          </a:solidFill>
                          <a:latin typeface="Cambria Math" panose="02040503050406030204" pitchFamily="18" charset="0"/>
                        </a:rPr>
                        <m:t>15</m:t>
                      </m:r>
                      <m:r>
                        <a:rPr lang="en-GB" sz="2000" i="1" dirty="0" smtClean="0">
                          <a:solidFill>
                            <a:srgbClr val="000000"/>
                          </a:solidFill>
                          <a:latin typeface="Cambria Math" panose="02040503050406030204" pitchFamily="18" charset="0"/>
                        </a:rPr>
                        <m:t>.</m:t>
                      </m:r>
                      <m:r>
                        <a:rPr lang="en-GB" sz="2000" i="1" dirty="0" smtClean="0">
                          <a:solidFill>
                            <a:srgbClr val="000000"/>
                          </a:solidFill>
                          <a:latin typeface="Cambria Math" panose="02040503050406030204" pitchFamily="18" charset="0"/>
                        </a:rPr>
                        <m:t>71</m:t>
                      </m:r>
                      <m:r>
                        <a:rPr lang="en-GB" sz="2000" i="1" dirty="0" smtClean="0">
                          <a:solidFill>
                            <a:srgbClr val="000000"/>
                          </a:solidFill>
                          <a:latin typeface="Cambria Math" panose="02040503050406030204" pitchFamily="18" charset="0"/>
                        </a:rPr>
                        <m:t>−$</m:t>
                      </m:r>
                      <m:r>
                        <a:rPr lang="en-GB" sz="2000" i="1" dirty="0" smtClean="0">
                          <a:solidFill>
                            <a:srgbClr val="000000"/>
                          </a:solidFill>
                          <a:latin typeface="Cambria Math" panose="02040503050406030204" pitchFamily="18" charset="0"/>
                        </a:rPr>
                        <m:t>80</m:t>
                      </m:r>
                      <m:r>
                        <a:rPr lang="en-GB" sz="2000" i="1" dirty="0" smtClean="0">
                          <a:solidFill>
                            <a:srgbClr val="000000"/>
                          </a:solidFill>
                          <a:latin typeface="Cambria Math" panose="02040503050406030204" pitchFamily="18" charset="0"/>
                        </a:rPr>
                        <m:t>+$</m:t>
                      </m:r>
                      <m:r>
                        <a:rPr lang="en-GB" sz="2000" i="1" dirty="0" smtClean="0">
                          <a:solidFill>
                            <a:srgbClr val="000000"/>
                          </a:solidFill>
                          <a:latin typeface="Cambria Math" panose="02040503050406030204" pitchFamily="18" charset="0"/>
                        </a:rPr>
                        <m:t>85</m:t>
                      </m:r>
                      <m:r>
                        <a:rPr lang="en-GB" sz="2000" i="1" dirty="0" smtClean="0">
                          <a:solidFill>
                            <a:srgbClr val="000000"/>
                          </a:solidFill>
                          <a:latin typeface="Cambria Math" panose="02040503050406030204" pitchFamily="18" charset="0"/>
                        </a:rPr>
                        <m:t>/</m:t>
                      </m:r>
                      <m:r>
                        <a:rPr lang="en-GB" sz="2000" i="1" dirty="0" smtClean="0">
                          <a:solidFill>
                            <a:srgbClr val="000000"/>
                          </a:solidFill>
                          <a:latin typeface="Cambria Math" panose="02040503050406030204" pitchFamily="18" charset="0"/>
                        </a:rPr>
                        <m:t>1</m:t>
                      </m:r>
                      <m:r>
                        <a:rPr lang="en-GB" sz="2000" i="1" dirty="0" smtClean="0">
                          <a:solidFill>
                            <a:srgbClr val="000000"/>
                          </a:solidFill>
                          <a:latin typeface="Cambria Math" panose="02040503050406030204" pitchFamily="18" charset="0"/>
                        </a:rPr>
                        <m:t>.</m:t>
                      </m:r>
                      <m:r>
                        <a:rPr lang="en-GB" sz="2000" i="1" dirty="0" smtClean="0">
                          <a:solidFill>
                            <a:srgbClr val="000000"/>
                          </a:solidFill>
                          <a:latin typeface="Cambria Math" panose="02040503050406030204" pitchFamily="18" charset="0"/>
                        </a:rPr>
                        <m:t>06</m:t>
                      </m:r>
                      <m:r>
                        <a:rPr lang="en-GB" sz="2000" i="1" dirty="0" smtClean="0">
                          <a:solidFill>
                            <a:srgbClr val="000000"/>
                          </a:solidFill>
                          <a:latin typeface="Cambria Math" panose="02040503050406030204" pitchFamily="18" charset="0"/>
                        </a:rPr>
                        <m:t>≈$</m:t>
                      </m:r>
                      <m:r>
                        <a:rPr lang="en-GB" sz="2000" i="1" dirty="0" smtClean="0">
                          <a:solidFill>
                            <a:srgbClr val="000000"/>
                          </a:solidFill>
                          <a:latin typeface="Cambria Math" panose="02040503050406030204" pitchFamily="18" charset="0"/>
                        </a:rPr>
                        <m:t>15</m:t>
                      </m:r>
                      <m:r>
                        <a:rPr lang="en-GB" sz="2000" i="1" dirty="0" smtClean="0">
                          <a:solidFill>
                            <a:srgbClr val="000000"/>
                          </a:solidFill>
                          <a:latin typeface="Cambria Math" panose="02040503050406030204" pitchFamily="18" charset="0"/>
                        </a:rPr>
                        <m:t>:</m:t>
                      </m:r>
                      <m:r>
                        <a:rPr lang="en-GB" sz="2000" i="1" dirty="0" smtClean="0">
                          <a:solidFill>
                            <a:srgbClr val="000000"/>
                          </a:solidFill>
                          <a:latin typeface="Cambria Math" panose="02040503050406030204" pitchFamily="18" charset="0"/>
                        </a:rPr>
                        <m:t>91</m:t>
                      </m:r>
                    </m:oMath>
                  </m:oMathPara>
                </a14:m>
                <a:endParaRPr lang="en-GB" sz="2000" dirty="0">
                  <a:solidFill>
                    <a:srgbClr val="000000"/>
                  </a:solidFill>
                  <a:latin typeface="CMR12"/>
                </a:endParaRPr>
              </a:p>
              <a:p>
                <a:pPr marL="566928" indent="-457200">
                  <a:buFont typeface="+mj-lt"/>
                  <a:buAutoNum type="alphaLcParenR" startAt="2"/>
                </a:pPr>
                <a:endParaRPr lang="en-GB" sz="2000" dirty="0">
                  <a:solidFill>
                    <a:srgbClr val="000000"/>
                  </a:solidFill>
                  <a:latin typeface="CMR12"/>
                </a:endParaRPr>
              </a:p>
              <a:p>
                <a:pPr marL="566928" indent="-457200">
                  <a:buFont typeface="+mj-lt"/>
                  <a:buAutoNum type="alphaLcParenR" startAt="2"/>
                </a:pPr>
                <a:endParaRPr lang="en-GB" sz="2000" dirty="0">
                  <a:solidFill>
                    <a:srgbClr val="000000"/>
                  </a:solidFill>
                  <a:latin typeface="CMR12"/>
                </a:endParaRPr>
              </a:p>
              <a:p>
                <a:pPr marL="109728" indent="0">
                  <a:buNone/>
                </a:pPr>
                <a:endParaRPr lang="en-GB"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67780" y="1189766"/>
                <a:ext cx="11903978" cy="5517232"/>
              </a:xfrm>
              <a:blipFill>
                <a:blip r:embed="rId2"/>
                <a:stretch>
                  <a:fillRect t="-552"/>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852C09E0-FB56-4DD9-AC79-0FC230F53E1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231</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2997075"/>
      </p:ext>
    </p:extLst>
  </p:cSld>
  <p:clrMapOvr>
    <a:masterClrMapping/>
  </p:clrMapOvr>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699" y="692696"/>
            <a:ext cx="11681138" cy="389484"/>
          </a:xfrm>
          <a:solidFill>
            <a:schemeClr val="accent4"/>
          </a:solidFill>
        </p:spPr>
        <p:style>
          <a:lnRef idx="0">
            <a:schemeClr val="accent6"/>
          </a:lnRef>
          <a:fillRef idx="3">
            <a:schemeClr val="accent6"/>
          </a:fillRef>
          <a:effectRef idx="3">
            <a:schemeClr val="accent6"/>
          </a:effectRef>
          <a:fontRef idx="minor">
            <a:schemeClr val="lt1"/>
          </a:fontRef>
        </p:style>
        <p:txBody>
          <a:bodyPr>
            <a:noAutofit/>
          </a:bodyPr>
          <a:lstStyle/>
          <a:p>
            <a:pPr algn="ctr"/>
            <a:r>
              <a:rPr lang="en-GB" sz="2500" dirty="0">
                <a:solidFill>
                  <a:schemeClr val="tx1"/>
                </a:solidFill>
              </a:rPr>
              <a:t>Extra Questions &amp; Answers</a:t>
            </a:r>
            <a:endParaRPr lang="en-GB" sz="25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67780" y="1189766"/>
                <a:ext cx="11903978" cy="5517232"/>
              </a:xfrm>
            </p:spPr>
            <p:txBody>
              <a:bodyPr>
                <a:normAutofit/>
              </a:bodyPr>
              <a:lstStyle/>
              <a:p>
                <a:r>
                  <a:rPr lang="en-GB" sz="2000" b="1" u="sng" dirty="0"/>
                  <a:t>Question 7</a:t>
                </a:r>
                <a:r>
                  <a:rPr lang="en-GB" sz="2000" b="1" dirty="0"/>
                  <a:t>:</a:t>
                </a:r>
                <a:r>
                  <a:rPr lang="en-GB" sz="2000" dirty="0"/>
                  <a:t> Suppose a stock price can go up by </a:t>
                </a:r>
                <a:r>
                  <a:rPr lang="en-GB" sz="2000" dirty="0">
                    <a:solidFill>
                      <a:srgbClr val="FF0000"/>
                    </a:solidFill>
                  </a:rPr>
                  <a:t>15%</a:t>
                </a:r>
                <a:r>
                  <a:rPr lang="en-GB" sz="2000" dirty="0"/>
                  <a:t> or down by </a:t>
                </a:r>
                <a:r>
                  <a:rPr lang="en-GB" sz="2000" dirty="0">
                    <a:solidFill>
                      <a:srgbClr val="FF0000"/>
                    </a:solidFill>
                  </a:rPr>
                  <a:t>13% </a:t>
                </a:r>
                <a:r>
                  <a:rPr lang="en-GB" sz="2000" dirty="0"/>
                  <a:t>over the next year. You own a one-year put on a stock. The interest rate is </a:t>
                </a:r>
                <a:r>
                  <a:rPr lang="en-GB" sz="2000" dirty="0">
                    <a:solidFill>
                      <a:srgbClr val="FF0000"/>
                    </a:solidFill>
                  </a:rPr>
                  <a:t>10%</a:t>
                </a:r>
                <a:r>
                  <a:rPr lang="en-GB" sz="2000" dirty="0"/>
                  <a:t>, and the current stock price is </a:t>
                </a:r>
                <a:r>
                  <a:rPr lang="en-GB" sz="2000" dirty="0">
                    <a:solidFill>
                      <a:srgbClr val="FF0000"/>
                    </a:solidFill>
                  </a:rPr>
                  <a:t>$60</a:t>
                </a:r>
                <a:r>
                  <a:rPr lang="en-GB" sz="2000" dirty="0"/>
                  <a:t>.</a:t>
                </a:r>
              </a:p>
              <a:p>
                <a:pPr marL="566928" indent="-457200">
                  <a:buFont typeface="+mj-lt"/>
                  <a:buAutoNum type="alphaLcParenR"/>
                </a:pPr>
                <a:r>
                  <a:rPr lang="en-GB" sz="2000" dirty="0"/>
                  <a:t>What exercise price leaves you indifferent between holding the put or exercising it now?</a:t>
                </a:r>
              </a:p>
              <a:p>
                <a:pPr marL="566928" indent="-457200">
                  <a:buFont typeface="+mj-lt"/>
                  <a:buAutoNum type="alphaLcParenR"/>
                </a:pPr>
                <a:r>
                  <a:rPr lang="en-GB" sz="2000" dirty="0"/>
                  <a:t>How does this break-even exercise price change if the interest rate is increased? </a:t>
                </a:r>
              </a:p>
              <a:p>
                <a:pPr>
                  <a:buFont typeface="Arial" panose="020B0604020202020204" pitchFamily="34" charset="0"/>
                  <a:buChar char="•"/>
                </a:pPr>
                <a:r>
                  <a:rPr lang="en-GB" sz="2000" b="1" u="sng" dirty="0">
                    <a:solidFill>
                      <a:srgbClr val="FF0000"/>
                    </a:solidFill>
                  </a:rPr>
                  <a:t>Answer</a:t>
                </a:r>
                <a:r>
                  <a:rPr lang="en-GB" sz="2000" dirty="0">
                    <a:solidFill>
                      <a:srgbClr val="FF0000"/>
                    </a:solidFill>
                  </a:rPr>
                  <a:t>:</a:t>
                </a:r>
              </a:p>
              <a:p>
                <a:pPr marL="566928" indent="-457200">
                  <a:buFont typeface="+mj-lt"/>
                  <a:buAutoNum type="alphaLcParenR"/>
                </a:pPr>
                <a:r>
                  <a:rPr lang="en-GB" sz="2000" dirty="0">
                    <a:solidFill>
                      <a:srgbClr val="FF0000"/>
                    </a:solidFill>
                  </a:rPr>
                  <a:t> </a:t>
                </a:r>
                <a:r>
                  <a:rPr lang="x-none" sz="2000" dirty="0"/>
                  <a:t>Let </a:t>
                </a:r>
                <a14:m>
                  <m:oMath xmlns:m="http://schemas.openxmlformats.org/officeDocument/2006/math">
                    <m:r>
                      <a:rPr lang="x-none" sz="2000" i="1" dirty="0" smtClean="0">
                        <a:solidFill>
                          <a:srgbClr val="FF0000"/>
                        </a:solidFill>
                        <a:latin typeface="Cambria Math" panose="02040503050406030204" pitchFamily="18" charset="0"/>
                      </a:rPr>
                      <m:t>𝑝</m:t>
                    </m:r>
                  </m:oMath>
                </a14:m>
                <a:r>
                  <a:rPr lang="x-none" sz="2000" dirty="0"/>
                  <a:t> equal the probability of a rise in the stock price.  Then, if investors are risk neutra</a:t>
                </a:r>
                <a:r>
                  <a:rPr lang="en-GB" sz="2000" dirty="0"/>
                  <a:t>l:</a:t>
                </a:r>
              </a:p>
              <a:p>
                <a:pPr marL="109728" indent="0">
                  <a:buNone/>
                </a:pPr>
                <a14:m>
                  <m:oMathPara xmlns:m="http://schemas.openxmlformats.org/officeDocument/2006/math">
                    <m:oMathParaPr>
                      <m:jc m:val="centerGroup"/>
                    </m:oMathParaPr>
                    <m:oMath xmlns:m="http://schemas.openxmlformats.org/officeDocument/2006/math">
                      <m:r>
                        <a:rPr lang="x-none" sz="2000" i="1" dirty="0" smtClean="0">
                          <a:solidFill>
                            <a:srgbClr val="FF0000"/>
                          </a:solidFill>
                          <a:latin typeface="Cambria Math" panose="02040503050406030204" pitchFamily="18" charset="0"/>
                        </a:rPr>
                        <m:t>(</m:t>
                      </m:r>
                      <m:r>
                        <a:rPr lang="x-none" sz="2000" i="1" dirty="0" smtClean="0">
                          <a:solidFill>
                            <a:srgbClr val="FF0000"/>
                          </a:solidFill>
                          <a:latin typeface="Cambria Math" panose="02040503050406030204" pitchFamily="18" charset="0"/>
                        </a:rPr>
                        <m:t>𝑝</m:t>
                      </m:r>
                      <m:r>
                        <a:rPr lang="x-none" sz="2000" i="1" dirty="0" smtClean="0">
                          <a:solidFill>
                            <a:srgbClr val="FF0000"/>
                          </a:solidFill>
                          <a:latin typeface="Cambria Math" panose="02040503050406030204" pitchFamily="18" charset="0"/>
                          <a:ea typeface="Cambria Math" panose="02040503050406030204" pitchFamily="18" charset="0"/>
                        </a:rPr>
                        <m:t>×</m:t>
                      </m:r>
                      <m:r>
                        <a:rPr lang="x-none" sz="2000" i="1" dirty="0" smtClean="0">
                          <a:solidFill>
                            <a:srgbClr val="FF0000"/>
                          </a:solidFill>
                          <a:latin typeface="Cambria Math" panose="02040503050406030204" pitchFamily="18" charset="0"/>
                        </a:rPr>
                        <m:t>0</m:t>
                      </m:r>
                      <m:r>
                        <a:rPr lang="x-none" sz="2000" i="1" dirty="0" smtClean="0">
                          <a:solidFill>
                            <a:srgbClr val="FF0000"/>
                          </a:solidFill>
                          <a:latin typeface="Cambria Math" panose="02040503050406030204" pitchFamily="18" charset="0"/>
                        </a:rPr>
                        <m:t>.</m:t>
                      </m:r>
                      <m:r>
                        <a:rPr lang="x-none" sz="2000" i="1" dirty="0" smtClean="0">
                          <a:solidFill>
                            <a:srgbClr val="FF0000"/>
                          </a:solidFill>
                          <a:latin typeface="Cambria Math" panose="02040503050406030204" pitchFamily="18" charset="0"/>
                        </a:rPr>
                        <m:t>15</m:t>
                      </m:r>
                      <m:r>
                        <a:rPr lang="x-none" sz="2000" i="1" dirty="0">
                          <a:solidFill>
                            <a:srgbClr val="FF0000"/>
                          </a:solidFill>
                          <a:latin typeface="Cambria Math" panose="02040503050406030204" pitchFamily="18" charset="0"/>
                        </a:rPr>
                        <m:t>)+(</m:t>
                      </m:r>
                      <m:r>
                        <a:rPr lang="x-none" sz="2000" i="1" dirty="0">
                          <a:solidFill>
                            <a:srgbClr val="FF0000"/>
                          </a:solidFill>
                          <a:latin typeface="Cambria Math" panose="02040503050406030204" pitchFamily="18" charset="0"/>
                        </a:rPr>
                        <m:t>1</m:t>
                      </m:r>
                      <m:r>
                        <a:rPr lang="x-none" sz="2000" i="1" dirty="0">
                          <a:solidFill>
                            <a:srgbClr val="FF0000"/>
                          </a:solidFill>
                          <a:latin typeface="Cambria Math" panose="02040503050406030204" pitchFamily="18" charset="0"/>
                        </a:rPr>
                        <m:t> – </m:t>
                      </m:r>
                      <m:r>
                        <a:rPr lang="x-none" sz="2000" i="1" dirty="0">
                          <a:solidFill>
                            <a:srgbClr val="FF0000"/>
                          </a:solidFill>
                          <a:latin typeface="Cambria Math" panose="02040503050406030204" pitchFamily="18" charset="0"/>
                        </a:rPr>
                        <m:t>𝑝</m:t>
                      </m:r>
                      <m:r>
                        <a:rPr lang="x-none" sz="2000" i="1" dirty="0">
                          <a:solidFill>
                            <a:srgbClr val="FF0000"/>
                          </a:solidFill>
                          <a:latin typeface="Cambria Math" panose="02040503050406030204" pitchFamily="18" charset="0"/>
                        </a:rPr>
                        <m:t>)×(–</m:t>
                      </m:r>
                      <m:r>
                        <a:rPr lang="x-none" sz="2000" i="1" dirty="0">
                          <a:solidFill>
                            <a:srgbClr val="FF0000"/>
                          </a:solidFill>
                          <a:latin typeface="Cambria Math" panose="02040503050406030204" pitchFamily="18" charset="0"/>
                        </a:rPr>
                        <m:t>0</m:t>
                      </m:r>
                      <m:r>
                        <a:rPr lang="x-none" sz="2000" i="1" dirty="0">
                          <a:solidFill>
                            <a:srgbClr val="FF0000"/>
                          </a:solidFill>
                          <a:latin typeface="Cambria Math" panose="02040503050406030204" pitchFamily="18" charset="0"/>
                        </a:rPr>
                        <m:t>.</m:t>
                      </m:r>
                      <m:r>
                        <a:rPr lang="x-none" sz="2000" i="1" dirty="0">
                          <a:solidFill>
                            <a:srgbClr val="FF0000"/>
                          </a:solidFill>
                          <a:latin typeface="Cambria Math" panose="02040503050406030204" pitchFamily="18" charset="0"/>
                        </a:rPr>
                        <m:t>13</m:t>
                      </m:r>
                      <m:r>
                        <a:rPr lang="x-none" sz="2000" i="1" dirty="0">
                          <a:solidFill>
                            <a:srgbClr val="FF0000"/>
                          </a:solidFill>
                          <a:latin typeface="Cambria Math" panose="02040503050406030204" pitchFamily="18" charset="0"/>
                        </a:rPr>
                        <m:t>)=</m:t>
                      </m:r>
                      <m:r>
                        <a:rPr lang="x-none" sz="2000" i="1" dirty="0">
                          <a:solidFill>
                            <a:srgbClr val="FF0000"/>
                          </a:solidFill>
                          <a:latin typeface="Cambria Math" panose="02040503050406030204" pitchFamily="18" charset="0"/>
                        </a:rPr>
                        <m:t>0</m:t>
                      </m:r>
                      <m:r>
                        <a:rPr lang="x-none" sz="2000" i="1" dirty="0">
                          <a:solidFill>
                            <a:srgbClr val="FF0000"/>
                          </a:solidFill>
                          <a:latin typeface="Cambria Math" panose="02040503050406030204" pitchFamily="18" charset="0"/>
                        </a:rPr>
                        <m:t>.</m:t>
                      </m:r>
                      <m:r>
                        <a:rPr lang="x-none" sz="2000" i="1" dirty="0">
                          <a:solidFill>
                            <a:srgbClr val="FF0000"/>
                          </a:solidFill>
                          <a:latin typeface="Cambria Math" panose="02040503050406030204" pitchFamily="18" charset="0"/>
                        </a:rPr>
                        <m:t>10</m:t>
                      </m:r>
                      <m:r>
                        <a:rPr lang="x-none" sz="2000" i="1" dirty="0">
                          <a:solidFill>
                            <a:srgbClr val="FF0000"/>
                          </a:solidFill>
                          <a:latin typeface="Cambria Math" panose="02040503050406030204" pitchFamily="18" charset="0"/>
                        </a:rPr>
                        <m:t>⟹</m:t>
                      </m:r>
                      <m:r>
                        <a:rPr lang="en-GB" sz="2000" b="0" i="1" dirty="0" smtClean="0">
                          <a:solidFill>
                            <a:srgbClr val="FF0000"/>
                          </a:solidFill>
                          <a:latin typeface="Cambria Math" panose="02040503050406030204" pitchFamily="18" charset="0"/>
                          <a:ea typeface="Cambria Math" panose="02040503050406030204" pitchFamily="18" charset="0"/>
                        </a:rPr>
                        <m:t>𝑝</m:t>
                      </m:r>
                      <m:r>
                        <a:rPr lang="x-none" sz="2000" i="1" dirty="0">
                          <a:solidFill>
                            <a:srgbClr val="FF0000"/>
                          </a:solidFill>
                          <a:latin typeface="Cambria Math" panose="02040503050406030204" pitchFamily="18" charset="0"/>
                        </a:rPr>
                        <m:t>=</m:t>
                      </m:r>
                      <m:r>
                        <a:rPr lang="en-GB" sz="2000" i="1" dirty="0" smtClean="0">
                          <a:solidFill>
                            <a:srgbClr val="FF0000"/>
                          </a:solidFill>
                          <a:latin typeface="Cambria Math" panose="02040503050406030204" pitchFamily="18" charset="0"/>
                        </a:rPr>
                        <m:t>0</m:t>
                      </m:r>
                      <m:r>
                        <a:rPr lang="x-none" sz="2000" i="1" dirty="0" smtClean="0">
                          <a:solidFill>
                            <a:srgbClr val="FF0000"/>
                          </a:solidFill>
                          <a:latin typeface="Cambria Math" panose="02040503050406030204" pitchFamily="18" charset="0"/>
                        </a:rPr>
                        <m:t>.</m:t>
                      </m:r>
                      <m:r>
                        <a:rPr lang="x-none" sz="2000" i="1" dirty="0" smtClean="0">
                          <a:solidFill>
                            <a:srgbClr val="FF0000"/>
                          </a:solidFill>
                          <a:latin typeface="Cambria Math" panose="02040503050406030204" pitchFamily="18" charset="0"/>
                        </a:rPr>
                        <m:t>821</m:t>
                      </m:r>
                    </m:oMath>
                  </m:oMathPara>
                </a14:m>
                <a:endParaRPr lang="en-GB" sz="2000" dirty="0">
                  <a:solidFill>
                    <a:srgbClr val="FF0000"/>
                  </a:solidFill>
                  <a:latin typeface="Arial" panose="020B0604020202020204" pitchFamily="34" charset="0"/>
                  <a:ea typeface="SimSun" panose="02010600030101010101" pitchFamily="2" charset="-122"/>
                  <a:cs typeface="Times New Roman" panose="02020603050405020304" pitchFamily="18" charset="0"/>
                </a:endParaRPr>
              </a:p>
              <a:p>
                <a:pPr marL="109728" indent="0">
                  <a:buNone/>
                </a:pPr>
                <a:r>
                  <a:rPr lang="x-none" sz="2000" dirty="0">
                    <a:latin typeface="Arial" panose="020B0604020202020204" pitchFamily="34" charset="0"/>
                    <a:ea typeface="SimSun" panose="02010600030101010101" pitchFamily="2" charset="-122"/>
                    <a:cs typeface="Times New Roman" panose="02020603050405020304" pitchFamily="18" charset="0"/>
                  </a:rPr>
                  <a:t>The possible stock prices next period are: </a:t>
                </a:r>
                <a:endParaRPr lang="en-GB" sz="2000" dirty="0">
                  <a:latin typeface="Arial" panose="020B0604020202020204" pitchFamily="34" charset="0"/>
                  <a:ea typeface="SimSun" panose="02010600030101010101" pitchFamily="2" charset="-122"/>
                  <a:cs typeface="Times New Roman" panose="02020603050405020304" pitchFamily="18" charset="0"/>
                </a:endParaRPr>
              </a:p>
              <a:p>
                <a:pPr marL="457200" indent="0">
                  <a:spcAft>
                    <a:spcPts val="600"/>
                  </a:spcAft>
                  <a:buNone/>
                  <a:tabLst>
                    <a:tab pos="2743200" algn="ctr"/>
                    <a:tab pos="5486400" algn="r"/>
                    <a:tab pos="457200" algn="l"/>
                  </a:tabLst>
                </a:pPr>
                <a14:m>
                  <m:oMathPara xmlns:m="http://schemas.openxmlformats.org/officeDocument/2006/math">
                    <m:oMathParaPr>
                      <m:jc m:val="centerGroup"/>
                    </m:oMathParaPr>
                    <m:oMath xmlns:m="http://schemas.openxmlformats.org/officeDocument/2006/math">
                      <m:r>
                        <a:rPr lang="x-none" sz="2000" i="1" dirty="0" smtClean="0">
                          <a:solidFill>
                            <a:srgbClr val="FF0000"/>
                          </a:solidFill>
                          <a:latin typeface="Cambria Math" panose="02040503050406030204" pitchFamily="18" charset="0"/>
                          <a:ea typeface="SimSun" panose="02010600030101010101" pitchFamily="2" charset="-122"/>
                          <a:cs typeface="Times New Roman" panose="02020603050405020304" pitchFamily="18" charset="0"/>
                        </a:rPr>
                        <m:t>$</m:t>
                      </m:r>
                      <m:r>
                        <a:rPr lang="x-none" sz="2000" i="1" dirty="0" smtClean="0">
                          <a:solidFill>
                            <a:srgbClr val="FF0000"/>
                          </a:solidFill>
                          <a:latin typeface="Cambria Math" panose="02040503050406030204" pitchFamily="18" charset="0"/>
                          <a:ea typeface="SimSun" panose="02010600030101010101" pitchFamily="2" charset="-122"/>
                          <a:cs typeface="Times New Roman" panose="02020603050405020304" pitchFamily="18" charset="0"/>
                        </a:rPr>
                        <m:t>60</m:t>
                      </m:r>
                      <m:r>
                        <a:rPr lang="x-none" sz="2000" i="1" dirty="0" smtClean="0">
                          <a:solidFill>
                            <a:srgbClr val="FF0000"/>
                          </a:solidFill>
                          <a:latin typeface="Cambria Math" panose="02040503050406030204" pitchFamily="18" charset="0"/>
                          <a:ea typeface="SimSun" panose="02010600030101010101" pitchFamily="2" charset="-122"/>
                          <a:cs typeface="Times New Roman" panose="02020603050405020304" pitchFamily="18" charset="0"/>
                        </a:rPr>
                        <m:t>  </m:t>
                      </m:r>
                      <m:r>
                        <a:rPr lang="x-none" sz="2000" i="1" dirty="0">
                          <a:solidFill>
                            <a:srgbClr val="FF0000"/>
                          </a:solidFill>
                          <a:latin typeface="Cambria Math" panose="02040503050406030204" pitchFamily="18" charset="0"/>
                          <a:ea typeface="SimSun" panose="02010600030101010101" pitchFamily="2" charset="-122"/>
                          <a:cs typeface="Times New Roman" panose="02020603050405020304" pitchFamily="18" charset="0"/>
                        </a:rPr>
                        <m:t>1</m:t>
                      </m:r>
                      <m:r>
                        <a:rPr lang="x-none" sz="2000" i="1" dirty="0">
                          <a:solidFill>
                            <a:srgbClr val="FF0000"/>
                          </a:solidFill>
                          <a:latin typeface="Cambria Math" panose="02040503050406030204" pitchFamily="18" charset="0"/>
                          <a:ea typeface="SimSun" panose="02010600030101010101" pitchFamily="2" charset="-122"/>
                          <a:cs typeface="Times New Roman" panose="02020603050405020304" pitchFamily="18" charset="0"/>
                        </a:rPr>
                        <m:t>.</m:t>
                      </m:r>
                      <m:r>
                        <a:rPr lang="x-none" sz="2000" i="1" dirty="0">
                          <a:solidFill>
                            <a:srgbClr val="FF0000"/>
                          </a:solidFill>
                          <a:latin typeface="Cambria Math" panose="02040503050406030204" pitchFamily="18" charset="0"/>
                          <a:ea typeface="SimSun" panose="02010600030101010101" pitchFamily="2" charset="-122"/>
                          <a:cs typeface="Times New Roman" panose="02020603050405020304" pitchFamily="18" charset="0"/>
                        </a:rPr>
                        <m:t>15</m:t>
                      </m:r>
                      <m:r>
                        <a:rPr lang="x-none" sz="2000" i="1" dirty="0">
                          <a:solidFill>
                            <a:srgbClr val="FF0000"/>
                          </a:solidFill>
                          <a:latin typeface="Cambria Math" panose="02040503050406030204" pitchFamily="18" charset="0"/>
                          <a:ea typeface="SimSun" panose="02010600030101010101" pitchFamily="2" charset="-122"/>
                          <a:cs typeface="Times New Roman" panose="02020603050405020304" pitchFamily="18" charset="0"/>
                        </a:rPr>
                        <m:t>=$</m:t>
                      </m:r>
                      <m:r>
                        <a:rPr lang="x-none" sz="2000" i="1" dirty="0">
                          <a:solidFill>
                            <a:srgbClr val="FF0000"/>
                          </a:solidFill>
                          <a:latin typeface="Cambria Math" panose="02040503050406030204" pitchFamily="18" charset="0"/>
                          <a:ea typeface="SimSun" panose="02010600030101010101" pitchFamily="2" charset="-122"/>
                          <a:cs typeface="Times New Roman" panose="02020603050405020304" pitchFamily="18" charset="0"/>
                        </a:rPr>
                        <m:t>69</m:t>
                      </m:r>
                      <m:r>
                        <a:rPr lang="x-none" sz="2000" i="1" dirty="0">
                          <a:solidFill>
                            <a:srgbClr val="FF0000"/>
                          </a:solidFill>
                          <a:latin typeface="Cambria Math" panose="02040503050406030204" pitchFamily="18" charset="0"/>
                          <a:ea typeface="SimSun" panose="02010600030101010101" pitchFamily="2" charset="-122"/>
                          <a:cs typeface="Times New Roman" panose="02020603050405020304" pitchFamily="18" charset="0"/>
                        </a:rPr>
                        <m:t>.</m:t>
                      </m:r>
                      <m:r>
                        <a:rPr lang="x-none" sz="2000" i="1" dirty="0">
                          <a:solidFill>
                            <a:srgbClr val="FF0000"/>
                          </a:solidFill>
                          <a:latin typeface="Cambria Math" panose="02040503050406030204" pitchFamily="18" charset="0"/>
                          <a:ea typeface="SimSun" panose="02010600030101010101" pitchFamily="2" charset="-122"/>
                          <a:cs typeface="Times New Roman" panose="02020603050405020304" pitchFamily="18" charset="0"/>
                        </a:rPr>
                        <m:t>00</m:t>
                      </m:r>
                    </m:oMath>
                  </m:oMathPara>
                </a14:m>
                <a:endParaRPr lang="en-GB" sz="2000" dirty="0">
                  <a:solidFill>
                    <a:srgbClr val="FF0000"/>
                  </a:solidFill>
                  <a:latin typeface="Arial" panose="020B0604020202020204" pitchFamily="34" charset="0"/>
                  <a:ea typeface="SimSun" panose="02010600030101010101" pitchFamily="2" charset="-122"/>
                  <a:cs typeface="Times New Roman" panose="02020603050405020304" pitchFamily="18" charset="0"/>
                </a:endParaRPr>
              </a:p>
              <a:p>
                <a:pPr marL="457200" indent="0">
                  <a:spcAft>
                    <a:spcPts val="600"/>
                  </a:spcAft>
                  <a:buNone/>
                  <a:tabLst>
                    <a:tab pos="2743200" algn="ctr"/>
                    <a:tab pos="5486400" algn="r"/>
                    <a:tab pos="457200" algn="l"/>
                  </a:tabLst>
                </a:pPr>
                <a14:m>
                  <m:oMathPara xmlns:m="http://schemas.openxmlformats.org/officeDocument/2006/math">
                    <m:oMathParaPr>
                      <m:jc m:val="centerGroup"/>
                    </m:oMathParaPr>
                    <m:oMath xmlns:m="http://schemas.openxmlformats.org/officeDocument/2006/math">
                      <m:r>
                        <a:rPr lang="x-none" sz="2000" i="1" dirty="0" smtClean="0">
                          <a:solidFill>
                            <a:srgbClr val="FF0000"/>
                          </a:solidFill>
                          <a:latin typeface="Cambria Math" panose="02040503050406030204" pitchFamily="18" charset="0"/>
                          <a:ea typeface="SimSun" panose="02010600030101010101" pitchFamily="2" charset="-122"/>
                          <a:cs typeface="Times New Roman" panose="02020603050405020304" pitchFamily="18" charset="0"/>
                        </a:rPr>
                        <m:t>$</m:t>
                      </m:r>
                      <m:r>
                        <a:rPr lang="x-none" sz="2000" i="1" dirty="0" smtClean="0">
                          <a:solidFill>
                            <a:srgbClr val="FF0000"/>
                          </a:solidFill>
                          <a:latin typeface="Cambria Math" panose="02040503050406030204" pitchFamily="18" charset="0"/>
                          <a:ea typeface="SimSun" panose="02010600030101010101" pitchFamily="2" charset="-122"/>
                          <a:cs typeface="Times New Roman" panose="02020603050405020304" pitchFamily="18" charset="0"/>
                        </a:rPr>
                        <m:t>60</m:t>
                      </m:r>
                      <m:r>
                        <a:rPr lang="x-none" sz="2000" i="1" dirty="0" smtClean="0">
                          <a:solidFill>
                            <a:srgbClr val="FF0000"/>
                          </a:solidFill>
                          <a:latin typeface="Cambria Math" panose="02040503050406030204" pitchFamily="18" charset="0"/>
                          <a:ea typeface="SimSun" panose="02010600030101010101" pitchFamily="2" charset="-122"/>
                          <a:cs typeface="Times New Roman" panose="02020603050405020304" pitchFamily="18" charset="0"/>
                        </a:rPr>
                        <m:t>  </m:t>
                      </m:r>
                      <m:r>
                        <a:rPr lang="en-GB" sz="2000" b="0" i="1" dirty="0" smtClean="0">
                          <a:solidFill>
                            <a:srgbClr val="FF0000"/>
                          </a:solidFill>
                          <a:latin typeface="Cambria Math" panose="02040503050406030204" pitchFamily="18" charset="0"/>
                          <a:ea typeface="SimSun" panose="02010600030101010101" pitchFamily="2" charset="-122"/>
                          <a:cs typeface="Times New Roman" panose="02020603050405020304" pitchFamily="18" charset="0"/>
                        </a:rPr>
                        <m:t>0</m:t>
                      </m:r>
                      <m:r>
                        <a:rPr lang="x-none" sz="2000" i="1" dirty="0">
                          <a:solidFill>
                            <a:srgbClr val="FF0000"/>
                          </a:solidFill>
                          <a:latin typeface="Cambria Math" panose="02040503050406030204" pitchFamily="18" charset="0"/>
                          <a:ea typeface="SimSun" panose="02010600030101010101" pitchFamily="2" charset="-122"/>
                          <a:cs typeface="Times New Roman" panose="02020603050405020304" pitchFamily="18" charset="0"/>
                        </a:rPr>
                        <m:t>.</m:t>
                      </m:r>
                      <m:r>
                        <a:rPr lang="x-none" sz="2000" i="1" dirty="0">
                          <a:solidFill>
                            <a:srgbClr val="FF0000"/>
                          </a:solidFill>
                          <a:latin typeface="Cambria Math" panose="02040503050406030204" pitchFamily="18" charset="0"/>
                          <a:ea typeface="SimSun" panose="02010600030101010101" pitchFamily="2" charset="-122"/>
                          <a:cs typeface="Times New Roman" panose="02020603050405020304" pitchFamily="18" charset="0"/>
                        </a:rPr>
                        <m:t>87</m:t>
                      </m:r>
                      <m:r>
                        <a:rPr lang="x-none" sz="2000" i="1" dirty="0">
                          <a:solidFill>
                            <a:srgbClr val="FF0000"/>
                          </a:solidFill>
                          <a:latin typeface="Cambria Math" panose="02040503050406030204" pitchFamily="18" charset="0"/>
                          <a:ea typeface="SimSun" panose="02010600030101010101" pitchFamily="2" charset="-122"/>
                          <a:cs typeface="Times New Roman" panose="02020603050405020304" pitchFamily="18" charset="0"/>
                        </a:rPr>
                        <m:t>=$</m:t>
                      </m:r>
                      <m:r>
                        <a:rPr lang="x-none" sz="2000" i="1" dirty="0">
                          <a:solidFill>
                            <a:srgbClr val="FF0000"/>
                          </a:solidFill>
                          <a:latin typeface="Cambria Math" panose="02040503050406030204" pitchFamily="18" charset="0"/>
                          <a:ea typeface="SimSun" panose="02010600030101010101" pitchFamily="2" charset="-122"/>
                          <a:cs typeface="Times New Roman" panose="02020603050405020304" pitchFamily="18" charset="0"/>
                        </a:rPr>
                        <m:t>52</m:t>
                      </m:r>
                      <m:r>
                        <a:rPr lang="x-none" sz="2000" i="1" dirty="0">
                          <a:solidFill>
                            <a:srgbClr val="FF0000"/>
                          </a:solidFill>
                          <a:latin typeface="Cambria Math" panose="02040503050406030204" pitchFamily="18" charset="0"/>
                          <a:ea typeface="SimSun" panose="02010600030101010101" pitchFamily="2" charset="-122"/>
                          <a:cs typeface="Times New Roman" panose="02020603050405020304" pitchFamily="18" charset="0"/>
                        </a:rPr>
                        <m:t>.</m:t>
                      </m:r>
                      <m:r>
                        <a:rPr lang="x-none" sz="2000" i="1" dirty="0">
                          <a:solidFill>
                            <a:srgbClr val="FF0000"/>
                          </a:solidFill>
                          <a:latin typeface="Cambria Math" panose="02040503050406030204" pitchFamily="18" charset="0"/>
                          <a:ea typeface="SimSun" panose="02010600030101010101" pitchFamily="2" charset="-122"/>
                          <a:cs typeface="Times New Roman" panose="02020603050405020304" pitchFamily="18" charset="0"/>
                        </a:rPr>
                        <m:t>20</m:t>
                      </m:r>
                    </m:oMath>
                  </m:oMathPara>
                </a14:m>
                <a:endParaRPr lang="en-GB" sz="2000" dirty="0">
                  <a:solidFill>
                    <a:srgbClr val="FF0000"/>
                  </a:solidFill>
                  <a:latin typeface="Arial" panose="020B0604020202020204" pitchFamily="34" charset="0"/>
                  <a:ea typeface="SimSun" panose="02010600030101010101" pitchFamily="2" charset="-122"/>
                  <a:cs typeface="Times New Roman" panose="02020603050405020304" pitchFamily="18" charset="0"/>
                </a:endParaRPr>
              </a:p>
              <a:p>
                <a:pPr marL="457200" indent="0">
                  <a:spcAft>
                    <a:spcPts val="600"/>
                  </a:spcAft>
                  <a:buNone/>
                  <a:tabLst>
                    <a:tab pos="2743200" algn="ctr"/>
                    <a:tab pos="5486400" algn="r"/>
                    <a:tab pos="457200" algn="l"/>
                  </a:tabLst>
                </a:pPr>
                <a:r>
                  <a:rPr lang="x-none" sz="2000" dirty="0">
                    <a:latin typeface="Arial" panose="020B0604020202020204" pitchFamily="34" charset="0"/>
                    <a:ea typeface="SimSun" panose="02010600030101010101" pitchFamily="2" charset="-122"/>
                    <a:cs typeface="Times New Roman" panose="02020603050405020304" pitchFamily="18" charset="0"/>
                  </a:rPr>
                  <a:t>The value of the put if exercised immediately equals the value of the put if it is held to </a:t>
                </a:r>
                <a:r>
                  <a:rPr lang="en-US" sz="2000" dirty="0">
                    <a:latin typeface="Arial" panose="020B0604020202020204" pitchFamily="34" charset="0"/>
                    <a:ea typeface="SimSun" panose="02010600030101010101" pitchFamily="2" charset="-122"/>
                    <a:cs typeface="Times New Roman" panose="02020603050405020304" pitchFamily="18" charset="0"/>
                  </a:rPr>
                  <a:t>the </a:t>
                </a:r>
                <a:r>
                  <a:rPr lang="x-none" sz="2000" dirty="0">
                    <a:latin typeface="Arial" panose="020B0604020202020204" pitchFamily="34" charset="0"/>
                    <a:ea typeface="SimSun" panose="02010600030101010101" pitchFamily="2" charset="-122"/>
                    <a:cs typeface="Times New Roman" panose="02020603050405020304" pitchFamily="18" charset="0"/>
                  </a:rPr>
                  <a:t>next period. S</a:t>
                </a:r>
                <a:r>
                  <a:rPr lang="en-US" sz="2000" dirty="0">
                    <a:latin typeface="Arial" panose="020B0604020202020204" pitchFamily="34" charset="0"/>
                    <a:ea typeface="SimSun" panose="02010600030101010101" pitchFamily="2" charset="-122"/>
                    <a:cs typeface="Times New Roman" panose="02020603050405020304" pitchFamily="18" charset="0"/>
                  </a:rPr>
                  <a:t>o, letting </a:t>
                </a:r>
                <a14:m>
                  <m:oMath xmlns:m="http://schemas.openxmlformats.org/officeDocument/2006/math">
                    <m:r>
                      <a:rPr lang="en-US" sz="2000" i="1" dirty="0" smtClean="0">
                        <a:solidFill>
                          <a:srgbClr val="FF0000"/>
                        </a:solidFill>
                        <a:latin typeface="Cambria Math" panose="02040503050406030204" pitchFamily="18" charset="0"/>
                        <a:ea typeface="SimSun" panose="02010600030101010101" pitchFamily="2" charset="-122"/>
                        <a:cs typeface="Times New Roman" panose="02020603050405020304" pitchFamily="18" charset="0"/>
                      </a:rPr>
                      <m:t>𝑋</m:t>
                    </m:r>
                  </m:oMath>
                </a14:m>
                <a:r>
                  <a:rPr lang="en-US" sz="2000" dirty="0">
                    <a:latin typeface="Arial" panose="020B0604020202020204" pitchFamily="34" charset="0"/>
                    <a:ea typeface="SimSun" panose="02010600030101010101" pitchFamily="2" charset="-122"/>
                    <a:cs typeface="Times New Roman" panose="02020603050405020304" pitchFamily="18" charset="0"/>
                  </a:rPr>
                  <a:t> equal the break-even exercise price, </a:t>
                </a:r>
                <a:r>
                  <a:rPr lang="x-none" sz="2000" dirty="0">
                    <a:latin typeface="Arial" panose="020B0604020202020204" pitchFamily="34" charset="0"/>
                    <a:ea typeface="SimSun" panose="02010600030101010101" pitchFamily="2" charset="-122"/>
                    <a:cs typeface="Times New Roman" panose="02020603050405020304" pitchFamily="18" charset="0"/>
                  </a:rPr>
                  <a:t>we find</a:t>
                </a:r>
                <a:r>
                  <a:rPr lang="en-US" sz="2000" dirty="0">
                    <a:latin typeface="Arial" panose="020B0604020202020204" pitchFamily="34" charset="0"/>
                    <a:ea typeface="SimSun" panose="02010600030101010101" pitchFamily="2" charset="-122"/>
                    <a:cs typeface="Times New Roman" panose="02020603050405020304" pitchFamily="18" charset="0"/>
                  </a:rPr>
                  <a:t>:</a:t>
                </a:r>
                <a:endParaRPr lang="en-GB" sz="2000" dirty="0">
                  <a:latin typeface="Arial" panose="020B0604020202020204" pitchFamily="34" charset="0"/>
                  <a:ea typeface="SimSun" panose="02010600030101010101" pitchFamily="2" charset="-122"/>
                  <a:cs typeface="Times New Roman" panose="02020603050405020304" pitchFamily="18" charset="0"/>
                </a:endParaRPr>
              </a:p>
              <a:p>
                <a:pPr marL="658368" marR="400050" indent="0">
                  <a:spcAft>
                    <a:spcPts val="600"/>
                  </a:spcAft>
                  <a:buNone/>
                  <a:tabLst>
                    <a:tab pos="2743200" algn="ctr"/>
                    <a:tab pos="5486400" algn="r"/>
                    <a:tab pos="457200" algn="l"/>
                  </a:tabLst>
                </a:pPr>
                <a14:m>
                  <m:oMathPara xmlns:m="http://schemas.openxmlformats.org/officeDocument/2006/math">
                    <m:oMathParaPr>
                      <m:jc m:val="centerGroup"/>
                    </m:oMathParaPr>
                    <m:oMath xmlns:m="http://schemas.openxmlformats.org/officeDocument/2006/math">
                      <m:r>
                        <a:rPr lang="x-none" sz="2000" i="1" dirty="0" smtClean="0">
                          <a:solidFill>
                            <a:srgbClr val="FF0000"/>
                          </a:solidFill>
                          <a:latin typeface="Cambria Math" panose="02040503050406030204" pitchFamily="18" charset="0"/>
                          <a:ea typeface="SimSun" panose="02010600030101010101" pitchFamily="2" charset="-122"/>
                          <a:cs typeface="Times New Roman" panose="02020603050405020304" pitchFamily="18" charset="0"/>
                        </a:rPr>
                        <m:t>𝑋</m:t>
                      </m:r>
                      <m:r>
                        <a:rPr lang="x-none" sz="2000" i="1" dirty="0" smtClean="0">
                          <a:solidFill>
                            <a:srgbClr val="FF0000"/>
                          </a:solidFill>
                          <a:latin typeface="Cambria Math" panose="02040503050406030204" pitchFamily="18" charset="0"/>
                          <a:ea typeface="SimSun" panose="02010600030101010101" pitchFamily="2" charset="-122"/>
                          <a:cs typeface="Times New Roman" panose="02020603050405020304" pitchFamily="18" charset="0"/>
                        </a:rPr>
                        <m:t> –$</m:t>
                      </m:r>
                      <m:r>
                        <a:rPr lang="x-none" sz="2000" i="1" dirty="0" smtClean="0">
                          <a:solidFill>
                            <a:srgbClr val="FF0000"/>
                          </a:solidFill>
                          <a:latin typeface="Cambria Math" panose="02040503050406030204" pitchFamily="18" charset="0"/>
                          <a:ea typeface="SimSun" panose="02010600030101010101" pitchFamily="2" charset="-122"/>
                          <a:cs typeface="Times New Roman" panose="02020603050405020304" pitchFamily="18" charset="0"/>
                        </a:rPr>
                        <m:t>60</m:t>
                      </m:r>
                      <m:r>
                        <a:rPr lang="x-none" sz="2000" i="1" dirty="0" smtClean="0">
                          <a:solidFill>
                            <a:srgbClr val="FF0000"/>
                          </a:solidFill>
                          <a:latin typeface="Cambria Math" panose="02040503050406030204" pitchFamily="18" charset="0"/>
                          <a:ea typeface="SimSun" panose="02010600030101010101" pitchFamily="2" charset="-122"/>
                          <a:cs typeface="Times New Roman" panose="02020603050405020304" pitchFamily="18" charset="0"/>
                        </a:rPr>
                        <m:t>=[(</m:t>
                      </m:r>
                      <m:r>
                        <a:rPr lang="x-none" sz="2000" i="1" dirty="0" smtClean="0">
                          <a:solidFill>
                            <a:srgbClr val="FF0000"/>
                          </a:solidFill>
                          <a:latin typeface="Cambria Math" panose="02040503050406030204" pitchFamily="18" charset="0"/>
                          <a:ea typeface="SimSun" panose="02010600030101010101" pitchFamily="2" charset="-122"/>
                          <a:cs typeface="Times New Roman" panose="02020603050405020304" pitchFamily="18" charset="0"/>
                        </a:rPr>
                        <m:t>0</m:t>
                      </m:r>
                      <m:r>
                        <a:rPr lang="x-none" sz="2000" i="1" dirty="0" smtClean="0">
                          <a:solidFill>
                            <a:srgbClr val="FF0000"/>
                          </a:solidFill>
                          <a:latin typeface="Cambria Math" panose="02040503050406030204" pitchFamily="18" charset="0"/>
                          <a:ea typeface="SimSun" panose="02010600030101010101" pitchFamily="2" charset="-122"/>
                          <a:cs typeface="Times New Roman" panose="02020603050405020304" pitchFamily="18" charset="0"/>
                        </a:rPr>
                        <m:t>.</m:t>
                      </m:r>
                      <m:r>
                        <a:rPr lang="x-none" sz="2000" i="1" dirty="0" smtClean="0">
                          <a:solidFill>
                            <a:srgbClr val="FF0000"/>
                          </a:solidFill>
                          <a:latin typeface="Cambria Math" panose="02040503050406030204" pitchFamily="18" charset="0"/>
                          <a:ea typeface="SimSun" panose="02010600030101010101" pitchFamily="2" charset="-122"/>
                          <a:cs typeface="Times New Roman" panose="02020603050405020304" pitchFamily="18" charset="0"/>
                        </a:rPr>
                        <m:t>821</m:t>
                      </m:r>
                      <m:r>
                        <a:rPr lang="x-none" sz="2000" i="1" dirty="0" smtClean="0">
                          <a:solidFill>
                            <a:srgbClr val="FF0000"/>
                          </a:solidFill>
                          <a:latin typeface="Cambria Math" panose="02040503050406030204" pitchFamily="18" charset="0"/>
                          <a:ea typeface="SimSun" panose="02010600030101010101" pitchFamily="2" charset="-122"/>
                          <a:cs typeface="Times New Roman" panose="02020603050405020304" pitchFamily="18" charset="0"/>
                        </a:rPr>
                        <m:t>)($</m:t>
                      </m:r>
                      <m:r>
                        <a:rPr lang="x-none" sz="2000" i="1" dirty="0" smtClean="0">
                          <a:solidFill>
                            <a:srgbClr val="FF0000"/>
                          </a:solidFill>
                          <a:latin typeface="Cambria Math" panose="02040503050406030204" pitchFamily="18" charset="0"/>
                          <a:ea typeface="SimSun" panose="02010600030101010101" pitchFamily="2" charset="-122"/>
                          <a:cs typeface="Times New Roman" panose="02020603050405020304" pitchFamily="18" charset="0"/>
                        </a:rPr>
                        <m:t>0</m:t>
                      </m:r>
                      <m:r>
                        <a:rPr lang="x-none" sz="2000" i="1" dirty="0" smtClean="0">
                          <a:solidFill>
                            <a:srgbClr val="FF0000"/>
                          </a:solidFill>
                          <a:latin typeface="Cambria Math" panose="02040503050406030204" pitchFamily="18" charset="0"/>
                          <a:ea typeface="SimSun" panose="02010600030101010101" pitchFamily="2" charset="-122"/>
                          <a:cs typeface="Times New Roman" panose="02020603050405020304" pitchFamily="18" charset="0"/>
                        </a:rPr>
                        <m:t>)+(</m:t>
                      </m:r>
                      <m:r>
                        <a:rPr lang="x-none" sz="2000" i="1" dirty="0" smtClean="0">
                          <a:solidFill>
                            <a:srgbClr val="FF0000"/>
                          </a:solidFill>
                          <a:latin typeface="Cambria Math" panose="02040503050406030204" pitchFamily="18" charset="0"/>
                          <a:ea typeface="SimSun" panose="02010600030101010101" pitchFamily="2" charset="-122"/>
                          <a:cs typeface="Times New Roman" panose="02020603050405020304" pitchFamily="18" charset="0"/>
                        </a:rPr>
                        <m:t>1</m:t>
                      </m:r>
                      <m:r>
                        <a:rPr lang="x-none" sz="2000" i="1" dirty="0" smtClean="0">
                          <a:solidFill>
                            <a:srgbClr val="FF0000"/>
                          </a:solidFill>
                          <a:latin typeface="Cambria Math" panose="02040503050406030204" pitchFamily="18" charset="0"/>
                          <a:ea typeface="SimSun" panose="02010600030101010101" pitchFamily="2" charset="-122"/>
                          <a:cs typeface="Times New Roman" panose="02020603050405020304" pitchFamily="18" charset="0"/>
                        </a:rPr>
                        <m:t>–</m:t>
                      </m:r>
                      <m:r>
                        <a:rPr lang="x-none" sz="2000" i="1" dirty="0" smtClean="0">
                          <a:solidFill>
                            <a:srgbClr val="FF0000"/>
                          </a:solidFill>
                          <a:latin typeface="Cambria Math" panose="02040503050406030204" pitchFamily="18" charset="0"/>
                          <a:ea typeface="SimSun" panose="02010600030101010101" pitchFamily="2" charset="-122"/>
                          <a:cs typeface="Times New Roman" panose="02020603050405020304" pitchFamily="18" charset="0"/>
                        </a:rPr>
                        <m:t>0</m:t>
                      </m:r>
                      <m:r>
                        <a:rPr lang="x-none" sz="2000" i="1" dirty="0" smtClean="0">
                          <a:solidFill>
                            <a:srgbClr val="FF0000"/>
                          </a:solidFill>
                          <a:latin typeface="Cambria Math" panose="02040503050406030204" pitchFamily="18" charset="0"/>
                          <a:ea typeface="SimSun" panose="02010600030101010101" pitchFamily="2" charset="-122"/>
                          <a:cs typeface="Times New Roman" panose="02020603050405020304" pitchFamily="18" charset="0"/>
                        </a:rPr>
                        <m:t>.</m:t>
                      </m:r>
                      <m:r>
                        <a:rPr lang="x-none" sz="2000" i="1" dirty="0" smtClean="0">
                          <a:solidFill>
                            <a:srgbClr val="FF0000"/>
                          </a:solidFill>
                          <a:latin typeface="Cambria Math" panose="02040503050406030204" pitchFamily="18" charset="0"/>
                          <a:ea typeface="SimSun" panose="02010600030101010101" pitchFamily="2" charset="-122"/>
                          <a:cs typeface="Times New Roman" panose="02020603050405020304" pitchFamily="18" charset="0"/>
                        </a:rPr>
                        <m:t>821</m:t>
                      </m:r>
                      <m:r>
                        <a:rPr lang="x-none" sz="2000" i="1" dirty="0" smtClean="0">
                          <a:solidFill>
                            <a:srgbClr val="FF0000"/>
                          </a:solidFill>
                          <a:latin typeface="Cambria Math" panose="02040503050406030204" pitchFamily="18" charset="0"/>
                          <a:ea typeface="SimSun" panose="02010600030101010101" pitchFamily="2" charset="-122"/>
                          <a:cs typeface="Times New Roman" panose="02020603050405020304" pitchFamily="18" charset="0"/>
                        </a:rPr>
                        <m:t>)(</m:t>
                      </m:r>
                      <m:r>
                        <a:rPr lang="x-none" sz="2000" i="1" dirty="0">
                          <a:solidFill>
                            <a:srgbClr val="FF0000"/>
                          </a:solidFill>
                          <a:latin typeface="Cambria Math" panose="02040503050406030204" pitchFamily="18" charset="0"/>
                          <a:ea typeface="SimSun" panose="02010600030101010101" pitchFamily="2" charset="-122"/>
                          <a:cs typeface="Times New Roman" panose="02020603050405020304" pitchFamily="18" charset="0"/>
                        </a:rPr>
                        <m:t>𝑋</m:t>
                      </m:r>
                      <m:r>
                        <a:rPr lang="x-none" sz="2000" i="1" dirty="0">
                          <a:solidFill>
                            <a:srgbClr val="FF0000"/>
                          </a:solidFill>
                          <a:latin typeface="Cambria Math" panose="02040503050406030204" pitchFamily="18" charset="0"/>
                          <a:ea typeface="SimSun" panose="02010600030101010101" pitchFamily="2" charset="-122"/>
                          <a:cs typeface="Times New Roman" panose="02020603050405020304" pitchFamily="18" charset="0"/>
                        </a:rPr>
                        <m:t>–$</m:t>
                      </m:r>
                      <m:r>
                        <a:rPr lang="x-none" sz="2000" i="1" dirty="0">
                          <a:solidFill>
                            <a:srgbClr val="FF0000"/>
                          </a:solidFill>
                          <a:latin typeface="Cambria Math" panose="02040503050406030204" pitchFamily="18" charset="0"/>
                          <a:ea typeface="SimSun" panose="02010600030101010101" pitchFamily="2" charset="-122"/>
                          <a:cs typeface="Times New Roman" panose="02020603050405020304" pitchFamily="18" charset="0"/>
                        </a:rPr>
                        <m:t>52</m:t>
                      </m:r>
                      <m:r>
                        <a:rPr lang="x-none" sz="2000" i="1" dirty="0">
                          <a:solidFill>
                            <a:srgbClr val="FF0000"/>
                          </a:solidFill>
                          <a:latin typeface="Cambria Math" panose="02040503050406030204" pitchFamily="18" charset="0"/>
                          <a:ea typeface="SimSun" panose="02010600030101010101" pitchFamily="2" charset="-122"/>
                          <a:cs typeface="Times New Roman" panose="02020603050405020304" pitchFamily="18" charset="0"/>
                        </a:rPr>
                        <m:t>.</m:t>
                      </m:r>
                      <m:r>
                        <a:rPr lang="x-none" sz="2000" i="1" dirty="0">
                          <a:solidFill>
                            <a:srgbClr val="FF0000"/>
                          </a:solidFill>
                          <a:latin typeface="Cambria Math" panose="02040503050406030204" pitchFamily="18" charset="0"/>
                          <a:ea typeface="SimSun" panose="02010600030101010101" pitchFamily="2" charset="-122"/>
                          <a:cs typeface="Times New Roman" panose="02020603050405020304" pitchFamily="18" charset="0"/>
                        </a:rPr>
                        <m:t>20</m:t>
                      </m:r>
                      <m:r>
                        <a:rPr lang="x-none" sz="2000" i="1" dirty="0">
                          <a:solidFill>
                            <a:srgbClr val="FF0000"/>
                          </a:solidFill>
                          <a:latin typeface="Cambria Math" panose="02040503050406030204" pitchFamily="18" charset="0"/>
                          <a:ea typeface="SimSun" panose="02010600030101010101" pitchFamily="2" charset="-122"/>
                          <a:cs typeface="Times New Roman" panose="02020603050405020304" pitchFamily="18" charset="0"/>
                        </a:rPr>
                        <m:t>)]/</m:t>
                      </m:r>
                      <m:r>
                        <a:rPr lang="x-none" sz="2000" i="1" dirty="0">
                          <a:solidFill>
                            <a:srgbClr val="FF0000"/>
                          </a:solidFill>
                          <a:latin typeface="Cambria Math" panose="02040503050406030204" pitchFamily="18" charset="0"/>
                          <a:ea typeface="SimSun" panose="02010600030101010101" pitchFamily="2" charset="-122"/>
                          <a:cs typeface="Times New Roman" panose="02020603050405020304" pitchFamily="18" charset="0"/>
                        </a:rPr>
                        <m:t>1</m:t>
                      </m:r>
                      <m:r>
                        <a:rPr lang="x-none" sz="2000" i="1" dirty="0">
                          <a:solidFill>
                            <a:srgbClr val="FF0000"/>
                          </a:solidFill>
                          <a:latin typeface="Cambria Math" panose="02040503050406030204" pitchFamily="18" charset="0"/>
                          <a:ea typeface="SimSun" panose="02010600030101010101" pitchFamily="2" charset="-122"/>
                          <a:cs typeface="Times New Roman" panose="02020603050405020304" pitchFamily="18" charset="0"/>
                        </a:rPr>
                        <m:t>.</m:t>
                      </m:r>
                      <m:r>
                        <a:rPr lang="x-none" sz="2000" i="1" dirty="0">
                          <a:solidFill>
                            <a:srgbClr val="FF0000"/>
                          </a:solidFill>
                          <a:latin typeface="Cambria Math" panose="02040503050406030204" pitchFamily="18" charset="0"/>
                          <a:ea typeface="SimSun" panose="02010600030101010101" pitchFamily="2" charset="-122"/>
                          <a:cs typeface="Times New Roman" panose="02020603050405020304" pitchFamily="18" charset="0"/>
                        </a:rPr>
                        <m:t>10</m:t>
                      </m:r>
                      <m:r>
                        <a:rPr lang="x-none" sz="2000" i="1" dirty="0">
                          <a:solidFill>
                            <a:srgbClr val="FF0000"/>
                          </a:solidFill>
                          <a:latin typeface="Cambria Math" panose="02040503050406030204" pitchFamily="18" charset="0"/>
                          <a:ea typeface="SimSun" panose="02010600030101010101" pitchFamily="2" charset="-122"/>
                          <a:cs typeface="Times New Roman" panose="02020603050405020304" pitchFamily="18" charset="0"/>
                        </a:rPr>
                        <m:t>⟹</m:t>
                      </m:r>
                      <m:r>
                        <a:rPr lang="en-GB" sz="2000" b="0" i="1" dirty="0" smtClean="0">
                          <a:solidFill>
                            <a:srgbClr val="FF0000"/>
                          </a:solidFill>
                          <a:latin typeface="Cambria Math" panose="02040503050406030204" pitchFamily="18" charset="0"/>
                          <a:ea typeface="Cambria Math" panose="02040503050406030204" pitchFamily="18" charset="0"/>
                        </a:rPr>
                        <m:t>𝑋</m:t>
                      </m:r>
                      <m:r>
                        <a:rPr lang="en-GB" sz="2000" b="0" i="1" dirty="0" smtClean="0">
                          <a:solidFill>
                            <a:srgbClr val="FF0000"/>
                          </a:solidFill>
                          <a:latin typeface="Cambria Math" panose="02040503050406030204" pitchFamily="18" charset="0"/>
                          <a:ea typeface="SimSun" panose="02010600030101010101" pitchFamily="2" charset="-122"/>
                          <a:cs typeface="Times New Roman" panose="02020603050405020304" pitchFamily="18" charset="0"/>
                        </a:rPr>
                        <m:t>=</m:t>
                      </m:r>
                      <m:r>
                        <a:rPr lang="en-US" sz="2000" i="1" dirty="0">
                          <a:solidFill>
                            <a:srgbClr val="FF0000"/>
                          </a:solidFill>
                          <a:latin typeface="Cambria Math" panose="02040503050406030204" pitchFamily="18" charset="0"/>
                          <a:ea typeface="SimSun" panose="02010600030101010101" pitchFamily="2" charset="-122"/>
                          <a:cs typeface="Times New Roman" panose="02020603050405020304" pitchFamily="18" charset="0"/>
                        </a:rPr>
                        <m:t>$</m:t>
                      </m:r>
                      <m:r>
                        <a:rPr lang="en-US" sz="2000" i="1" dirty="0">
                          <a:solidFill>
                            <a:srgbClr val="FF0000"/>
                          </a:solidFill>
                          <a:latin typeface="Cambria Math" panose="02040503050406030204" pitchFamily="18" charset="0"/>
                          <a:ea typeface="SimSun" panose="02010600030101010101" pitchFamily="2" charset="-122"/>
                          <a:cs typeface="Times New Roman" panose="02020603050405020304" pitchFamily="18" charset="0"/>
                        </a:rPr>
                        <m:t>61</m:t>
                      </m:r>
                      <m:r>
                        <a:rPr lang="en-US" sz="2000" i="1" dirty="0">
                          <a:solidFill>
                            <a:srgbClr val="FF0000"/>
                          </a:solidFill>
                          <a:latin typeface="Cambria Math" panose="02040503050406030204" pitchFamily="18" charset="0"/>
                          <a:ea typeface="SimSun" panose="02010600030101010101" pitchFamily="2" charset="-122"/>
                          <a:cs typeface="Times New Roman" panose="02020603050405020304" pitchFamily="18" charset="0"/>
                        </a:rPr>
                        <m:t>.</m:t>
                      </m:r>
                      <m:r>
                        <a:rPr lang="en-US" sz="2000" i="1" dirty="0">
                          <a:solidFill>
                            <a:srgbClr val="FF0000"/>
                          </a:solidFill>
                          <a:latin typeface="Cambria Math" panose="02040503050406030204" pitchFamily="18" charset="0"/>
                          <a:ea typeface="SimSun" panose="02010600030101010101" pitchFamily="2" charset="-122"/>
                          <a:cs typeface="Times New Roman" panose="02020603050405020304" pitchFamily="18" charset="0"/>
                        </a:rPr>
                        <m:t>51</m:t>
                      </m:r>
                    </m:oMath>
                  </m:oMathPara>
                </a14:m>
                <a:endParaRPr lang="en-GB" sz="2000" dirty="0">
                  <a:solidFill>
                    <a:srgbClr val="FF0000"/>
                  </a:solidFill>
                  <a:latin typeface="Arial" panose="020B0604020202020204" pitchFamily="34" charset="0"/>
                  <a:ea typeface="SimSun" panose="02010600030101010101" pitchFamily="2" charset="-122"/>
                  <a:cs typeface="Times New Roman" panose="02020603050405020304" pitchFamily="18" charset="0"/>
                </a:endParaRPr>
              </a:p>
              <a:p>
                <a:pPr marL="566928" indent="-457200">
                  <a:spcAft>
                    <a:spcPts val="0"/>
                  </a:spcAft>
                  <a:buFont typeface="+mj-lt"/>
                  <a:buAutoNum type="alphaLcParenR" startAt="2"/>
                  <a:tabLst>
                    <a:tab pos="2743200" algn="ctr"/>
                    <a:tab pos="5486400" algn="r"/>
                    <a:tab pos="457200" algn="l"/>
                  </a:tabLst>
                </a:pPr>
                <a:r>
                  <a:rPr lang="en-GB" sz="2000" dirty="0">
                    <a:latin typeface="Arial" panose="020B0604020202020204" pitchFamily="34" charset="0"/>
                    <a:ea typeface="SimSun" panose="02010600030101010101" pitchFamily="2" charset="-122"/>
                    <a:cs typeface="Times New Roman" panose="02020603050405020304" pitchFamily="18" charset="0"/>
                  </a:rPr>
                  <a:t>If the interest rate is increased, the value of the put option will decrease.</a:t>
                </a:r>
              </a:p>
              <a:p>
                <a:pPr marL="109728" indent="0">
                  <a:buNone/>
                </a:pPr>
                <a:endParaRPr lang="en-GB" sz="2000" dirty="0">
                  <a:solidFill>
                    <a:srgbClr val="000000"/>
                  </a:solidFill>
                  <a:latin typeface="CMR12"/>
                </a:endParaRPr>
              </a:p>
              <a:p>
                <a:pPr marL="566928" indent="-457200">
                  <a:buFont typeface="+mj-lt"/>
                  <a:buAutoNum type="alphaLcParenR" startAt="2"/>
                </a:pPr>
                <a:endParaRPr lang="en-GB" sz="2000" dirty="0">
                  <a:solidFill>
                    <a:srgbClr val="000000"/>
                  </a:solidFill>
                  <a:latin typeface="CMR12"/>
                </a:endParaRPr>
              </a:p>
              <a:p>
                <a:pPr marL="109728" indent="0">
                  <a:buNone/>
                </a:pPr>
                <a:endParaRPr lang="en-GB"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67780" y="1189766"/>
                <a:ext cx="11903978" cy="5517232"/>
              </a:xfrm>
              <a:blipFill>
                <a:blip r:embed="rId2"/>
                <a:stretch>
                  <a:fillRect t="-552"/>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815F7BF4-B311-4479-BB44-F81494ECC52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68A2EE-60DF-4D9A-BDB5-E8B57244CE40}" type="slidenum">
              <a:rPr kumimoji="0" lang="en-GB" sz="18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232</a:t>
            </a:fld>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565899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a:solidFill>
            <a:schemeClr val="accent6"/>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Banks</a:t>
            </a:r>
          </a:p>
        </p:txBody>
      </p:sp>
      <p:sp>
        <p:nvSpPr>
          <p:cNvPr id="3" name="Content Placeholder 2"/>
          <p:cNvSpPr>
            <a:spLocks noGrp="1"/>
          </p:cNvSpPr>
          <p:nvPr>
            <p:ph idx="1"/>
          </p:nvPr>
        </p:nvSpPr>
        <p:spPr>
          <a:xfrm>
            <a:off x="126332" y="1140903"/>
            <a:ext cx="11971421" cy="5316187"/>
          </a:xfrm>
        </p:spPr>
        <p:txBody>
          <a:bodyPr>
            <a:normAutofit lnSpcReduction="10000"/>
          </a:bodyPr>
          <a:lstStyle/>
          <a:p>
            <a:pPr marL="109728" indent="0">
              <a:buNone/>
            </a:pPr>
            <a:r>
              <a:rPr lang="en-US" sz="2400" b="1" u="sng" dirty="0"/>
              <a:t>Types of Banks:</a:t>
            </a:r>
          </a:p>
          <a:p>
            <a:pPr marL="109728" indent="0">
              <a:buNone/>
            </a:pPr>
            <a:r>
              <a:rPr lang="en-US" sz="2400" dirty="0"/>
              <a:t>There are a variety of banks in terms of their functionalities, but the most important of them are: </a:t>
            </a:r>
          </a:p>
          <a:p>
            <a:pPr marL="109728" indent="0">
              <a:buNone/>
            </a:pPr>
            <a:endParaRPr lang="en-US" sz="2400" dirty="0"/>
          </a:p>
          <a:p>
            <a:pPr marL="566928" indent="-457200">
              <a:buClrTx/>
              <a:buFont typeface="+mj-lt"/>
              <a:buAutoNum type="arabicPeriod"/>
            </a:pPr>
            <a:r>
              <a:rPr lang="en-US" sz="2200" b="1" u="sng" dirty="0"/>
              <a:t>Retail Banks</a:t>
            </a:r>
            <a:r>
              <a:rPr lang="en-US" sz="2200" dirty="0"/>
              <a:t>: They deal with the general public through different branches and/or through online banking. They offer different loans and facilities such as credit cards, and overdraft facilities. etc.  Examples of retail banks include </a:t>
            </a:r>
            <a:r>
              <a:rPr lang="en-US" sz="2200" dirty="0">
                <a:solidFill>
                  <a:srgbClr val="FF0000"/>
                </a:solidFill>
              </a:rPr>
              <a:t>HSBC</a:t>
            </a:r>
            <a:r>
              <a:rPr lang="en-US" sz="2200" dirty="0"/>
              <a:t>, </a:t>
            </a:r>
            <a:r>
              <a:rPr lang="en-US" sz="2200" dirty="0">
                <a:solidFill>
                  <a:srgbClr val="FF0000"/>
                </a:solidFill>
              </a:rPr>
              <a:t>Barclays</a:t>
            </a:r>
            <a:r>
              <a:rPr lang="en-US" sz="2200" dirty="0"/>
              <a:t>, </a:t>
            </a:r>
            <a:r>
              <a:rPr lang="en-US" sz="2200" dirty="0">
                <a:solidFill>
                  <a:srgbClr val="FF0000"/>
                </a:solidFill>
              </a:rPr>
              <a:t>Royal Bank of Scotland</a:t>
            </a:r>
            <a:r>
              <a:rPr lang="en-US" sz="2200" dirty="0"/>
              <a:t>, and </a:t>
            </a:r>
            <a:r>
              <a:rPr lang="en-US" sz="2200" dirty="0">
                <a:solidFill>
                  <a:srgbClr val="FF0000"/>
                </a:solidFill>
              </a:rPr>
              <a:t>Lloyds Banking Group</a:t>
            </a:r>
            <a:r>
              <a:rPr lang="en-US" sz="2200" dirty="0"/>
              <a:t>.</a:t>
            </a:r>
          </a:p>
          <a:p>
            <a:pPr marL="566928" indent="-457200">
              <a:buClrTx/>
              <a:buFont typeface="+mj-lt"/>
              <a:buAutoNum type="arabicPeriod"/>
            </a:pPr>
            <a:endParaRPr lang="en-US" sz="900" dirty="0"/>
          </a:p>
          <a:p>
            <a:pPr marL="566928" indent="-457200">
              <a:buClrTx/>
              <a:buFont typeface="+mj-lt"/>
              <a:buAutoNum type="arabicPeriod"/>
            </a:pPr>
            <a:r>
              <a:rPr lang="en-US" sz="2200" b="1" u="sng" dirty="0"/>
              <a:t>Commercial or Corporate Banks</a:t>
            </a:r>
            <a:r>
              <a:rPr lang="en-US" sz="2200" dirty="0"/>
              <a:t>: These banks provide services to small and large businesses. Their services include providing credit, cash management, paying wages, etc. Examples: </a:t>
            </a:r>
            <a:r>
              <a:rPr lang="en-US" sz="2200" dirty="0">
                <a:solidFill>
                  <a:srgbClr val="FF0000"/>
                </a:solidFill>
              </a:rPr>
              <a:t>Lloyds Banking Group</a:t>
            </a:r>
            <a:r>
              <a:rPr lang="en-US" sz="2200" dirty="0"/>
              <a:t>, </a:t>
            </a:r>
            <a:r>
              <a:rPr lang="en-US" sz="2200" dirty="0">
                <a:solidFill>
                  <a:srgbClr val="FF0000"/>
                </a:solidFill>
              </a:rPr>
              <a:t>Barclays</a:t>
            </a:r>
            <a:r>
              <a:rPr lang="en-US" sz="2200" dirty="0"/>
              <a:t>, </a:t>
            </a:r>
            <a:r>
              <a:rPr lang="en-US" sz="2200" dirty="0">
                <a:solidFill>
                  <a:srgbClr val="FF0000"/>
                </a:solidFill>
              </a:rPr>
              <a:t>HSBC</a:t>
            </a:r>
            <a:r>
              <a:rPr lang="en-US" sz="2200" dirty="0"/>
              <a:t>, </a:t>
            </a:r>
            <a:r>
              <a:rPr lang="en-US" sz="2200" dirty="0">
                <a:solidFill>
                  <a:srgbClr val="FF0000"/>
                </a:solidFill>
              </a:rPr>
              <a:t>Royal Bank of Scotland </a:t>
            </a:r>
            <a:r>
              <a:rPr lang="en-US" sz="2200" dirty="0"/>
              <a:t>(RBS), </a:t>
            </a:r>
            <a:r>
              <a:rPr lang="en-US" sz="2200" dirty="0">
                <a:solidFill>
                  <a:srgbClr val="FF0000"/>
                </a:solidFill>
              </a:rPr>
              <a:t>Santander, </a:t>
            </a:r>
            <a:r>
              <a:rPr lang="en-US" sz="2200" dirty="0"/>
              <a:t>and</a:t>
            </a:r>
            <a:r>
              <a:rPr lang="en-US" sz="2200" dirty="0">
                <a:solidFill>
                  <a:srgbClr val="FF0000"/>
                </a:solidFill>
              </a:rPr>
              <a:t> JPMorgan </a:t>
            </a:r>
            <a:r>
              <a:rPr lang="en-US" sz="2200" dirty="0"/>
              <a:t>(USA). </a:t>
            </a:r>
          </a:p>
          <a:p>
            <a:pPr marL="566928" indent="-457200">
              <a:buClrTx/>
              <a:buFont typeface="+mj-lt"/>
              <a:buAutoNum type="arabicPeriod"/>
            </a:pPr>
            <a:endParaRPr lang="en-US" sz="900" dirty="0"/>
          </a:p>
          <a:p>
            <a:pPr marL="566928" indent="-457200">
              <a:buClrTx/>
              <a:buFont typeface="+mj-lt"/>
              <a:buAutoNum type="arabicPeriod"/>
            </a:pPr>
            <a:r>
              <a:rPr lang="en-US" sz="2200" b="1" u="sng" dirty="0"/>
              <a:t>Investment Banks</a:t>
            </a:r>
            <a:r>
              <a:rPr lang="en-US" sz="2200" dirty="0"/>
              <a:t>: These banks provide a variety of services and financial transactions such as underwriting and assisting with merger and acquisition (M&amp;A) activities. “Their clients include large corporations, other financial institutions, pension funds, governments, and hedge funds”. Examples: same banks + </a:t>
            </a:r>
            <a:r>
              <a:rPr lang="en-US" sz="2200" dirty="0">
                <a:solidFill>
                  <a:srgbClr val="FF0000"/>
                </a:solidFill>
              </a:rPr>
              <a:t>Goldman</a:t>
            </a:r>
            <a:r>
              <a:rPr lang="en-US" sz="2200" dirty="0"/>
              <a:t> </a:t>
            </a:r>
            <a:r>
              <a:rPr lang="en-US" sz="2200" dirty="0">
                <a:solidFill>
                  <a:srgbClr val="FF0000"/>
                </a:solidFill>
              </a:rPr>
              <a:t>Sachs</a:t>
            </a:r>
            <a:r>
              <a:rPr lang="en-US" sz="2200" dirty="0"/>
              <a:t>, </a:t>
            </a:r>
            <a:r>
              <a:rPr lang="en-US" sz="2200" dirty="0">
                <a:solidFill>
                  <a:srgbClr val="FF0000"/>
                </a:solidFill>
              </a:rPr>
              <a:t>UBS</a:t>
            </a:r>
            <a:r>
              <a:rPr lang="en-US" sz="2200" dirty="0"/>
              <a:t>, </a:t>
            </a:r>
            <a:r>
              <a:rPr lang="en-US" sz="2200" dirty="0">
                <a:solidFill>
                  <a:srgbClr val="FF0000"/>
                </a:solidFill>
              </a:rPr>
              <a:t>Credit Suisse</a:t>
            </a:r>
            <a:r>
              <a:rPr lang="en-US" sz="2200" dirty="0"/>
              <a:t>, etc. </a:t>
            </a:r>
          </a:p>
          <a:p>
            <a:pPr marL="566928" indent="-457200">
              <a:buClrTx/>
              <a:buFont typeface="+mj-lt"/>
              <a:buAutoNum type="arabicPeriod"/>
            </a:pPr>
            <a:endParaRPr lang="en-US" sz="2200" dirty="0"/>
          </a:p>
          <a:p>
            <a:pPr marL="109728" indent="0" algn="ctr">
              <a:buNone/>
            </a:pPr>
            <a:endParaRPr lang="en-GB" sz="3600" dirty="0"/>
          </a:p>
          <a:p>
            <a:pPr marL="109728" indent="0">
              <a:buNone/>
            </a:pPr>
            <a:endParaRPr lang="en-GB" sz="3600" dirty="0"/>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24</a:t>
            </a:fld>
            <a:endParaRPr lang="en-GB"/>
          </a:p>
        </p:txBody>
      </p:sp>
    </p:spTree>
    <p:extLst>
      <p:ext uri="{BB962C8B-B14F-4D97-AF65-F5344CB8AC3E}">
        <p14:creationId xmlns:p14="http://schemas.microsoft.com/office/powerpoint/2010/main" val="29575718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a:solidFill>
            <a:schemeClr val="accent6"/>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Banks</a:t>
            </a:r>
          </a:p>
        </p:txBody>
      </p:sp>
      <p:sp>
        <p:nvSpPr>
          <p:cNvPr id="3" name="Content Placeholder 2"/>
          <p:cNvSpPr>
            <a:spLocks noGrp="1"/>
          </p:cNvSpPr>
          <p:nvPr>
            <p:ph idx="1"/>
          </p:nvPr>
        </p:nvSpPr>
        <p:spPr>
          <a:xfrm>
            <a:off x="126332" y="1140903"/>
            <a:ext cx="11971421" cy="5602797"/>
          </a:xfrm>
        </p:spPr>
        <p:txBody>
          <a:bodyPr>
            <a:normAutofit/>
          </a:bodyPr>
          <a:lstStyle/>
          <a:p>
            <a:pPr marL="566928" indent="-457200">
              <a:buClrTx/>
              <a:buFont typeface="+mj-lt"/>
              <a:buAutoNum type="arabicPeriod" startAt="4"/>
            </a:pPr>
            <a:r>
              <a:rPr lang="en-US" sz="2000" b="1" u="sng" dirty="0"/>
              <a:t>Central Banks</a:t>
            </a:r>
            <a:r>
              <a:rPr lang="en-US" sz="2200" dirty="0"/>
              <a:t>: It is the </a:t>
            </a:r>
            <a:r>
              <a:rPr lang="en-US" sz="2200" dirty="0">
                <a:solidFill>
                  <a:srgbClr val="FF0000"/>
                </a:solidFill>
              </a:rPr>
              <a:t>regulatory body of the financial system </a:t>
            </a:r>
            <a:r>
              <a:rPr lang="en-US" sz="2200" dirty="0"/>
              <a:t>and work as an independent entity (in a spectrum) that do not deal with the public directly but are responsible for the health and stability of the whole economic system, generally, and the determination of the base interest rate, supply of money, and keeping inflation near its target, particularly. </a:t>
            </a:r>
          </a:p>
          <a:p>
            <a:pPr marL="566928" indent="-457200">
              <a:buClrTx/>
              <a:buFont typeface="+mj-lt"/>
              <a:buAutoNum type="arabicPeriod" startAt="4"/>
            </a:pPr>
            <a:endParaRPr lang="en-US" sz="2200" b="1" dirty="0"/>
          </a:p>
          <a:p>
            <a:pPr marL="566928" indent="-457200">
              <a:buClrTx/>
              <a:buFont typeface="+mj-lt"/>
              <a:buAutoNum type="arabicPeriod" startAt="4"/>
            </a:pPr>
            <a:r>
              <a:rPr lang="en-US" sz="2200" b="1" u="sng" dirty="0"/>
              <a:t>Other Forms of Banks</a:t>
            </a:r>
            <a:r>
              <a:rPr lang="en-US" sz="2200" dirty="0"/>
              <a:t>:  </a:t>
            </a:r>
          </a:p>
          <a:p>
            <a:pPr marL="109728" indent="0">
              <a:buClrTx/>
              <a:buNone/>
            </a:pPr>
            <a:r>
              <a:rPr lang="en-US" sz="2200" dirty="0"/>
              <a:t>Including Saving banks, private banks,</a:t>
            </a:r>
          </a:p>
          <a:p>
            <a:pPr marL="109728" indent="0">
              <a:buClrTx/>
              <a:buNone/>
            </a:pPr>
            <a:r>
              <a:rPr lang="en-US" sz="2200" dirty="0"/>
              <a:t> universal banks (see the table)</a:t>
            </a:r>
          </a:p>
          <a:p>
            <a:pPr marL="109728" indent="0">
              <a:buClrTx/>
              <a:buNone/>
            </a:pPr>
            <a:endParaRPr lang="en-US" sz="2200" dirty="0"/>
          </a:p>
          <a:p>
            <a:pPr marL="109728" indent="0" algn="ctr">
              <a:buNone/>
            </a:pPr>
            <a:endParaRPr lang="en-GB" sz="3600" dirty="0"/>
          </a:p>
          <a:p>
            <a:pPr marL="109728" indent="0">
              <a:buNone/>
            </a:pPr>
            <a:endParaRPr lang="en-GB" sz="3600" dirty="0"/>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25</a:t>
            </a:fld>
            <a:endParaRPr lang="en-GB"/>
          </a:p>
        </p:txBody>
      </p:sp>
      <p:pic>
        <p:nvPicPr>
          <p:cNvPr id="6" name="Picture 5">
            <a:extLst>
              <a:ext uri="{FF2B5EF4-FFF2-40B4-BE49-F238E27FC236}">
                <a16:creationId xmlns:a16="http://schemas.microsoft.com/office/drawing/2014/main" id="{745C4A5E-0CD0-0728-32BD-0D51C98D789C}"/>
              </a:ext>
            </a:extLst>
          </p:cNvPr>
          <p:cNvPicPr>
            <a:picLocks noChangeAspect="1"/>
          </p:cNvPicPr>
          <p:nvPr/>
        </p:nvPicPr>
        <p:blipFill>
          <a:blip r:embed="rId2"/>
          <a:stretch>
            <a:fillRect/>
          </a:stretch>
        </p:blipFill>
        <p:spPr>
          <a:xfrm>
            <a:off x="4773856" y="2521006"/>
            <a:ext cx="6812279" cy="4152861"/>
          </a:xfrm>
          <a:prstGeom prst="rect">
            <a:avLst/>
          </a:prstGeom>
        </p:spPr>
      </p:pic>
      <p:sp>
        <p:nvSpPr>
          <p:cNvPr id="7" name="Textfeld 4">
            <a:extLst>
              <a:ext uri="{FF2B5EF4-FFF2-40B4-BE49-F238E27FC236}">
                <a16:creationId xmlns:a16="http://schemas.microsoft.com/office/drawing/2014/main" id="{A43D26CF-71B1-8135-E661-AC5C0399E495}"/>
              </a:ext>
            </a:extLst>
          </p:cNvPr>
          <p:cNvSpPr txBox="1"/>
          <p:nvPr/>
        </p:nvSpPr>
        <p:spPr>
          <a:xfrm>
            <a:off x="6112042" y="6504590"/>
            <a:ext cx="2895344" cy="169277"/>
          </a:xfrm>
          <a:prstGeom prst="rect">
            <a:avLst/>
          </a:prstGeom>
          <a:noFill/>
        </p:spPr>
        <p:txBody>
          <a:bodyPr wrap="none" rtlCol="0">
            <a:spAutoFit/>
          </a:bodyPr>
          <a:lstStyle/>
          <a:p>
            <a:r>
              <a:rPr lang="de-DE" sz="500" dirty="0"/>
              <a:t>Adopted from Macroeconomic in Context, by Dünhaupt, Dullien, Goodwin, Harris, Nelson, Roach, Torras</a:t>
            </a:r>
          </a:p>
        </p:txBody>
      </p:sp>
    </p:spTree>
    <p:extLst>
      <p:ext uri="{BB962C8B-B14F-4D97-AF65-F5344CB8AC3E}">
        <p14:creationId xmlns:p14="http://schemas.microsoft.com/office/powerpoint/2010/main" val="36246535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a:solidFill>
            <a:schemeClr val="accent6"/>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Banks</a:t>
            </a:r>
          </a:p>
        </p:txBody>
      </p:sp>
      <p:sp>
        <p:nvSpPr>
          <p:cNvPr id="3" name="Content Placeholder 2"/>
          <p:cNvSpPr>
            <a:spLocks noGrp="1"/>
          </p:cNvSpPr>
          <p:nvPr>
            <p:ph idx="1"/>
          </p:nvPr>
        </p:nvSpPr>
        <p:spPr>
          <a:xfrm>
            <a:off x="126332" y="1140903"/>
            <a:ext cx="11971421" cy="5316187"/>
          </a:xfrm>
        </p:spPr>
        <p:txBody>
          <a:bodyPr>
            <a:normAutofit/>
          </a:bodyPr>
          <a:lstStyle/>
          <a:p>
            <a:pPr marL="109728" indent="0">
              <a:buClrTx/>
              <a:buNone/>
            </a:pPr>
            <a:endParaRPr lang="en-US" sz="2400" dirty="0"/>
          </a:p>
          <a:p>
            <a:pPr marL="0" marR="0" lvl="0" indent="228600" algn="l" defTabSz="914400" eaLnBrk="1" fontAlgn="auto" latinLnBrk="0" hangingPunct="1">
              <a:lnSpc>
                <a:spcPts val="2600"/>
              </a:lnSpc>
              <a:spcBef>
                <a:spcPts val="0"/>
              </a:spcBef>
              <a:spcAft>
                <a:spcPts val="0"/>
              </a:spcAft>
              <a:buClrTx/>
              <a:buSzTx/>
              <a:buFont typeface="Symbol"/>
              <a:buChar char="·"/>
              <a:tabLst/>
              <a:defRPr/>
            </a:pPr>
            <a:r>
              <a:rPr kumimoji="0" lang="en-US" sz="2350" b="0" i="0" u="none" strike="noStrike" kern="0" cap="none" spc="-30" normalizeH="0" baseline="0" noProof="0" dirty="0">
                <a:ln>
                  <a:noFill/>
                </a:ln>
                <a:solidFill>
                  <a:srgbClr val="000000"/>
                </a:solidFill>
                <a:effectLst/>
                <a:uLnTx/>
                <a:uFillTx/>
                <a:latin typeface="Calibri" panose="02020603050405020304" pitchFamily="2"/>
              </a:rPr>
              <a:t>Banks play an important role in channelling funds to </a:t>
            </a:r>
            <a:r>
              <a:rPr kumimoji="0" lang="en-US" sz="2350" b="0" i="0" u="none" strike="noStrike" kern="0" cap="none" spc="10" normalizeH="0" baseline="0" noProof="0" dirty="0">
                <a:ln>
                  <a:noFill/>
                </a:ln>
                <a:solidFill>
                  <a:srgbClr val="000000"/>
                </a:solidFill>
                <a:effectLst/>
                <a:uLnTx/>
                <a:uFillTx/>
                <a:latin typeface="Calibri" panose="02020603050405020304" pitchFamily="2"/>
              </a:rPr>
              <a:t>finance (indirectly) productive and unproductive investment opportunities. </a:t>
            </a:r>
          </a:p>
          <a:p>
            <a:pPr marL="0" marR="0" lvl="0" indent="228600" algn="l" defTabSz="914400" eaLnBrk="1" fontAlgn="auto" latinLnBrk="0" hangingPunct="1">
              <a:lnSpc>
                <a:spcPts val="2600"/>
              </a:lnSpc>
              <a:spcBef>
                <a:spcPts val="1050"/>
              </a:spcBef>
              <a:spcAft>
                <a:spcPts val="0"/>
              </a:spcAft>
              <a:buClrTx/>
              <a:buSzTx/>
              <a:buFont typeface="Symbol"/>
              <a:buChar char="·"/>
              <a:tabLst/>
              <a:defRPr/>
            </a:pPr>
            <a:r>
              <a:rPr kumimoji="0" lang="en-US" sz="2350" b="0" i="0" u="none" strike="noStrike" kern="0" cap="none" spc="15" normalizeH="0" baseline="0" noProof="0" dirty="0">
                <a:ln>
                  <a:noFill/>
                </a:ln>
                <a:solidFill>
                  <a:srgbClr val="000000"/>
                </a:solidFill>
                <a:effectLst/>
                <a:uLnTx/>
                <a:uFillTx/>
                <a:latin typeface="Calibri" panose="02020603050405020304" pitchFamily="2"/>
              </a:rPr>
              <a:t>They provide loans to businesses, finance college educations, and allow us to </a:t>
            </a:r>
            <a:r>
              <a:rPr kumimoji="0" lang="en-US" sz="2350" b="0" i="0" u="none" strike="noStrike" kern="0" cap="none" spc="5" normalizeH="0" baseline="0" noProof="0" dirty="0">
                <a:ln>
                  <a:noFill/>
                </a:ln>
                <a:solidFill>
                  <a:srgbClr val="000000"/>
                </a:solidFill>
                <a:effectLst/>
                <a:uLnTx/>
                <a:uFillTx/>
                <a:latin typeface="Calibri" panose="02020603050405020304" pitchFamily="2"/>
              </a:rPr>
              <a:t>purchase homes with mortgages. </a:t>
            </a:r>
          </a:p>
          <a:p>
            <a:pPr marL="0" marR="0" lvl="0" indent="0" algn="l" defTabSz="914400" eaLnBrk="1" fontAlgn="auto" latinLnBrk="0" hangingPunct="1">
              <a:lnSpc>
                <a:spcPts val="2600"/>
              </a:lnSpc>
              <a:spcBef>
                <a:spcPts val="1050"/>
              </a:spcBef>
              <a:spcAft>
                <a:spcPts val="0"/>
              </a:spcAft>
              <a:buClrTx/>
              <a:buSzTx/>
              <a:buNone/>
              <a:tabLst/>
              <a:defRPr/>
            </a:pPr>
            <a:endParaRPr kumimoji="0" lang="en-US" sz="2350" b="0" i="0" u="none" strike="noStrike" kern="0" cap="none" spc="5" normalizeH="0" baseline="0" noProof="0" dirty="0">
              <a:ln>
                <a:noFill/>
              </a:ln>
              <a:solidFill>
                <a:srgbClr val="000000"/>
              </a:solidFill>
              <a:effectLst/>
              <a:uLnTx/>
              <a:uFillTx/>
              <a:latin typeface="Calibri" panose="02020603050405020304" pitchFamily="2"/>
            </a:endParaRPr>
          </a:p>
          <a:p>
            <a:pPr marL="109728" indent="0" algn="ctr">
              <a:buNone/>
            </a:pPr>
            <a:endParaRPr lang="en-GB" sz="3600" dirty="0"/>
          </a:p>
          <a:p>
            <a:pPr marL="109728" indent="0">
              <a:buNone/>
            </a:pPr>
            <a:endParaRPr lang="en-GB" sz="3600" dirty="0"/>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26</a:t>
            </a:fld>
            <a:endParaRPr lang="en-GB"/>
          </a:p>
        </p:txBody>
      </p:sp>
      <p:pic>
        <p:nvPicPr>
          <p:cNvPr id="5" name="Picture 4">
            <a:extLst>
              <a:ext uri="{FF2B5EF4-FFF2-40B4-BE49-F238E27FC236}">
                <a16:creationId xmlns:a16="http://schemas.microsoft.com/office/drawing/2014/main" id="{7A34C6DC-64C6-ED04-1297-EC66468DB9A9}"/>
              </a:ext>
            </a:extLst>
          </p:cNvPr>
          <p:cNvPicPr>
            <a:picLocks noChangeAspect="1"/>
          </p:cNvPicPr>
          <p:nvPr/>
        </p:nvPicPr>
        <p:blipFill>
          <a:blip r:embed="rId2"/>
          <a:stretch>
            <a:fillRect/>
          </a:stretch>
        </p:blipFill>
        <p:spPr>
          <a:xfrm>
            <a:off x="1955441" y="3426031"/>
            <a:ext cx="8281117" cy="3264671"/>
          </a:xfrm>
          <a:prstGeom prst="rect">
            <a:avLst/>
          </a:prstGeom>
        </p:spPr>
      </p:pic>
      <p:sp>
        <p:nvSpPr>
          <p:cNvPr id="8" name="Oval 7">
            <a:extLst>
              <a:ext uri="{FF2B5EF4-FFF2-40B4-BE49-F238E27FC236}">
                <a16:creationId xmlns:a16="http://schemas.microsoft.com/office/drawing/2014/main" id="{FEA1FE8F-241D-7708-4A01-6C288E9902B6}"/>
              </a:ext>
            </a:extLst>
          </p:cNvPr>
          <p:cNvSpPr/>
          <p:nvPr/>
        </p:nvSpPr>
        <p:spPr>
          <a:xfrm>
            <a:off x="2375065" y="5854535"/>
            <a:ext cx="2066306" cy="676894"/>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reeform: Shape 8">
            <a:extLst>
              <a:ext uri="{FF2B5EF4-FFF2-40B4-BE49-F238E27FC236}">
                <a16:creationId xmlns:a16="http://schemas.microsoft.com/office/drawing/2014/main" id="{2898B768-4975-73F2-90E2-FE9274BFB365}"/>
              </a:ext>
            </a:extLst>
          </p:cNvPr>
          <p:cNvSpPr/>
          <p:nvPr/>
        </p:nvSpPr>
        <p:spPr>
          <a:xfrm>
            <a:off x="3289465" y="2932855"/>
            <a:ext cx="1104405" cy="748496"/>
          </a:xfrm>
          <a:custGeom>
            <a:avLst/>
            <a:gdLst>
              <a:gd name="connsiteX0" fmla="*/ 0 w 1104405"/>
              <a:gd name="connsiteY0" fmla="*/ 748496 h 748496"/>
              <a:gd name="connsiteX1" fmla="*/ 522514 w 1104405"/>
              <a:gd name="connsiteY1" fmla="*/ 59727 h 748496"/>
              <a:gd name="connsiteX2" fmla="*/ 1104405 w 1104405"/>
              <a:gd name="connsiteY2" fmla="*/ 35976 h 748496"/>
              <a:gd name="connsiteX3" fmla="*/ 1104405 w 1104405"/>
              <a:gd name="connsiteY3" fmla="*/ 35976 h 748496"/>
            </a:gdLst>
            <a:ahLst/>
            <a:cxnLst>
              <a:cxn ang="0">
                <a:pos x="connsiteX0" y="connsiteY0"/>
              </a:cxn>
              <a:cxn ang="0">
                <a:pos x="connsiteX1" y="connsiteY1"/>
              </a:cxn>
              <a:cxn ang="0">
                <a:pos x="connsiteX2" y="connsiteY2"/>
              </a:cxn>
              <a:cxn ang="0">
                <a:pos x="connsiteX3" y="connsiteY3"/>
              </a:cxn>
            </a:cxnLst>
            <a:rect l="l" t="t" r="r" b="b"/>
            <a:pathLst>
              <a:path w="1104405" h="748496">
                <a:moveTo>
                  <a:pt x="0" y="748496"/>
                </a:moveTo>
                <a:cubicBezTo>
                  <a:pt x="169223" y="463488"/>
                  <a:pt x="338447" y="178480"/>
                  <a:pt x="522514" y="59727"/>
                </a:cubicBezTo>
                <a:cubicBezTo>
                  <a:pt x="706581" y="-59026"/>
                  <a:pt x="1104405" y="35976"/>
                  <a:pt x="1104405" y="35976"/>
                </a:cubicBezTo>
                <a:lnTo>
                  <a:pt x="1104405" y="35976"/>
                </a:lnTo>
              </a:path>
            </a:pathLst>
          </a:custGeom>
          <a:ln w="9525"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GB"/>
          </a:p>
        </p:txBody>
      </p:sp>
      <p:sp>
        <p:nvSpPr>
          <p:cNvPr id="10" name="TextBox 9">
            <a:extLst>
              <a:ext uri="{FF2B5EF4-FFF2-40B4-BE49-F238E27FC236}">
                <a16:creationId xmlns:a16="http://schemas.microsoft.com/office/drawing/2014/main" id="{E04319F1-F5A7-6771-07F5-B34E9EEFBB09}"/>
              </a:ext>
            </a:extLst>
          </p:cNvPr>
          <p:cNvSpPr txBox="1"/>
          <p:nvPr/>
        </p:nvSpPr>
        <p:spPr>
          <a:xfrm>
            <a:off x="4441400" y="2854930"/>
            <a:ext cx="7474248" cy="646331"/>
          </a:xfrm>
          <a:prstGeom prst="rect">
            <a:avLst/>
          </a:prstGeom>
          <a:noFill/>
        </p:spPr>
        <p:txBody>
          <a:bodyPr wrap="square" rtlCol="0">
            <a:spAutoFit/>
          </a:bodyPr>
          <a:lstStyle/>
          <a:p>
            <a:r>
              <a:rPr lang="en-GB" dirty="0">
                <a:solidFill>
                  <a:srgbClr val="FF0000"/>
                </a:solidFill>
              </a:rPr>
              <a:t>Direct participation in the financial market, e.g., borrowing directly from lenders by selling bonds to them.</a:t>
            </a:r>
          </a:p>
        </p:txBody>
      </p:sp>
    </p:spTree>
    <p:extLst>
      <p:ext uri="{BB962C8B-B14F-4D97-AF65-F5344CB8AC3E}">
        <p14:creationId xmlns:p14="http://schemas.microsoft.com/office/powerpoint/2010/main" val="40727442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C62A02C-31A3-1E82-85A7-27AA92CAD2AD}"/>
              </a:ext>
            </a:extLst>
          </p:cNvPr>
          <p:cNvSpPr>
            <a:spLocks noGrp="1"/>
          </p:cNvSpPr>
          <p:nvPr>
            <p:ph sz="half" idx="1"/>
          </p:nvPr>
        </p:nvSpPr>
        <p:spPr>
          <a:xfrm>
            <a:off x="217714" y="1608116"/>
            <a:ext cx="5384800" cy="5113318"/>
          </a:xfrm>
        </p:spPr>
        <p:txBody>
          <a:bodyPr>
            <a:normAutofit lnSpcReduction="10000"/>
          </a:bodyPr>
          <a:lstStyle/>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The term </a:t>
            </a:r>
            <a:r>
              <a:rPr kumimoji="0" lang="en-GB" sz="2400" b="0" i="0" u="none" strike="noStrike" kern="1200" cap="none" spc="0" normalizeH="0" baseline="0" noProof="0" dirty="0">
                <a:ln>
                  <a:noFill/>
                </a:ln>
                <a:solidFill>
                  <a:srgbClr val="FF0000"/>
                </a:solidFill>
                <a:effectLst/>
                <a:uLnTx/>
                <a:uFillTx/>
                <a:latin typeface="Calibri" panose="020F0502020204030204"/>
                <a:ea typeface="+mn-ea"/>
                <a:cs typeface="+mn-cs"/>
              </a:rPr>
              <a:t>financial intermediary </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is used for </a:t>
            </a:r>
            <a:r>
              <a:rPr kumimoji="0" lang="en-GB" sz="2400" b="0" i="0" u="sng" strike="noStrike" kern="1200" cap="none" spc="0" normalizeH="0" baseline="0" noProof="0" dirty="0">
                <a:ln>
                  <a:noFill/>
                </a:ln>
                <a:solidFill>
                  <a:prstClr val="black"/>
                </a:solidFill>
                <a:effectLst/>
                <a:uLnTx/>
                <a:uFillTx/>
                <a:latin typeface="Calibri" panose="020F0502020204030204"/>
                <a:ea typeface="+mn-ea"/>
                <a:cs typeface="+mn-cs"/>
              </a:rPr>
              <a:t>banks as deposit-takers </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and </a:t>
            </a:r>
            <a:r>
              <a:rPr kumimoji="0" lang="en-GB" sz="2400" b="0" i="0" u="sng" strike="noStrike" kern="1200" cap="none" spc="0" normalizeH="0" baseline="0" noProof="0" dirty="0">
                <a:ln>
                  <a:noFill/>
                </a:ln>
                <a:solidFill>
                  <a:prstClr val="black"/>
                </a:solidFill>
                <a:effectLst/>
                <a:uLnTx/>
                <a:uFillTx/>
                <a:latin typeface="Calibri" panose="020F0502020204030204"/>
                <a:ea typeface="+mn-ea"/>
                <a:cs typeface="+mn-cs"/>
              </a:rPr>
              <a:t>non-banks as non-deposit-takers</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endParaRPr lang="en-GB" sz="2400" dirty="0">
              <a:solidFill>
                <a:prstClr val="black"/>
              </a:solidFill>
              <a:latin typeface="Calibri" panose="020F0502020204030204"/>
            </a:endParaRPr>
          </a:p>
          <a:p>
            <a:pPr marL="365760" marR="0" lvl="0" indent="-256032"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The second financial institutions (including insurance companies, hedge funds, pension funds, private equity funds, etc.) are </a:t>
            </a:r>
            <a:r>
              <a:rPr kumimoji="0" lang="en-GB" sz="2400" b="0" i="0" u="sng" strike="noStrike" kern="1200" cap="none" spc="0" normalizeH="0" baseline="0" noProof="0" dirty="0">
                <a:ln>
                  <a:noFill/>
                </a:ln>
                <a:solidFill>
                  <a:prstClr val="black"/>
                </a:solidFill>
                <a:effectLst/>
                <a:uLnTx/>
                <a:uFillTx/>
                <a:latin typeface="Calibri" panose="020F0502020204030204"/>
                <a:ea typeface="+mn-ea"/>
                <a:cs typeface="+mn-cs"/>
              </a:rPr>
              <a:t>not much</a:t>
            </a:r>
            <a:r>
              <a:rPr kumimoji="0" lang="en-GB" sz="2400" b="0" i="0"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regulated by financial authorities and they constitute </a:t>
            </a:r>
            <a:r>
              <a:rPr kumimoji="0" lang="en-GB" sz="2400" b="0" i="0" u="none" strike="noStrike" kern="1200" cap="none" spc="0" normalizeH="0" baseline="0" noProof="0" dirty="0">
                <a:ln>
                  <a:noFill/>
                </a:ln>
                <a:solidFill>
                  <a:srgbClr val="FF0000"/>
                </a:solidFill>
                <a:effectLst/>
                <a:uLnTx/>
                <a:uFillTx/>
                <a:latin typeface="Calibri" panose="020F0502020204030204"/>
                <a:ea typeface="+mn-ea"/>
                <a:cs typeface="+mn-cs"/>
              </a:rPr>
              <a:t>shadow banking systems</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a:t>
            </a:r>
          </a:p>
          <a:p>
            <a:endParaRPr lang="en-US" sz="2200" b="0" i="0" dirty="0">
              <a:solidFill>
                <a:srgbClr val="111111"/>
              </a:solidFill>
              <a:effectLst/>
              <a:latin typeface="SourceSansPro"/>
            </a:endParaRPr>
          </a:p>
          <a:p>
            <a:r>
              <a:rPr lang="en-US" sz="2200" b="0" i="0" dirty="0">
                <a:solidFill>
                  <a:schemeClr val="accent5"/>
                </a:solidFill>
                <a:effectLst/>
                <a:latin typeface="SourceSansPro"/>
              </a:rPr>
              <a:t>“The shadow banking system played a major role in the expansion of housing credit in the run-up to the 2008 financial crisis”. </a:t>
            </a:r>
            <a:r>
              <a:rPr lang="en-US" sz="500" b="0" i="0" dirty="0">
                <a:solidFill>
                  <a:schemeClr val="accent5"/>
                </a:solidFill>
                <a:effectLst/>
                <a:latin typeface="SourceSansPro"/>
              </a:rPr>
              <a:t>(Investopedia)</a:t>
            </a:r>
          </a:p>
          <a:p>
            <a:endParaRPr lang="en-GB" dirty="0"/>
          </a:p>
        </p:txBody>
      </p:sp>
      <p:pic>
        <p:nvPicPr>
          <p:cNvPr id="6" name="Content Placeholder 5">
            <a:extLst>
              <a:ext uri="{FF2B5EF4-FFF2-40B4-BE49-F238E27FC236}">
                <a16:creationId xmlns:a16="http://schemas.microsoft.com/office/drawing/2014/main" id="{8369F048-AF6C-AC0E-CA61-CEDFE67ECAAE}"/>
              </a:ext>
            </a:extLst>
          </p:cNvPr>
          <p:cNvPicPr>
            <a:picLocks noGrp="1" noChangeAspect="1"/>
          </p:cNvPicPr>
          <p:nvPr>
            <p:ph sz="half" idx="2"/>
          </p:nvPr>
        </p:nvPicPr>
        <p:blipFill>
          <a:blip r:embed="rId2"/>
          <a:stretch>
            <a:fillRect/>
          </a:stretch>
        </p:blipFill>
        <p:spPr>
          <a:xfrm>
            <a:off x="5602514" y="1436914"/>
            <a:ext cx="6457021" cy="4983157"/>
          </a:xfrm>
          <a:prstGeom prst="rect">
            <a:avLst/>
          </a:prstGeom>
        </p:spPr>
      </p:pic>
      <p:sp>
        <p:nvSpPr>
          <p:cNvPr id="5" name="Slide Number Placeholder 4">
            <a:extLst>
              <a:ext uri="{FF2B5EF4-FFF2-40B4-BE49-F238E27FC236}">
                <a16:creationId xmlns:a16="http://schemas.microsoft.com/office/drawing/2014/main" id="{DE8ED8D9-1D1E-86D3-3617-4F07B0FDB7C8}"/>
              </a:ext>
            </a:extLst>
          </p:cNvPr>
          <p:cNvSpPr>
            <a:spLocks noGrp="1"/>
          </p:cNvSpPr>
          <p:nvPr>
            <p:ph type="sldNum" sz="quarter" idx="12"/>
          </p:nvPr>
        </p:nvSpPr>
        <p:spPr/>
        <p:txBody>
          <a:bodyPr/>
          <a:lstStyle/>
          <a:p>
            <a:fld id="{E268A2EE-60DF-4D9A-BDB5-E8B57244CE40}" type="slidenum">
              <a:rPr lang="en-GB" smtClean="0"/>
              <a:pPr/>
              <a:t>27</a:t>
            </a:fld>
            <a:endParaRPr lang="en-GB"/>
          </a:p>
        </p:txBody>
      </p:sp>
      <p:sp>
        <p:nvSpPr>
          <p:cNvPr id="7" name="Title 1">
            <a:extLst>
              <a:ext uri="{FF2B5EF4-FFF2-40B4-BE49-F238E27FC236}">
                <a16:creationId xmlns:a16="http://schemas.microsoft.com/office/drawing/2014/main" id="{754F9C80-1415-8EC4-5A5E-1A543847842D}"/>
              </a:ext>
            </a:extLst>
          </p:cNvPr>
          <p:cNvSpPr>
            <a:spLocks noGrp="1"/>
          </p:cNvSpPr>
          <p:nvPr>
            <p:ph type="title"/>
          </p:nvPr>
        </p:nvSpPr>
        <p:spPr>
          <a:xfrm>
            <a:off x="427512" y="723921"/>
            <a:ext cx="11546774" cy="594240"/>
          </a:xfrm>
          <a:solidFill>
            <a:schemeClr val="accent6"/>
          </a:solidFill>
        </p:spPr>
        <p:style>
          <a:lnRef idx="0">
            <a:schemeClr val="accent6"/>
          </a:lnRef>
          <a:fillRef idx="3">
            <a:schemeClr val="accent6"/>
          </a:fillRef>
          <a:effectRef idx="3">
            <a:schemeClr val="accent6"/>
          </a:effectRef>
          <a:fontRef idx="minor">
            <a:schemeClr val="lt1"/>
          </a:fontRef>
        </p:style>
        <p:txBody>
          <a:bodyPr>
            <a:normAutofit/>
          </a:bodyPr>
          <a:lstStyle/>
          <a:p>
            <a:pPr algn="ctr"/>
            <a:r>
              <a:rPr lang="en-GB" sz="3200" dirty="0">
                <a:solidFill>
                  <a:schemeClr val="tx1"/>
                </a:solidFill>
              </a:rPr>
              <a:t>Non-bank Financial Institutions</a:t>
            </a:r>
          </a:p>
        </p:txBody>
      </p:sp>
    </p:spTree>
    <p:extLst>
      <p:ext uri="{BB962C8B-B14F-4D97-AF65-F5344CB8AC3E}">
        <p14:creationId xmlns:p14="http://schemas.microsoft.com/office/powerpoint/2010/main" val="749607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a:solidFill>
            <a:schemeClr val="accent6"/>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Basic Facts About Financial Structure Through Some Countries</a:t>
            </a:r>
          </a:p>
        </p:txBody>
      </p:sp>
      <p:sp>
        <p:nvSpPr>
          <p:cNvPr id="3" name="Content Placeholder 2"/>
          <p:cNvSpPr>
            <a:spLocks noGrp="1"/>
          </p:cNvSpPr>
          <p:nvPr>
            <p:ph idx="1"/>
          </p:nvPr>
        </p:nvSpPr>
        <p:spPr>
          <a:xfrm>
            <a:off x="126332" y="1140903"/>
            <a:ext cx="11971421" cy="5316187"/>
          </a:xfrm>
        </p:spPr>
        <p:txBody>
          <a:bodyPr>
            <a:normAutofit/>
          </a:bodyPr>
          <a:lstStyle/>
          <a:p>
            <a:pPr>
              <a:buClrTx/>
              <a:buFont typeface="Wingdings" panose="05000000000000000000" pitchFamily="2" charset="2"/>
              <a:buChar char="§"/>
            </a:pPr>
            <a:endParaRPr lang="en-US" sz="2200" dirty="0"/>
          </a:p>
          <a:p>
            <a:pPr marL="109728" indent="0">
              <a:buNone/>
            </a:pPr>
            <a:endParaRPr lang="en-GB" sz="3600" dirty="0"/>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28</a:t>
            </a:fld>
            <a:endParaRPr lang="en-GB"/>
          </a:p>
        </p:txBody>
      </p:sp>
      <p:pic>
        <p:nvPicPr>
          <p:cNvPr id="5" name="Picture 4">
            <a:extLst>
              <a:ext uri="{FF2B5EF4-FFF2-40B4-BE49-F238E27FC236}">
                <a16:creationId xmlns:a16="http://schemas.microsoft.com/office/drawing/2014/main" id="{462B08A3-7F18-B965-47F8-5B2826BF6A12}"/>
              </a:ext>
            </a:extLst>
          </p:cNvPr>
          <p:cNvPicPr>
            <a:picLocks noChangeAspect="1"/>
          </p:cNvPicPr>
          <p:nvPr/>
        </p:nvPicPr>
        <p:blipFill>
          <a:blip r:embed="rId2"/>
          <a:stretch>
            <a:fillRect/>
          </a:stretch>
        </p:blipFill>
        <p:spPr>
          <a:xfrm>
            <a:off x="4461164" y="2233043"/>
            <a:ext cx="7047587" cy="3932261"/>
          </a:xfrm>
          <a:prstGeom prst="rect">
            <a:avLst/>
          </a:prstGeom>
        </p:spPr>
      </p:pic>
      <p:sp>
        <p:nvSpPr>
          <p:cNvPr id="6" name="Content Placeholder 2">
            <a:extLst>
              <a:ext uri="{FF2B5EF4-FFF2-40B4-BE49-F238E27FC236}">
                <a16:creationId xmlns:a16="http://schemas.microsoft.com/office/drawing/2014/main" id="{A9B80246-092F-B5D3-4194-D156F81FF1F6}"/>
              </a:ext>
            </a:extLst>
          </p:cNvPr>
          <p:cNvSpPr txBox="1">
            <a:spLocks/>
          </p:cNvSpPr>
          <p:nvPr/>
        </p:nvSpPr>
        <p:spPr>
          <a:xfrm>
            <a:off x="3645943" y="6292165"/>
            <a:ext cx="8229600" cy="563563"/>
          </a:xfrm>
          <a:prstGeom prst="rect">
            <a:avLst/>
          </a:prstGeom>
        </p:spPr>
        <p:txBody>
          <a:bodyPr vert="horz">
            <a:normAutofit fontScale="77500" lnSpcReduction="20000"/>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0" indent="0" algn="ctr">
              <a:buFont typeface="Georgia"/>
              <a:buNone/>
            </a:pPr>
            <a:r>
              <a:rPr lang="en-IN" sz="1200" i="1" dirty="0"/>
              <a:t>Sources</a:t>
            </a:r>
            <a:r>
              <a:rPr lang="en-IN" sz="1200" dirty="0"/>
              <a:t>: Andreas </a:t>
            </a:r>
            <a:r>
              <a:rPr lang="en-IN" sz="1200" dirty="0" err="1"/>
              <a:t>Hackethal</a:t>
            </a:r>
            <a:r>
              <a:rPr lang="en-IN" sz="1200" dirty="0"/>
              <a:t> and Reinhard H. Schmidt, “Financing Patterns: Measurement Concepts and Empirical Results,” Johann Wolfgang Goethe-</a:t>
            </a:r>
            <a:r>
              <a:rPr lang="en-IN" sz="1200" dirty="0" err="1"/>
              <a:t>Universitat</a:t>
            </a:r>
            <a:r>
              <a:rPr lang="en-IN" sz="1200" dirty="0"/>
              <a:t> Working Paper No. 125, January 2004. The data are from 1970–2000 and are gross flows as percentages of the total, not including trade and other credit data, which are not available.</a:t>
            </a:r>
          </a:p>
          <a:p>
            <a:pPr marL="0" indent="0" algn="ctr">
              <a:buFont typeface="Georgia"/>
              <a:buNone/>
            </a:pPr>
            <a:r>
              <a:rPr lang="en-IN" sz="1200" dirty="0"/>
              <a:t> (</a:t>
            </a:r>
            <a:r>
              <a:rPr lang="en-US" sz="1200" dirty="0"/>
              <a:t>The slide is adopted from Financial Markets and Institutions, Mishkin &amp; Eakins, Nine Edition, Pearson Education)</a:t>
            </a:r>
          </a:p>
          <a:p>
            <a:pPr marL="0" indent="0" algn="ctr">
              <a:buFont typeface="Georgia"/>
              <a:buNone/>
            </a:pPr>
            <a:endParaRPr lang="en-IN" sz="1200" dirty="0"/>
          </a:p>
          <a:p>
            <a:pPr marL="0" indent="0" algn="ctr">
              <a:buFont typeface="Georgia"/>
              <a:buNone/>
            </a:pPr>
            <a:endParaRPr lang="en-IN" sz="1200" dirty="0"/>
          </a:p>
          <a:p>
            <a:pPr marL="0" indent="0" algn="ctr">
              <a:buFont typeface="Georgia"/>
              <a:buNone/>
            </a:pPr>
            <a:endParaRPr lang="en-US" sz="1200" dirty="0"/>
          </a:p>
        </p:txBody>
      </p:sp>
      <p:sp>
        <p:nvSpPr>
          <p:cNvPr id="7" name="TextBox 6">
            <a:extLst>
              <a:ext uri="{FF2B5EF4-FFF2-40B4-BE49-F238E27FC236}">
                <a16:creationId xmlns:a16="http://schemas.microsoft.com/office/drawing/2014/main" id="{B2DFE286-E5EE-E79C-1E6F-E323627AB9E9}"/>
              </a:ext>
            </a:extLst>
          </p:cNvPr>
          <p:cNvSpPr txBox="1"/>
          <p:nvPr/>
        </p:nvSpPr>
        <p:spPr>
          <a:xfrm>
            <a:off x="4975142" y="1589110"/>
            <a:ext cx="6821906" cy="646331"/>
          </a:xfrm>
          <a:prstGeom prst="rect">
            <a:avLst/>
          </a:prstGeom>
          <a:noFill/>
        </p:spPr>
        <p:txBody>
          <a:bodyPr wrap="square" rtlCol="0">
            <a:spAutoFit/>
          </a:bodyPr>
          <a:lstStyle/>
          <a:p>
            <a:pPr algn="ctr"/>
            <a:r>
              <a:rPr lang="en-US" dirty="0"/>
              <a:t>Sources of External Funds for Nonfinancial Businesses: </a:t>
            </a:r>
          </a:p>
          <a:p>
            <a:pPr algn="ctr"/>
            <a:r>
              <a:rPr lang="en-US" dirty="0"/>
              <a:t>A Comparison of the United States with Germany, Japan, and Canada</a:t>
            </a:r>
          </a:p>
        </p:txBody>
      </p:sp>
      <p:sp>
        <p:nvSpPr>
          <p:cNvPr id="8" name="TextBox 7">
            <a:extLst>
              <a:ext uri="{FF2B5EF4-FFF2-40B4-BE49-F238E27FC236}">
                <a16:creationId xmlns:a16="http://schemas.microsoft.com/office/drawing/2014/main" id="{B64F3360-D120-1F9D-3D8E-3256A977631F}"/>
              </a:ext>
            </a:extLst>
          </p:cNvPr>
          <p:cNvSpPr txBox="1"/>
          <p:nvPr/>
        </p:nvSpPr>
        <p:spPr>
          <a:xfrm>
            <a:off x="215293" y="1670020"/>
            <a:ext cx="4156910" cy="5078313"/>
          </a:xfrm>
          <a:prstGeom prst="rect">
            <a:avLst/>
          </a:prstGeom>
          <a:noFill/>
        </p:spPr>
        <p:txBody>
          <a:bodyPr wrap="square" rtlCol="0">
            <a:spAutoFit/>
          </a:bodyPr>
          <a:lstStyle/>
          <a:p>
            <a:pPr marL="342900" indent="-342900">
              <a:buFont typeface="Wingdings" panose="05000000000000000000" pitchFamily="2" charset="2"/>
              <a:buChar char="§"/>
            </a:pPr>
            <a:r>
              <a:rPr lang="en-US" altLang="en-US" sz="2400" dirty="0">
                <a:ea typeface="ヒラギノ角ゴ Pro W3" pitchFamily="-84" charset="-128"/>
              </a:rPr>
              <a:t>“The chart shows how nonfinancial businesses get external funding in the U.S., Germany, Japan, and Canada”. </a:t>
            </a:r>
          </a:p>
          <a:p>
            <a:endParaRPr lang="en-US" altLang="en-US" dirty="0">
              <a:ea typeface="ヒラギノ角ゴ Pro W3" pitchFamily="-84" charset="-128"/>
            </a:endParaRPr>
          </a:p>
          <a:p>
            <a:pPr marL="342900" indent="-342900">
              <a:buFont typeface="Wingdings" panose="05000000000000000000" pitchFamily="2" charset="2"/>
              <a:buChar char="§"/>
            </a:pPr>
            <a:r>
              <a:rPr lang="en-US" altLang="en-US" sz="2400" dirty="0">
                <a:ea typeface="ヒラギノ角ゴ Pro W3" pitchFamily="-84" charset="-128"/>
              </a:rPr>
              <a:t>“Notice that, although many aspects of these countries are quite different, the sources of financing are somewhat consistent, with the U.S. being different in its focus on debt”.</a:t>
            </a:r>
          </a:p>
          <a:p>
            <a:endParaRPr lang="en-US" dirty="0">
              <a:ea typeface="ヒラギノ角ゴ Pro W3" pitchFamily="-84" charset="-128"/>
            </a:endParaRPr>
          </a:p>
        </p:txBody>
      </p:sp>
      <p:sp>
        <p:nvSpPr>
          <p:cNvPr id="9" name="Left Brace 8">
            <a:extLst>
              <a:ext uri="{FF2B5EF4-FFF2-40B4-BE49-F238E27FC236}">
                <a16:creationId xmlns:a16="http://schemas.microsoft.com/office/drawing/2014/main" id="{DEE841FC-52B2-390E-0D13-74D690890C19}"/>
              </a:ext>
            </a:extLst>
          </p:cNvPr>
          <p:cNvSpPr/>
          <p:nvPr/>
        </p:nvSpPr>
        <p:spPr>
          <a:xfrm rot="5400000">
            <a:off x="6385413" y="1428547"/>
            <a:ext cx="386861" cy="289706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 name="TextBox 9">
            <a:extLst>
              <a:ext uri="{FF2B5EF4-FFF2-40B4-BE49-F238E27FC236}">
                <a16:creationId xmlns:a16="http://schemas.microsoft.com/office/drawing/2014/main" id="{2D70D24A-22C8-D748-71EE-A24A19EC3E19}"/>
              </a:ext>
            </a:extLst>
          </p:cNvPr>
          <p:cNvSpPr txBox="1"/>
          <p:nvPr/>
        </p:nvSpPr>
        <p:spPr>
          <a:xfrm>
            <a:off x="5811716" y="2352298"/>
            <a:ext cx="1863969" cy="369332"/>
          </a:xfrm>
          <a:prstGeom prst="rect">
            <a:avLst/>
          </a:prstGeom>
          <a:noFill/>
        </p:spPr>
        <p:txBody>
          <a:bodyPr wrap="square" rtlCol="0">
            <a:spAutoFit/>
          </a:bodyPr>
          <a:lstStyle/>
          <a:p>
            <a:r>
              <a:rPr lang="en-GB" dirty="0"/>
              <a:t>Indirect finance</a:t>
            </a:r>
          </a:p>
        </p:txBody>
      </p:sp>
      <p:sp>
        <p:nvSpPr>
          <p:cNvPr id="11" name="Left Brace 10">
            <a:extLst>
              <a:ext uri="{FF2B5EF4-FFF2-40B4-BE49-F238E27FC236}">
                <a16:creationId xmlns:a16="http://schemas.microsoft.com/office/drawing/2014/main" id="{32628BAC-FF31-DD60-9C22-241DA898F413}"/>
              </a:ext>
            </a:extLst>
          </p:cNvPr>
          <p:cNvSpPr/>
          <p:nvPr/>
        </p:nvSpPr>
        <p:spPr>
          <a:xfrm rot="5400000">
            <a:off x="9721725" y="2976223"/>
            <a:ext cx="386861" cy="289706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 name="TextBox 11">
            <a:extLst>
              <a:ext uri="{FF2B5EF4-FFF2-40B4-BE49-F238E27FC236}">
                <a16:creationId xmlns:a16="http://schemas.microsoft.com/office/drawing/2014/main" id="{8334B514-29FA-A9AE-5C51-DD8D57906BB7}"/>
              </a:ext>
            </a:extLst>
          </p:cNvPr>
          <p:cNvSpPr txBox="1"/>
          <p:nvPr/>
        </p:nvSpPr>
        <p:spPr>
          <a:xfrm>
            <a:off x="9176356" y="3909419"/>
            <a:ext cx="1863969" cy="369332"/>
          </a:xfrm>
          <a:prstGeom prst="rect">
            <a:avLst/>
          </a:prstGeom>
          <a:noFill/>
        </p:spPr>
        <p:txBody>
          <a:bodyPr wrap="square" rtlCol="0">
            <a:spAutoFit/>
          </a:bodyPr>
          <a:lstStyle/>
          <a:p>
            <a:r>
              <a:rPr lang="en-GB" dirty="0"/>
              <a:t>Direct finance</a:t>
            </a:r>
          </a:p>
        </p:txBody>
      </p:sp>
    </p:spTree>
    <p:extLst>
      <p:ext uri="{BB962C8B-B14F-4D97-AF65-F5344CB8AC3E}">
        <p14:creationId xmlns:p14="http://schemas.microsoft.com/office/powerpoint/2010/main" val="35197053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C62A02C-31A3-1E82-85A7-27AA92CAD2AD}"/>
              </a:ext>
            </a:extLst>
          </p:cNvPr>
          <p:cNvSpPr>
            <a:spLocks noGrp="1"/>
          </p:cNvSpPr>
          <p:nvPr>
            <p:ph sz="half" idx="1"/>
          </p:nvPr>
        </p:nvSpPr>
        <p:spPr>
          <a:xfrm>
            <a:off x="217714" y="1608116"/>
            <a:ext cx="11756572" cy="5113318"/>
          </a:xfrm>
        </p:spPr>
        <p:txBody>
          <a:bodyPr>
            <a:normAutofit fontScale="92500"/>
          </a:bodyPr>
          <a:lstStyle/>
          <a:p>
            <a:pPr marL="402336" marR="0" lvl="0" indent="-402336" algn="l" defTabSz="914400" rtl="0" eaLnBrk="1" fontAlgn="auto" latinLnBrk="0" hangingPunct="1">
              <a:lnSpc>
                <a:spcPct val="100000"/>
              </a:lnSpc>
              <a:spcBef>
                <a:spcPts val="900"/>
              </a:spcBef>
              <a:spcAft>
                <a:spcPts val="0"/>
              </a:spcAft>
              <a:buClr>
                <a:srgbClr val="007FA3"/>
              </a:buClr>
              <a:buSzPct val="100000"/>
              <a:buFontTx/>
              <a:buAutoNum type="arabicPeriod"/>
              <a:tabLst/>
              <a:defRPr/>
            </a:pPr>
            <a:r>
              <a:rPr kumimoji="0" lang="en-US" altLang="en-US" sz="2400" b="0" i="0" u="none" strike="noStrike" kern="1200" cap="none" spc="0" normalizeH="0" baseline="0" noProof="0" dirty="0">
                <a:ln>
                  <a:noFill/>
                </a:ln>
                <a:solidFill>
                  <a:prstClr val="black"/>
                </a:solidFill>
                <a:effectLst/>
                <a:uLnTx/>
                <a:uFillTx/>
                <a:latin typeface="Arial"/>
                <a:ea typeface="ヒラギノ角ゴ Pro W3" pitchFamily="-84" charset="-128"/>
                <a:cs typeface="+mn-cs"/>
              </a:rPr>
              <a:t>Stocks are not the most important source of external financing for businesses. (</a:t>
            </a:r>
            <a:r>
              <a:rPr kumimoji="0" lang="en-US" altLang="en-US" sz="2400" b="0" i="0" u="none" strike="noStrike" kern="1200" cap="none" spc="0" normalizeH="0" baseline="0" noProof="0" dirty="0">
                <a:ln>
                  <a:noFill/>
                </a:ln>
                <a:solidFill>
                  <a:srgbClr val="FF0000"/>
                </a:solidFill>
                <a:effectLst/>
                <a:uLnTx/>
                <a:uFillTx/>
                <a:latin typeface="Arial"/>
                <a:ea typeface="ヒラギノ角ゴ Pro W3" pitchFamily="-84" charset="-128"/>
                <a:cs typeface="+mn-cs"/>
              </a:rPr>
              <a:t>Direct Finance</a:t>
            </a:r>
            <a:r>
              <a:rPr kumimoji="0" lang="en-US" altLang="en-US" sz="2400" b="0" i="0" u="none" strike="noStrike" kern="1200" cap="none" spc="0" normalizeH="0" baseline="0" noProof="0" dirty="0">
                <a:ln>
                  <a:noFill/>
                </a:ln>
                <a:solidFill>
                  <a:prstClr val="black"/>
                </a:solidFill>
                <a:effectLst/>
                <a:uLnTx/>
                <a:uFillTx/>
                <a:latin typeface="Arial"/>
                <a:ea typeface="ヒラギノ角ゴ Pro W3" pitchFamily="-84" charset="-128"/>
                <a:cs typeface="+mn-cs"/>
              </a:rPr>
              <a:t>)</a:t>
            </a:r>
          </a:p>
          <a:p>
            <a:pPr marL="402336" marR="0" lvl="0" indent="-402336" algn="l" defTabSz="914400" rtl="0" eaLnBrk="1" fontAlgn="auto" latinLnBrk="0" hangingPunct="1">
              <a:lnSpc>
                <a:spcPct val="100000"/>
              </a:lnSpc>
              <a:spcBef>
                <a:spcPts val="900"/>
              </a:spcBef>
              <a:spcAft>
                <a:spcPts val="0"/>
              </a:spcAft>
              <a:buClr>
                <a:srgbClr val="007FA3"/>
              </a:buClr>
              <a:buSzPct val="100000"/>
              <a:buFontTx/>
              <a:buAutoNum type="arabicPeriod"/>
              <a:tabLst/>
              <a:defRPr/>
            </a:pPr>
            <a:endParaRPr kumimoji="0" lang="en-US" altLang="en-US" sz="2400" b="0" i="0" u="none" strike="noStrike" kern="1200" cap="none" spc="0" normalizeH="0" baseline="0" noProof="0" dirty="0">
              <a:ln>
                <a:noFill/>
              </a:ln>
              <a:solidFill>
                <a:prstClr val="black"/>
              </a:solidFill>
              <a:effectLst/>
              <a:uLnTx/>
              <a:uFillTx/>
              <a:latin typeface="Arial"/>
              <a:ea typeface="ヒラギノ角ゴ Pro W3" pitchFamily="-84" charset="-128"/>
              <a:cs typeface="+mn-cs"/>
            </a:endParaRPr>
          </a:p>
          <a:p>
            <a:pPr marL="402336" marR="0" lvl="0" indent="-402336" algn="l" defTabSz="914400" rtl="0" eaLnBrk="1" fontAlgn="auto" latinLnBrk="0" hangingPunct="1">
              <a:lnSpc>
                <a:spcPct val="100000"/>
              </a:lnSpc>
              <a:spcBef>
                <a:spcPts val="900"/>
              </a:spcBef>
              <a:spcAft>
                <a:spcPts val="0"/>
              </a:spcAft>
              <a:buClr>
                <a:srgbClr val="007FA3"/>
              </a:buClr>
              <a:buSzPct val="100000"/>
              <a:buFontTx/>
              <a:buAutoNum type="arabicPeriod"/>
              <a:tabLst/>
              <a:defRPr/>
            </a:pPr>
            <a:r>
              <a:rPr kumimoji="0" lang="en-US" altLang="en-US" sz="2400" b="0" i="0" u="none" strike="noStrike" kern="1200" cap="none" spc="0" normalizeH="0" baseline="0" noProof="0" dirty="0">
                <a:ln>
                  <a:noFill/>
                </a:ln>
                <a:solidFill>
                  <a:prstClr val="black"/>
                </a:solidFill>
                <a:effectLst/>
                <a:uLnTx/>
                <a:uFillTx/>
                <a:latin typeface="Arial"/>
                <a:ea typeface="ヒラギノ角ゴ Pro W3" pitchFamily="-84" charset="-128"/>
                <a:cs typeface="+mn-cs"/>
              </a:rPr>
              <a:t>Issuing marketable debt and equity securities is not the primary way businesses finance their operations. (</a:t>
            </a:r>
            <a:r>
              <a:rPr kumimoji="0" lang="en-US" altLang="en-US" sz="2400" b="0" i="0" u="none" strike="noStrike" kern="1200" cap="none" spc="0" normalizeH="0" baseline="0" noProof="0" dirty="0">
                <a:ln>
                  <a:noFill/>
                </a:ln>
                <a:solidFill>
                  <a:srgbClr val="FF0000"/>
                </a:solidFill>
                <a:effectLst/>
                <a:uLnTx/>
                <a:uFillTx/>
                <a:latin typeface="Arial"/>
                <a:ea typeface="ヒラギノ角ゴ Pro W3" pitchFamily="-84" charset="-128"/>
                <a:cs typeface="+mn-cs"/>
              </a:rPr>
              <a:t>Direct Finance</a:t>
            </a:r>
            <a:r>
              <a:rPr kumimoji="0" lang="en-US" altLang="en-US" sz="2400" b="0" i="0" u="none" strike="noStrike" kern="1200" cap="none" spc="0" normalizeH="0" baseline="0" noProof="0" dirty="0">
                <a:ln>
                  <a:noFill/>
                </a:ln>
                <a:solidFill>
                  <a:prstClr val="black"/>
                </a:solidFill>
                <a:effectLst/>
                <a:uLnTx/>
                <a:uFillTx/>
                <a:latin typeface="Arial"/>
                <a:ea typeface="ヒラギノ角ゴ Pro W3" pitchFamily="-84" charset="-128"/>
                <a:cs typeface="+mn-cs"/>
              </a:rPr>
              <a:t>)</a:t>
            </a:r>
          </a:p>
          <a:p>
            <a:pPr marL="402336" marR="0" lvl="0" indent="-402336" algn="l" defTabSz="914400" rtl="0" eaLnBrk="1" fontAlgn="auto" latinLnBrk="0" hangingPunct="1">
              <a:lnSpc>
                <a:spcPct val="100000"/>
              </a:lnSpc>
              <a:spcBef>
                <a:spcPts val="900"/>
              </a:spcBef>
              <a:spcAft>
                <a:spcPts val="0"/>
              </a:spcAft>
              <a:buClr>
                <a:srgbClr val="007FA3"/>
              </a:buClr>
              <a:buSzPct val="100000"/>
              <a:buFontTx/>
              <a:buAutoNum type="arabicPeriod"/>
              <a:tabLst/>
              <a:defRPr/>
            </a:pPr>
            <a:endParaRPr kumimoji="0" lang="en-US" altLang="en-US" sz="2400" b="0" i="0" u="none" strike="noStrike" kern="1200" cap="none" spc="0" normalizeH="0" baseline="0" noProof="0" dirty="0">
              <a:ln>
                <a:noFill/>
              </a:ln>
              <a:solidFill>
                <a:prstClr val="black"/>
              </a:solidFill>
              <a:effectLst/>
              <a:uLnTx/>
              <a:uFillTx/>
              <a:latin typeface="Arial"/>
              <a:ea typeface="ヒラギノ角ゴ Pro W3" pitchFamily="-84" charset="-128"/>
              <a:cs typeface="+mn-cs"/>
            </a:endParaRPr>
          </a:p>
          <a:p>
            <a:pPr marL="402336" marR="0" lvl="0" indent="-402336" algn="l" defTabSz="914400" rtl="0" eaLnBrk="1" fontAlgn="auto" latinLnBrk="0" hangingPunct="1">
              <a:lnSpc>
                <a:spcPct val="100000"/>
              </a:lnSpc>
              <a:spcBef>
                <a:spcPts val="900"/>
              </a:spcBef>
              <a:spcAft>
                <a:spcPts val="0"/>
              </a:spcAft>
              <a:buClr>
                <a:srgbClr val="007FA3"/>
              </a:buClr>
              <a:buSzPct val="100000"/>
              <a:buFontTx/>
              <a:buAutoNum type="arabicPeriod" startAt="3"/>
              <a:tabLst/>
              <a:defRPr/>
            </a:pPr>
            <a:r>
              <a:rPr kumimoji="0" lang="en-US" altLang="en-US" sz="2400" b="0" i="0" u="none" strike="noStrike" kern="1200" cap="none" spc="0" normalizeH="0" baseline="0" noProof="0" dirty="0">
                <a:ln>
                  <a:noFill/>
                </a:ln>
                <a:solidFill>
                  <a:prstClr val="black"/>
                </a:solidFill>
                <a:effectLst/>
                <a:uLnTx/>
                <a:uFillTx/>
                <a:latin typeface="Arial"/>
                <a:ea typeface="ヒラギノ角ゴ Pro W3" pitchFamily="-84" charset="-128"/>
                <a:cs typeface="+mn-cs"/>
              </a:rPr>
              <a:t>Indirect finance, which involves the activities of financial intermediaries, is many times more important than direct finance, in which businesses raise funds directly from lenders in financial markets.</a:t>
            </a:r>
          </a:p>
          <a:p>
            <a:pPr marL="402336" marR="0" lvl="0" indent="-402336" algn="l" defTabSz="914400" rtl="0" eaLnBrk="1" fontAlgn="auto" latinLnBrk="0" hangingPunct="1">
              <a:lnSpc>
                <a:spcPct val="100000"/>
              </a:lnSpc>
              <a:spcBef>
                <a:spcPts val="900"/>
              </a:spcBef>
              <a:spcAft>
                <a:spcPts val="0"/>
              </a:spcAft>
              <a:buClr>
                <a:srgbClr val="007FA3"/>
              </a:buClr>
              <a:buSzPct val="100000"/>
              <a:buFontTx/>
              <a:buAutoNum type="arabicPeriod" startAt="3"/>
              <a:tabLst/>
              <a:defRPr/>
            </a:pPr>
            <a:endParaRPr kumimoji="0" lang="en-US" altLang="en-US" sz="2400" b="0" i="0" u="none" strike="noStrike" kern="1200" cap="none" spc="0" normalizeH="0" baseline="0" noProof="0" dirty="0">
              <a:ln>
                <a:noFill/>
              </a:ln>
              <a:solidFill>
                <a:prstClr val="black"/>
              </a:solidFill>
              <a:effectLst/>
              <a:uLnTx/>
              <a:uFillTx/>
              <a:latin typeface="Arial"/>
              <a:ea typeface="ヒラギノ角ゴ Pro W3" pitchFamily="-84" charset="-128"/>
              <a:cs typeface="+mn-cs"/>
            </a:endParaRPr>
          </a:p>
          <a:p>
            <a:pPr marL="402336" marR="0" lvl="0" indent="-402336" algn="l" defTabSz="914400" rtl="0" eaLnBrk="1" fontAlgn="auto" latinLnBrk="0" hangingPunct="1">
              <a:lnSpc>
                <a:spcPct val="100000"/>
              </a:lnSpc>
              <a:spcBef>
                <a:spcPts val="900"/>
              </a:spcBef>
              <a:spcAft>
                <a:spcPts val="0"/>
              </a:spcAft>
              <a:buClr>
                <a:srgbClr val="007FA3"/>
              </a:buClr>
              <a:buSzPct val="100000"/>
              <a:buFontTx/>
              <a:buAutoNum type="arabicPeriod" startAt="3"/>
              <a:tabLst/>
              <a:defRPr/>
            </a:pPr>
            <a:r>
              <a:rPr kumimoji="0" lang="en-US" altLang="en-US" sz="2400" b="0" i="0" u="none" strike="noStrike" kern="1200" cap="none" spc="0" normalizeH="0" baseline="0" noProof="0" dirty="0">
                <a:ln>
                  <a:noFill/>
                </a:ln>
                <a:solidFill>
                  <a:prstClr val="black"/>
                </a:solidFill>
                <a:effectLst/>
                <a:uLnTx/>
                <a:uFillTx/>
                <a:latin typeface="Arial"/>
                <a:ea typeface="ヒラギノ角ゴ Pro W3" pitchFamily="-84" charset="-128"/>
                <a:cs typeface="+mn-cs"/>
              </a:rPr>
              <a:t>Financial intermediaries, particularly banks in Germany, Japan and Canada, are the most important source of external funds to finance businesses. (</a:t>
            </a:r>
            <a:r>
              <a:rPr kumimoji="0" lang="en-US" altLang="en-US" sz="2400" b="0" i="0" u="none" strike="noStrike" kern="1200" cap="none" spc="0" normalizeH="0" baseline="0" noProof="0" dirty="0">
                <a:ln>
                  <a:noFill/>
                </a:ln>
                <a:solidFill>
                  <a:srgbClr val="FF0000"/>
                </a:solidFill>
                <a:effectLst/>
                <a:uLnTx/>
                <a:uFillTx/>
                <a:latin typeface="Arial"/>
                <a:ea typeface="ヒラギノ角ゴ Pro W3" pitchFamily="-84" charset="-128"/>
                <a:cs typeface="+mn-cs"/>
              </a:rPr>
              <a:t>Indirect Finance</a:t>
            </a:r>
            <a:r>
              <a:rPr kumimoji="0" lang="en-US" altLang="en-US" sz="2400" b="0" i="0" u="none" strike="noStrike" kern="1200" cap="none" spc="0" normalizeH="0" baseline="0" noProof="0" dirty="0">
                <a:ln>
                  <a:noFill/>
                </a:ln>
                <a:solidFill>
                  <a:prstClr val="black"/>
                </a:solidFill>
                <a:effectLst/>
                <a:uLnTx/>
                <a:uFillTx/>
                <a:latin typeface="Arial"/>
                <a:ea typeface="ヒラギノ角ゴ Pro W3" pitchFamily="-84" charset="-128"/>
                <a:cs typeface="+mn-cs"/>
              </a:rPr>
              <a:t>)</a:t>
            </a:r>
          </a:p>
          <a:p>
            <a:pPr marL="0" marR="0" lvl="0" indent="0" algn="l" defTabSz="914400" rtl="0" eaLnBrk="1" fontAlgn="auto" latinLnBrk="0" hangingPunct="1">
              <a:lnSpc>
                <a:spcPct val="100000"/>
              </a:lnSpc>
              <a:spcBef>
                <a:spcPts val="900"/>
              </a:spcBef>
              <a:spcAft>
                <a:spcPts val="0"/>
              </a:spcAft>
              <a:buClr>
                <a:srgbClr val="007FA3"/>
              </a:buClr>
              <a:buSzPct val="100000"/>
              <a:buNone/>
              <a:tabLst/>
              <a:defRPr/>
            </a:pPr>
            <a:r>
              <a:rPr kumimoji="0" lang="en-US" sz="500" b="0" i="0" u="none" strike="noStrike" kern="1200" cap="none" spc="0" normalizeH="0" baseline="0" noProof="0" dirty="0">
                <a:ln>
                  <a:noFill/>
                </a:ln>
                <a:solidFill>
                  <a:prstClr val="black"/>
                </a:solidFill>
                <a:effectLst/>
                <a:uLnTx/>
                <a:uFillTx/>
                <a:latin typeface="Calibri" panose="020F0502020204030204"/>
                <a:ea typeface="+mn-ea"/>
                <a:cs typeface="+mn-cs"/>
              </a:rPr>
              <a:t>(The slide is adopted from Financial Markets and Institutions, Mishkin &amp; Eakins, Nine Edition, Pearson Education)</a:t>
            </a:r>
          </a:p>
          <a:p>
            <a:pPr marL="402336" marR="0" lvl="0" indent="-402336" algn="l" defTabSz="914400" rtl="0" eaLnBrk="1" fontAlgn="auto" latinLnBrk="0" hangingPunct="1">
              <a:lnSpc>
                <a:spcPct val="100000"/>
              </a:lnSpc>
              <a:spcBef>
                <a:spcPts val="900"/>
              </a:spcBef>
              <a:spcAft>
                <a:spcPts val="0"/>
              </a:spcAft>
              <a:buClr>
                <a:srgbClr val="007FA3"/>
              </a:buClr>
              <a:buSzPct val="100000"/>
              <a:buFontTx/>
              <a:buAutoNum type="arabicPeriod"/>
              <a:tabLst/>
              <a:defRPr/>
            </a:pP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endParaRPr lang="en-US" sz="2400" dirty="0">
              <a:solidFill>
                <a:prstClr val="black"/>
              </a:solidFill>
              <a:latin typeface="Calibri" panose="020F0502020204030204"/>
            </a:endParaRP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endParaRPr lang="en-US" sz="500" b="0" i="0" dirty="0">
              <a:solidFill>
                <a:schemeClr val="accent5"/>
              </a:solidFill>
              <a:effectLst/>
              <a:latin typeface="SourceSansPro"/>
            </a:endParaRPr>
          </a:p>
          <a:p>
            <a:endParaRPr lang="en-GB" dirty="0"/>
          </a:p>
        </p:txBody>
      </p:sp>
      <p:sp>
        <p:nvSpPr>
          <p:cNvPr id="5" name="Slide Number Placeholder 4">
            <a:extLst>
              <a:ext uri="{FF2B5EF4-FFF2-40B4-BE49-F238E27FC236}">
                <a16:creationId xmlns:a16="http://schemas.microsoft.com/office/drawing/2014/main" id="{DE8ED8D9-1D1E-86D3-3617-4F07B0FDB7C8}"/>
              </a:ext>
            </a:extLst>
          </p:cNvPr>
          <p:cNvSpPr>
            <a:spLocks noGrp="1"/>
          </p:cNvSpPr>
          <p:nvPr>
            <p:ph type="sldNum" sz="quarter" idx="12"/>
          </p:nvPr>
        </p:nvSpPr>
        <p:spPr/>
        <p:txBody>
          <a:bodyPr/>
          <a:lstStyle/>
          <a:p>
            <a:fld id="{E268A2EE-60DF-4D9A-BDB5-E8B57244CE40}" type="slidenum">
              <a:rPr lang="en-GB" smtClean="0"/>
              <a:pPr/>
              <a:t>29</a:t>
            </a:fld>
            <a:endParaRPr lang="en-GB"/>
          </a:p>
        </p:txBody>
      </p:sp>
      <p:sp>
        <p:nvSpPr>
          <p:cNvPr id="7" name="Title 1">
            <a:extLst>
              <a:ext uri="{FF2B5EF4-FFF2-40B4-BE49-F238E27FC236}">
                <a16:creationId xmlns:a16="http://schemas.microsoft.com/office/drawing/2014/main" id="{754F9C80-1415-8EC4-5A5E-1A543847842D}"/>
              </a:ext>
            </a:extLst>
          </p:cNvPr>
          <p:cNvSpPr>
            <a:spLocks noGrp="1"/>
          </p:cNvSpPr>
          <p:nvPr>
            <p:ph type="title"/>
          </p:nvPr>
        </p:nvSpPr>
        <p:spPr>
          <a:xfrm>
            <a:off x="427512" y="723921"/>
            <a:ext cx="11546774" cy="594240"/>
          </a:xfrm>
          <a:solidFill>
            <a:schemeClr val="accent6"/>
          </a:solidFill>
        </p:spPr>
        <p:style>
          <a:lnRef idx="0">
            <a:schemeClr val="accent6"/>
          </a:lnRef>
          <a:fillRef idx="3">
            <a:schemeClr val="accent6"/>
          </a:fillRef>
          <a:effectRef idx="3">
            <a:schemeClr val="accent6"/>
          </a:effectRef>
          <a:fontRef idx="minor">
            <a:schemeClr val="lt1"/>
          </a:fontRef>
        </p:style>
        <p:txBody>
          <a:bodyPr>
            <a:normAutofit/>
          </a:bodyPr>
          <a:lstStyle/>
          <a:p>
            <a:pPr algn="ctr"/>
            <a:r>
              <a:rPr lang="en-GB" sz="3200" dirty="0">
                <a:solidFill>
                  <a:schemeClr val="tx1"/>
                </a:solidFill>
              </a:rPr>
              <a:t>Facts of Financial Structure </a:t>
            </a:r>
          </a:p>
        </p:txBody>
      </p:sp>
    </p:spTree>
    <p:extLst>
      <p:ext uri="{BB962C8B-B14F-4D97-AF65-F5344CB8AC3E}">
        <p14:creationId xmlns:p14="http://schemas.microsoft.com/office/powerpoint/2010/main" val="17710845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903605" y="647700"/>
            <a:ext cx="10375900" cy="1019175"/>
          </a:xfrm>
          <a:prstGeom prst="rect">
            <a:avLst/>
          </a:prstGeom>
          <a:noFill/>
          <a:ln w="0" cmpd="sng">
            <a:noFill/>
            <a:prstDash val="solid"/>
          </a:ln>
        </p:spPr>
        <p:txBody>
          <a:bodyPr vert="horz" lIns="0" tIns="8890" rIns="0" bIns="0" anchor="t"/>
          <a:lstStyle/>
          <a:p>
            <a:pPr marL="45720" marR="0" indent="0" algn="l">
              <a:lnSpc>
                <a:spcPts val="5100"/>
              </a:lnSpc>
              <a:spcAft>
                <a:spcPts val="2870"/>
              </a:spcAft>
            </a:pPr>
            <a:r>
              <a:rPr lang="en-US" sz="4400" b="1" spc="220">
                <a:solidFill>
                  <a:srgbClr val="006FC0"/>
                </a:solidFill>
                <a:latin typeface="Arial Narrow" panose="02020603050405020304" pitchFamily="2"/>
              </a:rPr>
              <a:t>Course Aims </a:t>
            </a:r>
          </a:p>
        </p:txBody>
      </p:sp>
      <p:sp>
        <p:nvSpPr>
          <p:cNvPr id="3" name="Text Placeholder 2"/>
          <p:cNvSpPr>
            <a:spLocks noGrp="1"/>
          </p:cNvSpPr>
          <p:nvPr>
            <p:ph type="body" idx="10"/>
          </p:nvPr>
        </p:nvSpPr>
        <p:spPr>
          <a:xfrm>
            <a:off x="450850" y="1666875"/>
            <a:ext cx="11588750" cy="4403725"/>
          </a:xfrm>
          <a:prstGeom prst="rect">
            <a:avLst/>
          </a:prstGeom>
          <a:noFill/>
          <a:ln w="0" cmpd="sng">
            <a:noFill/>
            <a:prstDash val="solid"/>
          </a:ln>
        </p:spPr>
        <p:txBody>
          <a:bodyPr vert="horz" lIns="0" tIns="46990" rIns="0" bIns="0" anchor="t">
            <a:normAutofit fontScale="92500"/>
          </a:bodyPr>
          <a:lstStyle/>
          <a:p>
            <a:pPr marL="45720" marR="0" indent="0" algn="l">
              <a:lnSpc>
                <a:spcPts val="2700"/>
              </a:lnSpc>
              <a:spcAft>
                <a:spcPts val="0"/>
              </a:spcAft>
            </a:pPr>
            <a:r>
              <a:rPr lang="en-US" sz="2400" b="1" spc="15" dirty="0">
                <a:solidFill>
                  <a:srgbClr val="383838"/>
                </a:solidFill>
                <a:latin typeface="Calibri" panose="02020603050405020304" pitchFamily="2"/>
              </a:rPr>
              <a:t>This course aims to: </a:t>
            </a:r>
          </a:p>
          <a:p>
            <a:pPr marL="45720" marR="0" indent="228600" algn="l">
              <a:lnSpc>
                <a:spcPts val="2700"/>
              </a:lnSpc>
              <a:spcBef>
                <a:spcPts val="1005"/>
              </a:spcBef>
              <a:spcAft>
                <a:spcPts val="0"/>
              </a:spcAft>
              <a:buFont typeface="Symbol"/>
              <a:buChar char="·"/>
            </a:pPr>
            <a:r>
              <a:rPr lang="en-US" sz="2400" spc="45" dirty="0">
                <a:solidFill>
                  <a:srgbClr val="383838"/>
                </a:solidFill>
                <a:latin typeface="Calibri" panose="02020603050405020304" pitchFamily="2"/>
              </a:rPr>
              <a:t>Explore some of the key theoretical concepts/issues in the world of business, and finance</a:t>
            </a:r>
            <a:r>
              <a:rPr lang="en-US" sz="2400" spc="20" dirty="0">
                <a:solidFill>
                  <a:srgbClr val="383838"/>
                </a:solidFill>
                <a:latin typeface="Calibri" panose="02020603050405020304" pitchFamily="2"/>
              </a:rPr>
              <a:t>,</a:t>
            </a:r>
          </a:p>
          <a:p>
            <a:pPr marL="45720" marR="0" indent="228600" algn="l">
              <a:lnSpc>
                <a:spcPts val="2700"/>
              </a:lnSpc>
              <a:spcBef>
                <a:spcPts val="1005"/>
              </a:spcBef>
              <a:spcAft>
                <a:spcPts val="0"/>
              </a:spcAft>
              <a:buFont typeface="Symbol"/>
              <a:buChar char="·"/>
            </a:pPr>
            <a:r>
              <a:rPr lang="en-US" sz="2400" spc="55" dirty="0">
                <a:solidFill>
                  <a:srgbClr val="383838"/>
                </a:solidFill>
                <a:latin typeface="Calibri" panose="02020603050405020304" pitchFamily="2"/>
              </a:rPr>
              <a:t>Find how multinational corporations leverage financial markets </a:t>
            </a:r>
            <a:r>
              <a:rPr lang="en-US" sz="2400" spc="30" dirty="0">
                <a:solidFill>
                  <a:srgbClr val="383838"/>
                </a:solidFill>
                <a:latin typeface="Calibri" panose="02020603050405020304" pitchFamily="2"/>
              </a:rPr>
              <a:t>when seeking to exploit international business opportunities, </a:t>
            </a:r>
          </a:p>
          <a:p>
            <a:pPr marL="45720" marR="0" indent="228600" algn="l">
              <a:lnSpc>
                <a:spcPts val="2700"/>
              </a:lnSpc>
              <a:spcBef>
                <a:spcPts val="1010"/>
              </a:spcBef>
              <a:spcAft>
                <a:spcPts val="0"/>
              </a:spcAft>
              <a:buFont typeface="Symbol"/>
              <a:buChar char="·"/>
            </a:pPr>
            <a:r>
              <a:rPr lang="en-US" sz="2400" spc="35" dirty="0">
                <a:solidFill>
                  <a:srgbClr val="383838"/>
                </a:solidFill>
                <a:latin typeface="Calibri" panose="02020603050405020304" pitchFamily="2"/>
              </a:rPr>
              <a:t>Explore the challenges brought by globalisation in the international economic environment and the relevance of these to </a:t>
            </a:r>
            <a:r>
              <a:rPr lang="en-US" sz="2400" spc="20" dirty="0">
                <a:solidFill>
                  <a:srgbClr val="383838"/>
                </a:solidFill>
                <a:latin typeface="Calibri" panose="02020603050405020304" pitchFamily="2"/>
              </a:rPr>
              <a:t>financial and capital markets and business strategies. </a:t>
            </a:r>
          </a:p>
          <a:p>
            <a:pPr marL="45720" marR="0" indent="228600" algn="l">
              <a:lnSpc>
                <a:spcPts val="2700"/>
              </a:lnSpc>
              <a:spcBef>
                <a:spcPts val="4320"/>
              </a:spcBef>
              <a:spcAft>
                <a:spcPts val="0"/>
              </a:spcAft>
              <a:buFont typeface="Symbol"/>
              <a:buChar char="·"/>
            </a:pPr>
            <a:r>
              <a:rPr lang="en-US" sz="2400" spc="70" dirty="0">
                <a:solidFill>
                  <a:srgbClr val="383838"/>
                </a:solidFill>
                <a:latin typeface="Calibri" panose="02020603050405020304" pitchFamily="2"/>
              </a:rPr>
              <a:t>Using different frameworks and methodologies, students will investigate the </a:t>
            </a:r>
            <a:r>
              <a:rPr lang="en-US" sz="2400" spc="155" dirty="0">
                <a:solidFill>
                  <a:srgbClr val="383838"/>
                </a:solidFill>
                <a:latin typeface="Calibri" panose="02020603050405020304" pitchFamily="2"/>
              </a:rPr>
              <a:t>interaction between firm strategies, and economic policies under the </a:t>
            </a:r>
            <a:r>
              <a:rPr lang="en-US" sz="2400" spc="25" dirty="0">
                <a:solidFill>
                  <a:srgbClr val="383838"/>
                </a:solidFill>
                <a:latin typeface="Calibri" panose="02020603050405020304" pitchFamily="2"/>
              </a:rPr>
              <a:t>changing international environment.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C62A02C-31A3-1E82-85A7-27AA92CAD2AD}"/>
              </a:ext>
            </a:extLst>
          </p:cNvPr>
          <p:cNvSpPr>
            <a:spLocks noGrp="1"/>
          </p:cNvSpPr>
          <p:nvPr>
            <p:ph sz="half" idx="1"/>
          </p:nvPr>
        </p:nvSpPr>
        <p:spPr>
          <a:xfrm>
            <a:off x="217714" y="1608116"/>
            <a:ext cx="11756572" cy="5113318"/>
          </a:xfrm>
        </p:spPr>
        <p:txBody>
          <a:bodyPr>
            <a:normAutofit/>
          </a:bodyPr>
          <a:lstStyle/>
          <a:p>
            <a:pPr marL="402336" marR="0" lvl="0" indent="-402336" algn="l" defTabSz="914400" rtl="0" eaLnBrk="1" fontAlgn="auto" latinLnBrk="0" hangingPunct="1">
              <a:lnSpc>
                <a:spcPct val="100000"/>
              </a:lnSpc>
              <a:spcBef>
                <a:spcPts val="900"/>
              </a:spcBef>
              <a:spcAft>
                <a:spcPts val="0"/>
              </a:spcAft>
              <a:buClr>
                <a:srgbClr val="007FA3"/>
              </a:buClr>
              <a:buSzPct val="100000"/>
              <a:buFontTx/>
              <a:buAutoNum type="arabicPeriod" startAt="5"/>
              <a:tabLst/>
              <a:defRPr/>
            </a:pPr>
            <a:r>
              <a:rPr kumimoji="0" lang="en-US" altLang="en-US" sz="2400" b="0" i="0" u="none" strike="noStrike" kern="1200" cap="none" spc="0" normalizeH="0" baseline="0" noProof="0" dirty="0">
                <a:ln>
                  <a:noFill/>
                </a:ln>
                <a:solidFill>
                  <a:prstClr val="black"/>
                </a:solidFill>
                <a:effectLst/>
                <a:uLnTx/>
                <a:uFillTx/>
                <a:latin typeface="Arial"/>
                <a:ea typeface="ヒラギノ角ゴ Pro W3" pitchFamily="-84" charset="-128"/>
                <a:cs typeface="+mn-cs"/>
              </a:rPr>
              <a:t>The financial system is among the most heavily regulated sectors of the economy.</a:t>
            </a:r>
          </a:p>
          <a:p>
            <a:pPr marL="402336" marR="0" lvl="0" indent="-402336" algn="l" defTabSz="914400" rtl="0" eaLnBrk="1" fontAlgn="auto" latinLnBrk="0" hangingPunct="1">
              <a:lnSpc>
                <a:spcPct val="100000"/>
              </a:lnSpc>
              <a:spcBef>
                <a:spcPts val="900"/>
              </a:spcBef>
              <a:spcAft>
                <a:spcPts val="0"/>
              </a:spcAft>
              <a:buClr>
                <a:srgbClr val="007FA3"/>
              </a:buClr>
              <a:buSzPct val="100000"/>
              <a:buFontTx/>
              <a:buAutoNum type="arabicPeriod" startAt="5"/>
              <a:tabLst/>
              <a:defRPr/>
            </a:pPr>
            <a:endParaRPr kumimoji="0" lang="en-US" altLang="en-US" sz="2400" b="0" i="0" u="none" strike="noStrike" kern="1200" cap="none" spc="0" normalizeH="0" baseline="0" noProof="0" dirty="0">
              <a:ln>
                <a:noFill/>
              </a:ln>
              <a:solidFill>
                <a:prstClr val="black"/>
              </a:solidFill>
              <a:effectLst/>
              <a:uLnTx/>
              <a:uFillTx/>
              <a:latin typeface="Arial"/>
              <a:ea typeface="ヒラギノ角ゴ Pro W3" pitchFamily="-84" charset="-128"/>
              <a:cs typeface="+mn-cs"/>
            </a:endParaRPr>
          </a:p>
          <a:p>
            <a:pPr marL="402336" marR="0" lvl="0" indent="-402336" algn="l" defTabSz="914400" rtl="0" eaLnBrk="1" fontAlgn="auto" latinLnBrk="0" hangingPunct="1">
              <a:lnSpc>
                <a:spcPct val="100000"/>
              </a:lnSpc>
              <a:spcBef>
                <a:spcPts val="900"/>
              </a:spcBef>
              <a:spcAft>
                <a:spcPts val="0"/>
              </a:spcAft>
              <a:buClr>
                <a:srgbClr val="007FA3"/>
              </a:buClr>
              <a:buSzPct val="100000"/>
              <a:buFontTx/>
              <a:buAutoNum type="arabicPeriod" startAt="5"/>
              <a:tabLst/>
              <a:defRPr/>
            </a:pPr>
            <a:r>
              <a:rPr kumimoji="0" lang="en-US" altLang="en-US" sz="2400" b="0" i="0" u="none" strike="noStrike" kern="1200" cap="none" spc="0" normalizeH="0" baseline="0" noProof="0" dirty="0">
                <a:ln>
                  <a:noFill/>
                </a:ln>
                <a:solidFill>
                  <a:prstClr val="black"/>
                </a:solidFill>
                <a:effectLst/>
                <a:uLnTx/>
                <a:uFillTx/>
                <a:latin typeface="Arial"/>
                <a:ea typeface="ヒラギノ角ゴ Pro W3" pitchFamily="-84" charset="-128"/>
                <a:cs typeface="+mn-cs"/>
              </a:rPr>
              <a:t>Only large, well-established corporations have easy access to security markets to finance their activities.</a:t>
            </a:r>
          </a:p>
          <a:p>
            <a:pPr marL="402336" marR="0" lvl="0" indent="-402336" algn="l" defTabSz="914400" rtl="0" eaLnBrk="1" fontAlgn="auto" latinLnBrk="0" hangingPunct="1">
              <a:lnSpc>
                <a:spcPct val="100000"/>
              </a:lnSpc>
              <a:spcBef>
                <a:spcPts val="900"/>
              </a:spcBef>
              <a:spcAft>
                <a:spcPts val="0"/>
              </a:spcAft>
              <a:buClr>
                <a:srgbClr val="007FA3"/>
              </a:buClr>
              <a:buSzPct val="100000"/>
              <a:buFontTx/>
              <a:buAutoNum type="arabicPeriod" startAt="5"/>
              <a:tabLst/>
              <a:defRPr/>
            </a:pPr>
            <a:endParaRPr kumimoji="0" lang="en-US" sz="2400" b="0" i="0" u="none" strike="noStrike" kern="1200" cap="none" spc="0" normalizeH="0" baseline="0" noProof="0" dirty="0">
              <a:ln>
                <a:noFill/>
              </a:ln>
              <a:solidFill>
                <a:prstClr val="black"/>
              </a:solidFill>
              <a:effectLst/>
              <a:uLnTx/>
              <a:uFillTx/>
              <a:latin typeface="Arial"/>
              <a:ea typeface="+mn-ea"/>
              <a:cs typeface="+mn-cs"/>
            </a:endParaRPr>
          </a:p>
          <a:p>
            <a:pPr marL="402336" marR="0" lvl="0" indent="-402336" algn="l" defTabSz="914400" rtl="0" eaLnBrk="1" fontAlgn="auto" latinLnBrk="0" hangingPunct="1">
              <a:lnSpc>
                <a:spcPct val="100000"/>
              </a:lnSpc>
              <a:spcBef>
                <a:spcPts val="900"/>
              </a:spcBef>
              <a:spcAft>
                <a:spcPts val="0"/>
              </a:spcAft>
              <a:buClr>
                <a:srgbClr val="007FA3"/>
              </a:buClr>
              <a:buSzPct val="100000"/>
              <a:buFontTx/>
              <a:buAutoNum type="arabicPeriod" startAt="7"/>
              <a:tabLst/>
              <a:defRPr/>
            </a:pPr>
            <a:r>
              <a:rPr kumimoji="0" lang="en-US" altLang="en-US" sz="2400" b="0" i="0" u="none" strike="noStrike" kern="1200" cap="none" spc="0" normalizeH="0" baseline="0" noProof="0" dirty="0">
                <a:ln>
                  <a:noFill/>
                </a:ln>
                <a:solidFill>
                  <a:prstClr val="black"/>
                </a:solidFill>
                <a:effectLst/>
                <a:uLnTx/>
                <a:uFillTx/>
                <a:latin typeface="Arial"/>
                <a:ea typeface="ヒラギノ角ゴ Pro W3" pitchFamily="-84" charset="-128"/>
                <a:cs typeface="+mn-cs"/>
              </a:rPr>
              <a:t>Collateral is a prevalent feature of debt contracts for both households and businesses.</a:t>
            </a:r>
          </a:p>
          <a:p>
            <a:pPr marL="402336" marR="0" lvl="0" indent="-402336" algn="l" defTabSz="914400" rtl="0" eaLnBrk="1" fontAlgn="auto" latinLnBrk="0" hangingPunct="1">
              <a:lnSpc>
                <a:spcPct val="100000"/>
              </a:lnSpc>
              <a:spcBef>
                <a:spcPts val="900"/>
              </a:spcBef>
              <a:spcAft>
                <a:spcPts val="0"/>
              </a:spcAft>
              <a:buClr>
                <a:srgbClr val="007FA3"/>
              </a:buClr>
              <a:buSzPct val="100000"/>
              <a:buFontTx/>
              <a:buAutoNum type="arabicPeriod" startAt="7"/>
              <a:tabLst/>
              <a:defRPr/>
            </a:pPr>
            <a:endParaRPr kumimoji="0" lang="en-US" altLang="en-US" sz="2400" b="0" i="0" u="none" strike="noStrike" kern="1200" cap="none" spc="0" normalizeH="0" baseline="0" noProof="0" dirty="0">
              <a:ln>
                <a:noFill/>
              </a:ln>
              <a:solidFill>
                <a:prstClr val="black"/>
              </a:solidFill>
              <a:effectLst/>
              <a:uLnTx/>
              <a:uFillTx/>
              <a:latin typeface="Arial"/>
              <a:ea typeface="ヒラギノ角ゴ Pro W3" pitchFamily="-84" charset="-128"/>
              <a:cs typeface="+mn-cs"/>
            </a:endParaRPr>
          </a:p>
          <a:p>
            <a:pPr marL="402336" marR="0" lvl="0" indent="-402336" algn="l" defTabSz="914400" rtl="0" eaLnBrk="1" fontAlgn="auto" latinLnBrk="0" hangingPunct="1">
              <a:lnSpc>
                <a:spcPct val="100000"/>
              </a:lnSpc>
              <a:spcBef>
                <a:spcPts val="900"/>
              </a:spcBef>
              <a:spcAft>
                <a:spcPts val="0"/>
              </a:spcAft>
              <a:buClr>
                <a:srgbClr val="007FA3"/>
              </a:buClr>
              <a:buSzPct val="100000"/>
              <a:buFontTx/>
              <a:buAutoNum type="arabicPeriod" startAt="7"/>
              <a:tabLst/>
              <a:defRPr/>
            </a:pPr>
            <a:r>
              <a:rPr kumimoji="0" lang="en-US" altLang="en-US" sz="2400" b="0" i="0" u="none" strike="noStrike" kern="1200" cap="none" spc="0" normalizeH="0" baseline="0" noProof="0" dirty="0">
                <a:ln>
                  <a:noFill/>
                </a:ln>
                <a:solidFill>
                  <a:prstClr val="black"/>
                </a:solidFill>
                <a:effectLst/>
                <a:uLnTx/>
                <a:uFillTx/>
                <a:latin typeface="Arial"/>
                <a:ea typeface="ヒラギノ角ゴ Pro W3" pitchFamily="-84" charset="-128"/>
                <a:cs typeface="+mn-cs"/>
              </a:rPr>
              <a:t>Debt contracts are typically extremely complicated legal documents that place substantial restrictions on the behaviour of the borrowers.</a:t>
            </a:r>
            <a:endParaRPr kumimoji="0" lang="en-US" sz="2400" b="0" i="0" u="none" strike="noStrike" kern="1200" cap="none" spc="0" normalizeH="0" baseline="0" noProof="0" dirty="0">
              <a:ln>
                <a:noFill/>
              </a:ln>
              <a:solidFill>
                <a:prstClr val="black"/>
              </a:solidFill>
              <a:effectLst/>
              <a:uLnTx/>
              <a:uFillTx/>
              <a:latin typeface="Arial"/>
              <a:ea typeface="+mn-ea"/>
              <a:cs typeface="+mn-cs"/>
            </a:endParaRPr>
          </a:p>
          <a:p>
            <a:pPr marL="402336" marR="0" lvl="0" indent="-402336" algn="l" defTabSz="914400" rtl="0" eaLnBrk="1" fontAlgn="auto" latinLnBrk="0" hangingPunct="1">
              <a:lnSpc>
                <a:spcPct val="100000"/>
              </a:lnSpc>
              <a:spcBef>
                <a:spcPts val="900"/>
              </a:spcBef>
              <a:spcAft>
                <a:spcPts val="0"/>
              </a:spcAft>
              <a:buClr>
                <a:srgbClr val="007FA3"/>
              </a:buClr>
              <a:buSzPct val="100000"/>
              <a:buFontTx/>
              <a:buAutoNum type="arabicPeriod"/>
              <a:tabLst/>
              <a:defRPr/>
            </a:pP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09728" indent="0">
              <a:buClr>
                <a:srgbClr val="A5A5A5"/>
              </a:buClr>
              <a:buNone/>
              <a:defRPr/>
            </a:pPr>
            <a:r>
              <a:rPr kumimoji="0" lang="en-US" sz="500" b="0" i="0" u="none" strike="noStrike" kern="1200" cap="none" spc="0" normalizeH="0" baseline="0" noProof="0" dirty="0">
                <a:ln>
                  <a:noFill/>
                </a:ln>
                <a:solidFill>
                  <a:prstClr val="black"/>
                </a:solidFill>
                <a:effectLst/>
                <a:uLnTx/>
                <a:uFillTx/>
                <a:latin typeface="Calibri" panose="020F0502020204030204"/>
                <a:ea typeface="+mn-ea"/>
                <a:cs typeface="+mn-cs"/>
              </a:rPr>
              <a:t>(The slide is adopted from Financial Markets and Institutions, Mishkin &amp; Eakins, Nine Edition, Pearson Education)</a:t>
            </a:r>
          </a:p>
          <a:p>
            <a:pPr marL="109728" marR="0" lvl="0" indent="0" algn="l" defTabSz="914400" rtl="0" eaLnBrk="1" fontAlgn="auto" latinLnBrk="0" hangingPunct="1">
              <a:lnSpc>
                <a:spcPct val="100000"/>
              </a:lnSpc>
              <a:spcBef>
                <a:spcPts val="300"/>
              </a:spcBef>
              <a:spcAft>
                <a:spcPts val="0"/>
              </a:spcAft>
              <a:buClr>
                <a:srgbClr val="A5A5A5"/>
              </a:buClr>
              <a:buSzTx/>
              <a:buNone/>
              <a:tabLst/>
              <a:defRPr/>
            </a:pPr>
            <a:endParaRPr lang="en-US" sz="2400" dirty="0">
              <a:solidFill>
                <a:prstClr val="black"/>
              </a:solidFill>
              <a:latin typeface="Calibri" panose="020F0502020204030204"/>
            </a:endParaRP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endParaRPr lang="en-US" sz="500" b="0" i="0" dirty="0">
              <a:solidFill>
                <a:schemeClr val="accent5"/>
              </a:solidFill>
              <a:effectLst/>
              <a:latin typeface="SourceSansPro"/>
            </a:endParaRPr>
          </a:p>
          <a:p>
            <a:endParaRPr lang="en-GB" dirty="0"/>
          </a:p>
        </p:txBody>
      </p:sp>
      <p:sp>
        <p:nvSpPr>
          <p:cNvPr id="5" name="Slide Number Placeholder 4">
            <a:extLst>
              <a:ext uri="{FF2B5EF4-FFF2-40B4-BE49-F238E27FC236}">
                <a16:creationId xmlns:a16="http://schemas.microsoft.com/office/drawing/2014/main" id="{DE8ED8D9-1D1E-86D3-3617-4F07B0FDB7C8}"/>
              </a:ext>
            </a:extLst>
          </p:cNvPr>
          <p:cNvSpPr>
            <a:spLocks noGrp="1"/>
          </p:cNvSpPr>
          <p:nvPr>
            <p:ph type="sldNum" sz="quarter" idx="12"/>
          </p:nvPr>
        </p:nvSpPr>
        <p:spPr/>
        <p:txBody>
          <a:bodyPr/>
          <a:lstStyle/>
          <a:p>
            <a:fld id="{E268A2EE-60DF-4D9A-BDB5-E8B57244CE40}" type="slidenum">
              <a:rPr lang="en-GB" smtClean="0"/>
              <a:pPr/>
              <a:t>30</a:t>
            </a:fld>
            <a:endParaRPr lang="en-GB"/>
          </a:p>
        </p:txBody>
      </p:sp>
      <p:sp>
        <p:nvSpPr>
          <p:cNvPr id="7" name="Title 1">
            <a:extLst>
              <a:ext uri="{FF2B5EF4-FFF2-40B4-BE49-F238E27FC236}">
                <a16:creationId xmlns:a16="http://schemas.microsoft.com/office/drawing/2014/main" id="{754F9C80-1415-8EC4-5A5E-1A543847842D}"/>
              </a:ext>
            </a:extLst>
          </p:cNvPr>
          <p:cNvSpPr>
            <a:spLocks noGrp="1"/>
          </p:cNvSpPr>
          <p:nvPr>
            <p:ph type="title"/>
          </p:nvPr>
        </p:nvSpPr>
        <p:spPr>
          <a:xfrm>
            <a:off x="427512" y="723921"/>
            <a:ext cx="11546774" cy="594240"/>
          </a:xfrm>
          <a:solidFill>
            <a:schemeClr val="accent6"/>
          </a:solidFill>
        </p:spPr>
        <p:style>
          <a:lnRef idx="0">
            <a:schemeClr val="accent6"/>
          </a:lnRef>
          <a:fillRef idx="3">
            <a:schemeClr val="accent6"/>
          </a:fillRef>
          <a:effectRef idx="3">
            <a:schemeClr val="accent6"/>
          </a:effectRef>
          <a:fontRef idx="minor">
            <a:schemeClr val="lt1"/>
          </a:fontRef>
        </p:style>
        <p:txBody>
          <a:bodyPr>
            <a:normAutofit/>
          </a:bodyPr>
          <a:lstStyle/>
          <a:p>
            <a:pPr algn="ctr"/>
            <a:r>
              <a:rPr lang="en-GB" sz="3200" dirty="0">
                <a:solidFill>
                  <a:schemeClr val="tx1"/>
                </a:solidFill>
              </a:rPr>
              <a:t>Facts of Financial Structure (More General) </a:t>
            </a:r>
          </a:p>
        </p:txBody>
      </p:sp>
    </p:spTree>
    <p:extLst>
      <p:ext uri="{BB962C8B-B14F-4D97-AF65-F5344CB8AC3E}">
        <p14:creationId xmlns:p14="http://schemas.microsoft.com/office/powerpoint/2010/main" val="15121340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C62A02C-31A3-1E82-85A7-27AA92CAD2AD}"/>
              </a:ext>
            </a:extLst>
          </p:cNvPr>
          <p:cNvSpPr>
            <a:spLocks noGrp="1"/>
          </p:cNvSpPr>
          <p:nvPr>
            <p:ph sz="half" idx="1"/>
          </p:nvPr>
        </p:nvSpPr>
        <p:spPr>
          <a:xfrm>
            <a:off x="217714" y="1608116"/>
            <a:ext cx="11756572" cy="5113318"/>
          </a:xfrm>
        </p:spPr>
        <p:txBody>
          <a:bodyPr>
            <a:normAutofit lnSpcReduction="10000"/>
          </a:bodyPr>
          <a:lstStyle/>
          <a:p>
            <a:pPr marL="109728" marR="0" lvl="0" indent="0" algn="l" defTabSz="914400" rtl="0" eaLnBrk="1" fontAlgn="auto" latinLnBrk="0" hangingPunct="1">
              <a:lnSpc>
                <a:spcPct val="100000"/>
              </a:lnSpc>
              <a:spcBef>
                <a:spcPts val="300"/>
              </a:spcBef>
              <a:spcAft>
                <a:spcPts val="0"/>
              </a:spcAft>
              <a:buClr>
                <a:srgbClr val="A5A5A5"/>
              </a:buClr>
              <a:buSzTx/>
              <a:buNone/>
              <a:tabLst/>
              <a:defRPr/>
            </a:pPr>
            <a:r>
              <a:rPr kumimoji="0" lang="en-GB" sz="2800" b="1" i="0" u="none" strike="noStrike" kern="1200" cap="none" spc="0" normalizeH="0" baseline="0" noProof="0" dirty="0">
                <a:ln>
                  <a:noFill/>
                </a:ln>
                <a:solidFill>
                  <a:prstClr val="black"/>
                </a:solidFill>
                <a:effectLst/>
                <a:uLnTx/>
                <a:uFillTx/>
                <a:latin typeface="Calibri" panose="020F0502020204030204"/>
                <a:ea typeface="+mn-ea"/>
                <a:cs typeface="+mn-cs"/>
              </a:rPr>
              <a:t>Let’s Focus more on Banks and specifically on their balance sheet</a:t>
            </a: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endPar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To understand the activities of the banks, the </a:t>
            </a:r>
            <a:r>
              <a:rPr kumimoji="0" lang="en-GB" sz="2800" b="0" i="0" u="none" strike="noStrike" kern="1200" cap="none" spc="0" normalizeH="0" baseline="0" noProof="0" dirty="0">
                <a:ln>
                  <a:noFill/>
                </a:ln>
                <a:solidFill>
                  <a:srgbClr val="FF0000"/>
                </a:solidFill>
                <a:effectLst/>
                <a:uLnTx/>
                <a:uFillTx/>
                <a:latin typeface="Calibri" panose="020F0502020204030204"/>
                <a:ea typeface="+mn-ea"/>
                <a:cs typeface="+mn-cs"/>
              </a:rPr>
              <a:t>bank balance sheet </a:t>
            </a: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is a good start. </a:t>
            </a: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A </a:t>
            </a:r>
            <a:r>
              <a:rPr kumimoji="0" lang="en-GB" sz="2400" b="0" i="0" u="none" strike="noStrike" kern="1200" cap="none" spc="0" normalizeH="0" baseline="0" noProof="0" dirty="0">
                <a:ln>
                  <a:noFill/>
                </a:ln>
                <a:solidFill>
                  <a:srgbClr val="FF0000"/>
                </a:solidFill>
                <a:effectLst/>
                <a:uLnTx/>
                <a:uFillTx/>
                <a:latin typeface="Calibri" panose="020F0502020204030204"/>
                <a:ea typeface="+mn-ea"/>
                <a:cs typeface="+mn-cs"/>
              </a:rPr>
              <a:t>balance sheet </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for any entity is </a:t>
            </a:r>
            <a:r>
              <a:rPr kumimoji="0" lang="en-GB" sz="2400" b="0" i="0" u="none" strike="noStrike" kern="1200" cap="none" spc="0" normalizeH="0" baseline="0" noProof="0" dirty="0">
                <a:ln>
                  <a:noFill/>
                </a:ln>
                <a:effectLst/>
                <a:uLnTx/>
                <a:uFillTx/>
                <a:latin typeface="Calibri" panose="020F0502020204030204"/>
                <a:ea typeface="+mn-ea"/>
                <a:cs typeface="+mn-cs"/>
              </a:rPr>
              <a:t>a list of </a:t>
            </a:r>
            <a:r>
              <a:rPr kumimoji="0" lang="en-GB" sz="2400" b="0" i="0" u="none" strike="noStrike" kern="1200" cap="none" spc="0" normalizeH="0" baseline="0" noProof="0" dirty="0">
                <a:ln>
                  <a:noFill/>
                </a:ln>
                <a:solidFill>
                  <a:srgbClr val="FF0000"/>
                </a:solidFill>
                <a:effectLst/>
                <a:uLnTx/>
                <a:uFillTx/>
                <a:latin typeface="Calibri" panose="020F0502020204030204"/>
                <a:ea typeface="+mn-ea"/>
                <a:cs typeface="+mn-cs"/>
              </a:rPr>
              <a:t>assets </a:t>
            </a:r>
            <a:r>
              <a:rPr kumimoji="0" lang="en-GB" sz="2400" b="0" i="0" u="none" strike="noStrike" kern="1200" cap="none" spc="0" normalizeH="0" baseline="0" noProof="0" dirty="0">
                <a:ln>
                  <a:noFill/>
                </a:ln>
                <a:effectLst/>
                <a:uLnTx/>
                <a:uFillTx/>
                <a:latin typeface="Calibri" panose="020F0502020204030204"/>
                <a:ea typeface="+mn-ea"/>
                <a:cs typeface="+mn-cs"/>
              </a:rPr>
              <a:t>and</a:t>
            </a:r>
            <a:r>
              <a:rPr kumimoji="0" lang="en-GB" sz="2400" b="0" i="0" u="none" strike="noStrike" kern="1200" cap="none" spc="0" normalizeH="0" baseline="0" noProof="0" dirty="0">
                <a:ln>
                  <a:noFill/>
                </a:ln>
                <a:solidFill>
                  <a:srgbClr val="FF0000"/>
                </a:solidFill>
                <a:effectLst/>
                <a:uLnTx/>
                <a:uFillTx/>
                <a:latin typeface="Calibri" panose="020F0502020204030204"/>
                <a:ea typeface="+mn-ea"/>
                <a:cs typeface="+mn-cs"/>
              </a:rPr>
              <a:t> liabilities </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of that entity.</a:t>
            </a: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endParaRPr lang="en-GB" sz="2400" dirty="0">
              <a:solidFill>
                <a:prstClr val="black"/>
              </a:solidFill>
              <a:latin typeface="Calibri" panose="020F0502020204030204"/>
            </a:endParaRP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A bank’s balance sheet lists </a:t>
            </a:r>
            <a:r>
              <a:rPr kumimoji="0" lang="en-US" sz="2400" b="0" i="0" u="none" strike="noStrike" kern="1200" cap="none" spc="0" normalizeH="0" baseline="0" noProof="0" dirty="0">
                <a:ln>
                  <a:noFill/>
                </a:ln>
                <a:solidFill>
                  <a:srgbClr val="FF0000"/>
                </a:solidFill>
                <a:effectLst/>
                <a:uLnTx/>
                <a:uFillTx/>
                <a:latin typeface="Calibri" panose="020F0502020204030204"/>
                <a:ea typeface="+mn-ea"/>
                <a:cs typeface="+mn-cs"/>
              </a:rPr>
              <a:t>sources of bank funds </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US" sz="2400" b="0" i="0" u="none" strike="noStrike" kern="1200" cap="none" spc="0" normalizeH="0" baseline="0" noProof="0" dirty="0">
                <a:ln>
                  <a:noFill/>
                </a:ln>
                <a:solidFill>
                  <a:srgbClr val="FF0000"/>
                </a:solidFill>
                <a:effectLst/>
                <a:uLnTx/>
                <a:uFillTx/>
                <a:latin typeface="Calibri" panose="020F0502020204030204"/>
                <a:ea typeface="+mn-ea"/>
                <a:cs typeface="+mn-cs"/>
              </a:rPr>
              <a:t>liabilities</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 and </a:t>
            </a:r>
            <a:r>
              <a:rPr kumimoji="0" lang="en-US" sz="2400" b="0" i="0" u="none" strike="noStrike" kern="1200" cap="none" spc="0" normalizeH="0" baseline="0" noProof="0" dirty="0">
                <a:ln>
                  <a:noFill/>
                </a:ln>
                <a:solidFill>
                  <a:srgbClr val="FF0000"/>
                </a:solidFill>
                <a:effectLst/>
                <a:uLnTx/>
                <a:uFillTx/>
                <a:latin typeface="Calibri" panose="020F0502020204030204"/>
                <a:ea typeface="+mn-ea"/>
                <a:cs typeface="+mn-cs"/>
              </a:rPr>
              <a:t>uses of those sources </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US" sz="2400" b="0" i="0" u="none" strike="noStrike" kern="1200" cap="none" spc="0" normalizeH="0" baseline="0" noProof="0" dirty="0">
                <a:ln>
                  <a:noFill/>
                </a:ln>
                <a:solidFill>
                  <a:srgbClr val="FF0000"/>
                </a:solidFill>
                <a:effectLst/>
                <a:uLnTx/>
                <a:uFillTx/>
                <a:latin typeface="Calibri" panose="020F0502020204030204"/>
                <a:ea typeface="+mn-ea"/>
                <a:cs typeface="+mn-cs"/>
              </a:rPr>
              <a:t>assets</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Banks invest these </a:t>
            </a:r>
            <a:r>
              <a:rPr kumimoji="0" lang="en-US" sz="2400" b="0" i="0" u="none" strike="noStrike" kern="1200" cap="none" spc="0" normalizeH="0" baseline="0" noProof="0" dirty="0">
                <a:ln>
                  <a:noFill/>
                </a:ln>
                <a:solidFill>
                  <a:srgbClr val="FF0000"/>
                </a:solidFill>
                <a:effectLst/>
                <a:uLnTx/>
                <a:uFillTx/>
                <a:latin typeface="Calibri" panose="020F0502020204030204"/>
                <a:ea typeface="+mn-ea"/>
                <a:cs typeface="+mn-cs"/>
              </a:rPr>
              <a:t>liabilities</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2400" b="0" i="0" u="none" strike="noStrike" kern="1200" cap="none" spc="0" normalizeH="0" baseline="0" noProof="0" dirty="0">
                <a:ln>
                  <a:noFill/>
                </a:ln>
                <a:solidFill>
                  <a:srgbClr val="FF0000"/>
                </a:solidFill>
                <a:effectLst/>
                <a:uLnTx/>
                <a:uFillTx/>
                <a:latin typeface="Calibri" panose="020F0502020204030204"/>
                <a:ea typeface="+mn-ea"/>
                <a:cs typeface="+mn-cs"/>
              </a:rPr>
              <a:t>sources</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 into </a:t>
            </a:r>
            <a:r>
              <a:rPr kumimoji="0" lang="en-US" sz="2400" b="0" i="0" u="none" strike="noStrike" kern="1200" cap="none" spc="0" normalizeH="0" baseline="0" noProof="0" dirty="0">
                <a:ln>
                  <a:noFill/>
                </a:ln>
                <a:solidFill>
                  <a:srgbClr val="FF0000"/>
                </a:solidFill>
                <a:effectLst/>
                <a:uLnTx/>
                <a:uFillTx/>
                <a:latin typeface="Calibri" panose="020F0502020204030204"/>
                <a:ea typeface="+mn-ea"/>
                <a:cs typeface="+mn-cs"/>
              </a:rPr>
              <a:t>assets</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2400" b="0" i="0" u="none" strike="noStrike" kern="1200" cap="none" spc="0" normalizeH="0" baseline="0" noProof="0" dirty="0">
                <a:ln>
                  <a:noFill/>
                </a:ln>
                <a:solidFill>
                  <a:srgbClr val="FF0000"/>
                </a:solidFill>
                <a:effectLst/>
                <a:uLnTx/>
                <a:uFillTx/>
                <a:latin typeface="Calibri" panose="020F0502020204030204"/>
                <a:ea typeface="+mn-ea"/>
                <a:cs typeface="+mn-cs"/>
              </a:rPr>
              <a:t>uses</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 in order to create value for their capital providers, so:</a:t>
            </a: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endParaRPr lang="en-US" sz="2400" dirty="0">
              <a:solidFill>
                <a:prstClr val="black"/>
              </a:solidFill>
              <a:latin typeface="Calibri" panose="020F0502020204030204"/>
            </a:endParaRPr>
          </a:p>
          <a:p>
            <a:pPr marL="109728" marR="0" lvl="0" indent="0" algn="ctr" defTabSz="914400" rtl="0" eaLnBrk="1" fontAlgn="auto" latinLnBrk="0" hangingPunct="1">
              <a:lnSpc>
                <a:spcPct val="100000"/>
              </a:lnSpc>
              <a:spcBef>
                <a:spcPts val="300"/>
              </a:spcBef>
              <a:spcAft>
                <a:spcPts val="0"/>
              </a:spcAft>
              <a:buClr>
                <a:srgbClr val="A5A5A5"/>
              </a:buClr>
              <a:buSzTx/>
              <a:buNone/>
              <a:tabLst/>
              <a:defRPr/>
            </a:pPr>
            <a:r>
              <a:rPr kumimoji="0" lang="en-US" sz="3200" b="0" i="0" u="none" strike="noStrike" kern="1200" cap="none" spc="0" normalizeH="0" baseline="0" noProof="0" dirty="0">
                <a:ln>
                  <a:noFill/>
                </a:ln>
                <a:solidFill>
                  <a:schemeClr val="accent5">
                    <a:lumMod val="75000"/>
                  </a:schemeClr>
                </a:solidFill>
                <a:effectLst/>
                <a:uLnTx/>
                <a:uFillTx/>
                <a:latin typeface="Calibri" panose="020F0502020204030204"/>
                <a:ea typeface="+mn-ea"/>
                <a:cs typeface="+mn-cs"/>
              </a:rPr>
              <a:t>Value of Capital= Total Assets –Total Liabilities</a:t>
            </a:r>
          </a:p>
          <a:p>
            <a:pPr marL="109728" marR="0" lvl="0" indent="0" defTabSz="914400" rtl="0" eaLnBrk="1" fontAlgn="auto" latinLnBrk="0" hangingPunct="1">
              <a:lnSpc>
                <a:spcPct val="100000"/>
              </a:lnSpc>
              <a:spcBef>
                <a:spcPts val="300"/>
              </a:spcBef>
              <a:spcAft>
                <a:spcPts val="0"/>
              </a:spcAft>
              <a:buClr>
                <a:srgbClr val="A5A5A5"/>
              </a:buClr>
              <a:buSzTx/>
              <a:buNone/>
              <a:tabLst/>
              <a:defRPr/>
            </a:pP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endParaRPr lang="en-US" sz="2400" dirty="0">
              <a:solidFill>
                <a:prstClr val="black"/>
              </a:solidFill>
              <a:latin typeface="Calibri" panose="020F0502020204030204"/>
            </a:endParaRP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endParaRPr lang="en-US" sz="500" b="0" i="0" dirty="0">
              <a:solidFill>
                <a:schemeClr val="accent5"/>
              </a:solidFill>
              <a:effectLst/>
              <a:latin typeface="SourceSansPro"/>
            </a:endParaRPr>
          </a:p>
          <a:p>
            <a:endParaRPr lang="en-GB" dirty="0"/>
          </a:p>
        </p:txBody>
      </p:sp>
      <p:sp>
        <p:nvSpPr>
          <p:cNvPr id="5" name="Slide Number Placeholder 4">
            <a:extLst>
              <a:ext uri="{FF2B5EF4-FFF2-40B4-BE49-F238E27FC236}">
                <a16:creationId xmlns:a16="http://schemas.microsoft.com/office/drawing/2014/main" id="{DE8ED8D9-1D1E-86D3-3617-4F07B0FDB7C8}"/>
              </a:ext>
            </a:extLst>
          </p:cNvPr>
          <p:cNvSpPr>
            <a:spLocks noGrp="1"/>
          </p:cNvSpPr>
          <p:nvPr>
            <p:ph type="sldNum" sz="quarter" idx="12"/>
          </p:nvPr>
        </p:nvSpPr>
        <p:spPr/>
        <p:txBody>
          <a:bodyPr/>
          <a:lstStyle/>
          <a:p>
            <a:fld id="{E268A2EE-60DF-4D9A-BDB5-E8B57244CE40}" type="slidenum">
              <a:rPr lang="en-GB" smtClean="0"/>
              <a:pPr/>
              <a:t>31</a:t>
            </a:fld>
            <a:endParaRPr lang="en-GB"/>
          </a:p>
        </p:txBody>
      </p:sp>
      <p:sp>
        <p:nvSpPr>
          <p:cNvPr id="7" name="Title 1">
            <a:extLst>
              <a:ext uri="{FF2B5EF4-FFF2-40B4-BE49-F238E27FC236}">
                <a16:creationId xmlns:a16="http://schemas.microsoft.com/office/drawing/2014/main" id="{754F9C80-1415-8EC4-5A5E-1A543847842D}"/>
              </a:ext>
            </a:extLst>
          </p:cNvPr>
          <p:cNvSpPr>
            <a:spLocks noGrp="1"/>
          </p:cNvSpPr>
          <p:nvPr>
            <p:ph type="title"/>
          </p:nvPr>
        </p:nvSpPr>
        <p:spPr>
          <a:xfrm>
            <a:off x="427512" y="723921"/>
            <a:ext cx="11546774" cy="594240"/>
          </a:xfrm>
          <a:solidFill>
            <a:schemeClr val="accent6"/>
          </a:solidFill>
        </p:spPr>
        <p:style>
          <a:lnRef idx="0">
            <a:schemeClr val="accent6"/>
          </a:lnRef>
          <a:fillRef idx="3">
            <a:schemeClr val="accent6"/>
          </a:fillRef>
          <a:effectRef idx="3">
            <a:schemeClr val="accent6"/>
          </a:effectRef>
          <a:fontRef idx="minor">
            <a:schemeClr val="lt1"/>
          </a:fontRef>
        </p:style>
        <p:txBody>
          <a:bodyPr>
            <a:normAutofit/>
          </a:bodyPr>
          <a:lstStyle/>
          <a:p>
            <a:pPr algn="ctr"/>
            <a:r>
              <a:rPr lang="en-GB" sz="3200" dirty="0">
                <a:solidFill>
                  <a:schemeClr val="tx1"/>
                </a:solidFill>
              </a:rPr>
              <a:t>The Bank Balance Sheet</a:t>
            </a:r>
          </a:p>
        </p:txBody>
      </p:sp>
    </p:spTree>
    <p:extLst>
      <p:ext uri="{BB962C8B-B14F-4D97-AF65-F5344CB8AC3E}">
        <p14:creationId xmlns:p14="http://schemas.microsoft.com/office/powerpoint/2010/main" val="20323006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C62A02C-31A3-1E82-85A7-27AA92CAD2AD}"/>
              </a:ext>
            </a:extLst>
          </p:cNvPr>
          <p:cNvSpPr>
            <a:spLocks noGrp="1"/>
          </p:cNvSpPr>
          <p:nvPr>
            <p:ph sz="half" idx="1"/>
          </p:nvPr>
        </p:nvSpPr>
        <p:spPr>
          <a:xfrm>
            <a:off x="217714" y="1608116"/>
            <a:ext cx="11756572" cy="5113318"/>
          </a:xfrm>
        </p:spPr>
        <p:txBody>
          <a:bodyPr>
            <a:normAutofit/>
          </a:bodyPr>
          <a:lstStyle/>
          <a:p>
            <a:pPr marL="109728" marR="0" lvl="0" indent="0" defTabSz="914400" rtl="0" eaLnBrk="1" fontAlgn="auto" latinLnBrk="0" hangingPunct="1">
              <a:lnSpc>
                <a:spcPct val="100000"/>
              </a:lnSpc>
              <a:spcBef>
                <a:spcPts val="300"/>
              </a:spcBef>
              <a:spcAft>
                <a:spcPts val="0"/>
              </a:spcAft>
              <a:buClr>
                <a:srgbClr val="A5A5A5"/>
              </a:buClr>
              <a:buSzTx/>
              <a:buNone/>
              <a:tabLst/>
              <a:defRPr/>
            </a:pP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endParaRPr lang="en-US" sz="2400" dirty="0">
              <a:solidFill>
                <a:prstClr val="black"/>
              </a:solidFill>
              <a:latin typeface="Calibri" panose="020F0502020204030204"/>
            </a:endParaRP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endParaRPr lang="en-US" sz="500" b="0" i="0" dirty="0">
              <a:solidFill>
                <a:schemeClr val="accent5"/>
              </a:solidFill>
              <a:effectLst/>
              <a:latin typeface="SourceSansPro"/>
            </a:endParaRPr>
          </a:p>
          <a:p>
            <a:endParaRPr lang="en-GB" dirty="0"/>
          </a:p>
        </p:txBody>
      </p:sp>
      <p:sp>
        <p:nvSpPr>
          <p:cNvPr id="5" name="Slide Number Placeholder 4">
            <a:extLst>
              <a:ext uri="{FF2B5EF4-FFF2-40B4-BE49-F238E27FC236}">
                <a16:creationId xmlns:a16="http://schemas.microsoft.com/office/drawing/2014/main" id="{DE8ED8D9-1D1E-86D3-3617-4F07B0FDB7C8}"/>
              </a:ext>
            </a:extLst>
          </p:cNvPr>
          <p:cNvSpPr>
            <a:spLocks noGrp="1"/>
          </p:cNvSpPr>
          <p:nvPr>
            <p:ph type="sldNum" sz="quarter" idx="12"/>
          </p:nvPr>
        </p:nvSpPr>
        <p:spPr/>
        <p:txBody>
          <a:bodyPr/>
          <a:lstStyle/>
          <a:p>
            <a:fld id="{E268A2EE-60DF-4D9A-BDB5-E8B57244CE40}" type="slidenum">
              <a:rPr lang="en-GB" smtClean="0"/>
              <a:pPr/>
              <a:t>32</a:t>
            </a:fld>
            <a:endParaRPr lang="en-GB"/>
          </a:p>
        </p:txBody>
      </p:sp>
      <p:sp>
        <p:nvSpPr>
          <p:cNvPr id="7" name="Title 1">
            <a:extLst>
              <a:ext uri="{FF2B5EF4-FFF2-40B4-BE49-F238E27FC236}">
                <a16:creationId xmlns:a16="http://schemas.microsoft.com/office/drawing/2014/main" id="{754F9C80-1415-8EC4-5A5E-1A543847842D}"/>
              </a:ext>
            </a:extLst>
          </p:cNvPr>
          <p:cNvSpPr>
            <a:spLocks noGrp="1"/>
          </p:cNvSpPr>
          <p:nvPr>
            <p:ph type="title"/>
          </p:nvPr>
        </p:nvSpPr>
        <p:spPr>
          <a:xfrm>
            <a:off x="427512" y="723921"/>
            <a:ext cx="11546774" cy="594240"/>
          </a:xfrm>
          <a:solidFill>
            <a:schemeClr val="accent6"/>
          </a:solidFill>
        </p:spPr>
        <p:style>
          <a:lnRef idx="0">
            <a:schemeClr val="accent6"/>
          </a:lnRef>
          <a:fillRef idx="3">
            <a:schemeClr val="accent6"/>
          </a:fillRef>
          <a:effectRef idx="3">
            <a:schemeClr val="accent6"/>
          </a:effectRef>
          <a:fontRef idx="minor">
            <a:schemeClr val="lt1"/>
          </a:fontRef>
        </p:style>
        <p:txBody>
          <a:bodyPr>
            <a:normAutofit/>
          </a:bodyPr>
          <a:lstStyle/>
          <a:p>
            <a:pPr algn="ctr"/>
            <a:r>
              <a:rPr lang="en-GB" sz="3200" dirty="0">
                <a:solidFill>
                  <a:schemeClr val="tx1"/>
                </a:solidFill>
              </a:rPr>
              <a:t>The Bank Balance Sheet</a:t>
            </a:r>
          </a:p>
        </p:txBody>
      </p:sp>
      <p:sp>
        <p:nvSpPr>
          <p:cNvPr id="2" name="Text Placeholder 2">
            <a:extLst>
              <a:ext uri="{FF2B5EF4-FFF2-40B4-BE49-F238E27FC236}">
                <a16:creationId xmlns:a16="http://schemas.microsoft.com/office/drawing/2014/main" id="{6D27B0AF-CE4C-A2A0-2ECC-263EB4663723}"/>
              </a:ext>
            </a:extLst>
          </p:cNvPr>
          <p:cNvSpPr txBox="1">
            <a:spLocks/>
          </p:cNvSpPr>
          <p:nvPr/>
        </p:nvSpPr>
        <p:spPr>
          <a:xfrm>
            <a:off x="3357749" y="1907200"/>
            <a:ext cx="3289465" cy="4319905"/>
          </a:xfrm>
          <a:prstGeom prst="rect">
            <a:avLst/>
          </a:prstGeom>
          <a:noFill/>
          <a:ln w="0" cmpd="sng">
            <a:noFill/>
            <a:prstDash val="solid"/>
          </a:ln>
        </p:spPr>
        <p:txBody>
          <a:bodyPr vert="horz" lIns="0" tIns="25400" rIns="0" bIns="0" anchor="t"/>
          <a:lstStyle>
            <a:defPPr>
              <a:defRPr lang="en-US"/>
            </a:defPPr>
            <a:lvl1pPr marL="0" algn="l" defTabSz="914400" rtl="0" eaLnBrk="1" latinLnBrk="0" hangingPunct="1">
              <a:defRPr kumimoji="0" sz="800" kern="120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91440">
              <a:lnSpc>
                <a:spcPts val="1800"/>
              </a:lnSpc>
            </a:pPr>
            <a:r>
              <a:rPr lang="en-US" sz="1800" b="1" u="sng" spc="-40" dirty="0">
                <a:solidFill>
                  <a:srgbClr val="000000"/>
                </a:solidFill>
                <a:latin typeface="Calibri" panose="02020603050405020304" pitchFamily="2"/>
              </a:rPr>
              <a:t>Banks’ funds come from: </a:t>
            </a:r>
          </a:p>
          <a:p>
            <a:pPr marL="91440" indent="182880">
              <a:lnSpc>
                <a:spcPts val="1900"/>
              </a:lnSpc>
              <a:spcBef>
                <a:spcPts val="820"/>
              </a:spcBef>
              <a:buFont typeface="Symbol"/>
              <a:buChar char="·"/>
            </a:pPr>
            <a:r>
              <a:rPr lang="en-US" sz="1800" spc="-25" dirty="0">
                <a:solidFill>
                  <a:srgbClr val="000000"/>
                </a:solidFill>
                <a:latin typeface="Calibri" panose="02020603050405020304" pitchFamily="2"/>
              </a:rPr>
              <a:t>the general public (retail </a:t>
            </a:r>
          </a:p>
          <a:p>
            <a:pPr marL="274320">
              <a:lnSpc>
                <a:spcPts val="1800"/>
              </a:lnSpc>
            </a:pPr>
            <a:r>
              <a:rPr lang="en-US" sz="1800" spc="-35" dirty="0">
                <a:solidFill>
                  <a:srgbClr val="000000"/>
                </a:solidFill>
                <a:latin typeface="Calibri" panose="02020603050405020304" pitchFamily="2"/>
              </a:rPr>
              <a:t>deposits); </a:t>
            </a:r>
          </a:p>
          <a:p>
            <a:pPr marL="91440" indent="182880">
              <a:lnSpc>
                <a:spcPts val="1900"/>
              </a:lnSpc>
              <a:spcBef>
                <a:spcPts val="790"/>
              </a:spcBef>
              <a:buFont typeface="Symbol"/>
              <a:buChar char="·"/>
            </a:pPr>
            <a:r>
              <a:rPr lang="en-US" sz="1800" spc="-25" dirty="0">
                <a:solidFill>
                  <a:srgbClr val="000000"/>
                </a:solidFill>
                <a:latin typeface="Calibri" panose="02020603050405020304" pitchFamily="2"/>
              </a:rPr>
              <a:t>companies (small, </a:t>
            </a:r>
          </a:p>
          <a:p>
            <a:pPr marL="274320">
              <a:lnSpc>
                <a:spcPts val="1700"/>
              </a:lnSpc>
            </a:pPr>
            <a:r>
              <a:rPr lang="en-US" sz="1800" spc="-40" dirty="0">
                <a:solidFill>
                  <a:srgbClr val="000000"/>
                </a:solidFill>
                <a:latin typeface="Calibri" panose="02020603050405020304" pitchFamily="2"/>
              </a:rPr>
              <a:t>medium and large </a:t>
            </a:r>
          </a:p>
          <a:p>
            <a:pPr marL="274320">
              <a:lnSpc>
                <a:spcPts val="1800"/>
              </a:lnSpc>
            </a:pPr>
            <a:r>
              <a:rPr lang="en-US" sz="1800" spc="-30" dirty="0">
                <a:solidFill>
                  <a:srgbClr val="000000"/>
                </a:solidFill>
                <a:latin typeface="Calibri" panose="02020603050405020304" pitchFamily="2"/>
              </a:rPr>
              <a:t>corporate deposits); </a:t>
            </a:r>
          </a:p>
          <a:p>
            <a:pPr marL="91440" indent="182880">
              <a:lnSpc>
                <a:spcPts val="1900"/>
              </a:lnSpc>
              <a:spcBef>
                <a:spcPts val="790"/>
              </a:spcBef>
              <a:buFont typeface="Symbol"/>
              <a:buChar char="·"/>
            </a:pPr>
            <a:r>
              <a:rPr lang="en-US" sz="1800" spc="-25" dirty="0">
                <a:solidFill>
                  <a:srgbClr val="000000"/>
                </a:solidFill>
                <a:latin typeface="Calibri" panose="02020603050405020304" pitchFamily="2"/>
              </a:rPr>
              <a:t>other banks (interbank </a:t>
            </a:r>
          </a:p>
          <a:p>
            <a:pPr marL="274320">
              <a:lnSpc>
                <a:spcPts val="1800"/>
              </a:lnSpc>
            </a:pPr>
            <a:r>
              <a:rPr lang="en-US" sz="1800" spc="-35" dirty="0">
                <a:solidFill>
                  <a:srgbClr val="000000"/>
                </a:solidFill>
                <a:latin typeface="Calibri" panose="02020603050405020304" pitchFamily="2"/>
              </a:rPr>
              <a:t>deposits); </a:t>
            </a:r>
          </a:p>
          <a:p>
            <a:pPr marL="91440" indent="182880">
              <a:lnSpc>
                <a:spcPts val="1900"/>
              </a:lnSpc>
              <a:spcBef>
                <a:spcPts val="765"/>
              </a:spcBef>
              <a:buFont typeface="Symbol"/>
              <a:buChar char="·"/>
            </a:pPr>
            <a:r>
              <a:rPr lang="en-US" sz="1800" spc="-25" dirty="0">
                <a:solidFill>
                  <a:srgbClr val="000000"/>
                </a:solidFill>
                <a:latin typeface="Calibri" panose="02020603050405020304" pitchFamily="2"/>
              </a:rPr>
              <a:t>equity issues (share </a:t>
            </a:r>
          </a:p>
          <a:p>
            <a:pPr marL="274320">
              <a:lnSpc>
                <a:spcPts val="1700"/>
              </a:lnSpc>
            </a:pPr>
            <a:r>
              <a:rPr lang="en-US" sz="1800" spc="-25" dirty="0">
                <a:solidFill>
                  <a:srgbClr val="000000"/>
                </a:solidFill>
                <a:latin typeface="Calibri" panose="02020603050405020304" pitchFamily="2"/>
              </a:rPr>
              <a:t>issues, conferring </a:t>
            </a:r>
          </a:p>
          <a:p>
            <a:pPr marL="274320">
              <a:lnSpc>
                <a:spcPts val="1700"/>
              </a:lnSpc>
            </a:pPr>
            <a:r>
              <a:rPr lang="en-US" sz="1800" spc="-30" dirty="0">
                <a:solidFill>
                  <a:srgbClr val="000000"/>
                </a:solidFill>
                <a:latin typeface="Calibri" panose="02020603050405020304" pitchFamily="2"/>
              </a:rPr>
              <a:t>ownership rights on </a:t>
            </a:r>
          </a:p>
          <a:p>
            <a:pPr marL="274320">
              <a:lnSpc>
                <a:spcPts val="1800"/>
              </a:lnSpc>
            </a:pPr>
            <a:r>
              <a:rPr lang="en-US" sz="1800" spc="-45" dirty="0">
                <a:solidFill>
                  <a:srgbClr val="000000"/>
                </a:solidFill>
                <a:latin typeface="Calibri" panose="02020603050405020304" pitchFamily="2"/>
              </a:rPr>
              <a:t>holders); </a:t>
            </a:r>
          </a:p>
          <a:p>
            <a:pPr marL="91440" indent="182880">
              <a:lnSpc>
                <a:spcPts val="1900"/>
              </a:lnSpc>
              <a:spcBef>
                <a:spcPts val="815"/>
              </a:spcBef>
              <a:buFont typeface="Symbol"/>
              <a:buChar char="·"/>
            </a:pPr>
            <a:r>
              <a:rPr lang="en-US" sz="1800" spc="-20" dirty="0">
                <a:solidFill>
                  <a:srgbClr val="000000"/>
                </a:solidFill>
                <a:latin typeface="Calibri" panose="02020603050405020304" pitchFamily="2"/>
              </a:rPr>
              <a:t>debt issues (bond issues </a:t>
            </a:r>
          </a:p>
          <a:p>
            <a:pPr marL="274320">
              <a:lnSpc>
                <a:spcPts val="1800"/>
              </a:lnSpc>
            </a:pPr>
            <a:r>
              <a:rPr lang="en-US" sz="1800" spc="-35" dirty="0">
                <a:solidFill>
                  <a:srgbClr val="000000"/>
                </a:solidFill>
                <a:latin typeface="Calibri" panose="02020603050405020304" pitchFamily="2"/>
              </a:rPr>
              <a:t>and loans); and </a:t>
            </a:r>
          </a:p>
          <a:p>
            <a:pPr marL="91440" indent="182880">
              <a:lnSpc>
                <a:spcPts val="1900"/>
              </a:lnSpc>
              <a:spcBef>
                <a:spcPts val="815"/>
              </a:spcBef>
              <a:buFont typeface="Symbol"/>
              <a:buChar char="·"/>
            </a:pPr>
            <a:r>
              <a:rPr lang="en-US" sz="1800" spc="-20" dirty="0">
                <a:solidFill>
                  <a:srgbClr val="000000"/>
                </a:solidFill>
                <a:latin typeface="Calibri" panose="02020603050405020304" pitchFamily="2"/>
              </a:rPr>
              <a:t>saving past profits </a:t>
            </a:r>
          </a:p>
          <a:p>
            <a:pPr marL="274320">
              <a:lnSpc>
                <a:spcPts val="1800"/>
              </a:lnSpc>
            </a:pPr>
            <a:r>
              <a:rPr lang="en-US" sz="1800" spc="-30" dirty="0">
                <a:solidFill>
                  <a:srgbClr val="000000"/>
                </a:solidFill>
                <a:latin typeface="Calibri" panose="02020603050405020304" pitchFamily="2"/>
              </a:rPr>
              <a:t>(retained earnings). </a:t>
            </a:r>
          </a:p>
        </p:txBody>
      </p:sp>
      <p:sp>
        <p:nvSpPr>
          <p:cNvPr id="4" name="Text Placeholder 3">
            <a:extLst>
              <a:ext uri="{FF2B5EF4-FFF2-40B4-BE49-F238E27FC236}">
                <a16:creationId xmlns:a16="http://schemas.microsoft.com/office/drawing/2014/main" id="{D0E695A2-D824-C6ED-8A9A-AA2F8145EDF5}"/>
              </a:ext>
            </a:extLst>
          </p:cNvPr>
          <p:cNvSpPr txBox="1">
            <a:spLocks/>
          </p:cNvSpPr>
          <p:nvPr/>
        </p:nvSpPr>
        <p:spPr>
          <a:xfrm>
            <a:off x="427512" y="1911795"/>
            <a:ext cx="2633345" cy="4505960"/>
          </a:xfrm>
          <a:prstGeom prst="rect">
            <a:avLst/>
          </a:prstGeom>
          <a:noFill/>
          <a:ln w="0" cmpd="sng">
            <a:noFill/>
            <a:prstDash val="solid"/>
          </a:ln>
        </p:spPr>
        <p:txBody>
          <a:bodyPr vert="horz" lIns="0" tIns="46355" rIns="0" bIns="0" anchor="t"/>
          <a:lstStyle>
            <a:defPPr>
              <a:defRPr lang="en-US"/>
            </a:defPPr>
            <a:lvl1pPr marL="0" algn="l" defTabSz="914400" rtl="0" eaLnBrk="1" latinLnBrk="0" hangingPunct="1">
              <a:defRPr kumimoji="0" sz="800" kern="120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800"/>
              </a:lnSpc>
            </a:pPr>
            <a:r>
              <a:rPr lang="en-US" sz="1800" b="1" u="sng" spc="-30" dirty="0">
                <a:solidFill>
                  <a:srgbClr val="000000"/>
                </a:solidFill>
                <a:latin typeface="Calibri" panose="02020603050405020304" pitchFamily="2"/>
              </a:rPr>
              <a:t>Assets:</a:t>
            </a:r>
            <a:endParaRPr lang="en-US" sz="1800" spc="-30" dirty="0">
              <a:solidFill>
                <a:srgbClr val="000000"/>
              </a:solidFill>
              <a:latin typeface="Calibri" panose="02020603050405020304" pitchFamily="2"/>
            </a:endParaRPr>
          </a:p>
          <a:p>
            <a:pPr indent="228600">
              <a:lnSpc>
                <a:spcPts val="1900"/>
              </a:lnSpc>
              <a:spcBef>
                <a:spcPts val="1040"/>
              </a:spcBef>
              <a:buFont typeface="Symbol"/>
              <a:buChar char="·"/>
            </a:pPr>
            <a:r>
              <a:rPr lang="en-US" sz="1800" spc="-35" dirty="0">
                <a:solidFill>
                  <a:srgbClr val="000000"/>
                </a:solidFill>
                <a:latin typeface="Calibri" panose="02020603050405020304" pitchFamily="2"/>
              </a:rPr>
              <a:t>(a)cash; </a:t>
            </a:r>
          </a:p>
          <a:p>
            <a:pPr indent="228600">
              <a:lnSpc>
                <a:spcPts val="1900"/>
              </a:lnSpc>
              <a:spcBef>
                <a:spcPts val="1030"/>
              </a:spcBef>
              <a:buFont typeface="Symbol"/>
              <a:buChar char="·"/>
            </a:pPr>
            <a:r>
              <a:rPr lang="en-US" sz="1800" spc="-25" dirty="0">
                <a:solidFill>
                  <a:srgbClr val="000000"/>
                </a:solidFill>
                <a:latin typeface="Calibri" panose="02020603050405020304" pitchFamily="2"/>
              </a:rPr>
              <a:t>(b)liquid assets </a:t>
            </a:r>
          </a:p>
          <a:p>
            <a:pPr marL="228600">
              <a:lnSpc>
                <a:spcPts val="1800"/>
              </a:lnSpc>
              <a:spcBef>
                <a:spcPts val="95"/>
              </a:spcBef>
            </a:pPr>
            <a:r>
              <a:rPr lang="en-US" sz="1800" spc="-30" dirty="0">
                <a:solidFill>
                  <a:srgbClr val="000000"/>
                </a:solidFill>
                <a:latin typeface="Calibri" panose="02020603050405020304" pitchFamily="2"/>
              </a:rPr>
              <a:t>(securities); </a:t>
            </a:r>
          </a:p>
          <a:p>
            <a:pPr indent="228600">
              <a:lnSpc>
                <a:spcPts val="2000"/>
              </a:lnSpc>
              <a:spcBef>
                <a:spcPts val="1005"/>
              </a:spcBef>
              <a:buFont typeface="Symbol"/>
              <a:buChar char="·"/>
            </a:pPr>
            <a:r>
              <a:rPr lang="en-US" sz="1800" spc="-25" dirty="0">
                <a:solidFill>
                  <a:srgbClr val="000000"/>
                </a:solidFill>
                <a:latin typeface="Calibri" panose="02020603050405020304" pitchFamily="2"/>
              </a:rPr>
              <a:t>(c)short-term money </a:t>
            </a:r>
          </a:p>
          <a:p>
            <a:pPr marL="228600">
              <a:lnSpc>
                <a:spcPts val="1800"/>
              </a:lnSpc>
              <a:spcBef>
                <a:spcPts val="90"/>
              </a:spcBef>
            </a:pPr>
            <a:r>
              <a:rPr lang="en-US" sz="1800" spc="-35" dirty="0">
                <a:solidFill>
                  <a:srgbClr val="000000"/>
                </a:solidFill>
                <a:latin typeface="Calibri" panose="02020603050405020304" pitchFamily="2"/>
              </a:rPr>
              <a:t>market instruments such </a:t>
            </a:r>
          </a:p>
          <a:p>
            <a:pPr marL="228600">
              <a:lnSpc>
                <a:spcPts val="1900"/>
              </a:lnSpc>
              <a:spcBef>
                <a:spcPts val="150"/>
              </a:spcBef>
            </a:pPr>
            <a:r>
              <a:rPr lang="en-US" sz="1800" spc="-30" dirty="0">
                <a:solidFill>
                  <a:srgbClr val="000000"/>
                </a:solidFill>
                <a:latin typeface="Calibri" panose="02020603050405020304" pitchFamily="2"/>
              </a:rPr>
              <a:t>as Treasury bills, which </a:t>
            </a:r>
          </a:p>
          <a:p>
            <a:pPr marL="228600">
              <a:lnSpc>
                <a:spcPts val="1900"/>
              </a:lnSpc>
              <a:spcBef>
                <a:spcPts val="70"/>
              </a:spcBef>
            </a:pPr>
            <a:r>
              <a:rPr lang="en-US" sz="1800" spc="-30" dirty="0">
                <a:solidFill>
                  <a:srgbClr val="000000"/>
                </a:solidFill>
                <a:latin typeface="Calibri" panose="02020603050405020304" pitchFamily="2"/>
              </a:rPr>
              <a:t>banks can sell (liquidate) </a:t>
            </a:r>
          </a:p>
          <a:p>
            <a:pPr marL="228600">
              <a:lnSpc>
                <a:spcPts val="1900"/>
              </a:lnSpc>
              <a:spcBef>
                <a:spcPts val="115"/>
              </a:spcBef>
            </a:pPr>
            <a:r>
              <a:rPr lang="en-US" sz="1800" spc="-50" dirty="0">
                <a:solidFill>
                  <a:srgbClr val="000000"/>
                </a:solidFill>
                <a:latin typeface="Calibri" panose="02020603050405020304" pitchFamily="2"/>
              </a:rPr>
              <a:t>quickly if they have a cash </a:t>
            </a:r>
          </a:p>
          <a:p>
            <a:pPr marL="228600">
              <a:lnSpc>
                <a:spcPts val="1900"/>
              </a:lnSpc>
              <a:spcBef>
                <a:spcPts val="65"/>
              </a:spcBef>
            </a:pPr>
            <a:r>
              <a:rPr lang="en-US" sz="1800" spc="-35" dirty="0">
                <a:solidFill>
                  <a:srgbClr val="000000"/>
                </a:solidFill>
                <a:latin typeface="Calibri" panose="02020603050405020304" pitchFamily="2"/>
              </a:rPr>
              <a:t>shortage; </a:t>
            </a:r>
          </a:p>
          <a:p>
            <a:pPr indent="228600">
              <a:lnSpc>
                <a:spcPts val="1900"/>
              </a:lnSpc>
              <a:spcBef>
                <a:spcPts val="1030"/>
              </a:spcBef>
              <a:buFont typeface="Symbol"/>
              <a:buChar char="·"/>
            </a:pPr>
            <a:r>
              <a:rPr lang="en-US" sz="1800" spc="-35" dirty="0">
                <a:solidFill>
                  <a:srgbClr val="000000"/>
                </a:solidFill>
                <a:latin typeface="Calibri" panose="02020603050405020304" pitchFamily="2"/>
              </a:rPr>
              <a:t>(d)loans; </a:t>
            </a:r>
          </a:p>
          <a:p>
            <a:pPr indent="228600">
              <a:lnSpc>
                <a:spcPts val="1900"/>
              </a:lnSpc>
              <a:spcBef>
                <a:spcPts val="1005"/>
              </a:spcBef>
              <a:buFont typeface="Symbol"/>
              <a:buChar char="·"/>
            </a:pPr>
            <a:r>
              <a:rPr lang="en-US" sz="1800" spc="-55" dirty="0">
                <a:solidFill>
                  <a:srgbClr val="000000"/>
                </a:solidFill>
                <a:latin typeface="Calibri" panose="02020603050405020304" pitchFamily="2"/>
              </a:rPr>
              <a:t>(e)other investments; and </a:t>
            </a:r>
          </a:p>
          <a:p>
            <a:pPr indent="228600">
              <a:lnSpc>
                <a:spcPts val="1900"/>
              </a:lnSpc>
              <a:spcBef>
                <a:spcPts val="1030"/>
              </a:spcBef>
              <a:buFont typeface="Symbol"/>
              <a:buChar char="·"/>
            </a:pPr>
            <a:r>
              <a:rPr lang="en-US" sz="1800" spc="-25" dirty="0">
                <a:solidFill>
                  <a:srgbClr val="000000"/>
                </a:solidFill>
                <a:latin typeface="Calibri" panose="02020603050405020304" pitchFamily="2"/>
              </a:rPr>
              <a:t>(f)fixed assets (branch </a:t>
            </a:r>
          </a:p>
          <a:p>
            <a:pPr marL="228600">
              <a:lnSpc>
                <a:spcPts val="1900"/>
              </a:lnSpc>
              <a:spcBef>
                <a:spcPts val="115"/>
              </a:spcBef>
            </a:pPr>
            <a:r>
              <a:rPr lang="en-US" sz="1800" spc="-35" dirty="0">
                <a:solidFill>
                  <a:srgbClr val="000000"/>
                </a:solidFill>
                <a:latin typeface="Calibri" panose="02020603050405020304" pitchFamily="2"/>
              </a:rPr>
              <a:t>network, computers, </a:t>
            </a:r>
          </a:p>
          <a:p>
            <a:pPr marL="228600">
              <a:lnSpc>
                <a:spcPts val="1800"/>
              </a:lnSpc>
              <a:spcBef>
                <a:spcPts val="90"/>
              </a:spcBef>
            </a:pPr>
            <a:r>
              <a:rPr lang="en-US" sz="1800" spc="-40" dirty="0">
                <a:solidFill>
                  <a:srgbClr val="000000"/>
                </a:solidFill>
                <a:latin typeface="Calibri" panose="02020603050405020304" pitchFamily="2"/>
              </a:rPr>
              <a:t>premises). </a:t>
            </a:r>
          </a:p>
        </p:txBody>
      </p:sp>
      <p:pic>
        <p:nvPicPr>
          <p:cNvPr id="6" name="Picture 5">
            <a:extLst>
              <a:ext uri="{FF2B5EF4-FFF2-40B4-BE49-F238E27FC236}">
                <a16:creationId xmlns:a16="http://schemas.microsoft.com/office/drawing/2014/main" id="{994694F3-735A-A3A3-B739-B7D42211D786}"/>
              </a:ext>
            </a:extLst>
          </p:cNvPr>
          <p:cNvPicPr/>
          <p:nvPr/>
        </p:nvPicPr>
        <p:blipFill>
          <a:blip r:embed="rId2"/>
          <a:stretch>
            <a:fillRect/>
          </a:stretch>
        </p:blipFill>
        <p:spPr>
          <a:xfrm>
            <a:off x="6506688" y="2065951"/>
            <a:ext cx="5257800" cy="4002405"/>
          </a:xfrm>
          <a:prstGeom prst="rect">
            <a:avLst/>
          </a:prstGeom>
        </p:spPr>
      </p:pic>
      <p:sp>
        <p:nvSpPr>
          <p:cNvPr id="8" name="TextBox 7">
            <a:extLst>
              <a:ext uri="{FF2B5EF4-FFF2-40B4-BE49-F238E27FC236}">
                <a16:creationId xmlns:a16="http://schemas.microsoft.com/office/drawing/2014/main" id="{0A9B0C44-81E8-754E-CDC7-698BB3BF879B}"/>
              </a:ext>
            </a:extLst>
          </p:cNvPr>
          <p:cNvSpPr txBox="1"/>
          <p:nvPr/>
        </p:nvSpPr>
        <p:spPr>
          <a:xfrm>
            <a:off x="7113318" y="1608116"/>
            <a:ext cx="4651169" cy="369332"/>
          </a:xfrm>
          <a:prstGeom prst="rect">
            <a:avLst/>
          </a:prstGeom>
          <a:noFill/>
        </p:spPr>
        <p:txBody>
          <a:bodyPr wrap="square" rtlCol="0">
            <a:spAutoFit/>
          </a:bodyPr>
          <a:lstStyle/>
          <a:p>
            <a:r>
              <a:rPr lang="en-GB" b="1" u="sng" dirty="0"/>
              <a:t>A Very Simplified Version of A Balance Sheet</a:t>
            </a:r>
          </a:p>
        </p:txBody>
      </p:sp>
    </p:spTree>
    <p:extLst>
      <p:ext uri="{BB962C8B-B14F-4D97-AF65-F5344CB8AC3E}">
        <p14:creationId xmlns:p14="http://schemas.microsoft.com/office/powerpoint/2010/main" val="40775346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C62A02C-31A3-1E82-85A7-27AA92CAD2AD}"/>
              </a:ext>
            </a:extLst>
          </p:cNvPr>
          <p:cNvSpPr>
            <a:spLocks noGrp="1"/>
          </p:cNvSpPr>
          <p:nvPr>
            <p:ph sz="half" idx="1"/>
          </p:nvPr>
        </p:nvSpPr>
        <p:spPr>
          <a:xfrm>
            <a:off x="217714" y="1608116"/>
            <a:ext cx="11756572" cy="5113318"/>
          </a:xfrm>
        </p:spPr>
        <p:txBody>
          <a:bodyPr>
            <a:normAutofit/>
          </a:bodyPr>
          <a:lstStyle/>
          <a:p>
            <a:pPr marL="109728" marR="0" lvl="0" indent="0" defTabSz="914400" rtl="0" eaLnBrk="1" fontAlgn="auto" latinLnBrk="0" hangingPunct="1">
              <a:lnSpc>
                <a:spcPct val="100000"/>
              </a:lnSpc>
              <a:spcBef>
                <a:spcPts val="300"/>
              </a:spcBef>
              <a:spcAft>
                <a:spcPts val="0"/>
              </a:spcAft>
              <a:buClr>
                <a:srgbClr val="A5A5A5"/>
              </a:buClr>
              <a:buSzTx/>
              <a:buNone/>
              <a:tabLst/>
              <a:defRPr/>
            </a:pP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endParaRPr lang="en-US" sz="2400" dirty="0">
              <a:solidFill>
                <a:prstClr val="black"/>
              </a:solidFill>
              <a:latin typeface="Calibri" panose="020F0502020204030204"/>
            </a:endParaRP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endParaRPr lang="en-US" sz="500" b="0" i="0" dirty="0">
              <a:solidFill>
                <a:schemeClr val="accent5"/>
              </a:solidFill>
              <a:effectLst/>
              <a:latin typeface="SourceSansPro"/>
            </a:endParaRPr>
          </a:p>
          <a:p>
            <a:pPr marL="109728" indent="0">
              <a:buNone/>
            </a:pPr>
            <a:endParaRPr lang="en-GB" dirty="0"/>
          </a:p>
          <a:p>
            <a:pPr marL="109728" indent="0">
              <a:buNone/>
            </a:pPr>
            <a:endParaRPr lang="en-GB" dirty="0"/>
          </a:p>
          <a:p>
            <a:pPr marL="109728" indent="0">
              <a:buNone/>
            </a:pPr>
            <a:endParaRPr lang="en-GB" dirty="0"/>
          </a:p>
          <a:p>
            <a:pPr marL="109728" indent="0">
              <a:buNone/>
            </a:pPr>
            <a:endParaRPr lang="en-GB" dirty="0"/>
          </a:p>
          <a:p>
            <a:pPr marL="109728" indent="0">
              <a:buNone/>
            </a:pPr>
            <a:endParaRPr lang="en-GB" dirty="0"/>
          </a:p>
          <a:p>
            <a:pPr marL="109728" indent="0">
              <a:buNone/>
            </a:pPr>
            <a:endParaRPr lang="en-GB" dirty="0"/>
          </a:p>
          <a:p>
            <a:pPr marL="109728" indent="0">
              <a:buNone/>
            </a:pPr>
            <a:endParaRPr lang="en-GB" dirty="0"/>
          </a:p>
          <a:p>
            <a:pPr marL="109728" indent="0">
              <a:buNone/>
            </a:pPr>
            <a:endParaRPr lang="en-GB" dirty="0"/>
          </a:p>
          <a:p>
            <a:pPr marL="109728" indent="0">
              <a:buNone/>
            </a:pPr>
            <a:endParaRPr lang="en-GB" dirty="0"/>
          </a:p>
          <a:p>
            <a:pPr marL="109728" indent="0">
              <a:buNone/>
            </a:pPr>
            <a:endParaRPr lang="en-GB" dirty="0"/>
          </a:p>
          <a:p>
            <a:pPr marL="109728" indent="0" algn="ctr">
              <a:buNone/>
            </a:pPr>
            <a:r>
              <a:rPr lang="en-GB" sz="500" dirty="0"/>
              <a:t>Adopted from https://www.bing.com/search?q=Summary+balance+sheet+of+HSBC&amp;form=ANNTH1&amp;refig=5033035f971642c2bc43f37ed2b25ae2</a:t>
            </a:r>
          </a:p>
        </p:txBody>
      </p:sp>
      <p:sp>
        <p:nvSpPr>
          <p:cNvPr id="5" name="Slide Number Placeholder 4">
            <a:extLst>
              <a:ext uri="{FF2B5EF4-FFF2-40B4-BE49-F238E27FC236}">
                <a16:creationId xmlns:a16="http://schemas.microsoft.com/office/drawing/2014/main" id="{DE8ED8D9-1D1E-86D3-3617-4F07B0FDB7C8}"/>
              </a:ext>
            </a:extLst>
          </p:cNvPr>
          <p:cNvSpPr>
            <a:spLocks noGrp="1"/>
          </p:cNvSpPr>
          <p:nvPr>
            <p:ph type="sldNum" sz="quarter" idx="12"/>
          </p:nvPr>
        </p:nvSpPr>
        <p:spPr/>
        <p:txBody>
          <a:bodyPr/>
          <a:lstStyle/>
          <a:p>
            <a:fld id="{E268A2EE-60DF-4D9A-BDB5-E8B57244CE40}" type="slidenum">
              <a:rPr lang="en-GB" smtClean="0"/>
              <a:pPr/>
              <a:t>33</a:t>
            </a:fld>
            <a:endParaRPr lang="en-GB"/>
          </a:p>
        </p:txBody>
      </p:sp>
      <p:sp>
        <p:nvSpPr>
          <p:cNvPr id="7" name="Title 1">
            <a:extLst>
              <a:ext uri="{FF2B5EF4-FFF2-40B4-BE49-F238E27FC236}">
                <a16:creationId xmlns:a16="http://schemas.microsoft.com/office/drawing/2014/main" id="{754F9C80-1415-8EC4-5A5E-1A543847842D}"/>
              </a:ext>
            </a:extLst>
          </p:cNvPr>
          <p:cNvSpPr>
            <a:spLocks noGrp="1"/>
          </p:cNvSpPr>
          <p:nvPr>
            <p:ph type="title"/>
          </p:nvPr>
        </p:nvSpPr>
        <p:spPr>
          <a:xfrm>
            <a:off x="427512" y="723921"/>
            <a:ext cx="11546774" cy="594240"/>
          </a:xfrm>
          <a:solidFill>
            <a:schemeClr val="accent6"/>
          </a:solidFill>
        </p:spPr>
        <p:style>
          <a:lnRef idx="0">
            <a:schemeClr val="accent6"/>
          </a:lnRef>
          <a:fillRef idx="3">
            <a:schemeClr val="accent6"/>
          </a:fillRef>
          <a:effectRef idx="3">
            <a:schemeClr val="accent6"/>
          </a:effectRef>
          <a:fontRef idx="minor">
            <a:schemeClr val="lt1"/>
          </a:fontRef>
        </p:style>
        <p:txBody>
          <a:bodyPr>
            <a:normAutofit/>
          </a:bodyPr>
          <a:lstStyle/>
          <a:p>
            <a:pPr algn="ctr"/>
            <a:r>
              <a:rPr lang="en-GB" sz="3200" dirty="0">
                <a:solidFill>
                  <a:schemeClr val="tx1"/>
                </a:solidFill>
              </a:rPr>
              <a:t>The Bank Balance Sheet (Real But Very Concise Sample) </a:t>
            </a:r>
          </a:p>
        </p:txBody>
      </p:sp>
      <p:pic>
        <p:nvPicPr>
          <p:cNvPr id="8" name="Picture 7">
            <a:extLst>
              <a:ext uri="{FF2B5EF4-FFF2-40B4-BE49-F238E27FC236}">
                <a16:creationId xmlns:a16="http://schemas.microsoft.com/office/drawing/2014/main" id="{1D14BC54-0A8B-91B2-796F-379DC3F08095}"/>
              </a:ext>
            </a:extLst>
          </p:cNvPr>
          <p:cNvPicPr>
            <a:picLocks noChangeAspect="1"/>
          </p:cNvPicPr>
          <p:nvPr/>
        </p:nvPicPr>
        <p:blipFill>
          <a:blip r:embed="rId2"/>
          <a:stretch>
            <a:fillRect/>
          </a:stretch>
        </p:blipFill>
        <p:spPr>
          <a:xfrm>
            <a:off x="2165684" y="1608116"/>
            <a:ext cx="7459809" cy="5009830"/>
          </a:xfrm>
          <a:prstGeom prst="rect">
            <a:avLst/>
          </a:prstGeom>
        </p:spPr>
      </p:pic>
      <p:sp>
        <p:nvSpPr>
          <p:cNvPr id="9" name="TextBox 8">
            <a:extLst>
              <a:ext uri="{FF2B5EF4-FFF2-40B4-BE49-F238E27FC236}">
                <a16:creationId xmlns:a16="http://schemas.microsoft.com/office/drawing/2014/main" id="{599B86B8-E120-E54D-A429-8579F5475087}"/>
              </a:ext>
            </a:extLst>
          </p:cNvPr>
          <p:cNvSpPr txBox="1"/>
          <p:nvPr/>
        </p:nvSpPr>
        <p:spPr>
          <a:xfrm>
            <a:off x="3909043" y="1489384"/>
            <a:ext cx="4373914" cy="369332"/>
          </a:xfrm>
          <a:prstGeom prst="rect">
            <a:avLst/>
          </a:prstGeom>
          <a:noFill/>
        </p:spPr>
        <p:txBody>
          <a:bodyPr wrap="square" rtlCol="0">
            <a:spAutoFit/>
          </a:bodyPr>
          <a:lstStyle/>
          <a:p>
            <a:r>
              <a:rPr lang="en-GB" b="1" u="sng" dirty="0"/>
              <a:t>A Summary Balance Sheet of HSBC (2022)</a:t>
            </a:r>
          </a:p>
        </p:txBody>
      </p:sp>
      <p:sp>
        <p:nvSpPr>
          <p:cNvPr id="10" name="Cloud 9">
            <a:extLst>
              <a:ext uri="{FF2B5EF4-FFF2-40B4-BE49-F238E27FC236}">
                <a16:creationId xmlns:a16="http://schemas.microsoft.com/office/drawing/2014/main" id="{C7ECDDE4-DD13-BC6E-EB20-7BB33121A8D5}"/>
              </a:ext>
            </a:extLst>
          </p:cNvPr>
          <p:cNvSpPr/>
          <p:nvPr/>
        </p:nvSpPr>
        <p:spPr>
          <a:xfrm>
            <a:off x="9625493" y="2779295"/>
            <a:ext cx="2348793" cy="2683042"/>
          </a:xfrm>
          <a:prstGeom prst="cloud">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We don’t need to focus on this complicated version of the balance sheet</a:t>
            </a:r>
          </a:p>
        </p:txBody>
      </p:sp>
    </p:spTree>
    <p:extLst>
      <p:ext uri="{BB962C8B-B14F-4D97-AF65-F5344CB8AC3E}">
        <p14:creationId xmlns:p14="http://schemas.microsoft.com/office/powerpoint/2010/main" val="17380077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C62A02C-31A3-1E82-85A7-27AA92CAD2AD}"/>
              </a:ext>
            </a:extLst>
          </p:cNvPr>
          <p:cNvSpPr>
            <a:spLocks noGrp="1"/>
          </p:cNvSpPr>
          <p:nvPr>
            <p:ph sz="half" idx="1"/>
          </p:nvPr>
        </p:nvSpPr>
        <p:spPr>
          <a:xfrm>
            <a:off x="104273" y="1318161"/>
            <a:ext cx="11983453" cy="5113318"/>
          </a:xfrm>
        </p:spPr>
        <p:txBody>
          <a:bodyPr>
            <a:normAutofit lnSpcReduction="10000"/>
          </a:bodyPr>
          <a:lstStyle/>
          <a:p>
            <a:pPr marR="0" lvl="0"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rPr>
              <a:t>Two main sources of the bank’s profit are:</a:t>
            </a:r>
          </a:p>
          <a:p>
            <a:pPr marL="566928" marR="0" lvl="0" indent="-457200" defTabSz="914400" rtl="0" eaLnBrk="1" fontAlgn="auto" latinLnBrk="0" hangingPunct="1">
              <a:lnSpc>
                <a:spcPct val="100000"/>
              </a:lnSpc>
              <a:spcBef>
                <a:spcPts val="300"/>
              </a:spcBef>
              <a:spcAft>
                <a:spcPts val="0"/>
              </a:spcAft>
              <a:buClr>
                <a:srgbClr val="A5A5A5"/>
              </a:buClr>
              <a:buSzTx/>
              <a:buAutoNum type="alphaLcParenR"/>
              <a:tabLst/>
              <a:defRPr/>
            </a:pPr>
            <a:r>
              <a:rPr lang="en-US" sz="2400" dirty="0">
                <a:solidFill>
                  <a:prstClr val="black"/>
                </a:solidFill>
                <a:latin typeface="Calibri" panose="020F0502020204030204"/>
              </a:rPr>
              <a:t>Lending</a:t>
            </a:r>
          </a:p>
          <a:p>
            <a:pPr marL="566928" marR="0" lvl="0" indent="-457200" defTabSz="914400" rtl="0" eaLnBrk="1" fontAlgn="auto" latinLnBrk="0" hangingPunct="1">
              <a:lnSpc>
                <a:spcPct val="100000"/>
              </a:lnSpc>
              <a:spcBef>
                <a:spcPts val="300"/>
              </a:spcBef>
              <a:spcAft>
                <a:spcPts val="0"/>
              </a:spcAft>
              <a:buClr>
                <a:srgbClr val="A5A5A5"/>
              </a:buClr>
              <a:buSzTx/>
              <a:buAutoNum type="alphaLcParenR"/>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Investing in financial assets (e.g. </a:t>
            </a:r>
            <a:r>
              <a:rPr lang="en-US" sz="2400" dirty="0">
                <a:solidFill>
                  <a:prstClr val="black"/>
                </a:solidFill>
                <a:latin typeface="Calibri" panose="020F0502020204030204"/>
              </a:rPr>
              <a:t>stock market, bond market that we talk about them later)</a:t>
            </a: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endParaRPr lang="en-US" sz="2400" dirty="0">
              <a:solidFill>
                <a:prstClr val="black"/>
              </a:solidFill>
              <a:latin typeface="Calibri" panose="020F0502020204030204"/>
            </a:endParaRPr>
          </a:p>
          <a:p>
            <a:pPr marL="365760" marR="0" lvl="0" indent="-256032" algn="l" defTabSz="914400" rtl="0" eaLnBrk="1" fontAlgn="auto" latinLnBrk="0" hangingPunct="1">
              <a:lnSpc>
                <a:spcPct val="100000"/>
              </a:lnSpc>
              <a:spcBef>
                <a:spcPts val="300"/>
              </a:spcBef>
              <a:spcAft>
                <a:spcPts val="0"/>
              </a:spcAft>
              <a:buClr>
                <a:srgbClr val="A5A5A5"/>
              </a:buClr>
              <a:buSzTx/>
              <a:buFont typeface="Wingdings" panose="05000000000000000000" pitchFamily="2" charset="2"/>
              <a:buChar char="§"/>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If a bank receives </a:t>
            </a:r>
            <a:r>
              <a:rPr kumimoji="0" lang="en-US" sz="2400" b="0" i="0" u="none" strike="noStrike" kern="1200" cap="none" spc="0" normalizeH="0" baseline="0" noProof="0" dirty="0">
                <a:ln>
                  <a:noFill/>
                </a:ln>
                <a:solidFill>
                  <a:srgbClr val="FF0000"/>
                </a:solidFill>
                <a:effectLst/>
                <a:uLnTx/>
                <a:uFillTx/>
                <a:latin typeface="Calibri" panose="020F0502020204030204"/>
                <a:ea typeface="+mn-ea"/>
                <a:cs typeface="+mn-cs"/>
              </a:rPr>
              <a:t>€100 million</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 in deposits (from households or businesses) they are not allowed to lend out all of them. A certain percentage of the deposits (usually </a:t>
            </a:r>
            <a:r>
              <a:rPr kumimoji="0" lang="en-US" sz="2400" b="0" i="0" u="none" strike="noStrike" kern="1200" cap="none" spc="0" normalizeH="0" baseline="0" noProof="0" dirty="0">
                <a:ln>
                  <a:noFill/>
                </a:ln>
                <a:solidFill>
                  <a:srgbClr val="FF0000"/>
                </a:solidFill>
                <a:effectLst/>
                <a:uLnTx/>
                <a:uFillTx/>
                <a:latin typeface="Calibri" panose="020F0502020204030204"/>
                <a:ea typeface="+mn-ea"/>
                <a:cs typeface="+mn-cs"/>
              </a:rPr>
              <a:t>10-20%</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 must be kept by the central bank as a </a:t>
            </a:r>
            <a:r>
              <a:rPr kumimoji="0" lang="en-US" sz="2400" b="0" i="0" u="none" strike="noStrike" kern="1200" cap="none" spc="0" normalizeH="0" baseline="0" noProof="0" dirty="0">
                <a:ln>
                  <a:noFill/>
                </a:ln>
                <a:solidFill>
                  <a:srgbClr val="FF0000"/>
                </a:solidFill>
                <a:effectLst/>
                <a:uLnTx/>
                <a:uFillTx/>
                <a:latin typeface="Calibri" panose="020F0502020204030204"/>
                <a:ea typeface="+mn-ea"/>
                <a:cs typeface="+mn-cs"/>
              </a:rPr>
              <a:t>reserve</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 the rest is loanable. </a:t>
            </a:r>
            <a:endParaRPr lang="en-US" sz="500" b="0" i="0" dirty="0">
              <a:solidFill>
                <a:schemeClr val="accent5"/>
              </a:solidFill>
              <a:effectLst/>
              <a:latin typeface="SourceSansPro"/>
            </a:endParaRPr>
          </a:p>
          <a:p>
            <a:pPr marL="109728" indent="0">
              <a:buNone/>
            </a:pPr>
            <a:endParaRPr lang="en-GB" dirty="0"/>
          </a:p>
          <a:p>
            <a:pPr marL="342900" marR="0" lvl="0" indent="-342900" algn="l" defTabSz="914400" rtl="0" eaLnBrk="1" fontAlgn="auto" latinLnBrk="0" hangingPunct="1">
              <a:lnSpc>
                <a:spcPct val="100000"/>
              </a:lnSpc>
              <a:spcBef>
                <a:spcPts val="0"/>
              </a:spcBef>
              <a:spcAft>
                <a:spcPts val="0"/>
              </a:spcAft>
              <a:buClr>
                <a:srgbClr val="E19825">
                  <a:lumMod val="75000"/>
                </a:srgbClr>
              </a:buClr>
              <a:buSzTx/>
              <a:buFont typeface="Arial" panose="020B0604020202020204" pitchFamily="34" charset="0"/>
              <a:buChar char="•"/>
              <a:tabLst/>
              <a:defRPr/>
            </a:pPr>
            <a:r>
              <a:rPr kumimoji="0" lang="en-GB" sz="2400" b="1" i="0" u="sng" strike="noStrike" kern="1200" cap="none" spc="0" normalizeH="0" baseline="0" noProof="0" dirty="0">
                <a:ln>
                  <a:noFill/>
                </a:ln>
                <a:solidFill>
                  <a:prstClr val="black"/>
                </a:solidFill>
                <a:effectLst/>
                <a:uLnTx/>
                <a:uFillTx/>
                <a:latin typeface="Calibri" panose="020F0502020204030204"/>
                <a:ea typeface="+mn-ea"/>
                <a:cs typeface="+mn-cs"/>
              </a:rPr>
              <a:t>The idea of reserve banking:</a:t>
            </a: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Based on long-term experience, bankers have realised that a fraction of these deposits should be enough to be reserved for any possible withdrawals, but the rest can be lent out and make a profit. So, total </a:t>
            </a:r>
            <a:r>
              <a:rPr kumimoji="0" lang="en-GB" sz="2400" b="0" i="0" u="none" strike="noStrike" kern="1200" cap="none" spc="0" normalizeH="0" baseline="0" noProof="0" dirty="0">
                <a:ln>
                  <a:noFill/>
                </a:ln>
                <a:solidFill>
                  <a:srgbClr val="FF0000"/>
                </a:solidFill>
                <a:effectLst/>
                <a:uLnTx/>
                <a:uFillTx/>
                <a:latin typeface="Calibri" panose="020F0502020204030204"/>
                <a:ea typeface="+mn-ea"/>
                <a:cs typeface="+mn-cs"/>
              </a:rPr>
              <a:t>loanable funds </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are a </a:t>
            </a:r>
            <a:r>
              <a:rPr kumimoji="0" lang="en-GB" sz="2400" b="0" i="0" u="none" strike="noStrike" kern="1200" cap="none" spc="0" normalizeH="0" baseline="0" noProof="0" dirty="0">
                <a:ln>
                  <a:noFill/>
                </a:ln>
                <a:solidFill>
                  <a:srgbClr val="FF0000"/>
                </a:solidFill>
                <a:effectLst/>
                <a:uLnTx/>
                <a:uFillTx/>
                <a:latin typeface="Calibri" panose="020F0502020204030204"/>
                <a:ea typeface="+mn-ea"/>
                <a:cs typeface="+mn-cs"/>
              </a:rPr>
              <a:t>fraction of total deposits, </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and it is the main source of credit expansion and of the money supply. So, </a:t>
            </a:r>
            <a:r>
              <a:rPr kumimoji="0" lang="en-GB" sz="2400" b="0" i="0" u="sng" strike="noStrike" kern="1200" cap="none" spc="0" normalizeH="0" baseline="0" noProof="0" dirty="0">
                <a:ln>
                  <a:noFill/>
                </a:ln>
                <a:solidFill>
                  <a:prstClr val="black"/>
                </a:solidFill>
                <a:effectLst/>
                <a:uLnTx/>
                <a:uFillTx/>
                <a:latin typeface="Calibri" panose="020F0502020204030204"/>
                <a:ea typeface="+mn-ea"/>
                <a:cs typeface="+mn-cs"/>
              </a:rPr>
              <a:t>the role of reserves is to provide banks with the liquidity they need to pay depositors who want to withdraw deposits or to settle financial transactions with other banks.</a:t>
            </a:r>
          </a:p>
          <a:p>
            <a:pPr marL="109728" indent="0">
              <a:buNone/>
            </a:pPr>
            <a:endParaRPr lang="en-GB" dirty="0"/>
          </a:p>
          <a:p>
            <a:pPr marL="109728" indent="0">
              <a:buNone/>
            </a:pPr>
            <a:endParaRPr lang="en-GB" dirty="0"/>
          </a:p>
          <a:p>
            <a:pPr marL="109728" indent="0">
              <a:buNone/>
            </a:pPr>
            <a:endParaRPr lang="en-GB" dirty="0"/>
          </a:p>
          <a:p>
            <a:pPr marL="109728" indent="0">
              <a:buNone/>
            </a:pPr>
            <a:endParaRPr lang="en-GB" dirty="0"/>
          </a:p>
          <a:p>
            <a:pPr marL="109728" indent="0">
              <a:buNone/>
            </a:pPr>
            <a:endParaRPr lang="en-GB" dirty="0"/>
          </a:p>
          <a:p>
            <a:pPr marL="109728" indent="0">
              <a:buNone/>
            </a:pPr>
            <a:endParaRPr lang="en-GB" dirty="0"/>
          </a:p>
          <a:p>
            <a:pPr marL="109728" indent="0">
              <a:buNone/>
            </a:pPr>
            <a:endParaRPr lang="en-GB" dirty="0"/>
          </a:p>
          <a:p>
            <a:pPr marL="109728" indent="0">
              <a:buNone/>
            </a:pPr>
            <a:endParaRPr lang="en-GB" dirty="0"/>
          </a:p>
          <a:p>
            <a:pPr marL="109728" indent="0">
              <a:buNone/>
            </a:pPr>
            <a:endParaRPr lang="en-GB" dirty="0"/>
          </a:p>
        </p:txBody>
      </p:sp>
      <p:sp>
        <p:nvSpPr>
          <p:cNvPr id="5" name="Slide Number Placeholder 4">
            <a:extLst>
              <a:ext uri="{FF2B5EF4-FFF2-40B4-BE49-F238E27FC236}">
                <a16:creationId xmlns:a16="http://schemas.microsoft.com/office/drawing/2014/main" id="{DE8ED8D9-1D1E-86D3-3617-4F07B0FDB7C8}"/>
              </a:ext>
            </a:extLst>
          </p:cNvPr>
          <p:cNvSpPr>
            <a:spLocks noGrp="1"/>
          </p:cNvSpPr>
          <p:nvPr>
            <p:ph type="sldNum" sz="quarter" idx="12"/>
          </p:nvPr>
        </p:nvSpPr>
        <p:spPr/>
        <p:txBody>
          <a:bodyPr/>
          <a:lstStyle/>
          <a:p>
            <a:fld id="{E268A2EE-60DF-4D9A-BDB5-E8B57244CE40}" type="slidenum">
              <a:rPr lang="en-GB" smtClean="0"/>
              <a:pPr/>
              <a:t>34</a:t>
            </a:fld>
            <a:endParaRPr lang="en-GB"/>
          </a:p>
        </p:txBody>
      </p:sp>
      <p:sp>
        <p:nvSpPr>
          <p:cNvPr id="7" name="Title 1">
            <a:extLst>
              <a:ext uri="{FF2B5EF4-FFF2-40B4-BE49-F238E27FC236}">
                <a16:creationId xmlns:a16="http://schemas.microsoft.com/office/drawing/2014/main" id="{754F9C80-1415-8EC4-5A5E-1A543847842D}"/>
              </a:ext>
            </a:extLst>
          </p:cNvPr>
          <p:cNvSpPr>
            <a:spLocks noGrp="1"/>
          </p:cNvSpPr>
          <p:nvPr>
            <p:ph type="title"/>
          </p:nvPr>
        </p:nvSpPr>
        <p:spPr>
          <a:xfrm>
            <a:off x="427512" y="723921"/>
            <a:ext cx="11546774" cy="594240"/>
          </a:xfrm>
          <a:solidFill>
            <a:schemeClr val="accent6"/>
          </a:solidFill>
        </p:spPr>
        <p:style>
          <a:lnRef idx="0">
            <a:schemeClr val="accent6"/>
          </a:lnRef>
          <a:fillRef idx="3">
            <a:schemeClr val="accent6"/>
          </a:fillRef>
          <a:effectRef idx="3">
            <a:schemeClr val="accent6"/>
          </a:effectRef>
          <a:fontRef idx="minor">
            <a:schemeClr val="lt1"/>
          </a:fontRef>
        </p:style>
        <p:txBody>
          <a:bodyPr>
            <a:normAutofit/>
          </a:bodyPr>
          <a:lstStyle/>
          <a:p>
            <a:pPr algn="ctr"/>
            <a:r>
              <a:rPr lang="en-GB" sz="3200" dirty="0">
                <a:solidFill>
                  <a:schemeClr val="tx1"/>
                </a:solidFill>
              </a:rPr>
              <a:t>How Banks Make A Profit</a:t>
            </a:r>
          </a:p>
        </p:txBody>
      </p:sp>
    </p:spTree>
    <p:extLst>
      <p:ext uri="{BB962C8B-B14F-4D97-AF65-F5344CB8AC3E}">
        <p14:creationId xmlns:p14="http://schemas.microsoft.com/office/powerpoint/2010/main" val="24638953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D97434E-74C0-4C0C-B5A4-C95FC2E73F57}"/>
              </a:ext>
            </a:extLst>
          </p:cNvPr>
          <p:cNvSpPr>
            <a:spLocks noGrp="1"/>
          </p:cNvSpPr>
          <p:nvPr>
            <p:ph type="sldNum" sz="quarter" idx="12"/>
          </p:nvPr>
        </p:nvSpPr>
        <p:spPr/>
        <p:txBody>
          <a:bodyPr/>
          <a:lstStyle/>
          <a:p>
            <a:fld id="{401CF334-2D5C-4859-84A6-CA7E6E43FAEB}" type="slidenum">
              <a:rPr lang="en-US" smtClean="0"/>
              <a:t>35</a:t>
            </a:fld>
            <a:endParaRPr lang="en-US" dirty="0"/>
          </a:p>
        </p:txBody>
      </p:sp>
      <p:sp>
        <p:nvSpPr>
          <p:cNvPr id="3" name="Rectangle 2">
            <a:extLst>
              <a:ext uri="{FF2B5EF4-FFF2-40B4-BE49-F238E27FC236}">
                <a16:creationId xmlns:a16="http://schemas.microsoft.com/office/drawing/2014/main" id="{9F0AA145-ECDC-4BC9-AA16-F5E1908EB742}"/>
              </a:ext>
            </a:extLst>
          </p:cNvPr>
          <p:cNvSpPr/>
          <p:nvPr/>
        </p:nvSpPr>
        <p:spPr>
          <a:xfrm>
            <a:off x="285226" y="639835"/>
            <a:ext cx="11630422" cy="365760"/>
          </a:xfrm>
          <a:prstGeom prst="rect">
            <a:avLst/>
          </a:prstGeom>
          <a:solidFill>
            <a:schemeClr val="accent6"/>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3000" dirty="0"/>
              <a:t>Theory of Loanable Funds (Fractional–Reserve Banking) </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4C5ECE22-DB22-4E4E-AAE6-82C5B0F20F38}"/>
                  </a:ext>
                </a:extLst>
              </p:cNvPr>
              <p:cNvSpPr txBox="1"/>
              <p:nvPr/>
            </p:nvSpPr>
            <p:spPr>
              <a:xfrm>
                <a:off x="0" y="1005595"/>
                <a:ext cx="12054980" cy="6647974"/>
              </a:xfrm>
              <a:prstGeom prst="rect">
                <a:avLst/>
              </a:prstGeom>
              <a:noFill/>
            </p:spPr>
            <p:txBody>
              <a:bodyPr wrap="square" rtlCol="0">
                <a:spAutoFit/>
              </a:bodyPr>
              <a:lstStyle/>
              <a:p>
                <a:pPr marL="342900" indent="-342900">
                  <a:buClr>
                    <a:schemeClr val="accent3">
                      <a:lumMod val="75000"/>
                    </a:schemeClr>
                  </a:buClr>
                  <a:buFont typeface="Wingdings" panose="05000000000000000000" pitchFamily="2" charset="2"/>
                  <a:buChar char="q"/>
                </a:pPr>
                <a:r>
                  <a:rPr lang="en-GB" sz="2200" b="1" dirty="0"/>
                  <a:t>How much banks can create under the Fractional-Reserve Banking system:  </a:t>
                </a:r>
              </a:p>
              <a:p>
                <a:pPr marL="342900" indent="-342900">
                  <a:buClr>
                    <a:schemeClr val="accent3">
                      <a:lumMod val="75000"/>
                    </a:schemeClr>
                  </a:buClr>
                  <a:buFont typeface="Arial" panose="020B0604020202020204" pitchFamily="34" charset="0"/>
                  <a:buChar char="•"/>
                </a:pPr>
                <a:endParaRPr lang="en-GB" sz="2200" dirty="0"/>
              </a:p>
              <a:p>
                <a:pPr marL="342900" indent="-342900">
                  <a:buClr>
                    <a:schemeClr val="accent3">
                      <a:lumMod val="75000"/>
                    </a:schemeClr>
                  </a:buClr>
                  <a:buFont typeface="Arial" panose="020B0604020202020204" pitchFamily="34" charset="0"/>
                  <a:buChar char="•"/>
                </a:pPr>
                <a:r>
                  <a:rPr lang="en-GB" sz="2200" b="1" u="sng" dirty="0">
                    <a:solidFill>
                      <a:srgbClr val="FF0000"/>
                    </a:solidFill>
                  </a:rPr>
                  <a:t>100%</a:t>
                </a:r>
                <a:r>
                  <a:rPr lang="en-GB" sz="2200" b="1" u="sng" dirty="0"/>
                  <a:t> Reserve Banking:</a:t>
                </a:r>
                <a:r>
                  <a:rPr lang="en-GB" sz="2200" dirty="0"/>
                  <a:t>  A </a:t>
                </a:r>
                <a:r>
                  <a:rPr lang="en-US" sz="2400" dirty="0"/>
                  <a:t>system in which banks hold </a:t>
                </a:r>
                <a:r>
                  <a:rPr lang="en-US" sz="2400" u="sng" dirty="0"/>
                  <a:t>all deposits as reserves</a:t>
                </a:r>
                <a:r>
                  <a:rPr lang="en-US" sz="2400" dirty="0"/>
                  <a:t> and cannot lend anything from that deposits to people or any other banks. If </a:t>
                </a:r>
                <a:r>
                  <a:rPr lang="en-US" sz="2400" dirty="0">
                    <a:solidFill>
                      <a:srgbClr val="FF0000"/>
                    </a:solidFill>
                  </a:rPr>
                  <a:t>Bank A</a:t>
                </a:r>
                <a:r>
                  <a:rPr lang="en-US" sz="2400" dirty="0"/>
                  <a:t> receives a </a:t>
                </a:r>
                <a:r>
                  <a:rPr lang="en-US" sz="2400" dirty="0">
                    <a:solidFill>
                      <a:srgbClr val="FF0000"/>
                    </a:solidFill>
                  </a:rPr>
                  <a:t>£1000 </a:t>
                </a:r>
                <a:r>
                  <a:rPr lang="en-US" sz="2400" dirty="0"/>
                  <a:t>deposit from a customer, it cannot lend any part of it and under this system, there is </a:t>
                </a:r>
                <a:r>
                  <a:rPr lang="en-US" sz="2400" u="sng" dirty="0"/>
                  <a:t>no impact on the existing supply of money</a:t>
                </a:r>
                <a:r>
                  <a:rPr lang="en-US" sz="2400" dirty="0"/>
                  <a:t>. The balance sheet of </a:t>
                </a:r>
                <a:r>
                  <a:rPr lang="en-US" sz="2400" dirty="0">
                    <a:solidFill>
                      <a:srgbClr val="FF0000"/>
                    </a:solidFill>
                  </a:rPr>
                  <a:t>Bank A</a:t>
                </a:r>
                <a:r>
                  <a:rPr lang="en-US" sz="2400" dirty="0"/>
                  <a:t> would be:</a:t>
                </a:r>
              </a:p>
              <a:p>
                <a:pPr marL="342900" indent="-342900">
                  <a:buClr>
                    <a:schemeClr val="accent3">
                      <a:lumMod val="75000"/>
                    </a:schemeClr>
                  </a:buClr>
                  <a:buFont typeface="Arial" panose="020B0604020202020204" pitchFamily="34" charset="0"/>
                  <a:buChar char="•"/>
                </a:pPr>
                <a:endParaRPr lang="en-US" sz="2400" dirty="0"/>
              </a:p>
              <a:p>
                <a:pPr marL="342900" indent="-342900">
                  <a:buClr>
                    <a:schemeClr val="accent3">
                      <a:lumMod val="75000"/>
                    </a:schemeClr>
                  </a:buClr>
                  <a:buFont typeface="Arial" panose="020B0604020202020204" pitchFamily="34" charset="0"/>
                  <a:buChar char="•"/>
                </a:pPr>
                <a:endParaRPr lang="en-US" sz="2400" dirty="0"/>
              </a:p>
              <a:p>
                <a:pPr marL="342900" indent="-342900">
                  <a:buClr>
                    <a:schemeClr val="accent3">
                      <a:lumMod val="75000"/>
                    </a:schemeClr>
                  </a:buClr>
                  <a:buFont typeface="Arial" panose="020B0604020202020204" pitchFamily="34" charset="0"/>
                  <a:buChar char="•"/>
                </a:pPr>
                <a:endParaRPr lang="en-US" sz="2400" dirty="0"/>
              </a:p>
              <a:p>
                <a:pPr marL="342900" indent="-342900">
                  <a:buClr>
                    <a:schemeClr val="accent3">
                      <a:lumMod val="75000"/>
                    </a:schemeClr>
                  </a:buClr>
                  <a:buFont typeface="Arial" panose="020B0604020202020204" pitchFamily="34" charset="0"/>
                  <a:buChar char="•"/>
                </a:pPr>
                <a:endParaRPr lang="en-US" sz="2400" dirty="0"/>
              </a:p>
              <a:p>
                <a:pPr marL="342900" indent="-342900">
                  <a:buClr>
                    <a:schemeClr val="accent3">
                      <a:lumMod val="75000"/>
                    </a:schemeClr>
                  </a:buClr>
                  <a:buFont typeface="Arial" panose="020B0604020202020204" pitchFamily="34" charset="0"/>
                  <a:buChar char="•"/>
                </a:pPr>
                <a:r>
                  <a:rPr lang="en-US" sz="2200" b="1" u="sng" dirty="0"/>
                  <a:t>Fractional-Reserve Banking &amp; Money Multiplier:</a:t>
                </a:r>
                <a:r>
                  <a:rPr lang="en-US" sz="2200" dirty="0"/>
                  <a:t> A system in which </a:t>
                </a:r>
                <a:r>
                  <a:rPr lang="en-US" sz="2400" dirty="0"/>
                  <a:t>banks hold a fraction of their deposits as reserves and is able to lend the rest. If we assume the reserve rate (</a:t>
                </a:r>
                <a14:m>
                  <m:oMath xmlns:m="http://schemas.openxmlformats.org/officeDocument/2006/math">
                    <m:r>
                      <a:rPr lang="en-US" sz="2400" i="1" dirty="0" smtClean="0">
                        <a:solidFill>
                          <a:srgbClr val="FF0000"/>
                        </a:solidFill>
                        <a:latin typeface="Cambria Math" panose="02040503050406030204" pitchFamily="18" charset="0"/>
                      </a:rPr>
                      <m:t>𝑟𝑟</m:t>
                    </m:r>
                  </m:oMath>
                </a14:m>
                <a:r>
                  <a:rPr lang="en-US" sz="2400" dirty="0"/>
                  <a:t>) is </a:t>
                </a:r>
                <a:r>
                  <a:rPr lang="en-US" sz="2400" dirty="0">
                    <a:solidFill>
                      <a:srgbClr val="FF0000"/>
                    </a:solidFill>
                  </a:rPr>
                  <a:t>20%</a:t>
                </a:r>
                <a:r>
                  <a:rPr lang="en-US" sz="2400" dirty="0"/>
                  <a:t> and any loan to an individual is transferred into his/her bank account, each bank can reserve </a:t>
                </a:r>
                <a:r>
                  <a:rPr lang="en-US" sz="2400" dirty="0">
                    <a:solidFill>
                      <a:srgbClr val="FF0000"/>
                    </a:solidFill>
                  </a:rPr>
                  <a:t>20%</a:t>
                </a:r>
                <a:r>
                  <a:rPr lang="en-US" sz="2400" dirty="0"/>
                  <a:t> and lend the rest. Assuming, for simplicity, we have three different banks </a:t>
                </a:r>
                <a14:m>
                  <m:oMath xmlns:m="http://schemas.openxmlformats.org/officeDocument/2006/math">
                    <m:r>
                      <a:rPr lang="en-US" sz="2400" i="1" dirty="0" smtClean="0">
                        <a:solidFill>
                          <a:srgbClr val="FF0000"/>
                        </a:solidFill>
                        <a:latin typeface="Cambria Math" panose="02040503050406030204" pitchFamily="18" charset="0"/>
                      </a:rPr>
                      <m:t>𝐴</m:t>
                    </m:r>
                  </m:oMath>
                </a14:m>
                <a:r>
                  <a:rPr lang="en-US" sz="2400" dirty="0"/>
                  <a:t>, </a:t>
                </a:r>
                <a14:m>
                  <m:oMath xmlns:m="http://schemas.openxmlformats.org/officeDocument/2006/math">
                    <m:r>
                      <a:rPr lang="en-US" sz="2400" i="1" dirty="0" smtClean="0">
                        <a:solidFill>
                          <a:srgbClr val="FF0000"/>
                        </a:solidFill>
                        <a:latin typeface="Cambria Math" panose="02040503050406030204" pitchFamily="18" charset="0"/>
                      </a:rPr>
                      <m:t>𝐵</m:t>
                    </m:r>
                  </m:oMath>
                </a14:m>
                <a:r>
                  <a:rPr lang="en-US" sz="2400" dirty="0"/>
                  <a:t> and </a:t>
                </a:r>
                <a14:m>
                  <m:oMath xmlns:m="http://schemas.openxmlformats.org/officeDocument/2006/math">
                    <m:r>
                      <a:rPr lang="en-US" sz="2400" i="1" dirty="0" smtClean="0">
                        <a:solidFill>
                          <a:srgbClr val="FF0000"/>
                        </a:solidFill>
                        <a:latin typeface="Cambria Math" panose="02040503050406030204" pitchFamily="18" charset="0"/>
                      </a:rPr>
                      <m:t>𝐶</m:t>
                    </m:r>
                  </m:oMath>
                </a14:m>
                <a:r>
                  <a:rPr lang="en-US" sz="2400" dirty="0"/>
                  <a:t>, then the balance sheet of each bank would be: </a:t>
                </a:r>
                <a:endParaRPr lang="en-US" sz="2200" b="1" u="sng" dirty="0"/>
              </a:p>
              <a:p>
                <a:pPr marL="342900" indent="-342900">
                  <a:buClr>
                    <a:schemeClr val="accent3">
                      <a:lumMod val="75000"/>
                    </a:schemeClr>
                  </a:buClr>
                  <a:buFont typeface="Arial" panose="020B0604020202020204" pitchFamily="34" charset="0"/>
                  <a:buChar char="•"/>
                </a:pPr>
                <a:endParaRPr lang="en-US" sz="2400" dirty="0"/>
              </a:p>
              <a:p>
                <a:pPr>
                  <a:buClr>
                    <a:schemeClr val="accent3">
                      <a:lumMod val="75000"/>
                    </a:schemeClr>
                  </a:buClr>
                </a:pPr>
                <a:r>
                  <a:rPr lang="en-US" sz="2400" dirty="0"/>
                  <a:t>  </a:t>
                </a:r>
                <a:r>
                  <a:rPr lang="en-GB" sz="2200" dirty="0"/>
                  <a:t> </a:t>
                </a:r>
                <a:r>
                  <a:rPr lang="en-GB" sz="2200" b="1" u="sng" dirty="0"/>
                  <a:t>  </a:t>
                </a:r>
              </a:p>
              <a:p>
                <a:pPr marL="342900" indent="-342900">
                  <a:buClr>
                    <a:schemeClr val="accent3">
                      <a:lumMod val="75000"/>
                    </a:schemeClr>
                  </a:buClr>
                  <a:buFont typeface="Arial" panose="020B0604020202020204" pitchFamily="34" charset="0"/>
                  <a:buChar char="•"/>
                </a:pPr>
                <a:endParaRPr lang="en-GB" sz="2200" b="1" dirty="0"/>
              </a:p>
            </p:txBody>
          </p:sp>
        </mc:Choice>
        <mc:Fallback xmlns="">
          <p:sp>
            <p:nvSpPr>
              <p:cNvPr id="5" name="TextBox 4">
                <a:extLst>
                  <a:ext uri="{FF2B5EF4-FFF2-40B4-BE49-F238E27FC236}">
                    <a16:creationId xmlns:a16="http://schemas.microsoft.com/office/drawing/2014/main" id="{4C5ECE22-DB22-4E4E-AAE6-82C5B0F20F38}"/>
                  </a:ext>
                </a:extLst>
              </p:cNvPr>
              <p:cNvSpPr txBox="1">
                <a:spLocks noRot="1" noChangeAspect="1" noMove="1" noResize="1" noEditPoints="1" noAdjustHandles="1" noChangeArrowheads="1" noChangeShapeType="1" noTextEdit="1"/>
              </p:cNvSpPr>
              <p:nvPr/>
            </p:nvSpPr>
            <p:spPr>
              <a:xfrm>
                <a:off x="0" y="1005595"/>
                <a:ext cx="12054980" cy="6647974"/>
              </a:xfrm>
              <a:prstGeom prst="rect">
                <a:avLst/>
              </a:prstGeom>
              <a:blipFill>
                <a:blip r:embed="rId2"/>
                <a:stretch>
                  <a:fillRect l="-556" t="-642" r="-404"/>
                </a:stretch>
              </a:blipFill>
            </p:spPr>
            <p:txBody>
              <a:bodyPr/>
              <a:lstStyle/>
              <a:p>
                <a:r>
                  <a:rPr lang="en-GB">
                    <a:noFill/>
                  </a:rPr>
                  <a:t> </a:t>
                </a:r>
              </a:p>
            </p:txBody>
          </p:sp>
        </mc:Fallback>
      </mc:AlternateContent>
      <p:graphicFrame>
        <p:nvGraphicFramePr>
          <p:cNvPr id="4" name="Table 5">
            <a:extLst>
              <a:ext uri="{FF2B5EF4-FFF2-40B4-BE49-F238E27FC236}">
                <a16:creationId xmlns:a16="http://schemas.microsoft.com/office/drawing/2014/main" id="{A6147B58-73BC-42E1-92EC-9250CDA91D14}"/>
              </a:ext>
            </a:extLst>
          </p:cNvPr>
          <p:cNvGraphicFramePr>
            <a:graphicFrameLocks noGrp="1"/>
          </p:cNvGraphicFramePr>
          <p:nvPr>
            <p:extLst>
              <p:ext uri="{D42A27DB-BD31-4B8C-83A1-F6EECF244321}">
                <p14:modId xmlns:p14="http://schemas.microsoft.com/office/powerpoint/2010/main" val="4246418868"/>
              </p:ext>
            </p:extLst>
          </p:nvPr>
        </p:nvGraphicFramePr>
        <p:xfrm>
          <a:off x="1746774" y="3700620"/>
          <a:ext cx="8128000" cy="741680"/>
        </p:xfrm>
        <a:graphic>
          <a:graphicData uri="http://schemas.openxmlformats.org/drawingml/2006/table">
            <a:tbl>
              <a:tblPr firstRow="1" bandRow="1">
                <a:tableStyleId>{93296810-A885-4BE3-A3E7-6D5BEEA58F35}</a:tableStyleId>
              </a:tblPr>
              <a:tblGrid>
                <a:gridCol w="4064000">
                  <a:extLst>
                    <a:ext uri="{9D8B030D-6E8A-4147-A177-3AD203B41FA5}">
                      <a16:colId xmlns:a16="http://schemas.microsoft.com/office/drawing/2014/main" val="2133798381"/>
                    </a:ext>
                  </a:extLst>
                </a:gridCol>
                <a:gridCol w="4064000">
                  <a:extLst>
                    <a:ext uri="{9D8B030D-6E8A-4147-A177-3AD203B41FA5}">
                      <a16:colId xmlns:a16="http://schemas.microsoft.com/office/drawing/2014/main" val="472304955"/>
                    </a:ext>
                  </a:extLst>
                </a:gridCol>
              </a:tblGrid>
              <a:tr h="370840">
                <a:tc>
                  <a:txBody>
                    <a:bodyPr/>
                    <a:lstStyle/>
                    <a:p>
                      <a:pPr algn="ctr"/>
                      <a:r>
                        <a:rPr lang="en-GB" dirty="0">
                          <a:solidFill>
                            <a:schemeClr val="tx1"/>
                          </a:solidFill>
                        </a:rPr>
                        <a:t>Assets</a:t>
                      </a:r>
                    </a:p>
                  </a:txBody>
                  <a:tcPr/>
                </a:tc>
                <a:tc>
                  <a:txBody>
                    <a:bodyPr/>
                    <a:lstStyle/>
                    <a:p>
                      <a:pPr algn="ctr"/>
                      <a:r>
                        <a:rPr lang="en-GB" dirty="0">
                          <a:solidFill>
                            <a:schemeClr val="tx1"/>
                          </a:solidFill>
                        </a:rPr>
                        <a:t>Liabilities</a:t>
                      </a:r>
                    </a:p>
                  </a:txBody>
                  <a:tcPr/>
                </a:tc>
                <a:extLst>
                  <a:ext uri="{0D108BD9-81ED-4DB2-BD59-A6C34878D82A}">
                    <a16:rowId xmlns:a16="http://schemas.microsoft.com/office/drawing/2014/main" val="1653140949"/>
                  </a:ext>
                </a:extLst>
              </a:tr>
              <a:tr h="370840">
                <a:tc>
                  <a:txBody>
                    <a:bodyPr/>
                    <a:lstStyle/>
                    <a:p>
                      <a:pPr algn="ctr"/>
                      <a:r>
                        <a:rPr lang="en-GB" dirty="0">
                          <a:solidFill>
                            <a:srgbClr val="FF0000"/>
                          </a:solidFill>
                        </a:rPr>
                        <a:t>£1000 </a:t>
                      </a:r>
                      <a:r>
                        <a:rPr lang="en-GB" dirty="0"/>
                        <a:t>(reserve)</a:t>
                      </a:r>
                    </a:p>
                  </a:txBody>
                  <a:tcPr/>
                </a:tc>
                <a:tc>
                  <a:txBody>
                    <a:bodyPr/>
                    <a:lstStyle/>
                    <a:p>
                      <a:pPr algn="ctr"/>
                      <a:r>
                        <a:rPr lang="en-GB" dirty="0">
                          <a:solidFill>
                            <a:srgbClr val="FF0000"/>
                          </a:solidFill>
                        </a:rPr>
                        <a:t>£1000 </a:t>
                      </a:r>
                      <a:r>
                        <a:rPr lang="en-GB" dirty="0"/>
                        <a:t>(deposit)</a:t>
                      </a:r>
                    </a:p>
                  </a:txBody>
                  <a:tcPr/>
                </a:tc>
                <a:extLst>
                  <a:ext uri="{0D108BD9-81ED-4DB2-BD59-A6C34878D82A}">
                    <a16:rowId xmlns:a16="http://schemas.microsoft.com/office/drawing/2014/main" val="3394815310"/>
                  </a:ext>
                </a:extLst>
              </a:tr>
            </a:tbl>
          </a:graphicData>
        </a:graphic>
      </p:graphicFrame>
      <p:sp>
        <p:nvSpPr>
          <p:cNvPr id="6" name="TextBox 5">
            <a:extLst>
              <a:ext uri="{FF2B5EF4-FFF2-40B4-BE49-F238E27FC236}">
                <a16:creationId xmlns:a16="http://schemas.microsoft.com/office/drawing/2014/main" id="{512359C4-0A59-43B7-A25C-5C49CA945F47}"/>
              </a:ext>
            </a:extLst>
          </p:cNvPr>
          <p:cNvSpPr txBox="1"/>
          <p:nvPr/>
        </p:nvSpPr>
        <p:spPr>
          <a:xfrm>
            <a:off x="4472730" y="3331288"/>
            <a:ext cx="3246539" cy="369332"/>
          </a:xfrm>
          <a:prstGeom prst="rect">
            <a:avLst/>
          </a:prstGeom>
          <a:noFill/>
        </p:spPr>
        <p:txBody>
          <a:bodyPr wrap="square" rtlCol="0">
            <a:spAutoFit/>
          </a:bodyPr>
          <a:lstStyle/>
          <a:p>
            <a:r>
              <a:rPr lang="en-GB" dirty="0"/>
              <a:t>Bank A’s Balance Sheet</a:t>
            </a:r>
          </a:p>
        </p:txBody>
      </p:sp>
    </p:spTree>
    <p:extLst>
      <p:ext uri="{BB962C8B-B14F-4D97-AF65-F5344CB8AC3E}">
        <p14:creationId xmlns:p14="http://schemas.microsoft.com/office/powerpoint/2010/main" val="671376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D97434E-74C0-4C0C-B5A4-C95FC2E73F57}"/>
              </a:ext>
            </a:extLst>
          </p:cNvPr>
          <p:cNvSpPr>
            <a:spLocks noGrp="1"/>
          </p:cNvSpPr>
          <p:nvPr>
            <p:ph type="sldNum" sz="quarter" idx="12"/>
          </p:nvPr>
        </p:nvSpPr>
        <p:spPr/>
        <p:txBody>
          <a:bodyPr/>
          <a:lstStyle/>
          <a:p>
            <a:fld id="{401CF334-2D5C-4859-84A6-CA7E6E43FAEB}" type="slidenum">
              <a:rPr lang="en-US" smtClean="0"/>
              <a:t>36</a:t>
            </a:fld>
            <a:endParaRPr lang="en-US" dirty="0"/>
          </a:p>
        </p:txBody>
      </p:sp>
      <p:sp>
        <p:nvSpPr>
          <p:cNvPr id="3" name="Rectangle 2">
            <a:extLst>
              <a:ext uri="{FF2B5EF4-FFF2-40B4-BE49-F238E27FC236}">
                <a16:creationId xmlns:a16="http://schemas.microsoft.com/office/drawing/2014/main" id="{9F0AA145-ECDC-4BC9-AA16-F5E1908EB742}"/>
              </a:ext>
            </a:extLst>
          </p:cNvPr>
          <p:cNvSpPr/>
          <p:nvPr/>
        </p:nvSpPr>
        <p:spPr>
          <a:xfrm>
            <a:off x="285226" y="639835"/>
            <a:ext cx="11630422" cy="365760"/>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3000" b="1" u="sng" dirty="0"/>
          </a:p>
        </p:txBody>
      </p:sp>
      <p:sp>
        <p:nvSpPr>
          <p:cNvPr id="5" name="TextBox 4">
            <a:extLst>
              <a:ext uri="{FF2B5EF4-FFF2-40B4-BE49-F238E27FC236}">
                <a16:creationId xmlns:a16="http://schemas.microsoft.com/office/drawing/2014/main" id="{4C5ECE22-DB22-4E4E-AAE6-82C5B0F20F38}"/>
              </a:ext>
            </a:extLst>
          </p:cNvPr>
          <p:cNvSpPr txBox="1"/>
          <p:nvPr/>
        </p:nvSpPr>
        <p:spPr>
          <a:xfrm>
            <a:off x="8813119" y="2109692"/>
            <a:ext cx="3102529" cy="3477875"/>
          </a:xfrm>
          <a:prstGeom prst="rect">
            <a:avLst/>
          </a:prstGeom>
          <a:noFill/>
        </p:spPr>
        <p:txBody>
          <a:bodyPr wrap="square" rtlCol="0">
            <a:spAutoFit/>
          </a:bodyPr>
          <a:lstStyle/>
          <a:p>
            <a:pPr>
              <a:buClr>
                <a:schemeClr val="accent3">
                  <a:lumMod val="75000"/>
                </a:schemeClr>
              </a:buClr>
            </a:pPr>
            <a:r>
              <a:rPr lang="en-US" sz="2200" dirty="0">
                <a:solidFill>
                  <a:srgbClr val="FF0000"/>
                </a:solidFill>
              </a:rPr>
              <a:t>Bank A</a:t>
            </a:r>
            <a:r>
              <a:rPr lang="en-US" sz="2200" dirty="0"/>
              <a:t> creates </a:t>
            </a:r>
            <a:r>
              <a:rPr lang="en-US" sz="2200" dirty="0">
                <a:solidFill>
                  <a:srgbClr val="FF0000"/>
                </a:solidFill>
              </a:rPr>
              <a:t>£800 </a:t>
            </a:r>
            <a:r>
              <a:rPr lang="en-US" sz="2200" dirty="0"/>
              <a:t>credit which is received by </a:t>
            </a:r>
            <a:r>
              <a:rPr lang="en-US" sz="2200" dirty="0">
                <a:solidFill>
                  <a:srgbClr val="FF0000"/>
                </a:solidFill>
              </a:rPr>
              <a:t>Bank B</a:t>
            </a:r>
            <a:r>
              <a:rPr lang="en-US" sz="2200" dirty="0"/>
              <a:t> and this bank, in turn, reserves </a:t>
            </a:r>
            <a:r>
              <a:rPr lang="en-US" sz="2200" dirty="0">
                <a:solidFill>
                  <a:srgbClr val="FF0000"/>
                </a:solidFill>
              </a:rPr>
              <a:t>20% </a:t>
            </a:r>
            <a:r>
              <a:rPr lang="en-US" sz="2200" dirty="0"/>
              <a:t>of that and creates </a:t>
            </a:r>
            <a:r>
              <a:rPr lang="en-US" sz="2200" dirty="0">
                <a:solidFill>
                  <a:srgbClr val="FF0000"/>
                </a:solidFill>
              </a:rPr>
              <a:t>£640 </a:t>
            </a:r>
            <a:r>
              <a:rPr lang="en-US" sz="2200" dirty="0"/>
              <a:t>credit, which is received by </a:t>
            </a:r>
            <a:r>
              <a:rPr lang="en-US" sz="2200" dirty="0">
                <a:solidFill>
                  <a:srgbClr val="FF0000"/>
                </a:solidFill>
              </a:rPr>
              <a:t>Bank C</a:t>
            </a:r>
            <a:r>
              <a:rPr lang="en-US" sz="2200" dirty="0"/>
              <a:t> and this bank, again, reserves </a:t>
            </a:r>
            <a:r>
              <a:rPr lang="en-US" sz="2200" dirty="0">
                <a:solidFill>
                  <a:srgbClr val="FF0000"/>
                </a:solidFill>
              </a:rPr>
              <a:t>£128 </a:t>
            </a:r>
            <a:r>
              <a:rPr lang="en-US" sz="2200" dirty="0"/>
              <a:t>and creates </a:t>
            </a:r>
            <a:r>
              <a:rPr lang="en-US" sz="2200" dirty="0">
                <a:solidFill>
                  <a:srgbClr val="FF0000"/>
                </a:solidFill>
              </a:rPr>
              <a:t>£512</a:t>
            </a:r>
            <a:r>
              <a:rPr lang="en-US" sz="2200" dirty="0"/>
              <a:t> credit.   </a:t>
            </a:r>
            <a:r>
              <a:rPr lang="en-GB" sz="2200" dirty="0"/>
              <a:t> </a:t>
            </a:r>
            <a:r>
              <a:rPr lang="en-GB" sz="2200" b="1" u="sng" dirty="0"/>
              <a:t>  </a:t>
            </a:r>
          </a:p>
          <a:p>
            <a:pPr marL="342900" indent="-342900">
              <a:buClr>
                <a:schemeClr val="accent3">
                  <a:lumMod val="75000"/>
                </a:schemeClr>
              </a:buClr>
              <a:buFont typeface="Arial" panose="020B0604020202020204" pitchFamily="34" charset="0"/>
              <a:buChar char="•"/>
            </a:pPr>
            <a:endParaRPr lang="en-GB" sz="2200" b="1" dirty="0"/>
          </a:p>
        </p:txBody>
      </p:sp>
      <p:sp>
        <p:nvSpPr>
          <p:cNvPr id="6" name="TextBox 5">
            <a:extLst>
              <a:ext uri="{FF2B5EF4-FFF2-40B4-BE49-F238E27FC236}">
                <a16:creationId xmlns:a16="http://schemas.microsoft.com/office/drawing/2014/main" id="{512359C4-0A59-43B7-A25C-5C49CA945F47}"/>
              </a:ext>
            </a:extLst>
          </p:cNvPr>
          <p:cNvSpPr txBox="1"/>
          <p:nvPr/>
        </p:nvSpPr>
        <p:spPr>
          <a:xfrm>
            <a:off x="412458" y="1269799"/>
            <a:ext cx="3246539" cy="369332"/>
          </a:xfrm>
          <a:prstGeom prst="rect">
            <a:avLst/>
          </a:prstGeom>
          <a:noFill/>
        </p:spPr>
        <p:txBody>
          <a:bodyPr wrap="square" rtlCol="0">
            <a:spAutoFit/>
          </a:bodyPr>
          <a:lstStyle/>
          <a:p>
            <a:r>
              <a:rPr lang="en-GB" b="1" dirty="0">
                <a:solidFill>
                  <a:srgbClr val="FF0000"/>
                </a:solidFill>
              </a:rPr>
              <a:t>Bank A</a:t>
            </a:r>
            <a:r>
              <a:rPr lang="en-GB" dirty="0"/>
              <a:t>’s Balance Sheet</a:t>
            </a:r>
          </a:p>
        </p:txBody>
      </p:sp>
      <p:graphicFrame>
        <p:nvGraphicFramePr>
          <p:cNvPr id="7" name="Table 7">
            <a:extLst>
              <a:ext uri="{FF2B5EF4-FFF2-40B4-BE49-F238E27FC236}">
                <a16:creationId xmlns:a16="http://schemas.microsoft.com/office/drawing/2014/main" id="{4CB0BF65-1BCC-494E-AABF-EE36BCFECB25}"/>
              </a:ext>
            </a:extLst>
          </p:cNvPr>
          <p:cNvGraphicFramePr>
            <a:graphicFrameLocks noGrp="1"/>
          </p:cNvGraphicFramePr>
          <p:nvPr/>
        </p:nvGraphicFramePr>
        <p:xfrm>
          <a:off x="480036" y="1641795"/>
          <a:ext cx="8128000" cy="111252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3044463562"/>
                    </a:ext>
                  </a:extLst>
                </a:gridCol>
                <a:gridCol w="4064000">
                  <a:extLst>
                    <a:ext uri="{9D8B030D-6E8A-4147-A177-3AD203B41FA5}">
                      <a16:colId xmlns:a16="http://schemas.microsoft.com/office/drawing/2014/main" val="3230696467"/>
                    </a:ext>
                  </a:extLst>
                </a:gridCol>
              </a:tblGrid>
              <a:tr h="370840">
                <a:tc>
                  <a:txBody>
                    <a:bodyPr/>
                    <a:lstStyle/>
                    <a:p>
                      <a:pPr algn="ctr"/>
                      <a:r>
                        <a:rPr lang="en-GB" dirty="0"/>
                        <a:t>Assets</a:t>
                      </a:r>
                    </a:p>
                  </a:txBody>
                  <a:tcPr/>
                </a:tc>
                <a:tc>
                  <a:txBody>
                    <a:bodyPr/>
                    <a:lstStyle/>
                    <a:p>
                      <a:pPr algn="ctr"/>
                      <a:r>
                        <a:rPr lang="en-GB" dirty="0"/>
                        <a:t>Liabilities</a:t>
                      </a:r>
                    </a:p>
                  </a:txBody>
                  <a:tcPr/>
                </a:tc>
                <a:extLst>
                  <a:ext uri="{0D108BD9-81ED-4DB2-BD59-A6C34878D82A}">
                    <a16:rowId xmlns:a16="http://schemas.microsoft.com/office/drawing/2014/main" val="4115393548"/>
                  </a:ext>
                </a:extLst>
              </a:tr>
              <a:tr h="370840">
                <a:tc>
                  <a:txBody>
                    <a:bodyPr/>
                    <a:lstStyle/>
                    <a:p>
                      <a:pPr algn="ctr"/>
                      <a:r>
                        <a:rPr lang="en-GB" dirty="0">
                          <a:solidFill>
                            <a:srgbClr val="FF0000"/>
                          </a:solidFill>
                        </a:rPr>
                        <a:t>£200 </a:t>
                      </a:r>
                      <a:r>
                        <a:rPr lang="en-GB" dirty="0"/>
                        <a:t>(reserve)</a:t>
                      </a:r>
                    </a:p>
                  </a:txBody>
                  <a:tcPr/>
                </a:tc>
                <a:tc>
                  <a:txBody>
                    <a:bodyPr/>
                    <a:lstStyle/>
                    <a:p>
                      <a:pPr algn="ctr"/>
                      <a:r>
                        <a:rPr lang="en-GB" dirty="0">
                          <a:solidFill>
                            <a:srgbClr val="FF0000"/>
                          </a:solidFill>
                        </a:rPr>
                        <a:t>£1000 </a:t>
                      </a:r>
                      <a:r>
                        <a:rPr lang="en-GB" dirty="0"/>
                        <a:t>(deposit)</a:t>
                      </a:r>
                    </a:p>
                  </a:txBody>
                  <a:tcPr/>
                </a:tc>
                <a:extLst>
                  <a:ext uri="{0D108BD9-81ED-4DB2-BD59-A6C34878D82A}">
                    <a16:rowId xmlns:a16="http://schemas.microsoft.com/office/drawing/2014/main" val="3302406239"/>
                  </a:ext>
                </a:extLst>
              </a:tr>
              <a:tr h="370840">
                <a:tc>
                  <a:txBody>
                    <a:bodyPr/>
                    <a:lstStyle/>
                    <a:p>
                      <a:pPr algn="ctr"/>
                      <a:r>
                        <a:rPr lang="en-GB" dirty="0">
                          <a:solidFill>
                            <a:srgbClr val="FF0000"/>
                          </a:solidFill>
                        </a:rPr>
                        <a:t>£800 </a:t>
                      </a:r>
                      <a:r>
                        <a:rPr lang="en-GB" dirty="0"/>
                        <a:t>(loan)</a:t>
                      </a:r>
                    </a:p>
                  </a:txBody>
                  <a:tcPr/>
                </a:tc>
                <a:tc>
                  <a:txBody>
                    <a:bodyPr/>
                    <a:lstStyle/>
                    <a:p>
                      <a:pPr algn="ctr"/>
                      <a:endParaRPr lang="en-GB" dirty="0"/>
                    </a:p>
                  </a:txBody>
                  <a:tcPr/>
                </a:tc>
                <a:extLst>
                  <a:ext uri="{0D108BD9-81ED-4DB2-BD59-A6C34878D82A}">
                    <a16:rowId xmlns:a16="http://schemas.microsoft.com/office/drawing/2014/main" val="1875914164"/>
                  </a:ext>
                </a:extLst>
              </a:tr>
            </a:tbl>
          </a:graphicData>
        </a:graphic>
      </p:graphicFrame>
      <p:graphicFrame>
        <p:nvGraphicFramePr>
          <p:cNvPr id="8" name="Table 7">
            <a:extLst>
              <a:ext uri="{FF2B5EF4-FFF2-40B4-BE49-F238E27FC236}">
                <a16:creationId xmlns:a16="http://schemas.microsoft.com/office/drawing/2014/main" id="{A6B3F07B-0574-4198-AFA3-7A25D0E2FA35}"/>
              </a:ext>
            </a:extLst>
          </p:cNvPr>
          <p:cNvGraphicFramePr>
            <a:graphicFrameLocks noGrp="1"/>
          </p:cNvGraphicFramePr>
          <p:nvPr/>
        </p:nvGraphicFramePr>
        <p:xfrm>
          <a:off x="480036" y="3292370"/>
          <a:ext cx="8128000" cy="1112520"/>
        </p:xfrm>
        <a:graphic>
          <a:graphicData uri="http://schemas.openxmlformats.org/drawingml/2006/table">
            <a:tbl>
              <a:tblPr firstRow="1" bandRow="1">
                <a:tableStyleId>{F5AB1C69-6EDB-4FF4-983F-18BD219EF322}</a:tableStyleId>
              </a:tblPr>
              <a:tblGrid>
                <a:gridCol w="4064000">
                  <a:extLst>
                    <a:ext uri="{9D8B030D-6E8A-4147-A177-3AD203B41FA5}">
                      <a16:colId xmlns:a16="http://schemas.microsoft.com/office/drawing/2014/main" val="3044463562"/>
                    </a:ext>
                  </a:extLst>
                </a:gridCol>
                <a:gridCol w="4064000">
                  <a:extLst>
                    <a:ext uri="{9D8B030D-6E8A-4147-A177-3AD203B41FA5}">
                      <a16:colId xmlns:a16="http://schemas.microsoft.com/office/drawing/2014/main" val="3230696467"/>
                    </a:ext>
                  </a:extLst>
                </a:gridCol>
              </a:tblGrid>
              <a:tr h="370840">
                <a:tc>
                  <a:txBody>
                    <a:bodyPr/>
                    <a:lstStyle/>
                    <a:p>
                      <a:pPr algn="ctr"/>
                      <a:r>
                        <a:rPr lang="en-GB" dirty="0"/>
                        <a:t>Assets</a:t>
                      </a:r>
                    </a:p>
                  </a:txBody>
                  <a:tcPr/>
                </a:tc>
                <a:tc>
                  <a:txBody>
                    <a:bodyPr/>
                    <a:lstStyle/>
                    <a:p>
                      <a:pPr algn="ctr"/>
                      <a:r>
                        <a:rPr lang="en-GB" dirty="0"/>
                        <a:t>Liabilities</a:t>
                      </a:r>
                    </a:p>
                  </a:txBody>
                  <a:tcPr/>
                </a:tc>
                <a:extLst>
                  <a:ext uri="{0D108BD9-81ED-4DB2-BD59-A6C34878D82A}">
                    <a16:rowId xmlns:a16="http://schemas.microsoft.com/office/drawing/2014/main" val="4115393548"/>
                  </a:ext>
                </a:extLst>
              </a:tr>
              <a:tr h="370840">
                <a:tc>
                  <a:txBody>
                    <a:bodyPr/>
                    <a:lstStyle/>
                    <a:p>
                      <a:pPr algn="ctr"/>
                      <a:r>
                        <a:rPr lang="en-GB" dirty="0">
                          <a:solidFill>
                            <a:srgbClr val="FF0000"/>
                          </a:solidFill>
                        </a:rPr>
                        <a:t>£160 </a:t>
                      </a:r>
                      <a:r>
                        <a:rPr lang="en-GB" dirty="0"/>
                        <a:t>(reserve)</a:t>
                      </a:r>
                    </a:p>
                  </a:txBody>
                  <a:tcPr/>
                </a:tc>
                <a:tc>
                  <a:txBody>
                    <a:bodyPr/>
                    <a:lstStyle/>
                    <a:p>
                      <a:pPr algn="ctr"/>
                      <a:r>
                        <a:rPr lang="en-GB" dirty="0">
                          <a:solidFill>
                            <a:srgbClr val="FF0000"/>
                          </a:solidFill>
                        </a:rPr>
                        <a:t>£800 </a:t>
                      </a:r>
                      <a:r>
                        <a:rPr lang="en-GB" dirty="0"/>
                        <a:t>(deposit)</a:t>
                      </a:r>
                    </a:p>
                  </a:txBody>
                  <a:tcPr/>
                </a:tc>
                <a:extLst>
                  <a:ext uri="{0D108BD9-81ED-4DB2-BD59-A6C34878D82A}">
                    <a16:rowId xmlns:a16="http://schemas.microsoft.com/office/drawing/2014/main" val="3302406239"/>
                  </a:ext>
                </a:extLst>
              </a:tr>
              <a:tr h="370840">
                <a:tc>
                  <a:txBody>
                    <a:bodyPr/>
                    <a:lstStyle/>
                    <a:p>
                      <a:pPr algn="ctr"/>
                      <a:r>
                        <a:rPr lang="en-GB" dirty="0">
                          <a:solidFill>
                            <a:srgbClr val="FF0000"/>
                          </a:solidFill>
                        </a:rPr>
                        <a:t>£640 </a:t>
                      </a:r>
                      <a:r>
                        <a:rPr lang="en-GB" dirty="0"/>
                        <a:t>(loan)</a:t>
                      </a:r>
                    </a:p>
                  </a:txBody>
                  <a:tcPr/>
                </a:tc>
                <a:tc>
                  <a:txBody>
                    <a:bodyPr/>
                    <a:lstStyle/>
                    <a:p>
                      <a:pPr algn="ctr"/>
                      <a:endParaRPr lang="en-GB" dirty="0"/>
                    </a:p>
                  </a:txBody>
                  <a:tcPr/>
                </a:tc>
                <a:extLst>
                  <a:ext uri="{0D108BD9-81ED-4DB2-BD59-A6C34878D82A}">
                    <a16:rowId xmlns:a16="http://schemas.microsoft.com/office/drawing/2014/main" val="1875914164"/>
                  </a:ext>
                </a:extLst>
              </a:tr>
            </a:tbl>
          </a:graphicData>
        </a:graphic>
      </p:graphicFrame>
      <p:sp>
        <p:nvSpPr>
          <p:cNvPr id="9" name="TextBox 8">
            <a:extLst>
              <a:ext uri="{FF2B5EF4-FFF2-40B4-BE49-F238E27FC236}">
                <a16:creationId xmlns:a16="http://schemas.microsoft.com/office/drawing/2014/main" id="{1F1BBC0B-AA5E-4833-BE54-AC3AC0F2DFC9}"/>
              </a:ext>
            </a:extLst>
          </p:cNvPr>
          <p:cNvSpPr txBox="1"/>
          <p:nvPr/>
        </p:nvSpPr>
        <p:spPr>
          <a:xfrm>
            <a:off x="412458" y="2956903"/>
            <a:ext cx="3246539" cy="369332"/>
          </a:xfrm>
          <a:prstGeom prst="rect">
            <a:avLst/>
          </a:prstGeom>
          <a:noFill/>
        </p:spPr>
        <p:txBody>
          <a:bodyPr wrap="square" rtlCol="0">
            <a:spAutoFit/>
          </a:bodyPr>
          <a:lstStyle/>
          <a:p>
            <a:r>
              <a:rPr lang="en-GB" b="1" dirty="0">
                <a:solidFill>
                  <a:srgbClr val="FF0000"/>
                </a:solidFill>
              </a:rPr>
              <a:t>Bank B</a:t>
            </a:r>
            <a:r>
              <a:rPr lang="en-GB" dirty="0"/>
              <a:t>’s Balance Sheet</a:t>
            </a:r>
          </a:p>
        </p:txBody>
      </p:sp>
      <p:graphicFrame>
        <p:nvGraphicFramePr>
          <p:cNvPr id="10" name="Table 7">
            <a:extLst>
              <a:ext uri="{FF2B5EF4-FFF2-40B4-BE49-F238E27FC236}">
                <a16:creationId xmlns:a16="http://schemas.microsoft.com/office/drawing/2014/main" id="{54FAC86C-F608-4A72-9037-095294F3D471}"/>
              </a:ext>
            </a:extLst>
          </p:cNvPr>
          <p:cNvGraphicFramePr>
            <a:graphicFrameLocks noGrp="1"/>
          </p:cNvGraphicFramePr>
          <p:nvPr/>
        </p:nvGraphicFramePr>
        <p:xfrm>
          <a:off x="480036" y="4946742"/>
          <a:ext cx="8128000" cy="1112520"/>
        </p:xfrm>
        <a:graphic>
          <a:graphicData uri="http://schemas.openxmlformats.org/drawingml/2006/table">
            <a:tbl>
              <a:tblPr firstRow="1" bandRow="1">
                <a:tableStyleId>{00A15C55-8517-42AA-B614-E9B94910E393}</a:tableStyleId>
              </a:tblPr>
              <a:tblGrid>
                <a:gridCol w="4064000">
                  <a:extLst>
                    <a:ext uri="{9D8B030D-6E8A-4147-A177-3AD203B41FA5}">
                      <a16:colId xmlns:a16="http://schemas.microsoft.com/office/drawing/2014/main" val="3044463562"/>
                    </a:ext>
                  </a:extLst>
                </a:gridCol>
                <a:gridCol w="4064000">
                  <a:extLst>
                    <a:ext uri="{9D8B030D-6E8A-4147-A177-3AD203B41FA5}">
                      <a16:colId xmlns:a16="http://schemas.microsoft.com/office/drawing/2014/main" val="3230696467"/>
                    </a:ext>
                  </a:extLst>
                </a:gridCol>
              </a:tblGrid>
              <a:tr h="370840">
                <a:tc>
                  <a:txBody>
                    <a:bodyPr/>
                    <a:lstStyle/>
                    <a:p>
                      <a:pPr algn="ctr"/>
                      <a:r>
                        <a:rPr lang="en-GB" dirty="0"/>
                        <a:t>Assets</a:t>
                      </a:r>
                    </a:p>
                  </a:txBody>
                  <a:tcPr/>
                </a:tc>
                <a:tc>
                  <a:txBody>
                    <a:bodyPr/>
                    <a:lstStyle/>
                    <a:p>
                      <a:pPr algn="ctr"/>
                      <a:r>
                        <a:rPr lang="en-GB" dirty="0"/>
                        <a:t>Liabilities</a:t>
                      </a:r>
                    </a:p>
                  </a:txBody>
                  <a:tcPr/>
                </a:tc>
                <a:extLst>
                  <a:ext uri="{0D108BD9-81ED-4DB2-BD59-A6C34878D82A}">
                    <a16:rowId xmlns:a16="http://schemas.microsoft.com/office/drawing/2014/main" val="4115393548"/>
                  </a:ext>
                </a:extLst>
              </a:tr>
              <a:tr h="370840">
                <a:tc>
                  <a:txBody>
                    <a:bodyPr/>
                    <a:lstStyle/>
                    <a:p>
                      <a:pPr algn="ctr"/>
                      <a:r>
                        <a:rPr lang="en-GB" dirty="0">
                          <a:solidFill>
                            <a:srgbClr val="FF0000"/>
                          </a:solidFill>
                        </a:rPr>
                        <a:t>£128 </a:t>
                      </a:r>
                      <a:r>
                        <a:rPr lang="en-GB" dirty="0"/>
                        <a:t>(reserve)</a:t>
                      </a:r>
                    </a:p>
                  </a:txBody>
                  <a:tcPr/>
                </a:tc>
                <a:tc>
                  <a:txBody>
                    <a:bodyPr/>
                    <a:lstStyle/>
                    <a:p>
                      <a:pPr algn="ctr"/>
                      <a:r>
                        <a:rPr lang="en-GB" dirty="0">
                          <a:solidFill>
                            <a:srgbClr val="FF0000"/>
                          </a:solidFill>
                        </a:rPr>
                        <a:t>£640 </a:t>
                      </a:r>
                      <a:r>
                        <a:rPr lang="en-GB" dirty="0"/>
                        <a:t>(deposit)</a:t>
                      </a:r>
                    </a:p>
                  </a:txBody>
                  <a:tcPr/>
                </a:tc>
                <a:extLst>
                  <a:ext uri="{0D108BD9-81ED-4DB2-BD59-A6C34878D82A}">
                    <a16:rowId xmlns:a16="http://schemas.microsoft.com/office/drawing/2014/main" val="3302406239"/>
                  </a:ext>
                </a:extLst>
              </a:tr>
              <a:tr h="370840">
                <a:tc>
                  <a:txBody>
                    <a:bodyPr/>
                    <a:lstStyle/>
                    <a:p>
                      <a:pPr algn="ctr"/>
                      <a:r>
                        <a:rPr lang="en-GB" dirty="0">
                          <a:solidFill>
                            <a:srgbClr val="FF0000"/>
                          </a:solidFill>
                        </a:rPr>
                        <a:t>£512 </a:t>
                      </a:r>
                      <a:r>
                        <a:rPr lang="en-GB" dirty="0"/>
                        <a:t>(loan)</a:t>
                      </a:r>
                    </a:p>
                  </a:txBody>
                  <a:tcPr/>
                </a:tc>
                <a:tc>
                  <a:txBody>
                    <a:bodyPr/>
                    <a:lstStyle/>
                    <a:p>
                      <a:pPr algn="ctr"/>
                      <a:endParaRPr lang="en-GB" dirty="0"/>
                    </a:p>
                  </a:txBody>
                  <a:tcPr/>
                </a:tc>
                <a:extLst>
                  <a:ext uri="{0D108BD9-81ED-4DB2-BD59-A6C34878D82A}">
                    <a16:rowId xmlns:a16="http://schemas.microsoft.com/office/drawing/2014/main" val="1875914164"/>
                  </a:ext>
                </a:extLst>
              </a:tr>
            </a:tbl>
          </a:graphicData>
        </a:graphic>
      </p:graphicFrame>
      <p:sp>
        <p:nvSpPr>
          <p:cNvPr id="11" name="TextBox 10">
            <a:extLst>
              <a:ext uri="{FF2B5EF4-FFF2-40B4-BE49-F238E27FC236}">
                <a16:creationId xmlns:a16="http://schemas.microsoft.com/office/drawing/2014/main" id="{1F9BFB09-4A50-4CDF-B614-A5F80284F4D6}"/>
              </a:ext>
            </a:extLst>
          </p:cNvPr>
          <p:cNvSpPr txBox="1"/>
          <p:nvPr/>
        </p:nvSpPr>
        <p:spPr>
          <a:xfrm>
            <a:off x="412458" y="4609794"/>
            <a:ext cx="3246539" cy="369332"/>
          </a:xfrm>
          <a:prstGeom prst="rect">
            <a:avLst/>
          </a:prstGeom>
          <a:noFill/>
        </p:spPr>
        <p:txBody>
          <a:bodyPr wrap="square" rtlCol="0">
            <a:spAutoFit/>
          </a:bodyPr>
          <a:lstStyle/>
          <a:p>
            <a:r>
              <a:rPr lang="en-GB" b="1" dirty="0">
                <a:solidFill>
                  <a:srgbClr val="FF0000"/>
                </a:solidFill>
              </a:rPr>
              <a:t>Bank C</a:t>
            </a:r>
            <a:r>
              <a:rPr lang="en-GB" dirty="0"/>
              <a:t>’s Balance Sheet</a:t>
            </a:r>
          </a:p>
        </p:txBody>
      </p:sp>
      <p:sp>
        <p:nvSpPr>
          <p:cNvPr id="4" name="Rectangle 3">
            <a:extLst>
              <a:ext uri="{FF2B5EF4-FFF2-40B4-BE49-F238E27FC236}">
                <a16:creationId xmlns:a16="http://schemas.microsoft.com/office/drawing/2014/main" id="{152B12E7-C79E-9089-0835-1B01B99F6270}"/>
              </a:ext>
            </a:extLst>
          </p:cNvPr>
          <p:cNvSpPr/>
          <p:nvPr/>
        </p:nvSpPr>
        <p:spPr>
          <a:xfrm>
            <a:off x="437626" y="792235"/>
            <a:ext cx="11630422" cy="365760"/>
          </a:xfrm>
          <a:prstGeom prst="rect">
            <a:avLst/>
          </a:prstGeom>
          <a:solidFill>
            <a:schemeClr val="accent6"/>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3000" dirty="0"/>
              <a:t>Theory of Loanable Funds (Fractional–Reserve Banking) </a:t>
            </a:r>
          </a:p>
        </p:txBody>
      </p:sp>
    </p:spTree>
    <p:extLst>
      <p:ext uri="{BB962C8B-B14F-4D97-AF65-F5344CB8AC3E}">
        <p14:creationId xmlns:p14="http://schemas.microsoft.com/office/powerpoint/2010/main" val="3605168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89CA8D6-08E0-4142-A0FA-1331DFD43FFD}"/>
              </a:ext>
            </a:extLst>
          </p:cNvPr>
          <p:cNvSpPr>
            <a:spLocks noGrp="1"/>
          </p:cNvSpPr>
          <p:nvPr>
            <p:ph type="sldNum" sz="quarter" idx="12"/>
          </p:nvPr>
        </p:nvSpPr>
        <p:spPr/>
        <p:txBody>
          <a:bodyPr/>
          <a:lstStyle/>
          <a:p>
            <a:fld id="{401CF334-2D5C-4859-84A6-CA7E6E43FAEB}" type="slidenum">
              <a:rPr lang="en-US" smtClean="0"/>
              <a:t>37</a:t>
            </a:fld>
            <a:endParaRPr lang="en-US" dirty="0"/>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747CEE1E-087B-470F-A3C3-D53275B02045}"/>
                  </a:ext>
                </a:extLst>
              </p:cNvPr>
              <p:cNvSpPr txBox="1"/>
              <p:nvPr/>
            </p:nvSpPr>
            <p:spPr>
              <a:xfrm>
                <a:off x="173372" y="1084917"/>
                <a:ext cx="11845255" cy="5770811"/>
              </a:xfrm>
              <a:prstGeom prst="rect">
                <a:avLst/>
              </a:prstGeom>
              <a:noFill/>
            </p:spPr>
            <p:txBody>
              <a:bodyPr wrap="square" rtlCol="0">
                <a:spAutoFit/>
              </a:bodyPr>
              <a:lstStyle/>
              <a:p>
                <a:pPr marL="285750" indent="-285750">
                  <a:buClr>
                    <a:schemeClr val="accent3">
                      <a:lumMod val="75000"/>
                    </a:schemeClr>
                  </a:buClr>
                  <a:buFont typeface="Arial" panose="020B0604020202020204" pitchFamily="34" charset="0"/>
                  <a:buChar char="•"/>
                </a:pPr>
                <a:r>
                  <a:rPr lang="en-GB" sz="2200" dirty="0"/>
                  <a:t>If the rate of fractional-reserve is shown by </a:t>
                </a:r>
                <a14:m>
                  <m:oMath xmlns:m="http://schemas.openxmlformats.org/officeDocument/2006/math">
                    <m:r>
                      <a:rPr lang="en-GB" sz="2200" i="1" dirty="0" smtClean="0">
                        <a:solidFill>
                          <a:srgbClr val="FF0000"/>
                        </a:solidFill>
                        <a:latin typeface="Cambria Math" panose="02040503050406030204" pitchFamily="18" charset="0"/>
                      </a:rPr>
                      <m:t>𝑟𝑟</m:t>
                    </m:r>
                  </m:oMath>
                </a14:m>
                <a:r>
                  <a:rPr lang="en-GB" sz="2200" dirty="0"/>
                  <a:t> and the process of money (credit) creation continues forever, then the total money (credit) supply when the initial deposit is </a:t>
                </a:r>
                <a14:m>
                  <m:oMath xmlns:m="http://schemas.openxmlformats.org/officeDocument/2006/math">
                    <m:r>
                      <a:rPr lang="en-GB" sz="2200" i="1" dirty="0" smtClean="0">
                        <a:solidFill>
                          <a:srgbClr val="FF0000"/>
                        </a:solidFill>
                        <a:latin typeface="Cambria Math" panose="02040503050406030204" pitchFamily="18" charset="0"/>
                      </a:rPr>
                      <m:t>𝐴</m:t>
                    </m:r>
                  </m:oMath>
                </a14:m>
                <a:r>
                  <a:rPr lang="en-GB" sz="2200" dirty="0"/>
                  <a:t> will be calculated as: </a:t>
                </a:r>
              </a:p>
              <a:p>
                <a:pPr marL="285750" indent="-285750">
                  <a:buClr>
                    <a:schemeClr val="accent3">
                      <a:lumMod val="75000"/>
                    </a:schemeClr>
                  </a:buClr>
                  <a:buFont typeface="Arial" panose="020B0604020202020204" pitchFamily="34" charset="0"/>
                  <a:buChar char="•"/>
                </a:pPr>
                <a:endParaRPr lang="en-GB" sz="1000" dirty="0"/>
              </a:p>
              <a:p>
                <a:pPr>
                  <a:buClr>
                    <a:schemeClr val="accent3">
                      <a:lumMod val="75000"/>
                    </a:schemeClr>
                  </a:buClr>
                </a:pPr>
                <a14:m>
                  <m:oMathPara xmlns:m="http://schemas.openxmlformats.org/officeDocument/2006/math">
                    <m:oMathParaPr>
                      <m:jc m:val="centerGroup"/>
                    </m:oMathParaPr>
                    <m:oMath xmlns:m="http://schemas.openxmlformats.org/officeDocument/2006/math">
                      <m:r>
                        <m:rPr>
                          <m:sty m:val="p"/>
                        </m:rPr>
                        <a:rPr lang="en-GB" sz="2200" b="0" i="0" smtClean="0">
                          <a:latin typeface="Cambria Math" panose="02040503050406030204" pitchFamily="18" charset="0"/>
                        </a:rPr>
                        <m:t>original</m:t>
                      </m:r>
                      <m:r>
                        <a:rPr lang="en-GB" sz="2200" b="0" i="0" smtClean="0">
                          <a:latin typeface="Cambria Math" panose="02040503050406030204" pitchFamily="18" charset="0"/>
                        </a:rPr>
                        <m:t> </m:t>
                      </m:r>
                      <m:r>
                        <m:rPr>
                          <m:sty m:val="p"/>
                        </m:rPr>
                        <a:rPr lang="en-GB" sz="2200" b="0" i="0" smtClean="0">
                          <a:latin typeface="Cambria Math" panose="02040503050406030204" pitchFamily="18" charset="0"/>
                        </a:rPr>
                        <m:t>deposit</m:t>
                      </m:r>
                      <m:r>
                        <a:rPr lang="en-GB" sz="2200" b="0" i="1" smtClean="0">
                          <a:latin typeface="Cambria Math" panose="02040503050406030204" pitchFamily="18" charset="0"/>
                        </a:rPr>
                        <m:t>=</m:t>
                      </m:r>
                      <m:r>
                        <a:rPr lang="en-GB" sz="2200" b="0" i="1" smtClean="0">
                          <a:solidFill>
                            <a:schemeClr val="tx1"/>
                          </a:solidFill>
                          <a:latin typeface="Cambria Math" panose="02040503050406030204" pitchFamily="18" charset="0"/>
                        </a:rPr>
                        <m:t>𝐴</m:t>
                      </m:r>
                    </m:oMath>
                  </m:oMathPara>
                </a14:m>
                <a:endParaRPr lang="en-GB" sz="2200" dirty="0"/>
              </a:p>
              <a:p>
                <a:pPr>
                  <a:buClr>
                    <a:schemeClr val="accent3">
                      <a:lumMod val="75000"/>
                    </a:schemeClr>
                  </a:buClr>
                </a:pPr>
                <a:r>
                  <a:rPr lang="en-GB" sz="2200" b="0" dirty="0"/>
                  <a:t>                                                                      </a:t>
                </a:r>
                <a14:m>
                  <m:oMath xmlns:m="http://schemas.openxmlformats.org/officeDocument/2006/math">
                    <m:r>
                      <a:rPr lang="en-GB" sz="2200" b="0" i="0" smtClean="0">
                        <a:solidFill>
                          <a:srgbClr val="FF0000"/>
                        </a:solidFill>
                        <a:latin typeface="Cambria Math" panose="02040503050406030204" pitchFamily="18" charset="0"/>
                      </a:rPr>
                      <m:t>1</m:t>
                    </m:r>
                    <m:r>
                      <m:rPr>
                        <m:sty m:val="p"/>
                      </m:rPr>
                      <a:rPr lang="en-GB" sz="2200" b="0" i="0" smtClean="0">
                        <a:solidFill>
                          <a:srgbClr val="FF0000"/>
                        </a:solidFill>
                        <a:latin typeface="Cambria Math" panose="02040503050406030204" pitchFamily="18" charset="0"/>
                      </a:rPr>
                      <m:t>st</m:t>
                    </m:r>
                    <m:r>
                      <a:rPr lang="en-GB" sz="2200" b="0" i="0" smtClean="0">
                        <a:solidFill>
                          <a:srgbClr val="FF0000"/>
                        </a:solidFill>
                        <a:latin typeface="Cambria Math" panose="02040503050406030204" pitchFamily="18" charset="0"/>
                      </a:rPr>
                      <m:t> </m:t>
                    </m:r>
                    <m:r>
                      <m:rPr>
                        <m:sty m:val="p"/>
                      </m:rPr>
                      <a:rPr lang="en-GB" sz="2200" b="0" i="0" smtClean="0">
                        <a:latin typeface="Cambria Math" panose="02040503050406030204" pitchFamily="18" charset="0"/>
                      </a:rPr>
                      <m:t>bank</m:t>
                    </m:r>
                    <m:r>
                      <a:rPr lang="en-GB" sz="2200" b="0" i="0" smtClean="0">
                        <a:latin typeface="Cambria Math" panose="02040503050406030204" pitchFamily="18" charset="0"/>
                      </a:rPr>
                      <m:t> </m:t>
                    </m:r>
                    <m:r>
                      <m:rPr>
                        <m:sty m:val="p"/>
                      </m:rPr>
                      <a:rPr lang="en-GB" sz="2200" b="0" i="0" smtClean="0">
                        <a:latin typeface="Cambria Math" panose="02040503050406030204" pitchFamily="18" charset="0"/>
                      </a:rPr>
                      <m:t>lending</m:t>
                    </m:r>
                    <m:r>
                      <a:rPr lang="en-GB" sz="2200" b="0" i="1" smtClean="0">
                        <a:latin typeface="Cambria Math" panose="02040503050406030204" pitchFamily="18" charset="0"/>
                      </a:rPr>
                      <m:t>=</m:t>
                    </m:r>
                    <m:d>
                      <m:dPr>
                        <m:ctrlPr>
                          <a:rPr lang="en-GB" sz="2200" b="0" i="1" smtClean="0">
                            <a:solidFill>
                              <a:schemeClr val="tx1"/>
                            </a:solidFill>
                            <a:latin typeface="Cambria Math" panose="02040503050406030204" pitchFamily="18" charset="0"/>
                          </a:rPr>
                        </m:ctrlPr>
                      </m:dPr>
                      <m:e>
                        <m:r>
                          <a:rPr lang="en-GB" sz="2200" b="0" i="1" smtClean="0">
                            <a:solidFill>
                              <a:schemeClr val="tx1"/>
                            </a:solidFill>
                            <a:latin typeface="Cambria Math" panose="02040503050406030204" pitchFamily="18" charset="0"/>
                          </a:rPr>
                          <m:t>1−</m:t>
                        </m:r>
                        <m:r>
                          <a:rPr lang="en-GB" sz="2200" b="0" i="1" smtClean="0">
                            <a:solidFill>
                              <a:schemeClr val="tx1"/>
                            </a:solidFill>
                            <a:latin typeface="Cambria Math" panose="02040503050406030204" pitchFamily="18" charset="0"/>
                          </a:rPr>
                          <m:t>𝑟𝑟</m:t>
                        </m:r>
                      </m:e>
                    </m:d>
                    <m:r>
                      <a:rPr lang="en-GB" sz="2200" b="0" i="1" smtClean="0">
                        <a:solidFill>
                          <a:schemeClr val="tx1"/>
                        </a:solidFill>
                        <a:latin typeface="Cambria Math" panose="02040503050406030204" pitchFamily="18" charset="0"/>
                        <a:ea typeface="Cambria Math" panose="02040503050406030204" pitchFamily="18" charset="0"/>
                      </a:rPr>
                      <m:t>×</m:t>
                    </m:r>
                    <m:r>
                      <a:rPr lang="en-GB" sz="2200" b="0" i="1" smtClean="0">
                        <a:solidFill>
                          <a:schemeClr val="tx1"/>
                        </a:solidFill>
                        <a:latin typeface="Cambria Math" panose="02040503050406030204" pitchFamily="18" charset="0"/>
                        <a:ea typeface="Cambria Math" panose="02040503050406030204" pitchFamily="18" charset="0"/>
                      </a:rPr>
                      <m:t>𝐴</m:t>
                    </m:r>
                  </m:oMath>
                </a14:m>
                <a:endParaRPr lang="en-GB" sz="2200" b="0" dirty="0">
                  <a:solidFill>
                    <a:schemeClr val="tx1"/>
                  </a:solidFill>
                  <a:ea typeface="Cambria Math" panose="02040503050406030204" pitchFamily="18" charset="0"/>
                </a:endParaRPr>
              </a:p>
              <a:p>
                <a:pPr>
                  <a:buClr>
                    <a:schemeClr val="accent3">
                      <a:lumMod val="75000"/>
                    </a:schemeClr>
                  </a:buClr>
                </a:pPr>
                <a:r>
                  <a:rPr lang="en-GB" sz="2200" b="0" dirty="0"/>
                  <a:t>                                                                     </a:t>
                </a:r>
                <a14:m>
                  <m:oMath xmlns:m="http://schemas.openxmlformats.org/officeDocument/2006/math">
                    <m:r>
                      <a:rPr lang="en-GB" sz="2200" b="0" i="0" smtClean="0">
                        <a:solidFill>
                          <a:srgbClr val="FF0000"/>
                        </a:solidFill>
                        <a:latin typeface="Cambria Math" panose="02040503050406030204" pitchFamily="18" charset="0"/>
                      </a:rPr>
                      <m:t>2</m:t>
                    </m:r>
                    <m:r>
                      <m:rPr>
                        <m:sty m:val="p"/>
                      </m:rPr>
                      <a:rPr lang="en-GB" sz="2200" b="0" i="0" smtClean="0">
                        <a:solidFill>
                          <a:srgbClr val="FF0000"/>
                        </a:solidFill>
                        <a:latin typeface="Cambria Math" panose="02040503050406030204" pitchFamily="18" charset="0"/>
                      </a:rPr>
                      <m:t>nd</m:t>
                    </m:r>
                    <m:r>
                      <a:rPr lang="en-GB" sz="2200" b="0" i="0" smtClean="0">
                        <a:solidFill>
                          <a:srgbClr val="FF0000"/>
                        </a:solidFill>
                        <a:latin typeface="Cambria Math" panose="02040503050406030204" pitchFamily="18" charset="0"/>
                      </a:rPr>
                      <m:t> </m:t>
                    </m:r>
                    <m:r>
                      <m:rPr>
                        <m:sty m:val="p"/>
                      </m:rPr>
                      <a:rPr lang="en-GB" sz="2200" b="0" i="0" smtClean="0">
                        <a:latin typeface="Cambria Math" panose="02040503050406030204" pitchFamily="18" charset="0"/>
                      </a:rPr>
                      <m:t>bank</m:t>
                    </m:r>
                    <m:r>
                      <a:rPr lang="en-GB" sz="2200" b="0" i="0" smtClean="0">
                        <a:latin typeface="Cambria Math" panose="02040503050406030204" pitchFamily="18" charset="0"/>
                      </a:rPr>
                      <m:t> </m:t>
                    </m:r>
                    <m:r>
                      <m:rPr>
                        <m:sty m:val="p"/>
                      </m:rPr>
                      <a:rPr lang="en-GB" sz="2200" b="0" i="0" smtClean="0">
                        <a:latin typeface="Cambria Math" panose="02040503050406030204" pitchFamily="18" charset="0"/>
                      </a:rPr>
                      <m:t>lending</m:t>
                    </m:r>
                    <m:r>
                      <a:rPr lang="en-GB" sz="2200" b="0" i="1" smtClean="0">
                        <a:latin typeface="Cambria Math" panose="02040503050406030204" pitchFamily="18" charset="0"/>
                      </a:rPr>
                      <m:t>=</m:t>
                    </m:r>
                    <m:sSup>
                      <m:sSupPr>
                        <m:ctrlPr>
                          <a:rPr lang="en-GB" sz="2200" b="0" i="1" smtClean="0">
                            <a:solidFill>
                              <a:schemeClr val="tx1"/>
                            </a:solidFill>
                            <a:latin typeface="Cambria Math" panose="02040503050406030204" pitchFamily="18" charset="0"/>
                          </a:rPr>
                        </m:ctrlPr>
                      </m:sSupPr>
                      <m:e>
                        <m:d>
                          <m:dPr>
                            <m:ctrlPr>
                              <a:rPr lang="en-GB" sz="2200" b="0" i="1" smtClean="0">
                                <a:solidFill>
                                  <a:schemeClr val="tx1"/>
                                </a:solidFill>
                                <a:latin typeface="Cambria Math" panose="02040503050406030204" pitchFamily="18" charset="0"/>
                              </a:rPr>
                            </m:ctrlPr>
                          </m:dPr>
                          <m:e>
                            <m:r>
                              <a:rPr lang="en-GB" sz="2200" b="0" i="1" smtClean="0">
                                <a:solidFill>
                                  <a:schemeClr val="tx1"/>
                                </a:solidFill>
                                <a:latin typeface="Cambria Math" panose="02040503050406030204" pitchFamily="18" charset="0"/>
                              </a:rPr>
                              <m:t>1−</m:t>
                            </m:r>
                            <m:r>
                              <a:rPr lang="en-GB" sz="2200" b="0" i="1" smtClean="0">
                                <a:solidFill>
                                  <a:schemeClr val="tx1"/>
                                </a:solidFill>
                                <a:latin typeface="Cambria Math" panose="02040503050406030204" pitchFamily="18" charset="0"/>
                              </a:rPr>
                              <m:t>𝑟𝑟</m:t>
                            </m:r>
                          </m:e>
                        </m:d>
                      </m:e>
                      <m:sup>
                        <m:r>
                          <a:rPr lang="en-GB" sz="2200" b="0" i="1" smtClean="0">
                            <a:solidFill>
                              <a:schemeClr val="tx1"/>
                            </a:solidFill>
                            <a:latin typeface="Cambria Math" panose="02040503050406030204" pitchFamily="18" charset="0"/>
                          </a:rPr>
                          <m:t>2</m:t>
                        </m:r>
                      </m:sup>
                    </m:sSup>
                    <m:r>
                      <a:rPr lang="en-GB" sz="2200" b="0" i="1" smtClean="0">
                        <a:solidFill>
                          <a:schemeClr val="tx1"/>
                        </a:solidFill>
                        <a:latin typeface="Cambria Math" panose="02040503050406030204" pitchFamily="18" charset="0"/>
                        <a:ea typeface="Cambria Math" panose="02040503050406030204" pitchFamily="18" charset="0"/>
                      </a:rPr>
                      <m:t>×</m:t>
                    </m:r>
                    <m:r>
                      <a:rPr lang="en-GB" sz="2200" b="0" i="1" smtClean="0">
                        <a:solidFill>
                          <a:schemeClr val="tx1"/>
                        </a:solidFill>
                        <a:latin typeface="Cambria Math" panose="02040503050406030204" pitchFamily="18" charset="0"/>
                        <a:ea typeface="Cambria Math" panose="02040503050406030204" pitchFamily="18" charset="0"/>
                      </a:rPr>
                      <m:t>𝐴</m:t>
                    </m:r>
                  </m:oMath>
                </a14:m>
                <a:endParaRPr lang="en-GB" sz="2200" dirty="0">
                  <a:solidFill>
                    <a:schemeClr val="tx1"/>
                  </a:solidFill>
                </a:endParaRPr>
              </a:p>
              <a:p>
                <a:pPr>
                  <a:buClr>
                    <a:schemeClr val="accent3">
                      <a:lumMod val="75000"/>
                    </a:schemeClr>
                  </a:buClr>
                </a:pPr>
                <a:r>
                  <a:rPr lang="en-GB" sz="2200" b="0" dirty="0"/>
                  <a:t>                                                                     </a:t>
                </a:r>
                <a14:m>
                  <m:oMath xmlns:m="http://schemas.openxmlformats.org/officeDocument/2006/math">
                    <m:r>
                      <a:rPr lang="en-GB" sz="2200" b="0" i="0" smtClean="0">
                        <a:solidFill>
                          <a:srgbClr val="FF0000"/>
                        </a:solidFill>
                        <a:latin typeface="Cambria Math" panose="02040503050406030204" pitchFamily="18" charset="0"/>
                      </a:rPr>
                      <m:t>3</m:t>
                    </m:r>
                    <m:r>
                      <m:rPr>
                        <m:sty m:val="p"/>
                      </m:rPr>
                      <a:rPr lang="en-GB" sz="2200" b="0" i="0" smtClean="0">
                        <a:solidFill>
                          <a:srgbClr val="FF0000"/>
                        </a:solidFill>
                        <a:latin typeface="Cambria Math" panose="02040503050406030204" pitchFamily="18" charset="0"/>
                      </a:rPr>
                      <m:t>rd</m:t>
                    </m:r>
                    <m:r>
                      <a:rPr lang="en-GB" sz="2200" b="0" i="0" smtClean="0">
                        <a:solidFill>
                          <a:srgbClr val="FF0000"/>
                        </a:solidFill>
                        <a:latin typeface="Cambria Math" panose="02040503050406030204" pitchFamily="18" charset="0"/>
                      </a:rPr>
                      <m:t> </m:t>
                    </m:r>
                    <m:r>
                      <m:rPr>
                        <m:sty m:val="p"/>
                      </m:rPr>
                      <a:rPr lang="en-GB" sz="2200" b="0" i="0" smtClean="0">
                        <a:latin typeface="Cambria Math" panose="02040503050406030204" pitchFamily="18" charset="0"/>
                      </a:rPr>
                      <m:t>bank</m:t>
                    </m:r>
                    <m:r>
                      <a:rPr lang="en-GB" sz="2200" b="0" i="0" smtClean="0">
                        <a:latin typeface="Cambria Math" panose="02040503050406030204" pitchFamily="18" charset="0"/>
                      </a:rPr>
                      <m:t> </m:t>
                    </m:r>
                    <m:r>
                      <m:rPr>
                        <m:sty m:val="p"/>
                      </m:rPr>
                      <a:rPr lang="en-GB" sz="2200" b="0" i="0" smtClean="0">
                        <a:latin typeface="Cambria Math" panose="02040503050406030204" pitchFamily="18" charset="0"/>
                      </a:rPr>
                      <m:t>lending</m:t>
                    </m:r>
                    <m:r>
                      <a:rPr lang="en-GB" sz="2200" b="0" i="1" smtClean="0">
                        <a:latin typeface="Cambria Math" panose="02040503050406030204" pitchFamily="18" charset="0"/>
                      </a:rPr>
                      <m:t>=</m:t>
                    </m:r>
                    <m:sSup>
                      <m:sSupPr>
                        <m:ctrlPr>
                          <a:rPr lang="en-GB" sz="2200" i="1" smtClean="0">
                            <a:solidFill>
                              <a:schemeClr val="tx1"/>
                            </a:solidFill>
                            <a:latin typeface="Cambria Math" panose="02040503050406030204" pitchFamily="18" charset="0"/>
                          </a:rPr>
                        </m:ctrlPr>
                      </m:sSupPr>
                      <m:e>
                        <m:d>
                          <m:dPr>
                            <m:ctrlPr>
                              <a:rPr lang="en-GB" sz="2200" i="1">
                                <a:solidFill>
                                  <a:schemeClr val="tx1"/>
                                </a:solidFill>
                                <a:latin typeface="Cambria Math" panose="02040503050406030204" pitchFamily="18" charset="0"/>
                              </a:rPr>
                            </m:ctrlPr>
                          </m:dPr>
                          <m:e>
                            <m:r>
                              <a:rPr lang="en-GB" sz="2200" i="1">
                                <a:solidFill>
                                  <a:schemeClr val="tx1"/>
                                </a:solidFill>
                                <a:latin typeface="Cambria Math" panose="02040503050406030204" pitchFamily="18" charset="0"/>
                              </a:rPr>
                              <m:t>1−</m:t>
                            </m:r>
                            <m:r>
                              <a:rPr lang="en-GB" sz="2200" i="1">
                                <a:solidFill>
                                  <a:schemeClr val="tx1"/>
                                </a:solidFill>
                                <a:latin typeface="Cambria Math" panose="02040503050406030204" pitchFamily="18" charset="0"/>
                              </a:rPr>
                              <m:t>𝑟𝑟</m:t>
                            </m:r>
                          </m:e>
                        </m:d>
                      </m:e>
                      <m:sup>
                        <m:r>
                          <a:rPr lang="en-GB" sz="2200" b="0" i="1" smtClean="0">
                            <a:solidFill>
                              <a:schemeClr val="tx1"/>
                            </a:solidFill>
                            <a:latin typeface="Cambria Math" panose="02040503050406030204" pitchFamily="18" charset="0"/>
                          </a:rPr>
                          <m:t>3</m:t>
                        </m:r>
                      </m:sup>
                    </m:sSup>
                    <m:r>
                      <a:rPr lang="en-GB" sz="2200" i="1">
                        <a:solidFill>
                          <a:schemeClr val="tx1"/>
                        </a:solidFill>
                        <a:latin typeface="Cambria Math" panose="02040503050406030204" pitchFamily="18" charset="0"/>
                        <a:ea typeface="Cambria Math" panose="02040503050406030204" pitchFamily="18" charset="0"/>
                      </a:rPr>
                      <m:t>×</m:t>
                    </m:r>
                    <m:r>
                      <a:rPr lang="en-GB" sz="2200" i="1">
                        <a:solidFill>
                          <a:schemeClr val="tx1"/>
                        </a:solidFill>
                        <a:latin typeface="Cambria Math" panose="02040503050406030204" pitchFamily="18" charset="0"/>
                        <a:ea typeface="Cambria Math" panose="02040503050406030204" pitchFamily="18" charset="0"/>
                      </a:rPr>
                      <m:t>𝐴</m:t>
                    </m:r>
                  </m:oMath>
                </a14:m>
                <a:endParaRPr lang="en-GB" sz="2200" dirty="0">
                  <a:solidFill>
                    <a:schemeClr val="tx1"/>
                  </a:solidFill>
                </a:endParaRPr>
              </a:p>
              <a:p>
                <a:pPr>
                  <a:buClr>
                    <a:schemeClr val="accent3">
                      <a:lumMod val="75000"/>
                    </a:schemeClr>
                  </a:buClr>
                </a:pPr>
                <a14:m>
                  <m:oMathPara xmlns:m="http://schemas.openxmlformats.org/officeDocument/2006/math">
                    <m:oMathParaPr>
                      <m:jc m:val="centerGroup"/>
                    </m:oMathParaPr>
                    <m:oMath xmlns:m="http://schemas.openxmlformats.org/officeDocument/2006/math">
                      <m:r>
                        <a:rPr lang="en-GB" sz="2200" i="1" smtClean="0">
                          <a:latin typeface="Cambria Math" panose="02040503050406030204" pitchFamily="18" charset="0"/>
                        </a:rPr>
                        <m:t>⋮</m:t>
                      </m:r>
                    </m:oMath>
                  </m:oMathPara>
                </a14:m>
                <a:endParaRPr lang="en-GB" sz="2200" dirty="0"/>
              </a:p>
              <a:p>
                <a:pPr>
                  <a:buClr>
                    <a:schemeClr val="accent3">
                      <a:lumMod val="75000"/>
                    </a:schemeClr>
                  </a:buClr>
                </a:pPr>
                <a:r>
                  <a:rPr lang="en-GB" sz="2200" b="0" dirty="0"/>
                  <a:t>                                                                </a:t>
                </a:r>
                <a14:m>
                  <m:oMath xmlns:m="http://schemas.openxmlformats.org/officeDocument/2006/math">
                    <m:r>
                      <m:rPr>
                        <m:sty m:val="p"/>
                      </m:rPr>
                      <a:rPr lang="en-GB" sz="2200" b="0" i="0" smtClean="0">
                        <a:solidFill>
                          <a:srgbClr val="FF0000"/>
                        </a:solidFill>
                        <a:latin typeface="Cambria Math" panose="02040503050406030204" pitchFamily="18" charset="0"/>
                      </a:rPr>
                      <m:t>n</m:t>
                    </m:r>
                    <m:r>
                      <a:rPr lang="en-GB" sz="2200" b="0" i="0" smtClean="0">
                        <a:solidFill>
                          <a:srgbClr val="FF0000"/>
                        </a:solidFill>
                        <a:latin typeface="Cambria Math" panose="02040503050406030204" pitchFamily="18" charset="0"/>
                      </a:rPr>
                      <m:t>−</m:t>
                    </m:r>
                    <m:r>
                      <m:rPr>
                        <m:sty m:val="p"/>
                      </m:rPr>
                      <a:rPr lang="en-GB" sz="2200" b="0" i="0" smtClean="0">
                        <a:solidFill>
                          <a:srgbClr val="FF0000"/>
                        </a:solidFill>
                        <a:latin typeface="Cambria Math" panose="02040503050406030204" pitchFamily="18" charset="0"/>
                      </a:rPr>
                      <m:t>th</m:t>
                    </m:r>
                    <m:r>
                      <a:rPr lang="en-GB" sz="2200" b="0" i="0" smtClean="0">
                        <a:latin typeface="Cambria Math" panose="02040503050406030204" pitchFamily="18" charset="0"/>
                      </a:rPr>
                      <m:t> </m:t>
                    </m:r>
                    <m:r>
                      <m:rPr>
                        <m:sty m:val="p"/>
                      </m:rPr>
                      <a:rPr lang="en-GB" sz="2200" b="0" i="0" smtClean="0">
                        <a:latin typeface="Cambria Math" panose="02040503050406030204" pitchFamily="18" charset="0"/>
                      </a:rPr>
                      <m:t>bank</m:t>
                    </m:r>
                    <m:r>
                      <a:rPr lang="en-GB" sz="2200" b="0" i="0" smtClean="0">
                        <a:latin typeface="Cambria Math" panose="02040503050406030204" pitchFamily="18" charset="0"/>
                      </a:rPr>
                      <m:t> </m:t>
                    </m:r>
                    <m:r>
                      <m:rPr>
                        <m:sty m:val="p"/>
                      </m:rPr>
                      <a:rPr lang="en-GB" sz="2200" b="0" i="0" smtClean="0">
                        <a:latin typeface="Cambria Math" panose="02040503050406030204" pitchFamily="18" charset="0"/>
                      </a:rPr>
                      <m:t>lending</m:t>
                    </m:r>
                    <m:r>
                      <a:rPr lang="en-GB" sz="2200" b="0" i="1" smtClean="0">
                        <a:latin typeface="Cambria Math" panose="02040503050406030204" pitchFamily="18" charset="0"/>
                      </a:rPr>
                      <m:t>=</m:t>
                    </m:r>
                    <m:sSup>
                      <m:sSupPr>
                        <m:ctrlPr>
                          <a:rPr lang="en-GB" sz="2200" i="1" smtClean="0">
                            <a:solidFill>
                              <a:schemeClr val="tx1"/>
                            </a:solidFill>
                            <a:latin typeface="Cambria Math" panose="02040503050406030204" pitchFamily="18" charset="0"/>
                          </a:rPr>
                        </m:ctrlPr>
                      </m:sSupPr>
                      <m:e>
                        <m:d>
                          <m:dPr>
                            <m:ctrlPr>
                              <a:rPr lang="en-GB" sz="2200" i="1">
                                <a:solidFill>
                                  <a:schemeClr val="tx1"/>
                                </a:solidFill>
                                <a:latin typeface="Cambria Math" panose="02040503050406030204" pitchFamily="18" charset="0"/>
                              </a:rPr>
                            </m:ctrlPr>
                          </m:dPr>
                          <m:e>
                            <m:r>
                              <a:rPr lang="en-GB" sz="2200" i="1">
                                <a:solidFill>
                                  <a:schemeClr val="tx1"/>
                                </a:solidFill>
                                <a:latin typeface="Cambria Math" panose="02040503050406030204" pitchFamily="18" charset="0"/>
                              </a:rPr>
                              <m:t>1−</m:t>
                            </m:r>
                            <m:r>
                              <a:rPr lang="en-GB" sz="2200" i="1">
                                <a:solidFill>
                                  <a:schemeClr val="tx1"/>
                                </a:solidFill>
                                <a:latin typeface="Cambria Math" panose="02040503050406030204" pitchFamily="18" charset="0"/>
                              </a:rPr>
                              <m:t>𝑟𝑟</m:t>
                            </m:r>
                          </m:e>
                        </m:d>
                      </m:e>
                      <m:sup>
                        <m:r>
                          <a:rPr lang="en-GB" sz="2200" b="0" i="1" smtClean="0">
                            <a:solidFill>
                              <a:schemeClr val="tx1"/>
                            </a:solidFill>
                            <a:latin typeface="Cambria Math" panose="02040503050406030204" pitchFamily="18" charset="0"/>
                          </a:rPr>
                          <m:t>𝑛</m:t>
                        </m:r>
                      </m:sup>
                    </m:sSup>
                    <m:r>
                      <a:rPr lang="en-GB" sz="2200" i="1">
                        <a:solidFill>
                          <a:schemeClr val="tx1"/>
                        </a:solidFill>
                        <a:latin typeface="Cambria Math" panose="02040503050406030204" pitchFamily="18" charset="0"/>
                        <a:ea typeface="Cambria Math" panose="02040503050406030204" pitchFamily="18" charset="0"/>
                      </a:rPr>
                      <m:t>×</m:t>
                    </m:r>
                    <m:r>
                      <a:rPr lang="en-GB" sz="2200" i="1">
                        <a:solidFill>
                          <a:schemeClr val="tx1"/>
                        </a:solidFill>
                        <a:latin typeface="Cambria Math" panose="02040503050406030204" pitchFamily="18" charset="0"/>
                        <a:ea typeface="Cambria Math" panose="02040503050406030204" pitchFamily="18" charset="0"/>
                      </a:rPr>
                      <m:t>𝐴</m:t>
                    </m:r>
                  </m:oMath>
                </a14:m>
                <a:endParaRPr lang="en-GB" sz="2200" dirty="0">
                  <a:solidFill>
                    <a:schemeClr val="tx1"/>
                  </a:solidFill>
                </a:endParaRPr>
              </a:p>
              <a:p>
                <a:pPr>
                  <a:buClr>
                    <a:schemeClr val="accent3">
                      <a:lumMod val="75000"/>
                    </a:schemeClr>
                  </a:buClr>
                </a:pPr>
                <a:r>
                  <a:rPr lang="en-GB" sz="2200" dirty="0"/>
                  <a:t>Then, </a:t>
                </a:r>
              </a:p>
              <a:p>
                <a:pPr>
                  <a:buClr>
                    <a:schemeClr val="accent3">
                      <a:lumMod val="75000"/>
                    </a:schemeClr>
                  </a:buClr>
                </a:pPr>
                <a14:m>
                  <m:oMathPara xmlns:m="http://schemas.openxmlformats.org/officeDocument/2006/math">
                    <m:oMathParaPr>
                      <m:jc m:val="centerGroup"/>
                    </m:oMathParaPr>
                    <m:oMath xmlns:m="http://schemas.openxmlformats.org/officeDocument/2006/math">
                      <m:r>
                        <m:rPr>
                          <m:sty m:val="p"/>
                        </m:rPr>
                        <a:rPr lang="en-GB" sz="2200" b="0" i="0" smtClean="0">
                          <a:latin typeface="Cambria Math" panose="02040503050406030204" pitchFamily="18" charset="0"/>
                        </a:rPr>
                        <m:t>Total</m:t>
                      </m:r>
                      <m:r>
                        <a:rPr lang="en-GB" sz="2200" b="0" i="0" smtClean="0">
                          <a:latin typeface="Cambria Math" panose="02040503050406030204" pitchFamily="18" charset="0"/>
                        </a:rPr>
                        <m:t> </m:t>
                      </m:r>
                      <m:r>
                        <m:rPr>
                          <m:sty m:val="p"/>
                        </m:rPr>
                        <a:rPr lang="en-GB" sz="2200" b="0" i="0" smtClean="0">
                          <a:latin typeface="Cambria Math" panose="02040503050406030204" pitchFamily="18" charset="0"/>
                        </a:rPr>
                        <m:t>created</m:t>
                      </m:r>
                      <m:r>
                        <a:rPr lang="en-GB" sz="2200" b="0" i="0" smtClean="0">
                          <a:latin typeface="Cambria Math" panose="02040503050406030204" pitchFamily="18" charset="0"/>
                        </a:rPr>
                        <m:t> </m:t>
                      </m:r>
                      <m:r>
                        <m:rPr>
                          <m:sty m:val="p"/>
                        </m:rPr>
                        <a:rPr lang="en-GB" sz="2200" b="0" i="0" smtClean="0">
                          <a:latin typeface="Cambria Math" panose="02040503050406030204" pitchFamily="18" charset="0"/>
                        </a:rPr>
                        <m:t>credit</m:t>
                      </m:r>
                      <m:r>
                        <a:rPr lang="en-GB" sz="2200" b="0" i="1" smtClean="0">
                          <a:latin typeface="Cambria Math" panose="02040503050406030204" pitchFamily="18" charset="0"/>
                        </a:rPr>
                        <m:t>=</m:t>
                      </m:r>
                      <m:sSub>
                        <m:sSubPr>
                          <m:ctrlPr>
                            <a:rPr lang="en-GB" sz="2200" b="0" i="1" smtClean="0">
                              <a:latin typeface="Cambria Math" panose="02040503050406030204" pitchFamily="18" charset="0"/>
                            </a:rPr>
                          </m:ctrlPr>
                        </m:sSubPr>
                        <m:e>
                          <m:r>
                            <a:rPr lang="en-GB" sz="2200" b="0" i="1" smtClean="0">
                              <a:latin typeface="Cambria Math" panose="02040503050406030204" pitchFamily="18" charset="0"/>
                            </a:rPr>
                            <m:t>𝑆</m:t>
                          </m:r>
                        </m:e>
                        <m:sub>
                          <m:r>
                            <a:rPr lang="en-GB" sz="2200" b="0" i="1" smtClean="0">
                              <a:latin typeface="Cambria Math" panose="02040503050406030204" pitchFamily="18" charset="0"/>
                            </a:rPr>
                            <m:t>𝑛</m:t>
                          </m:r>
                        </m:sub>
                      </m:sSub>
                      <m:r>
                        <a:rPr lang="en-GB" sz="2200" b="0" i="0" smtClean="0">
                          <a:latin typeface="Cambria Math" panose="02040503050406030204" pitchFamily="18" charset="0"/>
                        </a:rPr>
                        <m:t>=</m:t>
                      </m:r>
                      <m:d>
                        <m:dPr>
                          <m:begChr m:val="["/>
                          <m:endChr m:val="]"/>
                          <m:ctrlPr>
                            <a:rPr lang="en-GB" sz="2200" b="0" i="1" smtClean="0">
                              <a:latin typeface="Cambria Math" panose="02040503050406030204" pitchFamily="18" charset="0"/>
                            </a:rPr>
                          </m:ctrlPr>
                        </m:dPr>
                        <m:e>
                          <m:r>
                            <a:rPr lang="en-GB" sz="2200" b="0" i="0" smtClean="0">
                              <a:latin typeface="Cambria Math" panose="02040503050406030204" pitchFamily="18" charset="0"/>
                            </a:rPr>
                            <m:t>1+</m:t>
                          </m:r>
                          <m:d>
                            <m:dPr>
                              <m:ctrlPr>
                                <a:rPr lang="en-GB" sz="2200" i="1">
                                  <a:latin typeface="Cambria Math" panose="02040503050406030204" pitchFamily="18" charset="0"/>
                                </a:rPr>
                              </m:ctrlPr>
                            </m:dPr>
                            <m:e>
                              <m:r>
                                <a:rPr lang="en-GB" sz="2200" i="1">
                                  <a:latin typeface="Cambria Math" panose="02040503050406030204" pitchFamily="18" charset="0"/>
                                </a:rPr>
                                <m:t>1−</m:t>
                              </m:r>
                              <m:r>
                                <a:rPr lang="en-GB" sz="2200" i="1">
                                  <a:latin typeface="Cambria Math" panose="02040503050406030204" pitchFamily="18" charset="0"/>
                                </a:rPr>
                                <m:t>𝑟𝑟</m:t>
                              </m:r>
                            </m:e>
                          </m:d>
                          <m:r>
                            <a:rPr lang="en-GB" sz="2200" b="0" i="1" smtClean="0">
                              <a:latin typeface="Cambria Math" panose="02040503050406030204" pitchFamily="18" charset="0"/>
                            </a:rPr>
                            <m:t>+</m:t>
                          </m:r>
                          <m:sSup>
                            <m:sSupPr>
                              <m:ctrlPr>
                                <a:rPr lang="en-GB" sz="2200" i="1">
                                  <a:latin typeface="Cambria Math" panose="02040503050406030204" pitchFamily="18" charset="0"/>
                                </a:rPr>
                              </m:ctrlPr>
                            </m:sSupPr>
                            <m:e>
                              <m:d>
                                <m:dPr>
                                  <m:ctrlPr>
                                    <a:rPr lang="en-GB" sz="2200" i="1">
                                      <a:latin typeface="Cambria Math" panose="02040503050406030204" pitchFamily="18" charset="0"/>
                                    </a:rPr>
                                  </m:ctrlPr>
                                </m:dPr>
                                <m:e>
                                  <m:r>
                                    <a:rPr lang="en-GB" sz="2200" i="1">
                                      <a:latin typeface="Cambria Math" panose="02040503050406030204" pitchFamily="18" charset="0"/>
                                    </a:rPr>
                                    <m:t>1−</m:t>
                                  </m:r>
                                  <m:r>
                                    <a:rPr lang="en-GB" sz="2200" i="1">
                                      <a:latin typeface="Cambria Math" panose="02040503050406030204" pitchFamily="18" charset="0"/>
                                    </a:rPr>
                                    <m:t>𝑟𝑟</m:t>
                                  </m:r>
                                </m:e>
                              </m:d>
                            </m:e>
                            <m:sup>
                              <m:r>
                                <a:rPr lang="en-GB" sz="2200" i="1">
                                  <a:latin typeface="Cambria Math" panose="02040503050406030204" pitchFamily="18" charset="0"/>
                                </a:rPr>
                                <m:t>2</m:t>
                              </m:r>
                            </m:sup>
                          </m:sSup>
                          <m:r>
                            <a:rPr lang="en-GB" sz="2200" b="0" i="1" smtClean="0">
                              <a:latin typeface="Cambria Math" panose="02040503050406030204" pitchFamily="18" charset="0"/>
                            </a:rPr>
                            <m:t>+…+</m:t>
                          </m:r>
                          <m:sSup>
                            <m:sSupPr>
                              <m:ctrlPr>
                                <a:rPr lang="en-GB" sz="2200" i="1">
                                  <a:latin typeface="Cambria Math" panose="02040503050406030204" pitchFamily="18" charset="0"/>
                                </a:rPr>
                              </m:ctrlPr>
                            </m:sSupPr>
                            <m:e>
                              <m:d>
                                <m:dPr>
                                  <m:ctrlPr>
                                    <a:rPr lang="en-GB" sz="2200" i="1">
                                      <a:latin typeface="Cambria Math" panose="02040503050406030204" pitchFamily="18" charset="0"/>
                                    </a:rPr>
                                  </m:ctrlPr>
                                </m:dPr>
                                <m:e>
                                  <m:r>
                                    <a:rPr lang="en-GB" sz="2200" i="1">
                                      <a:latin typeface="Cambria Math" panose="02040503050406030204" pitchFamily="18" charset="0"/>
                                    </a:rPr>
                                    <m:t>1−</m:t>
                                  </m:r>
                                  <m:r>
                                    <a:rPr lang="en-GB" sz="2200" i="1">
                                      <a:latin typeface="Cambria Math" panose="02040503050406030204" pitchFamily="18" charset="0"/>
                                    </a:rPr>
                                    <m:t>𝑟𝑟</m:t>
                                  </m:r>
                                </m:e>
                              </m:d>
                            </m:e>
                            <m:sup>
                              <m:r>
                                <a:rPr lang="en-GB" sz="2200" i="1">
                                  <a:latin typeface="Cambria Math" panose="02040503050406030204" pitchFamily="18" charset="0"/>
                                </a:rPr>
                                <m:t>𝑛</m:t>
                              </m:r>
                            </m:sup>
                          </m:sSup>
                        </m:e>
                      </m:d>
                      <m:r>
                        <a:rPr lang="en-GB" sz="2200" b="0" i="1" smtClean="0">
                          <a:latin typeface="Cambria Math" panose="02040503050406030204" pitchFamily="18" charset="0"/>
                          <a:ea typeface="Cambria Math" panose="02040503050406030204" pitchFamily="18" charset="0"/>
                        </a:rPr>
                        <m:t>×</m:t>
                      </m:r>
                      <m:r>
                        <a:rPr lang="en-GB" sz="2200" b="0" i="1" smtClean="0">
                          <a:latin typeface="Cambria Math" panose="02040503050406030204" pitchFamily="18" charset="0"/>
                          <a:ea typeface="Cambria Math" panose="02040503050406030204" pitchFamily="18" charset="0"/>
                        </a:rPr>
                        <m:t>𝐴</m:t>
                      </m:r>
                    </m:oMath>
                  </m:oMathPara>
                </a14:m>
                <a:endParaRPr lang="en-GB" sz="2200" b="0" dirty="0">
                  <a:ea typeface="Cambria Math" panose="02040503050406030204" pitchFamily="18" charset="0"/>
                </a:endParaRPr>
              </a:p>
              <a:p>
                <a:pPr>
                  <a:buClr>
                    <a:schemeClr val="accent3">
                      <a:lumMod val="75000"/>
                    </a:schemeClr>
                  </a:buClr>
                </a:pPr>
                <a:endParaRPr lang="en-GB" sz="2200" b="0" dirty="0">
                  <a:ea typeface="Cambria Math" panose="02040503050406030204" pitchFamily="18" charset="0"/>
                </a:endParaRPr>
              </a:p>
              <a:p>
                <a:pPr>
                  <a:buClr>
                    <a:schemeClr val="accent3">
                      <a:lumMod val="75000"/>
                    </a:schemeClr>
                  </a:buClr>
                </a:pPr>
                <a:r>
                  <a:rPr lang="en-GB" sz="2200" dirty="0">
                    <a:ea typeface="Cambria Math" panose="02040503050406030204" pitchFamily="18" charset="0"/>
                  </a:rPr>
                  <a:t>Therefore, </a:t>
                </a:r>
                <a:endParaRPr lang="en-GB" sz="2200" b="0" i="1" dirty="0">
                  <a:latin typeface="Cambria Math" panose="02040503050406030204" pitchFamily="18" charset="0"/>
                  <a:ea typeface="Cambria Math" panose="02040503050406030204" pitchFamily="18" charset="0"/>
                </a:endParaRPr>
              </a:p>
              <a:p>
                <a:pPr>
                  <a:buClr>
                    <a:schemeClr val="accent3">
                      <a:lumMod val="75000"/>
                    </a:schemeClr>
                  </a:buClr>
                </a:pPr>
                <a14:m>
                  <m:oMathPara xmlns:m="http://schemas.openxmlformats.org/officeDocument/2006/math">
                    <m:oMathParaPr>
                      <m:jc m:val="centerGroup"/>
                    </m:oMathParaPr>
                    <m:oMath xmlns:m="http://schemas.openxmlformats.org/officeDocument/2006/math">
                      <m:func>
                        <m:funcPr>
                          <m:ctrlPr>
                            <a:rPr lang="en-GB" sz="2200" b="0" i="1" smtClean="0">
                              <a:latin typeface="Cambria Math" panose="02040503050406030204" pitchFamily="18" charset="0"/>
                              <a:ea typeface="Cambria Math" panose="02040503050406030204" pitchFamily="18" charset="0"/>
                            </a:rPr>
                          </m:ctrlPr>
                        </m:funcPr>
                        <m:fName>
                          <m:limLow>
                            <m:limLowPr>
                              <m:ctrlPr>
                                <a:rPr lang="en-GB" sz="2200" b="0" i="1" smtClean="0">
                                  <a:latin typeface="Cambria Math" panose="02040503050406030204" pitchFamily="18" charset="0"/>
                                  <a:ea typeface="Cambria Math" panose="02040503050406030204" pitchFamily="18" charset="0"/>
                                </a:rPr>
                              </m:ctrlPr>
                            </m:limLowPr>
                            <m:e>
                              <m:r>
                                <m:rPr>
                                  <m:sty m:val="p"/>
                                </m:rPr>
                                <a:rPr lang="en-GB" sz="2200" b="0" i="0" smtClean="0">
                                  <a:latin typeface="Cambria Math" panose="02040503050406030204" pitchFamily="18" charset="0"/>
                                  <a:ea typeface="Cambria Math" panose="02040503050406030204" pitchFamily="18" charset="0"/>
                                </a:rPr>
                                <m:t>lim</m:t>
                              </m:r>
                            </m:e>
                            <m:lim>
                              <m:r>
                                <a:rPr lang="en-GB" sz="2200" b="0" i="1" smtClean="0">
                                  <a:latin typeface="Cambria Math" panose="02040503050406030204" pitchFamily="18" charset="0"/>
                                  <a:ea typeface="Cambria Math" panose="02040503050406030204" pitchFamily="18" charset="0"/>
                                </a:rPr>
                                <m:t>𝑛</m:t>
                              </m:r>
                              <m:r>
                                <a:rPr lang="en-GB" sz="2200" b="0" i="1" smtClean="0">
                                  <a:latin typeface="Cambria Math" panose="02040503050406030204" pitchFamily="18" charset="0"/>
                                  <a:ea typeface="Cambria Math" panose="02040503050406030204" pitchFamily="18" charset="0"/>
                                </a:rPr>
                                <m:t>→+∞</m:t>
                              </m:r>
                            </m:lim>
                          </m:limLow>
                        </m:fName>
                        <m:e>
                          <m:sSub>
                            <m:sSubPr>
                              <m:ctrlPr>
                                <a:rPr lang="en-GB" sz="2200" b="0" i="1" smtClean="0">
                                  <a:latin typeface="Cambria Math" panose="02040503050406030204" pitchFamily="18" charset="0"/>
                                  <a:ea typeface="Cambria Math" panose="02040503050406030204" pitchFamily="18" charset="0"/>
                                </a:rPr>
                              </m:ctrlPr>
                            </m:sSubPr>
                            <m:e>
                              <m:r>
                                <a:rPr lang="en-GB" sz="2200" b="0" i="1" smtClean="0">
                                  <a:latin typeface="Cambria Math" panose="02040503050406030204" pitchFamily="18" charset="0"/>
                                  <a:ea typeface="Cambria Math" panose="02040503050406030204" pitchFamily="18" charset="0"/>
                                </a:rPr>
                                <m:t>𝑆</m:t>
                              </m:r>
                            </m:e>
                            <m:sub>
                              <m:r>
                                <a:rPr lang="en-GB" sz="2200" b="0" i="1" smtClean="0">
                                  <a:latin typeface="Cambria Math" panose="02040503050406030204" pitchFamily="18" charset="0"/>
                                  <a:ea typeface="Cambria Math" panose="02040503050406030204" pitchFamily="18" charset="0"/>
                                </a:rPr>
                                <m:t>𝑛</m:t>
                              </m:r>
                            </m:sub>
                          </m:sSub>
                        </m:e>
                      </m:func>
                      <m:r>
                        <a:rPr lang="en-GB" sz="2200" b="0" i="1" smtClean="0">
                          <a:latin typeface="Cambria Math" panose="02040503050406030204" pitchFamily="18" charset="0"/>
                          <a:ea typeface="Cambria Math" panose="02040503050406030204" pitchFamily="18" charset="0"/>
                        </a:rPr>
                        <m:t>=</m:t>
                      </m:r>
                      <m:f>
                        <m:fPr>
                          <m:ctrlPr>
                            <a:rPr lang="en-GB" sz="2200" b="0" i="1" smtClean="0">
                              <a:latin typeface="Cambria Math" panose="02040503050406030204" pitchFamily="18" charset="0"/>
                              <a:ea typeface="Cambria Math" panose="02040503050406030204" pitchFamily="18" charset="0"/>
                            </a:rPr>
                          </m:ctrlPr>
                        </m:fPr>
                        <m:num>
                          <m:r>
                            <a:rPr lang="en-GB" sz="2200" b="0" i="1" smtClean="0">
                              <a:latin typeface="Cambria Math" panose="02040503050406030204" pitchFamily="18" charset="0"/>
                              <a:ea typeface="Cambria Math" panose="02040503050406030204" pitchFamily="18" charset="0"/>
                            </a:rPr>
                            <m:t>𝐴</m:t>
                          </m:r>
                        </m:num>
                        <m:den>
                          <m:r>
                            <a:rPr lang="en-GB" sz="2200" b="0" i="1" smtClean="0">
                              <a:latin typeface="Cambria Math" panose="02040503050406030204" pitchFamily="18" charset="0"/>
                              <a:ea typeface="Cambria Math" panose="02040503050406030204" pitchFamily="18" charset="0"/>
                            </a:rPr>
                            <m:t>𝑟𝑟</m:t>
                          </m:r>
                        </m:den>
                      </m:f>
                    </m:oMath>
                  </m:oMathPara>
                </a14:m>
                <a:endParaRPr lang="en-GB" sz="2200" b="0" dirty="0">
                  <a:ea typeface="Cambria Math" panose="02040503050406030204" pitchFamily="18" charset="0"/>
                </a:endParaRPr>
              </a:p>
              <a:p>
                <a:pPr>
                  <a:buClr>
                    <a:schemeClr val="accent3">
                      <a:lumMod val="75000"/>
                    </a:schemeClr>
                  </a:buClr>
                </a:pPr>
                <a:endParaRPr lang="en-GB" sz="2200" b="0" dirty="0">
                  <a:ea typeface="Cambria Math" panose="02040503050406030204" pitchFamily="18" charset="0"/>
                </a:endParaRPr>
              </a:p>
              <a:p>
                <a:pPr marL="342900" indent="-342900">
                  <a:buClr>
                    <a:schemeClr val="accent3">
                      <a:lumMod val="75000"/>
                    </a:schemeClr>
                  </a:buClr>
                  <a:buFont typeface="Arial" panose="020B0604020202020204" pitchFamily="34" charset="0"/>
                  <a:buChar char="•"/>
                </a:pPr>
                <a:r>
                  <a:rPr lang="en-GB" sz="2200" b="0" dirty="0"/>
                  <a:t> </a:t>
                </a:r>
                <a:r>
                  <a:rPr lang="en-GB" sz="2200" dirty="0"/>
                  <a:t>In our example, </a:t>
                </a:r>
                <a14:m>
                  <m:oMath xmlns:m="http://schemas.openxmlformats.org/officeDocument/2006/math">
                    <m:r>
                      <a:rPr lang="en-GB" sz="2200" b="0" i="1" smtClean="0">
                        <a:solidFill>
                          <a:srgbClr val="FF0000"/>
                        </a:solidFill>
                        <a:latin typeface="Cambria Math" panose="02040503050406030204" pitchFamily="18" charset="0"/>
                      </a:rPr>
                      <m:t>𝐴</m:t>
                    </m:r>
                    <m:r>
                      <a:rPr lang="en-GB" sz="2200" b="0" i="1" smtClean="0">
                        <a:solidFill>
                          <a:srgbClr val="FF0000"/>
                        </a:solidFill>
                        <a:latin typeface="Cambria Math" panose="02040503050406030204" pitchFamily="18" charset="0"/>
                      </a:rPr>
                      <m:t>=£1000</m:t>
                    </m:r>
                  </m:oMath>
                </a14:m>
                <a:r>
                  <a:rPr lang="en-GB" sz="2200" dirty="0">
                    <a:solidFill>
                      <a:srgbClr val="FF0000"/>
                    </a:solidFill>
                  </a:rPr>
                  <a:t> </a:t>
                </a:r>
                <a:r>
                  <a:rPr lang="en-GB" sz="2200" dirty="0"/>
                  <a:t>and </a:t>
                </a:r>
                <a14:m>
                  <m:oMath xmlns:m="http://schemas.openxmlformats.org/officeDocument/2006/math">
                    <m:r>
                      <a:rPr lang="en-GB" sz="2200" b="0" i="1" smtClean="0">
                        <a:solidFill>
                          <a:srgbClr val="FF0000"/>
                        </a:solidFill>
                        <a:latin typeface="Cambria Math" panose="02040503050406030204" pitchFamily="18" charset="0"/>
                      </a:rPr>
                      <m:t>𝑟𝑟</m:t>
                    </m:r>
                    <m:r>
                      <a:rPr lang="en-GB" sz="2200" b="0" i="1" smtClean="0">
                        <a:solidFill>
                          <a:srgbClr val="FF0000"/>
                        </a:solidFill>
                        <a:latin typeface="Cambria Math" panose="02040503050406030204" pitchFamily="18" charset="0"/>
                      </a:rPr>
                      <m:t>=0.2</m:t>
                    </m:r>
                  </m:oMath>
                </a14:m>
                <a:r>
                  <a:rPr lang="en-GB" sz="2200" dirty="0"/>
                  <a:t>, then </a:t>
                </a:r>
                <a14:m>
                  <m:oMath xmlns:m="http://schemas.openxmlformats.org/officeDocument/2006/math">
                    <m:r>
                      <a:rPr lang="en-GB" sz="2200" b="0" i="1" smtClean="0">
                        <a:solidFill>
                          <a:srgbClr val="FF0000"/>
                        </a:solidFill>
                        <a:latin typeface="Cambria Math" panose="02040503050406030204" pitchFamily="18" charset="0"/>
                      </a:rPr>
                      <m:t>𝑆</m:t>
                    </m:r>
                    <m:r>
                      <a:rPr lang="en-GB" sz="2200" b="0" i="1" smtClean="0">
                        <a:solidFill>
                          <a:srgbClr val="FF0000"/>
                        </a:solidFill>
                        <a:latin typeface="Cambria Math" panose="02040503050406030204" pitchFamily="18" charset="0"/>
                      </a:rPr>
                      <m:t>=</m:t>
                    </m:r>
                    <m:f>
                      <m:fPr>
                        <m:ctrlPr>
                          <a:rPr lang="en-GB" sz="2200" b="0" i="1" smtClean="0">
                            <a:solidFill>
                              <a:srgbClr val="FF0000"/>
                            </a:solidFill>
                            <a:latin typeface="Cambria Math" panose="02040503050406030204" pitchFamily="18" charset="0"/>
                          </a:rPr>
                        </m:ctrlPr>
                      </m:fPr>
                      <m:num>
                        <m:r>
                          <a:rPr lang="en-GB" sz="2200" b="0" i="1" smtClean="0">
                            <a:solidFill>
                              <a:srgbClr val="FF0000"/>
                            </a:solidFill>
                            <a:latin typeface="Cambria Math" panose="02040503050406030204" pitchFamily="18" charset="0"/>
                          </a:rPr>
                          <m:t>£1000</m:t>
                        </m:r>
                      </m:num>
                      <m:den>
                        <m:r>
                          <a:rPr lang="en-GB" sz="2200" b="0" i="1" smtClean="0">
                            <a:solidFill>
                              <a:srgbClr val="FF0000"/>
                            </a:solidFill>
                            <a:latin typeface="Cambria Math" panose="02040503050406030204" pitchFamily="18" charset="0"/>
                          </a:rPr>
                          <m:t>0.2</m:t>
                        </m:r>
                      </m:den>
                    </m:f>
                    <m:r>
                      <a:rPr lang="en-GB" sz="2200" b="0" i="1" smtClean="0">
                        <a:solidFill>
                          <a:srgbClr val="FF0000"/>
                        </a:solidFill>
                        <a:latin typeface="Cambria Math" panose="02040503050406030204" pitchFamily="18" charset="0"/>
                      </a:rPr>
                      <m:t>=£5000</m:t>
                    </m:r>
                  </m:oMath>
                </a14:m>
                <a:r>
                  <a:rPr lang="en-GB" sz="2200" dirty="0"/>
                  <a:t>.  </a:t>
                </a:r>
              </a:p>
            </p:txBody>
          </p:sp>
        </mc:Choice>
        <mc:Fallback xmlns="">
          <p:sp>
            <p:nvSpPr>
              <p:cNvPr id="5" name="TextBox 4">
                <a:extLst>
                  <a:ext uri="{FF2B5EF4-FFF2-40B4-BE49-F238E27FC236}">
                    <a16:creationId xmlns:a16="http://schemas.microsoft.com/office/drawing/2014/main" id="{747CEE1E-087B-470F-A3C3-D53275B02045}"/>
                  </a:ext>
                </a:extLst>
              </p:cNvPr>
              <p:cNvSpPr txBox="1">
                <a:spLocks noRot="1" noChangeAspect="1" noMove="1" noResize="1" noEditPoints="1" noAdjustHandles="1" noChangeArrowheads="1" noChangeShapeType="1" noTextEdit="1"/>
              </p:cNvSpPr>
              <p:nvPr/>
            </p:nvSpPr>
            <p:spPr>
              <a:xfrm>
                <a:off x="173372" y="1084917"/>
                <a:ext cx="11845255" cy="5770811"/>
              </a:xfrm>
              <a:prstGeom prst="rect">
                <a:avLst/>
              </a:prstGeom>
              <a:blipFill>
                <a:blip r:embed="rId4"/>
                <a:stretch>
                  <a:fillRect l="-669" t="-739" r="-103"/>
                </a:stretch>
              </a:blipFill>
            </p:spPr>
            <p:txBody>
              <a:bodyPr/>
              <a:lstStyle/>
              <a:p>
                <a:r>
                  <a:rPr lang="en-GB">
                    <a:noFill/>
                  </a:rPr>
                  <a:t> </a:t>
                </a:r>
              </a:p>
            </p:txBody>
          </p:sp>
        </mc:Fallback>
      </mc:AlternateContent>
      <p:sp>
        <p:nvSpPr>
          <p:cNvPr id="3" name="Rectangle 2">
            <a:extLst>
              <a:ext uri="{FF2B5EF4-FFF2-40B4-BE49-F238E27FC236}">
                <a16:creationId xmlns:a16="http://schemas.microsoft.com/office/drawing/2014/main" id="{7864D759-7576-22B0-3B53-11C579EE83D1}"/>
              </a:ext>
            </a:extLst>
          </p:cNvPr>
          <p:cNvSpPr/>
          <p:nvPr/>
        </p:nvSpPr>
        <p:spPr>
          <a:xfrm>
            <a:off x="285226" y="639835"/>
            <a:ext cx="11630422" cy="365760"/>
          </a:xfrm>
          <a:prstGeom prst="rect">
            <a:avLst/>
          </a:prstGeom>
          <a:solidFill>
            <a:schemeClr val="accent6"/>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3000" dirty="0"/>
              <a:t>Theory of Loanable Funds (Fractional–Reserve Banking) </a:t>
            </a:r>
          </a:p>
        </p:txBody>
      </p:sp>
    </p:spTree>
    <p:extLst>
      <p:ext uri="{BB962C8B-B14F-4D97-AF65-F5344CB8AC3E}">
        <p14:creationId xmlns:p14="http://schemas.microsoft.com/office/powerpoint/2010/main" val="3284071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89CA8D6-08E0-4142-A0FA-1331DFD43FFD}"/>
              </a:ext>
            </a:extLst>
          </p:cNvPr>
          <p:cNvSpPr>
            <a:spLocks noGrp="1"/>
          </p:cNvSpPr>
          <p:nvPr>
            <p:ph type="sldNum" sz="quarter" idx="12"/>
          </p:nvPr>
        </p:nvSpPr>
        <p:spPr/>
        <p:txBody>
          <a:bodyPr/>
          <a:lstStyle/>
          <a:p>
            <a:fld id="{401CF334-2D5C-4859-84A6-CA7E6E43FAEB}" type="slidenum">
              <a:rPr lang="en-US" smtClean="0"/>
              <a:t>38</a:t>
            </a:fld>
            <a:endParaRPr lang="en-US" dirty="0"/>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747CEE1E-087B-470F-A3C3-D53275B02045}"/>
                  </a:ext>
                </a:extLst>
              </p:cNvPr>
              <p:cNvSpPr txBox="1"/>
              <p:nvPr/>
            </p:nvSpPr>
            <p:spPr>
              <a:xfrm>
                <a:off x="173372" y="1084917"/>
                <a:ext cx="11845255" cy="5398401"/>
              </a:xfrm>
              <a:prstGeom prst="rect">
                <a:avLst/>
              </a:prstGeom>
              <a:noFill/>
            </p:spPr>
            <p:txBody>
              <a:bodyPr wrap="square" rtlCol="0">
                <a:spAutoFit/>
              </a:bodyPr>
              <a:lstStyle/>
              <a:p>
                <a:pPr marL="285750" indent="-285750">
                  <a:buClr>
                    <a:schemeClr val="accent3">
                      <a:lumMod val="75000"/>
                    </a:schemeClr>
                  </a:buClr>
                  <a:buFont typeface="Arial" panose="020B0604020202020204" pitchFamily="34" charset="0"/>
                  <a:buChar char="•"/>
                </a:pPr>
                <a:r>
                  <a:rPr lang="en-GB" sz="2400" b="1" u="sng" dirty="0"/>
                  <a:t>But commercial banks can go further, and </a:t>
                </a:r>
                <a:r>
                  <a:rPr lang="en-US" sz="2400" b="1" u="sng" dirty="0"/>
                  <a:t>the reserve requirement rules do not confine them much</a:t>
                </a:r>
                <a:r>
                  <a:rPr lang="en-GB" sz="2400" b="1" u="sng" dirty="0"/>
                  <a:t>. What does this mean?</a:t>
                </a:r>
              </a:p>
              <a:p>
                <a:pPr marL="285750" indent="-285750">
                  <a:buClr>
                    <a:schemeClr val="accent3">
                      <a:lumMod val="75000"/>
                    </a:schemeClr>
                  </a:buClr>
                  <a:buFont typeface="Arial" panose="020B0604020202020204" pitchFamily="34" charset="0"/>
                  <a:buChar char="•"/>
                </a:pPr>
                <a:endParaRPr lang="en-GB" sz="2400" b="1" u="sng" dirty="0"/>
              </a:p>
              <a:p>
                <a:pPr marL="342900" marR="0" lvl="0" indent="-342900" algn="l" defTabSz="457200" rtl="0" eaLnBrk="1" fontAlgn="auto" latinLnBrk="0" hangingPunct="1">
                  <a:lnSpc>
                    <a:spcPct val="100000"/>
                  </a:lnSpc>
                  <a:spcBef>
                    <a:spcPct val="20000"/>
                  </a:spcBef>
                  <a:spcAft>
                    <a:spcPts val="0"/>
                  </a:spcAft>
                  <a:buClr>
                    <a:srgbClr val="F79646">
                      <a:lumMod val="75000"/>
                    </a:srgbClr>
                  </a:buClr>
                  <a:buSzPct val="80000"/>
                  <a:buFont typeface="Wingdings" charset="2"/>
                  <a:buChar char="§"/>
                  <a:tabLst/>
                  <a:defRPr/>
                </a:pPr>
                <a:r>
                  <a:rPr lang="en-GB" sz="2200" b="1" u="sng" dirty="0"/>
                  <a:t>This means: </a:t>
                </a:r>
                <a:r>
                  <a:rPr kumimoji="0" lang="en-GB" sz="2200" b="0" i="0" u="none" strike="noStrike" kern="1200" cap="none" spc="0" normalizeH="0" baseline="0" noProof="0" dirty="0">
                    <a:ln>
                      <a:noFill/>
                    </a:ln>
                    <a:solidFill>
                      <a:prstClr val="black"/>
                    </a:solidFill>
                    <a:effectLst/>
                    <a:uLnTx/>
                    <a:uFillTx/>
                    <a:latin typeface="Calibri"/>
                    <a:ea typeface="+mn-ea"/>
                    <a:cs typeface="+mn-cs"/>
                  </a:rPr>
                  <a:t>The required reserves </a:t>
                </a:r>
                <a:r>
                  <a:rPr kumimoji="0" lang="en-GB" sz="2200" b="1" i="0" u="none" strike="noStrike" kern="1200" cap="none" spc="0" normalizeH="0" baseline="0" noProof="0" dirty="0">
                    <a:ln>
                      <a:noFill/>
                    </a:ln>
                    <a:solidFill>
                      <a:prstClr val="black"/>
                    </a:solidFill>
                    <a:effectLst/>
                    <a:uLnTx/>
                    <a:uFillTx/>
                    <a:latin typeface="Calibri"/>
                    <a:ea typeface="+mn-ea"/>
                    <a:cs typeface="+mn-cs"/>
                  </a:rPr>
                  <a:t>do not</a:t>
                </a:r>
                <a:r>
                  <a:rPr kumimoji="0" lang="en-GB" sz="2200" b="0" i="0" u="none" strike="noStrike" kern="1200" cap="none" spc="0" normalizeH="0" baseline="0" noProof="0" dirty="0">
                    <a:ln>
                      <a:noFill/>
                    </a:ln>
                    <a:solidFill>
                      <a:prstClr val="black"/>
                    </a:solidFill>
                    <a:effectLst/>
                    <a:uLnTx/>
                    <a:uFillTx/>
                    <a:latin typeface="Calibri"/>
                    <a:ea typeface="+mn-ea"/>
                    <a:cs typeface="+mn-cs"/>
                  </a:rPr>
                  <a:t> need to be available at the time when a loan is made. The banks can borrow cash temporarily through interbank borrowing (</a:t>
                </a:r>
                <a:r>
                  <a:rPr kumimoji="0" lang="en-GB" sz="2200" b="1" i="0" strike="noStrike" kern="1200" cap="none" spc="0" normalizeH="0" baseline="0" noProof="0" dirty="0">
                    <a:ln>
                      <a:noFill/>
                    </a:ln>
                    <a:solidFill>
                      <a:prstClr val="black"/>
                    </a:solidFill>
                    <a:effectLst/>
                    <a:uLnTx/>
                    <a:uFillTx/>
                    <a:latin typeface="Calibri"/>
                    <a:ea typeface="+mn-ea"/>
                    <a:cs typeface="+mn-cs"/>
                  </a:rPr>
                  <a:t>domestically or internationally</a:t>
                </a:r>
                <a:r>
                  <a:rPr kumimoji="0" lang="en-GB" sz="2200" b="0" i="0" u="none" strike="noStrike" kern="1200" cap="none" spc="0" normalizeH="0" baseline="0" noProof="0" dirty="0">
                    <a:ln>
                      <a:noFill/>
                    </a:ln>
                    <a:solidFill>
                      <a:prstClr val="black"/>
                    </a:solidFill>
                    <a:effectLst/>
                    <a:uLnTx/>
                    <a:uFillTx/>
                    <a:latin typeface="Calibri"/>
                    <a:ea typeface="+mn-ea"/>
                    <a:cs typeface="+mn-cs"/>
                  </a:rPr>
                  <a:t>) or even via the </a:t>
                </a:r>
                <a:r>
                  <a:rPr kumimoji="0" lang="en-GB" sz="2200" b="1" i="0" u="none" strike="noStrike" kern="1200" cap="none" spc="0" normalizeH="0" baseline="0" noProof="0" dirty="0">
                    <a:ln>
                      <a:noFill/>
                    </a:ln>
                    <a:solidFill>
                      <a:prstClr val="black"/>
                    </a:solidFill>
                    <a:effectLst/>
                    <a:uLnTx/>
                    <a:uFillTx/>
                    <a:latin typeface="Calibri"/>
                    <a:ea typeface="+mn-ea"/>
                    <a:cs typeface="+mn-cs"/>
                  </a:rPr>
                  <a:t>central bank</a:t>
                </a:r>
                <a:r>
                  <a:rPr kumimoji="0" lang="en-GB" sz="2200" b="0" i="0" u="none" strike="noStrike" kern="1200" cap="none" spc="0" normalizeH="0" baseline="0" noProof="0" dirty="0">
                    <a:ln>
                      <a:noFill/>
                    </a:ln>
                    <a:solidFill>
                      <a:prstClr val="black"/>
                    </a:solidFill>
                    <a:effectLst/>
                    <a:uLnTx/>
                    <a:uFillTx/>
                    <a:latin typeface="Calibri"/>
                    <a:ea typeface="+mn-ea"/>
                    <a:cs typeface="+mn-cs"/>
                  </a:rPr>
                  <a:t>. They can also </a:t>
                </a:r>
                <a:r>
                  <a:rPr kumimoji="0" lang="en-GB" sz="2200" b="1" i="0" u="none" strike="noStrike" kern="1200" cap="none" spc="0" normalizeH="0" baseline="0" noProof="0" dirty="0">
                    <a:ln>
                      <a:noFill/>
                    </a:ln>
                    <a:solidFill>
                      <a:prstClr val="black"/>
                    </a:solidFill>
                    <a:effectLst/>
                    <a:uLnTx/>
                    <a:uFillTx/>
                    <a:latin typeface="Calibri"/>
                    <a:ea typeface="+mn-ea"/>
                    <a:cs typeface="+mn-cs"/>
                  </a:rPr>
                  <a:t>sell securities </a:t>
                </a:r>
                <a:r>
                  <a:rPr kumimoji="0" lang="en-GB" sz="2200" b="0" i="0" u="none" strike="noStrike" kern="1200" cap="none" spc="0" normalizeH="0" baseline="0" noProof="0" dirty="0">
                    <a:ln>
                      <a:noFill/>
                    </a:ln>
                    <a:solidFill>
                      <a:prstClr val="black"/>
                    </a:solidFill>
                    <a:effectLst/>
                    <a:uLnTx/>
                    <a:uFillTx/>
                    <a:latin typeface="Calibri"/>
                    <a:ea typeface="+mn-ea"/>
                    <a:cs typeface="+mn-cs"/>
                  </a:rPr>
                  <a:t>to fill the gap.</a:t>
                </a:r>
              </a:p>
              <a:p>
                <a:pPr marL="342900" marR="0" lvl="0" indent="-342900" algn="l" defTabSz="457200" rtl="0" eaLnBrk="1" fontAlgn="auto" latinLnBrk="0" hangingPunct="1">
                  <a:lnSpc>
                    <a:spcPct val="100000"/>
                  </a:lnSpc>
                  <a:spcBef>
                    <a:spcPct val="20000"/>
                  </a:spcBef>
                  <a:spcAft>
                    <a:spcPts val="0"/>
                  </a:spcAft>
                  <a:buClr>
                    <a:srgbClr val="F79646">
                      <a:lumMod val="75000"/>
                    </a:srgbClr>
                  </a:buClr>
                  <a:buSzPct val="80000"/>
                  <a:buFont typeface="Wingdings" charset="2"/>
                  <a:buChar char="§"/>
                  <a:tabLst/>
                  <a:defRPr/>
                </a:pPr>
                <a:endParaRPr kumimoji="0" lang="en-GB" sz="2200"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457200" rtl="0" eaLnBrk="1" fontAlgn="auto" latinLnBrk="0" hangingPunct="1">
                  <a:lnSpc>
                    <a:spcPct val="100000"/>
                  </a:lnSpc>
                  <a:spcBef>
                    <a:spcPct val="20000"/>
                  </a:spcBef>
                  <a:spcAft>
                    <a:spcPts val="0"/>
                  </a:spcAft>
                  <a:buClr>
                    <a:srgbClr val="F79646">
                      <a:lumMod val="75000"/>
                    </a:srgbClr>
                  </a:buClr>
                  <a:buSzPct val="80000"/>
                  <a:buFont typeface="Wingdings" charset="2"/>
                  <a:buChar char="§"/>
                  <a:tabLst/>
                  <a:defRPr/>
                </a:pPr>
                <a:r>
                  <a:rPr lang="en-GB" sz="2200" b="1" u="sng" dirty="0">
                    <a:solidFill>
                      <a:prstClr val="black"/>
                    </a:solidFill>
                    <a:latin typeface="Calibri"/>
                  </a:rPr>
                  <a:t> This  means: </a:t>
                </a:r>
                <a:r>
                  <a:rPr lang="en-GB" sz="2200" dirty="0">
                    <a:solidFill>
                      <a:prstClr val="black"/>
                    </a:solidFill>
                    <a:latin typeface="Calibri"/>
                  </a:rPr>
                  <a:t>The commercial banks can </a:t>
                </a:r>
                <a:r>
                  <a:rPr lang="en-GB" sz="2200" b="1" dirty="0">
                    <a:solidFill>
                      <a:prstClr val="black"/>
                    </a:solidFill>
                    <a:latin typeface="Calibri"/>
                  </a:rPr>
                  <a:t>create money in the form of credit that generates debt </a:t>
                </a:r>
                <a:r>
                  <a:rPr lang="en-GB" sz="2200" dirty="0">
                    <a:solidFill>
                      <a:prstClr val="black"/>
                    </a:solidFill>
                    <a:latin typeface="Calibri"/>
                  </a:rPr>
                  <a:t>in the economic system. This money creation is entirely different from the money created and supplied by the central bank (</a:t>
                </a:r>
                <a:r>
                  <a:rPr lang="en-GB" sz="2200" dirty="0">
                    <a:solidFill>
                      <a:srgbClr val="FF0000"/>
                    </a:solidFill>
                    <a:latin typeface="Calibri"/>
                  </a:rPr>
                  <a:t>base money</a:t>
                </a:r>
                <a:r>
                  <a:rPr lang="en-GB" sz="2200" dirty="0">
                    <a:latin typeface="Calibri"/>
                  </a:rPr>
                  <a:t>,</a:t>
                </a:r>
                <a:r>
                  <a:rPr lang="en-GB" sz="2200" dirty="0">
                    <a:solidFill>
                      <a:srgbClr val="FF0000"/>
                    </a:solidFill>
                    <a:latin typeface="Calibri"/>
                  </a:rPr>
                  <a:t> high-powered money </a:t>
                </a:r>
                <a:r>
                  <a:rPr lang="en-GB" sz="2200" dirty="0">
                    <a:solidFill>
                      <a:prstClr val="black"/>
                    </a:solidFill>
                    <a:latin typeface="Calibri"/>
                  </a:rPr>
                  <a:t>or </a:t>
                </a:r>
                <a14:m>
                  <m:oMath xmlns:m="http://schemas.openxmlformats.org/officeDocument/2006/math">
                    <m:sSub>
                      <m:sSubPr>
                        <m:ctrlPr>
                          <a:rPr lang="en-GB" sz="2200" i="1" smtClean="0">
                            <a:solidFill>
                              <a:srgbClr val="FF0000"/>
                            </a:solidFill>
                            <a:latin typeface="Cambria Math" panose="02040503050406030204" pitchFamily="18" charset="0"/>
                          </a:rPr>
                        </m:ctrlPr>
                      </m:sSubPr>
                      <m:e>
                        <m:r>
                          <a:rPr lang="en-GB" sz="2200" b="0" i="1" smtClean="0">
                            <a:solidFill>
                              <a:srgbClr val="FF0000"/>
                            </a:solidFill>
                            <a:latin typeface="Cambria Math" panose="02040503050406030204" pitchFamily="18" charset="0"/>
                          </a:rPr>
                          <m:t>𝑀</m:t>
                        </m:r>
                      </m:e>
                      <m:sub>
                        <m:r>
                          <a:rPr lang="en-GB" sz="2200" b="0" i="1" smtClean="0">
                            <a:solidFill>
                              <a:srgbClr val="FF0000"/>
                            </a:solidFill>
                            <a:latin typeface="Cambria Math" panose="02040503050406030204" pitchFamily="18" charset="0"/>
                          </a:rPr>
                          <m:t>0</m:t>
                        </m:r>
                      </m:sub>
                    </m:sSub>
                  </m:oMath>
                </a14:m>
                <a:r>
                  <a:rPr lang="en-GB" sz="2200" dirty="0"/>
                  <a:t>)</a:t>
                </a:r>
              </a:p>
              <a:p>
                <a:pPr marL="342900" marR="0" lvl="0" indent="-342900" algn="l" defTabSz="457200" rtl="0" eaLnBrk="1" fontAlgn="auto" latinLnBrk="0" hangingPunct="1">
                  <a:lnSpc>
                    <a:spcPct val="100000"/>
                  </a:lnSpc>
                  <a:spcBef>
                    <a:spcPct val="20000"/>
                  </a:spcBef>
                  <a:spcAft>
                    <a:spcPts val="0"/>
                  </a:spcAft>
                  <a:buClr>
                    <a:srgbClr val="F79646">
                      <a:lumMod val="75000"/>
                    </a:srgbClr>
                  </a:buClr>
                  <a:buSzPct val="80000"/>
                  <a:buFont typeface="Wingdings" charset="2"/>
                  <a:buChar char="§"/>
                  <a:tabLst/>
                  <a:defRPr/>
                </a:pPr>
                <a:endParaRPr lang="en-GB" sz="2400" dirty="0"/>
              </a:p>
              <a:p>
                <a:pPr marL="342900" marR="0" lvl="0" indent="-342900" algn="l" defTabSz="457200" rtl="0" eaLnBrk="1" fontAlgn="auto" latinLnBrk="0" hangingPunct="1">
                  <a:lnSpc>
                    <a:spcPct val="100000"/>
                  </a:lnSpc>
                  <a:spcBef>
                    <a:spcPct val="20000"/>
                  </a:spcBef>
                  <a:spcAft>
                    <a:spcPts val="0"/>
                  </a:spcAft>
                  <a:buClr>
                    <a:srgbClr val="F79646">
                      <a:lumMod val="75000"/>
                    </a:srgbClr>
                  </a:buClr>
                  <a:buSzPct val="80000"/>
                  <a:buFont typeface="Wingdings" charset="2"/>
                  <a:buChar char="§"/>
                  <a:tabLst/>
                  <a:defRPr/>
                </a:pPr>
                <a:r>
                  <a:rPr lang="en-GB" sz="2400" dirty="0"/>
                  <a:t>Therefore, </a:t>
                </a:r>
                <a:r>
                  <a:rPr lang="en-GB" sz="2400" dirty="0">
                    <a:solidFill>
                      <a:srgbClr val="FF0000"/>
                    </a:solidFill>
                  </a:rPr>
                  <a:t>banks have a role beyond their intermediary role. They can create money in the form of credit (which is, in fact, a “debt”) beyond their loanable capacity designed by the central bank</a:t>
                </a:r>
                <a:r>
                  <a:rPr lang="en-GB" sz="2400" dirty="0"/>
                  <a:t>. This is the answer to Question 2 on Slide 23.  </a:t>
                </a:r>
              </a:p>
            </p:txBody>
          </p:sp>
        </mc:Choice>
        <mc:Fallback xmlns="">
          <p:sp>
            <p:nvSpPr>
              <p:cNvPr id="5" name="TextBox 4">
                <a:extLst>
                  <a:ext uri="{FF2B5EF4-FFF2-40B4-BE49-F238E27FC236}">
                    <a16:creationId xmlns:a16="http://schemas.microsoft.com/office/drawing/2014/main" id="{747CEE1E-087B-470F-A3C3-D53275B02045}"/>
                  </a:ext>
                </a:extLst>
              </p:cNvPr>
              <p:cNvSpPr txBox="1">
                <a:spLocks noRot="1" noChangeAspect="1" noMove="1" noResize="1" noEditPoints="1" noAdjustHandles="1" noChangeArrowheads="1" noChangeShapeType="1" noTextEdit="1"/>
              </p:cNvSpPr>
              <p:nvPr/>
            </p:nvSpPr>
            <p:spPr>
              <a:xfrm>
                <a:off x="173372" y="1084917"/>
                <a:ext cx="11845255" cy="5398401"/>
              </a:xfrm>
              <a:prstGeom prst="rect">
                <a:avLst/>
              </a:prstGeom>
              <a:blipFill>
                <a:blip r:embed="rId2"/>
                <a:stretch>
                  <a:fillRect l="-669" t="-903" r="-206" b="-1580"/>
                </a:stretch>
              </a:blipFill>
            </p:spPr>
            <p:txBody>
              <a:bodyPr/>
              <a:lstStyle/>
              <a:p>
                <a:r>
                  <a:rPr lang="en-GB">
                    <a:noFill/>
                  </a:rPr>
                  <a:t> </a:t>
                </a:r>
              </a:p>
            </p:txBody>
          </p:sp>
        </mc:Fallback>
      </mc:AlternateContent>
      <p:sp>
        <p:nvSpPr>
          <p:cNvPr id="3" name="Rectangle 2">
            <a:extLst>
              <a:ext uri="{FF2B5EF4-FFF2-40B4-BE49-F238E27FC236}">
                <a16:creationId xmlns:a16="http://schemas.microsoft.com/office/drawing/2014/main" id="{7864D759-7576-22B0-3B53-11C579EE83D1}"/>
              </a:ext>
            </a:extLst>
          </p:cNvPr>
          <p:cNvSpPr/>
          <p:nvPr/>
        </p:nvSpPr>
        <p:spPr>
          <a:xfrm>
            <a:off x="285226" y="639835"/>
            <a:ext cx="11630422" cy="365760"/>
          </a:xfrm>
          <a:prstGeom prst="rect">
            <a:avLst/>
          </a:prstGeom>
          <a:solidFill>
            <a:schemeClr val="accent6"/>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3000" dirty="0"/>
              <a:t>Theory of Loanable Funds (Fractional–Reserve Banking) </a:t>
            </a:r>
          </a:p>
        </p:txBody>
      </p:sp>
    </p:spTree>
    <p:extLst>
      <p:ext uri="{BB962C8B-B14F-4D97-AF65-F5344CB8AC3E}">
        <p14:creationId xmlns:p14="http://schemas.microsoft.com/office/powerpoint/2010/main" val="765749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89CA8D6-08E0-4142-A0FA-1331DFD43FFD}"/>
              </a:ext>
            </a:extLst>
          </p:cNvPr>
          <p:cNvSpPr>
            <a:spLocks noGrp="1"/>
          </p:cNvSpPr>
          <p:nvPr>
            <p:ph type="sldNum" sz="quarter" idx="12"/>
          </p:nvPr>
        </p:nvSpPr>
        <p:spPr/>
        <p:txBody>
          <a:bodyPr/>
          <a:lstStyle/>
          <a:p>
            <a:fld id="{401CF334-2D5C-4859-84A6-CA7E6E43FAEB}" type="slidenum">
              <a:rPr lang="en-US" smtClean="0"/>
              <a:t>39</a:t>
            </a:fld>
            <a:endParaRPr lang="en-US" dirty="0"/>
          </a:p>
        </p:txBody>
      </p:sp>
      <p:sp>
        <p:nvSpPr>
          <p:cNvPr id="5" name="TextBox 4">
            <a:extLst>
              <a:ext uri="{FF2B5EF4-FFF2-40B4-BE49-F238E27FC236}">
                <a16:creationId xmlns:a16="http://schemas.microsoft.com/office/drawing/2014/main" id="{747CEE1E-087B-470F-A3C3-D53275B02045}"/>
              </a:ext>
            </a:extLst>
          </p:cNvPr>
          <p:cNvSpPr txBox="1"/>
          <p:nvPr/>
        </p:nvSpPr>
        <p:spPr>
          <a:xfrm>
            <a:off x="173372" y="1084917"/>
            <a:ext cx="11845255" cy="5570756"/>
          </a:xfrm>
          <a:prstGeom prst="rect">
            <a:avLst/>
          </a:prstGeom>
          <a:noFill/>
        </p:spPr>
        <p:txBody>
          <a:bodyPr wrap="square" rtlCol="0">
            <a:spAutoFit/>
          </a:bodyPr>
          <a:lstStyle/>
          <a:p>
            <a:pPr marL="342900" indent="-342900">
              <a:buClr>
                <a:schemeClr val="accent3">
                  <a:lumMod val="75000"/>
                </a:schemeClr>
              </a:buClr>
              <a:buFont typeface="Wingdings" panose="05000000000000000000" pitchFamily="2" charset="2"/>
              <a:buChar char="q"/>
            </a:pPr>
            <a:r>
              <a:rPr lang="en-GB" sz="2400" b="1" u="sng" dirty="0"/>
              <a:t>Now, let’s find out the extent to which banks operate:</a:t>
            </a:r>
          </a:p>
          <a:p>
            <a:pPr marL="285750" indent="-285750">
              <a:buClr>
                <a:schemeClr val="accent3">
                  <a:lumMod val="75000"/>
                </a:schemeClr>
              </a:buClr>
              <a:buFont typeface="Arial" panose="020B0604020202020204" pitchFamily="34" charset="0"/>
              <a:buChar char="•"/>
            </a:pPr>
            <a:r>
              <a:rPr lang="en-GB" sz="2400" dirty="0">
                <a:solidFill>
                  <a:srgbClr val="FF0000"/>
                </a:solidFill>
              </a:rPr>
              <a:t>Local/Domestic Banks</a:t>
            </a:r>
            <a:r>
              <a:rPr lang="en-GB" sz="2400" dirty="0"/>
              <a:t>: Provide services only in the country where they have headquarters.</a:t>
            </a:r>
          </a:p>
          <a:p>
            <a:pPr marL="285750" indent="-285750">
              <a:buClr>
                <a:schemeClr val="accent3">
                  <a:lumMod val="75000"/>
                </a:schemeClr>
              </a:buClr>
              <a:buFont typeface="Arial" panose="020B0604020202020204" pitchFamily="34" charset="0"/>
              <a:buChar char="•"/>
            </a:pPr>
            <a:endParaRPr lang="en-GB" sz="2400" dirty="0"/>
          </a:p>
          <a:p>
            <a:pPr marL="285750" indent="-285750">
              <a:buClr>
                <a:schemeClr val="accent3">
                  <a:lumMod val="75000"/>
                </a:schemeClr>
              </a:buClr>
              <a:buFont typeface="Arial" panose="020B0604020202020204" pitchFamily="34" charset="0"/>
              <a:buChar char="•"/>
            </a:pPr>
            <a:r>
              <a:rPr lang="en-GB" sz="2400" dirty="0">
                <a:solidFill>
                  <a:srgbClr val="FF0000"/>
                </a:solidFill>
              </a:rPr>
              <a:t>International Banks</a:t>
            </a:r>
            <a:r>
              <a:rPr lang="en-GB" sz="2400" dirty="0"/>
              <a:t>: </a:t>
            </a:r>
            <a:r>
              <a:rPr lang="en-US" sz="2400" dirty="0">
                <a:solidFill>
                  <a:srgbClr val="374151"/>
                </a:solidFill>
                <a:latin typeface="Söhne"/>
              </a:rPr>
              <a:t>F</a:t>
            </a:r>
            <a:r>
              <a:rPr lang="en-US" sz="2400" b="0" i="0" dirty="0">
                <a:solidFill>
                  <a:srgbClr val="374151"/>
                </a:solidFill>
                <a:effectLst/>
                <a:latin typeface="Söhne"/>
              </a:rPr>
              <a:t>inancial institutions that primarily focus on conducting banking activities </a:t>
            </a:r>
            <a:r>
              <a:rPr lang="en-US" sz="2400" b="0" i="0" u="sng" dirty="0">
                <a:solidFill>
                  <a:srgbClr val="374151"/>
                </a:solidFill>
                <a:effectLst/>
                <a:latin typeface="Söhne"/>
              </a:rPr>
              <a:t>across national borders </a:t>
            </a:r>
            <a:r>
              <a:rPr lang="en-US" sz="2400" b="0" i="0" dirty="0">
                <a:solidFill>
                  <a:srgbClr val="374151"/>
                </a:solidFill>
                <a:effectLst/>
                <a:latin typeface="Söhne"/>
              </a:rPr>
              <a:t>and their services include</a:t>
            </a:r>
            <a:r>
              <a:rPr lang="en-GB" sz="2400" dirty="0"/>
              <a:t> trade finance, foreign exchange and cross-border payment services. </a:t>
            </a:r>
            <a:r>
              <a:rPr lang="en-US" sz="2400" b="0" i="0" u="sng" dirty="0">
                <a:solidFill>
                  <a:srgbClr val="374151"/>
                </a:solidFill>
                <a:effectLst/>
              </a:rPr>
              <a:t>International banks may have branches, subsidiaries, or representative offices in different countries to facilitate their global operations</a:t>
            </a:r>
            <a:r>
              <a:rPr lang="en-US" sz="2400" b="0" i="0" dirty="0">
                <a:solidFill>
                  <a:srgbClr val="374151"/>
                </a:solidFill>
                <a:effectLst/>
                <a:latin typeface="Söhne"/>
              </a:rPr>
              <a:t>. They typically serve clients from various countries and engage in cross-border transactions. </a:t>
            </a:r>
          </a:p>
          <a:p>
            <a:pPr marL="285750" indent="-285750">
              <a:buClr>
                <a:schemeClr val="accent3">
                  <a:lumMod val="75000"/>
                </a:schemeClr>
              </a:buClr>
              <a:buFont typeface="Arial" panose="020B0604020202020204" pitchFamily="34" charset="0"/>
              <a:buChar char="•"/>
            </a:pPr>
            <a:endParaRPr lang="en-US" sz="2200" dirty="0">
              <a:solidFill>
                <a:srgbClr val="2F2F2F"/>
              </a:solidFill>
              <a:latin typeface="HKGrotesk-Regular"/>
            </a:endParaRPr>
          </a:p>
          <a:p>
            <a:pPr marL="285750" indent="-285750">
              <a:buClr>
                <a:schemeClr val="accent3">
                  <a:lumMod val="75000"/>
                </a:schemeClr>
              </a:buClr>
              <a:buFont typeface="Arial" panose="020B0604020202020204" pitchFamily="34" charset="0"/>
              <a:buChar char="•"/>
            </a:pPr>
            <a:r>
              <a:rPr lang="en-GB" sz="2200" dirty="0">
                <a:solidFill>
                  <a:srgbClr val="FF0000"/>
                </a:solidFill>
              </a:rPr>
              <a:t>Multinational Banks (MNBs)</a:t>
            </a:r>
            <a:r>
              <a:rPr lang="en-US" sz="2200" dirty="0">
                <a:solidFill>
                  <a:srgbClr val="FF0000"/>
                </a:solidFill>
              </a:rPr>
              <a:t>:</a:t>
            </a:r>
            <a:r>
              <a:rPr lang="en-US" sz="2200" dirty="0"/>
              <a:t> Also known as global or universal banks, are financial institutions that </a:t>
            </a:r>
            <a:r>
              <a:rPr lang="en-US" sz="2200" u="sng" dirty="0"/>
              <a:t>operate in multiple countries and</a:t>
            </a:r>
            <a:r>
              <a:rPr lang="en-US" sz="2400" b="0" i="0" u="sng" dirty="0">
                <a:solidFill>
                  <a:srgbClr val="374151"/>
                </a:solidFill>
                <a:effectLst/>
              </a:rPr>
              <a:t> offer a wide range of financial services beyond traditional banking</a:t>
            </a:r>
            <a:r>
              <a:rPr lang="en-US" sz="2400" b="0" i="0" dirty="0">
                <a:solidFill>
                  <a:srgbClr val="374151"/>
                </a:solidFill>
                <a:effectLst/>
              </a:rPr>
              <a:t>. In addition to basic banking services, multinational banks may provide investment banking, asset management, insurance, wealth management, and other financial products and services. These banks have a significant presence in various countries and often have extensive branch networks or subsidiaries around the world.</a:t>
            </a:r>
            <a:endParaRPr lang="en-GB" sz="2200" dirty="0"/>
          </a:p>
        </p:txBody>
      </p:sp>
      <p:sp>
        <p:nvSpPr>
          <p:cNvPr id="3" name="Rectangle 2">
            <a:extLst>
              <a:ext uri="{FF2B5EF4-FFF2-40B4-BE49-F238E27FC236}">
                <a16:creationId xmlns:a16="http://schemas.microsoft.com/office/drawing/2014/main" id="{7864D759-7576-22B0-3B53-11C579EE83D1}"/>
              </a:ext>
            </a:extLst>
          </p:cNvPr>
          <p:cNvSpPr/>
          <p:nvPr/>
        </p:nvSpPr>
        <p:spPr>
          <a:xfrm>
            <a:off x="285226" y="639835"/>
            <a:ext cx="11630422" cy="365760"/>
          </a:xfrm>
          <a:prstGeom prst="rect">
            <a:avLst/>
          </a:prstGeom>
          <a:solidFill>
            <a:schemeClr val="accent6"/>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3000" dirty="0"/>
              <a:t>International &amp; Multinational Bank</a:t>
            </a:r>
          </a:p>
        </p:txBody>
      </p:sp>
    </p:spTree>
    <p:extLst>
      <p:ext uri="{BB962C8B-B14F-4D97-AF65-F5344CB8AC3E}">
        <p14:creationId xmlns:p14="http://schemas.microsoft.com/office/powerpoint/2010/main" val="3043560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917575" y="647700"/>
            <a:ext cx="10375900" cy="995680"/>
          </a:xfrm>
          <a:prstGeom prst="rect">
            <a:avLst/>
          </a:prstGeom>
          <a:noFill/>
          <a:ln w="0" cmpd="sng">
            <a:noFill/>
            <a:prstDash val="solid"/>
          </a:ln>
        </p:spPr>
        <p:txBody>
          <a:bodyPr vert="horz" lIns="0" tIns="8890" rIns="0" bIns="0" anchor="t"/>
          <a:lstStyle/>
          <a:p>
            <a:pPr marL="45720" marR="45720" indent="0" algn="l">
              <a:lnSpc>
                <a:spcPts val="5100"/>
              </a:lnSpc>
              <a:spcAft>
                <a:spcPts val="2620"/>
              </a:spcAft>
            </a:pPr>
            <a:r>
              <a:rPr lang="en-US" sz="4400" b="1" spc="180" dirty="0">
                <a:solidFill>
                  <a:srgbClr val="006FC0"/>
                </a:solidFill>
                <a:latin typeface="Arial Narrow" panose="02020603050405020304" pitchFamily="2"/>
              </a:rPr>
              <a:t>Learning Outcomes </a:t>
            </a:r>
          </a:p>
        </p:txBody>
      </p:sp>
      <p:sp>
        <p:nvSpPr>
          <p:cNvPr id="3" name="Text Placeholder 2"/>
          <p:cNvSpPr>
            <a:spLocks noGrp="1"/>
          </p:cNvSpPr>
          <p:nvPr>
            <p:ph type="body" idx="10"/>
          </p:nvPr>
        </p:nvSpPr>
        <p:spPr>
          <a:xfrm>
            <a:off x="360948" y="1643380"/>
            <a:ext cx="11586410" cy="3957320"/>
          </a:xfrm>
          <a:prstGeom prst="rect">
            <a:avLst/>
          </a:prstGeom>
          <a:noFill/>
          <a:ln w="0" cmpd="sng">
            <a:noFill/>
            <a:prstDash val="solid"/>
          </a:ln>
        </p:spPr>
        <p:txBody>
          <a:bodyPr vert="horz" lIns="0" tIns="233680" rIns="0" bIns="0" anchor="t">
            <a:normAutofit/>
          </a:bodyPr>
          <a:lstStyle/>
          <a:p>
            <a:pPr marL="228600" marR="45720" indent="182880" algn="l">
              <a:lnSpc>
                <a:spcPts val="2800"/>
              </a:lnSpc>
              <a:spcAft>
                <a:spcPts val="0"/>
              </a:spcAft>
              <a:buFont typeface="Symbol"/>
              <a:buChar char="·"/>
            </a:pPr>
            <a:r>
              <a:rPr lang="en-US" sz="2400" spc="0" dirty="0">
                <a:solidFill>
                  <a:srgbClr val="383838"/>
                </a:solidFill>
              </a:rPr>
              <a:t>To gain an understanding of the </a:t>
            </a:r>
            <a:r>
              <a:rPr lang="en-US" sz="2400" dirty="0">
                <a:solidFill>
                  <a:srgbClr val="383838"/>
                </a:solidFill>
              </a:rPr>
              <a:t>k</a:t>
            </a:r>
            <a:r>
              <a:rPr lang="en-US" sz="2400" spc="0" dirty="0">
                <a:solidFill>
                  <a:srgbClr val="383838"/>
                </a:solidFill>
              </a:rPr>
              <a:t>ey concepts in the financial and international business environment and its competitive and investment climate </a:t>
            </a:r>
          </a:p>
          <a:p>
            <a:pPr marL="228600" marR="45720" indent="182880" algn="l">
              <a:lnSpc>
                <a:spcPts val="2800"/>
              </a:lnSpc>
              <a:spcBef>
                <a:spcPts val="1005"/>
              </a:spcBef>
              <a:spcAft>
                <a:spcPts val="0"/>
              </a:spcAft>
              <a:buFont typeface="Symbol"/>
              <a:buChar char="·"/>
            </a:pPr>
            <a:r>
              <a:rPr lang="en-US" sz="2400" spc="0" dirty="0">
                <a:solidFill>
                  <a:srgbClr val="383838"/>
                </a:solidFill>
              </a:rPr>
              <a:t>To provide students with an in-depth understanding of the correlations between the areas of finance and the global economy </a:t>
            </a:r>
          </a:p>
          <a:p>
            <a:pPr marL="228600" marR="45720" indent="182880" algn="l">
              <a:lnSpc>
                <a:spcPts val="3200"/>
              </a:lnSpc>
              <a:spcBef>
                <a:spcPts val="590"/>
              </a:spcBef>
              <a:spcAft>
                <a:spcPts val="0"/>
              </a:spcAft>
              <a:buFont typeface="Symbol"/>
              <a:buChar char="·"/>
            </a:pPr>
            <a:r>
              <a:rPr lang="en-US" sz="2400" spc="0" dirty="0">
                <a:solidFill>
                  <a:srgbClr val="383838"/>
                </a:solidFill>
              </a:rPr>
              <a:t>To examine issues from both a business and economic perspective </a:t>
            </a:r>
          </a:p>
          <a:p>
            <a:pPr marL="228600" marR="45720" indent="182880" algn="l">
              <a:lnSpc>
                <a:spcPts val="2800"/>
              </a:lnSpc>
              <a:spcBef>
                <a:spcPts val="1030"/>
              </a:spcBef>
              <a:spcAft>
                <a:spcPts val="0"/>
              </a:spcAft>
              <a:buFont typeface="Symbol"/>
              <a:buChar char="·"/>
            </a:pPr>
            <a:r>
              <a:rPr lang="en-US" sz="2400" spc="0" dirty="0">
                <a:solidFill>
                  <a:srgbClr val="383838"/>
                </a:solidFill>
              </a:rPr>
              <a:t>To enhance your understanding of the strategic context in which international business operates </a:t>
            </a:r>
          </a:p>
          <a:p>
            <a:pPr marL="228600" marR="45720" indent="182880" algn="l">
              <a:lnSpc>
                <a:spcPts val="2800"/>
              </a:lnSpc>
              <a:spcBef>
                <a:spcPts val="975"/>
              </a:spcBef>
              <a:spcAft>
                <a:spcPts val="30"/>
              </a:spcAft>
              <a:buFont typeface="Symbol"/>
              <a:buChar char="·"/>
            </a:pPr>
            <a:r>
              <a:rPr lang="en-US" sz="2400" spc="0" dirty="0">
                <a:solidFill>
                  <a:srgbClr val="383838"/>
                </a:solidFill>
              </a:rPr>
              <a:t>To help prepare you for a career in the finance operations of large multinational corporations.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89CA8D6-08E0-4142-A0FA-1331DFD43FFD}"/>
              </a:ext>
            </a:extLst>
          </p:cNvPr>
          <p:cNvSpPr>
            <a:spLocks noGrp="1"/>
          </p:cNvSpPr>
          <p:nvPr>
            <p:ph type="sldNum" sz="quarter" idx="12"/>
          </p:nvPr>
        </p:nvSpPr>
        <p:spPr/>
        <p:txBody>
          <a:bodyPr/>
          <a:lstStyle/>
          <a:p>
            <a:fld id="{401CF334-2D5C-4859-84A6-CA7E6E43FAEB}" type="slidenum">
              <a:rPr lang="en-US" smtClean="0"/>
              <a:t>40</a:t>
            </a:fld>
            <a:endParaRPr lang="en-US" dirty="0"/>
          </a:p>
        </p:txBody>
      </p:sp>
      <p:sp>
        <p:nvSpPr>
          <p:cNvPr id="3" name="Rectangle 2">
            <a:extLst>
              <a:ext uri="{FF2B5EF4-FFF2-40B4-BE49-F238E27FC236}">
                <a16:creationId xmlns:a16="http://schemas.microsoft.com/office/drawing/2014/main" id="{7864D759-7576-22B0-3B53-11C579EE83D1}"/>
              </a:ext>
            </a:extLst>
          </p:cNvPr>
          <p:cNvSpPr/>
          <p:nvPr/>
        </p:nvSpPr>
        <p:spPr>
          <a:xfrm>
            <a:off x="285226" y="639835"/>
            <a:ext cx="11630422" cy="365760"/>
          </a:xfrm>
          <a:prstGeom prst="rect">
            <a:avLst/>
          </a:prstGeom>
          <a:solidFill>
            <a:schemeClr val="accent6"/>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3000" dirty="0"/>
              <a:t>International &amp; Multinational Bank</a:t>
            </a:r>
          </a:p>
        </p:txBody>
      </p:sp>
      <p:sp>
        <p:nvSpPr>
          <p:cNvPr id="6" name="TextBox 5">
            <a:extLst>
              <a:ext uri="{FF2B5EF4-FFF2-40B4-BE49-F238E27FC236}">
                <a16:creationId xmlns:a16="http://schemas.microsoft.com/office/drawing/2014/main" id="{8AD2BF43-C4CC-6334-DC63-B46B04153314}"/>
              </a:ext>
            </a:extLst>
          </p:cNvPr>
          <p:cNvSpPr txBox="1"/>
          <p:nvPr/>
        </p:nvSpPr>
        <p:spPr>
          <a:xfrm>
            <a:off x="280789" y="1162053"/>
            <a:ext cx="6157081" cy="5386090"/>
          </a:xfrm>
          <a:prstGeom prst="rect">
            <a:avLst/>
          </a:prstGeom>
          <a:noFill/>
        </p:spPr>
        <p:txBody>
          <a:bodyPr wrap="square">
            <a:spAutoFit/>
          </a:bodyPr>
          <a:lstStyle/>
          <a:p>
            <a:r>
              <a:rPr lang="en-US" sz="2000" b="0" i="0" dirty="0">
                <a:solidFill>
                  <a:srgbClr val="374151"/>
                </a:solidFill>
                <a:effectLst/>
              </a:rPr>
              <a:t>While "</a:t>
            </a:r>
            <a:r>
              <a:rPr lang="en-US" sz="2000" b="0" i="0" dirty="0">
                <a:solidFill>
                  <a:srgbClr val="FF0000"/>
                </a:solidFill>
                <a:effectLst/>
              </a:rPr>
              <a:t>international banks</a:t>
            </a:r>
            <a:r>
              <a:rPr lang="en-US" sz="2000" b="0" i="0" dirty="0">
                <a:solidFill>
                  <a:srgbClr val="374151"/>
                </a:solidFill>
                <a:effectLst/>
              </a:rPr>
              <a:t>" and "</a:t>
            </a:r>
            <a:r>
              <a:rPr lang="en-US" sz="2000" b="0" i="0" dirty="0">
                <a:solidFill>
                  <a:srgbClr val="FF0000"/>
                </a:solidFill>
                <a:effectLst/>
              </a:rPr>
              <a:t>multinational banks</a:t>
            </a:r>
            <a:r>
              <a:rPr lang="en-US" sz="2000" b="0" i="0" dirty="0">
                <a:solidFill>
                  <a:srgbClr val="374151"/>
                </a:solidFill>
                <a:effectLst/>
              </a:rPr>
              <a:t>" are often used interchangeably, they can have slightly different meanings depending on the context. They share the common characteristic of operating in multiple countries, but multinational banks tend to have a broader scope and a more diverse range of financial services compared to international banks. However, it's worth noting that there can be some overlap between the two categories, and the specific usage of these terms can vary in different contexts.</a:t>
            </a:r>
          </a:p>
          <a:p>
            <a:endParaRPr lang="en-US" sz="2400" dirty="0">
              <a:solidFill>
                <a:srgbClr val="374151"/>
              </a:solidFill>
              <a:latin typeface="Söhne"/>
            </a:endParaRPr>
          </a:p>
          <a:p>
            <a:r>
              <a:rPr lang="en-US" sz="2000" b="0" i="0" dirty="0">
                <a:solidFill>
                  <a:srgbClr val="374151"/>
                </a:solidFill>
                <a:effectLst/>
              </a:rPr>
              <a:t>The terms </a:t>
            </a:r>
            <a:r>
              <a:rPr kumimoji="0" lang="en-US" sz="2000" b="0" i="0" u="none" strike="noStrike" kern="1200" cap="none" spc="0" normalizeH="0" baseline="0" noProof="0" dirty="0">
                <a:ln>
                  <a:noFill/>
                </a:ln>
                <a:solidFill>
                  <a:srgbClr val="374151"/>
                </a:solidFill>
                <a:effectLst/>
                <a:uLnTx/>
                <a:uFillTx/>
                <a:ea typeface="+mn-ea"/>
                <a:cs typeface="+mn-cs"/>
              </a:rPr>
              <a:t>"</a:t>
            </a:r>
            <a:r>
              <a:rPr kumimoji="0" lang="en-US" sz="2000" b="0" i="0" u="none" strike="noStrike" kern="1200" cap="none" spc="0" normalizeH="0" baseline="0" noProof="0" dirty="0">
                <a:ln>
                  <a:noFill/>
                </a:ln>
                <a:solidFill>
                  <a:srgbClr val="FF0000"/>
                </a:solidFill>
                <a:effectLst/>
                <a:uLnTx/>
                <a:uFillTx/>
                <a:ea typeface="+mn-ea"/>
                <a:cs typeface="+mn-cs"/>
              </a:rPr>
              <a:t>international banks</a:t>
            </a:r>
            <a:r>
              <a:rPr kumimoji="0" lang="en-US" sz="2000" b="0" i="0" u="none" strike="noStrike" kern="1200" cap="none" spc="0" normalizeH="0" baseline="0" noProof="0" dirty="0">
                <a:ln>
                  <a:noFill/>
                </a:ln>
                <a:solidFill>
                  <a:srgbClr val="374151"/>
                </a:solidFill>
                <a:effectLst/>
                <a:uLnTx/>
                <a:uFillTx/>
                <a:ea typeface="+mn-ea"/>
                <a:cs typeface="+mn-cs"/>
              </a:rPr>
              <a:t>" and "</a:t>
            </a:r>
            <a:r>
              <a:rPr kumimoji="0" lang="en-US" sz="2000" b="0" i="0" u="none" strike="noStrike" kern="1200" cap="none" spc="0" normalizeH="0" baseline="0" noProof="0" dirty="0">
                <a:ln>
                  <a:noFill/>
                </a:ln>
                <a:solidFill>
                  <a:srgbClr val="FF0000"/>
                </a:solidFill>
                <a:effectLst/>
                <a:uLnTx/>
                <a:uFillTx/>
                <a:ea typeface="+mn-ea"/>
                <a:cs typeface="+mn-cs"/>
              </a:rPr>
              <a:t>multinational banks</a:t>
            </a:r>
            <a:r>
              <a:rPr kumimoji="0" lang="en-US" sz="2000" b="0" i="0" u="none" strike="noStrike" kern="1200" cap="none" spc="0" normalizeH="0" baseline="0" noProof="0" dirty="0">
                <a:ln>
                  <a:noFill/>
                </a:ln>
                <a:solidFill>
                  <a:srgbClr val="374151"/>
                </a:solidFill>
                <a:effectLst/>
                <a:uLnTx/>
                <a:uFillTx/>
                <a:ea typeface="+mn-ea"/>
                <a:cs typeface="+mn-cs"/>
              </a:rPr>
              <a:t>" are not mutually exclusive. </a:t>
            </a:r>
            <a:r>
              <a:rPr lang="en-US" sz="2000" b="0" i="0" dirty="0">
                <a:solidFill>
                  <a:srgbClr val="374151"/>
                </a:solidFill>
                <a:effectLst/>
              </a:rPr>
              <a:t>The distinction lies in the fact that multinational banks typically offer a broader range of financial services beyond traditional banking, while international banks often have a narrower focus on cross-border banking activities.</a:t>
            </a:r>
            <a:endParaRPr lang="en-US" sz="2000" dirty="0">
              <a:solidFill>
                <a:srgbClr val="374151"/>
              </a:solidFill>
            </a:endParaRPr>
          </a:p>
        </p:txBody>
      </p:sp>
      <p:sp>
        <p:nvSpPr>
          <p:cNvPr id="4" name="TextBox 3">
            <a:extLst>
              <a:ext uri="{FF2B5EF4-FFF2-40B4-BE49-F238E27FC236}">
                <a16:creationId xmlns:a16="http://schemas.microsoft.com/office/drawing/2014/main" id="{971F13F0-FB79-A90F-D35C-DFE9264AF18F}"/>
              </a:ext>
            </a:extLst>
          </p:cNvPr>
          <p:cNvSpPr txBox="1"/>
          <p:nvPr/>
        </p:nvSpPr>
        <p:spPr>
          <a:xfrm>
            <a:off x="7160741" y="3163329"/>
            <a:ext cx="3200400" cy="861774"/>
          </a:xfrm>
          <a:prstGeom prst="rect">
            <a:avLst/>
          </a:prstGeom>
          <a:noFill/>
        </p:spPr>
        <p:txBody>
          <a:bodyPr wrap="square" rtlCol="0">
            <a:spAutoFit/>
          </a:bodyPr>
          <a:lstStyle/>
          <a:p>
            <a:r>
              <a:rPr lang="en-US" sz="1000" dirty="0"/>
              <a:t>Not only provides cross-border banking services like international transfers and trade finance, but it also offers investment banking, asset management, insurance, and consumer credit services in multiple countries with a strong local presence</a:t>
            </a:r>
            <a:endParaRPr lang="en-GB" sz="1000" dirty="0"/>
          </a:p>
        </p:txBody>
      </p:sp>
      <p:pic>
        <p:nvPicPr>
          <p:cNvPr id="1028" name="Picture 4" descr="Bank Of China Stock Photos, Pictures &amp; Royalty-Free Images - iStock">
            <a:extLst>
              <a:ext uri="{FF2B5EF4-FFF2-40B4-BE49-F238E27FC236}">
                <a16:creationId xmlns:a16="http://schemas.microsoft.com/office/drawing/2014/main" id="{78F45EF4-8994-40FC-DC27-053C75824CF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0741" y="4154850"/>
            <a:ext cx="3398231" cy="166288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F494B1CF-292D-9341-7852-4C8E0DCD60B7}"/>
              </a:ext>
            </a:extLst>
          </p:cNvPr>
          <p:cNvSpPr txBox="1"/>
          <p:nvPr/>
        </p:nvSpPr>
        <p:spPr>
          <a:xfrm>
            <a:off x="7160741" y="5881697"/>
            <a:ext cx="3200400" cy="707886"/>
          </a:xfrm>
          <a:prstGeom prst="rect">
            <a:avLst/>
          </a:prstGeom>
          <a:noFill/>
        </p:spPr>
        <p:txBody>
          <a:bodyPr wrap="square" rtlCol="0">
            <a:spAutoFit/>
          </a:bodyPr>
          <a:lstStyle/>
          <a:p>
            <a:r>
              <a:rPr lang="en-US" sz="1000" dirty="0"/>
              <a:t>It focuses primarily on </a:t>
            </a:r>
            <a:r>
              <a:rPr lang="en-US" sz="1000" b="1" dirty="0"/>
              <a:t>cross-border trade finance and foreign currency accounts, </a:t>
            </a:r>
            <a:r>
              <a:rPr lang="en-US" sz="1000" dirty="0"/>
              <a:t>without necessarily offering the full suite of financial products that a multinational bank would provide.</a:t>
            </a:r>
            <a:endParaRPr lang="en-GB" sz="1000" dirty="0"/>
          </a:p>
        </p:txBody>
      </p:sp>
      <p:sp>
        <p:nvSpPr>
          <p:cNvPr id="7" name="TextBox 6">
            <a:extLst>
              <a:ext uri="{FF2B5EF4-FFF2-40B4-BE49-F238E27FC236}">
                <a16:creationId xmlns:a16="http://schemas.microsoft.com/office/drawing/2014/main" id="{5905C46E-C715-8D29-9ADE-422C6588E48A}"/>
              </a:ext>
            </a:extLst>
          </p:cNvPr>
          <p:cNvSpPr txBox="1"/>
          <p:nvPr/>
        </p:nvSpPr>
        <p:spPr>
          <a:xfrm>
            <a:off x="10600037" y="1651686"/>
            <a:ext cx="1254211" cy="246221"/>
          </a:xfrm>
          <a:prstGeom prst="rect">
            <a:avLst/>
          </a:prstGeom>
          <a:noFill/>
        </p:spPr>
        <p:txBody>
          <a:bodyPr wrap="square" rtlCol="0">
            <a:spAutoFit/>
          </a:bodyPr>
          <a:lstStyle/>
          <a:p>
            <a:r>
              <a:rPr lang="en-GB" sz="1000" dirty="0"/>
              <a:t>Multinational</a:t>
            </a:r>
          </a:p>
        </p:txBody>
      </p:sp>
      <p:sp>
        <p:nvSpPr>
          <p:cNvPr id="8" name="TextBox 7">
            <a:extLst>
              <a:ext uri="{FF2B5EF4-FFF2-40B4-BE49-F238E27FC236}">
                <a16:creationId xmlns:a16="http://schemas.microsoft.com/office/drawing/2014/main" id="{F9A8DE09-AC27-8CC1-8940-E9C45AFFE272}"/>
              </a:ext>
            </a:extLst>
          </p:cNvPr>
          <p:cNvSpPr txBox="1"/>
          <p:nvPr/>
        </p:nvSpPr>
        <p:spPr>
          <a:xfrm>
            <a:off x="10654737" y="4960093"/>
            <a:ext cx="1254211" cy="246221"/>
          </a:xfrm>
          <a:prstGeom prst="rect">
            <a:avLst/>
          </a:prstGeom>
          <a:noFill/>
        </p:spPr>
        <p:txBody>
          <a:bodyPr wrap="square" rtlCol="0">
            <a:spAutoFit/>
          </a:bodyPr>
          <a:lstStyle/>
          <a:p>
            <a:r>
              <a:rPr lang="en-GB" sz="1000" dirty="0"/>
              <a:t>International</a:t>
            </a:r>
          </a:p>
        </p:txBody>
      </p:sp>
      <p:pic>
        <p:nvPicPr>
          <p:cNvPr id="9" name="Picture 8">
            <a:extLst>
              <a:ext uri="{FF2B5EF4-FFF2-40B4-BE49-F238E27FC236}">
                <a16:creationId xmlns:a16="http://schemas.microsoft.com/office/drawing/2014/main" id="{FBC6A599-D7DE-9F81-AA3E-1485DA984F2C}"/>
              </a:ext>
            </a:extLst>
          </p:cNvPr>
          <p:cNvPicPr>
            <a:picLocks noChangeAspect="1"/>
          </p:cNvPicPr>
          <p:nvPr/>
        </p:nvPicPr>
        <p:blipFill>
          <a:blip r:embed="rId3"/>
          <a:stretch>
            <a:fillRect/>
          </a:stretch>
        </p:blipFill>
        <p:spPr>
          <a:xfrm>
            <a:off x="7160741" y="1176578"/>
            <a:ext cx="3398231" cy="1714500"/>
          </a:xfrm>
          <a:prstGeom prst="rect">
            <a:avLst/>
          </a:prstGeom>
        </p:spPr>
      </p:pic>
    </p:spTree>
    <p:extLst>
      <p:ext uri="{BB962C8B-B14F-4D97-AF65-F5344CB8AC3E}">
        <p14:creationId xmlns:p14="http://schemas.microsoft.com/office/powerpoint/2010/main" val="4437269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89CA8D6-08E0-4142-A0FA-1331DFD43FFD}"/>
              </a:ext>
            </a:extLst>
          </p:cNvPr>
          <p:cNvSpPr>
            <a:spLocks noGrp="1"/>
          </p:cNvSpPr>
          <p:nvPr>
            <p:ph type="sldNum" sz="quarter" idx="12"/>
          </p:nvPr>
        </p:nvSpPr>
        <p:spPr/>
        <p:txBody>
          <a:bodyPr/>
          <a:lstStyle/>
          <a:p>
            <a:fld id="{401CF334-2D5C-4859-84A6-CA7E6E43FAEB}" type="slidenum">
              <a:rPr lang="en-US" smtClean="0"/>
              <a:t>41</a:t>
            </a:fld>
            <a:endParaRPr lang="en-US" dirty="0"/>
          </a:p>
        </p:txBody>
      </p:sp>
      <p:sp>
        <p:nvSpPr>
          <p:cNvPr id="3" name="Rectangle 2">
            <a:extLst>
              <a:ext uri="{FF2B5EF4-FFF2-40B4-BE49-F238E27FC236}">
                <a16:creationId xmlns:a16="http://schemas.microsoft.com/office/drawing/2014/main" id="{7864D759-7576-22B0-3B53-11C579EE83D1}"/>
              </a:ext>
            </a:extLst>
          </p:cNvPr>
          <p:cNvSpPr/>
          <p:nvPr/>
        </p:nvSpPr>
        <p:spPr>
          <a:xfrm>
            <a:off x="285226" y="639835"/>
            <a:ext cx="11630422" cy="365760"/>
          </a:xfrm>
          <a:prstGeom prst="rect">
            <a:avLst/>
          </a:prstGeom>
          <a:solidFill>
            <a:schemeClr val="accent6"/>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3000" dirty="0"/>
              <a:t>International &amp; Multinational Bank</a:t>
            </a:r>
          </a:p>
        </p:txBody>
      </p:sp>
      <p:sp>
        <p:nvSpPr>
          <p:cNvPr id="6" name="TextBox 5">
            <a:extLst>
              <a:ext uri="{FF2B5EF4-FFF2-40B4-BE49-F238E27FC236}">
                <a16:creationId xmlns:a16="http://schemas.microsoft.com/office/drawing/2014/main" id="{8AD2BF43-C4CC-6334-DC63-B46B04153314}"/>
              </a:ext>
            </a:extLst>
          </p:cNvPr>
          <p:cNvSpPr txBox="1"/>
          <p:nvPr/>
        </p:nvSpPr>
        <p:spPr>
          <a:xfrm>
            <a:off x="280789" y="1162053"/>
            <a:ext cx="11630422" cy="526297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374151"/>
                </a:solidFill>
                <a:effectLst/>
                <a:uLnTx/>
                <a:uFillTx/>
                <a:ea typeface="+mn-ea"/>
                <a:cs typeface="+mn-cs"/>
              </a:rPr>
              <a:t>Examples of International Banks</a:t>
            </a:r>
            <a:r>
              <a:rPr kumimoji="0" lang="en-US" sz="2400" b="0" i="0" u="none" strike="noStrike" kern="1200" cap="none" spc="0" normalizeH="0" baseline="0" noProof="0" dirty="0">
                <a:ln>
                  <a:noFill/>
                </a:ln>
                <a:solidFill>
                  <a:srgbClr val="374151"/>
                </a:solidFill>
                <a:effectLst/>
                <a:uLnTx/>
                <a:uFillTx/>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374151"/>
                </a:solidFill>
                <a:effectLst/>
                <a:uLnTx/>
                <a:uFillTx/>
                <a:ea typeface="+mn-ea"/>
                <a:cs typeface="+mn-cs"/>
              </a:rPr>
              <a:t>1- </a:t>
            </a:r>
            <a:r>
              <a:rPr kumimoji="0" lang="en-US" sz="2400" b="1" i="0" u="none" strike="noStrike" kern="1200" cap="none" spc="0" normalizeH="0" baseline="0" noProof="0" dirty="0">
                <a:ln>
                  <a:noFill/>
                </a:ln>
                <a:solidFill>
                  <a:srgbClr val="FF0000"/>
                </a:solidFill>
                <a:effectLst/>
                <a:uLnTx/>
                <a:uFillTx/>
                <a:ea typeface="+mn-ea"/>
                <a:cs typeface="+mn-cs"/>
              </a:rPr>
              <a:t>Citibank</a:t>
            </a:r>
            <a:r>
              <a:rPr kumimoji="0" lang="en-US" sz="2400" b="0" i="0" u="none" strike="noStrike" kern="1200" cap="none" spc="0" normalizeH="0" baseline="0" noProof="0" dirty="0">
                <a:ln>
                  <a:noFill/>
                </a:ln>
                <a:solidFill>
                  <a:srgbClr val="374151"/>
                </a:solidFill>
                <a:effectLst/>
                <a:uLnTx/>
                <a:uFillTx/>
                <a:ea typeface="+mn-ea"/>
                <a:cs typeface="+mn-cs"/>
              </a:rPr>
              <a:t>: Citibank is an international bank headquartered in the United States, </a:t>
            </a:r>
            <a:r>
              <a:rPr kumimoji="0" lang="en-US" sz="2400" b="1" i="0" u="none" strike="noStrike" kern="1200" cap="none" spc="0" normalizeH="0" baseline="0" noProof="0" dirty="0">
                <a:ln>
                  <a:noFill/>
                </a:ln>
                <a:solidFill>
                  <a:srgbClr val="374151"/>
                </a:solidFill>
                <a:effectLst/>
                <a:uLnTx/>
                <a:uFillTx/>
                <a:ea typeface="+mn-ea"/>
                <a:cs typeface="+mn-cs"/>
              </a:rPr>
              <a:t>New York</a:t>
            </a:r>
            <a:r>
              <a:rPr kumimoji="0" lang="en-US" sz="2400" b="0" i="0" u="none" strike="noStrike" kern="1200" cap="none" spc="0" normalizeH="0" baseline="0" noProof="0" dirty="0">
                <a:ln>
                  <a:noFill/>
                </a:ln>
                <a:solidFill>
                  <a:srgbClr val="374151"/>
                </a:solidFill>
                <a:effectLst/>
                <a:uLnTx/>
                <a:uFillTx/>
                <a:ea typeface="+mn-ea"/>
                <a:cs typeface="+mn-cs"/>
              </a:rPr>
              <a:t>. It operates in more than </a:t>
            </a:r>
            <a:r>
              <a:rPr kumimoji="0" lang="en-US" sz="2400" b="0" i="0" u="none" strike="noStrike" kern="1200" cap="none" spc="0" normalizeH="0" baseline="0" noProof="0" dirty="0">
                <a:ln>
                  <a:noFill/>
                </a:ln>
                <a:solidFill>
                  <a:srgbClr val="FF0000"/>
                </a:solidFill>
                <a:effectLst/>
                <a:uLnTx/>
                <a:uFillTx/>
                <a:ea typeface="+mn-ea"/>
                <a:cs typeface="+mn-cs"/>
              </a:rPr>
              <a:t>100 countries </a:t>
            </a:r>
            <a:r>
              <a:rPr kumimoji="0" lang="en-US" sz="2400" b="0" i="0" u="none" strike="noStrike" kern="1200" cap="none" spc="0" normalizeH="0" baseline="0" noProof="0" dirty="0">
                <a:ln>
                  <a:noFill/>
                </a:ln>
                <a:solidFill>
                  <a:srgbClr val="374151"/>
                </a:solidFill>
                <a:effectLst/>
                <a:uLnTx/>
                <a:uFillTx/>
                <a:ea typeface="+mn-ea"/>
                <a:cs typeface="+mn-cs"/>
              </a:rPr>
              <a:t>and provides a wide range of banking services, including retail banking, corporate banking, and investment banking.</a:t>
            </a:r>
            <a:endParaRPr kumimoji="0" lang="en-GB" sz="2400" b="0" i="0" u="none" strike="noStrike" kern="1200" cap="none" spc="0" normalizeH="0" baseline="0" noProof="0" dirty="0">
              <a:ln>
                <a:noFill/>
              </a:ln>
              <a:solidFill>
                <a:prstClr val="black"/>
              </a:solidFill>
              <a:effectLst/>
              <a:uLnTx/>
              <a:uFillTx/>
              <a:ea typeface="+mn-ea"/>
              <a:cs typeface="+mn-cs"/>
            </a:endParaRPr>
          </a:p>
          <a:p>
            <a:pPr algn="l"/>
            <a:endParaRPr lang="en-US" sz="2400" b="0" i="0" dirty="0">
              <a:solidFill>
                <a:srgbClr val="374151"/>
              </a:solidFill>
              <a:effectLst/>
            </a:endParaRPr>
          </a:p>
          <a:p>
            <a:pPr algn="l"/>
            <a:r>
              <a:rPr lang="en-US" sz="2400" b="0" i="0" dirty="0">
                <a:solidFill>
                  <a:srgbClr val="374151"/>
                </a:solidFill>
                <a:effectLst/>
              </a:rPr>
              <a:t>2. </a:t>
            </a:r>
            <a:r>
              <a:rPr lang="en-US" sz="2400" b="1" i="0" dirty="0">
                <a:solidFill>
                  <a:srgbClr val="FF0000"/>
                </a:solidFill>
                <a:effectLst/>
              </a:rPr>
              <a:t>HSBC (Hongkong and Shanghai Banking Corporation): </a:t>
            </a:r>
            <a:r>
              <a:rPr lang="en-US" sz="2400" b="0" i="0" dirty="0">
                <a:solidFill>
                  <a:srgbClr val="374151"/>
                </a:solidFill>
                <a:effectLst/>
              </a:rPr>
              <a:t>HSBC is a British international and multinational bank, headquartered in </a:t>
            </a:r>
            <a:r>
              <a:rPr lang="en-US" sz="2400" b="1" i="0" dirty="0">
                <a:solidFill>
                  <a:srgbClr val="374151"/>
                </a:solidFill>
                <a:effectLst/>
              </a:rPr>
              <a:t>London</a:t>
            </a:r>
            <a:r>
              <a:rPr lang="en-US" sz="2400" b="0" i="0" dirty="0">
                <a:solidFill>
                  <a:srgbClr val="374151"/>
                </a:solidFill>
                <a:effectLst/>
              </a:rPr>
              <a:t>, with a significant international presence. It operates in over </a:t>
            </a:r>
            <a:r>
              <a:rPr lang="en-US" sz="2400" b="0" i="0" dirty="0">
                <a:solidFill>
                  <a:srgbClr val="FF0000"/>
                </a:solidFill>
                <a:effectLst/>
              </a:rPr>
              <a:t>60 countries </a:t>
            </a:r>
            <a:r>
              <a:rPr lang="en-US" sz="2400" b="0" i="0" dirty="0">
                <a:solidFill>
                  <a:srgbClr val="374151"/>
                </a:solidFill>
                <a:effectLst/>
              </a:rPr>
              <a:t>and offers services such as retail banking, commercial banking, and global banking.</a:t>
            </a:r>
          </a:p>
          <a:p>
            <a:pPr algn="l"/>
            <a:endParaRPr lang="en-US" sz="2400" b="0" i="0" dirty="0">
              <a:solidFill>
                <a:srgbClr val="374151"/>
              </a:solidFill>
              <a:effectLst/>
            </a:endParaRPr>
          </a:p>
          <a:p>
            <a:pPr algn="l"/>
            <a:r>
              <a:rPr lang="en-US" sz="2400" dirty="0">
                <a:solidFill>
                  <a:srgbClr val="374151"/>
                </a:solidFill>
              </a:rPr>
              <a:t>3. </a:t>
            </a:r>
            <a:r>
              <a:rPr lang="en-US" sz="2400" b="1" i="0" dirty="0">
                <a:solidFill>
                  <a:srgbClr val="FF0000"/>
                </a:solidFill>
                <a:effectLst/>
              </a:rPr>
              <a:t>Deutsche Bank</a:t>
            </a:r>
            <a:r>
              <a:rPr lang="en-US" sz="2400" b="0" i="0" dirty="0">
                <a:solidFill>
                  <a:srgbClr val="374151"/>
                </a:solidFill>
                <a:effectLst/>
              </a:rPr>
              <a:t>: Deutsche Bank is a German bank, headquartered in </a:t>
            </a:r>
            <a:r>
              <a:rPr lang="en-US" sz="2400" b="1" i="0" dirty="0">
                <a:solidFill>
                  <a:srgbClr val="374151"/>
                </a:solidFill>
                <a:effectLst/>
              </a:rPr>
              <a:t>Frankfurt</a:t>
            </a:r>
            <a:r>
              <a:rPr lang="en-US" sz="2400" b="0" i="0" dirty="0">
                <a:solidFill>
                  <a:srgbClr val="374151"/>
                </a:solidFill>
                <a:effectLst/>
              </a:rPr>
              <a:t>, that operates globally in over </a:t>
            </a:r>
            <a:r>
              <a:rPr lang="en-US" sz="2400" b="0" i="0" dirty="0">
                <a:solidFill>
                  <a:srgbClr val="FF0000"/>
                </a:solidFill>
                <a:effectLst/>
              </a:rPr>
              <a:t>60 countries</a:t>
            </a:r>
            <a:r>
              <a:rPr lang="en-US" sz="2400" b="0" i="0" dirty="0">
                <a:solidFill>
                  <a:srgbClr val="374151"/>
                </a:solidFill>
                <a:effectLst/>
              </a:rPr>
              <a:t>. It has a strong presence in Europe, the Americas, and Asia, providing services in areas like corporate banking, investment banking, asset management, and wealth management.</a:t>
            </a:r>
          </a:p>
        </p:txBody>
      </p:sp>
    </p:spTree>
    <p:extLst>
      <p:ext uri="{BB962C8B-B14F-4D97-AF65-F5344CB8AC3E}">
        <p14:creationId xmlns:p14="http://schemas.microsoft.com/office/powerpoint/2010/main" val="595922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89CA8D6-08E0-4142-A0FA-1331DFD43FFD}"/>
              </a:ext>
            </a:extLst>
          </p:cNvPr>
          <p:cNvSpPr>
            <a:spLocks noGrp="1"/>
          </p:cNvSpPr>
          <p:nvPr>
            <p:ph type="sldNum" sz="quarter" idx="12"/>
          </p:nvPr>
        </p:nvSpPr>
        <p:spPr/>
        <p:txBody>
          <a:bodyPr/>
          <a:lstStyle/>
          <a:p>
            <a:fld id="{401CF334-2D5C-4859-84A6-CA7E6E43FAEB}" type="slidenum">
              <a:rPr lang="en-US" smtClean="0"/>
              <a:t>42</a:t>
            </a:fld>
            <a:endParaRPr lang="en-US" dirty="0"/>
          </a:p>
        </p:txBody>
      </p:sp>
      <p:sp>
        <p:nvSpPr>
          <p:cNvPr id="3" name="Rectangle 2">
            <a:extLst>
              <a:ext uri="{FF2B5EF4-FFF2-40B4-BE49-F238E27FC236}">
                <a16:creationId xmlns:a16="http://schemas.microsoft.com/office/drawing/2014/main" id="{7864D759-7576-22B0-3B53-11C579EE83D1}"/>
              </a:ext>
            </a:extLst>
          </p:cNvPr>
          <p:cNvSpPr/>
          <p:nvPr/>
        </p:nvSpPr>
        <p:spPr>
          <a:xfrm>
            <a:off x="285226" y="639835"/>
            <a:ext cx="11630422" cy="365760"/>
          </a:xfrm>
          <a:prstGeom prst="rect">
            <a:avLst/>
          </a:prstGeom>
          <a:solidFill>
            <a:schemeClr val="accent6"/>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3000" dirty="0"/>
              <a:t>International &amp; Multinational Bank</a:t>
            </a:r>
          </a:p>
        </p:txBody>
      </p:sp>
      <p:sp>
        <p:nvSpPr>
          <p:cNvPr id="6" name="TextBox 5">
            <a:extLst>
              <a:ext uri="{FF2B5EF4-FFF2-40B4-BE49-F238E27FC236}">
                <a16:creationId xmlns:a16="http://schemas.microsoft.com/office/drawing/2014/main" id="{8AD2BF43-C4CC-6334-DC63-B46B04153314}"/>
              </a:ext>
            </a:extLst>
          </p:cNvPr>
          <p:cNvSpPr txBox="1"/>
          <p:nvPr/>
        </p:nvSpPr>
        <p:spPr>
          <a:xfrm>
            <a:off x="280789" y="1162053"/>
            <a:ext cx="11630422" cy="557075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374151"/>
                </a:solidFill>
                <a:effectLst/>
                <a:uLnTx/>
                <a:uFillTx/>
                <a:ea typeface="+mn-ea"/>
                <a:cs typeface="+mn-cs"/>
              </a:rPr>
              <a:t>Examples of Multinational Banks</a:t>
            </a:r>
            <a:r>
              <a:rPr kumimoji="0" lang="en-US" sz="2400" b="0" i="0" u="none" strike="noStrike" kern="1200" cap="none" spc="0" normalizeH="0" baseline="0" noProof="0" dirty="0">
                <a:ln>
                  <a:noFill/>
                </a:ln>
                <a:solidFill>
                  <a:srgbClr val="374151"/>
                </a:solidFill>
                <a:effectLst/>
                <a:uLnTx/>
                <a:uFillTx/>
                <a:ea typeface="+mn-ea"/>
                <a:cs typeface="+mn-cs"/>
              </a:rPr>
              <a:t>: </a:t>
            </a:r>
          </a:p>
          <a:p>
            <a:pPr algn="l">
              <a:buFont typeface="+mj-lt"/>
              <a:buAutoNum type="arabicPeriod"/>
            </a:pPr>
            <a:r>
              <a:rPr lang="en-US" sz="2400" b="0" i="0" dirty="0">
                <a:solidFill>
                  <a:srgbClr val="374151"/>
                </a:solidFill>
                <a:effectLst/>
              </a:rPr>
              <a:t> </a:t>
            </a:r>
            <a:r>
              <a:rPr lang="en-US" sz="2200" b="1" i="0" dirty="0">
                <a:solidFill>
                  <a:srgbClr val="FF0000"/>
                </a:solidFill>
                <a:effectLst/>
              </a:rPr>
              <a:t>JPMorgan: </a:t>
            </a:r>
            <a:r>
              <a:rPr lang="en-US" sz="2200" b="0" i="0" dirty="0">
                <a:solidFill>
                  <a:srgbClr val="374151"/>
                </a:solidFill>
                <a:effectLst/>
              </a:rPr>
              <a:t>JPMorgan is an American multinational bank and one of the largest banks in the United States, Headquartered in </a:t>
            </a:r>
            <a:r>
              <a:rPr lang="en-US" sz="2200" b="1" i="0" dirty="0">
                <a:solidFill>
                  <a:srgbClr val="374151"/>
                </a:solidFill>
                <a:effectLst/>
              </a:rPr>
              <a:t>New York</a:t>
            </a:r>
            <a:r>
              <a:rPr lang="en-US" sz="2200" b="0" i="0" dirty="0">
                <a:solidFill>
                  <a:srgbClr val="374151"/>
                </a:solidFill>
                <a:effectLst/>
              </a:rPr>
              <a:t>. It offers a wide range of financial services, including consumer banking, investment banking, asset management, and treasury services. It has a global presence with operations in over </a:t>
            </a:r>
            <a:r>
              <a:rPr lang="en-US" sz="2200" b="0" i="0" dirty="0">
                <a:solidFill>
                  <a:srgbClr val="FF0000"/>
                </a:solidFill>
                <a:effectLst/>
              </a:rPr>
              <a:t>100 countries</a:t>
            </a:r>
            <a:r>
              <a:rPr lang="en-US" sz="2200" b="0" i="0" dirty="0">
                <a:solidFill>
                  <a:srgbClr val="374151"/>
                </a:solidFill>
                <a:effectLst/>
              </a:rPr>
              <a:t>.</a:t>
            </a:r>
          </a:p>
          <a:p>
            <a:pPr algn="l">
              <a:buFont typeface="+mj-lt"/>
              <a:buAutoNum type="arabicPeriod"/>
            </a:pPr>
            <a:endParaRPr lang="en-US" sz="2200" b="0" i="0" dirty="0">
              <a:solidFill>
                <a:srgbClr val="374151"/>
              </a:solidFill>
              <a:effectLst/>
            </a:endParaRPr>
          </a:p>
          <a:p>
            <a:pPr algn="l">
              <a:buFont typeface="+mj-lt"/>
              <a:buAutoNum type="arabicPeriod"/>
            </a:pPr>
            <a:r>
              <a:rPr lang="en-US" sz="2200" b="0" i="0" dirty="0">
                <a:solidFill>
                  <a:srgbClr val="374151"/>
                </a:solidFill>
                <a:effectLst/>
              </a:rPr>
              <a:t> </a:t>
            </a:r>
            <a:r>
              <a:rPr lang="en-US" sz="2200" b="1" i="0" dirty="0">
                <a:solidFill>
                  <a:srgbClr val="FF0000"/>
                </a:solidFill>
                <a:effectLst/>
              </a:rPr>
              <a:t>Barclays:</a:t>
            </a:r>
            <a:r>
              <a:rPr lang="en-US" sz="2200" b="0" i="0" dirty="0">
                <a:solidFill>
                  <a:srgbClr val="374151"/>
                </a:solidFill>
                <a:effectLst/>
              </a:rPr>
              <a:t> Barclays is a British multinational bank, headquartered in </a:t>
            </a:r>
            <a:r>
              <a:rPr lang="en-US" sz="2200" b="1" i="0" dirty="0">
                <a:solidFill>
                  <a:srgbClr val="374151"/>
                </a:solidFill>
                <a:effectLst/>
              </a:rPr>
              <a:t>London</a:t>
            </a:r>
            <a:r>
              <a:rPr lang="en-US" sz="2200" b="0" i="0" dirty="0">
                <a:solidFill>
                  <a:srgbClr val="374151"/>
                </a:solidFill>
                <a:effectLst/>
              </a:rPr>
              <a:t>, with operations in retail banking, corporate banking, and investment banking. It has a strong presence in over </a:t>
            </a:r>
            <a:r>
              <a:rPr lang="en-US" sz="2200" b="0" i="0" dirty="0">
                <a:solidFill>
                  <a:srgbClr val="FF0000"/>
                </a:solidFill>
                <a:effectLst/>
              </a:rPr>
              <a:t>40 countries </a:t>
            </a:r>
            <a:r>
              <a:rPr lang="en-US" sz="2200" b="0" i="0" dirty="0">
                <a:solidFill>
                  <a:srgbClr val="374151"/>
                </a:solidFill>
                <a:effectLst/>
              </a:rPr>
              <a:t>in Europe, the United States, and Africa, and offers services such as wealth management and credit cards. </a:t>
            </a:r>
          </a:p>
          <a:p>
            <a:pPr algn="l">
              <a:buFont typeface="+mj-lt"/>
              <a:buAutoNum type="arabicPeriod"/>
            </a:pPr>
            <a:endParaRPr lang="en-US" sz="2200" b="0" i="0" dirty="0">
              <a:solidFill>
                <a:srgbClr val="374151"/>
              </a:solidFill>
              <a:effectLst/>
            </a:endParaRPr>
          </a:p>
          <a:p>
            <a:pPr algn="l">
              <a:buFont typeface="+mj-lt"/>
              <a:buAutoNum type="arabicPeriod"/>
            </a:pPr>
            <a:r>
              <a:rPr lang="en-US" sz="2200" b="0" i="0" dirty="0">
                <a:solidFill>
                  <a:srgbClr val="374151"/>
                </a:solidFill>
                <a:effectLst/>
              </a:rPr>
              <a:t> </a:t>
            </a:r>
            <a:r>
              <a:rPr lang="en-US" sz="2200" b="1" i="0" dirty="0">
                <a:solidFill>
                  <a:srgbClr val="FF0000"/>
                </a:solidFill>
                <a:effectLst/>
              </a:rPr>
              <a:t>Bank of America</a:t>
            </a:r>
            <a:r>
              <a:rPr lang="en-US" sz="2200" b="0" i="0" dirty="0">
                <a:solidFill>
                  <a:srgbClr val="374151"/>
                </a:solidFill>
                <a:effectLst/>
              </a:rPr>
              <a:t>: Bank of America is an American multinational bank, headquartered </a:t>
            </a:r>
            <a:r>
              <a:rPr lang="en-GB" sz="2200" b="0" i="0" dirty="0">
                <a:solidFill>
                  <a:srgbClr val="374151"/>
                </a:solidFill>
                <a:effectLst/>
              </a:rPr>
              <a:t>in </a:t>
            </a:r>
            <a:r>
              <a:rPr lang="en-GB" sz="2200" b="1" i="0" dirty="0">
                <a:solidFill>
                  <a:srgbClr val="374151"/>
                </a:solidFill>
                <a:effectLst/>
              </a:rPr>
              <a:t>Charlotte, North Carolina</a:t>
            </a:r>
            <a:r>
              <a:rPr lang="en-US" sz="2200" b="0" i="0" dirty="0">
                <a:solidFill>
                  <a:srgbClr val="374151"/>
                </a:solidFill>
                <a:effectLst/>
              </a:rPr>
              <a:t> that operates globally. It provides a range of financial services, including consumer banking, commercial banking, investment banking, and wealth management. Bank of America has a vast network of branches and ATMs across the United States and serves customers in more than </a:t>
            </a:r>
            <a:r>
              <a:rPr lang="en-US" sz="2200" b="0" i="0" dirty="0">
                <a:solidFill>
                  <a:srgbClr val="FF0000"/>
                </a:solidFill>
                <a:effectLst/>
              </a:rPr>
              <a:t>35 countries</a:t>
            </a:r>
            <a:r>
              <a:rPr lang="en-US" sz="2200" b="0" i="0" dirty="0">
                <a:solidFill>
                  <a:srgbClr val="374151"/>
                </a:solidFill>
                <a:effectLst/>
              </a:rPr>
              <a:t>.</a:t>
            </a:r>
            <a:endParaRPr kumimoji="0" lang="en-US" sz="2400" b="0" i="0" u="none" strike="noStrike" kern="1200" cap="none" spc="0" normalizeH="0" baseline="0" noProof="0" dirty="0">
              <a:ln>
                <a:noFill/>
              </a:ln>
              <a:solidFill>
                <a:srgbClr val="374151"/>
              </a:solidFill>
              <a:effectLst/>
              <a:uLnTx/>
              <a:uFillTx/>
              <a:ea typeface="+mn-ea"/>
              <a:cs typeface="+mn-cs"/>
            </a:endParaRPr>
          </a:p>
        </p:txBody>
      </p:sp>
    </p:spTree>
    <p:extLst>
      <p:ext uri="{BB962C8B-B14F-4D97-AF65-F5344CB8AC3E}">
        <p14:creationId xmlns:p14="http://schemas.microsoft.com/office/powerpoint/2010/main" val="369172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FD43F2-B9AB-87D4-FAF4-C331154896BC}"/>
              </a:ext>
            </a:extLst>
          </p:cNvPr>
          <p:cNvSpPr>
            <a:spLocks noGrp="1"/>
          </p:cNvSpPr>
          <p:nvPr>
            <p:ph type="sldNum" sz="quarter" idx="12"/>
          </p:nvPr>
        </p:nvSpPr>
        <p:spPr/>
        <p:txBody>
          <a:bodyPr/>
          <a:lstStyle/>
          <a:p>
            <a:fld id="{E268A2EE-60DF-4D9A-BDB5-E8B57244CE40}" type="slidenum">
              <a:rPr lang="en-GB" smtClean="0"/>
              <a:pPr/>
              <a:t>43</a:t>
            </a:fld>
            <a:endParaRPr lang="en-GB"/>
          </a:p>
        </p:txBody>
      </p:sp>
      <p:sp>
        <p:nvSpPr>
          <p:cNvPr id="3" name="Content Placeholder 2">
            <a:extLst>
              <a:ext uri="{FF2B5EF4-FFF2-40B4-BE49-F238E27FC236}">
                <a16:creationId xmlns:a16="http://schemas.microsoft.com/office/drawing/2014/main" id="{CE4F8BA4-E6DC-BE67-F8D9-039A1AA4D38C}"/>
              </a:ext>
            </a:extLst>
          </p:cNvPr>
          <p:cNvSpPr txBox="1">
            <a:spLocks/>
          </p:cNvSpPr>
          <p:nvPr/>
        </p:nvSpPr>
        <p:spPr>
          <a:xfrm>
            <a:off x="285227" y="1258349"/>
            <a:ext cx="11421670" cy="5316187"/>
          </a:xfrm>
          <a:prstGeom prst="rect">
            <a:avLst/>
          </a:prstGeom>
        </p:spPr>
        <p:txBody>
          <a:bodyPr>
            <a:norm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109728" indent="0">
              <a:buFont typeface="Georgia"/>
              <a:buNone/>
            </a:pPr>
            <a:endParaRPr lang="en-GB" sz="2400" dirty="0"/>
          </a:p>
          <a:p>
            <a:pPr marL="109728" indent="0" algn="ctr">
              <a:buFont typeface="Georgia"/>
              <a:buNone/>
            </a:pPr>
            <a:endParaRPr lang="en-GB" sz="3600" dirty="0"/>
          </a:p>
          <a:p>
            <a:pPr marL="109728" indent="0" algn="ctr">
              <a:buFont typeface="Georgia"/>
              <a:buNone/>
            </a:pPr>
            <a:endParaRPr lang="en-GB" sz="3600" dirty="0"/>
          </a:p>
          <a:p>
            <a:pPr marL="109728" indent="0" algn="ctr">
              <a:buFont typeface="Georgia"/>
              <a:buNone/>
            </a:pPr>
            <a:r>
              <a:rPr lang="en-GB" sz="4800" dirty="0"/>
              <a:t>The Money Markets</a:t>
            </a:r>
          </a:p>
        </p:txBody>
      </p:sp>
      <p:sp>
        <p:nvSpPr>
          <p:cNvPr id="4" name="Title 1">
            <a:extLst>
              <a:ext uri="{FF2B5EF4-FFF2-40B4-BE49-F238E27FC236}">
                <a16:creationId xmlns:a16="http://schemas.microsoft.com/office/drawing/2014/main" id="{271347A0-DF01-1E05-6489-0D38C742BB2E}"/>
              </a:ext>
            </a:extLst>
          </p:cNvPr>
          <p:cNvSpPr txBox="1">
            <a:spLocks/>
          </p:cNvSpPr>
          <p:nvPr/>
        </p:nvSpPr>
        <p:spPr>
          <a:xfrm>
            <a:off x="540913" y="692696"/>
            <a:ext cx="11256135" cy="448207"/>
          </a:xfrm>
          <a:prstGeom prst="rect">
            <a:avLst/>
          </a:prstGeom>
          <a:solidFill>
            <a:schemeClr val="accent6"/>
          </a:solidFill>
        </p:spPr>
        <p:style>
          <a:lnRef idx="0">
            <a:schemeClr val="accent6"/>
          </a:lnRef>
          <a:fillRef idx="3">
            <a:schemeClr val="accent6"/>
          </a:fillRef>
          <a:effectRef idx="3">
            <a:schemeClr val="accent6"/>
          </a:effectRef>
          <a:fontRef idx="minor">
            <a:schemeClr val="lt1"/>
          </a:fontRef>
        </p:style>
        <p:txBody>
          <a:bodyP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3200">
                <a:solidFill>
                  <a:schemeClr val="tx1"/>
                </a:solidFill>
              </a:rPr>
              <a:t>The Banking &amp; Money Markets</a:t>
            </a:r>
            <a:endParaRPr lang="en-GB" sz="3200" dirty="0">
              <a:solidFill>
                <a:schemeClr val="tx1"/>
              </a:solidFill>
            </a:endParaRPr>
          </a:p>
        </p:txBody>
      </p:sp>
      <p:sp>
        <p:nvSpPr>
          <p:cNvPr id="5" name="TextBox 4">
            <a:extLst>
              <a:ext uri="{FF2B5EF4-FFF2-40B4-BE49-F238E27FC236}">
                <a16:creationId xmlns:a16="http://schemas.microsoft.com/office/drawing/2014/main" id="{2FF2E72E-30BA-21D0-1E6F-952CE30EEB62}"/>
              </a:ext>
            </a:extLst>
          </p:cNvPr>
          <p:cNvSpPr txBox="1"/>
          <p:nvPr/>
        </p:nvSpPr>
        <p:spPr>
          <a:xfrm>
            <a:off x="1111241" y="5949860"/>
            <a:ext cx="9769642" cy="215444"/>
          </a:xfrm>
          <a:prstGeom prst="rect">
            <a:avLst/>
          </a:prstGeom>
          <a:noFill/>
        </p:spPr>
        <p:txBody>
          <a:bodyPr wrap="square" rtlCol="0">
            <a:spAutoFit/>
          </a:bodyPr>
          <a:lstStyle/>
          <a:p>
            <a:pPr algn="ctr"/>
            <a:r>
              <a:rPr lang="en-GB" sz="800" dirty="0"/>
              <a:t>Many materials about “the Money Markets are adapted from Chapter 11 of Financial Markets and Institutions, Mishkin &amp; Eakins, 2018 Pearson Education Ltd.  </a:t>
            </a:r>
          </a:p>
        </p:txBody>
      </p:sp>
    </p:spTree>
    <p:extLst>
      <p:ext uri="{BB962C8B-B14F-4D97-AF65-F5344CB8AC3E}">
        <p14:creationId xmlns:p14="http://schemas.microsoft.com/office/powerpoint/2010/main" val="335677897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FD43F2-B9AB-87D4-FAF4-C331154896BC}"/>
              </a:ext>
            </a:extLst>
          </p:cNvPr>
          <p:cNvSpPr>
            <a:spLocks noGrp="1"/>
          </p:cNvSpPr>
          <p:nvPr>
            <p:ph type="sldNum" sz="quarter" idx="12"/>
          </p:nvPr>
        </p:nvSpPr>
        <p:spPr/>
        <p:txBody>
          <a:bodyPr/>
          <a:lstStyle/>
          <a:p>
            <a:fld id="{E268A2EE-60DF-4D9A-BDB5-E8B57244CE40}" type="slidenum">
              <a:rPr lang="en-GB" smtClean="0"/>
              <a:pPr/>
              <a:t>44</a:t>
            </a:fld>
            <a:endParaRPr lang="en-GB"/>
          </a:p>
        </p:txBody>
      </p:sp>
      <p:sp>
        <p:nvSpPr>
          <p:cNvPr id="3" name="Content Placeholder 2">
            <a:extLst>
              <a:ext uri="{FF2B5EF4-FFF2-40B4-BE49-F238E27FC236}">
                <a16:creationId xmlns:a16="http://schemas.microsoft.com/office/drawing/2014/main" id="{CE4F8BA4-E6DC-BE67-F8D9-039A1AA4D38C}"/>
              </a:ext>
            </a:extLst>
          </p:cNvPr>
          <p:cNvSpPr txBox="1">
            <a:spLocks/>
          </p:cNvSpPr>
          <p:nvPr/>
        </p:nvSpPr>
        <p:spPr>
          <a:xfrm>
            <a:off x="285227" y="1258349"/>
            <a:ext cx="11421670" cy="5316187"/>
          </a:xfrm>
          <a:prstGeom prst="rect">
            <a:avLst/>
          </a:prstGeom>
        </p:spPr>
        <p:txBody>
          <a:bodyPr>
            <a:norm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a:buFont typeface="Arial" panose="020B0604020202020204" pitchFamily="34" charset="0"/>
              <a:buChar char="•"/>
            </a:pPr>
            <a:r>
              <a:rPr lang="en-US" sz="2400" b="0" i="0" dirty="0">
                <a:solidFill>
                  <a:srgbClr val="1A1A1A"/>
                </a:solidFill>
                <a:effectLst/>
              </a:rPr>
              <a:t>On </a:t>
            </a:r>
            <a:r>
              <a:rPr lang="en-US" sz="2400" b="0" i="0" dirty="0">
                <a:solidFill>
                  <a:srgbClr val="FF0000"/>
                </a:solidFill>
                <a:effectLst/>
              </a:rPr>
              <a:t>2</a:t>
            </a:r>
            <a:r>
              <a:rPr lang="en-US" sz="2400" b="0" i="0" dirty="0">
                <a:solidFill>
                  <a:srgbClr val="1A1A1A"/>
                </a:solidFill>
                <a:effectLst/>
              </a:rPr>
              <a:t> Oct. </a:t>
            </a:r>
            <a:r>
              <a:rPr lang="en-US" sz="2400" b="0" i="0" dirty="0">
                <a:solidFill>
                  <a:srgbClr val="FF0000"/>
                </a:solidFill>
                <a:effectLst/>
              </a:rPr>
              <a:t>2015</a:t>
            </a:r>
            <a:r>
              <a:rPr lang="en-US" sz="2400" b="0" i="0" dirty="0">
                <a:solidFill>
                  <a:srgbClr val="1A1A1A"/>
                </a:solidFill>
                <a:effectLst/>
              </a:rPr>
              <a:t>, </a:t>
            </a:r>
            <a:r>
              <a:rPr lang="en-US" sz="2400" b="0" i="0" dirty="0">
                <a:solidFill>
                  <a:srgbClr val="FF0000"/>
                </a:solidFill>
                <a:effectLst/>
              </a:rPr>
              <a:t>11</a:t>
            </a:r>
            <a:r>
              <a:rPr lang="en-US" sz="2400" b="0" i="0" dirty="0">
                <a:solidFill>
                  <a:srgbClr val="1A1A1A"/>
                </a:solidFill>
                <a:effectLst/>
              </a:rPr>
              <a:t> years after its creation, </a:t>
            </a:r>
            <a:r>
              <a:rPr lang="en-US" sz="2400" b="0" i="0" dirty="0">
                <a:solidFill>
                  <a:srgbClr val="FF0000"/>
                </a:solidFill>
                <a:effectLst/>
              </a:rPr>
              <a:t>Google</a:t>
            </a:r>
            <a:r>
              <a:rPr lang="en-US" sz="2400" b="0" i="0" dirty="0">
                <a:solidFill>
                  <a:srgbClr val="1A1A1A"/>
                </a:solidFill>
                <a:effectLst/>
              </a:rPr>
              <a:t> officially became a subsidiary of a new holding company called </a:t>
            </a:r>
            <a:r>
              <a:rPr lang="en-US" sz="2400" b="0" i="0" dirty="0">
                <a:solidFill>
                  <a:srgbClr val="FF0000"/>
                </a:solidFill>
                <a:effectLst/>
              </a:rPr>
              <a:t>Alphabet Inc</a:t>
            </a:r>
            <a:r>
              <a:rPr lang="en-US" sz="2400" b="0" i="0" dirty="0">
                <a:solidFill>
                  <a:srgbClr val="1A1A1A"/>
                </a:solidFill>
                <a:effectLst/>
              </a:rPr>
              <a:t>. Google is now an Alphabet company but remains dedicated to internet-related products and services, while other projects have been separated into their own companies under the </a:t>
            </a:r>
            <a:r>
              <a:rPr lang="en-US" sz="2400" b="0" i="0" dirty="0">
                <a:solidFill>
                  <a:srgbClr val="FF0000"/>
                </a:solidFill>
                <a:effectLst/>
              </a:rPr>
              <a:t>Alphabet umbrella</a:t>
            </a:r>
            <a:r>
              <a:rPr lang="en-US" sz="2400" b="0" i="0" dirty="0">
                <a:solidFill>
                  <a:srgbClr val="1A1A1A"/>
                </a:solidFill>
                <a:effectLst/>
              </a:rPr>
              <a:t>.</a:t>
            </a:r>
          </a:p>
          <a:p>
            <a:pPr>
              <a:buFont typeface="Arial" panose="020B0604020202020204" pitchFamily="34" charset="0"/>
              <a:buChar char="•"/>
            </a:pPr>
            <a:endParaRPr lang="en-US" sz="2400" b="0" i="0" dirty="0">
              <a:solidFill>
                <a:srgbClr val="1A1A1A"/>
              </a:solidFill>
              <a:effectLst/>
            </a:endParaRPr>
          </a:p>
          <a:p>
            <a:pPr marL="342900" indent="-342900">
              <a:buFont typeface="Wingdings" panose="05000000000000000000" pitchFamily="2" charset="2"/>
              <a:buChar char="§"/>
            </a:pPr>
            <a:r>
              <a:rPr lang="en-US" altLang="en-US" sz="2400" dirty="0">
                <a:solidFill>
                  <a:srgbClr val="FF0000"/>
                </a:solidFill>
                <a:ea typeface="ヒラギノ角ゴ Pro W3"/>
                <a:cs typeface="ヒラギノ角ゴ Pro W3"/>
              </a:rPr>
              <a:t>Alphabet Inc. </a:t>
            </a:r>
            <a:r>
              <a:rPr lang="en-US" altLang="en-US" sz="2400" dirty="0">
                <a:ea typeface="ヒラギノ角ゴ Pro W3"/>
                <a:cs typeface="ヒラギノ角ゴ Pro W3"/>
              </a:rPr>
              <a:t>is an American multinational technology parent company headquartered in California. In its </a:t>
            </a:r>
            <a:r>
              <a:rPr lang="en-US" altLang="en-US" sz="2400" dirty="0">
                <a:solidFill>
                  <a:srgbClr val="FF0000"/>
                </a:solidFill>
                <a:ea typeface="ヒラギノ角ゴ Pro W3"/>
                <a:cs typeface="ヒラギノ角ゴ Pro W3"/>
              </a:rPr>
              <a:t>2016</a:t>
            </a:r>
            <a:r>
              <a:rPr lang="en-US" altLang="en-US" sz="2400" dirty="0">
                <a:ea typeface="ヒラギノ角ゴ Pro W3"/>
                <a:cs typeface="ヒラギノ角ゴ Pro W3"/>
              </a:rPr>
              <a:t> annual report, Alphabet Inc. listed </a:t>
            </a:r>
            <a:r>
              <a:rPr lang="en-US" altLang="en-US" sz="2400" dirty="0">
                <a:solidFill>
                  <a:srgbClr val="FF0000"/>
                </a:solidFill>
                <a:ea typeface="ヒラギノ角ゴ Pro W3"/>
                <a:cs typeface="ヒラギノ角ゴ Pro W3"/>
              </a:rPr>
              <a:t>$58 billion</a:t>
            </a:r>
            <a:r>
              <a:rPr lang="en-US" altLang="en-US" sz="2400" dirty="0">
                <a:ea typeface="ヒラギノ角ゴ Pro W3"/>
                <a:cs typeface="ヒラギノ角ゴ Pro W3"/>
              </a:rPr>
              <a:t> in short-term securities on its balance sheet, plus </a:t>
            </a:r>
            <a:r>
              <a:rPr lang="en-US" altLang="en-US" sz="2400" dirty="0">
                <a:solidFill>
                  <a:srgbClr val="FF0000"/>
                </a:solidFill>
                <a:ea typeface="ヒラギノ角ゴ Pro W3"/>
                <a:cs typeface="ヒラギノ角ゴ Pro W3"/>
              </a:rPr>
              <a:t>$14 billion </a:t>
            </a:r>
            <a:r>
              <a:rPr lang="en-US" altLang="en-US" sz="2400" dirty="0">
                <a:ea typeface="ヒラギノ角ゴ Pro W3"/>
                <a:cs typeface="ヒラギノ角ゴ Pro W3"/>
              </a:rPr>
              <a:t>in actual cash equivalents.</a:t>
            </a:r>
          </a:p>
          <a:p>
            <a:pPr marL="0" indent="0">
              <a:buNone/>
            </a:pPr>
            <a:endParaRPr lang="en-US" altLang="en-US" sz="2400" dirty="0">
              <a:ea typeface="ヒラギノ角ゴ Pro W3"/>
              <a:cs typeface="ヒラギノ角ゴ Pro W3"/>
            </a:endParaRPr>
          </a:p>
          <a:p>
            <a:pPr marL="0" indent="0">
              <a:buNone/>
            </a:pPr>
            <a:r>
              <a:rPr lang="en-US" altLang="en-US" sz="2400" dirty="0">
                <a:ea typeface="ヒラギノ角ゴ Pro W3"/>
                <a:cs typeface="ヒラギノ角ゴ Pro W3"/>
              </a:rPr>
              <a:t> </a:t>
            </a:r>
            <a:r>
              <a:rPr lang="en-US" altLang="en-US" sz="2400" b="1" dirty="0">
                <a:ea typeface="ヒラギノ角ゴ Pro W3"/>
                <a:cs typeface="ヒラギノ角ゴ Pro W3"/>
              </a:rPr>
              <a:t>The company does not keep these amounts in its local bank</a:t>
            </a:r>
            <a:r>
              <a:rPr lang="en-US" altLang="en-US" sz="2400" dirty="0">
                <a:ea typeface="ヒラギノ角ゴ Pro W3"/>
                <a:cs typeface="ヒラギノ角ゴ Pro W3"/>
              </a:rPr>
              <a:t>. But where?</a:t>
            </a:r>
          </a:p>
          <a:p>
            <a:pPr marL="342900" indent="-342900">
              <a:buFont typeface="Wingdings" panose="05000000000000000000" pitchFamily="2" charset="2"/>
              <a:buChar char="§"/>
            </a:pPr>
            <a:endParaRPr lang="en-US" altLang="en-US" sz="2400" dirty="0">
              <a:ea typeface="ヒラギノ角ゴ Pro W3"/>
              <a:cs typeface="ヒラギノ角ゴ Pro W3"/>
            </a:endParaRPr>
          </a:p>
          <a:p>
            <a:pPr marL="0" indent="0">
              <a:buNone/>
            </a:pPr>
            <a:r>
              <a:rPr lang="en-US" altLang="en-US" sz="2400" dirty="0">
                <a:ea typeface="ヒラギノ角ゴ Pro W3"/>
                <a:cs typeface="ヒラギノ角ゴ Pro W3"/>
              </a:rPr>
              <a:t>This is, of course, a topic of the Money market.</a:t>
            </a:r>
            <a:endParaRPr lang="en-GB" sz="2400" dirty="0"/>
          </a:p>
        </p:txBody>
      </p:sp>
      <p:sp>
        <p:nvSpPr>
          <p:cNvPr id="4" name="Title 1">
            <a:extLst>
              <a:ext uri="{FF2B5EF4-FFF2-40B4-BE49-F238E27FC236}">
                <a16:creationId xmlns:a16="http://schemas.microsoft.com/office/drawing/2014/main" id="{271347A0-DF01-1E05-6489-0D38C742BB2E}"/>
              </a:ext>
            </a:extLst>
          </p:cNvPr>
          <p:cNvSpPr txBox="1">
            <a:spLocks/>
          </p:cNvSpPr>
          <p:nvPr/>
        </p:nvSpPr>
        <p:spPr>
          <a:xfrm>
            <a:off x="540913" y="692696"/>
            <a:ext cx="11256135" cy="448207"/>
          </a:xfrm>
          <a:prstGeom prst="rect">
            <a:avLst/>
          </a:prstGeom>
          <a:solidFill>
            <a:schemeClr val="accent6"/>
          </a:solidFill>
        </p:spPr>
        <p:style>
          <a:lnRef idx="0">
            <a:schemeClr val="accent6"/>
          </a:lnRef>
          <a:fillRef idx="3">
            <a:schemeClr val="accent6"/>
          </a:fillRef>
          <a:effectRef idx="3">
            <a:schemeClr val="accent6"/>
          </a:effectRef>
          <a:fontRef idx="minor">
            <a:schemeClr val="lt1"/>
          </a:fontRef>
        </p:style>
        <p:txBody>
          <a:bodyP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3200" dirty="0">
                <a:solidFill>
                  <a:schemeClr val="tx1"/>
                </a:solidFill>
              </a:rPr>
              <a:t>The Money Markets</a:t>
            </a:r>
          </a:p>
        </p:txBody>
      </p:sp>
    </p:spTree>
    <p:extLst>
      <p:ext uri="{BB962C8B-B14F-4D97-AF65-F5344CB8AC3E}">
        <p14:creationId xmlns:p14="http://schemas.microsoft.com/office/powerpoint/2010/main" val="51370421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FD43F2-B9AB-87D4-FAF4-C331154896BC}"/>
              </a:ext>
            </a:extLst>
          </p:cNvPr>
          <p:cNvSpPr>
            <a:spLocks noGrp="1"/>
          </p:cNvSpPr>
          <p:nvPr>
            <p:ph type="sldNum" sz="quarter" idx="12"/>
          </p:nvPr>
        </p:nvSpPr>
        <p:spPr/>
        <p:txBody>
          <a:bodyPr/>
          <a:lstStyle/>
          <a:p>
            <a:fld id="{E268A2EE-60DF-4D9A-BDB5-E8B57244CE40}" type="slidenum">
              <a:rPr lang="en-GB" smtClean="0"/>
              <a:pPr/>
              <a:t>45</a:t>
            </a:fld>
            <a:endParaRPr lang="en-GB"/>
          </a:p>
        </p:txBody>
      </p:sp>
      <p:sp>
        <p:nvSpPr>
          <p:cNvPr id="3" name="Content Placeholder 2">
            <a:extLst>
              <a:ext uri="{FF2B5EF4-FFF2-40B4-BE49-F238E27FC236}">
                <a16:creationId xmlns:a16="http://schemas.microsoft.com/office/drawing/2014/main" id="{CE4F8BA4-E6DC-BE67-F8D9-039A1AA4D38C}"/>
              </a:ext>
            </a:extLst>
          </p:cNvPr>
          <p:cNvSpPr txBox="1">
            <a:spLocks/>
          </p:cNvSpPr>
          <p:nvPr/>
        </p:nvSpPr>
        <p:spPr>
          <a:xfrm>
            <a:off x="285227" y="1258349"/>
            <a:ext cx="11421670" cy="5316187"/>
          </a:xfrm>
          <a:prstGeom prst="rect">
            <a:avLst/>
          </a:prstGeom>
        </p:spPr>
        <p:txBody>
          <a:bodyPr>
            <a:norm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a:buFont typeface="Arial" panose="020B0604020202020204" pitchFamily="34" charset="0"/>
              <a:buChar char="•"/>
            </a:pPr>
            <a:endParaRPr lang="en-GB" sz="2400" dirty="0"/>
          </a:p>
        </p:txBody>
      </p:sp>
      <p:sp>
        <p:nvSpPr>
          <p:cNvPr id="4" name="Title 1">
            <a:extLst>
              <a:ext uri="{FF2B5EF4-FFF2-40B4-BE49-F238E27FC236}">
                <a16:creationId xmlns:a16="http://schemas.microsoft.com/office/drawing/2014/main" id="{271347A0-DF01-1E05-6489-0D38C742BB2E}"/>
              </a:ext>
            </a:extLst>
          </p:cNvPr>
          <p:cNvSpPr txBox="1">
            <a:spLocks/>
          </p:cNvSpPr>
          <p:nvPr/>
        </p:nvSpPr>
        <p:spPr>
          <a:xfrm>
            <a:off x="540913" y="692696"/>
            <a:ext cx="11256135" cy="448207"/>
          </a:xfrm>
          <a:prstGeom prst="rect">
            <a:avLst/>
          </a:prstGeom>
          <a:solidFill>
            <a:schemeClr val="accent6"/>
          </a:solidFill>
        </p:spPr>
        <p:style>
          <a:lnRef idx="0">
            <a:schemeClr val="accent6"/>
          </a:lnRef>
          <a:fillRef idx="3">
            <a:schemeClr val="accent6"/>
          </a:fillRef>
          <a:effectRef idx="3">
            <a:schemeClr val="accent6"/>
          </a:effectRef>
          <a:fontRef idx="minor">
            <a:schemeClr val="lt1"/>
          </a:fontRef>
        </p:style>
        <p:txBody>
          <a:bodyP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3200" dirty="0">
                <a:solidFill>
                  <a:schemeClr val="tx1"/>
                </a:solidFill>
              </a:rPr>
              <a:t>The Money Markets Defined</a:t>
            </a:r>
          </a:p>
        </p:txBody>
      </p:sp>
      <p:sp>
        <p:nvSpPr>
          <p:cNvPr id="6" name="TextBox 5">
            <a:extLst>
              <a:ext uri="{FF2B5EF4-FFF2-40B4-BE49-F238E27FC236}">
                <a16:creationId xmlns:a16="http://schemas.microsoft.com/office/drawing/2014/main" id="{90DFB5A7-92E4-CBF0-A255-7382429FA8A1}"/>
              </a:ext>
            </a:extLst>
          </p:cNvPr>
          <p:cNvSpPr txBox="1"/>
          <p:nvPr/>
        </p:nvSpPr>
        <p:spPr>
          <a:xfrm>
            <a:off x="180851" y="1140903"/>
            <a:ext cx="11630421" cy="4416594"/>
          </a:xfrm>
          <a:prstGeom prst="rect">
            <a:avLst/>
          </a:prstGeom>
          <a:noFill/>
        </p:spPr>
        <p:txBody>
          <a:bodyPr wrap="square">
            <a:spAutoFit/>
          </a:bodyPr>
          <a:lstStyle/>
          <a:p>
            <a:pPr marL="256032" marR="0" lvl="0" indent="-256032" algn="l" defTabSz="914400" rtl="0" eaLnBrk="1" fontAlgn="auto" latinLnBrk="0" hangingPunct="1">
              <a:lnSpc>
                <a:spcPct val="100000"/>
              </a:lnSpc>
              <a:spcBef>
                <a:spcPts val="900"/>
              </a:spcBef>
              <a:spcAft>
                <a:spcPts val="0"/>
              </a:spcAft>
              <a:buClr>
                <a:srgbClr val="007FA3"/>
              </a:buClr>
              <a:buSzPct val="100000"/>
              <a:buFont typeface="Arial" panose="020B0604020202020204" pitchFamily="34" charset="0"/>
              <a:buChar char="•"/>
              <a:tabLst/>
              <a:defRPr/>
            </a:pPr>
            <a:r>
              <a:rPr kumimoji="0" lang="en-US" altLang="en-US" sz="2000" b="0" i="0" u="none" strike="noStrike" kern="1200" cap="none" spc="0" normalizeH="0" baseline="0" noProof="0" dirty="0">
                <a:ln>
                  <a:noFill/>
                </a:ln>
                <a:solidFill>
                  <a:prstClr val="black"/>
                </a:solidFill>
                <a:effectLst/>
                <a:uLnTx/>
                <a:uFillTx/>
                <a:ea typeface="ヒラギノ角ゴ Pro W3"/>
                <a:cs typeface="ヒラギノ角ゴ Pro W3"/>
              </a:rPr>
              <a:t>The term </a:t>
            </a:r>
            <a:r>
              <a:rPr kumimoji="0" lang="ja-JP" altLang="en-US" sz="2000" b="0" i="0" u="none" strike="noStrike" kern="1200" cap="none" spc="0" normalizeH="0" baseline="0" noProof="0" dirty="0">
                <a:ln>
                  <a:noFill/>
                </a:ln>
                <a:solidFill>
                  <a:prstClr val="black"/>
                </a:solidFill>
                <a:effectLst/>
                <a:uLnTx/>
                <a:uFillTx/>
                <a:cs typeface="+mn-cs"/>
              </a:rPr>
              <a:t>“</a:t>
            </a:r>
            <a:r>
              <a:rPr kumimoji="0" lang="en-US" altLang="ja-JP" sz="2000" b="0" i="0" u="none" strike="noStrike" kern="1200" cap="none" spc="0" normalizeH="0" baseline="0" noProof="0" dirty="0">
                <a:ln>
                  <a:noFill/>
                </a:ln>
                <a:solidFill>
                  <a:srgbClr val="FF0000"/>
                </a:solidFill>
                <a:effectLst/>
                <a:uLnTx/>
                <a:uFillTx/>
                <a:ea typeface="ヒラギノ角ゴ Pro W3"/>
                <a:cs typeface="ヒラギノ角ゴ Pro W3"/>
              </a:rPr>
              <a:t>money market</a:t>
            </a:r>
            <a:r>
              <a:rPr kumimoji="0" lang="ja-JP" altLang="en-US" sz="2000" b="0" i="0" u="none" strike="noStrike" kern="1200" cap="none" spc="0" normalizeH="0" baseline="0" noProof="0" dirty="0">
                <a:ln>
                  <a:noFill/>
                </a:ln>
                <a:solidFill>
                  <a:prstClr val="black"/>
                </a:solidFill>
                <a:effectLst/>
                <a:uLnTx/>
                <a:uFillTx/>
                <a:cs typeface="+mn-cs"/>
              </a:rPr>
              <a:t>”</a:t>
            </a:r>
            <a:r>
              <a:rPr kumimoji="0" lang="en-US" altLang="ja-JP" sz="2000" b="0" i="0" u="none" strike="noStrike" kern="1200" cap="none" spc="0" normalizeH="0" baseline="0" noProof="0" dirty="0">
                <a:ln>
                  <a:noFill/>
                </a:ln>
                <a:solidFill>
                  <a:prstClr val="black"/>
                </a:solidFill>
                <a:effectLst/>
                <a:uLnTx/>
                <a:uFillTx/>
                <a:ea typeface="ヒラギノ角ゴ Pro W3"/>
                <a:cs typeface="ヒラギノ角ゴ Pro W3"/>
              </a:rPr>
              <a:t> is misleading. It is not the m</a:t>
            </a:r>
            <a:r>
              <a:rPr kumimoji="0" lang="en-US" altLang="ja-JP" sz="2000" b="0" i="0" u="sng" strike="noStrike" kern="1200" cap="none" spc="0" normalizeH="0" baseline="0" noProof="0" dirty="0">
                <a:ln>
                  <a:noFill/>
                </a:ln>
                <a:solidFill>
                  <a:prstClr val="black"/>
                </a:solidFill>
                <a:effectLst/>
                <a:uLnTx/>
                <a:uFillTx/>
                <a:ea typeface="ヒラギノ角ゴ Pro W3"/>
                <a:cs typeface="ヒラギノ角ゴ Pro W3"/>
              </a:rPr>
              <a:t>oney (currency) that is traded in the money markets, but securities</a:t>
            </a:r>
            <a:r>
              <a:rPr kumimoji="0" lang="en-US" altLang="ja-JP" sz="2000" b="0" i="0" u="none" strike="noStrike" kern="1200" cap="none" spc="0" normalizeH="0" baseline="0" noProof="0" dirty="0">
                <a:ln>
                  <a:noFill/>
                </a:ln>
                <a:solidFill>
                  <a:prstClr val="black"/>
                </a:solidFill>
                <a:effectLst/>
                <a:uLnTx/>
                <a:uFillTx/>
                <a:ea typeface="ヒラギノ角ゴ Pro W3"/>
                <a:cs typeface="ヒラギノ角ゴ Pro W3"/>
              </a:rPr>
              <a:t>.</a:t>
            </a:r>
          </a:p>
          <a:p>
            <a:pPr marL="256032" marR="0" lvl="0" indent="-256032" algn="l" defTabSz="914400" rtl="0" eaLnBrk="1" fontAlgn="auto" latinLnBrk="0" hangingPunct="1">
              <a:lnSpc>
                <a:spcPct val="100000"/>
              </a:lnSpc>
              <a:spcBef>
                <a:spcPts val="900"/>
              </a:spcBef>
              <a:spcAft>
                <a:spcPts val="0"/>
              </a:spcAft>
              <a:buClr>
                <a:srgbClr val="007FA3"/>
              </a:buClr>
              <a:buSzPct val="100000"/>
              <a:buFont typeface="Arial" panose="020B0604020202020204" pitchFamily="34" charset="0"/>
              <a:buChar char="•"/>
              <a:tabLst/>
              <a:defRPr/>
            </a:pPr>
            <a:r>
              <a:rPr kumimoji="0" lang="en-US" altLang="en-US" sz="2000" b="0" i="0" u="none" strike="noStrike" kern="1200" cap="none" spc="0" normalizeH="0" baseline="0" noProof="0" dirty="0">
                <a:ln>
                  <a:noFill/>
                </a:ln>
                <a:solidFill>
                  <a:prstClr val="black"/>
                </a:solidFill>
                <a:effectLst/>
                <a:uLnTx/>
                <a:uFillTx/>
                <a:ea typeface="ヒラギノ角ゴ Pro W3"/>
                <a:cs typeface="ヒラギノ角ゴ Pro W3"/>
              </a:rPr>
              <a:t>The securities in the money market are </a:t>
            </a:r>
            <a:r>
              <a:rPr kumimoji="0" lang="en-US" altLang="en-US" sz="2000" b="0" i="0" u="sng" strike="noStrike" kern="1200" cap="none" spc="0" normalizeH="0" baseline="0" noProof="0" dirty="0">
                <a:ln>
                  <a:noFill/>
                </a:ln>
                <a:solidFill>
                  <a:srgbClr val="FF0000"/>
                </a:solidFill>
                <a:effectLst/>
                <a:uLnTx/>
                <a:uFillTx/>
                <a:ea typeface="ヒラギノ角ゴ Pro W3"/>
                <a:cs typeface="ヒラギノ角ゴ Pro W3"/>
              </a:rPr>
              <a:t>short-term</a:t>
            </a:r>
            <a:r>
              <a:rPr kumimoji="0" lang="en-US" altLang="en-US" sz="2000" b="0" i="0" u="none" strike="noStrike" kern="1200" cap="none" spc="0" normalizeH="0" baseline="0" noProof="0" dirty="0">
                <a:ln>
                  <a:noFill/>
                </a:ln>
                <a:solidFill>
                  <a:srgbClr val="FF0000"/>
                </a:solidFill>
                <a:effectLst/>
                <a:uLnTx/>
                <a:uFillTx/>
                <a:ea typeface="ヒラギノ角ゴ Pro W3"/>
                <a:cs typeface="ヒラギノ角ゴ Pro W3"/>
              </a:rPr>
              <a:t> with </a:t>
            </a:r>
            <a:r>
              <a:rPr kumimoji="0" lang="en-US" altLang="en-US" sz="2000" b="0" i="0" u="sng" strike="noStrike" kern="1200" cap="none" spc="0" normalizeH="0" baseline="0" noProof="0" dirty="0">
                <a:ln>
                  <a:noFill/>
                </a:ln>
                <a:solidFill>
                  <a:srgbClr val="FF0000"/>
                </a:solidFill>
                <a:effectLst/>
                <a:uLnTx/>
                <a:uFillTx/>
                <a:ea typeface="ヒラギノ角ゴ Pro W3"/>
                <a:cs typeface="ヒラギノ角ゴ Pro W3"/>
              </a:rPr>
              <a:t>high liquidity</a:t>
            </a:r>
            <a:r>
              <a:rPr kumimoji="0" lang="en-US" altLang="en-US" sz="2000" b="0" i="0" u="none" strike="noStrike" kern="1200" cap="none" spc="0" normalizeH="0" baseline="0" noProof="0" dirty="0">
                <a:ln>
                  <a:noFill/>
                </a:ln>
                <a:solidFill>
                  <a:prstClr val="black"/>
                </a:solidFill>
                <a:effectLst/>
                <a:uLnTx/>
                <a:uFillTx/>
                <a:ea typeface="ヒラギノ角ゴ Pro W3"/>
                <a:cs typeface="ヒラギノ角ゴ Pro W3"/>
              </a:rPr>
              <a:t>; therefore, </a:t>
            </a:r>
            <a:r>
              <a:rPr kumimoji="0" lang="en-US" altLang="en-US" sz="2000" b="0" i="0" u="sng" strike="noStrike" kern="1200" cap="none" spc="0" normalizeH="0" baseline="0" noProof="0" dirty="0">
                <a:ln>
                  <a:noFill/>
                </a:ln>
                <a:solidFill>
                  <a:prstClr val="black"/>
                </a:solidFill>
                <a:effectLst/>
                <a:uLnTx/>
                <a:uFillTx/>
                <a:ea typeface="ヒラギノ角ゴ Pro W3"/>
                <a:cs typeface="ヒラギノ角ゴ Pro W3"/>
              </a:rPr>
              <a:t>they are close to being money.</a:t>
            </a:r>
          </a:p>
          <a:p>
            <a:pPr marL="256032" marR="0" lvl="0" indent="-256032" algn="l" defTabSz="914400" rtl="0" eaLnBrk="1" fontAlgn="auto" latinLnBrk="0" hangingPunct="1">
              <a:lnSpc>
                <a:spcPct val="100000"/>
              </a:lnSpc>
              <a:spcBef>
                <a:spcPts val="900"/>
              </a:spcBef>
              <a:spcAft>
                <a:spcPts val="0"/>
              </a:spcAft>
              <a:buClr>
                <a:srgbClr val="007FA3"/>
              </a:buClr>
              <a:buSzPct val="100000"/>
              <a:buFont typeface="Arial" panose="020B0604020202020204" pitchFamily="34" charset="0"/>
              <a:buChar char="•"/>
              <a:tabLst/>
              <a:defRPr/>
            </a:pPr>
            <a:r>
              <a:rPr lang="en-US" altLang="en-US" sz="2000" b="1" u="sng" dirty="0">
                <a:solidFill>
                  <a:prstClr val="black"/>
                </a:solidFill>
                <a:ea typeface="ヒラギノ角ゴ Pro W3"/>
                <a:cs typeface="ヒラギノ角ゴ Pro W3"/>
              </a:rPr>
              <a:t>Definition</a:t>
            </a:r>
            <a:r>
              <a:rPr lang="en-US" altLang="en-US" sz="2000" dirty="0">
                <a:solidFill>
                  <a:prstClr val="black"/>
                </a:solidFill>
                <a:ea typeface="ヒラギノ角ゴ Pro W3"/>
                <a:cs typeface="ヒラギノ角ゴ Pro W3"/>
              </a:rPr>
              <a:t>: The money market is a segment of the financial market where short-term borrowing, lending, and trading of highly liquid and low-risk financial instruments take place, typically with maturities of one year or less.</a:t>
            </a:r>
            <a:endParaRPr kumimoji="0" lang="en-US" altLang="en-US" sz="2000" b="0" i="0" strike="noStrike" kern="1200" cap="none" spc="0" normalizeH="0" baseline="0" noProof="0" dirty="0">
              <a:ln>
                <a:noFill/>
              </a:ln>
              <a:solidFill>
                <a:prstClr val="black"/>
              </a:solidFill>
              <a:effectLst/>
              <a:uLnTx/>
              <a:uFillTx/>
              <a:ea typeface="ヒラギノ角ゴ Pro W3"/>
              <a:cs typeface="ヒラギノ角ゴ Pro W3"/>
            </a:endParaRPr>
          </a:p>
          <a:p>
            <a:pPr marL="256032" marR="0" lvl="0" indent="-256032" algn="l" defTabSz="914400" rtl="0" eaLnBrk="1" fontAlgn="auto" latinLnBrk="0" hangingPunct="1">
              <a:lnSpc>
                <a:spcPct val="100000"/>
              </a:lnSpc>
              <a:spcBef>
                <a:spcPts val="900"/>
              </a:spcBef>
              <a:spcAft>
                <a:spcPts val="0"/>
              </a:spcAft>
              <a:buClr>
                <a:srgbClr val="007FA3"/>
              </a:buClr>
              <a:buSzPct val="100000"/>
              <a:buFont typeface="Arial" panose="020B0604020202020204" pitchFamily="34" charset="0"/>
              <a:buChar char="•"/>
              <a:tabLst/>
              <a:defRPr/>
            </a:pPr>
            <a:endParaRPr kumimoji="0" lang="en-US" altLang="en-US" sz="800" b="0" i="0" u="sng" strike="noStrike" kern="1200" cap="none" spc="0" normalizeH="0" baseline="0" noProof="0" dirty="0">
              <a:ln>
                <a:noFill/>
              </a:ln>
              <a:solidFill>
                <a:prstClr val="black"/>
              </a:solidFill>
              <a:effectLst/>
              <a:uLnTx/>
              <a:uFillTx/>
              <a:ea typeface="ヒラギノ角ゴ Pro W3"/>
              <a:cs typeface="ヒラギノ角ゴ Pro W3"/>
            </a:endParaRPr>
          </a:p>
          <a:p>
            <a:pPr marL="256032" indent="-256032">
              <a:spcBef>
                <a:spcPts val="900"/>
              </a:spcBef>
              <a:buClr>
                <a:srgbClr val="007FA3"/>
              </a:buClr>
              <a:buSzPct val="100000"/>
              <a:buFont typeface="Arial" panose="020B0604020202020204" pitchFamily="34" charset="0"/>
              <a:buChar char="•"/>
              <a:defRPr/>
            </a:pPr>
            <a:r>
              <a:rPr lang="en-US" altLang="en-US" sz="2000" b="1" u="sng" dirty="0">
                <a:solidFill>
                  <a:prstClr val="black"/>
                </a:solidFill>
                <a:ea typeface="ヒラギノ角ゴ Pro W3"/>
                <a:cs typeface="ヒラギノ角ゴ Pro W3"/>
              </a:rPr>
              <a:t>What is the meaning of liquidity? </a:t>
            </a:r>
            <a:r>
              <a:rPr lang="en-US" sz="2000" b="1" dirty="0">
                <a:solidFill>
                  <a:srgbClr val="FF0000"/>
                </a:solidFill>
              </a:rPr>
              <a:t>Liquidity</a:t>
            </a:r>
            <a:r>
              <a:rPr lang="en-US" sz="2000" b="1" dirty="0">
                <a:solidFill>
                  <a:srgbClr val="0070C0"/>
                </a:solidFill>
              </a:rPr>
              <a:t> refers to the comfort with which a real or financial asset can be transformed into cash without any loss of its market price. Cash is the most liquid asset.</a:t>
            </a:r>
          </a:p>
          <a:p>
            <a:pPr marL="256032" indent="-256032">
              <a:spcBef>
                <a:spcPts val="900"/>
              </a:spcBef>
              <a:buClr>
                <a:srgbClr val="007FA3"/>
              </a:buClr>
              <a:buSzPct val="100000"/>
              <a:buFont typeface="Arial" panose="020B0604020202020204" pitchFamily="34" charset="0"/>
              <a:buChar char="•"/>
              <a:defRPr/>
            </a:pPr>
            <a:endParaRPr lang="en-GB" sz="2400" b="1" dirty="0">
              <a:solidFill>
                <a:srgbClr val="0070C0"/>
              </a:solidFill>
            </a:endParaRPr>
          </a:p>
          <a:p>
            <a:pPr marL="256032" marR="0" lvl="0" indent="-256032" algn="l" defTabSz="914400" rtl="0" eaLnBrk="1" fontAlgn="auto" latinLnBrk="0" hangingPunct="1">
              <a:lnSpc>
                <a:spcPct val="100000"/>
              </a:lnSpc>
              <a:spcBef>
                <a:spcPts val="900"/>
              </a:spcBef>
              <a:spcAft>
                <a:spcPts val="0"/>
              </a:spcAft>
              <a:buClr>
                <a:srgbClr val="007FA3"/>
              </a:buClr>
              <a:buSzPct val="100000"/>
              <a:buFont typeface="Arial" panose="020B0604020202020204" pitchFamily="34" charset="0"/>
              <a:buChar char="•"/>
              <a:tabLst/>
              <a:defRPr/>
            </a:pPr>
            <a:endParaRPr kumimoji="0" lang="en-US" sz="2400" b="0" i="0" u="none" strike="noStrike" kern="1200" cap="none" spc="0" normalizeH="0" baseline="0" noProof="0" dirty="0">
              <a:ln>
                <a:noFill/>
              </a:ln>
              <a:solidFill>
                <a:prstClr val="black"/>
              </a:solidFill>
              <a:effectLst/>
              <a:uLnTx/>
              <a:uFillTx/>
              <a:latin typeface="Arial"/>
              <a:ea typeface="+mn-ea"/>
              <a:cs typeface="+mn-cs"/>
            </a:endParaRPr>
          </a:p>
        </p:txBody>
      </p:sp>
      <p:pic>
        <p:nvPicPr>
          <p:cNvPr id="7" name="Picture 6">
            <a:extLst>
              <a:ext uri="{FF2B5EF4-FFF2-40B4-BE49-F238E27FC236}">
                <a16:creationId xmlns:a16="http://schemas.microsoft.com/office/drawing/2014/main" id="{061BECEA-F9BF-224C-FE08-09D3ADBD5B14}"/>
              </a:ext>
            </a:extLst>
          </p:cNvPr>
          <p:cNvPicPr>
            <a:picLocks noChangeAspect="1"/>
          </p:cNvPicPr>
          <p:nvPr/>
        </p:nvPicPr>
        <p:blipFill>
          <a:blip r:embed="rId2">
            <a:extLst>
              <a:ext uri="{BEBA8EAE-BF5A-486C-A8C5-ECC9F3942E4B}">
                <a14:imgProps xmlns:a14="http://schemas.microsoft.com/office/drawing/2010/main">
                  <a14:imgLayer r:embed="rId3">
                    <a14:imgEffect>
                      <a14:colorTemperature colorTemp="5300"/>
                    </a14:imgEffect>
                  </a14:imgLayer>
                </a14:imgProps>
              </a:ext>
            </a:extLst>
          </a:blip>
          <a:stretch>
            <a:fillRect/>
          </a:stretch>
        </p:blipFill>
        <p:spPr>
          <a:xfrm>
            <a:off x="3815915" y="4600042"/>
            <a:ext cx="3993556" cy="2094258"/>
          </a:xfrm>
          <a:prstGeom prst="rect">
            <a:avLst/>
          </a:prstGeom>
        </p:spPr>
      </p:pic>
      <p:sp>
        <p:nvSpPr>
          <p:cNvPr id="8" name="TextBox 7">
            <a:extLst>
              <a:ext uri="{FF2B5EF4-FFF2-40B4-BE49-F238E27FC236}">
                <a16:creationId xmlns:a16="http://schemas.microsoft.com/office/drawing/2014/main" id="{FA2D2F8F-FAAF-ECC3-3BF2-0B86EBD664B5}"/>
              </a:ext>
            </a:extLst>
          </p:cNvPr>
          <p:cNvSpPr txBox="1"/>
          <p:nvPr/>
        </p:nvSpPr>
        <p:spPr>
          <a:xfrm>
            <a:off x="2492555" y="4920373"/>
            <a:ext cx="1746209" cy="461665"/>
          </a:xfrm>
          <a:prstGeom prst="rect">
            <a:avLst/>
          </a:prstGeom>
          <a:noFill/>
        </p:spPr>
        <p:txBody>
          <a:bodyPr wrap="square" rtlCol="0">
            <a:spAutoFit/>
          </a:bodyPr>
          <a:lstStyle/>
          <a:p>
            <a:r>
              <a:rPr lang="en-GB" sz="1200" b="1" dirty="0"/>
              <a:t>REIT = Real Estate Investment Trust</a:t>
            </a:r>
          </a:p>
        </p:txBody>
      </p:sp>
      <p:cxnSp>
        <p:nvCxnSpPr>
          <p:cNvPr id="9" name="Straight Arrow Connector 8">
            <a:extLst>
              <a:ext uri="{FF2B5EF4-FFF2-40B4-BE49-F238E27FC236}">
                <a16:creationId xmlns:a16="http://schemas.microsoft.com/office/drawing/2014/main" id="{B7BAEF3E-C1D4-ABB3-1666-573BBF15C2B6}"/>
              </a:ext>
            </a:extLst>
          </p:cNvPr>
          <p:cNvCxnSpPr>
            <a:cxnSpLocks/>
          </p:cNvCxnSpPr>
          <p:nvPr/>
        </p:nvCxnSpPr>
        <p:spPr>
          <a:xfrm flipH="1" flipV="1">
            <a:off x="3711539" y="5282514"/>
            <a:ext cx="344423" cy="334962"/>
          </a:xfrm>
          <a:prstGeom prst="straightConnector1">
            <a:avLst/>
          </a:prstGeom>
          <a:noFill/>
          <a:ln w="6350" cap="flat" cmpd="sng" algn="ctr">
            <a:solidFill>
              <a:srgbClr val="A5300F"/>
            </a:solidFill>
            <a:prstDash val="solid"/>
            <a:miter lim="800000"/>
            <a:tailEnd type="triangle"/>
          </a:ln>
          <a:effectLst/>
        </p:spPr>
      </p:cxnSp>
    </p:spTree>
    <p:extLst>
      <p:ext uri="{BB962C8B-B14F-4D97-AF65-F5344CB8AC3E}">
        <p14:creationId xmlns:p14="http://schemas.microsoft.com/office/powerpoint/2010/main" val="102344092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FD43F2-B9AB-87D4-FAF4-C331154896BC}"/>
              </a:ext>
            </a:extLst>
          </p:cNvPr>
          <p:cNvSpPr>
            <a:spLocks noGrp="1"/>
          </p:cNvSpPr>
          <p:nvPr>
            <p:ph type="sldNum" sz="quarter" idx="12"/>
          </p:nvPr>
        </p:nvSpPr>
        <p:spPr/>
        <p:txBody>
          <a:bodyPr/>
          <a:lstStyle/>
          <a:p>
            <a:fld id="{E268A2EE-60DF-4D9A-BDB5-E8B57244CE40}" type="slidenum">
              <a:rPr lang="en-GB" smtClean="0"/>
              <a:pPr/>
              <a:t>46</a:t>
            </a:fld>
            <a:endParaRPr lang="en-GB"/>
          </a:p>
        </p:txBody>
      </p:sp>
      <p:sp>
        <p:nvSpPr>
          <p:cNvPr id="3" name="Content Placeholder 2">
            <a:extLst>
              <a:ext uri="{FF2B5EF4-FFF2-40B4-BE49-F238E27FC236}">
                <a16:creationId xmlns:a16="http://schemas.microsoft.com/office/drawing/2014/main" id="{CE4F8BA4-E6DC-BE67-F8D9-039A1AA4D38C}"/>
              </a:ext>
            </a:extLst>
          </p:cNvPr>
          <p:cNvSpPr txBox="1">
            <a:spLocks/>
          </p:cNvSpPr>
          <p:nvPr/>
        </p:nvSpPr>
        <p:spPr>
          <a:xfrm>
            <a:off x="285227" y="1258349"/>
            <a:ext cx="11421670" cy="5316187"/>
          </a:xfrm>
          <a:prstGeom prst="rect">
            <a:avLst/>
          </a:prstGeom>
        </p:spPr>
        <p:txBody>
          <a:bodyPr>
            <a:norm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a:buFont typeface="Arial" panose="020B0604020202020204" pitchFamily="34" charset="0"/>
              <a:buChar char="•"/>
            </a:pPr>
            <a:endParaRPr lang="en-GB" sz="2400" dirty="0"/>
          </a:p>
        </p:txBody>
      </p:sp>
      <p:sp>
        <p:nvSpPr>
          <p:cNvPr id="4" name="Title 1">
            <a:extLst>
              <a:ext uri="{FF2B5EF4-FFF2-40B4-BE49-F238E27FC236}">
                <a16:creationId xmlns:a16="http://schemas.microsoft.com/office/drawing/2014/main" id="{271347A0-DF01-1E05-6489-0D38C742BB2E}"/>
              </a:ext>
            </a:extLst>
          </p:cNvPr>
          <p:cNvSpPr txBox="1">
            <a:spLocks/>
          </p:cNvSpPr>
          <p:nvPr/>
        </p:nvSpPr>
        <p:spPr>
          <a:xfrm>
            <a:off x="540913" y="692696"/>
            <a:ext cx="11256135" cy="448207"/>
          </a:xfrm>
          <a:prstGeom prst="rect">
            <a:avLst/>
          </a:prstGeom>
          <a:solidFill>
            <a:schemeClr val="accent6"/>
          </a:solidFill>
        </p:spPr>
        <p:style>
          <a:lnRef idx="0">
            <a:schemeClr val="accent6"/>
          </a:lnRef>
          <a:fillRef idx="3">
            <a:schemeClr val="accent6"/>
          </a:fillRef>
          <a:effectRef idx="3">
            <a:schemeClr val="accent6"/>
          </a:effectRef>
          <a:fontRef idx="minor">
            <a:schemeClr val="lt1"/>
          </a:fontRef>
        </p:style>
        <p:txBody>
          <a:bodyP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3200" dirty="0">
                <a:solidFill>
                  <a:schemeClr val="tx1"/>
                </a:solidFill>
              </a:rPr>
              <a:t>The Money Markets Defined</a:t>
            </a:r>
          </a:p>
        </p:txBody>
      </p:sp>
      <p:sp>
        <p:nvSpPr>
          <p:cNvPr id="6" name="TextBox 5">
            <a:extLst>
              <a:ext uri="{FF2B5EF4-FFF2-40B4-BE49-F238E27FC236}">
                <a16:creationId xmlns:a16="http://schemas.microsoft.com/office/drawing/2014/main" id="{90DFB5A7-92E4-CBF0-A255-7382429FA8A1}"/>
              </a:ext>
            </a:extLst>
          </p:cNvPr>
          <p:cNvSpPr txBox="1"/>
          <p:nvPr/>
        </p:nvSpPr>
        <p:spPr>
          <a:xfrm>
            <a:off x="166627" y="1159999"/>
            <a:ext cx="11630421" cy="5893921"/>
          </a:xfrm>
          <a:prstGeom prst="rect">
            <a:avLst/>
          </a:prstGeom>
          <a:noFill/>
        </p:spPr>
        <p:txBody>
          <a:bodyPr wrap="square">
            <a:spAutoFit/>
          </a:bodyPr>
          <a:lstStyle/>
          <a:p>
            <a:pPr marL="342900" marR="0" lvl="0" indent="-342900" algn="l" defTabSz="914400" rtl="0" eaLnBrk="1" fontAlgn="auto" latinLnBrk="0" hangingPunct="1">
              <a:lnSpc>
                <a:spcPct val="100000"/>
              </a:lnSpc>
              <a:spcBef>
                <a:spcPts val="900"/>
              </a:spcBef>
              <a:spcAft>
                <a:spcPts val="0"/>
              </a:spcAft>
              <a:buClr>
                <a:srgbClr val="007FA3"/>
              </a:buClr>
              <a:buSzPct val="100000"/>
              <a:buFont typeface="Wingdings" panose="05000000000000000000" pitchFamily="2" charset="2"/>
              <a:buChar char="q"/>
              <a:tabLst/>
              <a:defRPr/>
            </a:pPr>
            <a:r>
              <a:rPr kumimoji="0" lang="en-US" sz="2400" b="1" i="0" u="none" strike="noStrike" kern="1200" cap="none" spc="0" normalizeH="0" baseline="0" noProof="0" dirty="0">
                <a:ln>
                  <a:noFill/>
                </a:ln>
                <a:solidFill>
                  <a:prstClr val="black"/>
                </a:solidFill>
                <a:effectLst/>
                <a:uLnTx/>
                <a:uFillTx/>
                <a:ea typeface="+mn-ea"/>
                <a:cs typeface="+mn-cs"/>
              </a:rPr>
              <a:t>Why Do We Need Money Markets?</a:t>
            </a:r>
          </a:p>
          <a:p>
            <a:pPr marL="256032" marR="0" lvl="0" indent="-256032" algn="l" defTabSz="914400" rtl="0" eaLnBrk="1" fontAlgn="auto" latinLnBrk="0" hangingPunct="1">
              <a:lnSpc>
                <a:spcPct val="100000"/>
              </a:lnSpc>
              <a:spcBef>
                <a:spcPts val="900"/>
              </a:spcBef>
              <a:spcAft>
                <a:spcPts val="0"/>
              </a:spcAft>
              <a:buClr>
                <a:srgbClr val="007FA3"/>
              </a:buClr>
              <a:buSzPct val="100000"/>
              <a:buFont typeface="Arial" panose="020B0604020202020204" pitchFamily="34" charset="0"/>
              <a:buChar char="•"/>
              <a:tabLst/>
              <a:defRPr/>
            </a:pPr>
            <a:r>
              <a:rPr kumimoji="0" lang="en-US" sz="2200" b="0" i="0" u="none" strike="noStrike" kern="1200" cap="none" spc="0" normalizeH="0" baseline="0" noProof="0" dirty="0">
                <a:ln>
                  <a:noFill/>
                </a:ln>
                <a:solidFill>
                  <a:prstClr val="black"/>
                </a:solidFill>
                <a:effectLst/>
                <a:uLnTx/>
                <a:uFillTx/>
                <a:ea typeface="+mn-ea"/>
                <a:cs typeface="+mn-cs"/>
              </a:rPr>
              <a:t>The banking industry exists primarily &amp; theoretically to mediate the </a:t>
            </a:r>
            <a:r>
              <a:rPr kumimoji="0" lang="en-US" sz="2200" b="0" i="0" u="none" strike="noStrike" kern="1200" cap="none" spc="0" normalizeH="0" baseline="0" noProof="0" dirty="0">
                <a:ln>
                  <a:noFill/>
                </a:ln>
                <a:solidFill>
                  <a:srgbClr val="FF0000"/>
                </a:solidFill>
                <a:effectLst/>
                <a:uLnTx/>
                <a:uFillTx/>
                <a:ea typeface="+mn-ea"/>
                <a:cs typeface="+mn-cs"/>
              </a:rPr>
              <a:t>asymmetric information </a:t>
            </a:r>
            <a:r>
              <a:rPr kumimoji="0" lang="en-US" sz="2200" b="0" i="0" u="none" strike="noStrike" kern="1200" cap="none" spc="0" normalizeH="0" baseline="0" noProof="0" dirty="0">
                <a:ln>
                  <a:noFill/>
                </a:ln>
                <a:solidFill>
                  <a:prstClr val="black"/>
                </a:solidFill>
                <a:effectLst/>
                <a:uLnTx/>
                <a:uFillTx/>
                <a:ea typeface="+mn-ea"/>
                <a:cs typeface="+mn-cs"/>
              </a:rPr>
              <a:t>problem between </a:t>
            </a:r>
            <a:r>
              <a:rPr kumimoji="0" lang="en-US" sz="2200" b="0" i="0" u="none" strike="noStrike" kern="1200" cap="none" spc="0" normalizeH="0" baseline="0" noProof="0" dirty="0">
                <a:ln>
                  <a:noFill/>
                </a:ln>
                <a:solidFill>
                  <a:srgbClr val="FF0000"/>
                </a:solidFill>
                <a:effectLst/>
                <a:uLnTx/>
                <a:uFillTx/>
                <a:ea typeface="+mn-ea"/>
                <a:cs typeface="+mn-cs"/>
              </a:rPr>
              <a:t>savers-lenders</a:t>
            </a:r>
            <a:r>
              <a:rPr kumimoji="0" lang="en-US" sz="2200" b="0" i="0" u="none" strike="noStrike" kern="1200" cap="none" spc="0" normalizeH="0" baseline="0" noProof="0" dirty="0">
                <a:ln>
                  <a:noFill/>
                </a:ln>
                <a:solidFill>
                  <a:prstClr val="black"/>
                </a:solidFill>
                <a:effectLst/>
                <a:uLnTx/>
                <a:uFillTx/>
                <a:ea typeface="+mn-ea"/>
                <a:cs typeface="+mn-cs"/>
              </a:rPr>
              <a:t> and </a:t>
            </a:r>
            <a:r>
              <a:rPr kumimoji="0" lang="en-US" sz="2200" b="0" i="0" u="none" strike="noStrike" kern="1200" cap="none" spc="0" normalizeH="0" baseline="0" noProof="0" dirty="0">
                <a:ln>
                  <a:noFill/>
                </a:ln>
                <a:solidFill>
                  <a:srgbClr val="FF0000"/>
                </a:solidFill>
                <a:effectLst/>
                <a:uLnTx/>
                <a:uFillTx/>
                <a:ea typeface="+mn-ea"/>
                <a:cs typeface="+mn-cs"/>
              </a:rPr>
              <a:t>borrowers-spenders. </a:t>
            </a:r>
            <a:r>
              <a:rPr kumimoji="0" lang="en-US" sz="2200" b="0" i="0" u="none" strike="noStrike" kern="1200" cap="none" spc="0" normalizeH="0" baseline="0" noProof="0" dirty="0">
                <a:ln>
                  <a:noFill/>
                </a:ln>
                <a:effectLst/>
                <a:uLnTx/>
                <a:uFillTx/>
                <a:ea typeface="+mn-ea"/>
                <a:cs typeface="+mn-cs"/>
              </a:rPr>
              <a:t>But this industry is heavily regulated compared to money markets, and for that reason, the money markets have a </a:t>
            </a:r>
            <a:r>
              <a:rPr kumimoji="0" lang="en-US" sz="2200" b="0" i="0" u="none" strike="noStrike" kern="1200" cap="none" spc="0" normalizeH="0" baseline="0" noProof="0" dirty="0">
                <a:ln>
                  <a:noFill/>
                </a:ln>
                <a:solidFill>
                  <a:srgbClr val="FF0000"/>
                </a:solidFill>
                <a:effectLst/>
                <a:uLnTx/>
                <a:uFillTx/>
                <a:ea typeface="+mn-ea"/>
                <a:cs typeface="+mn-cs"/>
              </a:rPr>
              <a:t>distinct cost advantage over banks </a:t>
            </a:r>
            <a:r>
              <a:rPr kumimoji="0" lang="en-US" sz="2200" b="0" i="0" u="none" strike="noStrike" kern="1200" cap="none" spc="0" normalizeH="0" baseline="0" noProof="0" dirty="0">
                <a:ln>
                  <a:noFill/>
                </a:ln>
                <a:effectLst/>
                <a:uLnTx/>
                <a:uFillTx/>
                <a:ea typeface="+mn-ea"/>
                <a:cs typeface="+mn-cs"/>
              </a:rPr>
              <a:t>in providing short-term funds. </a:t>
            </a:r>
          </a:p>
          <a:p>
            <a:pPr marL="256032" marR="0" lvl="0" indent="-256032" algn="l" defTabSz="914400" rtl="0" eaLnBrk="1" fontAlgn="auto" latinLnBrk="0" hangingPunct="1">
              <a:lnSpc>
                <a:spcPct val="100000"/>
              </a:lnSpc>
              <a:spcBef>
                <a:spcPts val="900"/>
              </a:spcBef>
              <a:spcAft>
                <a:spcPts val="0"/>
              </a:spcAft>
              <a:buClr>
                <a:srgbClr val="007FA3"/>
              </a:buClr>
              <a:buSzPct val="100000"/>
              <a:buFont typeface="Arial" panose="020B0604020202020204" pitchFamily="34" charset="0"/>
              <a:buChar char="•"/>
              <a:tabLst/>
              <a:defRPr/>
            </a:pPr>
            <a:r>
              <a:rPr lang="en-US" sz="2200" u="sng" dirty="0"/>
              <a:t>In an unregulated world (without monitoring the creditworthiness of customers, regulation, reserve ratio obligation, etc.) banking industry would be enough and there would be no need for the money market. </a:t>
            </a:r>
          </a:p>
          <a:p>
            <a:pPr marL="342900" marR="0" lvl="0" indent="-342900" algn="l" defTabSz="914400" rtl="0" eaLnBrk="1" fontAlgn="auto" latinLnBrk="0" hangingPunct="1">
              <a:lnSpc>
                <a:spcPct val="100000"/>
              </a:lnSpc>
              <a:spcBef>
                <a:spcPts val="900"/>
              </a:spcBef>
              <a:spcAft>
                <a:spcPts val="0"/>
              </a:spcAft>
              <a:buClr>
                <a:srgbClr val="007FA3"/>
              </a:buClr>
              <a:buSzPct val="100000"/>
              <a:buFont typeface="Wingdings" panose="05000000000000000000" pitchFamily="2" charset="2"/>
              <a:buChar char="q"/>
              <a:tabLst/>
              <a:defRPr/>
            </a:pPr>
            <a:r>
              <a:rPr lang="en-US" sz="2200" b="1" u="sng" dirty="0">
                <a:solidFill>
                  <a:prstClr val="black"/>
                </a:solidFill>
                <a:ea typeface="ヒラギノ角ゴ Pro W3"/>
              </a:rPr>
              <a:t>Three characteristics of the money markets:</a:t>
            </a:r>
          </a:p>
          <a:p>
            <a:pPr marL="740664" marR="0" lvl="1" indent="-402336" algn="l" defTabSz="914400" rtl="0" eaLnBrk="1" fontAlgn="auto" latinLnBrk="0" hangingPunct="1">
              <a:lnSpc>
                <a:spcPct val="100000"/>
              </a:lnSpc>
              <a:spcBef>
                <a:spcPts val="600"/>
              </a:spcBef>
              <a:spcAft>
                <a:spcPts val="0"/>
              </a:spcAft>
              <a:buClr>
                <a:srgbClr val="007FA3"/>
              </a:buClr>
              <a:buSzTx/>
              <a:buFontTx/>
              <a:buAutoNum type="arabicPeriod"/>
              <a:tabLst/>
              <a:defRPr/>
            </a:pPr>
            <a:r>
              <a:rPr kumimoji="0" lang="en-US" altLang="en-US" sz="2200" b="0" i="0" u="none" strike="noStrike" kern="1200" cap="none" spc="0" normalizeH="0" baseline="0" noProof="0" dirty="0">
                <a:ln>
                  <a:noFill/>
                </a:ln>
                <a:solidFill>
                  <a:prstClr val="black"/>
                </a:solidFill>
                <a:effectLst/>
                <a:uLnTx/>
                <a:uFillTx/>
                <a:ea typeface="ヒラギノ角ゴ Pro W3"/>
                <a:cs typeface="ヒラギノ角ゴ Pro W3"/>
              </a:rPr>
              <a:t>Large denominations are usually traded in this market. </a:t>
            </a:r>
            <a:r>
              <a:rPr kumimoji="0" lang="en-US" altLang="en-US" sz="2200" b="1" i="0" u="none" strike="noStrike" kern="1200" cap="none" spc="0" normalizeH="0" baseline="0" noProof="0" dirty="0">
                <a:ln>
                  <a:noFill/>
                </a:ln>
                <a:solidFill>
                  <a:prstClr val="black"/>
                </a:solidFill>
                <a:effectLst/>
                <a:uLnTx/>
                <a:uFillTx/>
                <a:ea typeface="ヒラギノ角ゴ Pro W3"/>
                <a:cs typeface="ヒラギノ角ゴ Pro W3"/>
              </a:rPr>
              <a:t>(</a:t>
            </a:r>
            <a:r>
              <a:rPr kumimoji="0" lang="en-US" altLang="en-US" sz="2200" b="1" i="0" u="none" strike="noStrike" kern="1200" cap="none" spc="0" normalizeH="0" baseline="0" noProof="0" dirty="0">
                <a:ln>
                  <a:noFill/>
                </a:ln>
                <a:solidFill>
                  <a:srgbClr val="FF0000"/>
                </a:solidFill>
                <a:effectLst/>
                <a:uLnTx/>
                <a:uFillTx/>
                <a:ea typeface="ヒラギノ角ゴ Pro W3"/>
                <a:cs typeface="ヒラギノ角ゴ Pro W3"/>
              </a:rPr>
              <a:t>$1,000,000 </a:t>
            </a:r>
            <a:r>
              <a:rPr kumimoji="0" lang="en-US" altLang="en-US" sz="2200" b="0" i="0" u="none" strike="noStrike" kern="1200" cap="none" spc="0" normalizeH="0" baseline="0" noProof="0" dirty="0">
                <a:ln>
                  <a:noFill/>
                </a:ln>
                <a:solidFill>
                  <a:prstClr val="black"/>
                </a:solidFill>
                <a:effectLst/>
                <a:uLnTx/>
                <a:uFillTx/>
                <a:ea typeface="ヒラギノ角ゴ Pro W3"/>
                <a:cs typeface="ヒラギノ角ゴ Pro W3"/>
              </a:rPr>
              <a:t>or more)</a:t>
            </a:r>
          </a:p>
          <a:p>
            <a:pPr marL="740664" marR="0" lvl="1" indent="-402336" algn="l" defTabSz="914400" rtl="0" eaLnBrk="1" fontAlgn="auto" latinLnBrk="0" hangingPunct="1">
              <a:lnSpc>
                <a:spcPct val="100000"/>
              </a:lnSpc>
              <a:spcBef>
                <a:spcPts val="600"/>
              </a:spcBef>
              <a:spcAft>
                <a:spcPts val="0"/>
              </a:spcAft>
              <a:buClr>
                <a:srgbClr val="007FA3"/>
              </a:buClr>
              <a:buSzTx/>
              <a:buFontTx/>
              <a:buAutoNum type="arabicPeriod"/>
              <a:tabLst/>
              <a:defRPr/>
            </a:pPr>
            <a:r>
              <a:rPr kumimoji="0" lang="en-US" altLang="en-US" sz="2200" b="0" i="0" u="none" strike="noStrike" kern="1200" cap="none" spc="0" normalizeH="0" baseline="0" noProof="0" dirty="0">
                <a:ln>
                  <a:noFill/>
                </a:ln>
                <a:solidFill>
                  <a:prstClr val="black"/>
                </a:solidFill>
                <a:effectLst/>
                <a:uLnTx/>
                <a:uFillTx/>
                <a:ea typeface="ヒラギノ角ゴ Pro W3"/>
                <a:cs typeface="ヒラギノ角ゴ Pro W3"/>
              </a:rPr>
              <a:t>Low default risk (risk of not repaying debt by the borrower is low)</a:t>
            </a:r>
          </a:p>
          <a:p>
            <a:pPr marL="740664" marR="0" lvl="1" indent="-402336" algn="l" defTabSz="914400" rtl="0" eaLnBrk="1" fontAlgn="auto" latinLnBrk="0" hangingPunct="1">
              <a:lnSpc>
                <a:spcPct val="100000"/>
              </a:lnSpc>
              <a:spcBef>
                <a:spcPts val="600"/>
              </a:spcBef>
              <a:spcAft>
                <a:spcPts val="0"/>
              </a:spcAft>
              <a:buClr>
                <a:srgbClr val="007FA3"/>
              </a:buClr>
              <a:buSzTx/>
              <a:buFontTx/>
              <a:buAutoNum type="arabicPeriod"/>
              <a:tabLst/>
              <a:defRPr/>
            </a:pPr>
            <a:r>
              <a:rPr kumimoji="0" lang="en-US" altLang="en-US" sz="2200" b="1" i="0" u="none" strike="noStrike" kern="1200" cap="none" spc="0" normalizeH="0" baseline="0" noProof="0" dirty="0">
                <a:ln>
                  <a:noFill/>
                </a:ln>
                <a:solidFill>
                  <a:prstClr val="black"/>
                </a:solidFill>
                <a:effectLst/>
                <a:uLnTx/>
                <a:uFillTx/>
                <a:ea typeface="ヒラギノ角ゴ Pro W3"/>
                <a:cs typeface="ヒラギノ角ゴ Pro W3"/>
              </a:rPr>
              <a:t>Mature</a:t>
            </a:r>
            <a:r>
              <a:rPr kumimoji="0" lang="en-US" altLang="en-US" sz="2200" b="0" i="0" u="none" strike="noStrike" kern="1200" cap="none" spc="0" normalizeH="0" baseline="0" noProof="0" dirty="0">
                <a:ln>
                  <a:noFill/>
                </a:ln>
                <a:solidFill>
                  <a:prstClr val="black"/>
                </a:solidFill>
                <a:effectLst/>
                <a:uLnTx/>
                <a:uFillTx/>
                <a:ea typeface="ヒラギノ角ゴ Pro W3"/>
                <a:cs typeface="ヒラギノ角ゴ Pro W3"/>
              </a:rPr>
              <a:t> in one year or less from their issue date, although most mature in less than 120 days (The </a:t>
            </a:r>
            <a:r>
              <a:rPr kumimoji="0" lang="en-US" altLang="en-US" sz="2200" b="0" i="0" u="none" strike="noStrike" kern="1200" cap="none" spc="0" normalizeH="0" baseline="0" noProof="0" dirty="0">
                <a:ln>
                  <a:noFill/>
                </a:ln>
                <a:solidFill>
                  <a:srgbClr val="FF0000"/>
                </a:solidFill>
                <a:effectLst/>
                <a:uLnTx/>
                <a:uFillTx/>
                <a:ea typeface="ヒラギノ角ゴ Pro W3"/>
                <a:cs typeface="ヒラギノ角ゴ Pro W3"/>
              </a:rPr>
              <a:t>maturity</a:t>
            </a:r>
            <a:r>
              <a:rPr kumimoji="0" lang="en-US" altLang="en-US" sz="2200" b="0" i="0" u="none" strike="noStrike" kern="1200" cap="none" spc="0" normalizeH="0" baseline="0" noProof="0" dirty="0">
                <a:ln>
                  <a:noFill/>
                </a:ln>
                <a:solidFill>
                  <a:prstClr val="black"/>
                </a:solidFill>
                <a:effectLst/>
                <a:uLnTx/>
                <a:uFillTx/>
                <a:ea typeface="ヒラギノ角ゴ Pro W3"/>
                <a:cs typeface="ヒラギノ角ゴ Pro W3"/>
              </a:rPr>
              <a:t> of a security refers to the </a:t>
            </a:r>
            <a:r>
              <a:rPr kumimoji="0" lang="en-US" altLang="en-US" sz="2200" b="0" i="0" u="none" strike="noStrike" kern="1200" cap="none" spc="0" normalizeH="0" baseline="0" noProof="0" dirty="0">
                <a:ln>
                  <a:noFill/>
                </a:ln>
                <a:solidFill>
                  <a:srgbClr val="FF0000"/>
                </a:solidFill>
                <a:effectLst/>
                <a:uLnTx/>
                <a:uFillTx/>
                <a:ea typeface="ヒラギノ角ゴ Pro W3"/>
                <a:cs typeface="ヒラギノ角ゴ Pro W3"/>
              </a:rPr>
              <a:t>lifespan of the security</a:t>
            </a:r>
            <a:r>
              <a:rPr kumimoji="0" lang="en-US" altLang="en-US" sz="2200" b="0" i="0" u="none" strike="noStrike" kern="1200" cap="none" spc="0" normalizeH="0" baseline="0" noProof="0" dirty="0">
                <a:ln>
                  <a:noFill/>
                </a:ln>
                <a:solidFill>
                  <a:prstClr val="black"/>
                </a:solidFill>
                <a:effectLst/>
                <a:uLnTx/>
                <a:uFillTx/>
                <a:ea typeface="ヒラギノ角ゴ Pro W3"/>
                <a:cs typeface="ヒラギノ角ゴ Pro W3"/>
              </a:rPr>
              <a:t>. It is the date by which the total amount of the security must be paid by.)</a:t>
            </a:r>
            <a:endParaRPr kumimoji="0" lang="en-US" sz="2200" b="0" i="0" u="none" strike="noStrike" kern="1200" cap="none" spc="0" normalizeH="0" baseline="0" noProof="0" dirty="0">
              <a:ln>
                <a:noFill/>
              </a:ln>
              <a:solidFill>
                <a:prstClr val="black"/>
              </a:solidFill>
              <a:effectLst/>
              <a:uLnTx/>
              <a:uFillTx/>
              <a:ea typeface="+mn-ea"/>
              <a:cs typeface="+mn-cs"/>
            </a:endParaRPr>
          </a:p>
          <a:p>
            <a:pPr marR="0" lvl="0" algn="l" defTabSz="914400" rtl="0" eaLnBrk="1" fontAlgn="auto" latinLnBrk="0" hangingPunct="1">
              <a:lnSpc>
                <a:spcPct val="100000"/>
              </a:lnSpc>
              <a:spcBef>
                <a:spcPts val="900"/>
              </a:spcBef>
              <a:spcAft>
                <a:spcPts val="0"/>
              </a:spcAft>
              <a:buClr>
                <a:srgbClr val="007FA3"/>
              </a:buClr>
              <a:buSzPct val="100000"/>
              <a:tabLst/>
              <a:defRPr/>
            </a:pPr>
            <a:endParaRPr kumimoji="0" lang="en-US" sz="2200" b="0" i="0" u="none" strike="noStrike" kern="1200" cap="none" spc="0" normalizeH="0" baseline="0" noProof="0" dirty="0">
              <a:ln>
                <a:noFill/>
              </a:ln>
              <a:effectLst/>
              <a:uLnTx/>
              <a:uFillTx/>
              <a:ea typeface="+mn-ea"/>
              <a:cs typeface="+mn-cs"/>
            </a:endParaRPr>
          </a:p>
        </p:txBody>
      </p:sp>
    </p:spTree>
    <p:extLst>
      <p:ext uri="{BB962C8B-B14F-4D97-AF65-F5344CB8AC3E}">
        <p14:creationId xmlns:p14="http://schemas.microsoft.com/office/powerpoint/2010/main" val="218003990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FD43F2-B9AB-87D4-FAF4-C331154896BC}"/>
              </a:ext>
            </a:extLst>
          </p:cNvPr>
          <p:cNvSpPr>
            <a:spLocks noGrp="1"/>
          </p:cNvSpPr>
          <p:nvPr>
            <p:ph type="sldNum" sz="quarter" idx="12"/>
          </p:nvPr>
        </p:nvSpPr>
        <p:spPr/>
        <p:txBody>
          <a:bodyPr/>
          <a:lstStyle/>
          <a:p>
            <a:fld id="{E268A2EE-60DF-4D9A-BDB5-E8B57244CE40}" type="slidenum">
              <a:rPr lang="en-GB" smtClean="0"/>
              <a:pPr/>
              <a:t>47</a:t>
            </a:fld>
            <a:endParaRPr lang="en-GB"/>
          </a:p>
        </p:txBody>
      </p:sp>
      <p:sp>
        <p:nvSpPr>
          <p:cNvPr id="3" name="Content Placeholder 2">
            <a:extLst>
              <a:ext uri="{FF2B5EF4-FFF2-40B4-BE49-F238E27FC236}">
                <a16:creationId xmlns:a16="http://schemas.microsoft.com/office/drawing/2014/main" id="{CE4F8BA4-E6DC-BE67-F8D9-039A1AA4D38C}"/>
              </a:ext>
            </a:extLst>
          </p:cNvPr>
          <p:cNvSpPr txBox="1">
            <a:spLocks/>
          </p:cNvSpPr>
          <p:nvPr/>
        </p:nvSpPr>
        <p:spPr>
          <a:xfrm>
            <a:off x="285227" y="1258349"/>
            <a:ext cx="11421670" cy="5316187"/>
          </a:xfrm>
          <a:prstGeom prst="rect">
            <a:avLst/>
          </a:prstGeom>
        </p:spPr>
        <p:txBody>
          <a:bodyPr>
            <a:norm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a:buFont typeface="Arial" panose="020B0604020202020204" pitchFamily="34" charset="0"/>
              <a:buChar char="•"/>
            </a:pPr>
            <a:endParaRPr lang="en-GB" sz="2400" dirty="0"/>
          </a:p>
        </p:txBody>
      </p:sp>
      <p:sp>
        <p:nvSpPr>
          <p:cNvPr id="4" name="Title 1">
            <a:extLst>
              <a:ext uri="{FF2B5EF4-FFF2-40B4-BE49-F238E27FC236}">
                <a16:creationId xmlns:a16="http://schemas.microsoft.com/office/drawing/2014/main" id="{271347A0-DF01-1E05-6489-0D38C742BB2E}"/>
              </a:ext>
            </a:extLst>
          </p:cNvPr>
          <p:cNvSpPr txBox="1">
            <a:spLocks/>
          </p:cNvSpPr>
          <p:nvPr/>
        </p:nvSpPr>
        <p:spPr>
          <a:xfrm>
            <a:off x="540913" y="692696"/>
            <a:ext cx="11256135" cy="448207"/>
          </a:xfrm>
          <a:prstGeom prst="rect">
            <a:avLst/>
          </a:prstGeom>
          <a:solidFill>
            <a:schemeClr val="accent6"/>
          </a:solidFill>
        </p:spPr>
        <p:style>
          <a:lnRef idx="0">
            <a:schemeClr val="accent6"/>
          </a:lnRef>
          <a:fillRef idx="3">
            <a:schemeClr val="accent6"/>
          </a:fillRef>
          <a:effectRef idx="3">
            <a:schemeClr val="accent6"/>
          </a:effectRef>
          <a:fontRef idx="minor">
            <a:schemeClr val="lt1"/>
          </a:fontRef>
        </p:style>
        <p:txBody>
          <a:bodyP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GB" sz="3200" dirty="0">
                <a:solidFill>
                  <a:schemeClr val="tx1"/>
                </a:solidFill>
              </a:rPr>
              <a:t>The Money Markets : Cost Advantages </a:t>
            </a:r>
          </a:p>
        </p:txBody>
      </p:sp>
      <p:sp>
        <p:nvSpPr>
          <p:cNvPr id="6" name="TextBox 5">
            <a:extLst>
              <a:ext uri="{FF2B5EF4-FFF2-40B4-BE49-F238E27FC236}">
                <a16:creationId xmlns:a16="http://schemas.microsoft.com/office/drawing/2014/main" id="{90DFB5A7-92E4-CBF0-A255-7382429FA8A1}"/>
              </a:ext>
            </a:extLst>
          </p:cNvPr>
          <p:cNvSpPr txBox="1"/>
          <p:nvPr/>
        </p:nvSpPr>
        <p:spPr>
          <a:xfrm>
            <a:off x="166627" y="1159999"/>
            <a:ext cx="4176773" cy="5062924"/>
          </a:xfrm>
          <a:prstGeom prst="rect">
            <a:avLst/>
          </a:prstGeom>
          <a:noFill/>
        </p:spPr>
        <p:txBody>
          <a:bodyPr wrap="square">
            <a:spAutoFit/>
          </a:bodyPr>
          <a:lstStyle/>
          <a:p>
            <a:pPr marL="514350" marR="0" lvl="0" indent="-514350" algn="l" defTabSz="914400" rtl="0" eaLnBrk="1" fontAlgn="auto" latinLnBrk="0" hangingPunct="1">
              <a:lnSpc>
                <a:spcPct val="100000"/>
              </a:lnSpc>
              <a:spcBef>
                <a:spcPts val="900"/>
              </a:spcBef>
              <a:spcAft>
                <a:spcPts val="0"/>
              </a:spcAft>
              <a:buClr>
                <a:srgbClr val="007FA3"/>
              </a:buClr>
              <a:buSzPct val="100000"/>
              <a:buFont typeface="+mj-lt"/>
              <a:buAutoNum type="romanUcPeriod"/>
              <a:tabLst/>
              <a:defRPr/>
            </a:pPr>
            <a:r>
              <a:rPr kumimoji="0" lang="en-US" altLang="en-US" sz="2200" b="0" i="0" u="none" strike="noStrike" kern="1200" cap="none" spc="0" normalizeH="0" baseline="0" noProof="0" dirty="0">
                <a:ln>
                  <a:noFill/>
                </a:ln>
                <a:solidFill>
                  <a:prstClr val="black"/>
                </a:solidFill>
                <a:effectLst/>
                <a:uLnTx/>
                <a:uFillTx/>
                <a:ea typeface="ヒラギノ角ゴ Pro W3"/>
                <a:cs typeface="ヒラギノ角ゴ Pro W3"/>
              </a:rPr>
              <a:t>Reserve requirements create additional expenses for banks that money markets do not have.</a:t>
            </a:r>
          </a:p>
          <a:p>
            <a:pPr marL="514350" marR="0" lvl="0" indent="-514350" algn="l" defTabSz="914400" rtl="0" eaLnBrk="1" fontAlgn="auto" latinLnBrk="0" hangingPunct="1">
              <a:lnSpc>
                <a:spcPct val="100000"/>
              </a:lnSpc>
              <a:spcBef>
                <a:spcPts val="900"/>
              </a:spcBef>
              <a:spcAft>
                <a:spcPts val="0"/>
              </a:spcAft>
              <a:buClr>
                <a:srgbClr val="007FA3"/>
              </a:buClr>
              <a:buSzPct val="100000"/>
              <a:buFont typeface="+mj-lt"/>
              <a:buAutoNum type="romanUcPeriod"/>
              <a:tabLst/>
              <a:defRPr/>
            </a:pPr>
            <a:r>
              <a:rPr kumimoji="0" lang="en-US" altLang="en-US" sz="2200" b="0" i="0" u="none" strike="noStrike" kern="1200" cap="none" spc="0" normalizeH="0" baseline="0" noProof="0" dirty="0">
                <a:ln>
                  <a:noFill/>
                </a:ln>
                <a:solidFill>
                  <a:prstClr val="black"/>
                </a:solidFill>
                <a:effectLst/>
                <a:uLnTx/>
                <a:uFillTx/>
                <a:ea typeface="ヒラギノ角ゴ Pro W3"/>
                <a:cs typeface="ヒラギノ角ゴ Pro W3"/>
              </a:rPr>
              <a:t>Regulations on the level of interest that banks could offer depositors led to a significant growth in money markets, especially in the </a:t>
            </a:r>
            <a:r>
              <a:rPr kumimoji="0" lang="en-US" altLang="en-US" sz="2200" b="0" i="0" u="none" strike="noStrike" kern="1200" cap="none" spc="0" normalizeH="0" baseline="0" noProof="0" dirty="0">
                <a:ln>
                  <a:noFill/>
                </a:ln>
                <a:solidFill>
                  <a:srgbClr val="FF0000"/>
                </a:solidFill>
                <a:effectLst/>
                <a:uLnTx/>
                <a:uFillTx/>
                <a:ea typeface="ヒラギノ角ゴ Pro W3"/>
                <a:cs typeface="ヒラギノ角ゴ Pro W3"/>
              </a:rPr>
              <a:t>1970s</a:t>
            </a:r>
            <a:r>
              <a:rPr kumimoji="0" lang="en-US" altLang="en-US" sz="2200" b="0" i="0" u="none" strike="noStrike" kern="1200" cap="none" spc="0" normalizeH="0" baseline="0" noProof="0" dirty="0">
                <a:ln>
                  <a:noFill/>
                </a:ln>
                <a:solidFill>
                  <a:prstClr val="black"/>
                </a:solidFill>
                <a:effectLst/>
                <a:uLnTx/>
                <a:uFillTx/>
                <a:ea typeface="ヒラギノ角ゴ Pro W3"/>
                <a:cs typeface="ヒラギノ角ゴ Pro W3"/>
              </a:rPr>
              <a:t> and </a:t>
            </a:r>
            <a:r>
              <a:rPr kumimoji="0" lang="en-US" altLang="en-US" sz="2200" b="0" i="0" u="none" strike="noStrike" kern="1200" cap="none" spc="0" normalizeH="0" baseline="0" noProof="0" dirty="0">
                <a:ln>
                  <a:noFill/>
                </a:ln>
                <a:solidFill>
                  <a:srgbClr val="FF0000"/>
                </a:solidFill>
                <a:effectLst/>
                <a:uLnTx/>
                <a:uFillTx/>
                <a:ea typeface="ヒラギノ角ゴ Pro W3"/>
                <a:cs typeface="ヒラギノ角ゴ Pro W3"/>
              </a:rPr>
              <a:t>1980s</a:t>
            </a:r>
            <a:r>
              <a:rPr kumimoji="0" lang="en-US" altLang="en-US" sz="2200" b="0" i="0" u="none" strike="noStrike" kern="1200" cap="none" spc="0" normalizeH="0" baseline="0" noProof="0" dirty="0">
                <a:ln>
                  <a:noFill/>
                </a:ln>
                <a:solidFill>
                  <a:prstClr val="black"/>
                </a:solidFill>
                <a:effectLst/>
                <a:uLnTx/>
                <a:uFillTx/>
                <a:ea typeface="ヒラギノ角ゴ Pro W3"/>
                <a:cs typeface="ヒラギノ角ゴ Pro W3"/>
              </a:rPr>
              <a:t>.</a:t>
            </a:r>
          </a:p>
          <a:p>
            <a:pPr marL="514350" marR="0" lvl="0" indent="-514350" algn="l" defTabSz="914400" rtl="0" eaLnBrk="1" fontAlgn="auto" latinLnBrk="0" hangingPunct="1">
              <a:lnSpc>
                <a:spcPct val="100000"/>
              </a:lnSpc>
              <a:spcBef>
                <a:spcPts val="900"/>
              </a:spcBef>
              <a:spcAft>
                <a:spcPts val="0"/>
              </a:spcAft>
              <a:buClr>
                <a:srgbClr val="007FA3"/>
              </a:buClr>
              <a:buSzPct val="100000"/>
              <a:buFont typeface="+mj-lt"/>
              <a:buAutoNum type="romanUcPeriod"/>
              <a:tabLst/>
              <a:defRPr/>
            </a:pPr>
            <a:r>
              <a:rPr kumimoji="0" lang="en-US" altLang="en-US" sz="2200" b="0" i="0" u="none" strike="noStrike" kern="1200" cap="none" spc="0" normalizeH="0" baseline="0" noProof="0" dirty="0">
                <a:ln>
                  <a:noFill/>
                </a:ln>
                <a:solidFill>
                  <a:prstClr val="black"/>
                </a:solidFill>
                <a:effectLst/>
                <a:uLnTx/>
                <a:uFillTx/>
                <a:ea typeface="ヒラギノ角ゴ Pro W3"/>
                <a:cs typeface="ヒラギノ角ゴ Pro W3"/>
              </a:rPr>
              <a:t>When interest rates rose, depositors moved their money from banks to money markets.</a:t>
            </a:r>
            <a:endParaRPr kumimoji="0" lang="en-US" sz="2200" b="0" i="0" u="none" strike="noStrike" kern="1200" cap="none" spc="0" normalizeH="0" baseline="0" noProof="0" dirty="0">
              <a:ln>
                <a:noFill/>
              </a:ln>
              <a:solidFill>
                <a:prstClr val="black"/>
              </a:solidFill>
              <a:effectLst/>
              <a:uLnTx/>
              <a:uFillTx/>
              <a:ea typeface="+mn-ea"/>
              <a:cs typeface="+mn-cs"/>
            </a:endParaRPr>
          </a:p>
        </p:txBody>
      </p:sp>
      <p:pic>
        <p:nvPicPr>
          <p:cNvPr id="5" name="Picture 4">
            <a:extLst>
              <a:ext uri="{FF2B5EF4-FFF2-40B4-BE49-F238E27FC236}">
                <a16:creationId xmlns:a16="http://schemas.microsoft.com/office/drawing/2014/main" id="{E76F5803-531F-3D9F-6590-B046D9EBF2FD}"/>
              </a:ext>
            </a:extLst>
          </p:cNvPr>
          <p:cNvPicPr>
            <a:picLocks noChangeAspect="1"/>
          </p:cNvPicPr>
          <p:nvPr/>
        </p:nvPicPr>
        <p:blipFill>
          <a:blip r:embed="rId2"/>
          <a:stretch>
            <a:fillRect/>
          </a:stretch>
        </p:blipFill>
        <p:spPr>
          <a:xfrm>
            <a:off x="4985235" y="1932022"/>
            <a:ext cx="6693988" cy="3968840"/>
          </a:xfrm>
          <a:prstGeom prst="rect">
            <a:avLst/>
          </a:prstGeom>
        </p:spPr>
      </p:pic>
      <p:sp>
        <p:nvSpPr>
          <p:cNvPr id="7" name="Content Placeholder 2">
            <a:extLst>
              <a:ext uri="{FF2B5EF4-FFF2-40B4-BE49-F238E27FC236}">
                <a16:creationId xmlns:a16="http://schemas.microsoft.com/office/drawing/2014/main" id="{11AEDA32-F7B0-6CD6-06E8-DFBFC1FC5E07}"/>
              </a:ext>
            </a:extLst>
          </p:cNvPr>
          <p:cNvSpPr txBox="1">
            <a:spLocks/>
          </p:cNvSpPr>
          <p:nvPr/>
        </p:nvSpPr>
        <p:spPr>
          <a:xfrm>
            <a:off x="6168980" y="6028620"/>
            <a:ext cx="5522495" cy="365760"/>
          </a:xfrm>
          <a:prstGeom prst="rect">
            <a:avLst/>
          </a:prstGeom>
        </p:spPr>
        <p:txBody>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0" indent="0">
              <a:buFont typeface="Georgia"/>
              <a:buNone/>
            </a:pPr>
            <a:r>
              <a:rPr lang="en-IN" sz="1200" i="1"/>
              <a:t>Source</a:t>
            </a:r>
            <a:r>
              <a:rPr lang="en-IN" sz="1200"/>
              <a:t>: </a:t>
            </a:r>
            <a:r>
              <a:rPr lang="en-IN" sz="1200">
                <a:hlinkClick r:id="rId3"/>
              </a:rPr>
              <a:t>http://www.stlouisfed.org/default.cfm</a:t>
            </a:r>
            <a:r>
              <a:rPr lang="en-IN" sz="1200"/>
              <a:t>.</a:t>
            </a:r>
            <a:endParaRPr lang="en-US" sz="1200" dirty="0"/>
          </a:p>
        </p:txBody>
      </p:sp>
      <p:sp>
        <p:nvSpPr>
          <p:cNvPr id="9" name="TextBox 8">
            <a:extLst>
              <a:ext uri="{FF2B5EF4-FFF2-40B4-BE49-F238E27FC236}">
                <a16:creationId xmlns:a16="http://schemas.microsoft.com/office/drawing/2014/main" id="{F62EB357-D87A-0B0F-4842-C1AF3EBF81A9}"/>
              </a:ext>
            </a:extLst>
          </p:cNvPr>
          <p:cNvSpPr txBox="1"/>
          <p:nvPr/>
        </p:nvSpPr>
        <p:spPr>
          <a:xfrm>
            <a:off x="5285232" y="1285691"/>
            <a:ext cx="6093994" cy="646331"/>
          </a:xfrm>
          <a:prstGeom prst="rect">
            <a:avLst/>
          </a:prstGeom>
          <a:noFill/>
        </p:spPr>
        <p:txBody>
          <a:bodyPr wrap="square">
            <a:spAutoFit/>
          </a:bodyPr>
          <a:lstStyle/>
          <a:p>
            <a:pPr algn="ctr"/>
            <a:r>
              <a:rPr lang="en-US" altLang="en-US" sz="1800" b="0" dirty="0">
                <a:ea typeface="ヒラギノ角ゴ Pro W3"/>
                <a:cs typeface="ヒラギノ角ゴ Pro W3"/>
              </a:rPr>
              <a:t>Three-Month Treasury Bill Rate and Ceiling Rate on Savings Deposits at Commercial Banks, </a:t>
            </a:r>
            <a:r>
              <a:rPr lang="en-US" altLang="en-US" sz="1800" b="0" dirty="0">
                <a:solidFill>
                  <a:srgbClr val="FF0000"/>
                </a:solidFill>
                <a:ea typeface="ヒラギノ角ゴ Pro W3"/>
                <a:cs typeface="ヒラギノ角ゴ Pro W3"/>
              </a:rPr>
              <a:t>1933</a:t>
            </a:r>
            <a:r>
              <a:rPr lang="en-US" altLang="en-US" sz="1800" b="0" dirty="0">
                <a:ea typeface="ヒラギノ角ゴ Pro W3"/>
                <a:cs typeface="ヒラギノ角ゴ Pro W3"/>
              </a:rPr>
              <a:t> to </a:t>
            </a:r>
            <a:r>
              <a:rPr lang="en-US" altLang="en-US" sz="1800" b="0" dirty="0">
                <a:solidFill>
                  <a:srgbClr val="FF0000"/>
                </a:solidFill>
                <a:ea typeface="ヒラギノ角ゴ Pro W3"/>
                <a:cs typeface="ヒラギノ角ゴ Pro W3"/>
              </a:rPr>
              <a:t>1986</a:t>
            </a:r>
            <a:endParaRPr lang="en-GB" dirty="0">
              <a:solidFill>
                <a:srgbClr val="FF0000"/>
              </a:solidFill>
            </a:endParaRPr>
          </a:p>
        </p:txBody>
      </p:sp>
    </p:spTree>
    <p:extLst>
      <p:ext uri="{BB962C8B-B14F-4D97-AF65-F5344CB8AC3E}">
        <p14:creationId xmlns:p14="http://schemas.microsoft.com/office/powerpoint/2010/main" val="121215526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FD43F2-B9AB-87D4-FAF4-C331154896BC}"/>
              </a:ext>
            </a:extLst>
          </p:cNvPr>
          <p:cNvSpPr>
            <a:spLocks noGrp="1"/>
          </p:cNvSpPr>
          <p:nvPr>
            <p:ph type="sldNum" sz="quarter" idx="12"/>
          </p:nvPr>
        </p:nvSpPr>
        <p:spPr/>
        <p:txBody>
          <a:bodyPr/>
          <a:lstStyle/>
          <a:p>
            <a:fld id="{E268A2EE-60DF-4D9A-BDB5-E8B57244CE40}" type="slidenum">
              <a:rPr lang="en-GB" smtClean="0"/>
              <a:pPr/>
              <a:t>48</a:t>
            </a:fld>
            <a:endParaRPr lang="en-GB"/>
          </a:p>
        </p:txBody>
      </p:sp>
      <p:sp>
        <p:nvSpPr>
          <p:cNvPr id="3" name="Content Placeholder 2">
            <a:extLst>
              <a:ext uri="{FF2B5EF4-FFF2-40B4-BE49-F238E27FC236}">
                <a16:creationId xmlns:a16="http://schemas.microsoft.com/office/drawing/2014/main" id="{CE4F8BA4-E6DC-BE67-F8D9-039A1AA4D38C}"/>
              </a:ext>
            </a:extLst>
          </p:cNvPr>
          <p:cNvSpPr txBox="1">
            <a:spLocks/>
          </p:cNvSpPr>
          <p:nvPr/>
        </p:nvSpPr>
        <p:spPr>
          <a:xfrm>
            <a:off x="285227" y="1258349"/>
            <a:ext cx="11421670" cy="5316187"/>
          </a:xfrm>
          <a:prstGeom prst="rect">
            <a:avLst/>
          </a:prstGeom>
        </p:spPr>
        <p:txBody>
          <a:bodyPr>
            <a:norm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a:buFont typeface="Arial" panose="020B0604020202020204" pitchFamily="34" charset="0"/>
              <a:buChar char="•"/>
            </a:pPr>
            <a:endParaRPr lang="en-GB" sz="2400" dirty="0"/>
          </a:p>
        </p:txBody>
      </p:sp>
      <p:sp>
        <p:nvSpPr>
          <p:cNvPr id="4" name="Title 1">
            <a:extLst>
              <a:ext uri="{FF2B5EF4-FFF2-40B4-BE49-F238E27FC236}">
                <a16:creationId xmlns:a16="http://schemas.microsoft.com/office/drawing/2014/main" id="{271347A0-DF01-1E05-6489-0D38C742BB2E}"/>
              </a:ext>
            </a:extLst>
          </p:cNvPr>
          <p:cNvSpPr txBox="1">
            <a:spLocks/>
          </p:cNvSpPr>
          <p:nvPr/>
        </p:nvSpPr>
        <p:spPr>
          <a:xfrm>
            <a:off x="540913" y="692696"/>
            <a:ext cx="11256135" cy="448207"/>
          </a:xfrm>
          <a:prstGeom prst="rect">
            <a:avLst/>
          </a:prstGeom>
          <a:solidFill>
            <a:schemeClr val="accent6"/>
          </a:solidFill>
        </p:spPr>
        <p:style>
          <a:lnRef idx="0">
            <a:schemeClr val="accent6"/>
          </a:lnRef>
          <a:fillRef idx="3">
            <a:schemeClr val="accent6"/>
          </a:fillRef>
          <a:effectRef idx="3">
            <a:schemeClr val="accent6"/>
          </a:effectRef>
          <a:fontRef idx="minor">
            <a:schemeClr val="lt1"/>
          </a:fontRef>
        </p:style>
        <p:txBody>
          <a:bodyP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sz="3200" dirty="0">
                <a:solidFill>
                  <a:schemeClr val="tx1"/>
                </a:solidFill>
              </a:rPr>
              <a:t>The Purpose of Money Markets </a:t>
            </a:r>
            <a:endParaRPr lang="en-GB" sz="3200" dirty="0">
              <a:solidFill>
                <a:schemeClr val="tx1"/>
              </a:solidFill>
            </a:endParaRPr>
          </a:p>
        </p:txBody>
      </p:sp>
      <p:sp>
        <p:nvSpPr>
          <p:cNvPr id="6" name="TextBox 5">
            <a:extLst>
              <a:ext uri="{FF2B5EF4-FFF2-40B4-BE49-F238E27FC236}">
                <a16:creationId xmlns:a16="http://schemas.microsoft.com/office/drawing/2014/main" id="{90DFB5A7-92E4-CBF0-A255-7382429FA8A1}"/>
              </a:ext>
            </a:extLst>
          </p:cNvPr>
          <p:cNvSpPr txBox="1"/>
          <p:nvPr/>
        </p:nvSpPr>
        <p:spPr>
          <a:xfrm>
            <a:off x="166627" y="1159999"/>
            <a:ext cx="11740146" cy="3254737"/>
          </a:xfrm>
          <a:prstGeom prst="rect">
            <a:avLst/>
          </a:prstGeom>
          <a:noFill/>
        </p:spPr>
        <p:txBody>
          <a:bodyPr wrap="square">
            <a:spAutoFit/>
          </a:bodyPr>
          <a:lstStyle/>
          <a:p>
            <a:pPr marL="342900" marR="0" lvl="0" indent="-342900" algn="l" defTabSz="914400" rtl="0" eaLnBrk="1" fontAlgn="auto" latinLnBrk="0" hangingPunct="1">
              <a:lnSpc>
                <a:spcPct val="100000"/>
              </a:lnSpc>
              <a:spcBef>
                <a:spcPts val="900"/>
              </a:spcBef>
              <a:spcAft>
                <a:spcPts val="0"/>
              </a:spcAft>
              <a:buClr>
                <a:srgbClr val="007FA3"/>
              </a:buClr>
              <a:buSzPct val="100000"/>
              <a:buFont typeface="Wingdings" panose="05000000000000000000" pitchFamily="2" charset="2"/>
              <a:buChar char="q"/>
              <a:tabLst/>
              <a:defRPr/>
            </a:pPr>
            <a:r>
              <a:rPr kumimoji="0" lang="en-US" altLang="en-US" sz="2400" b="1" i="0" u="sng" strike="noStrike" kern="1200" cap="none" spc="0" normalizeH="0" baseline="0" noProof="0" dirty="0">
                <a:ln>
                  <a:noFill/>
                </a:ln>
                <a:solidFill>
                  <a:prstClr val="black"/>
                </a:solidFill>
                <a:effectLst/>
                <a:uLnTx/>
                <a:uFillTx/>
                <a:ea typeface="ヒラギノ角ゴ Pro W3"/>
                <a:cs typeface="ヒラギノ角ゴ Pro W3"/>
              </a:rPr>
              <a:t>The Purpose Of Money Markets:</a:t>
            </a:r>
          </a:p>
          <a:p>
            <a:pPr marL="256032" marR="0" lvl="0" indent="-256032" algn="l" defTabSz="914400" rtl="0" eaLnBrk="1" fontAlgn="auto" latinLnBrk="0" hangingPunct="1">
              <a:lnSpc>
                <a:spcPct val="100000"/>
              </a:lnSpc>
              <a:spcBef>
                <a:spcPts val="900"/>
              </a:spcBef>
              <a:spcAft>
                <a:spcPts val="0"/>
              </a:spcAft>
              <a:buClr>
                <a:srgbClr val="007FA3"/>
              </a:buClr>
              <a:buSzPct val="100000"/>
              <a:buFont typeface="Arial" panose="020B0604020202020204" pitchFamily="34" charset="0"/>
              <a:buChar char="•"/>
              <a:tabLst/>
              <a:defRPr/>
            </a:pPr>
            <a:r>
              <a:rPr kumimoji="0" lang="en-US" altLang="en-US" sz="2400" b="1" i="0" u="none" strike="noStrike" kern="1200" cap="none" spc="0" normalizeH="0" baseline="0" noProof="0" dirty="0">
                <a:ln>
                  <a:noFill/>
                </a:ln>
                <a:solidFill>
                  <a:prstClr val="black"/>
                </a:solidFill>
                <a:effectLst/>
                <a:uLnTx/>
                <a:uFillTx/>
                <a:ea typeface="ヒラギノ角ゴ Pro W3"/>
                <a:cs typeface="ヒラギノ角ゴ Pro W3"/>
              </a:rPr>
              <a:t>For Lenders</a:t>
            </a:r>
            <a:r>
              <a:rPr kumimoji="0" lang="en-US" altLang="en-US" sz="2400" b="0" i="0" u="none" strike="noStrike" kern="1200" cap="none" spc="0" normalizeH="0" baseline="0" noProof="0" dirty="0">
                <a:ln>
                  <a:noFill/>
                </a:ln>
                <a:solidFill>
                  <a:prstClr val="black"/>
                </a:solidFill>
                <a:effectLst/>
                <a:uLnTx/>
                <a:uFillTx/>
                <a:ea typeface="ヒラギノ角ゴ Pro W3"/>
                <a:cs typeface="ヒラギノ角ゴ Pro W3"/>
              </a:rPr>
              <a:t>: It provides a profitable </a:t>
            </a:r>
            <a:r>
              <a:rPr kumimoji="0" lang="en-US" altLang="en-US" sz="2400" b="0" i="0" u="sng" strike="noStrike" kern="1200" cap="none" spc="0" normalizeH="0" baseline="0" noProof="0" dirty="0">
                <a:ln>
                  <a:noFill/>
                </a:ln>
                <a:solidFill>
                  <a:prstClr val="black"/>
                </a:solidFill>
                <a:effectLst/>
                <a:uLnTx/>
                <a:uFillTx/>
                <a:ea typeface="ヒラギノ角ゴ Pro W3"/>
                <a:cs typeface="ヒラギノ角ゴ Pro W3"/>
              </a:rPr>
              <a:t>place for </a:t>
            </a:r>
            <a:r>
              <a:rPr kumimoji="0" lang="en-US" altLang="en-US" sz="2400" b="0" i="0" u="sng" strike="noStrike" kern="1200" cap="none" spc="0" normalizeH="0" baseline="0" noProof="0" dirty="0">
                <a:ln>
                  <a:noFill/>
                </a:ln>
                <a:solidFill>
                  <a:srgbClr val="FF0000"/>
                </a:solidFill>
                <a:effectLst/>
                <a:uLnTx/>
                <a:uFillTx/>
                <a:ea typeface="ヒラギノ角ゴ Pro W3"/>
                <a:cs typeface="ヒラギノ角ゴ Pro W3"/>
              </a:rPr>
              <a:t>short-term surplus funds</a:t>
            </a:r>
            <a:r>
              <a:rPr kumimoji="0" lang="en-US" altLang="en-US" sz="2400" b="0" i="0" u="none" strike="noStrike" kern="1200" cap="none" spc="0" normalizeH="0" baseline="0" noProof="0" dirty="0">
                <a:ln>
                  <a:noFill/>
                </a:ln>
                <a:solidFill>
                  <a:prstClr val="black"/>
                </a:solidFill>
                <a:effectLst/>
                <a:uLnTx/>
                <a:uFillTx/>
                <a:ea typeface="ヒラギノ角ゴ Pro W3"/>
                <a:cs typeface="ヒラギノ角ゴ Pro W3"/>
              </a:rPr>
              <a:t>.</a:t>
            </a:r>
          </a:p>
          <a:p>
            <a:pPr marL="256032" marR="0" lvl="0" indent="-256032" algn="l" defTabSz="914400" rtl="0" eaLnBrk="1" fontAlgn="auto" latinLnBrk="0" hangingPunct="1">
              <a:lnSpc>
                <a:spcPct val="100000"/>
              </a:lnSpc>
              <a:spcBef>
                <a:spcPts val="900"/>
              </a:spcBef>
              <a:spcAft>
                <a:spcPts val="0"/>
              </a:spcAft>
              <a:buClr>
                <a:srgbClr val="007FA3"/>
              </a:buClr>
              <a:buSzPct val="100000"/>
              <a:buFont typeface="Arial" panose="020B0604020202020204" pitchFamily="34" charset="0"/>
              <a:buChar char="•"/>
              <a:tabLst/>
              <a:defRPr/>
            </a:pPr>
            <a:r>
              <a:rPr kumimoji="0" lang="en-US" altLang="en-US" sz="2400" b="1" i="0" u="none" strike="noStrike" kern="1200" cap="none" spc="0" normalizeH="0" baseline="0" noProof="0" dirty="0">
                <a:ln>
                  <a:noFill/>
                </a:ln>
                <a:solidFill>
                  <a:prstClr val="black"/>
                </a:solidFill>
                <a:effectLst/>
                <a:uLnTx/>
                <a:uFillTx/>
                <a:ea typeface="ヒラギノ角ゴ Pro W3"/>
                <a:cs typeface="ヒラギノ角ゴ Pro W3"/>
              </a:rPr>
              <a:t>For borrowers</a:t>
            </a:r>
            <a:r>
              <a:rPr kumimoji="0" lang="en-US" altLang="en-US" sz="2400" b="0" i="0" u="none" strike="noStrike" kern="1200" cap="none" spc="0" normalizeH="0" baseline="0" noProof="0" dirty="0">
                <a:ln>
                  <a:noFill/>
                </a:ln>
                <a:solidFill>
                  <a:prstClr val="black"/>
                </a:solidFill>
                <a:effectLst/>
                <a:uLnTx/>
                <a:uFillTx/>
                <a:ea typeface="ヒラギノ角ゴ Pro W3"/>
                <a:cs typeface="ヒラギノ角ゴ Pro W3"/>
              </a:rPr>
              <a:t>: It </a:t>
            </a:r>
            <a:r>
              <a:rPr kumimoji="0" lang="en-US" altLang="en-US" sz="2400" b="0" i="0" u="sng" strike="noStrike" kern="1200" cap="none" spc="0" normalizeH="0" baseline="0" noProof="0" dirty="0">
                <a:ln>
                  <a:noFill/>
                </a:ln>
                <a:solidFill>
                  <a:prstClr val="black"/>
                </a:solidFill>
                <a:effectLst/>
                <a:uLnTx/>
                <a:uFillTx/>
                <a:ea typeface="ヒラギノ角ゴ Pro W3"/>
                <a:cs typeface="ヒラギノ角ゴ Pro W3"/>
              </a:rPr>
              <a:t>provides </a:t>
            </a:r>
            <a:r>
              <a:rPr kumimoji="0" lang="en-US" altLang="en-US" sz="2400" b="0" i="0" u="sng" strike="noStrike" kern="1200" cap="none" spc="0" normalizeH="0" baseline="0" noProof="0" dirty="0">
                <a:ln>
                  <a:noFill/>
                </a:ln>
                <a:solidFill>
                  <a:srgbClr val="FF0000"/>
                </a:solidFill>
                <a:effectLst/>
                <a:uLnTx/>
                <a:uFillTx/>
                <a:ea typeface="ヒラギノ角ゴ Pro W3"/>
                <a:cs typeface="ヒラギノ角ゴ Pro W3"/>
              </a:rPr>
              <a:t>a low-cost source of temporary funds</a:t>
            </a:r>
            <a:r>
              <a:rPr kumimoji="0" lang="en-US" altLang="en-US" sz="2400" b="0" i="0" u="none" strike="noStrike" kern="1200" cap="none" spc="0" normalizeH="0" baseline="0" noProof="0" dirty="0">
                <a:ln>
                  <a:noFill/>
                </a:ln>
                <a:solidFill>
                  <a:srgbClr val="FF0000"/>
                </a:solidFill>
                <a:effectLst/>
                <a:uLnTx/>
                <a:uFillTx/>
                <a:ea typeface="ヒラギノ角ゴ Pro W3"/>
                <a:cs typeface="ヒラギノ角ゴ Pro W3"/>
              </a:rPr>
              <a:t>.</a:t>
            </a:r>
          </a:p>
          <a:p>
            <a:pPr marL="256032" marR="0" lvl="0" indent="-256032" algn="l" defTabSz="914400" rtl="0" eaLnBrk="1" fontAlgn="auto" latinLnBrk="0" hangingPunct="1">
              <a:lnSpc>
                <a:spcPct val="100000"/>
              </a:lnSpc>
              <a:spcBef>
                <a:spcPts val="900"/>
              </a:spcBef>
              <a:spcAft>
                <a:spcPts val="0"/>
              </a:spcAft>
              <a:buClr>
                <a:srgbClr val="007FA3"/>
              </a:buClr>
              <a:buSzPct val="100000"/>
              <a:buFont typeface="Arial" panose="020B0604020202020204" pitchFamily="34" charset="0"/>
              <a:buChar char="•"/>
              <a:tabLst/>
              <a:defRPr/>
            </a:pPr>
            <a:r>
              <a:rPr kumimoji="0" lang="en-US" altLang="en-US" sz="2400" b="0" i="0" u="none" strike="noStrike" kern="1200" cap="none" spc="0" normalizeH="0" baseline="0" noProof="0" dirty="0">
                <a:ln>
                  <a:noFill/>
                </a:ln>
                <a:solidFill>
                  <a:prstClr val="black"/>
                </a:solidFill>
                <a:effectLst/>
                <a:uLnTx/>
                <a:uFillTx/>
                <a:ea typeface="ヒラギノ角ゴ Pro W3"/>
                <a:cs typeface="ヒラギノ角ゴ Pro W3"/>
              </a:rPr>
              <a:t>Corporations and governments use these markets because the </a:t>
            </a:r>
            <a:r>
              <a:rPr kumimoji="0" lang="en-US" altLang="en-US" sz="2400" b="0" i="0" u="sng" strike="noStrike" kern="1200" cap="none" spc="0" normalizeH="0" baseline="0" noProof="0" dirty="0">
                <a:ln>
                  <a:noFill/>
                </a:ln>
                <a:solidFill>
                  <a:srgbClr val="FF0000"/>
                </a:solidFill>
                <a:effectLst/>
                <a:uLnTx/>
                <a:uFillTx/>
                <a:ea typeface="ヒラギノ角ゴ Pro W3"/>
                <a:cs typeface="ヒラギノ角ゴ Pro W3"/>
              </a:rPr>
              <a:t>timing of cash inflows and outflows</a:t>
            </a:r>
            <a:r>
              <a:rPr kumimoji="0" lang="en-US" altLang="en-US" sz="2400" b="0" i="0" u="sng" strike="noStrike" kern="1200" cap="none" spc="0" normalizeH="0" baseline="0" noProof="0" dirty="0">
                <a:ln>
                  <a:noFill/>
                </a:ln>
                <a:solidFill>
                  <a:prstClr val="black"/>
                </a:solidFill>
                <a:effectLst/>
                <a:uLnTx/>
                <a:uFillTx/>
                <a:ea typeface="ヒラギノ角ゴ Pro W3"/>
                <a:cs typeface="ヒラギノ角ゴ Pro W3"/>
              </a:rPr>
              <a:t> is not well synchronised</a:t>
            </a:r>
            <a:r>
              <a:rPr kumimoji="0" lang="en-US" altLang="en-US" sz="2400" b="0" i="0" u="none" strike="noStrike" kern="1200" cap="none" spc="0" normalizeH="0" baseline="0" noProof="0" dirty="0">
                <a:ln>
                  <a:noFill/>
                </a:ln>
                <a:solidFill>
                  <a:prstClr val="black"/>
                </a:solidFill>
                <a:effectLst/>
                <a:uLnTx/>
                <a:uFillTx/>
                <a:ea typeface="ヒラギノ角ゴ Pro W3"/>
                <a:cs typeface="ヒラギノ角ゴ Pro W3"/>
              </a:rPr>
              <a:t>.</a:t>
            </a:r>
          </a:p>
          <a:p>
            <a:pPr marL="256032" marR="0" lvl="0" indent="-256032" algn="l" defTabSz="914400" rtl="0" eaLnBrk="1" fontAlgn="auto" latinLnBrk="0" hangingPunct="1">
              <a:lnSpc>
                <a:spcPct val="100000"/>
              </a:lnSpc>
              <a:spcBef>
                <a:spcPts val="900"/>
              </a:spcBef>
              <a:spcAft>
                <a:spcPts val="0"/>
              </a:spcAft>
              <a:buClr>
                <a:srgbClr val="007FA3"/>
              </a:buClr>
              <a:buSzPct val="100000"/>
              <a:buFont typeface="Arial" panose="020B0604020202020204" pitchFamily="34" charset="0"/>
              <a:buChar char="•"/>
              <a:tabLst/>
              <a:defRPr/>
            </a:pPr>
            <a:r>
              <a:rPr kumimoji="0" lang="en-US" altLang="en-US" sz="2400" b="0" i="0" u="none" strike="noStrike" kern="1200" cap="none" spc="0" normalizeH="0" baseline="0" noProof="0" dirty="0">
                <a:ln>
                  <a:noFill/>
                </a:ln>
                <a:solidFill>
                  <a:prstClr val="black"/>
                </a:solidFill>
                <a:effectLst/>
                <a:uLnTx/>
                <a:uFillTx/>
                <a:ea typeface="ヒラギノ角ゴ Pro W3"/>
                <a:cs typeface="ヒラギノ角ゴ Pro W3"/>
              </a:rPr>
              <a:t>Money markets provide a way to solve these cash-timing problems.</a:t>
            </a:r>
            <a:endParaRPr kumimoji="0" lang="en-US" sz="2400" b="0" i="0" u="none" strike="noStrike" kern="1200" cap="none" spc="0" normalizeH="0" baseline="0" noProof="0" dirty="0">
              <a:ln>
                <a:noFill/>
              </a:ln>
              <a:solidFill>
                <a:prstClr val="black"/>
              </a:solidFill>
              <a:effectLst/>
              <a:uLnTx/>
              <a:uFillTx/>
              <a:ea typeface="+mn-ea"/>
              <a:cs typeface="+mn-cs"/>
            </a:endParaRPr>
          </a:p>
          <a:p>
            <a:pPr marL="256032" marR="0" lvl="0" indent="-256032" algn="l" defTabSz="914400" rtl="0" eaLnBrk="1" fontAlgn="auto" latinLnBrk="0" hangingPunct="1">
              <a:lnSpc>
                <a:spcPct val="100000"/>
              </a:lnSpc>
              <a:spcBef>
                <a:spcPts val="900"/>
              </a:spcBef>
              <a:spcAft>
                <a:spcPts val="0"/>
              </a:spcAft>
              <a:buClr>
                <a:srgbClr val="007FA3"/>
              </a:buClr>
              <a:buSzPct val="100000"/>
              <a:buFont typeface="Arial" panose="020B0604020202020204" pitchFamily="34" charset="0"/>
              <a:buChar char="•"/>
              <a:tabLst/>
              <a:defRPr/>
            </a:pPr>
            <a:endParaRPr kumimoji="0" lang="en-US" sz="24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377311466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FD43F2-B9AB-87D4-FAF4-C331154896BC}"/>
              </a:ext>
            </a:extLst>
          </p:cNvPr>
          <p:cNvSpPr>
            <a:spLocks noGrp="1"/>
          </p:cNvSpPr>
          <p:nvPr>
            <p:ph type="sldNum" sz="quarter" idx="12"/>
          </p:nvPr>
        </p:nvSpPr>
        <p:spPr/>
        <p:txBody>
          <a:bodyPr/>
          <a:lstStyle/>
          <a:p>
            <a:fld id="{E268A2EE-60DF-4D9A-BDB5-E8B57244CE40}" type="slidenum">
              <a:rPr lang="en-GB" smtClean="0"/>
              <a:pPr/>
              <a:t>49</a:t>
            </a:fld>
            <a:endParaRPr lang="en-GB"/>
          </a:p>
        </p:txBody>
      </p:sp>
      <p:sp>
        <p:nvSpPr>
          <p:cNvPr id="3" name="Content Placeholder 2">
            <a:extLst>
              <a:ext uri="{FF2B5EF4-FFF2-40B4-BE49-F238E27FC236}">
                <a16:creationId xmlns:a16="http://schemas.microsoft.com/office/drawing/2014/main" id="{CE4F8BA4-E6DC-BE67-F8D9-039A1AA4D38C}"/>
              </a:ext>
            </a:extLst>
          </p:cNvPr>
          <p:cNvSpPr txBox="1">
            <a:spLocks/>
          </p:cNvSpPr>
          <p:nvPr/>
        </p:nvSpPr>
        <p:spPr>
          <a:xfrm>
            <a:off x="285227" y="1258349"/>
            <a:ext cx="11421670" cy="5316187"/>
          </a:xfrm>
          <a:prstGeom prst="rect">
            <a:avLst/>
          </a:prstGeom>
        </p:spPr>
        <p:txBody>
          <a:bodyPr>
            <a:norm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a:buFont typeface="Arial" panose="020B0604020202020204" pitchFamily="34" charset="0"/>
              <a:buChar char="•"/>
            </a:pPr>
            <a:endParaRPr lang="en-GB" sz="2400" dirty="0"/>
          </a:p>
        </p:txBody>
      </p:sp>
      <p:sp>
        <p:nvSpPr>
          <p:cNvPr id="4" name="Title 1">
            <a:extLst>
              <a:ext uri="{FF2B5EF4-FFF2-40B4-BE49-F238E27FC236}">
                <a16:creationId xmlns:a16="http://schemas.microsoft.com/office/drawing/2014/main" id="{271347A0-DF01-1E05-6489-0D38C742BB2E}"/>
              </a:ext>
            </a:extLst>
          </p:cNvPr>
          <p:cNvSpPr txBox="1">
            <a:spLocks/>
          </p:cNvSpPr>
          <p:nvPr/>
        </p:nvSpPr>
        <p:spPr>
          <a:xfrm>
            <a:off x="540913" y="692696"/>
            <a:ext cx="11256135" cy="448207"/>
          </a:xfrm>
          <a:prstGeom prst="rect">
            <a:avLst/>
          </a:prstGeom>
          <a:solidFill>
            <a:schemeClr val="accent6"/>
          </a:solidFill>
        </p:spPr>
        <p:style>
          <a:lnRef idx="0">
            <a:schemeClr val="accent6"/>
          </a:lnRef>
          <a:fillRef idx="3">
            <a:schemeClr val="accent6"/>
          </a:fillRef>
          <a:effectRef idx="3">
            <a:schemeClr val="accent6"/>
          </a:effectRef>
          <a:fontRef idx="minor">
            <a:schemeClr val="lt1"/>
          </a:fontRef>
        </p:style>
        <p:txBody>
          <a:bodyP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sz="3200" dirty="0">
                <a:solidFill>
                  <a:schemeClr val="tx1"/>
                </a:solidFill>
              </a:rPr>
              <a:t>The Participants of the Money Markets </a:t>
            </a:r>
            <a:endParaRPr lang="en-GB" sz="3200" dirty="0">
              <a:solidFill>
                <a:schemeClr val="tx1"/>
              </a:solidFill>
            </a:endParaRPr>
          </a:p>
        </p:txBody>
      </p:sp>
      <p:sp>
        <p:nvSpPr>
          <p:cNvPr id="6" name="TextBox 5">
            <a:extLst>
              <a:ext uri="{FF2B5EF4-FFF2-40B4-BE49-F238E27FC236}">
                <a16:creationId xmlns:a16="http://schemas.microsoft.com/office/drawing/2014/main" id="{90DFB5A7-92E4-CBF0-A255-7382429FA8A1}"/>
              </a:ext>
            </a:extLst>
          </p:cNvPr>
          <p:cNvSpPr txBox="1"/>
          <p:nvPr/>
        </p:nvSpPr>
        <p:spPr>
          <a:xfrm>
            <a:off x="166627" y="1159999"/>
            <a:ext cx="11740146" cy="946413"/>
          </a:xfrm>
          <a:prstGeom prst="rect">
            <a:avLst/>
          </a:prstGeom>
          <a:noFill/>
        </p:spPr>
        <p:txBody>
          <a:bodyPr wrap="square">
            <a:spAutoFit/>
          </a:bodyPr>
          <a:lstStyle/>
          <a:p>
            <a:pPr marL="342900" marR="0" lvl="0" indent="-342900" algn="l" defTabSz="914400" rtl="0" eaLnBrk="1" fontAlgn="auto" latinLnBrk="0" hangingPunct="1">
              <a:lnSpc>
                <a:spcPct val="100000"/>
              </a:lnSpc>
              <a:spcBef>
                <a:spcPts val="900"/>
              </a:spcBef>
              <a:spcAft>
                <a:spcPts val="0"/>
              </a:spcAft>
              <a:buClr>
                <a:srgbClr val="007FA3"/>
              </a:buClr>
              <a:buSzPct val="100000"/>
              <a:buFont typeface="Wingdings" panose="05000000000000000000" pitchFamily="2" charset="2"/>
              <a:buChar char="q"/>
              <a:tabLst/>
              <a:defRPr/>
            </a:pPr>
            <a:r>
              <a:rPr kumimoji="0" lang="en-US" altLang="en-US" sz="2400" b="1" i="0" u="sng" strike="noStrike" kern="1200" cap="none" spc="0" normalizeH="0" baseline="0" noProof="0" dirty="0">
                <a:ln>
                  <a:noFill/>
                </a:ln>
                <a:solidFill>
                  <a:prstClr val="black"/>
                </a:solidFill>
                <a:effectLst/>
                <a:uLnTx/>
                <a:uFillTx/>
                <a:ea typeface="ヒラギノ角ゴ Pro W3"/>
                <a:cs typeface="ヒラギノ角ゴ Pro W3"/>
              </a:rPr>
              <a:t>Who Are The Major Lenders And Borrowers In The Money Market (US-Focused)? </a:t>
            </a:r>
          </a:p>
          <a:p>
            <a:pPr marR="0" lvl="0" algn="l" defTabSz="914400" rtl="0" eaLnBrk="1" fontAlgn="auto" latinLnBrk="0" hangingPunct="1">
              <a:lnSpc>
                <a:spcPct val="100000"/>
              </a:lnSpc>
              <a:spcBef>
                <a:spcPts val="900"/>
              </a:spcBef>
              <a:spcAft>
                <a:spcPts val="0"/>
              </a:spcAft>
              <a:buClr>
                <a:srgbClr val="007FA3"/>
              </a:buClr>
              <a:buSzPct val="100000"/>
              <a:tabLst/>
              <a:defRPr/>
            </a:pPr>
            <a:endParaRPr kumimoji="0" lang="en-US" sz="2400" b="0" i="0" u="none" strike="noStrike" kern="1200" cap="none" spc="0" normalizeH="0" baseline="0" noProof="0" dirty="0">
              <a:ln>
                <a:noFill/>
              </a:ln>
              <a:solidFill>
                <a:prstClr val="black"/>
              </a:solidFill>
              <a:effectLst/>
              <a:uLnTx/>
              <a:uFillTx/>
              <a:ea typeface="+mn-ea"/>
              <a:cs typeface="+mn-cs"/>
            </a:endParaRPr>
          </a:p>
        </p:txBody>
      </p:sp>
      <p:graphicFrame>
        <p:nvGraphicFramePr>
          <p:cNvPr id="8" name="Table 8">
            <a:extLst>
              <a:ext uri="{FF2B5EF4-FFF2-40B4-BE49-F238E27FC236}">
                <a16:creationId xmlns:a16="http://schemas.microsoft.com/office/drawing/2014/main" id="{65D99AAE-6319-3505-CCC3-A66DEAAE6333}"/>
              </a:ext>
            </a:extLst>
          </p:cNvPr>
          <p:cNvGraphicFramePr>
            <a:graphicFrameLocks noGrp="1"/>
          </p:cNvGraphicFramePr>
          <p:nvPr>
            <p:extLst>
              <p:ext uri="{D42A27DB-BD31-4B8C-83A1-F6EECF244321}">
                <p14:modId xmlns:p14="http://schemas.microsoft.com/office/powerpoint/2010/main" val="978082419"/>
              </p:ext>
            </p:extLst>
          </p:nvPr>
        </p:nvGraphicFramePr>
        <p:xfrm>
          <a:off x="166627" y="1558730"/>
          <a:ext cx="11858746" cy="5323840"/>
        </p:xfrm>
        <a:graphic>
          <a:graphicData uri="http://schemas.openxmlformats.org/drawingml/2006/table">
            <a:tbl>
              <a:tblPr firstRow="1" bandRow="1">
                <a:tableStyleId>{00A15C55-8517-42AA-B614-E9B94910E393}</a:tableStyleId>
              </a:tblPr>
              <a:tblGrid>
                <a:gridCol w="5929373">
                  <a:extLst>
                    <a:ext uri="{9D8B030D-6E8A-4147-A177-3AD203B41FA5}">
                      <a16:colId xmlns:a16="http://schemas.microsoft.com/office/drawing/2014/main" val="99202281"/>
                    </a:ext>
                  </a:extLst>
                </a:gridCol>
                <a:gridCol w="5929373">
                  <a:extLst>
                    <a:ext uri="{9D8B030D-6E8A-4147-A177-3AD203B41FA5}">
                      <a16:colId xmlns:a16="http://schemas.microsoft.com/office/drawing/2014/main" val="162067000"/>
                    </a:ext>
                  </a:extLst>
                </a:gridCol>
              </a:tblGrid>
              <a:tr h="370840">
                <a:tc>
                  <a:txBody>
                    <a:bodyPr/>
                    <a:lstStyle/>
                    <a:p>
                      <a:pPr algn="ctr"/>
                      <a:r>
                        <a:rPr lang="en-GB" dirty="0">
                          <a:solidFill>
                            <a:schemeClr val="tx1"/>
                          </a:solidFill>
                        </a:rPr>
                        <a:t>Participants</a:t>
                      </a:r>
                      <a:r>
                        <a:rPr lang="en-GB" dirty="0"/>
                        <a:t> </a:t>
                      </a:r>
                    </a:p>
                  </a:txBody>
                  <a:tcPr/>
                </a:tc>
                <a:tc>
                  <a:txBody>
                    <a:bodyPr/>
                    <a:lstStyle/>
                    <a:p>
                      <a:pPr algn="ctr"/>
                      <a:r>
                        <a:rPr lang="en-GB" dirty="0">
                          <a:solidFill>
                            <a:schemeClr val="tx1"/>
                          </a:solidFill>
                        </a:rPr>
                        <a:t>Role</a:t>
                      </a:r>
                    </a:p>
                  </a:txBody>
                  <a:tcPr/>
                </a:tc>
                <a:extLst>
                  <a:ext uri="{0D108BD9-81ED-4DB2-BD59-A6C34878D82A}">
                    <a16:rowId xmlns:a16="http://schemas.microsoft.com/office/drawing/2014/main" val="384757312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u="none" strike="noStrike" kern="1200" baseline="0" dirty="0"/>
                        <a:t>U.S. Treasury Department</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u="none" strike="noStrike" kern="1200" baseline="0" dirty="0"/>
                        <a:t>Sells U.S. Treasury securities to fund the national debt</a:t>
                      </a:r>
                      <a:endParaRPr lang="en-GB" sz="1400" dirty="0"/>
                    </a:p>
                  </a:txBody>
                  <a:tcPr/>
                </a:tc>
                <a:extLst>
                  <a:ext uri="{0D108BD9-81ED-4DB2-BD59-A6C34878D82A}">
                    <a16:rowId xmlns:a16="http://schemas.microsoft.com/office/drawing/2014/main" val="121168113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u="none" strike="noStrike" kern="1200" baseline="0" dirty="0"/>
                        <a:t>Federal Reserve System</a:t>
                      </a:r>
                      <a:endParaRPr lang="en-US"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u="none" strike="noStrike" kern="1200" baseline="0" dirty="0"/>
                        <a:t>Buys and sells U.S. Treasury securities as its primary method of controlling interest rates</a:t>
                      </a:r>
                      <a:endParaRPr lang="en-GB" sz="1400" dirty="0"/>
                    </a:p>
                  </a:txBody>
                  <a:tcPr/>
                </a:tc>
                <a:extLst>
                  <a:ext uri="{0D108BD9-81ED-4DB2-BD59-A6C34878D82A}">
                    <a16:rowId xmlns:a16="http://schemas.microsoft.com/office/drawing/2014/main" val="130582302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u="none" strike="noStrike" kern="1200" baseline="0" dirty="0"/>
                        <a:t>Commercial banks</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Buy U.S. Treasury securities; sell certificates of deposit and make short-term loans; offer individual investors accounts that invest in money market securities</a:t>
                      </a:r>
                      <a:endParaRPr lang="en-GB" sz="1400" dirty="0"/>
                    </a:p>
                  </a:txBody>
                  <a:tcPr/>
                </a:tc>
                <a:extLst>
                  <a:ext uri="{0D108BD9-81ED-4DB2-BD59-A6C34878D82A}">
                    <a16:rowId xmlns:a16="http://schemas.microsoft.com/office/drawing/2014/main" val="4143496558"/>
                  </a:ext>
                </a:extLst>
              </a:tr>
              <a:tr h="370840">
                <a:tc>
                  <a:txBody>
                    <a:bodyPr/>
                    <a:lstStyle/>
                    <a:p>
                      <a:r>
                        <a:rPr lang="en-US" sz="1400" b="0" u="none" strike="noStrike" kern="1200" baseline="0" dirty="0">
                          <a:solidFill>
                            <a:schemeClr val="dk1"/>
                          </a:solidFill>
                        </a:rPr>
                        <a:t>Businesses</a:t>
                      </a:r>
                      <a:endParaRPr lang="en-GB" sz="1400" dirty="0"/>
                    </a:p>
                  </a:txBody>
                  <a:tcPr/>
                </a:tc>
                <a:tc>
                  <a:txBody>
                    <a:bodyPr/>
                    <a:lstStyle/>
                    <a:p>
                      <a:r>
                        <a:rPr lang="en-US" sz="1400" b="0" u="none" strike="noStrike" kern="1200" baseline="0" dirty="0">
                          <a:solidFill>
                            <a:schemeClr val="dk1"/>
                          </a:solidFill>
                        </a:rPr>
                        <a:t>Buy and sell various short-term securities as a regular part of their cash management</a:t>
                      </a:r>
                      <a:endParaRPr lang="en-GB" sz="1400" dirty="0"/>
                    </a:p>
                  </a:txBody>
                  <a:tcPr/>
                </a:tc>
                <a:extLst>
                  <a:ext uri="{0D108BD9-81ED-4DB2-BD59-A6C34878D82A}">
                    <a16:rowId xmlns:a16="http://schemas.microsoft.com/office/drawing/2014/main" val="954875744"/>
                  </a:ext>
                </a:extLst>
              </a:tr>
              <a:tr h="370840">
                <a:tc>
                  <a:txBody>
                    <a:bodyPr/>
                    <a:lstStyle/>
                    <a:p>
                      <a:r>
                        <a:rPr lang="en-US" sz="1400" b="0" u="none" strike="noStrike" kern="1200" baseline="0" dirty="0">
                          <a:solidFill>
                            <a:schemeClr val="dk1"/>
                          </a:solidFill>
                        </a:rPr>
                        <a:t>Investment companies (brokerage firms)</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u="none" strike="noStrike" kern="1200" baseline="0" dirty="0">
                          <a:solidFill>
                            <a:schemeClr val="dk1"/>
                          </a:solidFill>
                        </a:rPr>
                        <a:t>Trade on behalf of commercial accounts </a:t>
                      </a:r>
                      <a:endParaRPr lang="en-GB" sz="1400" dirty="0"/>
                    </a:p>
                  </a:txBody>
                  <a:tcPr/>
                </a:tc>
                <a:extLst>
                  <a:ext uri="{0D108BD9-81ED-4DB2-BD59-A6C34878D82A}">
                    <a16:rowId xmlns:a16="http://schemas.microsoft.com/office/drawing/2014/main" val="701999682"/>
                  </a:ext>
                </a:extLst>
              </a:tr>
              <a:tr h="370840">
                <a:tc>
                  <a:txBody>
                    <a:bodyPr/>
                    <a:lstStyle/>
                    <a:p>
                      <a:r>
                        <a:rPr lang="en-US" sz="1400" b="0" u="none" strike="noStrike" kern="1200" baseline="0" dirty="0">
                          <a:solidFill>
                            <a:schemeClr val="dk1"/>
                          </a:solidFill>
                        </a:rPr>
                        <a:t>Finance companies (commercial leasing companies)</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u="none" strike="noStrike" kern="1200" baseline="0" dirty="0">
                          <a:solidFill>
                            <a:schemeClr val="dk1"/>
                          </a:solidFill>
                        </a:rPr>
                        <a:t>Lend funds to individuals</a:t>
                      </a:r>
                      <a:endParaRPr lang="en-GB" sz="1400" dirty="0"/>
                    </a:p>
                  </a:txBody>
                  <a:tcPr/>
                </a:tc>
                <a:extLst>
                  <a:ext uri="{0D108BD9-81ED-4DB2-BD59-A6C34878D82A}">
                    <a16:rowId xmlns:a16="http://schemas.microsoft.com/office/drawing/2014/main" val="1037452830"/>
                  </a:ext>
                </a:extLst>
              </a:tr>
              <a:tr h="370840">
                <a:tc>
                  <a:txBody>
                    <a:bodyPr/>
                    <a:lstStyle/>
                    <a:p>
                      <a:r>
                        <a:rPr lang="en-US" sz="1400" b="0" u="none" strike="noStrike" kern="1200" baseline="0" dirty="0">
                          <a:solidFill>
                            <a:schemeClr val="dk1"/>
                          </a:solidFill>
                        </a:rPr>
                        <a:t>Insurance companies (property and casualty insurance companies)</a:t>
                      </a:r>
                      <a:endParaRPr lang="en-GB" sz="1400" dirty="0"/>
                    </a:p>
                  </a:txBody>
                  <a:tcPr/>
                </a:tc>
                <a:tc>
                  <a:txBody>
                    <a:bodyPr/>
                    <a:lstStyle/>
                    <a:p>
                      <a:r>
                        <a:rPr lang="en-US" sz="1400" b="0" u="none" strike="noStrike" kern="1200" baseline="0" dirty="0">
                          <a:solidFill>
                            <a:schemeClr val="dk1"/>
                          </a:solidFill>
                        </a:rPr>
                        <a:t>Through buying and selling securities they maintain the liquidity needed to meet unexpected demands </a:t>
                      </a:r>
                      <a:endParaRPr lang="en-GB" sz="1400" dirty="0"/>
                    </a:p>
                  </a:txBody>
                  <a:tcPr/>
                </a:tc>
                <a:extLst>
                  <a:ext uri="{0D108BD9-81ED-4DB2-BD59-A6C34878D82A}">
                    <a16:rowId xmlns:a16="http://schemas.microsoft.com/office/drawing/2014/main" val="297738916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u="none" strike="noStrike" kern="1200" baseline="0" dirty="0">
                          <a:solidFill>
                            <a:schemeClr val="dk1"/>
                          </a:solidFill>
                        </a:rPr>
                        <a:t>Pension funds</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u="none" strike="noStrike" kern="1200" baseline="0" dirty="0">
                          <a:solidFill>
                            <a:schemeClr val="dk1"/>
                          </a:solidFill>
                        </a:rPr>
                        <a:t>Sells U.S. Treasury securities to fund the national debt (governments sell T. Securities/gov. bonds to Pension funds and borrow from them)</a:t>
                      </a:r>
                      <a:endParaRPr lang="en-GB" sz="1400" dirty="0"/>
                    </a:p>
                  </a:txBody>
                  <a:tcPr/>
                </a:tc>
                <a:extLst>
                  <a:ext uri="{0D108BD9-81ED-4DB2-BD59-A6C34878D82A}">
                    <a16:rowId xmlns:a16="http://schemas.microsoft.com/office/drawing/2014/main" val="159585061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u="none" strike="noStrike" kern="1200" baseline="0" dirty="0">
                          <a:solidFill>
                            <a:schemeClr val="dk1"/>
                          </a:solidFill>
                        </a:rPr>
                        <a:t>Individuals</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u="none" strike="noStrike" kern="1200" baseline="0" dirty="0">
                          <a:solidFill>
                            <a:schemeClr val="dk1"/>
                          </a:solidFill>
                        </a:rPr>
                        <a:t>Buys and sells U.S. Treasury securities as its primary method of controlling interest rates</a:t>
                      </a:r>
                      <a:endParaRPr lang="en-GB" sz="1400" dirty="0"/>
                    </a:p>
                  </a:txBody>
                  <a:tcPr/>
                </a:tc>
                <a:extLst>
                  <a:ext uri="{0D108BD9-81ED-4DB2-BD59-A6C34878D82A}">
                    <a16:rowId xmlns:a16="http://schemas.microsoft.com/office/drawing/2014/main" val="151617554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i="0" u="none" strike="noStrike" kern="1200" baseline="0" dirty="0">
                          <a:solidFill>
                            <a:schemeClr val="dk1"/>
                          </a:solidFill>
                          <a:latin typeface="+mn-lt"/>
                          <a:ea typeface="+mn-ea"/>
                          <a:cs typeface="+mn-cs"/>
                        </a:rPr>
                        <a:t>Money market mutual funds</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i="0" u="none" strike="noStrike" kern="1200" baseline="0" dirty="0">
                          <a:solidFill>
                            <a:schemeClr val="dk1"/>
                          </a:solidFill>
                          <a:latin typeface="+mn-lt"/>
                          <a:ea typeface="+mn-ea"/>
                          <a:cs typeface="+mn-cs"/>
                        </a:rPr>
                        <a:t>Allow small investors to participate in the money market by aggregating their funds to invest in large-denomination money market securities</a:t>
                      </a:r>
                      <a:endParaRPr lang="en-US" sz="1400" dirty="0"/>
                    </a:p>
                    <a:p>
                      <a:endParaRPr lang="en-GB" sz="1400" dirty="0"/>
                    </a:p>
                  </a:txBody>
                  <a:tcPr/>
                </a:tc>
                <a:extLst>
                  <a:ext uri="{0D108BD9-81ED-4DB2-BD59-A6C34878D82A}">
                    <a16:rowId xmlns:a16="http://schemas.microsoft.com/office/drawing/2014/main" val="2553226454"/>
                  </a:ext>
                </a:extLst>
              </a:tr>
            </a:tbl>
          </a:graphicData>
        </a:graphic>
      </p:graphicFrame>
    </p:spTree>
    <p:extLst>
      <p:ext uri="{BB962C8B-B14F-4D97-AF65-F5344CB8AC3E}">
        <p14:creationId xmlns:p14="http://schemas.microsoft.com/office/powerpoint/2010/main" val="12808056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917575" y="647700"/>
            <a:ext cx="10375900" cy="993140"/>
          </a:xfrm>
          <a:prstGeom prst="rect">
            <a:avLst/>
          </a:prstGeom>
          <a:noFill/>
          <a:ln w="0" cmpd="sng">
            <a:noFill/>
            <a:prstDash val="solid"/>
          </a:ln>
        </p:spPr>
        <p:txBody>
          <a:bodyPr vert="horz" lIns="0" tIns="0" rIns="0" bIns="0" anchor="t"/>
          <a:lstStyle/>
          <a:p>
            <a:pPr marL="45720" marR="0" indent="0" algn="l">
              <a:lnSpc>
                <a:spcPts val="5600"/>
              </a:lnSpc>
              <a:spcAft>
                <a:spcPts val="2215"/>
              </a:spcAft>
            </a:pPr>
            <a:r>
              <a:rPr lang="en-US" sz="4600" spc="75">
                <a:solidFill>
                  <a:srgbClr val="006FC0"/>
                </a:solidFill>
                <a:latin typeface="Tahoma" panose="02020603050405020304" pitchFamily="2"/>
              </a:rPr>
              <a:t>Course Structure </a:t>
            </a:r>
          </a:p>
        </p:txBody>
      </p:sp>
      <p:sp>
        <p:nvSpPr>
          <p:cNvPr id="3" name="Text Placeholder 2"/>
          <p:cNvSpPr>
            <a:spLocks noGrp="1"/>
          </p:cNvSpPr>
          <p:nvPr>
            <p:ph type="body" idx="10"/>
          </p:nvPr>
        </p:nvSpPr>
        <p:spPr>
          <a:xfrm>
            <a:off x="372980" y="1640840"/>
            <a:ext cx="11454062" cy="4711834"/>
          </a:xfrm>
          <a:prstGeom prst="rect">
            <a:avLst/>
          </a:prstGeom>
          <a:noFill/>
          <a:ln w="0" cmpd="sng">
            <a:noFill/>
            <a:prstDash val="solid"/>
          </a:ln>
        </p:spPr>
        <p:txBody>
          <a:bodyPr vert="horz" lIns="0" tIns="236855" rIns="0" bIns="0" anchor="t">
            <a:normAutofit/>
          </a:bodyPr>
          <a:lstStyle/>
          <a:p>
            <a:pPr marL="274320" marR="45720" indent="228600" algn="just">
              <a:lnSpc>
                <a:spcPts val="3000"/>
              </a:lnSpc>
              <a:spcAft>
                <a:spcPts val="0"/>
              </a:spcAft>
              <a:buFont typeface="Symbol"/>
              <a:buChar char="·"/>
            </a:pPr>
            <a:r>
              <a:rPr lang="en-US" sz="2400" spc="0" dirty="0">
                <a:solidFill>
                  <a:srgbClr val="383838"/>
                </a:solidFill>
                <a:latin typeface="+mn-lt"/>
              </a:rPr>
              <a:t>For this course, there will be 4 hours of teaching on most weekdays, comprised of lectures and small group teaching. The structure will be: </a:t>
            </a:r>
          </a:p>
          <a:p>
            <a:pPr marL="274320" marR="0" indent="228600" algn="just">
              <a:lnSpc>
                <a:spcPts val="3000"/>
              </a:lnSpc>
              <a:spcBef>
                <a:spcPts val="980"/>
              </a:spcBef>
              <a:spcAft>
                <a:spcPts val="0"/>
              </a:spcAft>
              <a:buFont typeface="Symbol"/>
              <a:buChar char="·"/>
            </a:pPr>
            <a:r>
              <a:rPr lang="en-US" sz="2400" spc="-20" dirty="0">
                <a:solidFill>
                  <a:srgbClr val="383838"/>
                </a:solidFill>
                <a:latin typeface="+mn-lt"/>
              </a:rPr>
              <a:t>3 hours of lectures. </a:t>
            </a:r>
          </a:p>
          <a:p>
            <a:pPr marL="274320" marR="0" indent="228600" algn="just">
              <a:lnSpc>
                <a:spcPts val="3000"/>
              </a:lnSpc>
              <a:spcBef>
                <a:spcPts val="1010"/>
              </a:spcBef>
              <a:spcAft>
                <a:spcPts val="0"/>
              </a:spcAft>
              <a:buFont typeface="Symbol"/>
              <a:buChar char="·"/>
            </a:pPr>
            <a:r>
              <a:rPr lang="en-US" sz="2400" spc="-15" dirty="0">
                <a:solidFill>
                  <a:srgbClr val="383838"/>
                </a:solidFill>
                <a:latin typeface="+mn-lt"/>
              </a:rPr>
              <a:t>A 1-hour seminar in small groups. </a:t>
            </a:r>
          </a:p>
          <a:p>
            <a:pPr marL="274320" marR="45720" indent="228600" algn="just">
              <a:lnSpc>
                <a:spcPts val="3000"/>
              </a:lnSpc>
              <a:spcBef>
                <a:spcPts val="1005"/>
              </a:spcBef>
              <a:spcAft>
                <a:spcPts val="0"/>
              </a:spcAft>
              <a:buFont typeface="Symbol"/>
              <a:buChar char="·"/>
            </a:pPr>
            <a:r>
              <a:rPr lang="en-US" sz="2400" spc="0" dirty="0">
                <a:solidFill>
                  <a:srgbClr val="383838"/>
                </a:solidFill>
                <a:latin typeface="+mn-lt"/>
              </a:rPr>
              <a:t>Students will also be given time each day for independent study.</a:t>
            </a:r>
          </a:p>
          <a:p>
            <a:pPr marL="274320" marR="45720" indent="228600" algn="just">
              <a:lnSpc>
                <a:spcPts val="3000"/>
              </a:lnSpc>
              <a:spcBef>
                <a:spcPts val="1005"/>
              </a:spcBef>
              <a:spcAft>
                <a:spcPts val="0"/>
              </a:spcAft>
              <a:buFont typeface="Symbol"/>
              <a:buChar char="·"/>
            </a:pPr>
            <a:r>
              <a:rPr lang="en-US" sz="2400" spc="0" dirty="0">
                <a:solidFill>
                  <a:srgbClr val="383838"/>
                </a:solidFill>
                <a:latin typeface="+mn-lt"/>
              </a:rPr>
              <a:t>Towards the end of the third week, students will be given the chance to work as a group and present one of the papers on the approved list of papers and the lecturer gives feedback on the presentation.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FD43F2-B9AB-87D4-FAF4-C331154896BC}"/>
              </a:ext>
            </a:extLst>
          </p:cNvPr>
          <p:cNvSpPr>
            <a:spLocks noGrp="1"/>
          </p:cNvSpPr>
          <p:nvPr>
            <p:ph type="sldNum" sz="quarter" idx="12"/>
          </p:nvPr>
        </p:nvSpPr>
        <p:spPr/>
        <p:txBody>
          <a:bodyPr/>
          <a:lstStyle/>
          <a:p>
            <a:fld id="{E268A2EE-60DF-4D9A-BDB5-E8B57244CE40}" type="slidenum">
              <a:rPr lang="en-GB" smtClean="0"/>
              <a:pPr/>
              <a:t>50</a:t>
            </a:fld>
            <a:endParaRPr lang="en-GB"/>
          </a:p>
        </p:txBody>
      </p:sp>
      <p:sp>
        <p:nvSpPr>
          <p:cNvPr id="3" name="Content Placeholder 2">
            <a:extLst>
              <a:ext uri="{FF2B5EF4-FFF2-40B4-BE49-F238E27FC236}">
                <a16:creationId xmlns:a16="http://schemas.microsoft.com/office/drawing/2014/main" id="{CE4F8BA4-E6DC-BE67-F8D9-039A1AA4D38C}"/>
              </a:ext>
            </a:extLst>
          </p:cNvPr>
          <p:cNvSpPr txBox="1">
            <a:spLocks/>
          </p:cNvSpPr>
          <p:nvPr/>
        </p:nvSpPr>
        <p:spPr>
          <a:xfrm>
            <a:off x="285227" y="1258349"/>
            <a:ext cx="11421670" cy="5316187"/>
          </a:xfrm>
          <a:prstGeom prst="rect">
            <a:avLst/>
          </a:prstGeom>
        </p:spPr>
        <p:txBody>
          <a:bodyPr>
            <a:norm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a:buFont typeface="Arial" panose="020B0604020202020204" pitchFamily="34" charset="0"/>
              <a:buChar char="•"/>
            </a:pPr>
            <a:endParaRPr lang="en-GB" sz="2400" dirty="0"/>
          </a:p>
        </p:txBody>
      </p:sp>
      <p:sp>
        <p:nvSpPr>
          <p:cNvPr id="4" name="Title 1">
            <a:extLst>
              <a:ext uri="{FF2B5EF4-FFF2-40B4-BE49-F238E27FC236}">
                <a16:creationId xmlns:a16="http://schemas.microsoft.com/office/drawing/2014/main" id="{271347A0-DF01-1E05-6489-0D38C742BB2E}"/>
              </a:ext>
            </a:extLst>
          </p:cNvPr>
          <p:cNvSpPr txBox="1">
            <a:spLocks/>
          </p:cNvSpPr>
          <p:nvPr/>
        </p:nvSpPr>
        <p:spPr>
          <a:xfrm>
            <a:off x="540913" y="692696"/>
            <a:ext cx="11256135" cy="448207"/>
          </a:xfrm>
          <a:prstGeom prst="rect">
            <a:avLst/>
          </a:prstGeom>
          <a:solidFill>
            <a:schemeClr val="accent6"/>
          </a:solidFill>
        </p:spPr>
        <p:style>
          <a:lnRef idx="0">
            <a:schemeClr val="accent6"/>
          </a:lnRef>
          <a:fillRef idx="3">
            <a:schemeClr val="accent6"/>
          </a:fillRef>
          <a:effectRef idx="3">
            <a:schemeClr val="accent6"/>
          </a:effectRef>
          <a:fontRef idx="minor">
            <a:schemeClr val="lt1"/>
          </a:fontRef>
        </p:style>
        <p:txBody>
          <a:bodyP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sz="3200" dirty="0">
                <a:solidFill>
                  <a:schemeClr val="tx1"/>
                </a:solidFill>
              </a:rPr>
              <a:t>The Money Markets Instruments</a:t>
            </a:r>
            <a:endParaRPr lang="en-GB" sz="3200" dirty="0">
              <a:solidFill>
                <a:schemeClr val="tx1"/>
              </a:solidFill>
            </a:endParaRPr>
          </a:p>
        </p:txBody>
      </p:sp>
      <p:sp>
        <p:nvSpPr>
          <p:cNvPr id="6" name="TextBox 5">
            <a:extLst>
              <a:ext uri="{FF2B5EF4-FFF2-40B4-BE49-F238E27FC236}">
                <a16:creationId xmlns:a16="http://schemas.microsoft.com/office/drawing/2014/main" id="{90DFB5A7-92E4-CBF0-A255-7382429FA8A1}"/>
              </a:ext>
            </a:extLst>
          </p:cNvPr>
          <p:cNvSpPr txBox="1"/>
          <p:nvPr/>
        </p:nvSpPr>
        <p:spPr>
          <a:xfrm>
            <a:off x="166627" y="1159999"/>
            <a:ext cx="11740146" cy="3631763"/>
          </a:xfrm>
          <a:prstGeom prst="rect">
            <a:avLst/>
          </a:prstGeom>
          <a:noFill/>
        </p:spPr>
        <p:txBody>
          <a:bodyPr wrap="square">
            <a:spAutoFit/>
          </a:bodyPr>
          <a:lstStyle/>
          <a:p>
            <a:pPr marL="342900" marR="0" lvl="0" indent="-342900" algn="l" defTabSz="914400" rtl="0" eaLnBrk="1" fontAlgn="auto" latinLnBrk="0" hangingPunct="1">
              <a:lnSpc>
                <a:spcPct val="100000"/>
              </a:lnSpc>
              <a:spcBef>
                <a:spcPts val="900"/>
              </a:spcBef>
              <a:spcAft>
                <a:spcPts val="0"/>
              </a:spcAft>
              <a:buClr>
                <a:srgbClr val="007FA3"/>
              </a:buClr>
              <a:buSzPct val="100000"/>
              <a:buFont typeface="Wingdings" panose="05000000000000000000" pitchFamily="2" charset="2"/>
              <a:buChar char="q"/>
              <a:tabLst/>
              <a:defRPr/>
            </a:pPr>
            <a:r>
              <a:rPr kumimoji="0" lang="en-US" altLang="en-US" sz="2400" b="1" i="0" u="sng" strike="noStrike" kern="1200" cap="none" spc="0" normalizeH="0" baseline="0" noProof="0" dirty="0">
                <a:ln>
                  <a:noFill/>
                </a:ln>
                <a:solidFill>
                  <a:prstClr val="black"/>
                </a:solidFill>
                <a:effectLst/>
                <a:uLnTx/>
                <a:uFillTx/>
                <a:ea typeface="ヒラギノ角ゴ Pro W3"/>
                <a:cs typeface="ヒラギノ角ゴ Pro W3"/>
              </a:rPr>
              <a:t>The Instruments of the Money markets: </a:t>
            </a:r>
          </a:p>
          <a:p>
            <a:pPr marL="342900" marR="0" lvl="0" indent="-342900" algn="l" defTabSz="914400" rtl="0" eaLnBrk="1" fontAlgn="auto" latinLnBrk="0" hangingPunct="1">
              <a:lnSpc>
                <a:spcPct val="100000"/>
              </a:lnSpc>
              <a:spcBef>
                <a:spcPts val="900"/>
              </a:spcBef>
              <a:spcAft>
                <a:spcPts val="0"/>
              </a:spcAft>
              <a:buClr>
                <a:srgbClr val="007FA3"/>
              </a:buClr>
              <a:buSzPct val="100000"/>
              <a:buFont typeface="Wingdings" panose="05000000000000000000" pitchFamily="2" charset="2"/>
              <a:buChar char="§"/>
              <a:tabLst/>
              <a:defRPr/>
            </a:pPr>
            <a:r>
              <a:rPr kumimoji="0" lang="en-US" altLang="en-US" sz="2200" b="1" i="0" u="none" strike="noStrike" kern="1200" cap="none" spc="0" normalizeH="0" baseline="0" noProof="0" dirty="0">
                <a:ln>
                  <a:noFill/>
                </a:ln>
                <a:solidFill>
                  <a:prstClr val="black"/>
                </a:solidFill>
                <a:effectLst/>
                <a:uLnTx/>
                <a:uFillTx/>
                <a:ea typeface="ヒラギノ角ゴ Pro W3"/>
                <a:cs typeface="ヒラギノ角ゴ Pro W3"/>
              </a:rPr>
              <a:t>We will now examine each of these instruments in the following slides:</a:t>
            </a:r>
          </a:p>
          <a:p>
            <a:pPr marL="742950" marR="0" lvl="1" indent="-285750" algn="l" defTabSz="914400" rtl="0" eaLnBrk="1" fontAlgn="auto" latinLnBrk="0" hangingPunct="1">
              <a:lnSpc>
                <a:spcPct val="100000"/>
              </a:lnSpc>
              <a:spcBef>
                <a:spcPts val="600"/>
              </a:spcBef>
              <a:spcAft>
                <a:spcPts val="0"/>
              </a:spcAft>
              <a:buClr>
                <a:srgbClr val="007FA3"/>
              </a:buClr>
              <a:buSzTx/>
              <a:buFont typeface="Arial" panose="020B0604020202020204" pitchFamily="34" charset="0"/>
              <a:buChar char="–"/>
              <a:tabLst/>
              <a:defRPr/>
            </a:pPr>
            <a:r>
              <a:rPr kumimoji="0" lang="en-US" altLang="en-US" sz="2400" b="0" i="0" u="none" strike="noStrike" kern="1200" cap="none" spc="0" normalizeH="0" baseline="0" noProof="0" dirty="0">
                <a:ln>
                  <a:noFill/>
                </a:ln>
                <a:solidFill>
                  <a:prstClr val="black"/>
                </a:solidFill>
                <a:effectLst/>
                <a:uLnTx/>
                <a:uFillTx/>
                <a:ea typeface="ヒラギノ角ゴ Pro W3"/>
                <a:cs typeface="ヒラギノ角ゴ Pro W3"/>
              </a:rPr>
              <a:t>Treasury Bills</a:t>
            </a:r>
            <a:endParaRPr kumimoji="0" lang="en-US" sz="2400" b="0" i="0" u="none" strike="noStrike" kern="1200" cap="none" spc="0" normalizeH="0" baseline="0" noProof="0" dirty="0">
              <a:ln>
                <a:noFill/>
              </a:ln>
              <a:solidFill>
                <a:prstClr val="black"/>
              </a:solidFill>
              <a:effectLst/>
              <a:uLnTx/>
              <a:uFillTx/>
              <a:ea typeface="+mn-ea"/>
              <a:cs typeface="+mn-cs"/>
            </a:endParaRPr>
          </a:p>
          <a:p>
            <a:pPr marL="742950" marR="0" lvl="1" indent="-285750" algn="l" defTabSz="914400" rtl="0" eaLnBrk="1" fontAlgn="auto" latinLnBrk="0" hangingPunct="1">
              <a:lnSpc>
                <a:spcPct val="100000"/>
              </a:lnSpc>
              <a:spcBef>
                <a:spcPts val="600"/>
              </a:spcBef>
              <a:spcAft>
                <a:spcPts val="0"/>
              </a:spcAft>
              <a:buClr>
                <a:srgbClr val="007FA3"/>
              </a:buClr>
              <a:buSzTx/>
              <a:buFont typeface="Arial" panose="020B0604020202020204" pitchFamily="34" charset="0"/>
              <a:buChar char="–"/>
              <a:tabLst/>
              <a:defRPr/>
            </a:pPr>
            <a:r>
              <a:rPr kumimoji="0" lang="en-US" altLang="en-US" sz="2400" b="0" i="0" u="none" strike="noStrike" kern="1200" cap="none" spc="0" normalizeH="0" baseline="0" noProof="0" dirty="0">
                <a:ln>
                  <a:noFill/>
                </a:ln>
                <a:solidFill>
                  <a:prstClr val="black"/>
                </a:solidFill>
                <a:effectLst/>
                <a:uLnTx/>
                <a:uFillTx/>
                <a:ea typeface="ヒラギノ角ゴ Pro W3"/>
                <a:cs typeface="ヒラギノ角ゴ Pro W3"/>
              </a:rPr>
              <a:t>Federal Reserve</a:t>
            </a:r>
            <a:endParaRPr kumimoji="0" lang="en-US" sz="2400" b="0" i="0" u="none" strike="noStrike" kern="1200" cap="none" spc="0" normalizeH="0" baseline="0" noProof="0" dirty="0">
              <a:ln>
                <a:noFill/>
              </a:ln>
              <a:solidFill>
                <a:prstClr val="black"/>
              </a:solidFill>
              <a:effectLst/>
              <a:uLnTx/>
              <a:uFillTx/>
              <a:ea typeface="+mn-ea"/>
              <a:cs typeface="+mn-cs"/>
            </a:endParaRPr>
          </a:p>
          <a:p>
            <a:pPr marL="742950" marR="0" lvl="1" indent="-285750" algn="l" defTabSz="914400" rtl="0" eaLnBrk="1" fontAlgn="auto" latinLnBrk="0" hangingPunct="1">
              <a:lnSpc>
                <a:spcPct val="100000"/>
              </a:lnSpc>
              <a:spcBef>
                <a:spcPts val="600"/>
              </a:spcBef>
              <a:spcAft>
                <a:spcPts val="0"/>
              </a:spcAft>
              <a:buClr>
                <a:srgbClr val="007FA3"/>
              </a:buClr>
              <a:buSzTx/>
              <a:buFont typeface="Arial" panose="020B0604020202020204" pitchFamily="34" charset="0"/>
              <a:buChar char="–"/>
              <a:tabLst/>
              <a:defRPr/>
            </a:pPr>
            <a:r>
              <a:rPr kumimoji="0" lang="en-US" altLang="en-US" sz="2400" b="0" i="0" u="none" strike="noStrike" kern="1200" cap="none" spc="0" normalizeH="0" baseline="0" noProof="0" dirty="0">
                <a:ln>
                  <a:noFill/>
                </a:ln>
                <a:solidFill>
                  <a:prstClr val="black"/>
                </a:solidFill>
                <a:effectLst/>
                <a:uLnTx/>
                <a:uFillTx/>
                <a:ea typeface="ヒラギノ角ゴ Pro W3"/>
                <a:cs typeface="ヒラギノ角ゴ Pro W3"/>
              </a:rPr>
              <a:t>Repurchase Agreements</a:t>
            </a:r>
            <a:endParaRPr kumimoji="0" lang="en-US" sz="2400" b="0" i="0" u="none" strike="noStrike" kern="1200" cap="none" spc="0" normalizeH="0" baseline="0" noProof="0" dirty="0">
              <a:ln>
                <a:noFill/>
              </a:ln>
              <a:solidFill>
                <a:prstClr val="black"/>
              </a:solidFill>
              <a:effectLst/>
              <a:uLnTx/>
              <a:uFillTx/>
              <a:ea typeface="+mn-ea"/>
              <a:cs typeface="+mn-cs"/>
            </a:endParaRPr>
          </a:p>
          <a:p>
            <a:pPr marL="742950" marR="0" lvl="1" indent="-285750" algn="l" defTabSz="914400" rtl="0" eaLnBrk="1" fontAlgn="auto" latinLnBrk="0" hangingPunct="1">
              <a:lnSpc>
                <a:spcPct val="100000"/>
              </a:lnSpc>
              <a:spcBef>
                <a:spcPts val="600"/>
              </a:spcBef>
              <a:spcAft>
                <a:spcPts val="0"/>
              </a:spcAft>
              <a:buClr>
                <a:srgbClr val="007FA3"/>
              </a:buClr>
              <a:buSzTx/>
              <a:buFont typeface="Arial" panose="020B0604020202020204" pitchFamily="34" charset="0"/>
              <a:buChar char="–"/>
              <a:tabLst/>
              <a:defRPr/>
            </a:pPr>
            <a:r>
              <a:rPr kumimoji="0" lang="en-US" altLang="en-US" sz="2400" b="0" i="0" u="none" strike="noStrike" kern="1200" cap="none" spc="0" normalizeH="0" baseline="0" noProof="0" dirty="0">
                <a:ln>
                  <a:noFill/>
                </a:ln>
                <a:solidFill>
                  <a:prstClr val="black"/>
                </a:solidFill>
                <a:effectLst/>
                <a:uLnTx/>
                <a:uFillTx/>
                <a:ea typeface="ヒラギノ角ゴ Pro W3"/>
                <a:cs typeface="ヒラギノ角ゴ Pro W3"/>
              </a:rPr>
              <a:t>Negotiable Certificates of Deposit</a:t>
            </a:r>
            <a:endParaRPr kumimoji="0" lang="en-US" sz="2400" b="0" i="0" u="none" strike="noStrike" kern="1200" cap="none" spc="0" normalizeH="0" baseline="0" noProof="0" dirty="0">
              <a:ln>
                <a:noFill/>
              </a:ln>
              <a:solidFill>
                <a:prstClr val="black"/>
              </a:solidFill>
              <a:effectLst/>
              <a:uLnTx/>
              <a:uFillTx/>
              <a:ea typeface="+mn-ea"/>
              <a:cs typeface="+mn-cs"/>
            </a:endParaRPr>
          </a:p>
          <a:p>
            <a:pPr marL="742950" marR="0" lvl="1" indent="-285750" algn="l" defTabSz="914400" rtl="0" eaLnBrk="1" fontAlgn="auto" latinLnBrk="0" hangingPunct="1">
              <a:lnSpc>
                <a:spcPct val="100000"/>
              </a:lnSpc>
              <a:spcBef>
                <a:spcPts val="600"/>
              </a:spcBef>
              <a:spcAft>
                <a:spcPts val="0"/>
              </a:spcAft>
              <a:buClr>
                <a:srgbClr val="007FA3"/>
              </a:buClr>
              <a:buSzTx/>
              <a:buFont typeface="Arial" panose="020B0604020202020204" pitchFamily="34" charset="0"/>
              <a:buChar char="–"/>
              <a:tabLst/>
              <a:defRPr/>
            </a:pPr>
            <a:r>
              <a:rPr kumimoji="0" lang="en-US" altLang="en-US" sz="2400" b="0" i="0" u="none" strike="noStrike" kern="1200" cap="none" spc="0" normalizeH="0" baseline="0" noProof="0" dirty="0">
                <a:ln>
                  <a:noFill/>
                </a:ln>
                <a:solidFill>
                  <a:prstClr val="black"/>
                </a:solidFill>
                <a:effectLst/>
                <a:uLnTx/>
                <a:uFillTx/>
                <a:ea typeface="ヒラギノ角ゴ Pro W3"/>
                <a:cs typeface="ヒラギノ角ゴ Pro W3"/>
              </a:rPr>
              <a:t>Commercial Paper</a:t>
            </a:r>
            <a:endParaRPr kumimoji="0" lang="en-US" sz="2400" b="0" i="0" u="none" strike="noStrike" kern="1200" cap="none" spc="0" normalizeH="0" baseline="0" noProof="0" dirty="0">
              <a:ln>
                <a:noFill/>
              </a:ln>
              <a:solidFill>
                <a:prstClr val="black"/>
              </a:solidFill>
              <a:effectLst/>
              <a:uLnTx/>
              <a:uFillTx/>
              <a:ea typeface="+mn-ea"/>
              <a:cs typeface="+mn-cs"/>
            </a:endParaRPr>
          </a:p>
          <a:p>
            <a:pPr marR="0" lvl="0" algn="l" defTabSz="914400" rtl="0" eaLnBrk="1" fontAlgn="auto" latinLnBrk="0" hangingPunct="1">
              <a:lnSpc>
                <a:spcPct val="100000"/>
              </a:lnSpc>
              <a:spcBef>
                <a:spcPts val="900"/>
              </a:spcBef>
              <a:spcAft>
                <a:spcPts val="0"/>
              </a:spcAft>
              <a:buClr>
                <a:srgbClr val="007FA3"/>
              </a:buClr>
              <a:buSzPct val="100000"/>
              <a:tabLst/>
              <a:defRPr/>
            </a:pPr>
            <a:endParaRPr kumimoji="0" lang="en-US" sz="24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410859644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FD43F2-B9AB-87D4-FAF4-C331154896BC}"/>
              </a:ext>
            </a:extLst>
          </p:cNvPr>
          <p:cNvSpPr>
            <a:spLocks noGrp="1"/>
          </p:cNvSpPr>
          <p:nvPr>
            <p:ph type="sldNum" sz="quarter" idx="12"/>
          </p:nvPr>
        </p:nvSpPr>
        <p:spPr/>
        <p:txBody>
          <a:bodyPr/>
          <a:lstStyle/>
          <a:p>
            <a:fld id="{E268A2EE-60DF-4D9A-BDB5-E8B57244CE40}" type="slidenum">
              <a:rPr lang="en-GB" smtClean="0"/>
              <a:pPr/>
              <a:t>51</a:t>
            </a:fld>
            <a:endParaRPr lang="en-GB"/>
          </a:p>
        </p:txBody>
      </p:sp>
      <p:sp>
        <p:nvSpPr>
          <p:cNvPr id="3" name="Content Placeholder 2">
            <a:extLst>
              <a:ext uri="{FF2B5EF4-FFF2-40B4-BE49-F238E27FC236}">
                <a16:creationId xmlns:a16="http://schemas.microsoft.com/office/drawing/2014/main" id="{CE4F8BA4-E6DC-BE67-F8D9-039A1AA4D38C}"/>
              </a:ext>
            </a:extLst>
          </p:cNvPr>
          <p:cNvSpPr txBox="1">
            <a:spLocks/>
          </p:cNvSpPr>
          <p:nvPr/>
        </p:nvSpPr>
        <p:spPr>
          <a:xfrm>
            <a:off x="285227" y="1258349"/>
            <a:ext cx="11421670" cy="5316187"/>
          </a:xfrm>
          <a:prstGeom prst="rect">
            <a:avLst/>
          </a:prstGeom>
        </p:spPr>
        <p:txBody>
          <a:bodyPr>
            <a:norm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a:buFont typeface="Arial" panose="020B0604020202020204" pitchFamily="34" charset="0"/>
              <a:buChar char="•"/>
            </a:pPr>
            <a:endParaRPr lang="en-GB" sz="2400" dirty="0"/>
          </a:p>
        </p:txBody>
      </p:sp>
      <p:sp>
        <p:nvSpPr>
          <p:cNvPr id="4" name="Title 1">
            <a:extLst>
              <a:ext uri="{FF2B5EF4-FFF2-40B4-BE49-F238E27FC236}">
                <a16:creationId xmlns:a16="http://schemas.microsoft.com/office/drawing/2014/main" id="{271347A0-DF01-1E05-6489-0D38C742BB2E}"/>
              </a:ext>
            </a:extLst>
          </p:cNvPr>
          <p:cNvSpPr txBox="1">
            <a:spLocks/>
          </p:cNvSpPr>
          <p:nvPr/>
        </p:nvSpPr>
        <p:spPr>
          <a:xfrm>
            <a:off x="540913" y="692696"/>
            <a:ext cx="11256135" cy="448207"/>
          </a:xfrm>
          <a:prstGeom prst="rect">
            <a:avLst/>
          </a:prstGeom>
          <a:solidFill>
            <a:schemeClr val="accent6"/>
          </a:solidFill>
        </p:spPr>
        <p:style>
          <a:lnRef idx="0">
            <a:schemeClr val="accent6"/>
          </a:lnRef>
          <a:fillRef idx="3">
            <a:schemeClr val="accent6"/>
          </a:fillRef>
          <a:effectRef idx="3">
            <a:schemeClr val="accent6"/>
          </a:effectRef>
          <a:fontRef idx="minor">
            <a:schemeClr val="lt1"/>
          </a:fontRef>
        </p:style>
        <p:txBody>
          <a:bodyP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sz="3200" dirty="0">
                <a:solidFill>
                  <a:schemeClr val="tx1"/>
                </a:solidFill>
              </a:rPr>
              <a:t>The Money Markets Instruments</a:t>
            </a:r>
            <a:endParaRPr lang="en-GB" sz="3200" dirty="0">
              <a:solidFill>
                <a:schemeClr val="tx1"/>
              </a:solidFill>
            </a:endParaRPr>
          </a:p>
        </p:txBody>
      </p:sp>
      <p:sp>
        <p:nvSpPr>
          <p:cNvPr id="6" name="TextBox 5">
            <a:extLst>
              <a:ext uri="{FF2B5EF4-FFF2-40B4-BE49-F238E27FC236}">
                <a16:creationId xmlns:a16="http://schemas.microsoft.com/office/drawing/2014/main" id="{90DFB5A7-92E4-CBF0-A255-7382429FA8A1}"/>
              </a:ext>
            </a:extLst>
          </p:cNvPr>
          <p:cNvSpPr txBox="1"/>
          <p:nvPr/>
        </p:nvSpPr>
        <p:spPr>
          <a:xfrm>
            <a:off x="166627" y="1159999"/>
            <a:ext cx="5266161" cy="5062924"/>
          </a:xfrm>
          <a:prstGeom prst="rect">
            <a:avLst/>
          </a:prstGeom>
          <a:noFill/>
        </p:spPr>
        <p:txBody>
          <a:bodyPr wrap="square">
            <a:spAutoFit/>
          </a:bodyPr>
          <a:lstStyle/>
          <a:p>
            <a:pPr marL="742950" marR="0" lvl="1" indent="-285750" algn="l" defTabSz="914400" rtl="0" eaLnBrk="1" fontAlgn="auto" latinLnBrk="0" hangingPunct="1">
              <a:lnSpc>
                <a:spcPct val="100000"/>
              </a:lnSpc>
              <a:spcBef>
                <a:spcPts val="600"/>
              </a:spcBef>
              <a:spcAft>
                <a:spcPts val="0"/>
              </a:spcAft>
              <a:buClr>
                <a:srgbClr val="007FA3"/>
              </a:buClr>
              <a:buSzTx/>
              <a:buFont typeface="Arial" panose="020B0604020202020204" pitchFamily="34" charset="0"/>
              <a:buChar char="–"/>
              <a:tabLst/>
              <a:defRPr/>
            </a:pPr>
            <a:r>
              <a:rPr kumimoji="0" lang="en-US" altLang="en-US" sz="2200" b="1" i="0" u="sng" strike="noStrike" kern="1200" cap="none" spc="0" normalizeH="0" baseline="0" noProof="0" dirty="0">
                <a:ln>
                  <a:noFill/>
                </a:ln>
                <a:solidFill>
                  <a:srgbClr val="FF0000"/>
                </a:solidFill>
                <a:effectLst/>
                <a:uLnTx/>
                <a:uFillTx/>
                <a:ea typeface="ヒラギノ角ゴ Pro W3"/>
                <a:cs typeface="ヒラギノ角ゴ Pro W3"/>
              </a:rPr>
              <a:t>Treasury Bills (also called T-bills)</a:t>
            </a:r>
            <a:r>
              <a:rPr kumimoji="0" lang="en-US" altLang="en-US" sz="2200" b="0" i="0" u="sng" strike="noStrike" kern="1200" cap="none" spc="0" normalizeH="0" baseline="0" noProof="0" dirty="0">
                <a:ln>
                  <a:noFill/>
                </a:ln>
                <a:solidFill>
                  <a:prstClr val="black"/>
                </a:solidFill>
                <a:effectLst/>
                <a:uLnTx/>
                <a:uFillTx/>
                <a:ea typeface="ヒラギノ角ゴ Pro W3"/>
                <a:cs typeface="ヒラギノ角ゴ Pro W3"/>
              </a:rPr>
              <a:t>: </a:t>
            </a:r>
            <a:r>
              <a:rPr kumimoji="0" lang="en-US" altLang="en-US" sz="2200" b="0" i="0" u="none" strike="noStrike" kern="1200" cap="none" spc="0" normalizeH="0" baseline="0" noProof="0" dirty="0">
                <a:ln>
                  <a:noFill/>
                </a:ln>
                <a:solidFill>
                  <a:prstClr val="black"/>
                </a:solidFill>
                <a:effectLst/>
                <a:uLnTx/>
                <a:uFillTx/>
                <a:ea typeface="ヒラギノ角ゴ Pro W3"/>
                <a:cs typeface="ヒラギノ角ゴ Pro W3"/>
              </a:rPr>
              <a:t>The US Treasury (a US government department) is unique, because:</a:t>
            </a:r>
          </a:p>
          <a:p>
            <a:pPr marL="971550" marR="0" lvl="1" indent="-514350" algn="l" defTabSz="914400" rtl="0" eaLnBrk="1" fontAlgn="auto" latinLnBrk="0" hangingPunct="1">
              <a:lnSpc>
                <a:spcPct val="100000"/>
              </a:lnSpc>
              <a:spcBef>
                <a:spcPts val="600"/>
              </a:spcBef>
              <a:spcAft>
                <a:spcPts val="0"/>
              </a:spcAft>
              <a:buClr>
                <a:srgbClr val="007FA3"/>
              </a:buClr>
              <a:buSzTx/>
              <a:buAutoNum type="romanLcParenR"/>
              <a:tabLst/>
              <a:defRPr/>
            </a:pPr>
            <a:r>
              <a:rPr lang="en-US" altLang="en-US" sz="2200" dirty="0">
                <a:solidFill>
                  <a:prstClr val="black"/>
                </a:solidFill>
                <a:ea typeface="ヒラギノ角ゴ Pro W3"/>
                <a:cs typeface="ヒラギノ角ゴ Pro W3"/>
              </a:rPr>
              <a:t>It is the largest borrower of dollars not only in the US but in the whole world.</a:t>
            </a:r>
          </a:p>
          <a:p>
            <a:pPr marL="971550" marR="0" lvl="1" indent="-514350" algn="l" defTabSz="914400" rtl="0" eaLnBrk="1" fontAlgn="auto" latinLnBrk="0" hangingPunct="1">
              <a:lnSpc>
                <a:spcPct val="100000"/>
              </a:lnSpc>
              <a:spcBef>
                <a:spcPts val="600"/>
              </a:spcBef>
              <a:spcAft>
                <a:spcPts val="0"/>
              </a:spcAft>
              <a:buClr>
                <a:srgbClr val="007FA3"/>
              </a:buClr>
              <a:buSzTx/>
              <a:buAutoNum type="romanLcParenR"/>
              <a:tabLst/>
              <a:defRPr/>
            </a:pPr>
            <a:r>
              <a:rPr kumimoji="0" lang="en-US" altLang="en-US" sz="2200" b="0" i="0" u="none" strike="noStrike" kern="1200" cap="none" spc="0" normalizeH="0" baseline="0" noProof="0" dirty="0">
                <a:ln>
                  <a:noFill/>
                </a:ln>
                <a:solidFill>
                  <a:prstClr val="black"/>
                </a:solidFill>
                <a:effectLst/>
                <a:uLnTx/>
                <a:uFillTx/>
                <a:ea typeface="ヒラギノ角ゴ Pro W3"/>
                <a:cs typeface="ヒラギノ角ゴ Pro W3"/>
              </a:rPr>
              <a:t>Its securities (or T-bills) are short-term (</a:t>
            </a:r>
            <a:r>
              <a:rPr kumimoji="0" lang="en-US" altLang="en-US" sz="2200" b="0" i="0" u="none" strike="noStrike" kern="1200" cap="none" spc="0" normalizeH="0" baseline="0" noProof="0" dirty="0">
                <a:ln>
                  <a:noFill/>
                </a:ln>
                <a:solidFill>
                  <a:srgbClr val="FF0000"/>
                </a:solidFill>
                <a:effectLst/>
                <a:uLnTx/>
                <a:uFillTx/>
                <a:ea typeface="ヒラギノ角ゴ Pro W3"/>
                <a:cs typeface="ヒラギノ角ゴ Pro W3"/>
              </a:rPr>
              <a:t>1 year or less</a:t>
            </a:r>
            <a:r>
              <a:rPr kumimoji="0" lang="en-US" altLang="en-US" sz="2200" b="0" i="0" u="none" strike="noStrike" kern="1200" cap="none" spc="0" normalizeH="0" baseline="0" noProof="0" dirty="0">
                <a:ln>
                  <a:noFill/>
                </a:ln>
                <a:solidFill>
                  <a:prstClr val="black"/>
                </a:solidFill>
                <a:effectLst/>
                <a:uLnTx/>
                <a:uFillTx/>
                <a:ea typeface="ヒラギノ角ゴ Pro W3"/>
                <a:cs typeface="ヒラギノ角ゴ Pro W3"/>
              </a:rPr>
              <a:t>) US government debt obligations, which are popular worldwide and have many international buyers.</a:t>
            </a:r>
          </a:p>
          <a:p>
            <a:pPr marL="971550" marR="0" lvl="1" indent="-514350" algn="l" defTabSz="914400" rtl="0" eaLnBrk="1" fontAlgn="auto" latinLnBrk="0" hangingPunct="1">
              <a:lnSpc>
                <a:spcPct val="100000"/>
              </a:lnSpc>
              <a:spcBef>
                <a:spcPts val="600"/>
              </a:spcBef>
              <a:spcAft>
                <a:spcPts val="0"/>
              </a:spcAft>
              <a:buClr>
                <a:srgbClr val="007FA3"/>
              </a:buClr>
              <a:buSzTx/>
              <a:buAutoNum type="romanLcParenR"/>
              <a:tabLst/>
              <a:defRPr/>
            </a:pPr>
            <a:r>
              <a:rPr lang="en-US" altLang="en-US" sz="2200" dirty="0">
                <a:solidFill>
                  <a:prstClr val="black"/>
                </a:solidFill>
                <a:ea typeface="ヒラギノ角ゴ Pro W3"/>
                <a:cs typeface="ヒラギノ角ゴ Pro W3"/>
              </a:rPr>
              <a:t>It issues short-term bills to enable the US government to raise funds until tax revenues are received. </a:t>
            </a:r>
            <a:r>
              <a:rPr kumimoji="0" lang="en-US" altLang="en-US" sz="2200" b="0" i="0" u="none" strike="noStrike" kern="1200" cap="none" spc="0" normalizeH="0" baseline="0" noProof="0" dirty="0">
                <a:ln>
                  <a:noFill/>
                </a:ln>
                <a:solidFill>
                  <a:prstClr val="black"/>
                </a:solidFill>
                <a:effectLst/>
                <a:uLnTx/>
                <a:uFillTx/>
                <a:ea typeface="ヒラギノ角ゴ Pro W3"/>
                <a:cs typeface="ヒラギノ角ゴ Pro W3"/>
              </a:rPr>
              <a:t> </a:t>
            </a:r>
            <a:endParaRPr kumimoji="0" lang="en-US" sz="2400" b="0" i="0" u="none" strike="noStrike" kern="1200" cap="none" spc="0" normalizeH="0" baseline="0" noProof="0" dirty="0">
              <a:ln>
                <a:noFill/>
              </a:ln>
              <a:solidFill>
                <a:prstClr val="black"/>
              </a:solidFill>
              <a:effectLst/>
              <a:uLnTx/>
              <a:uFillTx/>
              <a:ea typeface="+mn-ea"/>
              <a:cs typeface="+mn-cs"/>
            </a:endParaRPr>
          </a:p>
        </p:txBody>
      </p:sp>
      <p:pic>
        <p:nvPicPr>
          <p:cNvPr id="5" name="Picture 4">
            <a:extLst>
              <a:ext uri="{FF2B5EF4-FFF2-40B4-BE49-F238E27FC236}">
                <a16:creationId xmlns:a16="http://schemas.microsoft.com/office/drawing/2014/main" id="{2E391467-39E9-9CE1-9E6D-FED42A974804}"/>
              </a:ext>
            </a:extLst>
          </p:cNvPr>
          <p:cNvPicPr>
            <a:picLocks noChangeAspect="1"/>
          </p:cNvPicPr>
          <p:nvPr/>
        </p:nvPicPr>
        <p:blipFill>
          <a:blip r:embed="rId2"/>
          <a:stretch>
            <a:fillRect/>
          </a:stretch>
        </p:blipFill>
        <p:spPr>
          <a:xfrm>
            <a:off x="5697658" y="1258349"/>
            <a:ext cx="5232497" cy="2284857"/>
          </a:xfrm>
          <a:prstGeom prst="rect">
            <a:avLst/>
          </a:prstGeom>
        </p:spPr>
      </p:pic>
      <p:sp>
        <p:nvSpPr>
          <p:cNvPr id="8" name="TextBox 7">
            <a:extLst>
              <a:ext uri="{FF2B5EF4-FFF2-40B4-BE49-F238E27FC236}">
                <a16:creationId xmlns:a16="http://schemas.microsoft.com/office/drawing/2014/main" id="{C2487252-C94A-83F4-B44F-507B03437F4F}"/>
              </a:ext>
            </a:extLst>
          </p:cNvPr>
          <p:cNvSpPr txBox="1"/>
          <p:nvPr/>
        </p:nvSpPr>
        <p:spPr>
          <a:xfrm>
            <a:off x="5087727" y="3554804"/>
            <a:ext cx="6093994" cy="446276"/>
          </a:xfrm>
          <a:prstGeom prst="rect">
            <a:avLst/>
          </a:prstGeom>
          <a:noFill/>
        </p:spPr>
        <p:txBody>
          <a:bodyPr wrap="square">
            <a:spAutoFit/>
          </a:bodyPr>
          <a:lstStyle/>
          <a:p>
            <a:pPr algn="ctr"/>
            <a:r>
              <a:rPr lang="en-US" dirty="0"/>
              <a:t>United States Treasury $10,000 Bill. First issued in 1918.</a:t>
            </a:r>
          </a:p>
          <a:p>
            <a:pPr algn="ctr"/>
            <a:r>
              <a:rPr lang="en-US" sz="500" dirty="0"/>
              <a:t>Adopted from: https://pixels.com/featured/united-states-treasury-10000-bill-bootster-and-lord.html</a:t>
            </a:r>
            <a:endParaRPr lang="en-GB" sz="500" dirty="0"/>
          </a:p>
        </p:txBody>
      </p:sp>
      <p:pic>
        <p:nvPicPr>
          <p:cNvPr id="9" name="Picture 8">
            <a:extLst>
              <a:ext uri="{FF2B5EF4-FFF2-40B4-BE49-F238E27FC236}">
                <a16:creationId xmlns:a16="http://schemas.microsoft.com/office/drawing/2014/main" id="{E40919C9-B31A-4451-BF5F-CE5B932157C0}"/>
              </a:ext>
            </a:extLst>
          </p:cNvPr>
          <p:cNvPicPr>
            <a:picLocks noChangeAspect="1"/>
          </p:cNvPicPr>
          <p:nvPr/>
        </p:nvPicPr>
        <p:blipFill>
          <a:blip r:embed="rId3"/>
          <a:stretch>
            <a:fillRect/>
          </a:stretch>
        </p:blipFill>
        <p:spPr>
          <a:xfrm>
            <a:off x="5697658" y="3991225"/>
            <a:ext cx="5127604" cy="2306310"/>
          </a:xfrm>
          <a:prstGeom prst="rect">
            <a:avLst/>
          </a:prstGeom>
        </p:spPr>
      </p:pic>
      <p:sp>
        <p:nvSpPr>
          <p:cNvPr id="11" name="TextBox 10">
            <a:extLst>
              <a:ext uri="{FF2B5EF4-FFF2-40B4-BE49-F238E27FC236}">
                <a16:creationId xmlns:a16="http://schemas.microsoft.com/office/drawing/2014/main" id="{9B0AC568-97C0-ECC4-627F-CEDDF1EC45E2}"/>
              </a:ext>
            </a:extLst>
          </p:cNvPr>
          <p:cNvSpPr txBox="1"/>
          <p:nvPr/>
        </p:nvSpPr>
        <p:spPr>
          <a:xfrm>
            <a:off x="5348033" y="6343705"/>
            <a:ext cx="6093994" cy="169277"/>
          </a:xfrm>
          <a:prstGeom prst="rect">
            <a:avLst/>
          </a:prstGeom>
          <a:noFill/>
        </p:spPr>
        <p:txBody>
          <a:bodyPr wrap="square">
            <a:spAutoFit/>
          </a:bodyPr>
          <a:lstStyle/>
          <a:p>
            <a:pPr algn="ctr"/>
            <a:r>
              <a:rPr lang="en-GB" sz="500" dirty="0"/>
              <a:t>Adopted from: https://www.thoughtco.com/faces-on-us-currency-4153995</a:t>
            </a:r>
          </a:p>
        </p:txBody>
      </p:sp>
    </p:spTree>
    <p:extLst>
      <p:ext uri="{BB962C8B-B14F-4D97-AF65-F5344CB8AC3E}">
        <p14:creationId xmlns:p14="http://schemas.microsoft.com/office/powerpoint/2010/main" val="64960581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FD43F2-B9AB-87D4-FAF4-C331154896BC}"/>
              </a:ext>
            </a:extLst>
          </p:cNvPr>
          <p:cNvSpPr>
            <a:spLocks noGrp="1"/>
          </p:cNvSpPr>
          <p:nvPr>
            <p:ph type="sldNum" sz="quarter" idx="12"/>
          </p:nvPr>
        </p:nvSpPr>
        <p:spPr/>
        <p:txBody>
          <a:bodyPr/>
          <a:lstStyle/>
          <a:p>
            <a:fld id="{E268A2EE-60DF-4D9A-BDB5-E8B57244CE40}" type="slidenum">
              <a:rPr lang="en-GB" smtClean="0"/>
              <a:pPr/>
              <a:t>52</a:t>
            </a:fld>
            <a:endParaRPr lang="en-GB"/>
          </a:p>
        </p:txBody>
      </p:sp>
      <p:sp>
        <p:nvSpPr>
          <p:cNvPr id="3" name="Content Placeholder 2">
            <a:extLst>
              <a:ext uri="{FF2B5EF4-FFF2-40B4-BE49-F238E27FC236}">
                <a16:creationId xmlns:a16="http://schemas.microsoft.com/office/drawing/2014/main" id="{CE4F8BA4-E6DC-BE67-F8D9-039A1AA4D38C}"/>
              </a:ext>
            </a:extLst>
          </p:cNvPr>
          <p:cNvSpPr txBox="1">
            <a:spLocks/>
          </p:cNvSpPr>
          <p:nvPr/>
        </p:nvSpPr>
        <p:spPr>
          <a:xfrm>
            <a:off x="285227" y="1258349"/>
            <a:ext cx="11421670" cy="5316187"/>
          </a:xfrm>
          <a:prstGeom prst="rect">
            <a:avLst/>
          </a:prstGeom>
        </p:spPr>
        <p:txBody>
          <a:bodyPr>
            <a:norm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a:buFont typeface="Arial" panose="020B0604020202020204" pitchFamily="34" charset="0"/>
              <a:buChar char="•"/>
            </a:pPr>
            <a:endParaRPr lang="en-GB" sz="2400" dirty="0"/>
          </a:p>
        </p:txBody>
      </p:sp>
      <p:sp>
        <p:nvSpPr>
          <p:cNvPr id="4" name="Title 1">
            <a:extLst>
              <a:ext uri="{FF2B5EF4-FFF2-40B4-BE49-F238E27FC236}">
                <a16:creationId xmlns:a16="http://schemas.microsoft.com/office/drawing/2014/main" id="{271347A0-DF01-1E05-6489-0D38C742BB2E}"/>
              </a:ext>
            </a:extLst>
          </p:cNvPr>
          <p:cNvSpPr txBox="1">
            <a:spLocks/>
          </p:cNvSpPr>
          <p:nvPr/>
        </p:nvSpPr>
        <p:spPr>
          <a:xfrm>
            <a:off x="540913" y="692696"/>
            <a:ext cx="11256135" cy="448207"/>
          </a:xfrm>
          <a:prstGeom prst="rect">
            <a:avLst/>
          </a:prstGeom>
          <a:solidFill>
            <a:schemeClr val="accent6"/>
          </a:solidFill>
        </p:spPr>
        <p:style>
          <a:lnRef idx="0">
            <a:schemeClr val="accent6"/>
          </a:lnRef>
          <a:fillRef idx="3">
            <a:schemeClr val="accent6"/>
          </a:fillRef>
          <a:effectRef idx="3">
            <a:schemeClr val="accent6"/>
          </a:effectRef>
          <a:fontRef idx="minor">
            <a:schemeClr val="lt1"/>
          </a:fontRef>
        </p:style>
        <p:txBody>
          <a:bodyP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sz="3200" dirty="0">
                <a:solidFill>
                  <a:schemeClr val="tx1"/>
                </a:solidFill>
              </a:rPr>
              <a:t>The Money Markets Instruments</a:t>
            </a:r>
            <a:endParaRPr lang="en-GB" sz="3200" dirty="0">
              <a:solidFill>
                <a:schemeClr val="tx1"/>
              </a:solidFill>
            </a:endParaRPr>
          </a:p>
        </p:txBody>
      </p:sp>
      <p:sp>
        <p:nvSpPr>
          <p:cNvPr id="6" name="TextBox 5">
            <a:extLst>
              <a:ext uri="{FF2B5EF4-FFF2-40B4-BE49-F238E27FC236}">
                <a16:creationId xmlns:a16="http://schemas.microsoft.com/office/drawing/2014/main" id="{90DFB5A7-92E4-CBF0-A255-7382429FA8A1}"/>
              </a:ext>
            </a:extLst>
          </p:cNvPr>
          <p:cNvSpPr txBox="1"/>
          <p:nvPr/>
        </p:nvSpPr>
        <p:spPr>
          <a:xfrm>
            <a:off x="166626" y="1159999"/>
            <a:ext cx="11749021" cy="5393784"/>
          </a:xfrm>
          <a:prstGeom prst="rect">
            <a:avLst/>
          </a:prstGeom>
          <a:noFill/>
        </p:spPr>
        <p:txBody>
          <a:bodyPr wrap="square">
            <a:spAutoFit/>
          </a:bodyPr>
          <a:lstStyle/>
          <a:p>
            <a:pPr marL="742950" marR="0" lvl="1" indent="-285750" algn="l" defTabSz="914400" rtl="0" eaLnBrk="1" fontAlgn="auto" latinLnBrk="0" hangingPunct="1">
              <a:lnSpc>
                <a:spcPct val="100000"/>
              </a:lnSpc>
              <a:spcBef>
                <a:spcPts val="600"/>
              </a:spcBef>
              <a:spcAft>
                <a:spcPts val="0"/>
              </a:spcAft>
              <a:buClr>
                <a:srgbClr val="007FA3"/>
              </a:buClr>
              <a:buSzTx/>
              <a:buFont typeface="Arial" panose="020B0604020202020204" pitchFamily="34" charset="0"/>
              <a:buChar char="–"/>
              <a:tabLst/>
              <a:defRPr/>
            </a:pPr>
            <a:r>
              <a:rPr kumimoji="0" lang="en-US" altLang="en-US" sz="2400" b="1" i="0" u="sng" strike="noStrike" kern="1200" cap="none" spc="0" normalizeH="0" baseline="0" noProof="0" dirty="0">
                <a:ln>
                  <a:noFill/>
                </a:ln>
                <a:solidFill>
                  <a:srgbClr val="FF0000"/>
                </a:solidFill>
                <a:effectLst/>
                <a:uLnTx/>
                <a:uFillTx/>
                <a:ea typeface="ヒラギノ角ゴ Pro W3"/>
                <a:cs typeface="ヒラギノ角ゴ Pro W3"/>
              </a:rPr>
              <a:t>Federal Reserve Funds:</a:t>
            </a:r>
            <a:r>
              <a:rPr kumimoji="0" lang="en-US" altLang="en-US" sz="2400" b="1" i="0" strike="noStrike" kern="1200" cap="none" spc="0" normalizeH="0" baseline="0" noProof="0" dirty="0">
                <a:ln>
                  <a:noFill/>
                </a:ln>
                <a:solidFill>
                  <a:srgbClr val="FF0000"/>
                </a:solidFill>
                <a:effectLst/>
                <a:uLnTx/>
                <a:uFillTx/>
                <a:ea typeface="ヒラギノ角ゴ Pro W3"/>
                <a:cs typeface="ヒラギノ角ゴ Pro W3"/>
              </a:rPr>
              <a:t> </a:t>
            </a:r>
            <a:r>
              <a:rPr kumimoji="0" lang="en-US" altLang="en-US" sz="2400" i="0" strike="noStrike" kern="1200" cap="none" spc="0" normalizeH="0" baseline="0" noProof="0" dirty="0">
                <a:ln>
                  <a:noFill/>
                </a:ln>
                <a:effectLst/>
                <a:uLnTx/>
                <a:uFillTx/>
                <a:ea typeface="ヒラギノ角ゴ Pro W3"/>
                <a:cs typeface="ヒラギノ角ゴ Pro W3"/>
              </a:rPr>
              <a:t>The Federal Reserve </a:t>
            </a:r>
            <a:r>
              <a:rPr kumimoji="0" lang="en-US" altLang="en-US" sz="2400" b="0" i="0" u="none" strike="noStrike" kern="1200" cap="none" spc="0" normalizeH="0" baseline="0" noProof="0" dirty="0">
                <a:ln>
                  <a:noFill/>
                </a:ln>
                <a:solidFill>
                  <a:prstClr val="black"/>
                </a:solidFill>
                <a:effectLst/>
                <a:uLnTx/>
                <a:uFillTx/>
                <a:ea typeface="ヒラギノ角ゴ Pro W3"/>
                <a:cs typeface="ヒラギノ角ゴ Pro W3"/>
              </a:rPr>
              <a:t>is the Central Bank of the US and holds vast quantities of Treasury securities. Buying and selling T-Bills allow the Fed to </a:t>
            </a:r>
            <a:r>
              <a:rPr kumimoji="0" lang="en-US" altLang="en-US" sz="2400" b="0" i="0" u="none" strike="noStrike" kern="1200" cap="none" spc="0" normalizeH="0" baseline="0" noProof="0" dirty="0">
                <a:ln>
                  <a:noFill/>
                </a:ln>
                <a:solidFill>
                  <a:srgbClr val="FF0000"/>
                </a:solidFill>
                <a:effectLst/>
                <a:uLnTx/>
                <a:uFillTx/>
                <a:ea typeface="ヒラギノ角ゴ Pro W3"/>
                <a:cs typeface="ヒラギノ角ゴ Pro W3"/>
              </a:rPr>
              <a:t>control the money supply </a:t>
            </a:r>
            <a:r>
              <a:rPr kumimoji="0" lang="en-US" altLang="en-US" sz="2400" b="0" i="0" u="none" strike="noStrike" kern="1200" cap="none" spc="0" normalizeH="0" baseline="0" noProof="0" dirty="0">
                <a:ln>
                  <a:noFill/>
                </a:ln>
                <a:solidFill>
                  <a:prstClr val="black"/>
                </a:solidFill>
                <a:effectLst/>
                <a:uLnTx/>
                <a:uFillTx/>
                <a:ea typeface="ヒラギノ角ゴ Pro W3"/>
                <a:cs typeface="ヒラギノ角ゴ Pro W3"/>
              </a:rPr>
              <a:t>in the system. </a:t>
            </a:r>
          </a:p>
          <a:p>
            <a:pPr marL="800100" marR="0" lvl="1" indent="-342900" algn="l" defTabSz="914400" rtl="0" eaLnBrk="1" fontAlgn="auto" latinLnBrk="0" hangingPunct="1">
              <a:lnSpc>
                <a:spcPct val="100000"/>
              </a:lnSpc>
              <a:spcBef>
                <a:spcPts val="600"/>
              </a:spcBef>
              <a:spcAft>
                <a:spcPts val="0"/>
              </a:spcAft>
              <a:buClr>
                <a:srgbClr val="007FA3"/>
              </a:buClr>
              <a:buSzTx/>
              <a:buFont typeface="Wingdings" panose="05000000000000000000" pitchFamily="2" charset="2"/>
              <a:buChar char="§"/>
              <a:tabLst/>
              <a:defRPr/>
            </a:pPr>
            <a:r>
              <a:rPr kumimoji="0" lang="en-US" altLang="en-US" sz="2400" b="0" i="0" u="none" strike="noStrike" kern="1200" cap="none" spc="0" normalizeH="0" baseline="0" noProof="0" dirty="0">
                <a:ln>
                  <a:noFill/>
                </a:ln>
                <a:solidFill>
                  <a:prstClr val="black"/>
                </a:solidFill>
                <a:effectLst/>
                <a:uLnTx/>
                <a:uFillTx/>
                <a:ea typeface="ヒラギノ角ゴ Pro W3"/>
                <a:cs typeface="ヒラギノ角ゴ Pro W3"/>
              </a:rPr>
              <a:t>These are </a:t>
            </a:r>
            <a:r>
              <a:rPr kumimoji="0" lang="en-US" altLang="en-US" sz="2400" b="0" i="0" u="none" strike="noStrike" kern="1200" cap="none" spc="0" normalizeH="0" baseline="0" noProof="0" dirty="0">
                <a:ln>
                  <a:noFill/>
                </a:ln>
                <a:solidFill>
                  <a:srgbClr val="FF0000"/>
                </a:solidFill>
                <a:effectLst/>
                <a:uLnTx/>
                <a:uFillTx/>
                <a:ea typeface="ヒラギノ角ゴ Pro W3"/>
                <a:cs typeface="ヒラギノ角ゴ Pro W3"/>
              </a:rPr>
              <a:t>short-term funds </a:t>
            </a:r>
            <a:r>
              <a:rPr kumimoji="0" lang="en-US" altLang="en-US" sz="2400" b="0" i="0" u="none" strike="noStrike" kern="1200" cap="none" spc="0" normalizeH="0" baseline="0" noProof="0" dirty="0">
                <a:ln>
                  <a:noFill/>
                </a:ln>
                <a:solidFill>
                  <a:prstClr val="black"/>
                </a:solidFill>
                <a:effectLst/>
                <a:uLnTx/>
                <a:uFillTx/>
                <a:ea typeface="ヒラギノ角ゴ Pro W3"/>
                <a:cs typeface="ヒラギノ角ゴ Pro W3"/>
              </a:rPr>
              <a:t>transferred (loaned or borrowed) between financial institutions, usually for one day.</a:t>
            </a:r>
          </a:p>
          <a:p>
            <a:pPr marL="800100" marR="0" lvl="1" indent="-342900" algn="l" defTabSz="914400" rtl="0" eaLnBrk="1" fontAlgn="auto" latinLnBrk="0" hangingPunct="1">
              <a:lnSpc>
                <a:spcPct val="100000"/>
              </a:lnSpc>
              <a:spcBef>
                <a:spcPts val="600"/>
              </a:spcBef>
              <a:spcAft>
                <a:spcPts val="0"/>
              </a:spcAft>
              <a:buClr>
                <a:srgbClr val="007FA3"/>
              </a:buClr>
              <a:buSzTx/>
              <a:buFont typeface="Wingdings" panose="05000000000000000000" pitchFamily="2" charset="2"/>
              <a:buChar char="§"/>
              <a:tabLst/>
              <a:defRPr/>
            </a:pPr>
            <a:r>
              <a:rPr kumimoji="0" lang="en-US" altLang="en-US" sz="2400" b="0" i="0" u="none" strike="noStrike" kern="1200" cap="none" spc="0" normalizeH="0" baseline="0" noProof="0" dirty="0">
                <a:ln>
                  <a:noFill/>
                </a:ln>
                <a:solidFill>
                  <a:prstClr val="black"/>
                </a:solidFill>
                <a:effectLst/>
                <a:uLnTx/>
                <a:uFillTx/>
                <a:ea typeface="ヒラギノ角ゴ Pro W3"/>
                <a:cs typeface="ヒラギノ角ゴ Pro W3"/>
              </a:rPr>
              <a:t>Used by banks to meet short-term needs to meet reserve requirements.</a:t>
            </a:r>
          </a:p>
          <a:p>
            <a:pPr marL="742950" marR="0" lvl="1" indent="-285750" algn="l" defTabSz="914400" rtl="0" eaLnBrk="1" fontAlgn="auto" latinLnBrk="0" hangingPunct="1">
              <a:lnSpc>
                <a:spcPct val="100000"/>
              </a:lnSpc>
              <a:spcBef>
                <a:spcPts val="600"/>
              </a:spcBef>
              <a:spcAft>
                <a:spcPts val="0"/>
              </a:spcAft>
              <a:buClr>
                <a:srgbClr val="007FA3"/>
              </a:buClr>
              <a:buSzTx/>
              <a:buFont typeface="Arial" panose="020B0604020202020204" pitchFamily="34" charset="0"/>
              <a:buChar char="–"/>
              <a:tabLst/>
              <a:defRPr/>
            </a:pPr>
            <a:endParaRPr kumimoji="0" lang="en-US" altLang="en-US" sz="2400" b="1" i="0" u="sng" strike="noStrike" kern="1200" cap="none" spc="0" normalizeH="0" baseline="0" noProof="0" dirty="0">
              <a:ln>
                <a:noFill/>
              </a:ln>
              <a:solidFill>
                <a:srgbClr val="FF0000"/>
              </a:solidFill>
              <a:effectLst/>
              <a:uLnTx/>
              <a:uFillTx/>
              <a:ea typeface="ヒラギノ角ゴ Pro W3"/>
              <a:cs typeface="ヒラギノ角ゴ Pro W3"/>
            </a:endParaRPr>
          </a:p>
          <a:p>
            <a:pPr marL="742950" marR="0" lvl="1" indent="-285750" algn="l" defTabSz="914400" rtl="0" eaLnBrk="1" fontAlgn="auto" latinLnBrk="0" hangingPunct="1">
              <a:lnSpc>
                <a:spcPct val="100000"/>
              </a:lnSpc>
              <a:spcBef>
                <a:spcPts val="600"/>
              </a:spcBef>
              <a:spcAft>
                <a:spcPts val="0"/>
              </a:spcAft>
              <a:buClr>
                <a:srgbClr val="007FA3"/>
              </a:buClr>
              <a:buSzTx/>
              <a:buFont typeface="Arial" panose="020B0604020202020204" pitchFamily="34" charset="0"/>
              <a:buChar char="–"/>
              <a:tabLst/>
              <a:defRPr/>
            </a:pPr>
            <a:r>
              <a:rPr kumimoji="0" lang="en-US" altLang="en-US" sz="2400" b="1" i="0" u="sng" strike="noStrike" kern="1200" cap="none" spc="0" normalizeH="0" baseline="0" noProof="0" dirty="0">
                <a:ln>
                  <a:noFill/>
                </a:ln>
                <a:solidFill>
                  <a:srgbClr val="FF0000"/>
                </a:solidFill>
                <a:effectLst/>
                <a:uLnTx/>
                <a:uFillTx/>
                <a:ea typeface="ヒラギノ角ゴ Pro W3"/>
                <a:cs typeface="ヒラギノ角ゴ Pro W3"/>
              </a:rPr>
              <a:t>Repurchase Agreements (repos)</a:t>
            </a:r>
            <a:r>
              <a:rPr kumimoji="0" lang="en-US" altLang="en-US" sz="2400" b="0" i="0" u="none" strike="noStrike" kern="1200" cap="none" spc="0" normalizeH="0" baseline="0" noProof="0" dirty="0">
                <a:ln>
                  <a:noFill/>
                </a:ln>
                <a:solidFill>
                  <a:prstClr val="black"/>
                </a:solidFill>
                <a:effectLst/>
                <a:uLnTx/>
                <a:uFillTx/>
                <a:ea typeface="ヒラギノ角ゴ Pro W3"/>
                <a:cs typeface="ヒラギノ角ゴ Pro W3"/>
              </a:rPr>
              <a:t>: These work similarly to the market for fed funds, but </a:t>
            </a:r>
            <a:r>
              <a:rPr kumimoji="0" lang="en-US" altLang="en-US" sz="2400" b="0" i="0" u="sng" strike="noStrike" kern="1200" cap="none" spc="0" normalizeH="0" baseline="0" noProof="0" dirty="0">
                <a:ln>
                  <a:noFill/>
                </a:ln>
                <a:solidFill>
                  <a:prstClr val="black"/>
                </a:solidFill>
                <a:effectLst/>
                <a:uLnTx/>
                <a:uFillTx/>
                <a:ea typeface="ヒラギノ角ゴ Pro W3"/>
                <a:cs typeface="ヒラギノ角ゴ Pro W3"/>
              </a:rPr>
              <a:t>nonbanks can participate</a:t>
            </a:r>
            <a:r>
              <a:rPr kumimoji="0" lang="en-US" altLang="en-US" sz="2400" b="0" i="0" u="none" strike="noStrike" kern="1200" cap="none" spc="0" normalizeH="0" baseline="0" noProof="0" dirty="0">
                <a:ln>
                  <a:noFill/>
                </a:ln>
                <a:solidFill>
                  <a:prstClr val="black"/>
                </a:solidFill>
                <a:effectLst/>
                <a:uLnTx/>
                <a:uFillTx/>
                <a:ea typeface="ヒラギノ角ゴ Pro W3"/>
                <a:cs typeface="ヒラギノ角ゴ Pro W3"/>
              </a:rPr>
              <a:t>. A firm sells Treasury securities but agrees to buy them back at a certain date (usually 3–14 days later) for a certain price.</a:t>
            </a:r>
          </a:p>
          <a:p>
            <a:pPr marL="800100" marR="0" lvl="1" indent="-342900" algn="l" defTabSz="914400" rtl="0" eaLnBrk="1" fontAlgn="auto" latinLnBrk="0" hangingPunct="1">
              <a:lnSpc>
                <a:spcPct val="100000"/>
              </a:lnSpc>
              <a:spcBef>
                <a:spcPts val="600"/>
              </a:spcBef>
              <a:spcAft>
                <a:spcPts val="0"/>
              </a:spcAft>
              <a:buClr>
                <a:srgbClr val="007FA3"/>
              </a:buClr>
              <a:buSzTx/>
              <a:buFont typeface="Wingdings" panose="05000000000000000000" pitchFamily="2" charset="2"/>
              <a:buChar char="§"/>
              <a:tabLst/>
              <a:defRPr/>
            </a:pPr>
            <a:r>
              <a:rPr lang="en-US" altLang="en-US" sz="2400" dirty="0">
                <a:solidFill>
                  <a:prstClr val="black"/>
                </a:solidFill>
                <a:ea typeface="ヒラギノ角ゴ Pro W3"/>
                <a:cs typeface="ヒラギノ角ゴ Pro W3"/>
              </a:rPr>
              <a:t>The Fed usually buy and sells Treasury securities in the repo market to conduct the monetary policy.</a:t>
            </a:r>
            <a:endParaRPr kumimoji="0" lang="en-US" sz="2400" b="0" i="0" u="none" strike="noStrike" kern="1200" cap="none" spc="0" normalizeH="0" baseline="0" noProof="0" dirty="0">
              <a:ln>
                <a:noFill/>
              </a:ln>
              <a:solidFill>
                <a:prstClr val="black"/>
              </a:solidFill>
              <a:effectLst/>
              <a:uLnTx/>
              <a:uFillTx/>
              <a:ea typeface="+mn-ea"/>
              <a:cs typeface="+mn-cs"/>
            </a:endParaRPr>
          </a:p>
          <a:p>
            <a:pPr marR="0" lvl="0" algn="l" defTabSz="914400" rtl="0" eaLnBrk="1" fontAlgn="auto" latinLnBrk="0" hangingPunct="1">
              <a:lnSpc>
                <a:spcPct val="100000"/>
              </a:lnSpc>
              <a:spcBef>
                <a:spcPts val="900"/>
              </a:spcBef>
              <a:spcAft>
                <a:spcPts val="0"/>
              </a:spcAft>
              <a:buClr>
                <a:srgbClr val="007FA3"/>
              </a:buClr>
              <a:buSzPct val="100000"/>
              <a:tabLst/>
              <a:defRPr/>
            </a:pPr>
            <a:endParaRPr kumimoji="0" lang="en-US" sz="24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234168880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FD43F2-B9AB-87D4-FAF4-C331154896BC}"/>
              </a:ext>
            </a:extLst>
          </p:cNvPr>
          <p:cNvSpPr>
            <a:spLocks noGrp="1"/>
          </p:cNvSpPr>
          <p:nvPr>
            <p:ph type="sldNum" sz="quarter" idx="12"/>
          </p:nvPr>
        </p:nvSpPr>
        <p:spPr/>
        <p:txBody>
          <a:bodyPr/>
          <a:lstStyle/>
          <a:p>
            <a:fld id="{E268A2EE-60DF-4D9A-BDB5-E8B57244CE40}" type="slidenum">
              <a:rPr lang="en-GB" smtClean="0"/>
              <a:pPr/>
              <a:t>53</a:t>
            </a:fld>
            <a:endParaRPr lang="en-GB"/>
          </a:p>
        </p:txBody>
      </p:sp>
      <p:sp>
        <p:nvSpPr>
          <p:cNvPr id="3" name="Content Placeholder 2">
            <a:extLst>
              <a:ext uri="{FF2B5EF4-FFF2-40B4-BE49-F238E27FC236}">
                <a16:creationId xmlns:a16="http://schemas.microsoft.com/office/drawing/2014/main" id="{CE4F8BA4-E6DC-BE67-F8D9-039A1AA4D38C}"/>
              </a:ext>
            </a:extLst>
          </p:cNvPr>
          <p:cNvSpPr txBox="1">
            <a:spLocks/>
          </p:cNvSpPr>
          <p:nvPr/>
        </p:nvSpPr>
        <p:spPr>
          <a:xfrm>
            <a:off x="285227" y="1258349"/>
            <a:ext cx="11421670" cy="5316187"/>
          </a:xfrm>
          <a:prstGeom prst="rect">
            <a:avLst/>
          </a:prstGeom>
        </p:spPr>
        <p:txBody>
          <a:bodyPr>
            <a:norm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a:buFont typeface="Arial" panose="020B0604020202020204" pitchFamily="34" charset="0"/>
              <a:buChar char="•"/>
            </a:pPr>
            <a:endParaRPr lang="en-GB" sz="2400" dirty="0"/>
          </a:p>
        </p:txBody>
      </p:sp>
      <p:sp>
        <p:nvSpPr>
          <p:cNvPr id="4" name="Title 1">
            <a:extLst>
              <a:ext uri="{FF2B5EF4-FFF2-40B4-BE49-F238E27FC236}">
                <a16:creationId xmlns:a16="http://schemas.microsoft.com/office/drawing/2014/main" id="{271347A0-DF01-1E05-6489-0D38C742BB2E}"/>
              </a:ext>
            </a:extLst>
          </p:cNvPr>
          <p:cNvSpPr txBox="1">
            <a:spLocks/>
          </p:cNvSpPr>
          <p:nvPr/>
        </p:nvSpPr>
        <p:spPr>
          <a:xfrm>
            <a:off x="540913" y="692696"/>
            <a:ext cx="11256135" cy="448207"/>
          </a:xfrm>
          <a:prstGeom prst="rect">
            <a:avLst/>
          </a:prstGeom>
          <a:solidFill>
            <a:schemeClr val="accent6"/>
          </a:solidFill>
        </p:spPr>
        <p:style>
          <a:lnRef idx="0">
            <a:schemeClr val="accent6"/>
          </a:lnRef>
          <a:fillRef idx="3">
            <a:schemeClr val="accent6"/>
          </a:fillRef>
          <a:effectRef idx="3">
            <a:schemeClr val="accent6"/>
          </a:effectRef>
          <a:fontRef idx="minor">
            <a:schemeClr val="lt1"/>
          </a:fontRef>
        </p:style>
        <p:txBody>
          <a:bodyP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sz="3200" dirty="0">
                <a:solidFill>
                  <a:schemeClr val="tx1"/>
                </a:solidFill>
              </a:rPr>
              <a:t>The Money Markets Instruments</a:t>
            </a:r>
            <a:endParaRPr lang="en-GB" sz="3200" dirty="0">
              <a:solidFill>
                <a:schemeClr val="tx1"/>
              </a:solidFill>
            </a:endParaRPr>
          </a:p>
        </p:txBody>
      </p:sp>
      <p:sp>
        <p:nvSpPr>
          <p:cNvPr id="6" name="TextBox 5">
            <a:extLst>
              <a:ext uri="{FF2B5EF4-FFF2-40B4-BE49-F238E27FC236}">
                <a16:creationId xmlns:a16="http://schemas.microsoft.com/office/drawing/2014/main" id="{90DFB5A7-92E4-CBF0-A255-7382429FA8A1}"/>
              </a:ext>
            </a:extLst>
          </p:cNvPr>
          <p:cNvSpPr txBox="1"/>
          <p:nvPr/>
        </p:nvSpPr>
        <p:spPr>
          <a:xfrm>
            <a:off x="166627" y="1159999"/>
            <a:ext cx="11740146" cy="5586145"/>
          </a:xfrm>
          <a:prstGeom prst="rect">
            <a:avLst/>
          </a:prstGeom>
          <a:noFill/>
        </p:spPr>
        <p:txBody>
          <a:bodyPr wrap="square">
            <a:spAutoFit/>
          </a:bodyPr>
          <a:lstStyle/>
          <a:p>
            <a:pPr marL="742950" marR="0" lvl="1" indent="-285750" algn="l" defTabSz="914400" rtl="0" eaLnBrk="1" fontAlgn="auto" latinLnBrk="0" hangingPunct="1">
              <a:lnSpc>
                <a:spcPct val="100000"/>
              </a:lnSpc>
              <a:spcBef>
                <a:spcPts val="600"/>
              </a:spcBef>
              <a:spcAft>
                <a:spcPts val="0"/>
              </a:spcAft>
              <a:buClr>
                <a:srgbClr val="007FA3"/>
              </a:buClr>
              <a:buSzTx/>
              <a:buFont typeface="Arial" panose="020B0604020202020204" pitchFamily="34" charset="0"/>
              <a:buChar char="–"/>
              <a:tabLst/>
              <a:defRPr/>
            </a:pPr>
            <a:r>
              <a:rPr kumimoji="0" lang="en-US" altLang="en-US" sz="2400" b="1" i="0" u="none" strike="noStrike" kern="1200" cap="none" spc="0" normalizeH="0" baseline="0" noProof="0" dirty="0">
                <a:ln>
                  <a:noFill/>
                </a:ln>
                <a:solidFill>
                  <a:srgbClr val="FF0000"/>
                </a:solidFill>
                <a:effectLst/>
                <a:uLnTx/>
                <a:uFillTx/>
                <a:ea typeface="ヒラギノ角ゴ Pro W3"/>
                <a:cs typeface="ヒラギノ角ゴ Pro W3"/>
              </a:rPr>
              <a:t>Negotiable Certificates of Deposit</a:t>
            </a:r>
            <a:r>
              <a:rPr kumimoji="0" lang="en-US" altLang="en-US" sz="2400" b="0" i="0" u="none" strike="noStrike" kern="1200" cap="none" spc="0" normalizeH="0" baseline="0" noProof="0" dirty="0">
                <a:ln>
                  <a:noFill/>
                </a:ln>
                <a:solidFill>
                  <a:prstClr val="black"/>
                </a:solidFill>
                <a:effectLst/>
                <a:uLnTx/>
                <a:uFillTx/>
                <a:ea typeface="ヒラギノ角ゴ Pro W3"/>
                <a:cs typeface="ヒラギノ角ゴ Pro W3"/>
              </a:rPr>
              <a:t>: A bank-issued security</a:t>
            </a:r>
            <a:r>
              <a:rPr kumimoji="0" lang="en-US" altLang="en-US" sz="2400" b="0" i="0" u="none" strike="noStrike" kern="1200" cap="none" spc="0" normalizeH="0" baseline="0" noProof="0" dirty="0">
                <a:ln>
                  <a:noFill/>
                </a:ln>
                <a:solidFill>
                  <a:prstClr val="black"/>
                </a:solidFill>
                <a:effectLst/>
                <a:uLnTx/>
                <a:uFillTx/>
                <a:latin typeface="Arial"/>
                <a:ea typeface="ヒラギノ角ゴ Pro W3"/>
                <a:cs typeface="ヒラギノ角ゴ Pro W3"/>
              </a:rPr>
              <a:t> that documents a deposit and specifies the interest rate and the maturity date.</a:t>
            </a:r>
          </a:p>
          <a:p>
            <a:pPr marL="800100" lvl="1" indent="-342900">
              <a:spcBef>
                <a:spcPts val="600"/>
              </a:spcBef>
              <a:buClr>
                <a:srgbClr val="007FA3"/>
              </a:buClr>
              <a:buFont typeface="Wingdings" panose="05000000000000000000" pitchFamily="2" charset="2"/>
              <a:buChar char="§"/>
              <a:defRPr/>
            </a:pPr>
            <a:r>
              <a:rPr kumimoji="0" lang="en-US" altLang="en-US" sz="2400" b="0" i="0" u="none" strike="noStrike" kern="1200" cap="none" spc="0" normalizeH="0" baseline="0" noProof="0" dirty="0">
                <a:ln>
                  <a:noFill/>
                </a:ln>
                <a:solidFill>
                  <a:prstClr val="black"/>
                </a:solidFill>
                <a:effectLst/>
                <a:uLnTx/>
                <a:uFillTx/>
                <a:ea typeface="ヒラギノ角ゴ Pro W3"/>
                <a:cs typeface="ヒラギノ角ゴ Pro W3"/>
              </a:rPr>
              <a:t> </a:t>
            </a:r>
            <a:r>
              <a:rPr lang="en-US" altLang="en-US" sz="2400" dirty="0">
                <a:ea typeface="ヒラギノ角ゴ Pro W3"/>
                <a:cs typeface="ヒラギノ角ゴ Pro W3"/>
              </a:rPr>
              <a:t>Denominations range from </a:t>
            </a:r>
            <a:r>
              <a:rPr lang="en-US" altLang="en-US" sz="2400" dirty="0">
                <a:solidFill>
                  <a:srgbClr val="FF0000"/>
                </a:solidFill>
                <a:ea typeface="ヒラギノ角ゴ Pro W3"/>
                <a:cs typeface="ヒラギノ角ゴ Pro W3"/>
              </a:rPr>
              <a:t>$100,000 </a:t>
            </a:r>
            <a:r>
              <a:rPr lang="en-US" altLang="en-US" sz="2400" dirty="0">
                <a:ea typeface="ヒラギノ角ゴ Pro W3"/>
                <a:cs typeface="ヒラギノ角ゴ Pro W3"/>
              </a:rPr>
              <a:t>to </a:t>
            </a:r>
            <a:r>
              <a:rPr lang="en-US" altLang="en-US" sz="2400" dirty="0">
                <a:solidFill>
                  <a:srgbClr val="FF0000"/>
                </a:solidFill>
                <a:ea typeface="ヒラギノ角ゴ Pro W3"/>
                <a:cs typeface="ヒラギノ角ゴ Pro W3"/>
              </a:rPr>
              <a:t>$10 </a:t>
            </a:r>
            <a:r>
              <a:rPr lang="en-US" altLang="en-US" sz="2400" dirty="0">
                <a:ea typeface="ヒラギノ角ゴ Pro W3"/>
                <a:cs typeface="ヒラギノ角ゴ Pro W3"/>
              </a:rPr>
              <a:t>million</a:t>
            </a:r>
            <a:endParaRPr lang="en-US" sz="2400" dirty="0"/>
          </a:p>
          <a:p>
            <a:pPr marL="800100" marR="0" lvl="1" indent="-342900" algn="l" defTabSz="914400" rtl="0" eaLnBrk="1" fontAlgn="auto" latinLnBrk="0" hangingPunct="1">
              <a:lnSpc>
                <a:spcPct val="100000"/>
              </a:lnSpc>
              <a:spcBef>
                <a:spcPts val="600"/>
              </a:spcBef>
              <a:spcAft>
                <a:spcPts val="0"/>
              </a:spcAft>
              <a:buClr>
                <a:srgbClr val="007FA3"/>
              </a:buClr>
              <a:buSzTx/>
              <a:buFont typeface="Wingdings" panose="05000000000000000000" pitchFamily="2" charset="2"/>
              <a:buChar char="§"/>
              <a:tabLst/>
              <a:defRPr/>
            </a:pPr>
            <a:r>
              <a:rPr kumimoji="0" lang="en-US" sz="2400" b="0" i="0" u="none" strike="noStrike" kern="1200" cap="none" spc="0" normalizeH="0" baseline="0" noProof="0" dirty="0">
                <a:ln>
                  <a:noFill/>
                </a:ln>
                <a:solidFill>
                  <a:prstClr val="black"/>
                </a:solidFill>
                <a:effectLst/>
                <a:uLnTx/>
                <a:uFillTx/>
                <a:ea typeface="+mn-ea"/>
                <a:cs typeface="+mn-cs"/>
              </a:rPr>
              <a:t>CDs are </a:t>
            </a:r>
            <a:r>
              <a:rPr kumimoji="0" lang="en-US" sz="2400" b="1" i="0" u="none" strike="noStrike" kern="1200" cap="none" spc="0" normalizeH="0" baseline="0" noProof="0" dirty="0">
                <a:ln>
                  <a:noFill/>
                </a:ln>
                <a:solidFill>
                  <a:srgbClr val="FF0000"/>
                </a:solidFill>
                <a:effectLst/>
                <a:uLnTx/>
                <a:uFillTx/>
                <a:ea typeface="+mn-ea"/>
                <a:cs typeface="+mn-cs"/>
              </a:rPr>
              <a:t>term securities </a:t>
            </a:r>
            <a:r>
              <a:rPr kumimoji="0" lang="en-US" sz="2400" b="0" i="0" u="none" strike="noStrike" kern="1200" cap="none" spc="0" normalizeH="0" baseline="0" noProof="0" dirty="0">
                <a:ln>
                  <a:noFill/>
                </a:ln>
                <a:solidFill>
                  <a:prstClr val="black"/>
                </a:solidFill>
                <a:effectLst/>
                <a:uLnTx/>
                <a:uFillTx/>
                <a:ea typeface="+mn-ea"/>
                <a:cs typeface="+mn-cs"/>
              </a:rPr>
              <a:t>and have a </a:t>
            </a:r>
            <a:r>
              <a:rPr kumimoji="0" lang="en-US" sz="2400" b="0" i="0" u="sng" strike="noStrike" kern="1200" cap="none" spc="0" normalizeH="0" baseline="0" noProof="0" dirty="0">
                <a:ln>
                  <a:noFill/>
                </a:ln>
                <a:solidFill>
                  <a:prstClr val="black"/>
                </a:solidFill>
                <a:effectLst/>
                <a:uLnTx/>
                <a:uFillTx/>
                <a:ea typeface="+mn-ea"/>
                <a:cs typeface="+mn-cs"/>
              </a:rPr>
              <a:t>specific maturity date </a:t>
            </a:r>
            <a:r>
              <a:rPr kumimoji="0" lang="en-US" sz="2400" b="0" i="0" u="none" strike="noStrike" kern="1200" cap="none" spc="0" normalizeH="0" baseline="0" noProof="0" dirty="0">
                <a:ln>
                  <a:noFill/>
                </a:ln>
                <a:solidFill>
                  <a:prstClr val="black"/>
                </a:solidFill>
                <a:effectLst/>
                <a:uLnTx/>
                <a:uFillTx/>
                <a:ea typeface="+mn-ea"/>
                <a:cs typeface="+mn-cs"/>
              </a:rPr>
              <a:t>as opposed to </a:t>
            </a:r>
            <a:r>
              <a:rPr kumimoji="0" lang="en-US" sz="2400" b="1" i="0" u="none" strike="noStrike" kern="1200" cap="none" spc="0" normalizeH="0" baseline="0" noProof="0" dirty="0">
                <a:ln>
                  <a:noFill/>
                </a:ln>
                <a:solidFill>
                  <a:srgbClr val="FF0000"/>
                </a:solidFill>
                <a:effectLst/>
                <a:uLnTx/>
                <a:uFillTx/>
                <a:ea typeface="+mn-ea"/>
                <a:cs typeface="+mn-cs"/>
              </a:rPr>
              <a:t>demand deposits</a:t>
            </a:r>
            <a:r>
              <a:rPr kumimoji="0" lang="en-US" sz="2400" b="0" i="0" u="none" strike="noStrike" kern="1200" cap="none" spc="0" normalizeH="0" baseline="0" noProof="0" dirty="0">
                <a:ln>
                  <a:noFill/>
                </a:ln>
                <a:solidFill>
                  <a:prstClr val="black"/>
                </a:solidFill>
                <a:effectLst/>
                <a:uLnTx/>
                <a:uFillTx/>
                <a:ea typeface="+mn-ea"/>
                <a:cs typeface="+mn-cs"/>
              </a:rPr>
              <a:t> that can be </a:t>
            </a:r>
            <a:r>
              <a:rPr kumimoji="0" lang="en-US" sz="2400" b="0" i="0" u="sng" strike="noStrike" kern="1200" cap="none" spc="0" normalizeH="0" baseline="0" noProof="0" dirty="0">
                <a:ln>
                  <a:noFill/>
                </a:ln>
                <a:solidFill>
                  <a:prstClr val="black"/>
                </a:solidFill>
                <a:effectLst/>
                <a:uLnTx/>
                <a:uFillTx/>
                <a:ea typeface="+mn-ea"/>
                <a:cs typeface="+mn-cs"/>
              </a:rPr>
              <a:t>withdrawn at any time</a:t>
            </a:r>
            <a:r>
              <a:rPr kumimoji="0" lang="en-US" sz="2400" b="0" i="0" u="none" strike="noStrike" kern="1200" cap="none" spc="0" normalizeH="0" baseline="0" noProof="0" dirty="0">
                <a:ln>
                  <a:noFill/>
                </a:ln>
                <a:solidFill>
                  <a:prstClr val="black"/>
                </a:solidFill>
                <a:effectLst/>
                <a:uLnTx/>
                <a:uFillTx/>
                <a:ea typeface="+mn-ea"/>
                <a:cs typeface="+mn-cs"/>
              </a:rPr>
              <a:t>.</a:t>
            </a:r>
          </a:p>
          <a:p>
            <a:pPr marL="800100" marR="0" lvl="1" indent="-342900" algn="l" defTabSz="914400" rtl="0" eaLnBrk="1" fontAlgn="auto" latinLnBrk="0" hangingPunct="1">
              <a:lnSpc>
                <a:spcPct val="100000"/>
              </a:lnSpc>
              <a:spcBef>
                <a:spcPts val="600"/>
              </a:spcBef>
              <a:spcAft>
                <a:spcPts val="0"/>
              </a:spcAft>
              <a:buClr>
                <a:srgbClr val="007FA3"/>
              </a:buClr>
              <a:buSzTx/>
              <a:buFont typeface="Wingdings" panose="05000000000000000000" pitchFamily="2" charset="2"/>
              <a:buChar char="§"/>
              <a:tabLst/>
              <a:defRPr/>
            </a:pPr>
            <a:endParaRPr lang="en-US" sz="2400" dirty="0">
              <a:solidFill>
                <a:prstClr val="black"/>
              </a:solidFill>
            </a:endParaRPr>
          </a:p>
          <a:p>
            <a:pPr marL="800100" lvl="1" indent="-342900">
              <a:spcBef>
                <a:spcPts val="900"/>
              </a:spcBef>
              <a:buClr>
                <a:srgbClr val="007FA3"/>
              </a:buClr>
              <a:buSzPct val="100000"/>
              <a:buFont typeface="Calibri" panose="020F0502020204030204" pitchFamily="34" charset="0"/>
              <a:buChar char="—"/>
              <a:defRPr/>
            </a:pPr>
            <a:r>
              <a:rPr kumimoji="0" lang="en-US" altLang="en-US" sz="2400" b="1" i="0" u="none" strike="noStrike" kern="1200" cap="none" spc="0" normalizeH="0" baseline="0" noProof="0" dirty="0">
                <a:ln>
                  <a:noFill/>
                </a:ln>
                <a:solidFill>
                  <a:srgbClr val="FF0000"/>
                </a:solidFill>
                <a:effectLst/>
                <a:uLnTx/>
                <a:uFillTx/>
                <a:latin typeface="Calibri" panose="020F0502020204030204"/>
                <a:ea typeface="ヒラギノ角ゴ Pro W3"/>
                <a:cs typeface="ヒラギノ角ゴ Pro W3"/>
              </a:rPr>
              <a:t>Commercial Paper</a:t>
            </a:r>
            <a:r>
              <a:rPr kumimoji="0" lang="en-US" altLang="en-US" sz="2400" b="0" i="0" u="none" strike="noStrike" kern="1200" cap="none" spc="0" normalizeH="0" baseline="0" noProof="0" dirty="0">
                <a:ln>
                  <a:noFill/>
                </a:ln>
                <a:solidFill>
                  <a:prstClr val="black"/>
                </a:solidFill>
                <a:effectLst/>
                <a:uLnTx/>
                <a:uFillTx/>
                <a:latin typeface="Calibri" panose="020F0502020204030204"/>
                <a:ea typeface="ヒラギノ角ゴ Pro W3"/>
                <a:cs typeface="ヒラギノ角ゴ Pro W3"/>
              </a:rPr>
              <a:t>: These are unsecured </a:t>
            </a:r>
            <a:r>
              <a:rPr kumimoji="0" lang="en-US" altLang="en-US" sz="2400" b="0" i="0" u="none" strike="noStrike" kern="1200" cap="none" spc="0" normalizeH="0" baseline="0" noProof="0" dirty="0">
                <a:ln>
                  <a:noFill/>
                </a:ln>
                <a:solidFill>
                  <a:prstClr val="black"/>
                </a:solidFill>
                <a:effectLst/>
                <a:uLnTx/>
                <a:uFillTx/>
                <a:latin typeface="Arial"/>
                <a:ea typeface="ヒラギノ角ゴ Pro W3"/>
                <a:cs typeface="ヒラギノ角ゴ Pro W3"/>
              </a:rPr>
              <a:t>promissory notes, issued by corporations, that mature in no more than </a:t>
            </a:r>
            <a:r>
              <a:rPr kumimoji="0" lang="en-US" altLang="en-US" sz="2400" b="0" i="0" u="none" strike="noStrike" kern="1200" cap="none" spc="0" normalizeH="0" baseline="0" noProof="0" dirty="0">
                <a:ln>
                  <a:noFill/>
                </a:ln>
                <a:solidFill>
                  <a:srgbClr val="FF0000"/>
                </a:solidFill>
                <a:effectLst/>
                <a:uLnTx/>
                <a:uFillTx/>
                <a:latin typeface="Arial"/>
                <a:ea typeface="ヒラギノ角ゴ Pro W3"/>
                <a:cs typeface="ヒラギノ角ゴ Pro W3"/>
              </a:rPr>
              <a:t>270</a:t>
            </a:r>
            <a:r>
              <a:rPr kumimoji="0" lang="en-US" altLang="en-US" sz="2400" b="0" i="0" u="none" strike="noStrike" kern="1200" cap="none" spc="0" normalizeH="0" baseline="0" noProof="0" dirty="0">
                <a:ln>
                  <a:noFill/>
                </a:ln>
                <a:solidFill>
                  <a:prstClr val="black"/>
                </a:solidFill>
                <a:effectLst/>
                <a:uLnTx/>
                <a:uFillTx/>
                <a:latin typeface="Arial"/>
                <a:ea typeface="ヒラギノ角ゴ Pro W3"/>
                <a:cs typeface="ヒラギノ角ゴ Pro W3"/>
              </a:rPr>
              <a:t> days.</a:t>
            </a:r>
          </a:p>
          <a:p>
            <a:pPr marL="800100" lvl="1" indent="-342900">
              <a:spcBef>
                <a:spcPts val="900"/>
              </a:spcBef>
              <a:buClr>
                <a:srgbClr val="007FA3"/>
              </a:buClr>
              <a:buSzPct val="100000"/>
              <a:buFont typeface="Wingdings" panose="05000000000000000000" pitchFamily="2" charset="2"/>
              <a:buChar char="§"/>
              <a:defRPr/>
            </a:pPr>
            <a:r>
              <a:rPr lang="en-US" altLang="en-US" sz="2400" dirty="0">
                <a:ea typeface="ヒラギノ角ゴ Pro W3"/>
                <a:cs typeface="ヒラギノ角ゴ Pro W3"/>
              </a:rPr>
              <a:t>The use of commercial paper increased significantly in the early </a:t>
            </a:r>
            <a:r>
              <a:rPr lang="en-US" altLang="en-US" sz="2400" dirty="0">
                <a:solidFill>
                  <a:srgbClr val="FF0000"/>
                </a:solidFill>
                <a:ea typeface="ヒラギノ角ゴ Pro W3"/>
                <a:cs typeface="ヒラギノ角ゴ Pro W3"/>
              </a:rPr>
              <a:t>1980s</a:t>
            </a:r>
            <a:r>
              <a:rPr lang="en-US" altLang="en-US" sz="2400" dirty="0">
                <a:ea typeface="ヒラギノ角ゴ Pro W3"/>
                <a:cs typeface="ヒラギノ角ゴ Pro W3"/>
              </a:rPr>
              <a:t> because of the rising cost of bank loans.</a:t>
            </a:r>
          </a:p>
          <a:p>
            <a:pPr marL="800100" lvl="1" indent="-342900">
              <a:spcBef>
                <a:spcPts val="900"/>
              </a:spcBef>
              <a:buClr>
                <a:srgbClr val="007FA3"/>
              </a:buClr>
              <a:buSzPct val="100000"/>
              <a:buFont typeface="Wingdings" panose="05000000000000000000" pitchFamily="2" charset="2"/>
              <a:buChar char="§"/>
              <a:defRPr/>
            </a:pPr>
            <a:r>
              <a:rPr lang="en-US" sz="2400" dirty="0">
                <a:ea typeface="ヒラギノ角ゴ Pro W3"/>
              </a:rPr>
              <a:t>About </a:t>
            </a:r>
            <a:r>
              <a:rPr lang="en-US" sz="2400" dirty="0">
                <a:solidFill>
                  <a:srgbClr val="FF0000"/>
                </a:solidFill>
                <a:ea typeface="ヒラギノ角ゴ Pro W3"/>
              </a:rPr>
              <a:t>60% </a:t>
            </a:r>
            <a:r>
              <a:rPr lang="en-US" sz="2400" dirty="0">
                <a:ea typeface="ヒラギノ角ゴ Pro W3"/>
              </a:rPr>
              <a:t>of commercial papers are sold by the issuer to the buyers. The rest goes to the money market by dealers.</a:t>
            </a: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R="0" lvl="0" algn="l" defTabSz="914400" rtl="0" eaLnBrk="1" fontAlgn="auto" latinLnBrk="0" hangingPunct="1">
              <a:lnSpc>
                <a:spcPct val="100000"/>
              </a:lnSpc>
              <a:spcBef>
                <a:spcPts val="900"/>
              </a:spcBef>
              <a:spcAft>
                <a:spcPts val="0"/>
              </a:spcAft>
              <a:buClr>
                <a:srgbClr val="007FA3"/>
              </a:buClr>
              <a:buSzPct val="100000"/>
              <a:tabLst/>
              <a:defRPr/>
            </a:pPr>
            <a:endParaRPr kumimoji="0" lang="en-US" sz="24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230947739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FD43F2-B9AB-87D4-FAF4-C331154896BC}"/>
              </a:ext>
            </a:extLst>
          </p:cNvPr>
          <p:cNvSpPr>
            <a:spLocks noGrp="1"/>
          </p:cNvSpPr>
          <p:nvPr>
            <p:ph type="sldNum" sz="quarter" idx="12"/>
          </p:nvPr>
        </p:nvSpPr>
        <p:spPr/>
        <p:txBody>
          <a:bodyPr/>
          <a:lstStyle/>
          <a:p>
            <a:fld id="{E268A2EE-60DF-4D9A-BDB5-E8B57244CE40}" type="slidenum">
              <a:rPr lang="en-GB" smtClean="0"/>
              <a:pPr/>
              <a:t>54</a:t>
            </a:fld>
            <a:endParaRPr lang="en-GB"/>
          </a:p>
        </p:txBody>
      </p:sp>
      <p:sp>
        <p:nvSpPr>
          <p:cNvPr id="3" name="Content Placeholder 2">
            <a:extLst>
              <a:ext uri="{FF2B5EF4-FFF2-40B4-BE49-F238E27FC236}">
                <a16:creationId xmlns:a16="http://schemas.microsoft.com/office/drawing/2014/main" id="{CE4F8BA4-E6DC-BE67-F8D9-039A1AA4D38C}"/>
              </a:ext>
            </a:extLst>
          </p:cNvPr>
          <p:cNvSpPr txBox="1">
            <a:spLocks/>
          </p:cNvSpPr>
          <p:nvPr/>
        </p:nvSpPr>
        <p:spPr>
          <a:xfrm>
            <a:off x="285227" y="1258349"/>
            <a:ext cx="11421670" cy="5316187"/>
          </a:xfrm>
          <a:prstGeom prst="rect">
            <a:avLst/>
          </a:prstGeom>
        </p:spPr>
        <p:txBody>
          <a:bodyPr>
            <a:norm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a:buClr>
                <a:srgbClr val="0070C0"/>
              </a:buClr>
              <a:buFont typeface="Wingdings" panose="05000000000000000000" pitchFamily="2" charset="2"/>
              <a:buChar char="§"/>
            </a:pPr>
            <a:r>
              <a:rPr lang="en-US" altLang="en-US" sz="2400" dirty="0">
                <a:ea typeface="ヒラギノ角ゴ Pro W3"/>
                <a:cs typeface="ヒラギノ角ゴ Pro W3"/>
              </a:rPr>
              <a:t>The use of commercial paper increased significantly in the early </a:t>
            </a:r>
            <a:r>
              <a:rPr lang="en-US" altLang="en-US" sz="2400" dirty="0">
                <a:solidFill>
                  <a:srgbClr val="FF0000"/>
                </a:solidFill>
                <a:ea typeface="ヒラギノ角ゴ Pro W3"/>
                <a:cs typeface="ヒラギノ角ゴ Pro W3"/>
              </a:rPr>
              <a:t>1980s</a:t>
            </a:r>
            <a:r>
              <a:rPr lang="en-US" altLang="en-US" sz="2400" dirty="0">
                <a:ea typeface="ヒラギノ角ゴ Pro W3"/>
                <a:cs typeface="ヒラギノ角ゴ Pro W3"/>
              </a:rPr>
              <a:t> because of the rising cost of bank loans.</a:t>
            </a:r>
          </a:p>
          <a:p>
            <a:pPr marL="0" marR="0" lvl="0" indent="0" algn="l" defTabSz="914400" rtl="0" eaLnBrk="1" fontAlgn="auto" latinLnBrk="0" hangingPunct="1">
              <a:lnSpc>
                <a:spcPct val="100000"/>
              </a:lnSpc>
              <a:spcBef>
                <a:spcPts val="900"/>
              </a:spcBef>
              <a:spcAft>
                <a:spcPts val="0"/>
              </a:spcAft>
              <a:buClr>
                <a:srgbClr val="007FA3"/>
              </a:buClr>
              <a:buSzPct val="100000"/>
              <a:buFont typeface="Arial" panose="020B0604020202020204" pitchFamily="34" charset="0"/>
              <a:buNone/>
              <a:tabLst/>
              <a:defRPr/>
            </a:pPr>
            <a:r>
              <a:rPr kumimoji="0" lang="en-US" altLang="en-US" sz="2400" b="0" i="0" u="none" strike="noStrike" kern="1200" cap="none" spc="0" normalizeH="0" baseline="0" noProof="0" dirty="0">
                <a:ln>
                  <a:noFill/>
                </a:ln>
                <a:solidFill>
                  <a:prstClr val="black"/>
                </a:solidFill>
                <a:effectLst/>
                <a:uLnTx/>
                <a:uFillTx/>
                <a:ea typeface="+mn-ea"/>
                <a:cs typeface="+mn-cs"/>
              </a:rPr>
              <a:t>Commercial paper volume:</a:t>
            </a:r>
          </a:p>
          <a:p>
            <a:pPr marL="342900" marR="0" lvl="0" indent="-342900" algn="l" defTabSz="914400" rtl="0" eaLnBrk="1" fontAlgn="auto" latinLnBrk="0" hangingPunct="1">
              <a:lnSpc>
                <a:spcPct val="100000"/>
              </a:lnSpc>
              <a:spcBef>
                <a:spcPts val="900"/>
              </a:spcBef>
              <a:spcAft>
                <a:spcPts val="0"/>
              </a:spcAft>
              <a:buClr>
                <a:srgbClr val="007FA3"/>
              </a:buClr>
              <a:buSzPct val="100000"/>
              <a:buFont typeface="Wingdings" panose="05000000000000000000" pitchFamily="2" charset="2"/>
              <a:buChar char="§"/>
              <a:tabLst/>
              <a:defRPr/>
            </a:pPr>
            <a:r>
              <a:rPr kumimoji="0" lang="en-US" altLang="en-US" sz="2400" b="0" i="0" u="none" strike="noStrike" kern="1200" cap="none" spc="0" normalizeH="0" baseline="0" noProof="0" dirty="0">
                <a:ln>
                  <a:noFill/>
                </a:ln>
                <a:solidFill>
                  <a:prstClr val="black"/>
                </a:solidFill>
                <a:effectLst/>
                <a:uLnTx/>
                <a:uFillTx/>
                <a:ea typeface="+mn-ea"/>
                <a:cs typeface="+mn-cs"/>
              </a:rPr>
              <a:t>fell significantly during the recent economic recession</a:t>
            </a:r>
          </a:p>
          <a:p>
            <a:pPr marL="342900" marR="0" lvl="0" indent="-342900" algn="l" defTabSz="914400" rtl="0" eaLnBrk="1" fontAlgn="auto" latinLnBrk="0" hangingPunct="1">
              <a:lnSpc>
                <a:spcPct val="100000"/>
              </a:lnSpc>
              <a:spcBef>
                <a:spcPts val="900"/>
              </a:spcBef>
              <a:spcAft>
                <a:spcPts val="0"/>
              </a:spcAft>
              <a:buClr>
                <a:srgbClr val="007FA3"/>
              </a:buClr>
              <a:buSzPct val="100000"/>
              <a:buFont typeface="Wingdings" panose="05000000000000000000" pitchFamily="2" charset="2"/>
              <a:buChar char="§"/>
              <a:tabLst/>
              <a:defRPr/>
            </a:pPr>
            <a:r>
              <a:rPr kumimoji="0" lang="en-US" altLang="en-US" sz="2400" b="0" i="0" u="none" strike="noStrike" kern="1200" cap="none" spc="0" normalizeH="0" baseline="0" noProof="0" dirty="0">
                <a:ln>
                  <a:noFill/>
                </a:ln>
                <a:solidFill>
                  <a:prstClr val="black"/>
                </a:solidFill>
                <a:effectLst/>
                <a:uLnTx/>
                <a:uFillTx/>
                <a:ea typeface="+mn-ea"/>
                <a:cs typeface="+mn-cs"/>
              </a:rPr>
              <a:t>annual market is still large, at well over </a:t>
            </a:r>
            <a:r>
              <a:rPr kumimoji="0" lang="en-US" altLang="en-US" sz="2400" b="0" i="0" u="none" strike="noStrike" kern="1200" cap="none" spc="0" normalizeH="0" baseline="0" noProof="0" dirty="0">
                <a:ln>
                  <a:noFill/>
                </a:ln>
                <a:solidFill>
                  <a:srgbClr val="FF0000"/>
                </a:solidFill>
                <a:effectLst/>
                <a:uLnTx/>
                <a:uFillTx/>
                <a:ea typeface="+mn-ea"/>
                <a:cs typeface="+mn-cs"/>
              </a:rPr>
              <a:t>$0.85 trillion </a:t>
            </a:r>
            <a:r>
              <a:rPr kumimoji="0" lang="en-US" altLang="en-US" sz="2400" b="0" i="0" u="none" strike="noStrike" kern="1200" cap="none" spc="0" normalizeH="0" baseline="0" noProof="0" dirty="0">
                <a:ln>
                  <a:noFill/>
                </a:ln>
                <a:solidFill>
                  <a:prstClr val="black"/>
                </a:solidFill>
                <a:effectLst/>
                <a:uLnTx/>
                <a:uFillTx/>
                <a:ea typeface="+mn-ea"/>
                <a:cs typeface="+mn-cs"/>
              </a:rPr>
              <a:t>outstanding</a:t>
            </a:r>
          </a:p>
          <a:p>
            <a:pPr marL="0" marR="0" lvl="0" indent="0" algn="l" defTabSz="914400" rtl="0" eaLnBrk="1" fontAlgn="auto" latinLnBrk="0" hangingPunct="1">
              <a:lnSpc>
                <a:spcPct val="100000"/>
              </a:lnSpc>
              <a:spcBef>
                <a:spcPts val="900"/>
              </a:spcBef>
              <a:spcAft>
                <a:spcPts val="0"/>
              </a:spcAft>
              <a:buClr>
                <a:srgbClr val="007FA3"/>
              </a:buClr>
              <a:buSzPct val="100000"/>
              <a:buFont typeface="Arial" panose="020B0604020202020204" pitchFamily="34" charset="0"/>
              <a:buNone/>
              <a:tabLst/>
              <a:defRPr/>
            </a:pPr>
            <a:r>
              <a:rPr kumimoji="0" lang="en-US" altLang="en-US" sz="2400" b="0" i="0" u="none" strike="noStrike" kern="1200" cap="none" spc="0" normalizeH="0" baseline="0" noProof="0" dirty="0">
                <a:ln>
                  <a:noFill/>
                </a:ln>
                <a:solidFill>
                  <a:prstClr val="black"/>
                </a:solidFill>
                <a:effectLst/>
                <a:uLnTx/>
                <a:uFillTx/>
                <a:ea typeface="+mn-ea"/>
                <a:cs typeface="+mn-cs"/>
              </a:rPr>
              <a:t>A special type of commercial paper, known as </a:t>
            </a:r>
            <a:r>
              <a:rPr kumimoji="0" lang="en-US" altLang="en-US" sz="2400" b="1" i="0" u="none" strike="noStrike" kern="1200" cap="none" spc="0" normalizeH="0" baseline="0" noProof="0" dirty="0">
                <a:ln>
                  <a:noFill/>
                </a:ln>
                <a:solidFill>
                  <a:srgbClr val="FF0000"/>
                </a:solidFill>
                <a:effectLst/>
                <a:uLnTx/>
                <a:uFillTx/>
                <a:ea typeface="+mn-ea"/>
                <a:cs typeface="+mn-cs"/>
              </a:rPr>
              <a:t>asset-backed commercial paper </a:t>
            </a:r>
            <a:r>
              <a:rPr kumimoji="0" lang="en-US" altLang="en-US" sz="2400" b="0" i="0" u="none" strike="noStrike" kern="1200" cap="none" spc="0" normalizeH="0" baseline="0" noProof="0" dirty="0">
                <a:ln>
                  <a:noFill/>
                </a:ln>
                <a:solidFill>
                  <a:prstClr val="black"/>
                </a:solidFill>
                <a:effectLst/>
                <a:uLnTx/>
                <a:uFillTx/>
                <a:ea typeface="+mn-ea"/>
                <a:cs typeface="+mn-cs"/>
              </a:rPr>
              <a:t>(</a:t>
            </a:r>
            <a:r>
              <a:rPr kumimoji="0" lang="en-US" altLang="en-US" sz="2400" b="0" i="0" u="none" strike="noStrike" kern="1200" cap="none" spc="0" normalizeH="0" baseline="0" noProof="0" dirty="0">
                <a:ln>
                  <a:noFill/>
                </a:ln>
                <a:solidFill>
                  <a:srgbClr val="FF0000"/>
                </a:solidFill>
                <a:effectLst/>
                <a:uLnTx/>
                <a:uFillTx/>
                <a:ea typeface="+mn-ea"/>
                <a:cs typeface="+mn-cs"/>
              </a:rPr>
              <a:t>ABCP</a:t>
            </a:r>
            <a:r>
              <a:rPr kumimoji="0" lang="en-US" altLang="en-US" sz="2400" b="0" i="0" u="none" strike="noStrike" kern="1200" cap="none" spc="0" normalizeH="0" baseline="0" noProof="0" dirty="0">
                <a:ln>
                  <a:noFill/>
                </a:ln>
                <a:solidFill>
                  <a:prstClr val="black"/>
                </a:solidFill>
                <a:effectLst/>
                <a:uLnTx/>
                <a:uFillTx/>
                <a:ea typeface="+mn-ea"/>
                <a:cs typeface="+mn-cs"/>
              </a:rPr>
              <a:t>)</a:t>
            </a:r>
          </a:p>
          <a:p>
            <a:pPr marL="342900" marR="0" lvl="0" indent="-342900" algn="l" defTabSz="914400" rtl="0" eaLnBrk="1" fontAlgn="auto" latinLnBrk="0" hangingPunct="1">
              <a:lnSpc>
                <a:spcPct val="100000"/>
              </a:lnSpc>
              <a:spcBef>
                <a:spcPts val="900"/>
              </a:spcBef>
              <a:spcAft>
                <a:spcPts val="0"/>
              </a:spcAft>
              <a:buClr>
                <a:srgbClr val="007FA3"/>
              </a:buClr>
              <a:buSzPct val="100000"/>
              <a:buFont typeface="Wingdings" panose="05000000000000000000" pitchFamily="2" charset="2"/>
              <a:buChar char="§"/>
              <a:tabLst/>
              <a:defRPr/>
            </a:pPr>
            <a:r>
              <a:rPr kumimoji="0" lang="en-US" altLang="en-US" sz="2400" b="0" i="0" u="none" strike="noStrike" kern="1200" cap="none" spc="0" normalizeH="0" baseline="0" noProof="0" dirty="0">
                <a:ln>
                  <a:noFill/>
                </a:ln>
                <a:solidFill>
                  <a:prstClr val="black"/>
                </a:solidFill>
                <a:effectLst/>
                <a:uLnTx/>
                <a:uFillTx/>
                <a:ea typeface="+mn-ea"/>
                <a:cs typeface="+mn-cs"/>
              </a:rPr>
              <a:t>played a </a:t>
            </a:r>
            <a:r>
              <a:rPr kumimoji="0" lang="en-US" altLang="en-US" sz="2400" b="0" i="0" u="sng" strike="noStrike" kern="1200" cap="none" spc="0" normalizeH="0" baseline="0" noProof="0" dirty="0">
                <a:ln>
                  <a:noFill/>
                </a:ln>
                <a:solidFill>
                  <a:prstClr val="black"/>
                </a:solidFill>
                <a:effectLst/>
                <a:uLnTx/>
                <a:uFillTx/>
                <a:ea typeface="+mn-ea"/>
                <a:cs typeface="+mn-cs"/>
              </a:rPr>
              <a:t>key role in the financial crisis </a:t>
            </a:r>
            <a:r>
              <a:rPr kumimoji="0" lang="en-US" altLang="en-US" sz="2400" b="0" i="0" u="none" strike="noStrike" kern="1200" cap="none" spc="0" normalizeH="0" baseline="0" noProof="0" dirty="0">
                <a:ln>
                  <a:noFill/>
                </a:ln>
                <a:solidFill>
                  <a:prstClr val="black"/>
                </a:solidFill>
                <a:effectLst/>
                <a:uLnTx/>
                <a:uFillTx/>
                <a:ea typeface="+mn-ea"/>
                <a:cs typeface="+mn-cs"/>
              </a:rPr>
              <a:t>in </a:t>
            </a:r>
            <a:r>
              <a:rPr kumimoji="0" lang="en-US" altLang="en-US" sz="2400" b="0" i="0" u="none" strike="noStrike" kern="1200" cap="none" spc="0" normalizeH="0" baseline="0" noProof="0" dirty="0">
                <a:ln>
                  <a:noFill/>
                </a:ln>
                <a:solidFill>
                  <a:srgbClr val="FF0000"/>
                </a:solidFill>
                <a:effectLst/>
                <a:uLnTx/>
                <a:uFillTx/>
                <a:ea typeface="+mn-ea"/>
                <a:cs typeface="+mn-cs"/>
              </a:rPr>
              <a:t>2008</a:t>
            </a:r>
            <a:r>
              <a:rPr kumimoji="0" lang="en-US" altLang="en-US" sz="2400" b="0" i="0" u="none" strike="noStrike" kern="1200" cap="none" spc="0" normalizeH="0" baseline="0" noProof="0" dirty="0">
                <a:ln>
                  <a:noFill/>
                </a:ln>
                <a:solidFill>
                  <a:prstClr val="black"/>
                </a:solidFill>
                <a:effectLst/>
                <a:uLnTx/>
                <a:uFillTx/>
                <a:ea typeface="+mn-ea"/>
                <a:cs typeface="+mn-cs"/>
              </a:rPr>
              <a:t> backed by </a:t>
            </a:r>
            <a:r>
              <a:rPr kumimoji="0" lang="en-US" altLang="en-US" sz="2400" b="0" i="0" u="none" strike="noStrike" kern="1200" cap="none" spc="0" normalizeH="0" baseline="0" noProof="0" dirty="0" err="1">
                <a:ln>
                  <a:noFill/>
                </a:ln>
                <a:solidFill>
                  <a:prstClr val="black"/>
                </a:solidFill>
                <a:effectLst/>
                <a:uLnTx/>
                <a:uFillTx/>
                <a:ea typeface="+mn-ea"/>
                <a:cs typeface="+mn-cs"/>
              </a:rPr>
              <a:t>securitised</a:t>
            </a:r>
            <a:r>
              <a:rPr kumimoji="0" lang="en-US" altLang="en-US" sz="2400" b="0" i="0" u="none" strike="noStrike" kern="1200" cap="none" spc="0" normalizeH="0" baseline="0" noProof="0" dirty="0">
                <a:ln>
                  <a:noFill/>
                </a:ln>
                <a:solidFill>
                  <a:prstClr val="black"/>
                </a:solidFill>
                <a:effectLst/>
                <a:uLnTx/>
                <a:uFillTx/>
                <a:ea typeface="+mn-ea"/>
                <a:cs typeface="+mn-cs"/>
              </a:rPr>
              <a:t> mortgages</a:t>
            </a:r>
          </a:p>
          <a:p>
            <a:pPr marL="342900" marR="0" lvl="0" indent="-342900" algn="l" defTabSz="914400" rtl="0" eaLnBrk="1" fontAlgn="auto" latinLnBrk="0" hangingPunct="1">
              <a:lnSpc>
                <a:spcPct val="100000"/>
              </a:lnSpc>
              <a:spcBef>
                <a:spcPts val="900"/>
              </a:spcBef>
              <a:spcAft>
                <a:spcPts val="0"/>
              </a:spcAft>
              <a:buClr>
                <a:srgbClr val="007FA3"/>
              </a:buClr>
              <a:buSzPct val="100000"/>
              <a:buFont typeface="Wingdings" panose="05000000000000000000" pitchFamily="2" charset="2"/>
              <a:buChar char="§"/>
              <a:tabLst/>
              <a:defRPr/>
            </a:pPr>
            <a:r>
              <a:rPr kumimoji="0" lang="en-US" altLang="en-US" sz="2400" b="0" i="0" u="none" strike="noStrike" kern="1200" cap="none" spc="0" normalizeH="0" baseline="0" noProof="0" dirty="0">
                <a:ln>
                  <a:noFill/>
                </a:ln>
                <a:solidFill>
                  <a:prstClr val="black"/>
                </a:solidFill>
                <a:effectLst/>
                <a:uLnTx/>
                <a:uFillTx/>
                <a:ea typeface="+mn-ea"/>
                <a:cs typeface="+mn-cs"/>
              </a:rPr>
              <a:t>often difficult to understand</a:t>
            </a:r>
          </a:p>
          <a:p>
            <a:pPr marL="342900" marR="0" lvl="0" indent="-342900" algn="l" defTabSz="914400" rtl="0" eaLnBrk="1" fontAlgn="auto" latinLnBrk="0" hangingPunct="1">
              <a:lnSpc>
                <a:spcPct val="100000"/>
              </a:lnSpc>
              <a:spcBef>
                <a:spcPts val="900"/>
              </a:spcBef>
              <a:spcAft>
                <a:spcPts val="0"/>
              </a:spcAft>
              <a:buClr>
                <a:srgbClr val="007FA3"/>
              </a:buClr>
              <a:buSzPct val="100000"/>
              <a:buFont typeface="Wingdings" panose="05000000000000000000" pitchFamily="2" charset="2"/>
              <a:buChar char="§"/>
              <a:tabLst/>
              <a:defRPr/>
            </a:pPr>
            <a:r>
              <a:rPr kumimoji="0" lang="en-US" altLang="en-US" sz="2400" b="0" i="0" u="none" strike="noStrike" kern="1200" cap="none" spc="0" normalizeH="0" baseline="0" noProof="0" dirty="0">
                <a:ln>
                  <a:noFill/>
                </a:ln>
                <a:solidFill>
                  <a:prstClr val="black"/>
                </a:solidFill>
                <a:effectLst/>
                <a:uLnTx/>
                <a:uFillTx/>
                <a:ea typeface="+mn-ea"/>
                <a:cs typeface="+mn-cs"/>
              </a:rPr>
              <a:t>accounted for about </a:t>
            </a:r>
            <a:r>
              <a:rPr kumimoji="0" lang="en-US" altLang="en-US" sz="2400" b="0" i="0" u="none" strike="noStrike" kern="1200" cap="none" spc="0" normalizeH="0" baseline="0" noProof="0" dirty="0">
                <a:ln>
                  <a:noFill/>
                </a:ln>
                <a:solidFill>
                  <a:srgbClr val="FF0000"/>
                </a:solidFill>
                <a:effectLst/>
                <a:uLnTx/>
                <a:uFillTx/>
                <a:ea typeface="+mn-ea"/>
                <a:cs typeface="+mn-cs"/>
              </a:rPr>
              <a:t>$1 trillion</a:t>
            </a:r>
            <a:endParaRPr kumimoji="0" lang="en-US" sz="2400" b="0" i="0" u="none" strike="noStrike" kern="1200" cap="none" spc="0" normalizeH="0" baseline="0" noProof="0" dirty="0">
              <a:ln>
                <a:noFill/>
              </a:ln>
              <a:solidFill>
                <a:srgbClr val="FF0000"/>
              </a:solidFill>
              <a:effectLst/>
              <a:uLnTx/>
              <a:uFillTx/>
              <a:ea typeface="+mn-ea"/>
              <a:cs typeface="+mn-cs"/>
            </a:endParaRPr>
          </a:p>
          <a:p>
            <a:pPr marL="109728" indent="0">
              <a:buClr>
                <a:srgbClr val="0070C0"/>
              </a:buClr>
              <a:buNone/>
            </a:pPr>
            <a:r>
              <a:rPr lang="en-US" sz="2200" dirty="0"/>
              <a:t>When the poor quality of the underlying assets was exposed, a run on ABCP began. Because ABCP was held by many money market mutual funds (MMMFs), these funds also experienced a run. The government eventually had to step in to prevent the collapse of the MMMF market.</a:t>
            </a:r>
          </a:p>
          <a:p>
            <a:pPr marL="109728" indent="0">
              <a:buClr>
                <a:srgbClr val="0070C0"/>
              </a:buClr>
              <a:buNone/>
            </a:pPr>
            <a:endParaRPr lang="en-US" sz="2400" dirty="0"/>
          </a:p>
          <a:p>
            <a:pPr>
              <a:buFont typeface="Arial" panose="020B0604020202020204" pitchFamily="34" charset="0"/>
              <a:buChar char="•"/>
            </a:pPr>
            <a:endParaRPr lang="en-GB" sz="2400" dirty="0"/>
          </a:p>
        </p:txBody>
      </p:sp>
      <p:sp>
        <p:nvSpPr>
          <p:cNvPr id="4" name="Title 1">
            <a:extLst>
              <a:ext uri="{FF2B5EF4-FFF2-40B4-BE49-F238E27FC236}">
                <a16:creationId xmlns:a16="http://schemas.microsoft.com/office/drawing/2014/main" id="{271347A0-DF01-1E05-6489-0D38C742BB2E}"/>
              </a:ext>
            </a:extLst>
          </p:cNvPr>
          <p:cNvSpPr txBox="1">
            <a:spLocks/>
          </p:cNvSpPr>
          <p:nvPr/>
        </p:nvSpPr>
        <p:spPr>
          <a:xfrm>
            <a:off x="540913" y="692696"/>
            <a:ext cx="11256135" cy="448207"/>
          </a:xfrm>
          <a:prstGeom prst="rect">
            <a:avLst/>
          </a:prstGeom>
          <a:solidFill>
            <a:schemeClr val="accent6"/>
          </a:solidFill>
        </p:spPr>
        <p:style>
          <a:lnRef idx="0">
            <a:schemeClr val="accent6"/>
          </a:lnRef>
          <a:fillRef idx="3">
            <a:schemeClr val="accent6"/>
          </a:fillRef>
          <a:effectRef idx="3">
            <a:schemeClr val="accent6"/>
          </a:effectRef>
          <a:fontRef idx="minor">
            <a:schemeClr val="lt1"/>
          </a:fontRef>
        </p:style>
        <p:txBody>
          <a:bodyP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sz="3200" dirty="0">
                <a:solidFill>
                  <a:schemeClr val="tx1"/>
                </a:solidFill>
              </a:rPr>
              <a:t>The Money Markets Instruments</a:t>
            </a:r>
            <a:endParaRPr lang="en-GB" sz="3200" dirty="0">
              <a:solidFill>
                <a:schemeClr val="tx1"/>
              </a:solidFill>
            </a:endParaRPr>
          </a:p>
        </p:txBody>
      </p:sp>
    </p:spTree>
    <p:extLst>
      <p:ext uri="{BB962C8B-B14F-4D97-AF65-F5344CB8AC3E}">
        <p14:creationId xmlns:p14="http://schemas.microsoft.com/office/powerpoint/2010/main" val="115651779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5431" y="526418"/>
            <a:ext cx="11681138" cy="423040"/>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Test Yourself</a:t>
            </a:r>
          </a:p>
        </p:txBody>
      </p:sp>
      <p:sp>
        <p:nvSpPr>
          <p:cNvPr id="6" name="TextBox 5">
            <a:extLst>
              <a:ext uri="{FF2B5EF4-FFF2-40B4-BE49-F238E27FC236}">
                <a16:creationId xmlns:a16="http://schemas.microsoft.com/office/drawing/2014/main" id="{1A818563-8734-4170-839A-10E85BF77D15}"/>
              </a:ext>
            </a:extLst>
          </p:cNvPr>
          <p:cNvSpPr txBox="1"/>
          <p:nvPr/>
        </p:nvSpPr>
        <p:spPr>
          <a:xfrm>
            <a:off x="198305" y="1010245"/>
            <a:ext cx="5602428" cy="5847755"/>
          </a:xfrm>
          <a:prstGeom prst="rect">
            <a:avLst/>
          </a:prstGeom>
          <a:noFill/>
        </p:spPr>
        <p:txBody>
          <a:bodyPr wrap="square" rtlCol="0">
            <a:spAutoFit/>
          </a:bodyPr>
          <a:lstStyle/>
          <a:p>
            <a:pPr fontAlgn="base">
              <a:spcBef>
                <a:spcPts val="880"/>
              </a:spcBef>
            </a:pPr>
            <a:r>
              <a:rPr lang="en-US" sz="1400" spc="-5" dirty="0">
                <a:solidFill>
                  <a:srgbClr val="000000"/>
                </a:solidFill>
                <a:effectLst/>
                <a:latin typeface="Times New Roman" panose="02020603050405020304" pitchFamily="18" charset="0"/>
                <a:ea typeface="Times New Roman" panose="02020603050405020304" pitchFamily="18" charset="0"/>
              </a:rPr>
              <a:t>1) Which of the following are reported as assets on a bank's balance sheet?</a:t>
            </a:r>
            <a:endParaRPr lang="en-GB" sz="1400" dirty="0">
              <a:effectLst/>
              <a:latin typeface="Times New Roman" panose="02020603050405020304" pitchFamily="18" charset="0"/>
              <a:ea typeface="PMingLiU" panose="02020500000000000000" pitchFamily="18" charset="-120"/>
            </a:endParaRPr>
          </a:p>
          <a:p>
            <a:pPr lvl="0" fontAlgn="base">
              <a:buClr>
                <a:srgbClr val="000000"/>
              </a:buClr>
              <a:buSzPts val="1050"/>
              <a:buFont typeface="+mj-lt"/>
              <a:buAutoNum type="alphaUcParenR"/>
              <a:tabLst>
                <a:tab pos="182880" algn="l"/>
              </a:tabLst>
            </a:pPr>
            <a:r>
              <a:rPr lang="en-US" sz="1400" spc="-10" dirty="0">
                <a:solidFill>
                  <a:srgbClr val="000000"/>
                </a:solidFill>
                <a:effectLst/>
                <a:latin typeface="Times New Roman" panose="02020603050405020304" pitchFamily="18" charset="0"/>
                <a:ea typeface="Times New Roman" panose="02020603050405020304" pitchFamily="18" charset="0"/>
              </a:rPr>
              <a:t>   Borrowings</a:t>
            </a:r>
            <a:endParaRPr lang="en-GB" sz="1400" spc="-10" dirty="0">
              <a:effectLst/>
              <a:latin typeface="Times New Roman" panose="02020603050405020304" pitchFamily="18" charset="0"/>
              <a:ea typeface="Times New Roman" panose="02020603050405020304" pitchFamily="18" charset="0"/>
            </a:endParaRPr>
          </a:p>
          <a:p>
            <a:pPr lvl="0" fontAlgn="base">
              <a:buClr>
                <a:srgbClr val="000000"/>
              </a:buClr>
              <a:buSzPts val="1050"/>
              <a:buFont typeface="+mj-lt"/>
              <a:buAutoNum type="alphaUcParenR"/>
              <a:tabLst>
                <a:tab pos="182880" algn="l"/>
              </a:tabLst>
            </a:pPr>
            <a:r>
              <a:rPr lang="en-US" sz="1400" spc="-20" dirty="0">
                <a:solidFill>
                  <a:srgbClr val="000000"/>
                </a:solidFill>
                <a:effectLst/>
                <a:latin typeface="Times New Roman" panose="02020603050405020304" pitchFamily="18" charset="0"/>
                <a:ea typeface="Times New Roman" panose="02020603050405020304" pitchFamily="18" charset="0"/>
              </a:rPr>
              <a:t>   Reserves</a:t>
            </a:r>
            <a:endParaRPr lang="en-GB" sz="1400" spc="-10" dirty="0">
              <a:effectLst/>
              <a:latin typeface="Times New Roman" panose="02020603050405020304" pitchFamily="18" charset="0"/>
              <a:ea typeface="Times New Roman" panose="02020603050405020304" pitchFamily="18" charset="0"/>
            </a:endParaRPr>
          </a:p>
          <a:p>
            <a:pPr lvl="0" fontAlgn="base">
              <a:buClr>
                <a:srgbClr val="000000"/>
              </a:buClr>
              <a:buSzPts val="1050"/>
              <a:buFont typeface="+mj-lt"/>
              <a:buAutoNum type="alphaUcParenR"/>
              <a:tabLst>
                <a:tab pos="182880" algn="l"/>
              </a:tabLst>
            </a:pPr>
            <a:r>
              <a:rPr lang="en-US" sz="1400" spc="-10" dirty="0">
                <a:solidFill>
                  <a:srgbClr val="000000"/>
                </a:solidFill>
                <a:effectLst/>
                <a:latin typeface="Times New Roman" panose="02020603050405020304" pitchFamily="18" charset="0"/>
                <a:ea typeface="Times New Roman" panose="02020603050405020304" pitchFamily="18" charset="0"/>
              </a:rPr>
              <a:t>   Savings deposits</a:t>
            </a:r>
            <a:endParaRPr lang="en-GB" sz="1400" spc="-10" dirty="0">
              <a:effectLst/>
              <a:latin typeface="Times New Roman" panose="02020603050405020304" pitchFamily="18" charset="0"/>
              <a:ea typeface="Times New Roman" panose="02020603050405020304" pitchFamily="18" charset="0"/>
            </a:endParaRPr>
          </a:p>
          <a:p>
            <a:pPr lvl="0" fontAlgn="base">
              <a:buClr>
                <a:srgbClr val="000000"/>
              </a:buClr>
              <a:buSzPts val="1050"/>
              <a:buFont typeface="+mj-lt"/>
              <a:buAutoNum type="alphaUcParenR"/>
              <a:tabLst>
                <a:tab pos="182880" algn="l"/>
              </a:tabLst>
            </a:pPr>
            <a:r>
              <a:rPr lang="en-US" sz="1400" spc="-10" dirty="0">
                <a:solidFill>
                  <a:srgbClr val="000000"/>
                </a:solidFill>
                <a:effectLst/>
                <a:latin typeface="Times New Roman" panose="02020603050405020304" pitchFamily="18" charset="0"/>
                <a:ea typeface="Times New Roman" panose="02020603050405020304" pitchFamily="18" charset="0"/>
              </a:rPr>
              <a:t>   Bank capital</a:t>
            </a:r>
            <a:endParaRPr lang="en-GB" sz="1400" spc="-10" dirty="0">
              <a:effectLst/>
              <a:latin typeface="Times New Roman" panose="02020603050405020304" pitchFamily="18" charset="0"/>
              <a:ea typeface="Times New Roman" panose="02020603050405020304" pitchFamily="18" charset="0"/>
            </a:endParaRPr>
          </a:p>
          <a:p>
            <a:pPr lvl="0" fontAlgn="base">
              <a:buClr>
                <a:srgbClr val="000000"/>
              </a:buClr>
              <a:buSzPts val="1050"/>
              <a:buFont typeface="+mj-lt"/>
              <a:buAutoNum type="alphaUcParenR"/>
              <a:tabLst>
                <a:tab pos="182880" algn="l"/>
              </a:tabLst>
            </a:pPr>
            <a:r>
              <a:rPr lang="en-US" sz="1400" spc="-10" dirty="0">
                <a:solidFill>
                  <a:srgbClr val="000000"/>
                </a:solidFill>
                <a:effectLst/>
                <a:latin typeface="Times New Roman" panose="02020603050405020304" pitchFamily="18" charset="0"/>
                <a:ea typeface="Times New Roman" panose="02020603050405020304" pitchFamily="18" charset="0"/>
              </a:rPr>
              <a:t>   Only A and B of the above </a:t>
            </a:r>
            <a:br>
              <a:rPr lang="en-US" sz="1400" spc="-10" dirty="0">
                <a:solidFill>
                  <a:srgbClr val="000000"/>
                </a:solidFill>
                <a:effectLst/>
                <a:latin typeface="Times New Roman" panose="02020603050405020304" pitchFamily="18" charset="0"/>
                <a:ea typeface="Times New Roman" panose="02020603050405020304" pitchFamily="18" charset="0"/>
              </a:rPr>
            </a:br>
            <a:endParaRPr lang="en-US" sz="1400" spc="-10" dirty="0">
              <a:solidFill>
                <a:srgbClr val="000000"/>
              </a:solidFill>
              <a:effectLst/>
              <a:latin typeface="Times New Roman" panose="02020603050405020304" pitchFamily="18" charset="0"/>
              <a:ea typeface="Times New Roman" panose="02020603050405020304" pitchFamily="18" charset="0"/>
            </a:endParaRPr>
          </a:p>
          <a:p>
            <a:pPr lvl="0" fontAlgn="base">
              <a:buClr>
                <a:srgbClr val="000000"/>
              </a:buClr>
              <a:buSzPts val="1050"/>
              <a:tabLst>
                <a:tab pos="182880" algn="l"/>
              </a:tabLst>
            </a:pPr>
            <a:r>
              <a:rPr lang="en-US" sz="1400" dirty="0">
                <a:solidFill>
                  <a:srgbClr val="000000"/>
                </a:solidFill>
                <a:effectLst/>
                <a:latin typeface="Times New Roman" panose="02020603050405020304" pitchFamily="18" charset="0"/>
                <a:ea typeface="Times New Roman" panose="02020603050405020304" pitchFamily="18" charset="0"/>
              </a:rPr>
              <a:t>2) In general, banks make profits by selling-----liabilities and buying -------- assets.</a:t>
            </a:r>
            <a:endParaRPr lang="en-GB" sz="1400" dirty="0">
              <a:effectLst/>
              <a:latin typeface="Times New Roman" panose="02020603050405020304" pitchFamily="18" charset="0"/>
              <a:ea typeface="PMingLiU" panose="02020500000000000000" pitchFamily="18" charset="-120"/>
            </a:endParaRPr>
          </a:p>
          <a:p>
            <a:pPr lvl="0" fontAlgn="base">
              <a:buClr>
                <a:srgbClr val="000000"/>
              </a:buClr>
              <a:buSzPts val="1050"/>
              <a:buFont typeface="+mj-lt"/>
              <a:buAutoNum type="alphaUcParenR"/>
              <a:tabLst>
                <a:tab pos="182880" algn="l"/>
              </a:tabLst>
            </a:pPr>
            <a:r>
              <a:rPr lang="en-US" sz="1400" spc="-5" dirty="0">
                <a:solidFill>
                  <a:srgbClr val="000000"/>
                </a:solidFill>
                <a:effectLst/>
                <a:latin typeface="Times New Roman" panose="02020603050405020304" pitchFamily="18" charset="0"/>
                <a:ea typeface="Times New Roman" panose="02020603050405020304" pitchFamily="18" charset="0"/>
              </a:rPr>
              <a:t>   long-term; shorter-term</a:t>
            </a:r>
            <a:endParaRPr lang="en-GB" sz="1400" spc="-5" dirty="0">
              <a:effectLst/>
              <a:latin typeface="Times New Roman" panose="02020603050405020304" pitchFamily="18" charset="0"/>
              <a:ea typeface="Times New Roman" panose="02020603050405020304" pitchFamily="18" charset="0"/>
            </a:endParaRPr>
          </a:p>
          <a:p>
            <a:pPr lvl="0" fontAlgn="base">
              <a:buClr>
                <a:srgbClr val="000000"/>
              </a:buClr>
              <a:buSzPts val="1050"/>
              <a:buFont typeface="+mj-lt"/>
              <a:buAutoNum type="alphaUcParenR"/>
              <a:tabLst>
                <a:tab pos="182880" algn="l"/>
              </a:tabLst>
            </a:pPr>
            <a:r>
              <a:rPr lang="en-US" sz="1400" spc="-5" dirty="0">
                <a:solidFill>
                  <a:srgbClr val="000000"/>
                </a:solidFill>
                <a:effectLst/>
                <a:latin typeface="Times New Roman" panose="02020603050405020304" pitchFamily="18" charset="0"/>
                <a:ea typeface="Times New Roman" panose="02020603050405020304" pitchFamily="18" charset="0"/>
              </a:rPr>
              <a:t>   short-term; longer-term</a:t>
            </a:r>
            <a:endParaRPr lang="en-GB" sz="1400" spc="-5" dirty="0">
              <a:effectLst/>
              <a:latin typeface="Times New Roman" panose="02020603050405020304" pitchFamily="18" charset="0"/>
              <a:ea typeface="Times New Roman" panose="02020603050405020304" pitchFamily="18" charset="0"/>
            </a:endParaRPr>
          </a:p>
          <a:p>
            <a:pPr lvl="0" fontAlgn="base">
              <a:buClr>
                <a:srgbClr val="000000"/>
              </a:buClr>
              <a:buSzPts val="1050"/>
              <a:buFont typeface="+mj-lt"/>
              <a:buAutoNum type="alphaUcParenR"/>
              <a:tabLst>
                <a:tab pos="182880" algn="l"/>
              </a:tabLst>
            </a:pPr>
            <a:r>
              <a:rPr lang="en-US" sz="1400" spc="-10" dirty="0">
                <a:solidFill>
                  <a:srgbClr val="000000"/>
                </a:solidFill>
                <a:effectLst/>
                <a:latin typeface="Times New Roman" panose="02020603050405020304" pitchFamily="18" charset="0"/>
                <a:ea typeface="Times New Roman" panose="02020603050405020304" pitchFamily="18" charset="0"/>
              </a:rPr>
              <a:t>   illiquid; liquid</a:t>
            </a:r>
            <a:endParaRPr lang="en-GB" sz="1400" spc="-5" dirty="0">
              <a:effectLst/>
              <a:latin typeface="Times New Roman" panose="02020603050405020304" pitchFamily="18" charset="0"/>
              <a:ea typeface="Times New Roman" panose="02020603050405020304" pitchFamily="18" charset="0"/>
            </a:endParaRPr>
          </a:p>
          <a:p>
            <a:pPr lvl="0" fontAlgn="base">
              <a:buClr>
                <a:srgbClr val="000000"/>
              </a:buClr>
              <a:buSzPts val="1050"/>
              <a:buFont typeface="+mj-lt"/>
              <a:buAutoNum type="alphaUcParenR"/>
              <a:tabLst>
                <a:tab pos="182880" algn="l"/>
              </a:tabLst>
            </a:pPr>
            <a:r>
              <a:rPr lang="en-US" sz="1400" spc="-5" dirty="0">
                <a:solidFill>
                  <a:srgbClr val="000000"/>
                </a:solidFill>
                <a:effectLst/>
                <a:latin typeface="Times New Roman" panose="02020603050405020304" pitchFamily="18" charset="0"/>
                <a:ea typeface="Times New Roman" panose="02020603050405020304" pitchFamily="18" charset="0"/>
              </a:rPr>
              <a:t>   risky; risk-free </a:t>
            </a:r>
            <a:br>
              <a:rPr lang="en-US" sz="1400" spc="-5" dirty="0">
                <a:solidFill>
                  <a:srgbClr val="000000"/>
                </a:solidFill>
                <a:effectLst/>
                <a:latin typeface="Times New Roman" panose="02020603050405020304" pitchFamily="18" charset="0"/>
                <a:ea typeface="Times New Roman" panose="02020603050405020304" pitchFamily="18" charset="0"/>
              </a:rPr>
            </a:br>
            <a:endParaRPr lang="en-US" sz="1400" spc="-5" dirty="0">
              <a:solidFill>
                <a:srgbClr val="000000"/>
              </a:solidFill>
              <a:latin typeface="Times New Roman" panose="02020603050405020304" pitchFamily="18" charset="0"/>
              <a:ea typeface="Times New Roman" panose="02020603050405020304" pitchFamily="18" charset="0"/>
            </a:endParaRPr>
          </a:p>
          <a:p>
            <a:pPr algn="l"/>
            <a:r>
              <a:rPr lang="en-US" sz="1400" b="0" i="0" dirty="0">
                <a:solidFill>
                  <a:srgbClr val="000000"/>
                </a:solidFill>
                <a:effectLst/>
                <a:latin typeface="Times New Roman" panose="02020603050405020304" pitchFamily="18" charset="0"/>
              </a:rPr>
              <a:t>3) Which of the following statements is true?</a:t>
            </a:r>
          </a:p>
          <a:p>
            <a:pPr algn="l"/>
            <a:r>
              <a:rPr lang="en-US" sz="1400" b="0" i="0" dirty="0">
                <a:solidFill>
                  <a:srgbClr val="000000"/>
                </a:solidFill>
                <a:effectLst/>
                <a:latin typeface="Times New Roman" panose="02020603050405020304" pitchFamily="18" charset="0"/>
              </a:rPr>
              <a:t>A)    A bank's assets are its sources of funds.</a:t>
            </a:r>
          </a:p>
          <a:p>
            <a:pPr algn="l"/>
            <a:r>
              <a:rPr lang="en-US" sz="1400" b="0" i="0" dirty="0">
                <a:solidFill>
                  <a:srgbClr val="000000"/>
                </a:solidFill>
                <a:effectLst/>
                <a:latin typeface="Times New Roman" panose="02020603050405020304" pitchFamily="18" charset="0"/>
              </a:rPr>
              <a:t>B)    A bank's liabilities are its use of funds.</a:t>
            </a:r>
          </a:p>
          <a:p>
            <a:pPr algn="l"/>
            <a:r>
              <a:rPr lang="en-US" sz="1400" b="0" i="0" dirty="0">
                <a:solidFill>
                  <a:srgbClr val="000000"/>
                </a:solidFill>
                <a:effectLst/>
                <a:latin typeface="Times New Roman" panose="02020603050405020304" pitchFamily="18" charset="0"/>
              </a:rPr>
              <a:t>C)    A bank's balance sheet shows that total assets equal total liabilities plus equity capital.</a:t>
            </a:r>
          </a:p>
          <a:p>
            <a:pPr algn="l"/>
            <a:r>
              <a:rPr lang="en-US" sz="1400" b="0" i="0" dirty="0">
                <a:solidFill>
                  <a:srgbClr val="000000"/>
                </a:solidFill>
                <a:effectLst/>
                <a:latin typeface="Times New Roman" panose="02020603050405020304" pitchFamily="18" charset="0"/>
              </a:rPr>
              <a:t>D) All of the above are true.</a:t>
            </a:r>
          </a:p>
          <a:p>
            <a:pPr algn="l"/>
            <a:endParaRPr lang="en-US" sz="1400" b="0" i="0" dirty="0">
              <a:solidFill>
                <a:srgbClr val="000000"/>
              </a:solidFill>
              <a:effectLst/>
              <a:latin typeface="Times New Roman" panose="02020603050405020304" pitchFamily="18" charset="0"/>
            </a:endParaRPr>
          </a:p>
          <a:p>
            <a:pPr algn="l"/>
            <a:r>
              <a:rPr lang="en-US" sz="1400" b="0" i="0" dirty="0">
                <a:solidFill>
                  <a:srgbClr val="000000"/>
                </a:solidFill>
                <a:effectLst/>
                <a:latin typeface="Times New Roman" panose="02020603050405020304" pitchFamily="18" charset="0"/>
              </a:rPr>
              <a:t>4) Which of the following statements is true?</a:t>
            </a:r>
          </a:p>
          <a:p>
            <a:pPr algn="l"/>
            <a:r>
              <a:rPr lang="en-US" sz="1400" b="0" i="0" dirty="0">
                <a:solidFill>
                  <a:srgbClr val="000000"/>
                </a:solidFill>
                <a:effectLst/>
                <a:latin typeface="Times New Roman" panose="02020603050405020304" pitchFamily="18" charset="0"/>
              </a:rPr>
              <a:t>A)    A bank's assets are its uses of funds.</a:t>
            </a:r>
          </a:p>
          <a:p>
            <a:pPr algn="l"/>
            <a:r>
              <a:rPr lang="en-US" sz="1400" b="0" i="0" dirty="0">
                <a:solidFill>
                  <a:srgbClr val="000000"/>
                </a:solidFill>
                <a:effectLst/>
                <a:latin typeface="Times New Roman" panose="02020603050405020304" pitchFamily="18" charset="0"/>
              </a:rPr>
              <a:t>B)    A bank's assets are its sources of funds.</a:t>
            </a:r>
          </a:p>
          <a:p>
            <a:pPr algn="l"/>
            <a:r>
              <a:rPr lang="en-US" sz="1400" b="0" i="0" dirty="0">
                <a:solidFill>
                  <a:srgbClr val="000000"/>
                </a:solidFill>
                <a:effectLst/>
                <a:latin typeface="Times New Roman" panose="02020603050405020304" pitchFamily="18" charset="0"/>
              </a:rPr>
              <a:t>C)    A bank's liabilities are its use of funds.</a:t>
            </a:r>
          </a:p>
          <a:p>
            <a:pPr algn="l"/>
            <a:r>
              <a:rPr lang="en-US" sz="1400" b="0" i="0" dirty="0">
                <a:solidFill>
                  <a:srgbClr val="000000"/>
                </a:solidFill>
                <a:effectLst/>
                <a:latin typeface="Times New Roman" panose="02020603050405020304" pitchFamily="18" charset="0"/>
              </a:rPr>
              <a:t>D)    Only B and C of the above are true.</a:t>
            </a:r>
          </a:p>
          <a:p>
            <a:pPr lvl="0" fontAlgn="base">
              <a:lnSpc>
                <a:spcPts val="1190"/>
              </a:lnSpc>
              <a:buClr>
                <a:srgbClr val="000000"/>
              </a:buClr>
              <a:buSzPts val="1050"/>
              <a:tabLst>
                <a:tab pos="182880" algn="l"/>
              </a:tabLst>
            </a:pPr>
            <a:endParaRPr lang="en-GB" sz="1200" spc="-5" dirty="0">
              <a:effectLst/>
              <a:latin typeface="Times New Roman" panose="02020603050405020304" pitchFamily="18" charset="0"/>
              <a:ea typeface="Times New Roman" panose="02020603050405020304" pitchFamily="18" charset="0"/>
            </a:endParaRPr>
          </a:p>
        </p:txBody>
      </p:sp>
      <p:sp>
        <p:nvSpPr>
          <p:cNvPr id="8" name="Slide Number Placeholder 7">
            <a:extLst>
              <a:ext uri="{FF2B5EF4-FFF2-40B4-BE49-F238E27FC236}">
                <a16:creationId xmlns:a16="http://schemas.microsoft.com/office/drawing/2014/main" id="{FD7EBB75-9D93-48A0-9770-300C1660B95C}"/>
              </a:ext>
            </a:extLst>
          </p:cNvPr>
          <p:cNvSpPr>
            <a:spLocks noGrp="1"/>
          </p:cNvSpPr>
          <p:nvPr>
            <p:ph type="sldNum" sz="quarter" idx="12"/>
          </p:nvPr>
        </p:nvSpPr>
        <p:spPr/>
        <p:txBody>
          <a:bodyPr/>
          <a:lstStyle/>
          <a:p>
            <a:fld id="{E268A2EE-60DF-4D9A-BDB5-E8B57244CE40}" type="slidenum">
              <a:rPr lang="en-GB" smtClean="0"/>
              <a:pPr/>
              <a:t>55</a:t>
            </a:fld>
            <a:endParaRPr lang="en-GB"/>
          </a:p>
        </p:txBody>
      </p:sp>
      <p:sp>
        <p:nvSpPr>
          <p:cNvPr id="4" name="TextBox 3">
            <a:extLst>
              <a:ext uri="{FF2B5EF4-FFF2-40B4-BE49-F238E27FC236}">
                <a16:creationId xmlns:a16="http://schemas.microsoft.com/office/drawing/2014/main" id="{DC105A16-CC24-DFA2-D523-48B624960564}"/>
              </a:ext>
            </a:extLst>
          </p:cNvPr>
          <p:cNvSpPr txBox="1"/>
          <p:nvPr/>
        </p:nvSpPr>
        <p:spPr>
          <a:xfrm>
            <a:off x="5821654" y="949458"/>
            <a:ext cx="6093994" cy="5693866"/>
          </a:xfrm>
          <a:prstGeom prst="rect">
            <a:avLst/>
          </a:prstGeom>
          <a:noFill/>
        </p:spPr>
        <p:txBody>
          <a:bodyPr wrap="square">
            <a:spAutoFit/>
          </a:bodyPr>
          <a:lstStyle/>
          <a:p>
            <a:pPr algn="l"/>
            <a:r>
              <a:rPr lang="en-US" sz="1400" b="0" i="0" dirty="0">
                <a:solidFill>
                  <a:srgbClr val="000000"/>
                </a:solidFill>
                <a:effectLst/>
                <a:latin typeface="Times New Roman" panose="02020603050405020304" pitchFamily="18" charset="0"/>
              </a:rPr>
              <a:t>5) Which of the following statements is false?</a:t>
            </a:r>
          </a:p>
          <a:p>
            <a:pPr algn="l"/>
            <a:r>
              <a:rPr lang="en-US" sz="1400" b="0" i="0" dirty="0">
                <a:solidFill>
                  <a:srgbClr val="000000"/>
                </a:solidFill>
                <a:effectLst/>
                <a:latin typeface="Times New Roman" panose="02020603050405020304" pitchFamily="18" charset="0"/>
              </a:rPr>
              <a:t>A)    A bank's assets are its uses of funds.</a:t>
            </a:r>
          </a:p>
          <a:p>
            <a:pPr algn="l"/>
            <a:r>
              <a:rPr lang="en-US" sz="1400" b="0" i="0" dirty="0">
                <a:solidFill>
                  <a:srgbClr val="000000"/>
                </a:solidFill>
                <a:effectLst/>
                <a:latin typeface="Times New Roman" panose="02020603050405020304" pitchFamily="18" charset="0"/>
              </a:rPr>
              <a:t>B)    A bank issues liabilities to acquire funds.</a:t>
            </a:r>
          </a:p>
          <a:p>
            <a:pPr algn="l"/>
            <a:r>
              <a:rPr lang="en-US" sz="1400" b="0" i="0" dirty="0">
                <a:solidFill>
                  <a:srgbClr val="000000"/>
                </a:solidFill>
                <a:effectLst/>
                <a:latin typeface="Times New Roman" panose="02020603050405020304" pitchFamily="18" charset="0"/>
              </a:rPr>
              <a:t>C)    A bank's assets provide the bank with income.</a:t>
            </a:r>
          </a:p>
          <a:p>
            <a:pPr algn="l"/>
            <a:r>
              <a:rPr lang="en-US" sz="1400" b="0" i="0" dirty="0">
                <a:solidFill>
                  <a:srgbClr val="000000"/>
                </a:solidFill>
                <a:effectLst/>
                <a:latin typeface="Times New Roman" panose="02020603050405020304" pitchFamily="18" charset="0"/>
              </a:rPr>
              <a:t>D)    Bank capital is an asset on the bank balance sheet.</a:t>
            </a:r>
          </a:p>
          <a:p>
            <a:pPr algn="l"/>
            <a:endParaRPr lang="en-US" sz="1400" b="0" i="0" dirty="0">
              <a:solidFill>
                <a:srgbClr val="000000"/>
              </a:solidFill>
              <a:effectLst/>
              <a:latin typeface="Times New Roman" panose="02020603050405020304" pitchFamily="18" charset="0"/>
            </a:endParaRPr>
          </a:p>
          <a:p>
            <a:pPr algn="l"/>
            <a:r>
              <a:rPr lang="en-US" sz="1400" b="0" i="0" dirty="0">
                <a:solidFill>
                  <a:srgbClr val="000000"/>
                </a:solidFill>
                <a:effectLst/>
                <a:latin typeface="Times New Roman" panose="02020603050405020304" pitchFamily="18" charset="0"/>
              </a:rPr>
              <a:t>6) A bank's balance sheet</a:t>
            </a:r>
          </a:p>
          <a:p>
            <a:pPr algn="l"/>
            <a:r>
              <a:rPr lang="en-US" sz="1400" b="0" i="0" dirty="0">
                <a:solidFill>
                  <a:srgbClr val="000000"/>
                </a:solidFill>
                <a:effectLst/>
                <a:latin typeface="Times New Roman" panose="02020603050405020304" pitchFamily="18" charset="0"/>
              </a:rPr>
              <a:t>A)    shows that total assets equal total liabilities plus equity capital.</a:t>
            </a:r>
          </a:p>
          <a:p>
            <a:pPr algn="l"/>
            <a:r>
              <a:rPr lang="en-US" sz="1400" b="0" i="0" dirty="0">
                <a:solidFill>
                  <a:srgbClr val="000000"/>
                </a:solidFill>
                <a:effectLst/>
                <a:latin typeface="Times New Roman" panose="02020603050405020304" pitchFamily="18" charset="0"/>
              </a:rPr>
              <a:t>B)    lists sources and uses of bank funds.</a:t>
            </a:r>
          </a:p>
          <a:p>
            <a:pPr algn="l"/>
            <a:r>
              <a:rPr lang="en-US" sz="1400" b="0" i="0" dirty="0">
                <a:solidFill>
                  <a:srgbClr val="000000"/>
                </a:solidFill>
                <a:effectLst/>
                <a:latin typeface="Times New Roman" panose="02020603050405020304" pitchFamily="18" charset="0"/>
              </a:rPr>
              <a:t>C)    indicates whether or not the bank is profitable.</a:t>
            </a:r>
          </a:p>
          <a:p>
            <a:pPr algn="l"/>
            <a:r>
              <a:rPr lang="en-US" sz="1400" b="0" i="0" dirty="0">
                <a:solidFill>
                  <a:srgbClr val="000000"/>
                </a:solidFill>
                <a:effectLst/>
                <a:latin typeface="Times New Roman" panose="02020603050405020304" pitchFamily="18" charset="0"/>
              </a:rPr>
              <a:t>D)    does all of the above.</a:t>
            </a:r>
          </a:p>
          <a:p>
            <a:pPr marL="342900" indent="-342900" algn="l">
              <a:buAutoNum type="alphaUcParenR" startAt="5"/>
            </a:pPr>
            <a:r>
              <a:rPr lang="en-US" sz="1400" b="0" i="0" dirty="0">
                <a:solidFill>
                  <a:srgbClr val="000000"/>
                </a:solidFill>
                <a:effectLst/>
                <a:latin typeface="Times New Roman" panose="02020603050405020304" pitchFamily="18" charset="0"/>
              </a:rPr>
              <a:t>does only A and B of the above.</a:t>
            </a:r>
          </a:p>
          <a:p>
            <a:pPr marL="342900" indent="-342900" algn="l">
              <a:buAutoNum type="alphaUcParenR" startAt="5"/>
            </a:pPr>
            <a:endParaRPr lang="en-US" sz="1400" dirty="0">
              <a:solidFill>
                <a:srgbClr val="000000"/>
              </a:solidFill>
              <a:latin typeface="Times New Roman" panose="02020603050405020304" pitchFamily="18" charset="0"/>
            </a:endParaRPr>
          </a:p>
          <a:p>
            <a:pPr algn="l"/>
            <a:r>
              <a:rPr lang="en-US" sz="1400" b="0" i="0" dirty="0">
                <a:solidFill>
                  <a:srgbClr val="000000"/>
                </a:solidFill>
                <a:effectLst/>
                <a:latin typeface="Times New Roman" panose="02020603050405020304" pitchFamily="18" charset="0"/>
              </a:rPr>
              <a:t>7) Which of the following are reported as liabilities on a bank's balance sheet?</a:t>
            </a:r>
          </a:p>
          <a:p>
            <a:pPr algn="l"/>
            <a:r>
              <a:rPr lang="en-US" sz="1400" b="0" i="0" dirty="0">
                <a:solidFill>
                  <a:srgbClr val="000000"/>
                </a:solidFill>
                <a:effectLst/>
                <a:latin typeface="Times New Roman" panose="02020603050405020304" pitchFamily="18" charset="0"/>
              </a:rPr>
              <a:t>A)    Reserves</a:t>
            </a:r>
          </a:p>
          <a:p>
            <a:pPr algn="l"/>
            <a:r>
              <a:rPr lang="en-US" sz="1400" b="0" i="0" dirty="0">
                <a:solidFill>
                  <a:srgbClr val="000000"/>
                </a:solidFill>
                <a:effectLst/>
                <a:latin typeface="Times New Roman" panose="02020603050405020304" pitchFamily="18" charset="0"/>
              </a:rPr>
              <a:t>B)    Checkable deposits</a:t>
            </a:r>
          </a:p>
          <a:p>
            <a:pPr algn="l"/>
            <a:r>
              <a:rPr lang="en-US" sz="1400" b="0" i="0" dirty="0">
                <a:solidFill>
                  <a:srgbClr val="000000"/>
                </a:solidFill>
                <a:effectLst/>
                <a:latin typeface="Times New Roman" panose="02020603050405020304" pitchFamily="18" charset="0"/>
              </a:rPr>
              <a:t>C)    Loans</a:t>
            </a:r>
          </a:p>
          <a:p>
            <a:pPr algn="l"/>
            <a:r>
              <a:rPr lang="en-US" sz="1400" b="0" i="0" dirty="0">
                <a:solidFill>
                  <a:srgbClr val="000000"/>
                </a:solidFill>
                <a:effectLst/>
                <a:latin typeface="Times New Roman" panose="02020603050405020304" pitchFamily="18" charset="0"/>
              </a:rPr>
              <a:t>D)    Deposits with other banks</a:t>
            </a:r>
          </a:p>
          <a:p>
            <a:pPr algn="l"/>
            <a:endParaRPr lang="en-US" sz="1400" b="0" i="0" dirty="0">
              <a:solidFill>
                <a:srgbClr val="000000"/>
              </a:solidFill>
              <a:effectLst/>
              <a:latin typeface="Times New Roman" panose="02020603050405020304" pitchFamily="18" charset="0"/>
            </a:endParaRPr>
          </a:p>
          <a:p>
            <a:pPr algn="l"/>
            <a:r>
              <a:rPr lang="en-US" sz="1400" b="0" i="0" dirty="0">
                <a:solidFill>
                  <a:srgbClr val="000000"/>
                </a:solidFill>
                <a:effectLst/>
                <a:latin typeface="Times New Roman" panose="02020603050405020304" pitchFamily="18" charset="0"/>
              </a:rPr>
              <a:t>8) Which of the following are reported as liabilities on a bank's balance sheet?</a:t>
            </a:r>
          </a:p>
          <a:p>
            <a:pPr algn="l"/>
            <a:r>
              <a:rPr lang="en-US" sz="1400" b="0" i="0" dirty="0">
                <a:solidFill>
                  <a:srgbClr val="000000"/>
                </a:solidFill>
                <a:effectLst/>
                <a:latin typeface="Times New Roman" panose="02020603050405020304" pitchFamily="18" charset="0"/>
              </a:rPr>
              <a:t>A)    Discount loans</a:t>
            </a:r>
          </a:p>
          <a:p>
            <a:pPr algn="l"/>
            <a:r>
              <a:rPr lang="en-US" sz="1400" b="0" i="0" dirty="0">
                <a:solidFill>
                  <a:srgbClr val="000000"/>
                </a:solidFill>
                <a:effectLst/>
                <a:latin typeface="Times New Roman" panose="02020603050405020304" pitchFamily="18" charset="0"/>
              </a:rPr>
              <a:t>B)    Cash items in the process of collection</a:t>
            </a:r>
          </a:p>
          <a:p>
            <a:pPr algn="l"/>
            <a:r>
              <a:rPr lang="en-US" sz="1400" b="0" i="0" dirty="0">
                <a:solidFill>
                  <a:srgbClr val="000000"/>
                </a:solidFill>
                <a:effectLst/>
                <a:latin typeface="Times New Roman" panose="02020603050405020304" pitchFamily="18" charset="0"/>
              </a:rPr>
              <a:t>C)    State government securities</a:t>
            </a:r>
          </a:p>
          <a:p>
            <a:pPr algn="l"/>
            <a:r>
              <a:rPr lang="en-US" sz="1400" b="0" i="0" dirty="0">
                <a:solidFill>
                  <a:srgbClr val="000000"/>
                </a:solidFill>
                <a:effectLst/>
                <a:latin typeface="Times New Roman" panose="02020603050405020304" pitchFamily="18" charset="0"/>
              </a:rPr>
              <a:t>D)    All of the above</a:t>
            </a:r>
          </a:p>
          <a:p>
            <a:pPr algn="l"/>
            <a:r>
              <a:rPr lang="en-US" sz="1400" b="0" i="0" dirty="0">
                <a:solidFill>
                  <a:srgbClr val="000000"/>
                </a:solidFill>
                <a:effectLst/>
                <a:latin typeface="Times New Roman" panose="02020603050405020304" pitchFamily="18" charset="0"/>
              </a:rPr>
              <a:t>E)    Only B and C of the above</a:t>
            </a:r>
          </a:p>
          <a:p>
            <a:pPr algn="l"/>
            <a:endParaRPr lang="en-US" sz="1400" b="0" i="0" dirty="0">
              <a:solidFill>
                <a:srgbClr val="000000"/>
              </a:solidFill>
              <a:effectLst/>
              <a:latin typeface="Times New Roman" panose="02020603050405020304" pitchFamily="18" charset="0"/>
            </a:endParaRPr>
          </a:p>
        </p:txBody>
      </p:sp>
    </p:spTree>
    <p:extLst>
      <p:ext uri="{BB962C8B-B14F-4D97-AF65-F5344CB8AC3E}">
        <p14:creationId xmlns:p14="http://schemas.microsoft.com/office/powerpoint/2010/main" val="213695761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FD43F2-B9AB-87D4-FAF4-C331154896BC}"/>
              </a:ext>
            </a:extLst>
          </p:cNvPr>
          <p:cNvSpPr>
            <a:spLocks noGrp="1"/>
          </p:cNvSpPr>
          <p:nvPr>
            <p:ph type="sldNum" sz="quarter" idx="12"/>
          </p:nvPr>
        </p:nvSpPr>
        <p:spPr/>
        <p:txBody>
          <a:bodyPr/>
          <a:lstStyle/>
          <a:p>
            <a:fld id="{E268A2EE-60DF-4D9A-BDB5-E8B57244CE40}" type="slidenum">
              <a:rPr lang="en-GB" smtClean="0"/>
              <a:pPr/>
              <a:t>56</a:t>
            </a:fld>
            <a:endParaRPr lang="en-GB"/>
          </a:p>
        </p:txBody>
      </p:sp>
      <p:sp>
        <p:nvSpPr>
          <p:cNvPr id="3" name="Content Placeholder 2">
            <a:extLst>
              <a:ext uri="{FF2B5EF4-FFF2-40B4-BE49-F238E27FC236}">
                <a16:creationId xmlns:a16="http://schemas.microsoft.com/office/drawing/2014/main" id="{CE4F8BA4-E6DC-BE67-F8D9-039A1AA4D38C}"/>
              </a:ext>
            </a:extLst>
          </p:cNvPr>
          <p:cNvSpPr txBox="1">
            <a:spLocks/>
          </p:cNvSpPr>
          <p:nvPr/>
        </p:nvSpPr>
        <p:spPr>
          <a:xfrm>
            <a:off x="285227" y="1258349"/>
            <a:ext cx="11421670" cy="5316187"/>
          </a:xfrm>
          <a:prstGeom prst="rect">
            <a:avLst/>
          </a:prstGeom>
        </p:spPr>
        <p:txBody>
          <a:bodyPr>
            <a:norm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109728" indent="0" algn="ctr">
              <a:buClr>
                <a:srgbClr val="0070C0"/>
              </a:buClr>
              <a:buNone/>
            </a:pPr>
            <a:endParaRPr lang="en-US" sz="4800" dirty="0"/>
          </a:p>
          <a:p>
            <a:pPr marL="109728" indent="0" algn="ctr">
              <a:buClr>
                <a:srgbClr val="0070C0"/>
              </a:buClr>
              <a:buNone/>
            </a:pPr>
            <a:endParaRPr lang="en-US" sz="4800" dirty="0"/>
          </a:p>
          <a:p>
            <a:pPr marL="109728" indent="0" algn="ctr">
              <a:buClr>
                <a:srgbClr val="0070C0"/>
              </a:buClr>
              <a:buNone/>
            </a:pPr>
            <a:r>
              <a:rPr lang="en-US" sz="4800" dirty="0"/>
              <a:t>Bond, Security, Equity, Derivatives</a:t>
            </a:r>
          </a:p>
          <a:p>
            <a:pPr marL="109728" indent="0" algn="ctr">
              <a:buClr>
                <a:srgbClr val="0070C0"/>
              </a:buClr>
              <a:buNone/>
            </a:pPr>
            <a:r>
              <a:rPr lang="en-US" sz="2400" dirty="0"/>
              <a:t>(What is finance and how it works)</a:t>
            </a:r>
          </a:p>
          <a:p>
            <a:pPr marL="109728" indent="0" algn="ctr">
              <a:buClr>
                <a:srgbClr val="0070C0"/>
              </a:buClr>
              <a:buNone/>
            </a:pPr>
            <a:endParaRPr lang="en-US" sz="2400" dirty="0"/>
          </a:p>
          <a:p>
            <a:pPr marL="109728" indent="0" algn="ctr">
              <a:buClr>
                <a:srgbClr val="0070C0"/>
              </a:buClr>
              <a:buNone/>
            </a:pPr>
            <a:r>
              <a:rPr lang="en-US" sz="4800" dirty="0"/>
              <a:t> </a:t>
            </a:r>
          </a:p>
          <a:p>
            <a:pPr>
              <a:buFont typeface="Arial" panose="020B0604020202020204" pitchFamily="34" charset="0"/>
              <a:buChar char="•"/>
            </a:pPr>
            <a:endParaRPr lang="en-GB" sz="2400" dirty="0"/>
          </a:p>
        </p:txBody>
      </p:sp>
      <p:sp>
        <p:nvSpPr>
          <p:cNvPr id="4" name="Title 1">
            <a:extLst>
              <a:ext uri="{FF2B5EF4-FFF2-40B4-BE49-F238E27FC236}">
                <a16:creationId xmlns:a16="http://schemas.microsoft.com/office/drawing/2014/main" id="{271347A0-DF01-1E05-6489-0D38C742BB2E}"/>
              </a:ext>
            </a:extLst>
          </p:cNvPr>
          <p:cNvSpPr txBox="1">
            <a:spLocks/>
          </p:cNvSpPr>
          <p:nvPr/>
        </p:nvSpPr>
        <p:spPr>
          <a:xfrm>
            <a:off x="540913" y="692696"/>
            <a:ext cx="11256135" cy="448207"/>
          </a:xfrm>
          <a:prstGeom prst="rect">
            <a:avLst/>
          </a:prstGeom>
          <a:solidFill>
            <a:schemeClr val="accent6"/>
          </a:solidFill>
        </p:spPr>
        <p:style>
          <a:lnRef idx="0">
            <a:schemeClr val="accent6"/>
          </a:lnRef>
          <a:fillRef idx="3">
            <a:schemeClr val="accent6"/>
          </a:fillRef>
          <a:effectRef idx="3">
            <a:schemeClr val="accent6"/>
          </a:effectRef>
          <a:fontRef idx="minor">
            <a:schemeClr val="lt1"/>
          </a:fontRef>
        </p:style>
        <p:txBody>
          <a:bodyPr>
            <a:normAutofit fontScale="82500" lnSpcReduction="10000"/>
          </a:bodyPr>
          <a:lstStyle>
            <a:lvl1pPr algn="l" rtl="0" eaLnBrk="1" latinLnBrk="0" hangingPunct="1">
              <a:spcBef>
                <a:spcPct val="0"/>
              </a:spcBef>
              <a:buNone/>
              <a:defRPr kumimoji="0" sz="40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sz="3200" dirty="0">
                <a:solidFill>
                  <a:schemeClr val="tx1"/>
                </a:solidFill>
              </a:rPr>
              <a:t>Other Markets- Finance </a:t>
            </a:r>
            <a:endParaRPr lang="en-GB" sz="3200" dirty="0">
              <a:solidFill>
                <a:schemeClr val="tx1"/>
              </a:solidFill>
            </a:endParaRPr>
          </a:p>
        </p:txBody>
      </p:sp>
      <p:sp>
        <p:nvSpPr>
          <p:cNvPr id="5" name="TextBox 4">
            <a:extLst>
              <a:ext uri="{FF2B5EF4-FFF2-40B4-BE49-F238E27FC236}">
                <a16:creationId xmlns:a16="http://schemas.microsoft.com/office/drawing/2014/main" id="{4A3F2AF6-F728-D706-DE39-58C7D7491CB4}"/>
              </a:ext>
            </a:extLst>
          </p:cNvPr>
          <p:cNvSpPr txBox="1"/>
          <p:nvPr/>
        </p:nvSpPr>
        <p:spPr>
          <a:xfrm rot="10800000">
            <a:off x="9434469" y="4954299"/>
            <a:ext cx="1973179" cy="1077218"/>
          </a:xfrm>
          <a:prstGeom prst="rect">
            <a:avLst/>
          </a:prstGeom>
          <a:noFill/>
          <a:ln>
            <a:noFill/>
          </a:ln>
        </p:spPr>
        <p:txBody>
          <a:bodyPr wrap="square" rtlCol="0">
            <a:spAutoFit/>
          </a:bodyPr>
          <a:lstStyle/>
          <a:p>
            <a:pPr marL="342900" indent="-342900">
              <a:buAutoNum type="arabicParenR"/>
            </a:pPr>
            <a:r>
              <a:rPr lang="en-GB" sz="800" dirty="0"/>
              <a:t>B</a:t>
            </a:r>
          </a:p>
          <a:p>
            <a:pPr marL="342900" indent="-342900">
              <a:buAutoNum type="arabicParenR"/>
            </a:pPr>
            <a:r>
              <a:rPr lang="en-GB" sz="800" dirty="0"/>
              <a:t>B</a:t>
            </a:r>
          </a:p>
          <a:p>
            <a:pPr marL="342900" indent="-342900">
              <a:buAutoNum type="arabicParenR"/>
            </a:pPr>
            <a:r>
              <a:rPr lang="en-GB" sz="800" dirty="0"/>
              <a:t>C</a:t>
            </a:r>
          </a:p>
          <a:p>
            <a:pPr marL="342900" indent="-342900">
              <a:buAutoNum type="arabicParenR"/>
            </a:pPr>
            <a:r>
              <a:rPr lang="en-GB" sz="800" dirty="0"/>
              <a:t>A</a:t>
            </a:r>
          </a:p>
          <a:p>
            <a:pPr marL="342900" indent="-342900">
              <a:buAutoNum type="arabicParenR"/>
            </a:pPr>
            <a:r>
              <a:rPr lang="en-GB" sz="800" dirty="0"/>
              <a:t>D</a:t>
            </a:r>
          </a:p>
          <a:p>
            <a:pPr marL="342900" indent="-342900">
              <a:buAutoNum type="arabicParenR"/>
            </a:pPr>
            <a:r>
              <a:rPr lang="en-GB" sz="800" dirty="0"/>
              <a:t>E</a:t>
            </a:r>
          </a:p>
          <a:p>
            <a:pPr marL="342900" indent="-342900">
              <a:buAutoNum type="arabicParenR"/>
            </a:pPr>
            <a:r>
              <a:rPr lang="en-GB" sz="800" dirty="0"/>
              <a:t>B</a:t>
            </a:r>
          </a:p>
          <a:p>
            <a:pPr marL="342900" indent="-342900">
              <a:buAutoNum type="arabicParenR"/>
            </a:pPr>
            <a:r>
              <a:rPr lang="en-GB" sz="800" dirty="0"/>
              <a:t>A</a:t>
            </a:r>
          </a:p>
        </p:txBody>
      </p:sp>
    </p:spTree>
    <p:extLst>
      <p:ext uri="{BB962C8B-B14F-4D97-AF65-F5344CB8AC3E}">
        <p14:creationId xmlns:p14="http://schemas.microsoft.com/office/powerpoint/2010/main" val="284312301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a:solidFill>
            <a:schemeClr val="accent6"/>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What Is Finance?</a:t>
            </a:r>
          </a:p>
        </p:txBody>
      </p:sp>
      <p:sp>
        <p:nvSpPr>
          <p:cNvPr id="3" name="Content Placeholder 2"/>
          <p:cNvSpPr>
            <a:spLocks noGrp="1"/>
          </p:cNvSpPr>
          <p:nvPr>
            <p:ph idx="1"/>
          </p:nvPr>
        </p:nvSpPr>
        <p:spPr>
          <a:xfrm>
            <a:off x="285227" y="1258349"/>
            <a:ext cx="11421670" cy="5316187"/>
          </a:xfrm>
        </p:spPr>
        <p:txBody>
          <a:bodyPr>
            <a:normAutofit/>
          </a:bodyPr>
          <a:lstStyle/>
          <a:p>
            <a:pPr>
              <a:spcAft>
                <a:spcPts val="600"/>
              </a:spcAft>
              <a:buFont typeface="Arial" panose="020B0604020202020204" pitchFamily="34" charset="0"/>
              <a:buChar char="•"/>
            </a:pPr>
            <a:r>
              <a:rPr lang="en-GB" sz="2400" b="1" dirty="0"/>
              <a:t>What is Finance?</a:t>
            </a:r>
          </a:p>
          <a:p>
            <a:pPr>
              <a:spcAft>
                <a:spcPts val="600"/>
              </a:spcAft>
              <a:buFont typeface="Arial" panose="020B0604020202020204" pitchFamily="34" charset="0"/>
              <a:buChar char="•"/>
            </a:pPr>
            <a:r>
              <a:rPr lang="en-US" sz="2400" b="1" u="sng" dirty="0">
                <a:solidFill>
                  <a:srgbClr val="FF0000"/>
                </a:solidFill>
              </a:rPr>
              <a:t>Definition 1</a:t>
            </a:r>
            <a:r>
              <a:rPr lang="en-US" sz="2400" b="1" u="sng" dirty="0"/>
              <a:t> </a:t>
            </a:r>
            <a:r>
              <a:rPr lang="en-US" sz="2400" dirty="0"/>
              <a:t>(Drake and </a:t>
            </a:r>
            <a:r>
              <a:rPr lang="en-US" sz="2400" dirty="0" err="1"/>
              <a:t>Fabozzi</a:t>
            </a:r>
            <a:r>
              <a:rPr lang="en-US" sz="2400" dirty="0"/>
              <a:t>): </a:t>
            </a:r>
          </a:p>
          <a:p>
            <a:pPr>
              <a:spcAft>
                <a:spcPts val="600"/>
              </a:spcAft>
              <a:buFont typeface="Arial" panose="020B0604020202020204" pitchFamily="34" charset="0"/>
              <a:buChar char="•"/>
            </a:pPr>
            <a:r>
              <a:rPr lang="en-US" sz="2400" dirty="0"/>
              <a:t>"Finance is the application of </a:t>
            </a:r>
            <a:r>
              <a:rPr lang="en-US" sz="2400" dirty="0">
                <a:solidFill>
                  <a:srgbClr val="FF0000"/>
                </a:solidFill>
              </a:rPr>
              <a:t>economic principles </a:t>
            </a:r>
            <a:r>
              <a:rPr lang="en-US" sz="2400" dirty="0"/>
              <a:t>to </a:t>
            </a:r>
            <a:r>
              <a:rPr lang="en-US" sz="2400" dirty="0">
                <a:solidFill>
                  <a:srgbClr val="FF0000"/>
                </a:solidFill>
              </a:rPr>
              <a:t>decision-making</a:t>
            </a:r>
            <a:r>
              <a:rPr lang="en-US" sz="2400" dirty="0"/>
              <a:t> that involves the </a:t>
            </a:r>
            <a:r>
              <a:rPr lang="en-US" sz="2400" dirty="0">
                <a:solidFill>
                  <a:srgbClr val="FF0000"/>
                </a:solidFill>
              </a:rPr>
              <a:t>allocation of money </a:t>
            </a:r>
            <a:r>
              <a:rPr lang="en-US" sz="2400" dirty="0"/>
              <a:t>under conditions of </a:t>
            </a:r>
            <a:r>
              <a:rPr lang="en-US" sz="2400" dirty="0">
                <a:solidFill>
                  <a:srgbClr val="FF0000"/>
                </a:solidFill>
              </a:rPr>
              <a:t>uncertainty</a:t>
            </a:r>
            <a:r>
              <a:rPr lang="en-US" sz="2400" dirty="0"/>
              <a:t>”.</a:t>
            </a:r>
          </a:p>
          <a:p>
            <a:pPr>
              <a:spcAft>
                <a:spcPts val="600"/>
              </a:spcAft>
              <a:buFont typeface="Arial" panose="020B0604020202020204" pitchFamily="34" charset="0"/>
              <a:buChar char="•"/>
            </a:pPr>
            <a:endParaRPr lang="en-US" sz="2400" b="1" dirty="0">
              <a:solidFill>
                <a:srgbClr val="FF0000"/>
              </a:solidFill>
            </a:endParaRPr>
          </a:p>
          <a:p>
            <a:pPr>
              <a:spcAft>
                <a:spcPts val="600"/>
              </a:spcAft>
              <a:buFont typeface="Arial" panose="020B0604020202020204" pitchFamily="34" charset="0"/>
              <a:buChar char="•"/>
            </a:pPr>
            <a:r>
              <a:rPr lang="en-US" sz="2400" b="1" u="sng" dirty="0">
                <a:solidFill>
                  <a:srgbClr val="FF0000"/>
                </a:solidFill>
              </a:rPr>
              <a:t>Definition 2</a:t>
            </a:r>
            <a:r>
              <a:rPr lang="en-US" sz="2400" u="sng" dirty="0"/>
              <a:t> </a:t>
            </a:r>
            <a:r>
              <a:rPr lang="en-US" sz="2400" dirty="0"/>
              <a:t>(John J. Hampton):</a:t>
            </a:r>
          </a:p>
          <a:p>
            <a:pPr>
              <a:spcAft>
                <a:spcPts val="600"/>
              </a:spcAft>
              <a:buFont typeface="Arial" panose="020B0604020202020204" pitchFamily="34" charset="0"/>
              <a:buChar char="•"/>
            </a:pPr>
            <a:r>
              <a:rPr lang="en-US" sz="2400" dirty="0"/>
              <a:t> "The term finance can be defined as the </a:t>
            </a:r>
            <a:r>
              <a:rPr lang="en-US" sz="2400" dirty="0">
                <a:solidFill>
                  <a:srgbClr val="FF0000"/>
                </a:solidFill>
              </a:rPr>
              <a:t>management</a:t>
            </a:r>
            <a:r>
              <a:rPr lang="en-US" sz="2400" dirty="0"/>
              <a:t> of the </a:t>
            </a:r>
            <a:r>
              <a:rPr lang="en-US" sz="2400" dirty="0">
                <a:solidFill>
                  <a:srgbClr val="FF0000"/>
                </a:solidFill>
              </a:rPr>
              <a:t>flows of money</a:t>
            </a:r>
            <a:r>
              <a:rPr lang="en-US" sz="2400" dirty="0"/>
              <a:t> through an </a:t>
            </a:r>
            <a:r>
              <a:rPr lang="en-US" sz="2400" dirty="0">
                <a:solidFill>
                  <a:srgbClr val="FF0000"/>
                </a:solidFill>
              </a:rPr>
              <a:t>organisation</a:t>
            </a:r>
            <a:r>
              <a:rPr lang="en-US" sz="2400" dirty="0"/>
              <a:t>, whether it will be a corporation, school, or bank or government agency".</a:t>
            </a:r>
          </a:p>
          <a:p>
            <a:pPr>
              <a:spcAft>
                <a:spcPts val="600"/>
              </a:spcAft>
              <a:buFont typeface="Arial" panose="020B0604020202020204" pitchFamily="34" charset="0"/>
              <a:buChar char="•"/>
            </a:pPr>
            <a:r>
              <a:rPr lang="en-GB" sz="2400" dirty="0"/>
              <a:t>Broad Categories of Finance</a:t>
            </a:r>
          </a:p>
          <a:p>
            <a:pPr>
              <a:spcAft>
                <a:spcPts val="600"/>
              </a:spcAft>
              <a:buFont typeface="Arial" panose="020B0604020202020204" pitchFamily="34" charset="0"/>
              <a:buChar char="•"/>
            </a:pPr>
            <a:endParaRPr lang="en-GB" sz="2400" dirty="0"/>
          </a:p>
          <a:p>
            <a:pPr marL="109728" indent="0">
              <a:buNone/>
            </a:pPr>
            <a:endParaRPr lang="en-GB" sz="2400" dirty="0"/>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57</a:t>
            </a:fld>
            <a:endParaRPr lang="en-GB"/>
          </a:p>
        </p:txBody>
      </p:sp>
      <p:cxnSp>
        <p:nvCxnSpPr>
          <p:cNvPr id="9" name="Straight Arrow Connector 8">
            <a:extLst>
              <a:ext uri="{FF2B5EF4-FFF2-40B4-BE49-F238E27FC236}">
                <a16:creationId xmlns:a16="http://schemas.microsoft.com/office/drawing/2014/main" id="{8429F902-B53E-47D1-AF61-B70FFA11D2BF}"/>
              </a:ext>
            </a:extLst>
          </p:cNvPr>
          <p:cNvCxnSpPr>
            <a:cxnSpLocks/>
          </p:cNvCxnSpPr>
          <p:nvPr/>
        </p:nvCxnSpPr>
        <p:spPr>
          <a:xfrm flipV="1">
            <a:off x="4370119" y="5082640"/>
            <a:ext cx="581891" cy="3507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7329C026-712E-4299-9A72-A4F36FA76B50}"/>
              </a:ext>
            </a:extLst>
          </p:cNvPr>
          <p:cNvCxnSpPr>
            <a:cxnSpLocks/>
          </p:cNvCxnSpPr>
          <p:nvPr/>
        </p:nvCxnSpPr>
        <p:spPr>
          <a:xfrm>
            <a:off x="4370119" y="5597673"/>
            <a:ext cx="67887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D1210BEF-D023-49B8-8B81-1E08F9A636F8}"/>
              </a:ext>
            </a:extLst>
          </p:cNvPr>
          <p:cNvCxnSpPr>
            <a:cxnSpLocks/>
          </p:cNvCxnSpPr>
          <p:nvPr/>
        </p:nvCxnSpPr>
        <p:spPr>
          <a:xfrm>
            <a:off x="4397827" y="5761175"/>
            <a:ext cx="526473" cy="3249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857A5474-1B4C-4087-90B9-FDBEF767CFDF}"/>
              </a:ext>
            </a:extLst>
          </p:cNvPr>
          <p:cNvSpPr txBox="1"/>
          <p:nvPr/>
        </p:nvSpPr>
        <p:spPr>
          <a:xfrm>
            <a:off x="5140036" y="4986426"/>
            <a:ext cx="1911927" cy="369332"/>
          </a:xfrm>
          <a:prstGeom prst="rect">
            <a:avLst/>
          </a:prstGeom>
          <a:noFill/>
        </p:spPr>
        <p:txBody>
          <a:bodyPr wrap="square" rtlCol="0">
            <a:spAutoFit/>
          </a:bodyPr>
          <a:lstStyle/>
          <a:p>
            <a:r>
              <a:rPr lang="en-GB" dirty="0"/>
              <a:t>Personal Finance</a:t>
            </a:r>
          </a:p>
        </p:txBody>
      </p:sp>
      <p:sp>
        <p:nvSpPr>
          <p:cNvPr id="16" name="TextBox 15">
            <a:extLst>
              <a:ext uri="{FF2B5EF4-FFF2-40B4-BE49-F238E27FC236}">
                <a16:creationId xmlns:a16="http://schemas.microsoft.com/office/drawing/2014/main" id="{1F4BF660-F990-4932-9FA6-3C2D16D2BFEC}"/>
              </a:ext>
            </a:extLst>
          </p:cNvPr>
          <p:cNvSpPr txBox="1"/>
          <p:nvPr/>
        </p:nvSpPr>
        <p:spPr>
          <a:xfrm>
            <a:off x="5140035" y="5433397"/>
            <a:ext cx="6566862" cy="369332"/>
          </a:xfrm>
          <a:prstGeom prst="rect">
            <a:avLst/>
          </a:prstGeom>
          <a:noFill/>
        </p:spPr>
        <p:txBody>
          <a:bodyPr wrap="square" rtlCol="0">
            <a:spAutoFit/>
          </a:bodyPr>
          <a:lstStyle/>
          <a:p>
            <a:r>
              <a:rPr lang="en-GB" b="1" dirty="0"/>
              <a:t>Corporate Finance              The main topic of financial Economics</a:t>
            </a:r>
          </a:p>
        </p:txBody>
      </p:sp>
      <p:sp>
        <p:nvSpPr>
          <p:cNvPr id="17" name="TextBox 16">
            <a:extLst>
              <a:ext uri="{FF2B5EF4-FFF2-40B4-BE49-F238E27FC236}">
                <a16:creationId xmlns:a16="http://schemas.microsoft.com/office/drawing/2014/main" id="{8B97D203-AA13-43ED-913B-D563D49AB6E1}"/>
              </a:ext>
            </a:extLst>
          </p:cNvPr>
          <p:cNvSpPr txBox="1"/>
          <p:nvPr/>
        </p:nvSpPr>
        <p:spPr>
          <a:xfrm>
            <a:off x="5140034" y="5949251"/>
            <a:ext cx="1911927" cy="369332"/>
          </a:xfrm>
          <a:prstGeom prst="rect">
            <a:avLst/>
          </a:prstGeom>
          <a:noFill/>
        </p:spPr>
        <p:txBody>
          <a:bodyPr wrap="square" rtlCol="0">
            <a:spAutoFit/>
          </a:bodyPr>
          <a:lstStyle/>
          <a:p>
            <a:r>
              <a:rPr lang="en-GB" dirty="0"/>
              <a:t>Public Finance</a:t>
            </a:r>
          </a:p>
        </p:txBody>
      </p:sp>
      <p:sp>
        <p:nvSpPr>
          <p:cNvPr id="18" name="Arrow: Right 17">
            <a:extLst>
              <a:ext uri="{FF2B5EF4-FFF2-40B4-BE49-F238E27FC236}">
                <a16:creationId xmlns:a16="http://schemas.microsoft.com/office/drawing/2014/main" id="{F92BCE43-16DD-4BF2-88E4-7CE74A716B88}"/>
              </a:ext>
            </a:extLst>
          </p:cNvPr>
          <p:cNvSpPr/>
          <p:nvPr/>
        </p:nvSpPr>
        <p:spPr>
          <a:xfrm>
            <a:off x="7051961" y="5557954"/>
            <a:ext cx="526473" cy="1634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8795262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3" y="692696"/>
            <a:ext cx="11256135" cy="448207"/>
          </a:xfrm>
          <a:solidFill>
            <a:schemeClr val="accent6"/>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Two Main Areas of Financial Economics</a:t>
            </a:r>
          </a:p>
        </p:txBody>
      </p:sp>
      <p:sp>
        <p:nvSpPr>
          <p:cNvPr id="3" name="Content Placeholder 2"/>
          <p:cNvSpPr>
            <a:spLocks noGrp="1"/>
          </p:cNvSpPr>
          <p:nvPr>
            <p:ph idx="1"/>
          </p:nvPr>
        </p:nvSpPr>
        <p:spPr>
          <a:xfrm>
            <a:off x="285227" y="1258349"/>
            <a:ext cx="11421670" cy="5316187"/>
          </a:xfrm>
        </p:spPr>
        <p:txBody>
          <a:bodyPr>
            <a:normAutofit fontScale="92500" lnSpcReduction="10000"/>
          </a:bodyPr>
          <a:lstStyle/>
          <a:p>
            <a:pPr>
              <a:spcAft>
                <a:spcPts val="600"/>
              </a:spcAft>
              <a:buFont typeface="Arial" panose="020B0604020202020204" pitchFamily="34" charset="0"/>
              <a:buChar char="•"/>
            </a:pPr>
            <a:r>
              <a:rPr lang="en-GB" sz="2400" b="1" dirty="0">
                <a:solidFill>
                  <a:srgbClr val="FF0000"/>
                </a:solidFill>
              </a:rPr>
              <a:t>Financial economics </a:t>
            </a:r>
            <a:r>
              <a:rPr lang="en-GB" sz="2400" dirty="0"/>
              <a:t>is the branch of economics </a:t>
            </a:r>
            <a:r>
              <a:rPr lang="en-US" sz="2400" dirty="0"/>
              <a:t>that concentrates on firms' </a:t>
            </a:r>
            <a:r>
              <a:rPr lang="en-US" sz="2400" dirty="0">
                <a:solidFill>
                  <a:srgbClr val="FF0000"/>
                </a:solidFill>
              </a:rPr>
              <a:t>financial decisions </a:t>
            </a:r>
            <a:r>
              <a:rPr lang="en-US" sz="2400" dirty="0"/>
              <a:t>and </a:t>
            </a:r>
            <a:r>
              <a:rPr lang="en-US" sz="2400" dirty="0">
                <a:solidFill>
                  <a:srgbClr val="FF0000"/>
                </a:solidFill>
              </a:rPr>
              <a:t>investment decisions </a:t>
            </a:r>
            <a:r>
              <a:rPr lang="en-GB" sz="2400" dirty="0"/>
              <a:t>under </a:t>
            </a:r>
            <a:r>
              <a:rPr lang="en-GB" sz="2400" dirty="0">
                <a:solidFill>
                  <a:srgbClr val="FF0000"/>
                </a:solidFill>
              </a:rPr>
              <a:t>uncertainty</a:t>
            </a:r>
            <a:r>
              <a:rPr lang="en-GB" sz="2400" dirty="0"/>
              <a:t>.</a:t>
            </a:r>
          </a:p>
          <a:p>
            <a:pPr>
              <a:spcAft>
                <a:spcPts val="600"/>
              </a:spcAft>
              <a:buFont typeface="Arial" panose="020B0604020202020204" pitchFamily="34" charset="0"/>
              <a:buChar char="•"/>
            </a:pPr>
            <a:r>
              <a:rPr lang="en-GB" sz="2400" dirty="0"/>
              <a:t>Two main areas of financial economics are </a:t>
            </a:r>
            <a:r>
              <a:rPr lang="en-GB" sz="2400" i="1" dirty="0">
                <a:solidFill>
                  <a:srgbClr val="FF0000"/>
                </a:solidFill>
              </a:rPr>
              <a:t>asset pricing </a:t>
            </a:r>
            <a:r>
              <a:rPr lang="en-GB" sz="2400" dirty="0"/>
              <a:t>and </a:t>
            </a:r>
            <a:r>
              <a:rPr lang="en-GB" sz="2400" i="1" dirty="0">
                <a:solidFill>
                  <a:srgbClr val="FF0000"/>
                </a:solidFill>
              </a:rPr>
              <a:t>corporate finance</a:t>
            </a:r>
            <a:r>
              <a:rPr lang="en-GB" sz="2400" dirty="0"/>
              <a:t>. </a:t>
            </a:r>
          </a:p>
          <a:p>
            <a:pPr>
              <a:spcAft>
                <a:spcPts val="600"/>
              </a:spcAft>
              <a:buFont typeface="Arial" panose="020B0604020202020204" pitchFamily="34" charset="0"/>
              <a:buChar char="•"/>
            </a:pPr>
            <a:endParaRPr lang="en-GB" sz="2400" dirty="0"/>
          </a:p>
          <a:p>
            <a:pPr>
              <a:spcAft>
                <a:spcPts val="600"/>
              </a:spcAft>
              <a:buFont typeface="Wingdings" panose="05000000000000000000" pitchFamily="2" charset="2"/>
              <a:buChar char="q"/>
            </a:pPr>
            <a:r>
              <a:rPr lang="en-GB" sz="2400" b="1" dirty="0"/>
              <a:t>Asset Pricing:</a:t>
            </a:r>
          </a:p>
          <a:p>
            <a:pPr>
              <a:spcAft>
                <a:spcPts val="600"/>
              </a:spcAft>
              <a:buFont typeface="Arial" panose="020B0604020202020204" pitchFamily="34" charset="0"/>
              <a:buChar char="•"/>
            </a:pPr>
            <a:r>
              <a:rPr lang="en-GB" sz="2000" dirty="0"/>
              <a:t>How to value different assets/securities based on their future returns?</a:t>
            </a:r>
          </a:p>
          <a:p>
            <a:pPr>
              <a:spcAft>
                <a:spcPts val="600"/>
              </a:spcAft>
              <a:buFont typeface="Arial" panose="020B0604020202020204" pitchFamily="34" charset="0"/>
              <a:buChar char="•"/>
            </a:pPr>
            <a:r>
              <a:rPr lang="en-GB" sz="2000" dirty="0"/>
              <a:t>What discount rate should be used?</a:t>
            </a:r>
          </a:p>
          <a:p>
            <a:pPr>
              <a:spcAft>
                <a:spcPts val="600"/>
              </a:spcAft>
              <a:buFont typeface="Arial" panose="020B0604020202020204" pitchFamily="34" charset="0"/>
              <a:buChar char="•"/>
            </a:pPr>
            <a:r>
              <a:rPr lang="en-GB" sz="2000" dirty="0"/>
              <a:t>How to involve risk and uncertainty in the calculation?</a:t>
            </a:r>
          </a:p>
          <a:p>
            <a:pPr>
              <a:spcAft>
                <a:spcPts val="600"/>
              </a:spcAft>
              <a:buFont typeface="Arial" panose="020B0604020202020204" pitchFamily="34" charset="0"/>
              <a:buChar char="•"/>
            </a:pPr>
            <a:endParaRPr lang="en-GB" sz="2000" dirty="0"/>
          </a:p>
          <a:p>
            <a:pPr>
              <a:spcAft>
                <a:spcPts val="600"/>
              </a:spcAft>
              <a:buFont typeface="Wingdings" panose="05000000000000000000" pitchFamily="2" charset="2"/>
              <a:buChar char="q"/>
            </a:pPr>
            <a:r>
              <a:rPr lang="en-GB" sz="2400" b="1" dirty="0"/>
              <a:t>Corporate Finance: </a:t>
            </a:r>
          </a:p>
          <a:p>
            <a:pPr>
              <a:spcAft>
                <a:spcPts val="600"/>
              </a:spcAft>
              <a:buFont typeface="Arial" panose="020B0604020202020204" pitchFamily="34" charset="0"/>
              <a:buChar char="•"/>
            </a:pPr>
            <a:r>
              <a:rPr lang="en-GB" sz="2000" dirty="0"/>
              <a:t>What should be a capital structure of a corporation/firm?</a:t>
            </a:r>
          </a:p>
          <a:p>
            <a:pPr>
              <a:spcAft>
                <a:spcPts val="600"/>
              </a:spcAft>
              <a:buFont typeface="Arial" panose="020B0604020202020204" pitchFamily="34" charset="0"/>
              <a:buChar char="•"/>
            </a:pPr>
            <a:r>
              <a:rPr lang="en-GB" sz="2000" dirty="0"/>
              <a:t>What source of funds are available for a corporation and what is the optimal combination between shares and bonds which maximises the value of a corporation/firm? </a:t>
            </a:r>
          </a:p>
          <a:p>
            <a:pPr>
              <a:buFont typeface="Wingdings" panose="05000000000000000000" pitchFamily="2" charset="2"/>
              <a:buChar char="Ø"/>
            </a:pPr>
            <a:endParaRPr lang="en-GB" sz="2400" dirty="0"/>
          </a:p>
          <a:p>
            <a:pPr>
              <a:buFont typeface="Wingdings" panose="05000000000000000000" pitchFamily="2" charset="2"/>
              <a:buChar char="Ø"/>
            </a:pPr>
            <a:endParaRPr lang="en-GB" sz="2400" dirty="0"/>
          </a:p>
        </p:txBody>
      </p:sp>
      <p:sp>
        <p:nvSpPr>
          <p:cNvPr id="4" name="Slide Number Placeholder 3">
            <a:extLst>
              <a:ext uri="{FF2B5EF4-FFF2-40B4-BE49-F238E27FC236}">
                <a16:creationId xmlns:a16="http://schemas.microsoft.com/office/drawing/2014/main" id="{A0A48C50-59F8-46FC-B272-09845CA3E6F1}"/>
              </a:ext>
            </a:extLst>
          </p:cNvPr>
          <p:cNvSpPr>
            <a:spLocks noGrp="1"/>
          </p:cNvSpPr>
          <p:nvPr>
            <p:ph type="sldNum" sz="quarter" idx="12"/>
          </p:nvPr>
        </p:nvSpPr>
        <p:spPr/>
        <p:txBody>
          <a:bodyPr/>
          <a:lstStyle/>
          <a:p>
            <a:fld id="{E268A2EE-60DF-4D9A-BDB5-E8B57244CE40}" type="slidenum">
              <a:rPr lang="en-GB" smtClean="0"/>
              <a:pPr/>
              <a:t>58</a:t>
            </a:fld>
            <a:endParaRPr lang="en-GB"/>
          </a:p>
        </p:txBody>
      </p:sp>
    </p:spTree>
    <p:extLst>
      <p:ext uri="{BB962C8B-B14F-4D97-AF65-F5344CB8AC3E}">
        <p14:creationId xmlns:p14="http://schemas.microsoft.com/office/powerpoint/2010/main" val="762216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500"/>
                                        <p:tgtEl>
                                          <p:spTgt spid="3">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500"/>
                                        <p:tgtEl>
                                          <p:spTgt spid="3">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9" end="9"/>
                                            </p:txEl>
                                          </p:spTgt>
                                        </p:tgtEl>
                                        <p:attrNameLst>
                                          <p:attrName>style.visibility</p:attrName>
                                        </p:attrNameLst>
                                      </p:cBhvr>
                                      <p:to>
                                        <p:strVal val="visible"/>
                                      </p:to>
                                    </p:set>
                                    <p:animEffect transition="in" filter="fade">
                                      <p:cBhvr>
                                        <p:cTn id="22" dur="500"/>
                                        <p:tgtEl>
                                          <p:spTgt spid="3">
                                            <p:txEl>
                                              <p:pRg st="9" end="9"/>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Effect transition="in" filter="fade">
                                      <p:cBhvr>
                                        <p:cTn id="2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730" y="641181"/>
            <a:ext cx="11603864" cy="543676"/>
          </a:xfrm>
          <a:solidFill>
            <a:schemeClr val="accent6">
              <a:lumMod val="90000"/>
            </a:schemeClr>
          </a:solidFill>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Corporation</a:t>
            </a:r>
          </a:p>
        </p:txBody>
      </p:sp>
      <p:sp>
        <p:nvSpPr>
          <p:cNvPr id="3" name="Content Placeholder 2"/>
          <p:cNvSpPr>
            <a:spLocks noGrp="1"/>
          </p:cNvSpPr>
          <p:nvPr>
            <p:ph idx="1"/>
          </p:nvPr>
        </p:nvSpPr>
        <p:spPr>
          <a:xfrm>
            <a:off x="128789" y="1287887"/>
            <a:ext cx="11887200" cy="5570113"/>
          </a:xfrm>
        </p:spPr>
        <p:txBody>
          <a:bodyPr>
            <a:normAutofit/>
          </a:bodyPr>
          <a:lstStyle/>
          <a:p>
            <a:pPr marL="624078" indent="-514350" algn="just">
              <a:spcAft>
                <a:spcPts val="1200"/>
              </a:spcAft>
              <a:buFont typeface="+mj-lt"/>
              <a:buAutoNum type="arabicPeriod" startAt="4"/>
            </a:pPr>
            <a:r>
              <a:rPr lang="en-GB" sz="2400" b="1" i="1" u="sng" dirty="0">
                <a:solidFill>
                  <a:srgbClr val="FF0000"/>
                </a:solidFill>
              </a:rPr>
              <a:t>Corporations</a:t>
            </a:r>
            <a:r>
              <a:rPr lang="en-GB" sz="2400" b="1" u="sng" dirty="0">
                <a:solidFill>
                  <a:srgbClr val="FF0000"/>
                </a:solidFill>
              </a:rPr>
              <a:t>:</a:t>
            </a:r>
            <a:r>
              <a:rPr lang="en-GB" sz="2400" dirty="0"/>
              <a:t> Large company (or a group of companies) authorised by law to act as a </a:t>
            </a:r>
            <a:r>
              <a:rPr lang="en-GB" sz="2400" i="1" dirty="0">
                <a:solidFill>
                  <a:srgbClr val="FF0000"/>
                </a:solidFill>
              </a:rPr>
              <a:t>single legal entity </a:t>
            </a:r>
            <a:r>
              <a:rPr lang="en-GB" sz="2400" dirty="0"/>
              <a:t>run by a set of directors elected by shareholders (owners) with </a:t>
            </a:r>
            <a:r>
              <a:rPr lang="en-GB" sz="2400" i="1" dirty="0">
                <a:solidFill>
                  <a:srgbClr val="FF0000"/>
                </a:solidFill>
              </a:rPr>
              <a:t>limited liability </a:t>
            </a:r>
            <a:r>
              <a:rPr lang="en-GB" sz="2400" dirty="0"/>
              <a:t>which means they are not totally responsible for the total debt of company when it fails. (e.g. BP, Tesco, British Airways and etc.)</a:t>
            </a:r>
          </a:p>
          <a:p>
            <a:pPr algn="just">
              <a:spcAft>
                <a:spcPts val="1200"/>
              </a:spcAft>
              <a:buFont typeface="Wingdings" panose="05000000000000000000" pitchFamily="2" charset="2"/>
              <a:buChar char="Ø"/>
            </a:pPr>
            <a:r>
              <a:rPr lang="en-GB" sz="2400" dirty="0"/>
              <a:t> </a:t>
            </a:r>
            <a:r>
              <a:rPr lang="en-GB" sz="2000" dirty="0"/>
              <a:t>Corporation is legally defined, so it is a legal entity with the legal power to enter into contracts, acquire assets, etc.</a:t>
            </a:r>
          </a:p>
          <a:p>
            <a:pPr algn="just">
              <a:spcAft>
                <a:spcPts val="1200"/>
              </a:spcAft>
              <a:buFont typeface="Wingdings" panose="05000000000000000000" pitchFamily="2" charset="2"/>
              <a:buChar char="Ø"/>
            </a:pPr>
            <a:r>
              <a:rPr lang="en-GB" sz="2000" dirty="0"/>
              <a:t>Its rights are protected by law and there is no limit to the number of owners. </a:t>
            </a:r>
          </a:p>
          <a:p>
            <a:pPr algn="just">
              <a:spcAft>
                <a:spcPts val="1200"/>
              </a:spcAft>
              <a:buFont typeface="Wingdings" panose="05000000000000000000" pitchFamily="2" charset="2"/>
              <a:buChar char="Ø"/>
            </a:pPr>
            <a:r>
              <a:rPr lang="en-GB" sz="2000" dirty="0"/>
              <a:t>The entire ownership stake of a corporation is divided into </a:t>
            </a:r>
            <a:r>
              <a:rPr lang="en-GB" sz="2000" dirty="0">
                <a:solidFill>
                  <a:srgbClr val="FF0000"/>
                </a:solidFill>
              </a:rPr>
              <a:t>shares</a:t>
            </a:r>
            <a:r>
              <a:rPr lang="en-GB" sz="2000" dirty="0"/>
              <a:t> known as </a:t>
            </a:r>
            <a:r>
              <a:rPr lang="en-GB" sz="2000" b="1" dirty="0">
                <a:solidFill>
                  <a:srgbClr val="FF0000"/>
                </a:solidFill>
              </a:rPr>
              <a:t>stock</a:t>
            </a:r>
            <a:r>
              <a:rPr lang="en-GB" sz="2000" dirty="0"/>
              <a:t>.  </a:t>
            </a:r>
          </a:p>
          <a:p>
            <a:pPr algn="just">
              <a:spcAft>
                <a:spcPts val="1200"/>
              </a:spcAft>
              <a:buFont typeface="Wingdings" panose="05000000000000000000" pitchFamily="2" charset="2"/>
              <a:buChar char="Ø"/>
            </a:pPr>
            <a:r>
              <a:rPr lang="en-GB" sz="2000" dirty="0"/>
              <a:t>The collection of all shares of a corporation is called the </a:t>
            </a:r>
            <a:r>
              <a:rPr lang="en-GB" sz="2000" dirty="0">
                <a:solidFill>
                  <a:srgbClr val="FF0000"/>
                </a:solidFill>
              </a:rPr>
              <a:t>equity</a:t>
            </a:r>
            <a:r>
              <a:rPr lang="en-GB" sz="2000" dirty="0"/>
              <a:t> of the corporation.</a:t>
            </a:r>
          </a:p>
          <a:p>
            <a:pPr algn="just">
              <a:spcAft>
                <a:spcPts val="1200"/>
              </a:spcAft>
              <a:buFont typeface="Wingdings" panose="05000000000000000000" pitchFamily="2" charset="2"/>
              <a:buChar char="Ø"/>
            </a:pPr>
            <a:r>
              <a:rPr lang="en-GB" sz="2000" dirty="0"/>
              <a:t>An owner of a share of stock in the corporation is called a </a:t>
            </a:r>
            <a:r>
              <a:rPr lang="en-GB" sz="2000" dirty="0">
                <a:solidFill>
                  <a:srgbClr val="FF0000"/>
                </a:solidFill>
              </a:rPr>
              <a:t>shareholder</a:t>
            </a:r>
            <a:r>
              <a:rPr lang="en-GB" sz="2000" dirty="0"/>
              <a:t>, </a:t>
            </a:r>
            <a:r>
              <a:rPr lang="en-GB" sz="2000" dirty="0">
                <a:solidFill>
                  <a:srgbClr val="FF0000"/>
                </a:solidFill>
              </a:rPr>
              <a:t>stockholder</a:t>
            </a:r>
            <a:r>
              <a:rPr lang="en-GB" sz="2000" dirty="0"/>
              <a:t> or </a:t>
            </a:r>
            <a:r>
              <a:rPr lang="en-GB" sz="2000" dirty="0">
                <a:solidFill>
                  <a:srgbClr val="FF0000"/>
                </a:solidFill>
              </a:rPr>
              <a:t>equity holder </a:t>
            </a:r>
            <a:r>
              <a:rPr lang="en-GB" sz="2000" dirty="0"/>
              <a:t>and they are entitled to </a:t>
            </a:r>
            <a:r>
              <a:rPr lang="en-GB" sz="2000" dirty="0">
                <a:solidFill>
                  <a:srgbClr val="FF0000"/>
                </a:solidFill>
              </a:rPr>
              <a:t>dividend payments</a:t>
            </a:r>
            <a:r>
              <a:rPr lang="en-GB" sz="2000" dirty="0"/>
              <a:t>. (e.g. </a:t>
            </a:r>
            <a:r>
              <a:rPr lang="en-GB" sz="2000" dirty="0">
                <a:solidFill>
                  <a:srgbClr val="FF0000"/>
                </a:solidFill>
              </a:rPr>
              <a:t>10%</a:t>
            </a:r>
            <a:r>
              <a:rPr lang="en-GB" sz="2000" dirty="0"/>
              <a:t> ownership is entitled to </a:t>
            </a:r>
            <a:r>
              <a:rPr lang="en-GB" sz="2000" dirty="0">
                <a:solidFill>
                  <a:srgbClr val="FF0000"/>
                </a:solidFill>
              </a:rPr>
              <a:t>10%</a:t>
            </a:r>
            <a:r>
              <a:rPr lang="en-GB" sz="2000" dirty="0"/>
              <a:t> dividend payments) </a:t>
            </a:r>
          </a:p>
          <a:p>
            <a:pPr algn="just">
              <a:spcAft>
                <a:spcPts val="1200"/>
              </a:spcAft>
              <a:buFont typeface="Wingdings" panose="05000000000000000000" pitchFamily="2" charset="2"/>
              <a:buChar char="Ø"/>
            </a:pPr>
            <a:endParaRPr lang="en-GB" sz="2600" dirty="0"/>
          </a:p>
        </p:txBody>
      </p:sp>
      <p:sp>
        <p:nvSpPr>
          <p:cNvPr id="4" name="Slide Number Placeholder 3">
            <a:extLst>
              <a:ext uri="{FF2B5EF4-FFF2-40B4-BE49-F238E27FC236}">
                <a16:creationId xmlns:a16="http://schemas.microsoft.com/office/drawing/2014/main" id="{8DE5A8E7-B757-4BCA-9D18-A8B3A61F137B}"/>
              </a:ext>
            </a:extLst>
          </p:cNvPr>
          <p:cNvSpPr>
            <a:spLocks noGrp="1"/>
          </p:cNvSpPr>
          <p:nvPr>
            <p:ph type="sldNum" sz="quarter" idx="12"/>
          </p:nvPr>
        </p:nvSpPr>
        <p:spPr/>
        <p:txBody>
          <a:bodyPr/>
          <a:lstStyle/>
          <a:p>
            <a:fld id="{E268A2EE-60DF-4D9A-BDB5-E8B57244CE40}" type="slidenum">
              <a:rPr lang="en-GB" smtClean="0"/>
              <a:pPr/>
              <a:t>59</a:t>
            </a:fld>
            <a:endParaRPr lang="en-GB"/>
          </a:p>
        </p:txBody>
      </p:sp>
    </p:spTree>
    <p:extLst>
      <p:ext uri="{BB962C8B-B14F-4D97-AF65-F5344CB8AC3E}">
        <p14:creationId xmlns:p14="http://schemas.microsoft.com/office/powerpoint/2010/main" val="1060781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252664" y="647700"/>
            <a:ext cx="11742819" cy="603584"/>
          </a:xfrm>
          <a:prstGeom prst="rect">
            <a:avLst/>
          </a:prstGeom>
          <a:solidFill>
            <a:schemeClr val="accent6">
              <a:lumMod val="90000"/>
            </a:schemeClr>
          </a:solidFill>
          <a:ln w="0" cmpd="sng">
            <a:noFill/>
            <a:prstDash val="solid"/>
          </a:ln>
        </p:spPr>
        <p:txBody>
          <a:bodyPr vert="horz" lIns="0" tIns="0" rIns="0" bIns="0" anchor="t">
            <a:normAutofit fontScale="70000" lnSpcReduction="20000"/>
          </a:bodyPr>
          <a:lstStyle/>
          <a:p>
            <a:pPr marL="45720" marR="0" indent="0" algn="ctr">
              <a:lnSpc>
                <a:spcPts val="5600"/>
              </a:lnSpc>
              <a:spcAft>
                <a:spcPts val="2215"/>
              </a:spcAft>
              <a:buNone/>
            </a:pPr>
            <a:r>
              <a:rPr lang="en-US" sz="3600" spc="75" dirty="0">
                <a:latin typeface="Tahoma" panose="02020603050405020304" pitchFamily="2"/>
              </a:rPr>
              <a:t>Papers</a:t>
            </a:r>
            <a:r>
              <a:rPr lang="en-US" sz="3600" spc="75" dirty="0">
                <a:solidFill>
                  <a:srgbClr val="006FC0"/>
                </a:solidFill>
                <a:latin typeface="Tahoma" panose="02020603050405020304" pitchFamily="2"/>
              </a:rPr>
              <a:t> (1 of 6)</a:t>
            </a:r>
          </a:p>
        </p:txBody>
      </p:sp>
      <p:sp>
        <p:nvSpPr>
          <p:cNvPr id="3" name="Text Placeholder 2"/>
          <p:cNvSpPr>
            <a:spLocks noGrp="1"/>
          </p:cNvSpPr>
          <p:nvPr>
            <p:ph type="body" idx="10"/>
          </p:nvPr>
        </p:nvSpPr>
        <p:spPr>
          <a:xfrm>
            <a:off x="252664" y="1340051"/>
            <a:ext cx="11742820" cy="5313412"/>
          </a:xfrm>
          <a:prstGeom prst="rect">
            <a:avLst/>
          </a:prstGeom>
          <a:noFill/>
          <a:ln w="0" cmpd="sng">
            <a:noFill/>
            <a:prstDash val="solid"/>
          </a:ln>
        </p:spPr>
        <p:txBody>
          <a:bodyPr vert="horz" lIns="0" tIns="236855" rIns="0" bIns="0" anchor="t">
            <a:normAutofit/>
          </a:bodyPr>
          <a:lstStyle/>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Luc </a:t>
            </a:r>
            <a:r>
              <a:rPr lang="en-GB" sz="1800" dirty="0" err="1">
                <a:effectLst/>
                <a:latin typeface="Calibri" panose="020F0502020204030204" pitchFamily="34" charset="0"/>
                <a:ea typeface="Calibri" panose="020F0502020204030204" pitchFamily="34" charset="0"/>
                <a:cs typeface="Arial" panose="020B0604020202020204" pitchFamily="34" charset="0"/>
              </a:rPr>
              <a:t>Laeven</a:t>
            </a:r>
            <a:r>
              <a:rPr lang="en-GB" sz="1800" dirty="0">
                <a:effectLst/>
                <a:latin typeface="Calibri" panose="020F0502020204030204" pitchFamily="34" charset="0"/>
                <a:ea typeface="Calibri" panose="020F0502020204030204" pitchFamily="34" charset="0"/>
                <a:cs typeface="Arial" panose="020B0604020202020204" pitchFamily="34" charset="0"/>
              </a:rPr>
              <a:t> and Fabian Valencia, Resolution of Banking Crises: The Good, the Bad, and the Ugly, IMF Working Paper, WP/10/146</a:t>
            </a: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Margaux MacDonald and </a:t>
            </a:r>
            <a:r>
              <a:rPr lang="en-GB" sz="1800" dirty="0" err="1">
                <a:effectLst/>
                <a:latin typeface="Calibri" panose="020F0502020204030204" pitchFamily="34" charset="0"/>
                <a:ea typeface="Calibri" panose="020F0502020204030204" pitchFamily="34" charset="0"/>
                <a:cs typeface="Arial" panose="020B0604020202020204" pitchFamily="34" charset="0"/>
              </a:rPr>
              <a:t>TengTeng</a:t>
            </a:r>
            <a:r>
              <a:rPr lang="en-GB" sz="1800" dirty="0">
                <a:effectLst/>
                <a:latin typeface="Calibri" panose="020F0502020204030204" pitchFamily="34" charset="0"/>
                <a:ea typeface="Calibri" panose="020F0502020204030204" pitchFamily="34" charset="0"/>
                <a:cs typeface="Arial" panose="020B0604020202020204" pitchFamily="34" charset="0"/>
              </a:rPr>
              <a:t> Xu , Financial Sector and Economic Growth in India, IMF Working Paper , WP/22/137</a:t>
            </a: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Boileau Loko and </a:t>
            </a:r>
            <a:r>
              <a:rPr lang="en-GB" sz="1800" dirty="0" err="1">
                <a:effectLst/>
                <a:latin typeface="Calibri" panose="020F0502020204030204" pitchFamily="34" charset="0"/>
                <a:ea typeface="Calibri" panose="020F0502020204030204" pitchFamily="34" charset="0"/>
                <a:cs typeface="Arial" panose="020B0604020202020204" pitchFamily="34" charset="0"/>
              </a:rPr>
              <a:t>Yuanchen</a:t>
            </a:r>
            <a:r>
              <a:rPr lang="en-GB" sz="1800" dirty="0">
                <a:effectLst/>
                <a:latin typeface="Calibri" panose="020F0502020204030204" pitchFamily="34" charset="0"/>
                <a:ea typeface="Calibri" panose="020F0502020204030204" pitchFamily="34" charset="0"/>
                <a:cs typeface="Arial" panose="020B0604020202020204" pitchFamily="34" charset="0"/>
              </a:rPr>
              <a:t> Yang , Fintech, Female Employment, and Gender Inequality, IMF Working Paper , WP/22/108</a:t>
            </a: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Ruchir Agarwal and Gita Gopinath , Seven Finance and Trade Lessons from COVID-19 for Future Pandemics, IMF Working Paper, WP/22/97</a:t>
            </a: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Charles Kahn, Manmohan Singh, and Jihad </a:t>
            </a:r>
            <a:r>
              <a:rPr lang="en-GB" sz="1800" dirty="0" err="1">
                <a:effectLst/>
                <a:latin typeface="Calibri" panose="020F0502020204030204" pitchFamily="34" charset="0"/>
                <a:ea typeface="Calibri" panose="020F0502020204030204" pitchFamily="34" charset="0"/>
                <a:cs typeface="Arial" panose="020B0604020202020204" pitchFamily="34" charset="0"/>
              </a:rPr>
              <a:t>Alwazir</a:t>
            </a:r>
            <a:r>
              <a:rPr lang="en-GB" sz="1800" dirty="0">
                <a:effectLst/>
                <a:latin typeface="Calibri" panose="020F0502020204030204" pitchFamily="34" charset="0"/>
                <a:ea typeface="Calibri" panose="020F0502020204030204" pitchFamily="34" charset="0"/>
                <a:cs typeface="Arial" panose="020B0604020202020204" pitchFamily="34" charset="0"/>
              </a:rPr>
              <a:t> , Digital Money and Central Bank Operations, IMF Working Paper, WP/22/85</a:t>
            </a: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Yoke Wang Tok and Dyna Heng , Fintech: Financial Inclusion or Exclusion?, IMF Working Paper, WP/22/80</a:t>
            </a:r>
          </a:p>
          <a:p>
            <a:pPr algn="just">
              <a:lnSpc>
                <a:spcPct val="107000"/>
              </a:lnSpc>
              <a:spcAft>
                <a:spcPts val="800"/>
              </a:spcAft>
            </a:pPr>
            <a:r>
              <a:rPr lang="en-GB" sz="1800" dirty="0" err="1">
                <a:effectLst/>
                <a:latin typeface="Calibri" panose="020F0502020204030204" pitchFamily="34" charset="0"/>
                <a:ea typeface="Calibri" panose="020F0502020204030204" pitchFamily="34" charset="0"/>
                <a:cs typeface="Arial" panose="020B0604020202020204" pitchFamily="34" charset="0"/>
              </a:rPr>
              <a:t>Alnasaa</a:t>
            </a:r>
            <a:r>
              <a:rPr lang="en-GB" sz="1800" dirty="0">
                <a:effectLst/>
                <a:latin typeface="Calibri" panose="020F0502020204030204" pitchFamily="34" charset="0"/>
                <a:ea typeface="Calibri" panose="020F0502020204030204" pitchFamily="34" charset="0"/>
                <a:cs typeface="Arial" panose="020B0604020202020204" pitchFamily="34" charset="0"/>
              </a:rPr>
              <a:t>  et al 2022, Crypto, Corruption, and Capital Controls: Cross Country Correlations, IMF Working Paper, WP/22/60</a:t>
            </a: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Dimitri G. </a:t>
            </a:r>
            <a:r>
              <a:rPr lang="en-GB" sz="1800" dirty="0" err="1">
                <a:effectLst/>
                <a:latin typeface="Calibri" panose="020F0502020204030204" pitchFamily="34" charset="0"/>
                <a:ea typeface="Calibri" panose="020F0502020204030204" pitchFamily="34" charset="0"/>
                <a:cs typeface="Arial" panose="020B0604020202020204" pitchFamily="34" charset="0"/>
              </a:rPr>
              <a:t>Demekas</a:t>
            </a:r>
            <a:r>
              <a:rPr lang="en-GB" sz="1800" dirty="0">
                <a:effectLst/>
                <a:latin typeface="Calibri" panose="020F0502020204030204" pitchFamily="34" charset="0"/>
                <a:ea typeface="Calibri" panose="020F0502020204030204" pitchFamily="34" charset="0"/>
                <a:cs typeface="Arial" panose="020B0604020202020204" pitchFamily="34" charset="0"/>
              </a:rPr>
              <a:t> and </a:t>
            </a:r>
            <a:r>
              <a:rPr lang="en-GB" sz="1800" dirty="0" err="1">
                <a:effectLst/>
                <a:latin typeface="Calibri" panose="020F0502020204030204" pitchFamily="34" charset="0"/>
                <a:ea typeface="Calibri" panose="020F0502020204030204" pitchFamily="34" charset="0"/>
                <a:cs typeface="Arial" panose="020B0604020202020204" pitchFamily="34" charset="0"/>
              </a:rPr>
              <a:t>Pierpaolo</a:t>
            </a:r>
            <a:r>
              <a:rPr lang="en-GB" sz="1800" dirty="0">
                <a:effectLst/>
                <a:latin typeface="Calibri" panose="020F0502020204030204" pitchFamily="34" charset="0"/>
                <a:ea typeface="Calibri" panose="020F0502020204030204" pitchFamily="34" charset="0"/>
                <a:cs typeface="Arial" panose="020B0604020202020204" pitchFamily="34" charset="0"/>
              </a:rPr>
              <a:t> </a:t>
            </a:r>
            <a:r>
              <a:rPr lang="en-GB" sz="1800" dirty="0" err="1">
                <a:effectLst/>
                <a:latin typeface="Calibri" panose="020F0502020204030204" pitchFamily="34" charset="0"/>
                <a:ea typeface="Calibri" panose="020F0502020204030204" pitchFamily="34" charset="0"/>
                <a:cs typeface="Arial" panose="020B0604020202020204" pitchFamily="34" charset="0"/>
              </a:rPr>
              <a:t>Grippa</a:t>
            </a:r>
            <a:r>
              <a:rPr lang="en-GB" sz="1800" dirty="0">
                <a:effectLst/>
                <a:latin typeface="Calibri" panose="020F0502020204030204" pitchFamily="34" charset="0"/>
                <a:ea typeface="Calibri" panose="020F0502020204030204" pitchFamily="34" charset="0"/>
                <a:cs typeface="Arial" panose="020B0604020202020204" pitchFamily="34" charset="0"/>
              </a:rPr>
              <a:t> , Financial Regulation, Climate Change, and the Transition to a Low-Carbon Economy: A Survey of the Issues, IMF Working Paper, WP/21/296</a:t>
            </a:r>
          </a:p>
          <a:p>
            <a:pPr marL="274320" marR="45720" indent="228600" algn="just">
              <a:lnSpc>
                <a:spcPts val="3000"/>
              </a:lnSpc>
              <a:spcAft>
                <a:spcPts val="0"/>
              </a:spcAft>
              <a:buFont typeface="Symbol"/>
              <a:buChar char="·"/>
            </a:pPr>
            <a:endParaRPr lang="en-US" sz="2400" spc="0" dirty="0">
              <a:solidFill>
                <a:srgbClr val="383838"/>
              </a:solidFill>
              <a:latin typeface="+mn-lt"/>
            </a:endParaRPr>
          </a:p>
        </p:txBody>
      </p:sp>
    </p:spTree>
    <p:extLst>
      <p:ext uri="{BB962C8B-B14F-4D97-AF65-F5344CB8AC3E}">
        <p14:creationId xmlns:p14="http://schemas.microsoft.com/office/powerpoint/2010/main" val="280560017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730" y="641181"/>
            <a:ext cx="11603864" cy="543676"/>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Separation of Ownership &amp; Management in Corporations</a:t>
            </a:r>
          </a:p>
        </p:txBody>
      </p:sp>
      <p:sp>
        <p:nvSpPr>
          <p:cNvPr id="3" name="Content Placeholder 2"/>
          <p:cNvSpPr>
            <a:spLocks noGrp="1"/>
          </p:cNvSpPr>
          <p:nvPr>
            <p:ph idx="1"/>
          </p:nvPr>
        </p:nvSpPr>
        <p:spPr>
          <a:xfrm>
            <a:off x="115948" y="1659667"/>
            <a:ext cx="6042860" cy="4928931"/>
          </a:xfrm>
        </p:spPr>
        <p:txBody>
          <a:bodyPr>
            <a:normAutofit/>
          </a:bodyPr>
          <a:lstStyle/>
          <a:p>
            <a:pPr>
              <a:spcAft>
                <a:spcPts val="1200"/>
              </a:spcAft>
              <a:buFont typeface="Wingdings" panose="05000000000000000000" pitchFamily="2" charset="2"/>
              <a:buChar char="Ø"/>
            </a:pPr>
            <a:r>
              <a:rPr lang="en-GB" sz="2200" dirty="0"/>
              <a:t>The ownership belongs to the shareholders but the management of the corporation is with the </a:t>
            </a:r>
            <a:r>
              <a:rPr lang="en-GB" sz="2200" dirty="0">
                <a:solidFill>
                  <a:srgbClr val="FF0000"/>
                </a:solidFill>
              </a:rPr>
              <a:t>Chief Executive Officer </a:t>
            </a:r>
            <a:r>
              <a:rPr lang="en-GB" sz="2200" dirty="0"/>
              <a:t>(</a:t>
            </a:r>
            <a:r>
              <a:rPr lang="en-GB" sz="2200" dirty="0">
                <a:solidFill>
                  <a:srgbClr val="FF0000"/>
                </a:solidFill>
              </a:rPr>
              <a:t>CEO</a:t>
            </a:r>
            <a:r>
              <a:rPr lang="en-GB" sz="2200" dirty="0"/>
              <a:t>), which is the most senior manager of the corporation and has maximum responsibility in the company. </a:t>
            </a:r>
            <a:endParaRPr lang="fa-IR" sz="2200" dirty="0"/>
          </a:p>
          <a:p>
            <a:pPr>
              <a:spcAft>
                <a:spcPts val="1200"/>
              </a:spcAft>
              <a:buFont typeface="Wingdings" panose="05000000000000000000" pitchFamily="2" charset="2"/>
              <a:buChar char="Ø"/>
            </a:pPr>
            <a:endParaRPr lang="en-GB" sz="2200" dirty="0"/>
          </a:p>
          <a:p>
            <a:pPr>
              <a:spcAft>
                <a:spcPts val="1200"/>
              </a:spcAft>
              <a:buFont typeface="Wingdings" panose="05000000000000000000" pitchFamily="2" charset="2"/>
              <a:buChar char="Ø"/>
            </a:pPr>
            <a:r>
              <a:rPr lang="en-GB" sz="2200" dirty="0">
                <a:solidFill>
                  <a:srgbClr val="252525"/>
                </a:solidFill>
              </a:rPr>
              <a:t>The CEO manages several subordinate executives, including the </a:t>
            </a:r>
            <a:r>
              <a:rPr lang="en-GB" sz="2200" dirty="0">
                <a:solidFill>
                  <a:srgbClr val="FF0000"/>
                </a:solidFill>
              </a:rPr>
              <a:t>Chief Financial Officer</a:t>
            </a:r>
            <a:r>
              <a:rPr lang="en-GB" sz="2200" dirty="0">
                <a:solidFill>
                  <a:srgbClr val="252525"/>
                </a:solidFill>
              </a:rPr>
              <a:t> (</a:t>
            </a:r>
            <a:r>
              <a:rPr lang="en-GB" sz="2200" dirty="0">
                <a:solidFill>
                  <a:srgbClr val="FF0000"/>
                </a:solidFill>
              </a:rPr>
              <a:t>CFO</a:t>
            </a:r>
            <a:r>
              <a:rPr lang="en-GB" sz="2200" dirty="0">
                <a:solidFill>
                  <a:srgbClr val="252525"/>
                </a:solidFill>
              </a:rPr>
              <a:t>), also known as </a:t>
            </a:r>
            <a:r>
              <a:rPr lang="en-GB" sz="2200" dirty="0">
                <a:solidFill>
                  <a:srgbClr val="FF0000"/>
                </a:solidFill>
              </a:rPr>
              <a:t>Finance Director </a:t>
            </a:r>
            <a:r>
              <a:rPr lang="en-GB" sz="2200" dirty="0">
                <a:solidFill>
                  <a:srgbClr val="252525"/>
                </a:solidFill>
              </a:rPr>
              <a:t>in the UK, who is responsible for financial planning (investment decisions and financial decisions) and risk assessment.</a:t>
            </a:r>
            <a:endParaRPr lang="en-GB" sz="2200" dirty="0"/>
          </a:p>
          <a:p>
            <a:pPr algn="just">
              <a:spcAft>
                <a:spcPts val="1200"/>
              </a:spcAft>
              <a:buFont typeface="Wingdings" panose="05000000000000000000" pitchFamily="2" charset="2"/>
              <a:buChar char="Ø"/>
            </a:pPr>
            <a:endParaRPr lang="en-GB" sz="2600" dirty="0"/>
          </a:p>
        </p:txBody>
      </p:sp>
      <p:pic>
        <p:nvPicPr>
          <p:cNvPr id="4" name="Picture 3" descr="fig01_02.gif">
            <a:extLst>
              <a:ext uri="{FF2B5EF4-FFF2-40B4-BE49-F238E27FC236}">
                <a16:creationId xmlns:a16="http://schemas.microsoft.com/office/drawing/2014/main" id="{BC8B75CF-8435-427C-B550-C188DF61F48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674142" y="2028999"/>
            <a:ext cx="4064813" cy="3801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a:extLst>
              <a:ext uri="{FF2B5EF4-FFF2-40B4-BE49-F238E27FC236}">
                <a16:creationId xmlns:a16="http://schemas.microsoft.com/office/drawing/2014/main" id="{CE909DC7-9B6B-4166-AE1A-05967D7D15E0}"/>
              </a:ext>
            </a:extLst>
          </p:cNvPr>
          <p:cNvSpPr/>
          <p:nvPr/>
        </p:nvSpPr>
        <p:spPr>
          <a:xfrm>
            <a:off x="6514569" y="1659667"/>
            <a:ext cx="4383957" cy="369332"/>
          </a:xfrm>
          <a:prstGeom prst="rect">
            <a:avLst/>
          </a:prstGeom>
        </p:spPr>
        <p:txBody>
          <a:bodyPr wrap="none">
            <a:spAutoFit/>
          </a:bodyPr>
          <a:lstStyle/>
          <a:p>
            <a:r>
              <a:rPr lang="en-GB" dirty="0"/>
              <a:t>Organizational Chart of a Typical Corporation</a:t>
            </a:r>
          </a:p>
        </p:txBody>
      </p:sp>
      <p:sp>
        <p:nvSpPr>
          <p:cNvPr id="6" name="TextBox 5">
            <a:extLst>
              <a:ext uri="{FF2B5EF4-FFF2-40B4-BE49-F238E27FC236}">
                <a16:creationId xmlns:a16="http://schemas.microsoft.com/office/drawing/2014/main" id="{A72D0E19-A054-4360-AFB4-D702646DF782}"/>
              </a:ext>
            </a:extLst>
          </p:cNvPr>
          <p:cNvSpPr txBox="1"/>
          <p:nvPr/>
        </p:nvSpPr>
        <p:spPr>
          <a:xfrm>
            <a:off x="8271545" y="5914238"/>
            <a:ext cx="2214694" cy="169277"/>
          </a:xfrm>
          <a:prstGeom prst="rect">
            <a:avLst/>
          </a:prstGeom>
          <a:noFill/>
        </p:spPr>
        <p:txBody>
          <a:bodyPr wrap="square" rtlCol="0">
            <a:spAutoFit/>
          </a:bodyPr>
          <a:lstStyle/>
          <a:p>
            <a:r>
              <a:rPr lang="en-GB" sz="500" dirty="0"/>
              <a:t>Adopted from Corporate Finance, Berk &amp; </a:t>
            </a:r>
            <a:r>
              <a:rPr lang="en-GB" sz="500" dirty="0" err="1"/>
              <a:t>DeMarzo</a:t>
            </a:r>
            <a:r>
              <a:rPr lang="en-GB" sz="500" dirty="0"/>
              <a:t>, 2017</a:t>
            </a:r>
          </a:p>
        </p:txBody>
      </p:sp>
      <p:sp>
        <p:nvSpPr>
          <p:cNvPr id="7" name="Arc 6">
            <a:extLst>
              <a:ext uri="{FF2B5EF4-FFF2-40B4-BE49-F238E27FC236}">
                <a16:creationId xmlns:a16="http://schemas.microsoft.com/office/drawing/2014/main" id="{AC6F14C9-4A13-4562-B6C4-EF56608371CC}"/>
              </a:ext>
            </a:extLst>
          </p:cNvPr>
          <p:cNvSpPr/>
          <p:nvPr/>
        </p:nvSpPr>
        <p:spPr>
          <a:xfrm>
            <a:off x="9261446" y="2279187"/>
            <a:ext cx="1326507" cy="369332"/>
          </a:xfrm>
          <a:prstGeom prst="arc">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 name="TextBox 7">
            <a:extLst>
              <a:ext uri="{FF2B5EF4-FFF2-40B4-BE49-F238E27FC236}">
                <a16:creationId xmlns:a16="http://schemas.microsoft.com/office/drawing/2014/main" id="{FEBFABC2-C50C-4480-96C3-9E125D50CD23}"/>
              </a:ext>
            </a:extLst>
          </p:cNvPr>
          <p:cNvSpPr txBox="1"/>
          <p:nvPr/>
        </p:nvSpPr>
        <p:spPr>
          <a:xfrm>
            <a:off x="9727516" y="2394322"/>
            <a:ext cx="2236094" cy="276999"/>
          </a:xfrm>
          <a:prstGeom prst="rect">
            <a:avLst/>
          </a:prstGeom>
          <a:noFill/>
        </p:spPr>
        <p:txBody>
          <a:bodyPr wrap="square" rtlCol="0">
            <a:spAutoFit/>
          </a:bodyPr>
          <a:lstStyle/>
          <a:p>
            <a:r>
              <a:rPr lang="en-GB" sz="1200" dirty="0"/>
              <a:t>Shareholders= Principals=owners</a:t>
            </a:r>
          </a:p>
        </p:txBody>
      </p:sp>
      <p:sp>
        <p:nvSpPr>
          <p:cNvPr id="9" name="TextBox 8">
            <a:extLst>
              <a:ext uri="{FF2B5EF4-FFF2-40B4-BE49-F238E27FC236}">
                <a16:creationId xmlns:a16="http://schemas.microsoft.com/office/drawing/2014/main" id="{9404AB4A-3AD1-4B22-B79C-30A216CE1487}"/>
              </a:ext>
            </a:extLst>
          </p:cNvPr>
          <p:cNvSpPr txBox="1"/>
          <p:nvPr/>
        </p:nvSpPr>
        <p:spPr>
          <a:xfrm>
            <a:off x="10356002" y="2861770"/>
            <a:ext cx="885446" cy="276999"/>
          </a:xfrm>
          <a:prstGeom prst="rect">
            <a:avLst/>
          </a:prstGeom>
          <a:noFill/>
        </p:spPr>
        <p:txBody>
          <a:bodyPr wrap="square" rtlCol="0">
            <a:spAutoFit/>
          </a:bodyPr>
          <a:lstStyle/>
          <a:p>
            <a:r>
              <a:rPr lang="en-GB" sz="1200" dirty="0"/>
              <a:t>Agent</a:t>
            </a:r>
          </a:p>
        </p:txBody>
      </p:sp>
      <p:sp>
        <p:nvSpPr>
          <p:cNvPr id="10" name="Arc 9">
            <a:extLst>
              <a:ext uri="{FF2B5EF4-FFF2-40B4-BE49-F238E27FC236}">
                <a16:creationId xmlns:a16="http://schemas.microsoft.com/office/drawing/2014/main" id="{F58EA473-0FEA-4201-9330-BA2A9236B464}"/>
              </a:ext>
            </a:extLst>
          </p:cNvPr>
          <p:cNvSpPr/>
          <p:nvPr/>
        </p:nvSpPr>
        <p:spPr>
          <a:xfrm>
            <a:off x="9261446" y="2751145"/>
            <a:ext cx="1326507" cy="369332"/>
          </a:xfrm>
          <a:prstGeom prst="arc">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 name="Slide Number Placeholder 10">
            <a:extLst>
              <a:ext uri="{FF2B5EF4-FFF2-40B4-BE49-F238E27FC236}">
                <a16:creationId xmlns:a16="http://schemas.microsoft.com/office/drawing/2014/main" id="{80F93420-DC3D-43F7-BEFB-81C3F0C05E42}"/>
              </a:ext>
            </a:extLst>
          </p:cNvPr>
          <p:cNvSpPr>
            <a:spLocks noGrp="1"/>
          </p:cNvSpPr>
          <p:nvPr>
            <p:ph type="sldNum" sz="quarter" idx="12"/>
          </p:nvPr>
        </p:nvSpPr>
        <p:spPr/>
        <p:txBody>
          <a:bodyPr/>
          <a:lstStyle/>
          <a:p>
            <a:fld id="{E268A2EE-60DF-4D9A-BDB5-E8B57244CE40}" type="slidenum">
              <a:rPr lang="en-GB" smtClean="0"/>
              <a:pPr/>
              <a:t>60</a:t>
            </a:fld>
            <a:endParaRPr lang="en-GB"/>
          </a:p>
        </p:txBody>
      </p:sp>
    </p:spTree>
    <p:extLst>
      <p:ext uri="{BB962C8B-B14F-4D97-AF65-F5344CB8AC3E}">
        <p14:creationId xmlns:p14="http://schemas.microsoft.com/office/powerpoint/2010/main" val="139709615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730" y="641181"/>
            <a:ext cx="11603864" cy="543676"/>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rgbClr val="000000"/>
                </a:solidFill>
              </a:rPr>
              <a:t>Separation of Ownership &amp; Management</a:t>
            </a:r>
            <a:endParaRPr lang="en-GB" sz="3200" dirty="0">
              <a:solidFill>
                <a:schemeClr val="tx1"/>
              </a:solidFill>
            </a:endParaRPr>
          </a:p>
        </p:txBody>
      </p:sp>
      <p:sp>
        <p:nvSpPr>
          <p:cNvPr id="3" name="Content Placeholder 2"/>
          <p:cNvSpPr>
            <a:spLocks noGrp="1"/>
          </p:cNvSpPr>
          <p:nvPr>
            <p:ph idx="1"/>
          </p:nvPr>
        </p:nvSpPr>
        <p:spPr>
          <a:xfrm>
            <a:off x="128789" y="1287887"/>
            <a:ext cx="11887200" cy="5570113"/>
          </a:xfrm>
        </p:spPr>
        <p:txBody>
          <a:bodyPr>
            <a:normAutofit/>
          </a:bodyPr>
          <a:lstStyle/>
          <a:p>
            <a:pPr algn="just">
              <a:spcAft>
                <a:spcPts val="1200"/>
              </a:spcAft>
              <a:buFont typeface="Wingdings" panose="05000000000000000000" pitchFamily="2" charset="2"/>
              <a:buChar char="Ø"/>
            </a:pPr>
            <a:r>
              <a:rPr lang="en-GB" sz="2200" b="1" u="sng" dirty="0">
                <a:solidFill>
                  <a:srgbClr val="FF0000"/>
                </a:solidFill>
              </a:rPr>
              <a:t>Permanent Life:</a:t>
            </a:r>
            <a:r>
              <a:rPr lang="en-GB" sz="2200" b="1" dirty="0">
                <a:solidFill>
                  <a:srgbClr val="FF0000"/>
                </a:solidFill>
              </a:rPr>
              <a:t> </a:t>
            </a:r>
            <a:r>
              <a:rPr lang="en-GB" sz="2200" dirty="0"/>
              <a:t>The separation of ownership and management gives a chance for a </a:t>
            </a:r>
            <a:r>
              <a:rPr lang="en-GB" sz="2200" dirty="0">
                <a:solidFill>
                  <a:srgbClr val="FF0000"/>
                </a:solidFill>
              </a:rPr>
              <a:t>permanent life </a:t>
            </a:r>
            <a:r>
              <a:rPr lang="en-GB" sz="2200" dirty="0"/>
              <a:t>to a corporation. Shareholders can transfer their shares to others and CEOs can be replaced by the owners but the corporation can continue as long as it is profitable for the owners.</a:t>
            </a:r>
          </a:p>
          <a:p>
            <a:pPr algn="just">
              <a:spcAft>
                <a:spcPts val="1200"/>
              </a:spcAft>
              <a:buFont typeface="Wingdings" panose="05000000000000000000" pitchFamily="2" charset="2"/>
              <a:buChar char="Ø"/>
            </a:pPr>
            <a:r>
              <a:rPr lang="en-GB" sz="2200" b="1" u="sng" dirty="0">
                <a:solidFill>
                  <a:srgbClr val="FF0000"/>
                </a:solidFill>
              </a:rPr>
              <a:t>Limited Liability and Ownership:</a:t>
            </a:r>
            <a:r>
              <a:rPr lang="en-GB" sz="2200" b="1" dirty="0">
                <a:solidFill>
                  <a:srgbClr val="FF0000"/>
                </a:solidFill>
              </a:rPr>
              <a:t> </a:t>
            </a:r>
            <a:r>
              <a:rPr lang="en-GB" sz="2200" dirty="0"/>
              <a:t>Shareholders have </a:t>
            </a:r>
            <a:r>
              <a:rPr lang="en-GB" sz="2200" dirty="0">
                <a:solidFill>
                  <a:srgbClr val="FF0000"/>
                </a:solidFill>
              </a:rPr>
              <a:t>limited liabilities</a:t>
            </a:r>
            <a:r>
              <a:rPr lang="en-GB" sz="2200" dirty="0"/>
              <a:t> based on their participation in investment in the company (number of shares). Their shares represent </a:t>
            </a:r>
            <a:r>
              <a:rPr lang="en-GB" sz="2200" i="1" dirty="0">
                <a:solidFill>
                  <a:srgbClr val="FF0000"/>
                </a:solidFill>
              </a:rPr>
              <a:t>partial or fractional ownership</a:t>
            </a:r>
            <a:r>
              <a:rPr lang="en-GB" sz="2200" dirty="0"/>
              <a:t> of the company. </a:t>
            </a:r>
          </a:p>
          <a:p>
            <a:pPr lvl="0" algn="just">
              <a:spcAft>
                <a:spcPts val="1200"/>
              </a:spcAft>
              <a:buClr>
                <a:schemeClr val="accent5"/>
              </a:buClr>
              <a:buFont typeface="Wingdings" panose="05000000000000000000" pitchFamily="2" charset="2"/>
              <a:buChar char="Ø"/>
            </a:pPr>
            <a:r>
              <a:rPr lang="en-GB" sz="2200" b="1" u="sng" dirty="0">
                <a:solidFill>
                  <a:srgbClr val="FF0000"/>
                </a:solidFill>
              </a:rPr>
              <a:t>Lenders &amp; Investors</a:t>
            </a:r>
            <a:r>
              <a:rPr lang="en-GB" sz="2200" dirty="0">
                <a:solidFill>
                  <a:srgbClr val="FF0000"/>
                </a:solidFill>
              </a:rPr>
              <a:t>:</a:t>
            </a:r>
            <a:r>
              <a:rPr lang="en-GB" sz="2200" dirty="0">
                <a:solidFill>
                  <a:prstClr val="black"/>
                </a:solidFill>
              </a:rPr>
              <a:t> By issuing bonds and shares corporations are able to finance their investment projects. </a:t>
            </a:r>
            <a:r>
              <a:rPr lang="en-GB" sz="2200" u="sng" dirty="0">
                <a:solidFill>
                  <a:prstClr val="black"/>
                </a:solidFill>
              </a:rPr>
              <a:t>Bondholders are </a:t>
            </a:r>
            <a:r>
              <a:rPr lang="en-GB" sz="2200" u="sng" dirty="0">
                <a:solidFill>
                  <a:srgbClr val="FF0000"/>
                </a:solidFill>
              </a:rPr>
              <a:t>lenders</a:t>
            </a:r>
            <a:r>
              <a:rPr lang="en-GB" sz="2200" u="sng" dirty="0">
                <a:solidFill>
                  <a:prstClr val="black"/>
                </a:solidFill>
              </a:rPr>
              <a:t> (creditors) and shareholders (or </a:t>
            </a:r>
            <a:r>
              <a:rPr lang="en-GB" sz="2200" u="sng" dirty="0">
                <a:solidFill>
                  <a:srgbClr val="FF0000"/>
                </a:solidFill>
              </a:rPr>
              <a:t>stockholders</a:t>
            </a:r>
            <a:r>
              <a:rPr lang="en-GB" sz="2200" u="sng" dirty="0">
                <a:solidFill>
                  <a:prstClr val="black"/>
                </a:solidFill>
              </a:rPr>
              <a:t>) are </a:t>
            </a:r>
            <a:r>
              <a:rPr lang="en-GB" sz="2200" u="sng" dirty="0">
                <a:solidFill>
                  <a:srgbClr val="FF0000"/>
                </a:solidFill>
              </a:rPr>
              <a:t>investors</a:t>
            </a:r>
            <a:r>
              <a:rPr lang="en-GB" sz="2200" dirty="0">
                <a:solidFill>
                  <a:prstClr val="black"/>
                </a:solidFill>
              </a:rPr>
              <a:t>. In the case of </a:t>
            </a:r>
            <a:r>
              <a:rPr lang="en-GB" sz="2200" b="1" dirty="0">
                <a:solidFill>
                  <a:srgbClr val="FF0000"/>
                </a:solidFill>
              </a:rPr>
              <a:t>bankruptcy</a:t>
            </a:r>
            <a:r>
              <a:rPr lang="en-GB" sz="2200" dirty="0">
                <a:solidFill>
                  <a:prstClr val="black"/>
                </a:solidFill>
              </a:rPr>
              <a:t>, </a:t>
            </a:r>
            <a:r>
              <a:rPr lang="en-GB" sz="2200" u="sng" dirty="0">
                <a:solidFill>
                  <a:prstClr val="black"/>
                </a:solidFill>
              </a:rPr>
              <a:t>lenders have a higher priority in claiming the assets, compare to the investors</a:t>
            </a:r>
            <a:r>
              <a:rPr lang="en-GB" sz="2200" dirty="0">
                <a:solidFill>
                  <a:prstClr val="black"/>
                </a:solidFill>
              </a:rPr>
              <a:t>, i.e., they will be paid first from selling the assets. If the liabilities are more than the assets, shareholders’ </a:t>
            </a:r>
            <a:r>
              <a:rPr lang="en-GB" sz="2200" dirty="0">
                <a:solidFill>
                  <a:srgbClr val="FF0000"/>
                </a:solidFill>
              </a:rPr>
              <a:t>equity</a:t>
            </a:r>
            <a:r>
              <a:rPr lang="en-GB" sz="2200" dirty="0">
                <a:solidFill>
                  <a:prstClr val="black"/>
                </a:solidFill>
              </a:rPr>
              <a:t> (residual value) will be negative.</a:t>
            </a:r>
          </a:p>
          <a:p>
            <a:pPr lvl="0" algn="just">
              <a:spcAft>
                <a:spcPts val="1200"/>
              </a:spcAft>
              <a:buClr>
                <a:schemeClr val="accent5"/>
              </a:buClr>
              <a:buFont typeface="Wingdings" panose="05000000000000000000" pitchFamily="2" charset="2"/>
              <a:buChar char="Ø"/>
            </a:pPr>
            <a:r>
              <a:rPr lang="en-GB" sz="2200" b="1" u="sng" dirty="0">
                <a:solidFill>
                  <a:srgbClr val="FF0000"/>
                </a:solidFill>
              </a:rPr>
              <a:t>Life After Bankruptcy</a:t>
            </a:r>
            <a:r>
              <a:rPr lang="en-GB" sz="2200" u="sng" dirty="0">
                <a:solidFill>
                  <a:srgbClr val="FF0000"/>
                </a:solidFill>
              </a:rPr>
              <a:t>:</a:t>
            </a:r>
            <a:r>
              <a:rPr lang="en-GB" sz="2200" dirty="0">
                <a:solidFill>
                  <a:prstClr val="black"/>
                </a:solidFill>
              </a:rPr>
              <a:t> Bankruptcy of a corporation does not lead necessarily to the liquidation of the firm, which involves shutting down the business and selling off the assets. The </a:t>
            </a:r>
            <a:r>
              <a:rPr lang="en-GB" sz="2200" u="sng" dirty="0">
                <a:solidFill>
                  <a:prstClr val="black"/>
                </a:solidFill>
              </a:rPr>
              <a:t>debt holders as the new owners may decide to keep the business operating</a:t>
            </a:r>
            <a:r>
              <a:rPr lang="en-GB" sz="2200" dirty="0">
                <a:solidFill>
                  <a:prstClr val="black"/>
                </a:solidFill>
              </a:rPr>
              <a:t>.  </a:t>
            </a:r>
            <a:endParaRPr lang="en-GB" sz="2200" dirty="0"/>
          </a:p>
          <a:p>
            <a:pPr marL="109728" indent="0">
              <a:spcAft>
                <a:spcPts val="600"/>
              </a:spcAft>
              <a:buNone/>
            </a:pPr>
            <a:endParaRPr lang="en-GB" sz="2400" dirty="0"/>
          </a:p>
        </p:txBody>
      </p:sp>
      <p:sp>
        <p:nvSpPr>
          <p:cNvPr id="4" name="Slide Number Placeholder 3">
            <a:extLst>
              <a:ext uri="{FF2B5EF4-FFF2-40B4-BE49-F238E27FC236}">
                <a16:creationId xmlns:a16="http://schemas.microsoft.com/office/drawing/2014/main" id="{915072CE-F47C-4D5A-9675-43DD653194DF}"/>
              </a:ext>
            </a:extLst>
          </p:cNvPr>
          <p:cNvSpPr>
            <a:spLocks noGrp="1"/>
          </p:cNvSpPr>
          <p:nvPr>
            <p:ph type="sldNum" sz="quarter" idx="12"/>
          </p:nvPr>
        </p:nvSpPr>
        <p:spPr/>
        <p:txBody>
          <a:bodyPr/>
          <a:lstStyle/>
          <a:p>
            <a:fld id="{E268A2EE-60DF-4D9A-BDB5-E8B57244CE40}" type="slidenum">
              <a:rPr lang="en-GB" smtClean="0"/>
              <a:pPr/>
              <a:t>61</a:t>
            </a:fld>
            <a:endParaRPr lang="en-GB"/>
          </a:p>
        </p:txBody>
      </p:sp>
    </p:spTree>
    <p:extLst>
      <p:ext uri="{BB962C8B-B14F-4D97-AF65-F5344CB8AC3E}">
        <p14:creationId xmlns:p14="http://schemas.microsoft.com/office/powerpoint/2010/main" val="1355799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6214" y="692696"/>
            <a:ext cx="11590986" cy="574042"/>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Assets</a:t>
            </a:r>
          </a:p>
        </p:txBody>
      </p:sp>
      <p:sp>
        <p:nvSpPr>
          <p:cNvPr id="3" name="Content Placeholder 2"/>
          <p:cNvSpPr>
            <a:spLocks noGrp="1"/>
          </p:cNvSpPr>
          <p:nvPr>
            <p:ph idx="1"/>
          </p:nvPr>
        </p:nvSpPr>
        <p:spPr>
          <a:xfrm>
            <a:off x="206062" y="1340768"/>
            <a:ext cx="11835684" cy="5517232"/>
          </a:xfrm>
        </p:spPr>
        <p:txBody>
          <a:bodyPr>
            <a:normAutofit/>
          </a:bodyPr>
          <a:lstStyle/>
          <a:p>
            <a:pPr algn="just"/>
            <a:r>
              <a:rPr lang="en-GB" dirty="0"/>
              <a:t>Corporations invest in a variety of </a:t>
            </a:r>
            <a:r>
              <a:rPr lang="en-GB" dirty="0">
                <a:solidFill>
                  <a:srgbClr val="FF0000"/>
                </a:solidFill>
              </a:rPr>
              <a:t>assets</a:t>
            </a:r>
            <a:r>
              <a:rPr lang="en-GB" dirty="0"/>
              <a:t> to increase their flow of returns and consequently to maximise the </a:t>
            </a:r>
            <a:r>
              <a:rPr lang="en-GB" dirty="0">
                <a:solidFill>
                  <a:srgbClr val="FF0000"/>
                </a:solidFill>
              </a:rPr>
              <a:t>market value </a:t>
            </a:r>
            <a:r>
              <a:rPr lang="en-GB" dirty="0"/>
              <a:t>of their shares in order to finance these investments they either use their own resources (</a:t>
            </a:r>
            <a:r>
              <a:rPr lang="en-GB" i="1" dirty="0">
                <a:solidFill>
                  <a:srgbClr val="FF0000"/>
                </a:solidFill>
              </a:rPr>
              <a:t>re-investment</a:t>
            </a:r>
            <a:r>
              <a:rPr lang="en-GB" dirty="0"/>
              <a:t>) or outside resources (</a:t>
            </a:r>
            <a:r>
              <a:rPr lang="en-GB" dirty="0">
                <a:solidFill>
                  <a:srgbClr val="FF0000"/>
                </a:solidFill>
              </a:rPr>
              <a:t>borrowing/selling shares</a:t>
            </a:r>
            <a:r>
              <a:rPr lang="en-GB" dirty="0"/>
              <a:t>).</a:t>
            </a:r>
          </a:p>
          <a:p>
            <a:pPr algn="just"/>
            <a:endParaRPr lang="en-GB" dirty="0"/>
          </a:p>
          <a:p>
            <a:pPr lvl="0" algn="just">
              <a:buClr>
                <a:srgbClr val="1B587C"/>
              </a:buClr>
            </a:pPr>
            <a:r>
              <a:rPr lang="en-GB" b="1" u="sng" dirty="0">
                <a:solidFill>
                  <a:srgbClr val="FF0000"/>
                </a:solidFill>
              </a:rPr>
              <a:t>Asset</a:t>
            </a:r>
            <a:r>
              <a:rPr lang="en-GB" dirty="0">
                <a:solidFill>
                  <a:prstClr val="black"/>
                </a:solidFill>
              </a:rPr>
              <a:t>: An economic (</a:t>
            </a:r>
            <a:r>
              <a:rPr lang="en-GB" u="sng" dirty="0">
                <a:solidFill>
                  <a:prstClr val="black"/>
                </a:solidFill>
              </a:rPr>
              <a:t>tangible or intangible</a:t>
            </a:r>
            <a:r>
              <a:rPr lang="en-GB" dirty="0">
                <a:solidFill>
                  <a:prstClr val="black"/>
                </a:solidFill>
              </a:rPr>
              <a:t>) resource with a price (subject to fluctuations) which is owned /controlled by individual(s) or companies with a capability of producing future returns. E.g. machines, inventories, buildings, lands, cash, vehicles, patents and etc.</a:t>
            </a:r>
          </a:p>
          <a:p>
            <a:pPr algn="just"/>
            <a:endParaRPr lang="en-GB" dirty="0"/>
          </a:p>
          <a:p>
            <a:pPr marL="109728" indent="0" algn="just">
              <a:buNone/>
            </a:pPr>
            <a:endParaRPr lang="en-GB" sz="900" dirty="0"/>
          </a:p>
          <a:p>
            <a:pPr marL="109728" lvl="0" indent="0" algn="just">
              <a:buClr>
                <a:srgbClr val="1B587C"/>
              </a:buClr>
              <a:buNone/>
            </a:pPr>
            <a:endParaRPr lang="en-GB" sz="800" dirty="0">
              <a:solidFill>
                <a:prstClr val="black"/>
              </a:solidFill>
            </a:endParaRPr>
          </a:p>
          <a:p>
            <a:pPr algn="just"/>
            <a:endParaRPr lang="en-GB" sz="2600" dirty="0"/>
          </a:p>
        </p:txBody>
      </p:sp>
      <p:sp>
        <p:nvSpPr>
          <p:cNvPr id="4" name="Slide Number Placeholder 3">
            <a:extLst>
              <a:ext uri="{FF2B5EF4-FFF2-40B4-BE49-F238E27FC236}">
                <a16:creationId xmlns:a16="http://schemas.microsoft.com/office/drawing/2014/main" id="{5987CD04-0386-4C00-B226-A082207D11FC}"/>
              </a:ext>
            </a:extLst>
          </p:cNvPr>
          <p:cNvSpPr>
            <a:spLocks noGrp="1"/>
          </p:cNvSpPr>
          <p:nvPr>
            <p:ph type="sldNum" sz="quarter" idx="12"/>
          </p:nvPr>
        </p:nvSpPr>
        <p:spPr/>
        <p:txBody>
          <a:bodyPr/>
          <a:lstStyle/>
          <a:p>
            <a:fld id="{E268A2EE-60DF-4D9A-BDB5-E8B57244CE40}" type="slidenum">
              <a:rPr lang="en-GB" smtClean="0"/>
              <a:pPr/>
              <a:t>62</a:t>
            </a:fld>
            <a:endParaRPr lang="en-GB"/>
          </a:p>
        </p:txBody>
      </p:sp>
    </p:spTree>
    <p:extLst>
      <p:ext uri="{BB962C8B-B14F-4D97-AF65-F5344CB8AC3E}">
        <p14:creationId xmlns:p14="http://schemas.microsoft.com/office/powerpoint/2010/main" val="206226815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6214" y="692696"/>
            <a:ext cx="11590986" cy="648072"/>
          </a:xfrm>
        </p:spPr>
        <p:style>
          <a:lnRef idx="0">
            <a:schemeClr val="accent6"/>
          </a:lnRef>
          <a:fillRef idx="3">
            <a:schemeClr val="accent6"/>
          </a:fillRef>
          <a:effectRef idx="3">
            <a:schemeClr val="accent6"/>
          </a:effectRef>
          <a:fontRef idx="minor">
            <a:schemeClr val="lt1"/>
          </a:fontRef>
        </p:style>
        <p:txBody>
          <a:bodyPr>
            <a:normAutofit/>
          </a:bodyPr>
          <a:lstStyle/>
          <a:p>
            <a:pPr algn="ctr"/>
            <a:r>
              <a:rPr lang="en-GB" sz="3200" dirty="0">
                <a:solidFill>
                  <a:schemeClr val="tx1"/>
                </a:solidFill>
              </a:rPr>
              <a:t>Real &amp; Financial Assets</a:t>
            </a:r>
          </a:p>
        </p:txBody>
      </p:sp>
      <p:sp>
        <p:nvSpPr>
          <p:cNvPr id="3" name="Content Placeholder 2"/>
          <p:cNvSpPr>
            <a:spLocks noGrp="1"/>
          </p:cNvSpPr>
          <p:nvPr>
            <p:ph idx="1"/>
          </p:nvPr>
        </p:nvSpPr>
        <p:spPr>
          <a:xfrm>
            <a:off x="321972" y="1340768"/>
            <a:ext cx="11539470" cy="5517232"/>
          </a:xfrm>
        </p:spPr>
        <p:txBody>
          <a:bodyPr>
            <a:normAutofit/>
          </a:bodyPr>
          <a:lstStyle/>
          <a:p>
            <a:pPr lvl="0" algn="just">
              <a:buClr>
                <a:srgbClr val="1B587C"/>
              </a:buClr>
            </a:pPr>
            <a:r>
              <a:rPr lang="en-GB" sz="2600" dirty="0">
                <a:solidFill>
                  <a:prstClr val="black"/>
                </a:solidFill>
              </a:rPr>
              <a:t>Assets can be divided into </a:t>
            </a:r>
            <a:r>
              <a:rPr lang="en-GB" sz="2600" dirty="0">
                <a:solidFill>
                  <a:srgbClr val="FF0000"/>
                </a:solidFill>
              </a:rPr>
              <a:t>real</a:t>
            </a:r>
            <a:r>
              <a:rPr lang="en-GB" sz="2600" dirty="0">
                <a:solidFill>
                  <a:prstClr val="black"/>
                </a:solidFill>
              </a:rPr>
              <a:t> or </a:t>
            </a:r>
            <a:r>
              <a:rPr lang="en-GB" sz="2600" dirty="0">
                <a:solidFill>
                  <a:srgbClr val="FF0000"/>
                </a:solidFill>
              </a:rPr>
              <a:t>financial</a:t>
            </a:r>
            <a:r>
              <a:rPr lang="en-GB" sz="2600" dirty="0">
                <a:solidFill>
                  <a:prstClr val="black"/>
                </a:solidFill>
              </a:rPr>
              <a:t>:</a:t>
            </a:r>
          </a:p>
          <a:p>
            <a:pPr marL="109728" lvl="0" indent="0" algn="just">
              <a:buClr>
                <a:srgbClr val="1B587C"/>
              </a:buClr>
              <a:buNone/>
            </a:pPr>
            <a:endParaRPr lang="en-GB" sz="800" dirty="0">
              <a:solidFill>
                <a:prstClr val="black"/>
              </a:solidFill>
            </a:endParaRPr>
          </a:p>
          <a:p>
            <a:pPr marL="109728" indent="0" algn="just">
              <a:buNone/>
            </a:pPr>
            <a:endParaRPr lang="en-GB" sz="26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67838" y="2086377"/>
            <a:ext cx="3990573" cy="40826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334851" y="1957588"/>
            <a:ext cx="7147774" cy="4765183"/>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lvl="0">
              <a:buClr>
                <a:srgbClr val="1B587C"/>
              </a:buClr>
              <a:buFont typeface="Wingdings" panose="05000000000000000000" pitchFamily="2" charset="2"/>
              <a:buChar char="Ø"/>
            </a:pPr>
            <a:r>
              <a:rPr lang="en-GB" sz="2400" b="1" dirty="0">
                <a:solidFill>
                  <a:srgbClr val="FF0000"/>
                </a:solidFill>
              </a:rPr>
              <a:t>Real assets </a:t>
            </a:r>
            <a:r>
              <a:rPr lang="en-GB" sz="2400" dirty="0">
                <a:solidFill>
                  <a:prstClr val="black"/>
                </a:solidFill>
              </a:rPr>
              <a:t>are physical or tangible assets such as commodities, machinery, buildings, precious metals/stones, arts, equipment and etc. </a:t>
            </a:r>
          </a:p>
          <a:p>
            <a:pPr lvl="0">
              <a:buClr>
                <a:srgbClr val="1B587C"/>
              </a:buClr>
            </a:pPr>
            <a:endParaRPr lang="en-GB" sz="2400" dirty="0">
              <a:solidFill>
                <a:prstClr val="black"/>
              </a:solidFill>
            </a:endParaRPr>
          </a:p>
          <a:p>
            <a:pPr>
              <a:buClr>
                <a:srgbClr val="1B587C"/>
              </a:buClr>
              <a:buFont typeface="Wingdings" panose="05000000000000000000" pitchFamily="2" charset="2"/>
              <a:buChar char="Ø"/>
            </a:pPr>
            <a:r>
              <a:rPr lang="en-GB" sz="2400" b="1" dirty="0">
                <a:solidFill>
                  <a:srgbClr val="FF0000"/>
                </a:solidFill>
              </a:rPr>
              <a:t>Financial assets </a:t>
            </a:r>
            <a:r>
              <a:rPr lang="en-GB" sz="2400" dirty="0">
                <a:solidFill>
                  <a:prstClr val="black"/>
                </a:solidFill>
              </a:rPr>
              <a:t>are non-physical or intangible assets such as bank accounts, bonds, shares and etc. </a:t>
            </a:r>
          </a:p>
          <a:p>
            <a:pPr>
              <a:buClr>
                <a:srgbClr val="1B587C"/>
              </a:buClr>
              <a:buFont typeface="Wingdings" panose="05000000000000000000" pitchFamily="2" charset="2"/>
              <a:buChar char="Ø"/>
            </a:pPr>
            <a:endParaRPr lang="en-GB" sz="2400" dirty="0">
              <a:solidFill>
                <a:prstClr val="black"/>
              </a:solidFill>
            </a:endParaRPr>
          </a:p>
          <a:p>
            <a:pPr marL="342900" indent="-342900">
              <a:buClr>
                <a:srgbClr val="1B587C"/>
              </a:buClr>
              <a:buFont typeface="Arial" panose="020B0604020202020204" pitchFamily="34" charset="0"/>
              <a:buChar char="•"/>
            </a:pPr>
            <a:r>
              <a:rPr lang="en-GB" sz="2400" dirty="0">
                <a:solidFill>
                  <a:prstClr val="black"/>
                </a:solidFill>
              </a:rPr>
              <a:t>Financial assets are more </a:t>
            </a:r>
            <a:r>
              <a:rPr lang="en-GB" sz="2400" dirty="0">
                <a:solidFill>
                  <a:srgbClr val="FF0000"/>
                </a:solidFill>
              </a:rPr>
              <a:t>liquid</a:t>
            </a:r>
            <a:r>
              <a:rPr lang="en-GB" sz="2400" dirty="0">
                <a:solidFill>
                  <a:prstClr val="black"/>
                </a:solidFill>
              </a:rPr>
              <a:t> than real assets, which means they can be </a:t>
            </a:r>
            <a:r>
              <a:rPr lang="en-GB" sz="2400" dirty="0">
                <a:solidFill>
                  <a:srgbClr val="FF0000"/>
                </a:solidFill>
              </a:rPr>
              <a:t>converted to money </a:t>
            </a:r>
            <a:r>
              <a:rPr lang="en-GB" sz="2400" dirty="0">
                <a:solidFill>
                  <a:prstClr val="black"/>
                </a:solidFill>
              </a:rPr>
              <a:t>quickly. </a:t>
            </a:r>
            <a:r>
              <a:rPr lang="en-GB" sz="2400" u="sng" dirty="0">
                <a:solidFill>
                  <a:prstClr val="black"/>
                </a:solidFill>
              </a:rPr>
              <a:t>Money is the most liquid asset </a:t>
            </a:r>
            <a:r>
              <a:rPr lang="en-GB" sz="2400" dirty="0">
                <a:solidFill>
                  <a:prstClr val="black"/>
                </a:solidFill>
              </a:rPr>
              <a:t>as it can be used for purchasing goods and services or for meeting obligations and offsetting claims.</a:t>
            </a:r>
          </a:p>
          <a:p>
            <a:pPr lvl="0" algn="just">
              <a:buClr>
                <a:srgbClr val="1B587C"/>
              </a:buClr>
              <a:buFont typeface="Wingdings" panose="05000000000000000000" pitchFamily="2" charset="2"/>
              <a:buChar char="Ø"/>
            </a:pPr>
            <a:endParaRPr lang="en-GB" sz="2400" dirty="0">
              <a:solidFill>
                <a:prstClr val="black"/>
              </a:solidFill>
            </a:endParaRPr>
          </a:p>
        </p:txBody>
      </p:sp>
      <p:sp>
        <p:nvSpPr>
          <p:cNvPr id="5" name="TextBox 4"/>
          <p:cNvSpPr txBox="1"/>
          <p:nvPr/>
        </p:nvSpPr>
        <p:spPr>
          <a:xfrm>
            <a:off x="7767838" y="6400800"/>
            <a:ext cx="3990573" cy="169277"/>
          </a:xfrm>
          <a:prstGeom prst="rect">
            <a:avLst/>
          </a:prstGeom>
          <a:noFill/>
        </p:spPr>
        <p:txBody>
          <a:bodyPr wrap="square" rtlCol="0">
            <a:spAutoFit/>
          </a:bodyPr>
          <a:lstStyle/>
          <a:p>
            <a:r>
              <a:rPr lang="en-GB" sz="500" b="1" dirty="0"/>
              <a:t>Adopted from http://www.batr.org/totalitariancollectivism/100911.html</a:t>
            </a:r>
          </a:p>
        </p:txBody>
      </p:sp>
      <p:sp>
        <p:nvSpPr>
          <p:cNvPr id="6" name="Slide Number Placeholder 5">
            <a:extLst>
              <a:ext uri="{FF2B5EF4-FFF2-40B4-BE49-F238E27FC236}">
                <a16:creationId xmlns:a16="http://schemas.microsoft.com/office/drawing/2014/main" id="{61EFF739-7381-437A-BF55-CAAB733D97E9}"/>
              </a:ext>
            </a:extLst>
          </p:cNvPr>
          <p:cNvSpPr>
            <a:spLocks noGrp="1"/>
          </p:cNvSpPr>
          <p:nvPr>
            <p:ph type="sldNum" sz="quarter" idx="12"/>
          </p:nvPr>
        </p:nvSpPr>
        <p:spPr/>
        <p:txBody>
          <a:bodyPr/>
          <a:lstStyle/>
          <a:p>
            <a:fld id="{E268A2EE-60DF-4D9A-BDB5-E8B57244CE40}" type="slidenum">
              <a:rPr lang="en-GB" smtClean="0"/>
              <a:pPr/>
              <a:t>63</a:t>
            </a:fld>
            <a:endParaRPr lang="en-GB"/>
          </a:p>
        </p:txBody>
      </p:sp>
    </p:spTree>
    <p:extLst>
      <p:ext uri="{BB962C8B-B14F-4D97-AF65-F5344CB8AC3E}">
        <p14:creationId xmlns:p14="http://schemas.microsoft.com/office/powerpoint/2010/main" val="47530895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6365" y="692696"/>
            <a:ext cx="11372045" cy="586654"/>
          </a:xfrm>
        </p:spPr>
        <p:style>
          <a:lnRef idx="0">
            <a:schemeClr val="accent6"/>
          </a:lnRef>
          <a:fillRef idx="3">
            <a:schemeClr val="accent6"/>
          </a:fillRef>
          <a:effectRef idx="3">
            <a:schemeClr val="accent6"/>
          </a:effectRef>
          <a:fontRef idx="minor">
            <a:schemeClr val="lt1"/>
          </a:fontRef>
        </p:style>
        <p:txBody>
          <a:bodyPr>
            <a:normAutofit/>
          </a:bodyPr>
          <a:lstStyle/>
          <a:p>
            <a:pPr algn="ctr"/>
            <a:r>
              <a:rPr lang="en-GB" sz="3200" dirty="0">
                <a:solidFill>
                  <a:schemeClr val="tx1"/>
                </a:solidFill>
              </a:rPr>
              <a:t>Financial Assets &amp; Securities</a:t>
            </a:r>
          </a:p>
        </p:txBody>
      </p:sp>
      <p:sp>
        <p:nvSpPr>
          <p:cNvPr id="3" name="Content Placeholder 2"/>
          <p:cNvSpPr>
            <a:spLocks noGrp="1"/>
          </p:cNvSpPr>
          <p:nvPr>
            <p:ph idx="1"/>
          </p:nvPr>
        </p:nvSpPr>
        <p:spPr>
          <a:xfrm>
            <a:off x="120316" y="1347537"/>
            <a:ext cx="11959389" cy="5444289"/>
          </a:xfrm>
        </p:spPr>
        <p:txBody>
          <a:bodyPr>
            <a:normAutofit fontScale="92500" lnSpcReduction="10000"/>
          </a:bodyPr>
          <a:lstStyle/>
          <a:p>
            <a:pPr algn="just"/>
            <a:r>
              <a:rPr lang="en-GB" sz="2200" dirty="0"/>
              <a:t>If corporations borrow from individuals or financial institutions, in fact, they sell </a:t>
            </a:r>
            <a:r>
              <a:rPr lang="en-GB" sz="2200" i="1" dirty="0">
                <a:solidFill>
                  <a:srgbClr val="FF0000"/>
                </a:solidFill>
              </a:rPr>
              <a:t>claims (promises)</a:t>
            </a:r>
            <a:r>
              <a:rPr lang="en-GB" sz="2200" dirty="0"/>
              <a:t> on their existing assets or their future cash flow to the lenders. It means lenders can claim them based on their contracts.</a:t>
            </a:r>
          </a:p>
          <a:p>
            <a:pPr marL="109728" indent="0" algn="just">
              <a:buNone/>
            </a:pPr>
            <a:endParaRPr lang="en-GB" dirty="0"/>
          </a:p>
          <a:p>
            <a:pPr algn="just"/>
            <a:r>
              <a:rPr lang="en-GB" sz="2200" b="1" u="sng" dirty="0">
                <a:solidFill>
                  <a:srgbClr val="FF0000"/>
                </a:solidFill>
              </a:rPr>
              <a:t>Securities</a:t>
            </a:r>
            <a:r>
              <a:rPr lang="en-GB" sz="2200" dirty="0"/>
              <a:t>: If the claims are not transferable or tradable, they are just </a:t>
            </a:r>
            <a:r>
              <a:rPr lang="en-GB" sz="2200" i="1" dirty="0">
                <a:solidFill>
                  <a:srgbClr val="FF0000"/>
                </a:solidFill>
              </a:rPr>
              <a:t>financial assets </a:t>
            </a:r>
            <a:r>
              <a:rPr lang="en-GB" sz="2200" dirty="0"/>
              <a:t>(such as bank deposits, and bank loans) but if they are tradable in the financial markets, they are special financial assets which are called </a:t>
            </a:r>
            <a:r>
              <a:rPr lang="en-GB" sz="2200" i="1" dirty="0">
                <a:solidFill>
                  <a:srgbClr val="FF0000"/>
                </a:solidFill>
              </a:rPr>
              <a:t>securities </a:t>
            </a:r>
            <a:r>
              <a:rPr lang="en-GB" sz="2200" dirty="0"/>
              <a:t>(such as bonds, shares). Therefore, </a:t>
            </a:r>
            <a:r>
              <a:rPr lang="en-GB" sz="2200" u="sng" dirty="0"/>
              <a:t>securities are those financial assets that can be traded in the financial markets.</a:t>
            </a:r>
          </a:p>
          <a:p>
            <a:pPr algn="just"/>
            <a:endParaRPr lang="en-GB" sz="2200" u="sng" dirty="0"/>
          </a:p>
          <a:p>
            <a:pPr algn="just"/>
            <a:r>
              <a:rPr lang="en-GB" sz="2200" dirty="0"/>
              <a:t>So, </a:t>
            </a:r>
          </a:p>
          <a:p>
            <a:pPr marL="109728" indent="0" algn="just">
              <a:buNone/>
            </a:pPr>
            <a:r>
              <a:rPr lang="en-GB" sz="2200" dirty="0"/>
              <a:t>Corporate Borrowing </a:t>
            </a:r>
            <a:r>
              <a:rPr lang="en-GB" sz="2200" dirty="0">
                <a:solidFill>
                  <a:srgbClr val="FF0000"/>
                </a:solidFill>
              </a:rPr>
              <a:t>=</a:t>
            </a:r>
            <a:r>
              <a:rPr lang="en-GB" sz="2200" dirty="0"/>
              <a:t> Selling Claims on their Assets</a:t>
            </a:r>
          </a:p>
          <a:p>
            <a:pPr marL="109728" indent="0" algn="just">
              <a:buNone/>
            </a:pPr>
            <a:endParaRPr lang="en-GB" sz="2200" dirty="0"/>
          </a:p>
          <a:p>
            <a:pPr marL="109728" indent="0" algn="just">
              <a:buNone/>
            </a:pPr>
            <a:endParaRPr lang="en-GB" sz="2200" dirty="0"/>
          </a:p>
          <a:p>
            <a:pPr marL="109728" indent="0" algn="just">
              <a:buNone/>
            </a:pPr>
            <a:endParaRPr lang="en-GB" sz="2200" dirty="0"/>
          </a:p>
          <a:p>
            <a:pPr algn="just">
              <a:buFont typeface="Wingdings" panose="05000000000000000000" pitchFamily="2" charset="2"/>
              <a:buChar char="q"/>
            </a:pPr>
            <a:r>
              <a:rPr lang="en-GB" sz="2200" dirty="0"/>
              <a:t>An </a:t>
            </a:r>
            <a:r>
              <a:rPr lang="en-GB" sz="2200" dirty="0">
                <a:solidFill>
                  <a:srgbClr val="FF0000"/>
                </a:solidFill>
              </a:rPr>
              <a:t>Asset-Backed Security </a:t>
            </a:r>
            <a:r>
              <a:rPr lang="en-GB" sz="2200" dirty="0"/>
              <a:t>(</a:t>
            </a:r>
            <a:r>
              <a:rPr lang="en-GB" sz="2200" dirty="0">
                <a:solidFill>
                  <a:srgbClr val="FF0000"/>
                </a:solidFill>
              </a:rPr>
              <a:t>ABS</a:t>
            </a:r>
            <a:r>
              <a:rPr lang="en-GB" sz="2200" dirty="0"/>
              <a:t>)</a:t>
            </a:r>
            <a:r>
              <a:rPr lang="en-US" sz="2200" dirty="0"/>
              <a:t> is a security whose income payments and its value are derived from and collateralized (or "backed") by a specified pool of underlying assets, but, contrary to bonds and shares, there is no guarantee or certainty in its payments or its value. </a:t>
            </a:r>
            <a:endParaRPr lang="en-GB" sz="2200" dirty="0"/>
          </a:p>
        </p:txBody>
      </p:sp>
      <p:sp>
        <p:nvSpPr>
          <p:cNvPr id="4" name="Slide Number Placeholder 3">
            <a:extLst>
              <a:ext uri="{FF2B5EF4-FFF2-40B4-BE49-F238E27FC236}">
                <a16:creationId xmlns:a16="http://schemas.microsoft.com/office/drawing/2014/main" id="{6255DBE9-F9A0-4123-B219-BC5D8A7DF987}"/>
              </a:ext>
            </a:extLst>
          </p:cNvPr>
          <p:cNvSpPr>
            <a:spLocks noGrp="1"/>
          </p:cNvSpPr>
          <p:nvPr>
            <p:ph type="sldNum" sz="quarter" idx="12"/>
          </p:nvPr>
        </p:nvSpPr>
        <p:spPr/>
        <p:txBody>
          <a:bodyPr/>
          <a:lstStyle/>
          <a:p>
            <a:fld id="{E268A2EE-60DF-4D9A-BDB5-E8B57244CE40}" type="slidenum">
              <a:rPr lang="en-GB" smtClean="0"/>
              <a:pPr/>
              <a:t>64</a:t>
            </a:fld>
            <a:endParaRPr lang="en-GB"/>
          </a:p>
        </p:txBody>
      </p:sp>
      <p:cxnSp>
        <p:nvCxnSpPr>
          <p:cNvPr id="6" name="Straight Arrow Connector 5">
            <a:extLst>
              <a:ext uri="{FF2B5EF4-FFF2-40B4-BE49-F238E27FC236}">
                <a16:creationId xmlns:a16="http://schemas.microsoft.com/office/drawing/2014/main" id="{708BFC9E-19CF-4C30-BE6F-880D5A71A8B4}"/>
              </a:ext>
            </a:extLst>
          </p:cNvPr>
          <p:cNvCxnSpPr/>
          <p:nvPr/>
        </p:nvCxnSpPr>
        <p:spPr>
          <a:xfrm flipV="1">
            <a:off x="5906502" y="4219265"/>
            <a:ext cx="378995" cy="2406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DE8DBF72-7395-4E2C-88B2-5A6E62BBA687}"/>
              </a:ext>
            </a:extLst>
          </p:cNvPr>
          <p:cNvSpPr txBox="1"/>
          <p:nvPr/>
        </p:nvSpPr>
        <p:spPr>
          <a:xfrm>
            <a:off x="6306260" y="4031951"/>
            <a:ext cx="5101388" cy="369332"/>
          </a:xfrm>
          <a:prstGeom prst="rect">
            <a:avLst/>
          </a:prstGeom>
          <a:noFill/>
        </p:spPr>
        <p:txBody>
          <a:bodyPr wrap="square" rtlCol="0">
            <a:spAutoFit/>
          </a:bodyPr>
          <a:lstStyle/>
          <a:p>
            <a:r>
              <a:rPr lang="en-GB" dirty="0"/>
              <a:t>Not tradable            Financial Assets (</a:t>
            </a:r>
            <a:r>
              <a:rPr lang="en-GB" dirty="0">
                <a:solidFill>
                  <a:srgbClr val="FF0000"/>
                </a:solidFill>
              </a:rPr>
              <a:t>Deposits</a:t>
            </a:r>
            <a:r>
              <a:rPr lang="en-GB" dirty="0"/>
              <a:t>, </a:t>
            </a:r>
            <a:r>
              <a:rPr lang="en-GB" dirty="0">
                <a:solidFill>
                  <a:srgbClr val="FF0000"/>
                </a:solidFill>
              </a:rPr>
              <a:t>Loans</a:t>
            </a:r>
            <a:r>
              <a:rPr lang="en-GB" dirty="0"/>
              <a:t>)</a:t>
            </a:r>
          </a:p>
        </p:txBody>
      </p:sp>
      <p:sp>
        <p:nvSpPr>
          <p:cNvPr id="8" name="Arrow: Right 7">
            <a:extLst>
              <a:ext uri="{FF2B5EF4-FFF2-40B4-BE49-F238E27FC236}">
                <a16:creationId xmlns:a16="http://schemas.microsoft.com/office/drawing/2014/main" id="{4AFCE3B9-CEB4-479C-BEBB-84C4C80FF28E}"/>
              </a:ext>
            </a:extLst>
          </p:cNvPr>
          <p:cNvSpPr/>
          <p:nvPr/>
        </p:nvSpPr>
        <p:spPr>
          <a:xfrm>
            <a:off x="7688175" y="4131135"/>
            <a:ext cx="330869" cy="21656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3C3E0605-CFA9-4E10-81B4-3090B9D3B015}"/>
              </a:ext>
            </a:extLst>
          </p:cNvPr>
          <p:cNvSpPr txBox="1"/>
          <p:nvPr/>
        </p:nvSpPr>
        <p:spPr>
          <a:xfrm>
            <a:off x="6306260" y="4603022"/>
            <a:ext cx="5011153" cy="369332"/>
          </a:xfrm>
          <a:prstGeom prst="rect">
            <a:avLst/>
          </a:prstGeom>
          <a:noFill/>
        </p:spPr>
        <p:txBody>
          <a:bodyPr wrap="square" rtlCol="0">
            <a:spAutoFit/>
          </a:bodyPr>
          <a:lstStyle/>
          <a:p>
            <a:r>
              <a:rPr lang="en-GB" dirty="0"/>
              <a:t>Tradable                  Securities (</a:t>
            </a:r>
            <a:r>
              <a:rPr lang="en-GB" dirty="0">
                <a:solidFill>
                  <a:srgbClr val="FF0000"/>
                </a:solidFill>
              </a:rPr>
              <a:t>Shares</a:t>
            </a:r>
            <a:r>
              <a:rPr lang="en-GB" dirty="0"/>
              <a:t>, </a:t>
            </a:r>
            <a:r>
              <a:rPr lang="en-GB" dirty="0">
                <a:solidFill>
                  <a:srgbClr val="FF0000"/>
                </a:solidFill>
              </a:rPr>
              <a:t>Bonds</a:t>
            </a:r>
            <a:r>
              <a:rPr lang="en-GB" dirty="0"/>
              <a:t>, </a:t>
            </a:r>
            <a:r>
              <a:rPr lang="en-GB" dirty="0">
                <a:solidFill>
                  <a:srgbClr val="FF0000"/>
                </a:solidFill>
              </a:rPr>
              <a:t>ABS</a:t>
            </a:r>
            <a:r>
              <a:rPr lang="en-GB" dirty="0"/>
              <a:t>)</a:t>
            </a:r>
          </a:p>
        </p:txBody>
      </p:sp>
      <p:cxnSp>
        <p:nvCxnSpPr>
          <p:cNvPr id="10" name="Straight Arrow Connector 9">
            <a:extLst>
              <a:ext uri="{FF2B5EF4-FFF2-40B4-BE49-F238E27FC236}">
                <a16:creationId xmlns:a16="http://schemas.microsoft.com/office/drawing/2014/main" id="{EBD007E6-0A3B-48B5-BA18-1A0412AF0604}"/>
              </a:ext>
            </a:extLst>
          </p:cNvPr>
          <p:cNvCxnSpPr>
            <a:cxnSpLocks/>
          </p:cNvCxnSpPr>
          <p:nvPr/>
        </p:nvCxnSpPr>
        <p:spPr>
          <a:xfrm>
            <a:off x="5915525" y="4528083"/>
            <a:ext cx="316831" cy="2596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Arrow: Right 11">
            <a:extLst>
              <a:ext uri="{FF2B5EF4-FFF2-40B4-BE49-F238E27FC236}">
                <a16:creationId xmlns:a16="http://schemas.microsoft.com/office/drawing/2014/main" id="{7CAC3DBC-B815-4E84-AF4F-C307EF885228}"/>
              </a:ext>
            </a:extLst>
          </p:cNvPr>
          <p:cNvSpPr/>
          <p:nvPr/>
        </p:nvSpPr>
        <p:spPr>
          <a:xfrm>
            <a:off x="7688174" y="4679403"/>
            <a:ext cx="330869" cy="21656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652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9" end="9"/>
                                            </p:txEl>
                                          </p:spTgt>
                                        </p:tgtEl>
                                        <p:attrNameLst>
                                          <p:attrName>style.visibility</p:attrName>
                                        </p:attrNameLst>
                                      </p:cBhvr>
                                      <p:to>
                                        <p:strVal val="visible"/>
                                      </p:to>
                                    </p:set>
                                    <p:animEffect transition="in" filter="fade">
                                      <p:cBhvr>
                                        <p:cTn id="1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49585" y="4169158"/>
            <a:ext cx="6645499" cy="598809"/>
          </a:xfrm>
          <a:prstGeom prst="rect">
            <a:avLst/>
          </a:prstGeom>
          <a:solidFill>
            <a:schemeClr val="accent5">
              <a:lumMod val="20000"/>
              <a:lumOff val="80000"/>
            </a:schemeClr>
          </a:solidFill>
        </p:spPr>
        <p:style>
          <a:lnRef idx="0">
            <a:schemeClr val="accent4"/>
          </a:lnRef>
          <a:fillRef idx="3">
            <a:schemeClr val="accent4"/>
          </a:fillRef>
          <a:effectRef idx="3">
            <a:schemeClr val="accent4"/>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165279" y="1252205"/>
            <a:ext cx="11861442" cy="5370491"/>
          </a:xfrm>
        </p:spPr>
        <p:txBody>
          <a:bodyPr>
            <a:normAutofit/>
          </a:bodyPr>
          <a:lstStyle/>
          <a:p>
            <a:pPr algn="just"/>
            <a:r>
              <a:rPr lang="en-GB" sz="2200" dirty="0">
                <a:solidFill>
                  <a:srgbClr val="FF0000"/>
                </a:solidFill>
              </a:rPr>
              <a:t>Balance Sheet</a:t>
            </a:r>
            <a:r>
              <a:rPr lang="en-GB" sz="2200" dirty="0"/>
              <a:t>: A financial statement that reviews a company's assets, liabilities and shareholders' equity at a specific time such as the end of the financial year.</a:t>
            </a:r>
          </a:p>
          <a:p>
            <a:pPr algn="just"/>
            <a:endParaRPr lang="en-GB" sz="800" dirty="0"/>
          </a:p>
          <a:p>
            <a:pPr algn="just"/>
            <a:r>
              <a:rPr lang="en-GB" sz="2200" dirty="0"/>
              <a:t>This statement shows </a:t>
            </a:r>
            <a:r>
              <a:rPr lang="en-GB" sz="2200" dirty="0">
                <a:solidFill>
                  <a:srgbClr val="FF0000"/>
                </a:solidFill>
              </a:rPr>
              <a:t>how a company deals with its assets and debts</a:t>
            </a:r>
            <a:r>
              <a:rPr lang="en-GB" sz="2200" dirty="0"/>
              <a:t>. It is a measure for investors (</a:t>
            </a:r>
            <a:r>
              <a:rPr lang="en-GB" sz="2200" dirty="0">
                <a:solidFill>
                  <a:srgbClr val="FF0000"/>
                </a:solidFill>
              </a:rPr>
              <a:t>shareholders</a:t>
            </a:r>
            <a:r>
              <a:rPr lang="en-GB" sz="2200" dirty="0"/>
              <a:t>) and creditors (</a:t>
            </a:r>
            <a:r>
              <a:rPr lang="en-GB" sz="2200" dirty="0">
                <a:solidFill>
                  <a:srgbClr val="FF0000"/>
                </a:solidFill>
              </a:rPr>
              <a:t>bondholders</a:t>
            </a:r>
            <a:r>
              <a:rPr lang="en-GB" sz="2200" dirty="0"/>
              <a:t>) to assess the value of the company.</a:t>
            </a:r>
          </a:p>
          <a:p>
            <a:pPr algn="just"/>
            <a:endParaRPr lang="en-GB" sz="800" dirty="0"/>
          </a:p>
          <a:p>
            <a:pPr algn="just"/>
            <a:r>
              <a:rPr lang="en-GB" sz="2400" u="sng" dirty="0"/>
              <a:t>In any balance sheet there should be a balance between the asset side and the liability side at the end of the financial year</a:t>
            </a:r>
            <a:r>
              <a:rPr lang="en-GB" sz="2400" dirty="0"/>
              <a:t>, i.e.:</a:t>
            </a:r>
          </a:p>
          <a:p>
            <a:pPr marL="109728" indent="0" algn="just">
              <a:buNone/>
            </a:pPr>
            <a:endParaRPr lang="en-GB" sz="800" dirty="0"/>
          </a:p>
          <a:p>
            <a:pPr marL="109728" indent="0">
              <a:buNone/>
            </a:pPr>
            <a:endParaRPr lang="en-GB" sz="800" dirty="0"/>
          </a:p>
          <a:p>
            <a:pPr marL="109728" indent="0">
              <a:buNone/>
            </a:pPr>
            <a:r>
              <a:rPr lang="en-GB" sz="2400" dirty="0"/>
              <a:t>     Assets= Liabilities + Shareholder’s Equity </a:t>
            </a:r>
          </a:p>
        </p:txBody>
      </p:sp>
      <p:sp>
        <p:nvSpPr>
          <p:cNvPr id="2" name="Title 1"/>
          <p:cNvSpPr>
            <a:spLocks noGrp="1"/>
          </p:cNvSpPr>
          <p:nvPr>
            <p:ph type="title"/>
          </p:nvPr>
        </p:nvSpPr>
        <p:spPr>
          <a:xfrm>
            <a:off x="193183" y="692696"/>
            <a:ext cx="11719775" cy="494132"/>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Balance Sheet</a:t>
            </a:r>
          </a:p>
        </p:txBody>
      </p:sp>
      <p:sp>
        <p:nvSpPr>
          <p:cNvPr id="5" name="Rectangle 4"/>
          <p:cNvSpPr/>
          <p:nvPr/>
        </p:nvSpPr>
        <p:spPr>
          <a:xfrm>
            <a:off x="469557" y="4959178"/>
            <a:ext cx="6606746" cy="1598141"/>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09728" indent="0">
              <a:buNone/>
            </a:pPr>
            <a:r>
              <a:rPr lang="en-GB" sz="2400" b="1" dirty="0"/>
              <a:t>The logic behind the formula is clear: </a:t>
            </a:r>
          </a:p>
          <a:p>
            <a:pPr marL="109728" indent="0">
              <a:buNone/>
            </a:pPr>
            <a:endParaRPr lang="en-GB" sz="800" dirty="0"/>
          </a:p>
          <a:p>
            <a:pPr marL="109728" indent="0">
              <a:buNone/>
            </a:pPr>
            <a:r>
              <a:rPr lang="en-GB" sz="2400" dirty="0">
                <a:solidFill>
                  <a:srgbClr val="FFFF00"/>
                </a:solidFill>
              </a:rPr>
              <a:t>A company should purchase its assets either through investors (shareholders) or creditors.  </a:t>
            </a:r>
          </a:p>
        </p:txBody>
      </p:sp>
      <p:pic>
        <p:nvPicPr>
          <p:cNvPr id="6" name="Zr4CLcAYu80"/>
          <p:cNvPicPr>
            <a:picLocks noRot="1" noChangeAspect="1"/>
          </p:cNvPicPr>
          <p:nvPr>
            <a:videoFile r:link="rId1"/>
          </p:nvPr>
        </p:nvPicPr>
        <p:blipFill>
          <a:blip r:embed="rId3"/>
          <a:stretch>
            <a:fillRect/>
          </a:stretch>
        </p:blipFill>
        <p:spPr>
          <a:xfrm>
            <a:off x="7527606" y="4146468"/>
            <a:ext cx="4194837" cy="2359596"/>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7" name="Slide Number Placeholder 6">
            <a:extLst>
              <a:ext uri="{FF2B5EF4-FFF2-40B4-BE49-F238E27FC236}">
                <a16:creationId xmlns:a16="http://schemas.microsoft.com/office/drawing/2014/main" id="{F44BD2A9-5F85-4EF9-BA62-0F19D835E223}"/>
              </a:ext>
            </a:extLst>
          </p:cNvPr>
          <p:cNvSpPr>
            <a:spLocks noGrp="1"/>
          </p:cNvSpPr>
          <p:nvPr>
            <p:ph type="sldNum" sz="quarter" idx="12"/>
          </p:nvPr>
        </p:nvSpPr>
        <p:spPr/>
        <p:txBody>
          <a:bodyPr/>
          <a:lstStyle/>
          <a:p>
            <a:fld id="{E268A2EE-60DF-4D9A-BDB5-E8B57244CE40}" type="slidenum">
              <a:rPr lang="en-GB" smtClean="0"/>
              <a:pPr/>
              <a:t>65</a:t>
            </a:fld>
            <a:endParaRPr lang="en-GB"/>
          </a:p>
        </p:txBody>
      </p:sp>
    </p:spTree>
    <p:extLst>
      <p:ext uri="{BB962C8B-B14F-4D97-AF65-F5344CB8AC3E}">
        <p14:creationId xmlns:p14="http://schemas.microsoft.com/office/powerpoint/2010/main" val="3797526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2" end="2"/>
                                            </p:txEl>
                                          </p:spTgt>
                                        </p:tgtEl>
                                        <p:attrNameLst>
                                          <p:attrName>style.visibility</p:attrName>
                                        </p:attrNameLst>
                                      </p:cBhvr>
                                      <p:to>
                                        <p:strVal val="visible"/>
                                      </p:to>
                                    </p:set>
                                    <p:animEffect transition="in" filter="fade">
                                      <p:cBhvr>
                                        <p:cTn id="10"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183" y="692696"/>
            <a:ext cx="11719775" cy="648072"/>
          </a:xfrm>
        </p:spPr>
        <p:style>
          <a:lnRef idx="0">
            <a:schemeClr val="accent6"/>
          </a:lnRef>
          <a:fillRef idx="3">
            <a:schemeClr val="accent6"/>
          </a:fillRef>
          <a:effectRef idx="3">
            <a:schemeClr val="accent6"/>
          </a:effectRef>
          <a:fontRef idx="minor">
            <a:schemeClr val="lt1"/>
          </a:fontRef>
        </p:style>
        <p:txBody>
          <a:bodyPr>
            <a:normAutofit/>
          </a:bodyPr>
          <a:lstStyle/>
          <a:p>
            <a:pPr algn="ctr"/>
            <a:r>
              <a:rPr lang="en-GB" sz="3200" dirty="0">
                <a:solidFill>
                  <a:schemeClr val="tx1"/>
                </a:solidFill>
              </a:rPr>
              <a:t>Balance Sheet</a:t>
            </a:r>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748530" y="1453400"/>
            <a:ext cx="5280338" cy="5076189"/>
          </a:xfrm>
          <a:prstGeom prst="rect">
            <a:avLst/>
          </a:prstGeom>
          <a:noFill/>
          <a:ln w="9525">
            <a:solidFill>
              <a:srgbClr val="0070C0"/>
            </a:solidFill>
            <a:miter lim="800000"/>
            <a:headEnd/>
            <a:tailEnd/>
          </a:ln>
          <a:extLst>
            <a:ext uri="{909E8E84-426E-40DD-AFC4-6F175D3DCCD1}">
              <a14:hiddenFill xmlns:a14="http://schemas.microsoft.com/office/drawing/2010/main">
                <a:solidFill>
                  <a:schemeClr val="accent1"/>
                </a:solidFill>
              </a14:hiddenFill>
            </a:ext>
          </a:extLst>
        </p:spPr>
      </p:pic>
      <p:sp>
        <p:nvSpPr>
          <p:cNvPr id="5" name="Rectangle 4"/>
          <p:cNvSpPr/>
          <p:nvPr/>
        </p:nvSpPr>
        <p:spPr>
          <a:xfrm>
            <a:off x="180304" y="1506828"/>
            <a:ext cx="6452316" cy="5022761"/>
          </a:xfrm>
          <a:prstGeom prst="rect">
            <a:avLst/>
          </a:prstGeom>
          <a:solidFill>
            <a:schemeClr val="accent1">
              <a:lumMod val="20000"/>
              <a:lumOff val="80000"/>
            </a:schemeClr>
          </a:solidFill>
        </p:spPr>
        <p:style>
          <a:lnRef idx="0">
            <a:schemeClr val="accent3"/>
          </a:lnRef>
          <a:fillRef idx="3">
            <a:schemeClr val="accent3"/>
          </a:fillRef>
          <a:effectRef idx="3">
            <a:schemeClr val="accent3"/>
          </a:effectRef>
          <a:fontRef idx="minor">
            <a:schemeClr val="lt1"/>
          </a:fontRef>
        </p:style>
        <p:txBody>
          <a:bodyPr rtlCol="0" anchor="ctr"/>
          <a:lstStyle/>
          <a:p>
            <a:pPr marL="457200" indent="-457200">
              <a:buFont typeface="Arial" panose="020B0604020202020204" pitchFamily="34" charset="0"/>
              <a:buChar char="•"/>
            </a:pPr>
            <a:r>
              <a:rPr lang="en-GB" sz="2800" dirty="0">
                <a:solidFill>
                  <a:schemeClr val="tx1"/>
                </a:solidFill>
              </a:rPr>
              <a:t>Here is an example of a simple balance sheet.</a:t>
            </a:r>
          </a:p>
          <a:p>
            <a:endParaRPr lang="en-GB" sz="2800" dirty="0">
              <a:solidFill>
                <a:schemeClr val="tx1"/>
              </a:solidFill>
            </a:endParaRPr>
          </a:p>
          <a:p>
            <a:pPr marL="457200" indent="-457200">
              <a:buFont typeface="Arial" panose="020B0604020202020204" pitchFamily="34" charset="0"/>
              <a:buChar char="•"/>
            </a:pPr>
            <a:r>
              <a:rPr lang="en-GB" sz="2800" dirty="0">
                <a:solidFill>
                  <a:schemeClr val="tx1"/>
                </a:solidFill>
              </a:rPr>
              <a:t>The difference between current assets (short-term assets) and current liabilities (short-term liabilities) is called </a:t>
            </a:r>
            <a:r>
              <a:rPr lang="en-GB" sz="2800" dirty="0">
                <a:solidFill>
                  <a:srgbClr val="FF0000"/>
                </a:solidFill>
              </a:rPr>
              <a:t>Net Working Capital</a:t>
            </a:r>
            <a:r>
              <a:rPr lang="en-GB" sz="2800" dirty="0">
                <a:solidFill>
                  <a:schemeClr val="tx1"/>
                </a:solidFill>
              </a:rPr>
              <a:t>. (see the next slide)</a:t>
            </a:r>
          </a:p>
          <a:p>
            <a:pPr marL="457200" indent="-457200">
              <a:buFont typeface="Arial" panose="020B0604020202020204" pitchFamily="34" charset="0"/>
              <a:buChar char="•"/>
            </a:pPr>
            <a:endParaRPr lang="en-GB" sz="2800" dirty="0"/>
          </a:p>
          <a:p>
            <a:pPr marL="457200" indent="-457200">
              <a:buFont typeface="Arial" panose="020B0604020202020204" pitchFamily="34" charset="0"/>
              <a:buChar char="•"/>
            </a:pPr>
            <a:r>
              <a:rPr lang="en-GB" sz="2800" dirty="0">
                <a:solidFill>
                  <a:schemeClr val="tx1"/>
                </a:solidFill>
              </a:rPr>
              <a:t>Non-current items refer to the long-term elements in the balance sheet. </a:t>
            </a:r>
          </a:p>
        </p:txBody>
      </p:sp>
      <p:sp>
        <p:nvSpPr>
          <p:cNvPr id="6" name="TextBox 5"/>
          <p:cNvSpPr txBox="1"/>
          <p:nvPr/>
        </p:nvSpPr>
        <p:spPr>
          <a:xfrm>
            <a:off x="7547020" y="6529589"/>
            <a:ext cx="4043966" cy="169277"/>
          </a:xfrm>
          <a:prstGeom prst="rect">
            <a:avLst/>
          </a:prstGeom>
          <a:noFill/>
        </p:spPr>
        <p:txBody>
          <a:bodyPr wrap="square" rtlCol="0">
            <a:spAutoFit/>
          </a:bodyPr>
          <a:lstStyle/>
          <a:p>
            <a:r>
              <a:rPr lang="en-GB" sz="500" b="1" dirty="0"/>
              <a:t>Adopted from http://www.accounting-tutorial.com/definition-balance-sheet-components</a:t>
            </a:r>
          </a:p>
        </p:txBody>
      </p:sp>
      <p:sp>
        <p:nvSpPr>
          <p:cNvPr id="3" name="Slide Number Placeholder 2">
            <a:extLst>
              <a:ext uri="{FF2B5EF4-FFF2-40B4-BE49-F238E27FC236}">
                <a16:creationId xmlns:a16="http://schemas.microsoft.com/office/drawing/2014/main" id="{9268BE8B-912E-40FB-B5FF-12C7B1AAA6E4}"/>
              </a:ext>
            </a:extLst>
          </p:cNvPr>
          <p:cNvSpPr>
            <a:spLocks noGrp="1"/>
          </p:cNvSpPr>
          <p:nvPr>
            <p:ph type="sldNum" sz="quarter" idx="12"/>
          </p:nvPr>
        </p:nvSpPr>
        <p:spPr/>
        <p:txBody>
          <a:bodyPr/>
          <a:lstStyle/>
          <a:p>
            <a:fld id="{E268A2EE-60DF-4D9A-BDB5-E8B57244CE40}" type="slidenum">
              <a:rPr lang="en-GB" smtClean="0"/>
              <a:pPr/>
              <a:t>66</a:t>
            </a:fld>
            <a:endParaRPr lang="en-GB"/>
          </a:p>
        </p:txBody>
      </p:sp>
    </p:spTree>
    <p:extLst>
      <p:ext uri="{BB962C8B-B14F-4D97-AF65-F5344CB8AC3E}">
        <p14:creationId xmlns:p14="http://schemas.microsoft.com/office/powerpoint/2010/main" val="407140653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335" y="692696"/>
            <a:ext cx="11694017" cy="648072"/>
          </a:xfrm>
        </p:spPr>
        <p:style>
          <a:lnRef idx="0">
            <a:schemeClr val="accent6"/>
          </a:lnRef>
          <a:fillRef idx="3">
            <a:schemeClr val="accent6"/>
          </a:fillRef>
          <a:effectRef idx="3">
            <a:schemeClr val="accent6"/>
          </a:effectRef>
          <a:fontRef idx="minor">
            <a:schemeClr val="lt1"/>
          </a:fontRef>
        </p:style>
        <p:txBody>
          <a:bodyPr>
            <a:normAutofit/>
          </a:bodyPr>
          <a:lstStyle/>
          <a:p>
            <a:pPr algn="ctr"/>
            <a:r>
              <a:rPr lang="en-GB" sz="3200" dirty="0">
                <a:solidFill>
                  <a:schemeClr val="tx1"/>
                </a:solidFill>
              </a:rPr>
              <a:t>Balance Sheet of Inmarsat plc in 2009 &amp; 2010</a:t>
            </a:r>
          </a:p>
        </p:txBody>
      </p:sp>
      <p:pic>
        <p:nvPicPr>
          <p:cNvPr id="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83335" y="1496490"/>
            <a:ext cx="11491569" cy="4904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4605067" y="6416842"/>
            <a:ext cx="3089189" cy="3295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dirty="0"/>
          </a:p>
          <a:p>
            <a:pPr algn="ctr"/>
            <a:endParaRPr lang="en-GB" sz="800" dirty="0"/>
          </a:p>
          <a:p>
            <a:pPr algn="ctr"/>
            <a:r>
              <a:rPr lang="en-GB" sz="500" b="1" dirty="0">
                <a:solidFill>
                  <a:srgbClr val="FF0000"/>
                </a:solidFill>
              </a:rPr>
              <a:t>Adopted from Hillier’s PPT , The McGraw-Hill Companies, 2012</a:t>
            </a:r>
          </a:p>
          <a:p>
            <a:pPr algn="ctr"/>
            <a:endParaRPr lang="en-GB" dirty="0"/>
          </a:p>
        </p:txBody>
      </p:sp>
      <p:sp>
        <p:nvSpPr>
          <p:cNvPr id="3" name="Slide Number Placeholder 2">
            <a:extLst>
              <a:ext uri="{FF2B5EF4-FFF2-40B4-BE49-F238E27FC236}">
                <a16:creationId xmlns:a16="http://schemas.microsoft.com/office/drawing/2014/main" id="{274C2791-F406-4796-871A-49A0FE93DD95}"/>
              </a:ext>
            </a:extLst>
          </p:cNvPr>
          <p:cNvSpPr>
            <a:spLocks noGrp="1"/>
          </p:cNvSpPr>
          <p:nvPr>
            <p:ph type="sldNum" sz="quarter" idx="12"/>
          </p:nvPr>
        </p:nvSpPr>
        <p:spPr/>
        <p:txBody>
          <a:bodyPr/>
          <a:lstStyle/>
          <a:p>
            <a:fld id="{E268A2EE-60DF-4D9A-BDB5-E8B57244CE40}" type="slidenum">
              <a:rPr lang="en-GB" smtClean="0"/>
              <a:pPr/>
              <a:t>67</a:t>
            </a:fld>
            <a:endParaRPr lang="en-GB"/>
          </a:p>
        </p:txBody>
      </p:sp>
    </p:spTree>
    <p:extLst>
      <p:ext uri="{BB962C8B-B14F-4D97-AF65-F5344CB8AC3E}">
        <p14:creationId xmlns:p14="http://schemas.microsoft.com/office/powerpoint/2010/main" val="224688618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335" y="692696"/>
            <a:ext cx="11694017" cy="648072"/>
          </a:xfrm>
        </p:spPr>
        <p:style>
          <a:lnRef idx="0">
            <a:schemeClr val="accent6"/>
          </a:lnRef>
          <a:fillRef idx="3">
            <a:schemeClr val="accent6"/>
          </a:fillRef>
          <a:effectRef idx="3">
            <a:schemeClr val="accent6"/>
          </a:effectRef>
          <a:fontRef idx="minor">
            <a:schemeClr val="lt1"/>
          </a:fontRef>
        </p:style>
        <p:txBody>
          <a:bodyPr>
            <a:normAutofit/>
          </a:bodyPr>
          <a:lstStyle/>
          <a:p>
            <a:pPr algn="ctr"/>
            <a:r>
              <a:rPr lang="en-GB" sz="3200" dirty="0">
                <a:solidFill>
                  <a:schemeClr val="tx1"/>
                </a:solidFill>
              </a:rPr>
              <a:t>Investment &amp; Financing Decisions </a:t>
            </a:r>
          </a:p>
        </p:txBody>
      </p:sp>
      <p:sp>
        <p:nvSpPr>
          <p:cNvPr id="3" name="Content Placeholder 2"/>
          <p:cNvSpPr>
            <a:spLocks noGrp="1"/>
          </p:cNvSpPr>
          <p:nvPr>
            <p:ph idx="1"/>
          </p:nvPr>
        </p:nvSpPr>
        <p:spPr>
          <a:xfrm>
            <a:off x="270455" y="1484784"/>
            <a:ext cx="11694017" cy="5252900"/>
          </a:xfrm>
        </p:spPr>
        <p:txBody>
          <a:bodyPr>
            <a:normAutofit/>
          </a:bodyPr>
          <a:lstStyle/>
          <a:p>
            <a:pPr algn="just"/>
            <a:r>
              <a:rPr lang="en-GB" dirty="0"/>
              <a:t>Two important and broad questions that a financial manager (CFO) in any corporation should face:</a:t>
            </a:r>
          </a:p>
          <a:p>
            <a:pPr marL="109728" indent="0" algn="just">
              <a:buNone/>
            </a:pPr>
            <a:endParaRPr lang="en-GB" dirty="0"/>
          </a:p>
          <a:p>
            <a:pPr marL="624078" indent="-514350" algn="just">
              <a:spcBef>
                <a:spcPts val="0"/>
              </a:spcBef>
              <a:buFont typeface="+mj-lt"/>
              <a:buAutoNum type="alphaLcParenR"/>
            </a:pPr>
            <a:endParaRPr lang="en-GB" dirty="0"/>
          </a:p>
          <a:p>
            <a:pPr marL="624078" indent="-514350" algn="just">
              <a:spcBef>
                <a:spcPts val="0"/>
              </a:spcBef>
              <a:buFont typeface="+mj-lt"/>
              <a:buAutoNum type="alphaLcParenR"/>
            </a:pPr>
            <a:r>
              <a:rPr lang="en-GB" dirty="0"/>
              <a:t>What investments should be made? and how to manage the new &amp; existing assets? What is the risk of acquiring the new assets and what is the risk or/and opportunity of keeping existing assets? </a:t>
            </a:r>
          </a:p>
          <a:p>
            <a:pPr marL="624078" indent="-514350" algn="just">
              <a:spcBef>
                <a:spcPts val="0"/>
              </a:spcBef>
              <a:buFont typeface="+mj-lt"/>
              <a:buAutoNum type="alphaLcParenR"/>
            </a:pPr>
            <a:endParaRPr lang="en-GB" dirty="0"/>
          </a:p>
          <a:p>
            <a:pPr marL="624078" indent="-514350" algn="just">
              <a:spcBef>
                <a:spcPts val="0"/>
              </a:spcBef>
              <a:buFont typeface="+mj-lt"/>
              <a:buAutoNum type="alphaLcParenR"/>
            </a:pPr>
            <a:endParaRPr lang="en-GB" dirty="0"/>
          </a:p>
          <a:p>
            <a:pPr marL="624078" indent="-514350" algn="just">
              <a:spcBef>
                <a:spcPts val="0"/>
              </a:spcBef>
              <a:buFont typeface="+mj-lt"/>
              <a:buAutoNum type="alphaLcParenR"/>
            </a:pPr>
            <a:r>
              <a:rPr lang="en-GB" dirty="0"/>
              <a:t>How should the new investments be financed? and how the obligations to investors or lenders should be met? Is the re-investment option is doable? What is the payout policy?</a:t>
            </a:r>
          </a:p>
          <a:p>
            <a:pPr marL="109728" indent="0">
              <a:spcBef>
                <a:spcPts val="600"/>
              </a:spcBef>
              <a:buNone/>
            </a:pPr>
            <a:endParaRPr lang="en-GB" dirty="0"/>
          </a:p>
        </p:txBody>
      </p:sp>
      <p:sp>
        <p:nvSpPr>
          <p:cNvPr id="4" name="Rectangle 3"/>
          <p:cNvSpPr/>
          <p:nvPr/>
        </p:nvSpPr>
        <p:spPr>
          <a:xfrm>
            <a:off x="517046" y="2582499"/>
            <a:ext cx="2304256" cy="576064"/>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GB" dirty="0">
                <a:solidFill>
                  <a:prstClr val="black"/>
                </a:solidFill>
              </a:rPr>
              <a:t>Investment Decision</a:t>
            </a:r>
          </a:p>
        </p:txBody>
      </p:sp>
      <p:sp>
        <p:nvSpPr>
          <p:cNvPr id="5" name="Rectangle 4"/>
          <p:cNvSpPr/>
          <p:nvPr/>
        </p:nvSpPr>
        <p:spPr>
          <a:xfrm>
            <a:off x="517046" y="4722896"/>
            <a:ext cx="2304256" cy="57606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dirty="0">
                <a:solidFill>
                  <a:prstClr val="black"/>
                </a:solidFill>
              </a:rPr>
              <a:t>Financing Decision</a:t>
            </a:r>
          </a:p>
        </p:txBody>
      </p:sp>
      <p:sp>
        <p:nvSpPr>
          <p:cNvPr id="6" name="Slide Number Placeholder 5">
            <a:extLst>
              <a:ext uri="{FF2B5EF4-FFF2-40B4-BE49-F238E27FC236}">
                <a16:creationId xmlns:a16="http://schemas.microsoft.com/office/drawing/2014/main" id="{1C7CC9FE-3DF0-46C5-B5DA-151D2F23B43A}"/>
              </a:ext>
            </a:extLst>
          </p:cNvPr>
          <p:cNvSpPr>
            <a:spLocks noGrp="1"/>
          </p:cNvSpPr>
          <p:nvPr>
            <p:ph type="sldNum" sz="quarter" idx="12"/>
          </p:nvPr>
        </p:nvSpPr>
        <p:spPr/>
        <p:txBody>
          <a:bodyPr/>
          <a:lstStyle/>
          <a:p>
            <a:fld id="{E268A2EE-60DF-4D9A-BDB5-E8B57244CE40}" type="slidenum">
              <a:rPr lang="en-GB" smtClean="0"/>
              <a:pPr/>
              <a:t>68</a:t>
            </a:fld>
            <a:endParaRPr lang="en-GB"/>
          </a:p>
        </p:txBody>
      </p:sp>
    </p:spTree>
    <p:extLst>
      <p:ext uri="{BB962C8B-B14F-4D97-AF65-F5344CB8AC3E}">
        <p14:creationId xmlns:p14="http://schemas.microsoft.com/office/powerpoint/2010/main" val="2284031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6" end="6"/>
                                            </p:txEl>
                                          </p:spTgt>
                                        </p:tgtEl>
                                        <p:attrNameLst>
                                          <p:attrName>style.visibility</p:attrName>
                                        </p:attrNameLst>
                                      </p:cBhvr>
                                      <p:to>
                                        <p:strVal val="visible"/>
                                      </p:to>
                                    </p:set>
                                    <p:animEffect transition="in" filter="fade">
                                      <p:cBhvr>
                                        <p:cTn id="1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730" y="641181"/>
            <a:ext cx="11603864" cy="543676"/>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Investment &amp; Financing Decisions</a:t>
            </a:r>
          </a:p>
        </p:txBody>
      </p:sp>
      <p:sp>
        <p:nvSpPr>
          <p:cNvPr id="5" name="Content Placeholder 4">
            <a:extLst>
              <a:ext uri="{FF2B5EF4-FFF2-40B4-BE49-F238E27FC236}">
                <a16:creationId xmlns:a16="http://schemas.microsoft.com/office/drawing/2014/main" id="{71CEE404-41F4-4742-A70D-320B4B7D452A}"/>
              </a:ext>
            </a:extLst>
          </p:cNvPr>
          <p:cNvSpPr>
            <a:spLocks noGrp="1"/>
          </p:cNvSpPr>
          <p:nvPr>
            <p:ph idx="1"/>
          </p:nvPr>
        </p:nvSpPr>
        <p:spPr>
          <a:xfrm>
            <a:off x="347730" y="1331496"/>
            <a:ext cx="11603864" cy="5406188"/>
          </a:xfrm>
        </p:spPr>
        <p:txBody>
          <a:bodyPr/>
          <a:lstStyle/>
          <a:p>
            <a:r>
              <a:rPr lang="en-GB" sz="2400" b="1" dirty="0">
                <a:solidFill>
                  <a:srgbClr val="FF0000"/>
                </a:solidFill>
              </a:rPr>
              <a:t>Investment decision</a:t>
            </a:r>
            <a:r>
              <a:rPr lang="en-GB" sz="2400" b="1" dirty="0"/>
              <a:t>= Purchase of real &amp; financial assets</a:t>
            </a:r>
          </a:p>
          <a:p>
            <a:r>
              <a:rPr lang="en-GB" sz="2400" b="1" dirty="0">
                <a:solidFill>
                  <a:srgbClr val="FF0000"/>
                </a:solidFill>
              </a:rPr>
              <a:t>Financing decision</a:t>
            </a:r>
            <a:r>
              <a:rPr lang="en-GB" sz="2400" b="1" dirty="0"/>
              <a:t>= Sale of financial assets (issuing shares &amp; sell them in financial markets) + Decision to re-invest or to borrow</a:t>
            </a:r>
          </a:p>
          <a:p>
            <a:endParaRPr lang="en-GB" sz="2400" dirty="0"/>
          </a:p>
          <a:p>
            <a:r>
              <a:rPr lang="en-GB" sz="2400" b="1" u="sng" dirty="0"/>
              <a:t>Decide whether the following are investment decisions or financing decisions.</a:t>
            </a:r>
          </a:p>
          <a:p>
            <a:pPr marL="514350" indent="-514350">
              <a:lnSpc>
                <a:spcPct val="100000"/>
              </a:lnSpc>
              <a:buFont typeface="+mj-lt"/>
              <a:buAutoNum type="alphaLcPeriod"/>
            </a:pPr>
            <a:r>
              <a:rPr lang="en-US" altLang="en-US" sz="2400" dirty="0"/>
              <a:t>Intel decides to spend </a:t>
            </a:r>
            <a:r>
              <a:rPr lang="en-US" altLang="en-US" sz="2400" dirty="0">
                <a:solidFill>
                  <a:srgbClr val="FF0000"/>
                </a:solidFill>
              </a:rPr>
              <a:t>$1</a:t>
            </a:r>
            <a:r>
              <a:rPr lang="en-US" altLang="en-US" sz="2400" dirty="0"/>
              <a:t> billion to develop a new microprocessor.</a:t>
            </a:r>
          </a:p>
          <a:p>
            <a:pPr marL="514350" indent="-514350">
              <a:lnSpc>
                <a:spcPct val="100000"/>
              </a:lnSpc>
              <a:buFont typeface="+mj-lt"/>
              <a:buAutoNum type="alphaLcPeriod"/>
            </a:pPr>
            <a:r>
              <a:rPr lang="en-US" altLang="en-US" sz="2400" dirty="0"/>
              <a:t>Volkswagen borrows </a:t>
            </a:r>
            <a:r>
              <a:rPr lang="en-US" altLang="en-US" sz="2400" dirty="0">
                <a:solidFill>
                  <a:srgbClr val="FF0000"/>
                </a:solidFill>
              </a:rPr>
              <a:t>350</a:t>
            </a:r>
            <a:r>
              <a:rPr lang="en-US" altLang="en-US" sz="2400" dirty="0"/>
              <a:t> million euros (</a:t>
            </a:r>
            <a:r>
              <a:rPr lang="en-US" altLang="en-US" sz="2400" dirty="0">
                <a:solidFill>
                  <a:srgbClr val="FF0000"/>
                </a:solidFill>
              </a:rPr>
              <a:t>€350 </a:t>
            </a:r>
            <a:r>
              <a:rPr lang="en-US" altLang="en-US" sz="2400" dirty="0"/>
              <a:t>million) from Deutsche Bank.</a:t>
            </a:r>
          </a:p>
          <a:p>
            <a:pPr marL="514350" indent="-514350">
              <a:lnSpc>
                <a:spcPct val="100000"/>
              </a:lnSpc>
              <a:buFont typeface="+mj-lt"/>
              <a:buAutoNum type="alphaLcPeriod"/>
            </a:pPr>
            <a:r>
              <a:rPr lang="en-US" altLang="en-US" sz="2400" dirty="0"/>
              <a:t>Royal Dutch Shell constructs a pipeline to bring natural gas onshore from a production platform in Australia.</a:t>
            </a:r>
          </a:p>
          <a:p>
            <a:pPr marL="514350" indent="-514350">
              <a:lnSpc>
                <a:spcPct val="100000"/>
              </a:lnSpc>
              <a:buFont typeface="+mj-lt"/>
              <a:buAutoNum type="alphaLcPeriod"/>
            </a:pPr>
            <a:r>
              <a:rPr lang="en-US" altLang="en-US" sz="2400" dirty="0"/>
              <a:t>Avon spends </a:t>
            </a:r>
            <a:r>
              <a:rPr lang="en-US" altLang="en-US" sz="2400" dirty="0">
                <a:solidFill>
                  <a:srgbClr val="FF0000"/>
                </a:solidFill>
              </a:rPr>
              <a:t>€200 </a:t>
            </a:r>
            <a:r>
              <a:rPr lang="en-US" altLang="en-US" sz="2400" dirty="0"/>
              <a:t>million to launch a new range of cosmetics in European markets.</a:t>
            </a:r>
          </a:p>
          <a:p>
            <a:pPr marL="514350" indent="-514350">
              <a:lnSpc>
                <a:spcPct val="100000"/>
              </a:lnSpc>
              <a:buFont typeface="+mj-lt"/>
              <a:buAutoNum type="alphaLcPeriod"/>
            </a:pPr>
            <a:r>
              <a:rPr lang="en-US" altLang="en-US" sz="2400" dirty="0"/>
              <a:t>Pfizer issues new shares to buy a small biotech company.</a:t>
            </a:r>
          </a:p>
          <a:p>
            <a:endParaRPr lang="en-GB" dirty="0"/>
          </a:p>
        </p:txBody>
      </p:sp>
      <p:sp>
        <p:nvSpPr>
          <p:cNvPr id="3" name="Slide Number Placeholder 2">
            <a:extLst>
              <a:ext uri="{FF2B5EF4-FFF2-40B4-BE49-F238E27FC236}">
                <a16:creationId xmlns:a16="http://schemas.microsoft.com/office/drawing/2014/main" id="{86D4D654-5C5E-41A5-B852-365DDC85036B}"/>
              </a:ext>
            </a:extLst>
          </p:cNvPr>
          <p:cNvSpPr>
            <a:spLocks noGrp="1"/>
          </p:cNvSpPr>
          <p:nvPr>
            <p:ph type="sldNum" sz="quarter" idx="12"/>
          </p:nvPr>
        </p:nvSpPr>
        <p:spPr/>
        <p:txBody>
          <a:bodyPr/>
          <a:lstStyle/>
          <a:p>
            <a:fld id="{E268A2EE-60DF-4D9A-BDB5-E8B57244CE40}" type="slidenum">
              <a:rPr lang="en-GB" smtClean="0"/>
              <a:pPr/>
              <a:t>69</a:t>
            </a:fld>
            <a:endParaRPr lang="en-GB"/>
          </a:p>
        </p:txBody>
      </p:sp>
    </p:spTree>
    <p:extLst>
      <p:ext uri="{BB962C8B-B14F-4D97-AF65-F5344CB8AC3E}">
        <p14:creationId xmlns:p14="http://schemas.microsoft.com/office/powerpoint/2010/main" val="2684529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4" end="4"/>
                                            </p:txEl>
                                          </p:spTgt>
                                        </p:tgtEl>
                                        <p:attrNameLst>
                                          <p:attrName>style.visibility</p:attrName>
                                        </p:attrNameLst>
                                      </p:cBhvr>
                                      <p:to>
                                        <p:strVal val="visible"/>
                                      </p:to>
                                    </p:set>
                                    <p:animEffect transition="in" filter="fade">
                                      <p:cBhvr>
                                        <p:cTn id="7" dur="500"/>
                                        <p:tgtEl>
                                          <p:spTgt spid="5">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5" end="5"/>
                                            </p:txEl>
                                          </p:spTgt>
                                        </p:tgtEl>
                                        <p:attrNameLst>
                                          <p:attrName>style.visibility</p:attrName>
                                        </p:attrNameLst>
                                      </p:cBhvr>
                                      <p:to>
                                        <p:strVal val="visible"/>
                                      </p:to>
                                    </p:set>
                                    <p:animEffect transition="in" filter="fade">
                                      <p:cBhvr>
                                        <p:cTn id="12" dur="500"/>
                                        <p:tgtEl>
                                          <p:spTgt spid="5">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6" end="6"/>
                                            </p:txEl>
                                          </p:spTgt>
                                        </p:tgtEl>
                                        <p:attrNameLst>
                                          <p:attrName>style.visibility</p:attrName>
                                        </p:attrNameLst>
                                      </p:cBhvr>
                                      <p:to>
                                        <p:strVal val="visible"/>
                                      </p:to>
                                    </p:set>
                                    <p:animEffect transition="in" filter="fade">
                                      <p:cBhvr>
                                        <p:cTn id="17" dur="500"/>
                                        <p:tgtEl>
                                          <p:spTgt spid="5">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7" end="7"/>
                                            </p:txEl>
                                          </p:spTgt>
                                        </p:tgtEl>
                                        <p:attrNameLst>
                                          <p:attrName>style.visibility</p:attrName>
                                        </p:attrNameLst>
                                      </p:cBhvr>
                                      <p:to>
                                        <p:strVal val="visible"/>
                                      </p:to>
                                    </p:set>
                                    <p:animEffect transition="in" filter="fade">
                                      <p:cBhvr>
                                        <p:cTn id="22" dur="500"/>
                                        <p:tgtEl>
                                          <p:spTgt spid="5">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
                                            <p:txEl>
                                              <p:pRg st="8" end="8"/>
                                            </p:txEl>
                                          </p:spTgt>
                                        </p:tgtEl>
                                        <p:attrNameLst>
                                          <p:attrName>style.visibility</p:attrName>
                                        </p:attrNameLst>
                                      </p:cBhvr>
                                      <p:to>
                                        <p:strVal val="visible"/>
                                      </p:to>
                                    </p:set>
                                    <p:animEffect transition="in" filter="fade">
                                      <p:cBhvr>
                                        <p:cTn id="27" dur="5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252664" y="647700"/>
            <a:ext cx="11742819" cy="603584"/>
          </a:xfrm>
          <a:prstGeom prst="rect">
            <a:avLst/>
          </a:prstGeom>
          <a:solidFill>
            <a:schemeClr val="accent6">
              <a:lumMod val="90000"/>
            </a:schemeClr>
          </a:solidFill>
          <a:ln w="0" cmpd="sng">
            <a:noFill/>
            <a:prstDash val="solid"/>
          </a:ln>
        </p:spPr>
        <p:txBody>
          <a:bodyPr vert="horz" lIns="0" tIns="0" rIns="0" bIns="0" anchor="t">
            <a:normAutofit fontScale="70000" lnSpcReduction="20000"/>
          </a:bodyPr>
          <a:lstStyle/>
          <a:p>
            <a:pPr marL="45720" marR="0" indent="0" algn="ctr">
              <a:lnSpc>
                <a:spcPts val="5600"/>
              </a:lnSpc>
              <a:spcAft>
                <a:spcPts val="2215"/>
              </a:spcAft>
              <a:buNone/>
            </a:pPr>
            <a:r>
              <a:rPr lang="en-US" sz="3600" spc="75" dirty="0">
                <a:latin typeface="Tahoma" panose="02020603050405020304" pitchFamily="2"/>
              </a:rPr>
              <a:t>Papers</a:t>
            </a:r>
            <a:r>
              <a:rPr lang="en-US" sz="3600" spc="75" dirty="0">
                <a:solidFill>
                  <a:srgbClr val="006FC0"/>
                </a:solidFill>
                <a:latin typeface="Tahoma" panose="02020603050405020304" pitchFamily="2"/>
              </a:rPr>
              <a:t> (2 of 6)</a:t>
            </a:r>
          </a:p>
        </p:txBody>
      </p:sp>
      <p:sp>
        <p:nvSpPr>
          <p:cNvPr id="3" name="Text Placeholder 2"/>
          <p:cNvSpPr>
            <a:spLocks noGrp="1"/>
          </p:cNvSpPr>
          <p:nvPr>
            <p:ph type="body" idx="10"/>
          </p:nvPr>
        </p:nvSpPr>
        <p:spPr>
          <a:xfrm>
            <a:off x="252664" y="1340051"/>
            <a:ext cx="11742820" cy="5313412"/>
          </a:xfrm>
          <a:prstGeom prst="rect">
            <a:avLst/>
          </a:prstGeom>
          <a:noFill/>
          <a:ln w="0" cmpd="sng">
            <a:noFill/>
            <a:prstDash val="solid"/>
          </a:ln>
        </p:spPr>
        <p:txBody>
          <a:bodyPr vert="horz" lIns="0" tIns="236855" rIns="0" bIns="0" anchor="t">
            <a:normAutofit fontScale="92500" lnSpcReduction="10000"/>
          </a:bodyPr>
          <a:lstStyle/>
          <a:p>
            <a:pPr algn="just">
              <a:lnSpc>
                <a:spcPct val="107000"/>
              </a:lnSpc>
              <a:spcAft>
                <a:spcPts val="800"/>
              </a:spcAft>
            </a:pPr>
            <a:r>
              <a:rPr lang="en-GB" sz="1800" dirty="0" err="1">
                <a:effectLst/>
                <a:latin typeface="Calibri" panose="020F0502020204030204" pitchFamily="34" charset="0"/>
                <a:ea typeface="Calibri" panose="020F0502020204030204" pitchFamily="34" charset="0"/>
                <a:cs typeface="Arial" panose="020B0604020202020204" pitchFamily="34" charset="0"/>
              </a:rPr>
              <a:t>Pizzinelli</a:t>
            </a:r>
            <a:r>
              <a:rPr lang="en-GB" sz="1800" dirty="0">
                <a:effectLst/>
                <a:latin typeface="Calibri" panose="020F0502020204030204" pitchFamily="34" charset="0"/>
                <a:ea typeface="Calibri" panose="020F0502020204030204" pitchFamily="34" charset="0"/>
                <a:cs typeface="Arial" panose="020B0604020202020204" pitchFamily="34" charset="0"/>
              </a:rPr>
              <a:t> et al 2021,  Assessing Banking and Currency Crisis Risk in Small States, An </a:t>
            </a:r>
            <a:r>
              <a:rPr lang="en-GB" sz="1800" dirty="0" err="1">
                <a:effectLst/>
                <a:latin typeface="Calibri" panose="020F0502020204030204" pitchFamily="34" charset="0"/>
                <a:ea typeface="Calibri" panose="020F0502020204030204" pitchFamily="34" charset="0"/>
                <a:cs typeface="Arial" panose="020B0604020202020204" pitchFamily="34" charset="0"/>
              </a:rPr>
              <a:t>applicationto</a:t>
            </a:r>
            <a:r>
              <a:rPr lang="en-GB" sz="1800" dirty="0">
                <a:effectLst/>
                <a:latin typeface="Calibri" panose="020F0502020204030204" pitchFamily="34" charset="0"/>
                <a:ea typeface="Calibri" panose="020F0502020204030204" pitchFamily="34" charset="0"/>
                <a:cs typeface="Arial" panose="020B0604020202020204" pitchFamily="34" charset="0"/>
              </a:rPr>
              <a:t> the </a:t>
            </a:r>
            <a:r>
              <a:rPr lang="en-GB" sz="1800" dirty="0" err="1">
                <a:effectLst/>
                <a:latin typeface="Calibri" panose="020F0502020204030204" pitchFamily="34" charset="0"/>
                <a:ea typeface="Calibri" panose="020F0502020204030204" pitchFamily="34" charset="0"/>
                <a:cs typeface="Arial" panose="020B0604020202020204" pitchFamily="34" charset="0"/>
              </a:rPr>
              <a:t>EasternCaribbean</a:t>
            </a:r>
            <a:r>
              <a:rPr lang="en-GB" sz="1800" dirty="0">
                <a:effectLst/>
                <a:latin typeface="Calibri" panose="020F0502020204030204" pitchFamily="34" charset="0"/>
                <a:ea typeface="Calibri" panose="020F0502020204030204" pitchFamily="34" charset="0"/>
                <a:cs typeface="Arial" panose="020B0604020202020204" pitchFamily="34" charset="0"/>
              </a:rPr>
              <a:t> Currency Union, IMF Working Paper, WP/21/276</a:t>
            </a:r>
          </a:p>
          <a:p>
            <a:pPr algn="just">
              <a:lnSpc>
                <a:spcPct val="107000"/>
              </a:lnSpc>
              <a:spcAft>
                <a:spcPts val="800"/>
              </a:spcAft>
            </a:pPr>
            <a:r>
              <a:rPr lang="en-GB" sz="1800" dirty="0" err="1">
                <a:effectLst/>
                <a:latin typeface="Calibri" panose="020F0502020204030204" pitchFamily="34" charset="0"/>
                <a:ea typeface="Calibri" panose="020F0502020204030204" pitchFamily="34" charset="0"/>
                <a:cs typeface="Arial" panose="020B0604020202020204" pitchFamily="34" charset="0"/>
              </a:rPr>
              <a:t>Hüser</a:t>
            </a:r>
            <a:r>
              <a:rPr lang="en-GB" sz="1800" dirty="0">
                <a:effectLst/>
                <a:latin typeface="Calibri" panose="020F0502020204030204" pitchFamily="34" charset="0"/>
                <a:ea typeface="Calibri" panose="020F0502020204030204" pitchFamily="34" charset="0"/>
                <a:cs typeface="Arial" panose="020B0604020202020204" pitchFamily="34" charset="0"/>
              </a:rPr>
              <a:t> et al 2021, How Does the Repo Market Behave Under Stress? Evidence From the COVID-19 Crisis, IMF Working Paper, WP/21/267</a:t>
            </a: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Marlon Rawlins and Luisa </a:t>
            </a:r>
            <a:r>
              <a:rPr lang="en-GB" sz="1800" dirty="0" err="1">
                <a:effectLst/>
                <a:latin typeface="Calibri" panose="020F0502020204030204" pitchFamily="34" charset="0"/>
                <a:ea typeface="Calibri" panose="020F0502020204030204" pitchFamily="34" charset="0"/>
                <a:cs typeface="Arial" panose="020B0604020202020204" pitchFamily="34" charset="0"/>
              </a:rPr>
              <a:t>Zanforlin</a:t>
            </a:r>
            <a:r>
              <a:rPr lang="en-GB" sz="1800" dirty="0">
                <a:effectLst/>
                <a:latin typeface="Calibri" panose="020F0502020204030204" pitchFamily="34" charset="0"/>
                <a:ea typeface="Calibri" panose="020F0502020204030204" pitchFamily="34" charset="0"/>
                <a:cs typeface="Arial" panose="020B0604020202020204" pitchFamily="34" charset="0"/>
              </a:rPr>
              <a:t> 2021 , Resolving Bank Failures and Institutions: Is There a Link? Some Empirical Evidence, IMF Working Paper, WP/21/211</a:t>
            </a:r>
          </a:p>
          <a:p>
            <a:pPr algn="just">
              <a:lnSpc>
                <a:spcPct val="107000"/>
              </a:lnSpc>
              <a:spcAft>
                <a:spcPts val="800"/>
              </a:spcAft>
            </a:pPr>
            <a:r>
              <a:rPr lang="en-GB" sz="1800" dirty="0" err="1">
                <a:effectLst/>
                <a:latin typeface="Calibri" panose="020F0502020204030204" pitchFamily="34" charset="0"/>
                <a:ea typeface="Calibri" panose="020F0502020204030204" pitchFamily="34" charset="0"/>
                <a:cs typeface="Arial" panose="020B0604020202020204" pitchFamily="34" charset="0"/>
              </a:rPr>
              <a:t>Serhan</a:t>
            </a:r>
            <a:r>
              <a:rPr lang="en-GB" sz="1800" dirty="0">
                <a:effectLst/>
                <a:latin typeface="Calibri" panose="020F0502020204030204" pitchFamily="34" charset="0"/>
                <a:ea typeface="Calibri" panose="020F0502020204030204" pitchFamily="34" charset="0"/>
                <a:cs typeface="Arial" panose="020B0604020202020204" pitchFamily="34" charset="0"/>
              </a:rPr>
              <a:t> </a:t>
            </a:r>
            <a:r>
              <a:rPr lang="en-GB" sz="1800" dirty="0" err="1">
                <a:effectLst/>
                <a:latin typeface="Calibri" panose="020F0502020204030204" pitchFamily="34" charset="0"/>
                <a:ea typeface="Calibri" panose="020F0502020204030204" pitchFamily="34" charset="0"/>
                <a:cs typeface="Arial" panose="020B0604020202020204" pitchFamily="34" charset="0"/>
              </a:rPr>
              <a:t>Cevik</a:t>
            </a:r>
            <a:r>
              <a:rPr lang="en-GB" sz="1800" dirty="0">
                <a:effectLst/>
                <a:latin typeface="Calibri" panose="020F0502020204030204" pitchFamily="34" charset="0"/>
                <a:ea typeface="Calibri" panose="020F0502020204030204" pitchFamily="34" charset="0"/>
                <a:cs typeface="Arial" panose="020B0604020202020204" pitchFamily="34" charset="0"/>
              </a:rPr>
              <a:t> and João Tovar </a:t>
            </a:r>
            <a:r>
              <a:rPr lang="en-GB" sz="1800" dirty="0" err="1">
                <a:effectLst/>
                <a:latin typeface="Calibri" panose="020F0502020204030204" pitchFamily="34" charset="0"/>
                <a:ea typeface="Calibri" panose="020F0502020204030204" pitchFamily="34" charset="0"/>
                <a:cs typeface="Arial" panose="020B0604020202020204" pitchFamily="34" charset="0"/>
              </a:rPr>
              <a:t>Jalles</a:t>
            </a:r>
            <a:r>
              <a:rPr lang="en-GB" sz="1800" dirty="0">
                <a:effectLst/>
                <a:latin typeface="Calibri" panose="020F0502020204030204" pitchFamily="34" charset="0"/>
                <a:ea typeface="Calibri" panose="020F0502020204030204" pitchFamily="34" charset="0"/>
                <a:cs typeface="Arial" panose="020B0604020202020204" pitchFamily="34" charset="0"/>
              </a:rPr>
              <a:t> 2020, Feeling the Heat: Climate Shocks and Credit Ratings, IMF Working Paper, WP/20/286</a:t>
            </a: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Baba et al 2020, Fintech in Europe: Promises and Threats, IMF Working Paper, WP/20/241</a:t>
            </a:r>
          </a:p>
          <a:p>
            <a:pPr algn="just">
              <a:lnSpc>
                <a:spcPct val="107000"/>
              </a:lnSpc>
              <a:spcAft>
                <a:spcPts val="800"/>
              </a:spcAft>
            </a:pPr>
            <a:r>
              <a:rPr lang="en-GB" sz="1800" dirty="0" err="1">
                <a:effectLst/>
                <a:latin typeface="Calibri" panose="020F0502020204030204" pitchFamily="34" charset="0"/>
                <a:ea typeface="Calibri" panose="020F0502020204030204" pitchFamily="34" charset="0"/>
                <a:cs typeface="Arial" panose="020B0604020202020204" pitchFamily="34" charset="0"/>
              </a:rPr>
              <a:t>Cerutti</a:t>
            </a:r>
            <a:r>
              <a:rPr lang="en-GB" sz="1800" dirty="0">
                <a:effectLst/>
                <a:latin typeface="Calibri" panose="020F0502020204030204" pitchFamily="34" charset="0"/>
                <a:ea typeface="Calibri" panose="020F0502020204030204" pitchFamily="34" charset="0"/>
                <a:cs typeface="Arial" panose="020B0604020202020204" pitchFamily="34" charset="0"/>
              </a:rPr>
              <a:t> et al 2020, Banking Across Borders: Are Chinese Banks Different?, IMF Working Paper, WP/20/249</a:t>
            </a: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Marco Gross and Christoph </a:t>
            </a:r>
            <a:r>
              <a:rPr lang="en-GB" sz="1800" dirty="0" err="1">
                <a:effectLst/>
                <a:latin typeface="Calibri" panose="020F0502020204030204" pitchFamily="34" charset="0"/>
                <a:ea typeface="Calibri" panose="020F0502020204030204" pitchFamily="34" charset="0"/>
                <a:cs typeface="Arial" panose="020B0604020202020204" pitchFamily="34" charset="0"/>
              </a:rPr>
              <a:t>Siebenbrunner</a:t>
            </a:r>
            <a:r>
              <a:rPr lang="en-GB" sz="1800" dirty="0">
                <a:effectLst/>
                <a:latin typeface="Calibri" panose="020F0502020204030204" pitchFamily="34" charset="0"/>
                <a:ea typeface="Calibri" panose="020F0502020204030204" pitchFamily="34" charset="0"/>
                <a:cs typeface="Arial" panose="020B0604020202020204" pitchFamily="34" charset="0"/>
              </a:rPr>
              <a:t>  2019, Money Creation in Fiat and Digital Currency Systems, IMF Working Paper, WP/19/285</a:t>
            </a:r>
          </a:p>
          <a:p>
            <a:pPr algn="just">
              <a:lnSpc>
                <a:spcPct val="107000"/>
              </a:lnSpc>
              <a:spcAft>
                <a:spcPts val="800"/>
              </a:spcAft>
            </a:pPr>
            <a:r>
              <a:rPr lang="en-GB" sz="1800" dirty="0" err="1">
                <a:effectLst/>
                <a:latin typeface="Calibri" panose="020F0502020204030204" pitchFamily="34" charset="0"/>
                <a:ea typeface="Calibri" panose="020F0502020204030204" pitchFamily="34" charset="0"/>
                <a:cs typeface="Arial" panose="020B0604020202020204" pitchFamily="34" charset="0"/>
              </a:rPr>
              <a:t>Belkhir</a:t>
            </a:r>
            <a:r>
              <a:rPr lang="en-GB" sz="1800" dirty="0">
                <a:effectLst/>
                <a:latin typeface="Calibri" panose="020F0502020204030204" pitchFamily="34" charset="0"/>
                <a:ea typeface="Calibri" panose="020F0502020204030204" pitchFamily="34" charset="0"/>
                <a:cs typeface="Arial" panose="020B0604020202020204" pitchFamily="34" charset="0"/>
              </a:rPr>
              <a:t> et al 2019, Bank Capital and the Cost of Equity, , IMF Working Paper, WP/19/265</a:t>
            </a:r>
          </a:p>
          <a:p>
            <a:pPr algn="just">
              <a:lnSpc>
                <a:spcPct val="107000"/>
              </a:lnSpc>
              <a:spcAft>
                <a:spcPts val="800"/>
              </a:spcAft>
            </a:pPr>
            <a:r>
              <a:rPr lang="en-GB" sz="1800" dirty="0" err="1">
                <a:effectLst/>
                <a:latin typeface="Calibri" panose="020F0502020204030204" pitchFamily="34" charset="0"/>
                <a:ea typeface="Calibri" panose="020F0502020204030204" pitchFamily="34" charset="0"/>
                <a:cs typeface="Arial" panose="020B0604020202020204" pitchFamily="34" charset="0"/>
              </a:rPr>
              <a:t>Narayhan</a:t>
            </a:r>
            <a:r>
              <a:rPr lang="en-GB" sz="1800" dirty="0">
                <a:effectLst/>
                <a:latin typeface="Calibri" panose="020F0502020204030204" pitchFamily="34" charset="0"/>
                <a:ea typeface="Calibri" panose="020F0502020204030204" pitchFamily="34" charset="0"/>
                <a:cs typeface="Arial" panose="020B0604020202020204" pitchFamily="34" charset="0"/>
              </a:rPr>
              <a:t>, P. and Phan, D. (2018) ‘A survey of Islamic banking and finance literature: Issues, challenges and future directions’, Pacific Basin Finance Journal, in press.</a:t>
            </a:r>
          </a:p>
          <a:p>
            <a:pPr marL="274320" marR="45720" indent="228600" algn="just">
              <a:lnSpc>
                <a:spcPts val="3000"/>
              </a:lnSpc>
              <a:spcAft>
                <a:spcPts val="0"/>
              </a:spcAft>
              <a:buFont typeface="Symbol"/>
              <a:buChar char="·"/>
            </a:pPr>
            <a:endParaRPr lang="en-US" sz="2400" spc="0" dirty="0">
              <a:solidFill>
                <a:srgbClr val="383838"/>
              </a:solidFill>
              <a:latin typeface="+mn-lt"/>
            </a:endParaRPr>
          </a:p>
        </p:txBody>
      </p:sp>
    </p:spTree>
    <p:extLst>
      <p:ext uri="{BB962C8B-B14F-4D97-AF65-F5344CB8AC3E}">
        <p14:creationId xmlns:p14="http://schemas.microsoft.com/office/powerpoint/2010/main" val="320047437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5003" y="692696"/>
            <a:ext cx="11346287" cy="576064"/>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Capital Structure</a:t>
            </a:r>
          </a:p>
        </p:txBody>
      </p:sp>
      <p:sp>
        <p:nvSpPr>
          <p:cNvPr id="3" name="Content Placeholder 2"/>
          <p:cNvSpPr>
            <a:spLocks noGrp="1"/>
          </p:cNvSpPr>
          <p:nvPr>
            <p:ph idx="1"/>
          </p:nvPr>
        </p:nvSpPr>
        <p:spPr>
          <a:xfrm>
            <a:off x="180304" y="1340768"/>
            <a:ext cx="11822806" cy="5400600"/>
          </a:xfrm>
        </p:spPr>
        <p:txBody>
          <a:bodyPr>
            <a:normAutofit/>
          </a:bodyPr>
          <a:lstStyle/>
          <a:p>
            <a:r>
              <a:rPr lang="en-GB" dirty="0"/>
              <a:t>Corporations can borrow from lenders (in exchange for a promise to pay back the </a:t>
            </a:r>
            <a:r>
              <a:rPr lang="en-GB" i="1" dirty="0">
                <a:solidFill>
                  <a:srgbClr val="FF0000"/>
                </a:solidFill>
              </a:rPr>
              <a:t>debt</a:t>
            </a:r>
            <a:r>
              <a:rPr lang="en-GB" dirty="0"/>
              <a:t> plus a fixed/variable rate of interest) or they can issue shares to attract </a:t>
            </a:r>
            <a:r>
              <a:rPr lang="en-GB" i="1" dirty="0">
                <a:solidFill>
                  <a:srgbClr val="FF0000"/>
                </a:solidFill>
              </a:rPr>
              <a:t>equity investors (shareholders)</a:t>
            </a:r>
            <a:r>
              <a:rPr lang="en-GB" dirty="0"/>
              <a:t> in the stock market (in exchange for sharing profit and/or cash flow through dividend).</a:t>
            </a:r>
          </a:p>
          <a:p>
            <a:pPr marL="109728" indent="0">
              <a:buNone/>
            </a:pPr>
            <a:endParaRPr lang="en-GB" sz="1400" dirty="0"/>
          </a:p>
          <a:p>
            <a:r>
              <a:rPr lang="en-GB" dirty="0"/>
              <a:t>The decision to go for </a:t>
            </a:r>
            <a:r>
              <a:rPr lang="en-GB" b="1" i="1" dirty="0"/>
              <a:t>debt</a:t>
            </a:r>
            <a:r>
              <a:rPr lang="en-GB" i="1" dirty="0"/>
              <a:t> </a:t>
            </a:r>
            <a:r>
              <a:rPr lang="en-GB" dirty="0"/>
              <a:t>or </a:t>
            </a:r>
            <a:r>
              <a:rPr lang="en-GB" b="1" i="1" dirty="0"/>
              <a:t>equity financing </a:t>
            </a:r>
            <a:r>
              <a:rPr lang="en-GB" dirty="0"/>
              <a:t>is called the </a:t>
            </a:r>
            <a:r>
              <a:rPr lang="en-GB" i="1" dirty="0">
                <a:solidFill>
                  <a:srgbClr val="FF0000"/>
                </a:solidFill>
              </a:rPr>
              <a:t>capital structure </a:t>
            </a:r>
            <a:r>
              <a:rPr lang="en-GB" dirty="0"/>
              <a:t>decision.</a:t>
            </a:r>
          </a:p>
          <a:p>
            <a:pPr marL="109728" indent="0">
              <a:buNone/>
            </a:pPr>
            <a:endParaRPr lang="en-GB" sz="1500" dirty="0"/>
          </a:p>
          <a:p>
            <a:r>
              <a:rPr lang="en-GB" dirty="0"/>
              <a:t> In some ways </a:t>
            </a:r>
            <a:r>
              <a:rPr lang="en-GB" u="sng" dirty="0"/>
              <a:t>financing decisions are less important than investment decisions</a:t>
            </a:r>
            <a:r>
              <a:rPr lang="en-GB" dirty="0"/>
              <a:t>. Financial managers say that “</a:t>
            </a:r>
            <a:r>
              <a:rPr lang="en-GB" i="1" dirty="0"/>
              <a:t>value comes mainly from the asset side of the balance sheet</a:t>
            </a:r>
            <a:r>
              <a:rPr lang="en-GB" dirty="0"/>
              <a:t>.” In fact, the most successful corporations sometimes have the simplest financing strategies. </a:t>
            </a:r>
            <a:r>
              <a:rPr lang="en-GB" sz="2000" dirty="0"/>
              <a:t>(Principle of Corp. p. 4)</a:t>
            </a:r>
          </a:p>
        </p:txBody>
      </p:sp>
      <p:sp>
        <p:nvSpPr>
          <p:cNvPr id="4" name="Slide Number Placeholder 3">
            <a:extLst>
              <a:ext uri="{FF2B5EF4-FFF2-40B4-BE49-F238E27FC236}">
                <a16:creationId xmlns:a16="http://schemas.microsoft.com/office/drawing/2014/main" id="{5006E4D9-31E2-453D-A47A-319F59F97C3D}"/>
              </a:ext>
            </a:extLst>
          </p:cNvPr>
          <p:cNvSpPr>
            <a:spLocks noGrp="1"/>
          </p:cNvSpPr>
          <p:nvPr>
            <p:ph type="sldNum" sz="quarter" idx="12"/>
          </p:nvPr>
        </p:nvSpPr>
        <p:spPr/>
        <p:txBody>
          <a:bodyPr/>
          <a:lstStyle/>
          <a:p>
            <a:fld id="{E268A2EE-60DF-4D9A-BDB5-E8B57244CE40}" type="slidenum">
              <a:rPr lang="en-GB" smtClean="0"/>
              <a:pPr/>
              <a:t>70</a:t>
            </a:fld>
            <a:endParaRPr lang="en-GB"/>
          </a:p>
        </p:txBody>
      </p:sp>
    </p:spTree>
    <p:extLst>
      <p:ext uri="{BB962C8B-B14F-4D97-AF65-F5344CB8AC3E}">
        <p14:creationId xmlns:p14="http://schemas.microsoft.com/office/powerpoint/2010/main" val="216446855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0607" y="692696"/>
            <a:ext cx="11449319" cy="576064"/>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Hurdle Rate &amp; Opportunity Cost</a:t>
            </a:r>
          </a:p>
        </p:txBody>
      </p:sp>
      <p:sp>
        <p:nvSpPr>
          <p:cNvPr id="3" name="Content Placeholder 2"/>
          <p:cNvSpPr>
            <a:spLocks noGrp="1"/>
          </p:cNvSpPr>
          <p:nvPr>
            <p:ph idx="1"/>
          </p:nvPr>
        </p:nvSpPr>
        <p:spPr>
          <a:xfrm>
            <a:off x="257578" y="1313384"/>
            <a:ext cx="11694016" cy="5544616"/>
          </a:xfrm>
        </p:spPr>
        <p:txBody>
          <a:bodyPr>
            <a:normAutofit/>
          </a:bodyPr>
          <a:lstStyle/>
          <a:p>
            <a:r>
              <a:rPr lang="en-GB" sz="2400" dirty="0"/>
              <a:t>Shareholders expect to have a </a:t>
            </a:r>
            <a:r>
              <a:rPr lang="en-GB" sz="2400" u="sng" dirty="0"/>
              <a:t>return</a:t>
            </a:r>
            <a:r>
              <a:rPr lang="en-GB" sz="2400" dirty="0"/>
              <a:t> from new investments (offered by the financial manager of the corporation) </a:t>
            </a:r>
            <a:r>
              <a:rPr lang="en-GB" sz="2400" u="sng" dirty="0"/>
              <a:t>above the return they can get by investing their money in other projects (with a similar level of risk-taking)</a:t>
            </a:r>
            <a:r>
              <a:rPr lang="en-GB" sz="2400" dirty="0"/>
              <a:t>.</a:t>
            </a:r>
          </a:p>
          <a:p>
            <a:endParaRPr lang="en-GB" sz="800" dirty="0"/>
          </a:p>
          <a:p>
            <a:pPr>
              <a:buFont typeface="Arial" panose="020B0604020202020204" pitchFamily="34" charset="0"/>
              <a:buChar char="•"/>
            </a:pPr>
            <a:r>
              <a:rPr lang="en-GB" sz="2400" dirty="0"/>
              <a:t>This expected minimum return is called the </a:t>
            </a:r>
            <a:r>
              <a:rPr lang="en-GB" sz="2400" i="1" dirty="0">
                <a:solidFill>
                  <a:srgbClr val="FF0000"/>
                </a:solidFill>
              </a:rPr>
              <a:t>hurdle rate</a:t>
            </a:r>
          </a:p>
          <a:p>
            <a:pPr marL="109728" indent="0">
              <a:buNone/>
            </a:pPr>
            <a:r>
              <a:rPr lang="en-GB" sz="2400" i="1" dirty="0">
                <a:solidFill>
                  <a:srgbClr val="FF0000"/>
                </a:solidFill>
              </a:rPr>
              <a:t>   </a:t>
            </a:r>
            <a:r>
              <a:rPr lang="en-GB" sz="2400" dirty="0"/>
              <a:t>which can be interpreted here as an </a:t>
            </a:r>
            <a:r>
              <a:rPr lang="en-GB" sz="2400" dirty="0">
                <a:solidFill>
                  <a:srgbClr val="FF0000"/>
                </a:solidFill>
              </a:rPr>
              <a:t>opportunity cost </a:t>
            </a:r>
          </a:p>
          <a:p>
            <a:pPr marL="109728" indent="0">
              <a:buNone/>
            </a:pPr>
            <a:r>
              <a:rPr lang="en-GB" sz="2400" dirty="0">
                <a:solidFill>
                  <a:srgbClr val="FF0000"/>
                </a:solidFill>
              </a:rPr>
              <a:t>   </a:t>
            </a:r>
            <a:r>
              <a:rPr lang="en-GB" sz="2400" dirty="0"/>
              <a:t>of the shareholder’s capital.</a:t>
            </a:r>
          </a:p>
          <a:p>
            <a:pPr marL="109728" indent="0">
              <a:buNone/>
            </a:pPr>
            <a:endParaRPr lang="en-GB" sz="2400" dirty="0"/>
          </a:p>
          <a:p>
            <a:pPr>
              <a:buFont typeface="Arial" panose="020B0604020202020204" pitchFamily="34" charset="0"/>
              <a:buChar char="•"/>
            </a:pPr>
            <a:r>
              <a:rPr lang="en-GB" sz="2400" dirty="0">
                <a:solidFill>
                  <a:srgbClr val="FF0000"/>
                </a:solidFill>
              </a:rPr>
              <a:t>Opportunity cost of capital </a:t>
            </a:r>
            <a:r>
              <a:rPr lang="en-GB" sz="2400" dirty="0"/>
              <a:t>can be defined as the best</a:t>
            </a:r>
          </a:p>
          <a:p>
            <a:pPr marL="109728" indent="0">
              <a:buNone/>
            </a:pPr>
            <a:r>
              <a:rPr lang="en-GB" sz="2400" dirty="0"/>
              <a:t>    available expected return offered to the cash flow being</a:t>
            </a:r>
          </a:p>
          <a:p>
            <a:pPr marL="109728" indent="0">
              <a:buNone/>
            </a:pPr>
            <a:r>
              <a:rPr lang="en-GB" sz="2400" dirty="0"/>
              <a:t>    discounted, or it can be defined as the amount of return</a:t>
            </a:r>
          </a:p>
          <a:p>
            <a:pPr marL="109728" indent="0">
              <a:buNone/>
            </a:pPr>
            <a:r>
              <a:rPr lang="en-GB" sz="2400" dirty="0"/>
              <a:t>    the investors forgo on an alternative investment of </a:t>
            </a:r>
          </a:p>
          <a:p>
            <a:pPr marL="109728" indent="0">
              <a:buNone/>
            </a:pPr>
            <a:r>
              <a:rPr lang="en-GB" sz="2400" dirty="0"/>
              <a:t>    equivalent riskiness and term when the investors take on a new investment.  </a:t>
            </a:r>
          </a:p>
          <a:p>
            <a:pPr marL="109728" indent="0">
              <a:buNone/>
            </a:pPr>
            <a:endParaRPr lang="en-GB" sz="14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17872" y="2269258"/>
            <a:ext cx="4021724" cy="30325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8807006" y="5375339"/>
            <a:ext cx="3312368" cy="169277"/>
          </a:xfrm>
          <a:prstGeom prst="rect">
            <a:avLst/>
          </a:prstGeom>
          <a:noFill/>
        </p:spPr>
        <p:txBody>
          <a:bodyPr wrap="square" rtlCol="0">
            <a:spAutoFit/>
          </a:bodyPr>
          <a:lstStyle/>
          <a:p>
            <a:r>
              <a:rPr lang="en-GB" sz="500" b="1" dirty="0">
                <a:solidFill>
                  <a:prstClr val="black"/>
                </a:solidFill>
              </a:rPr>
              <a:t>http://catngeek.files.wordpress.com/2013/02/pause-dc3a9jeuner-culture-05.jpg</a:t>
            </a:r>
          </a:p>
        </p:txBody>
      </p:sp>
      <p:sp>
        <p:nvSpPr>
          <p:cNvPr id="5" name="Slide Number Placeholder 4">
            <a:extLst>
              <a:ext uri="{FF2B5EF4-FFF2-40B4-BE49-F238E27FC236}">
                <a16:creationId xmlns:a16="http://schemas.microsoft.com/office/drawing/2014/main" id="{A97446EE-1942-478B-AC23-657DAB027535}"/>
              </a:ext>
            </a:extLst>
          </p:cNvPr>
          <p:cNvSpPr>
            <a:spLocks noGrp="1"/>
          </p:cNvSpPr>
          <p:nvPr>
            <p:ph type="sldNum" sz="quarter" idx="12"/>
          </p:nvPr>
        </p:nvSpPr>
        <p:spPr/>
        <p:txBody>
          <a:bodyPr/>
          <a:lstStyle/>
          <a:p>
            <a:fld id="{E268A2EE-60DF-4D9A-BDB5-E8B57244CE40}" type="slidenum">
              <a:rPr lang="en-GB" smtClean="0"/>
              <a:pPr/>
              <a:t>71</a:t>
            </a:fld>
            <a:endParaRPr lang="en-GB"/>
          </a:p>
        </p:txBody>
      </p:sp>
    </p:spTree>
    <p:extLst>
      <p:ext uri="{BB962C8B-B14F-4D97-AF65-F5344CB8AC3E}">
        <p14:creationId xmlns:p14="http://schemas.microsoft.com/office/powerpoint/2010/main" val="400639496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699" y="692696"/>
            <a:ext cx="11681138" cy="576064"/>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Opportunity Cost of Capital</a:t>
            </a:r>
          </a:p>
        </p:txBody>
      </p:sp>
      <p:sp>
        <p:nvSpPr>
          <p:cNvPr id="3" name="Content Placeholder 2"/>
          <p:cNvSpPr>
            <a:spLocks noGrp="1"/>
          </p:cNvSpPr>
          <p:nvPr>
            <p:ph idx="1"/>
          </p:nvPr>
        </p:nvSpPr>
        <p:spPr>
          <a:xfrm>
            <a:off x="257577" y="1340768"/>
            <a:ext cx="11629623" cy="5517232"/>
          </a:xfrm>
        </p:spPr>
        <p:txBody>
          <a:bodyPr/>
          <a:lstStyle/>
          <a:p>
            <a:pPr lvl="0">
              <a:buClr>
                <a:srgbClr val="A04DA3"/>
              </a:buClr>
            </a:pPr>
            <a:r>
              <a:rPr lang="en-GB" dirty="0">
                <a:solidFill>
                  <a:srgbClr val="FF0000"/>
                </a:solidFill>
              </a:rPr>
              <a:t>Opportunity Cost</a:t>
            </a:r>
            <a:r>
              <a:rPr lang="en-GB" dirty="0">
                <a:solidFill>
                  <a:prstClr val="black"/>
                </a:solidFill>
              </a:rPr>
              <a:t> is the cost of losing a return from the best alternative action (policy/investment) that has occurred because of choosing a specific action (policy/investment).</a:t>
            </a:r>
          </a:p>
          <a:p>
            <a:pPr marL="109728" lvl="0" indent="0">
              <a:buClr>
                <a:srgbClr val="A04DA3"/>
              </a:buClr>
              <a:buNone/>
            </a:pPr>
            <a:endParaRPr lang="en-GB" dirty="0">
              <a:solidFill>
                <a:prstClr val="black"/>
              </a:solidFill>
            </a:endParaRPr>
          </a:p>
          <a:p>
            <a:pPr lvl="0">
              <a:buClr>
                <a:srgbClr val="A04DA3"/>
              </a:buClr>
            </a:pPr>
            <a:r>
              <a:rPr lang="en-GB" dirty="0">
                <a:solidFill>
                  <a:prstClr val="black"/>
                </a:solidFill>
              </a:rPr>
              <a:t>In case you are able to choose between several mutually exclusive options (opportunities) the cost of losing the return (foregone return) from the best alternative option (opportunity) is your opportunity cost.</a:t>
            </a:r>
          </a:p>
          <a:p>
            <a:pPr marL="109728" lvl="0" indent="0">
              <a:buClr>
                <a:srgbClr val="A04DA3"/>
              </a:buClr>
              <a:buNone/>
            </a:pPr>
            <a:endParaRPr lang="en-GB" dirty="0">
              <a:solidFill>
                <a:prstClr val="black"/>
              </a:solidFill>
            </a:endParaRPr>
          </a:p>
          <a:p>
            <a:pPr lvl="0">
              <a:buClr>
                <a:srgbClr val="A04DA3"/>
              </a:buClr>
            </a:pPr>
            <a:r>
              <a:rPr lang="en-GB" dirty="0">
                <a:solidFill>
                  <a:srgbClr val="5C92B5">
                    <a:lumMod val="75000"/>
                  </a:srgbClr>
                </a:solidFill>
              </a:rPr>
              <a:t>What is your opportunity cost as a student?</a:t>
            </a:r>
          </a:p>
          <a:p>
            <a:endParaRPr lang="en-GB" dirty="0"/>
          </a:p>
        </p:txBody>
      </p:sp>
      <p:sp>
        <p:nvSpPr>
          <p:cNvPr id="4" name="Slide Number Placeholder 3">
            <a:extLst>
              <a:ext uri="{FF2B5EF4-FFF2-40B4-BE49-F238E27FC236}">
                <a16:creationId xmlns:a16="http://schemas.microsoft.com/office/drawing/2014/main" id="{432A55EB-325D-41E8-B7C8-FDFD99522F4D}"/>
              </a:ext>
            </a:extLst>
          </p:cNvPr>
          <p:cNvSpPr>
            <a:spLocks noGrp="1"/>
          </p:cNvSpPr>
          <p:nvPr>
            <p:ph type="sldNum" sz="quarter" idx="12"/>
          </p:nvPr>
        </p:nvSpPr>
        <p:spPr/>
        <p:txBody>
          <a:bodyPr/>
          <a:lstStyle/>
          <a:p>
            <a:fld id="{E268A2EE-60DF-4D9A-BDB5-E8B57244CE40}" type="slidenum">
              <a:rPr lang="en-GB" smtClean="0"/>
              <a:pPr/>
              <a:t>72</a:t>
            </a:fld>
            <a:endParaRPr lang="en-GB"/>
          </a:p>
        </p:txBody>
      </p:sp>
    </p:spTree>
    <p:extLst>
      <p:ext uri="{BB962C8B-B14F-4D97-AF65-F5344CB8AC3E}">
        <p14:creationId xmlns:p14="http://schemas.microsoft.com/office/powerpoint/2010/main" val="397212332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304" y="692696"/>
            <a:ext cx="11706896" cy="576064"/>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Time Value of Money</a:t>
            </a:r>
          </a:p>
        </p:txBody>
      </p:sp>
      <p:sp>
        <p:nvSpPr>
          <p:cNvPr id="3" name="Content Placeholder 2"/>
          <p:cNvSpPr>
            <a:spLocks noGrp="1"/>
          </p:cNvSpPr>
          <p:nvPr>
            <p:ph idx="1"/>
          </p:nvPr>
        </p:nvSpPr>
        <p:spPr>
          <a:xfrm>
            <a:off x="244699" y="1340768"/>
            <a:ext cx="11629622" cy="5517232"/>
          </a:xfrm>
        </p:spPr>
        <p:txBody>
          <a:bodyPr/>
          <a:lstStyle/>
          <a:p>
            <a:r>
              <a:rPr lang="en-GB" sz="2400" dirty="0"/>
              <a:t>A </a:t>
            </a:r>
            <a:r>
              <a:rPr lang="en-GB" sz="2400" dirty="0">
                <a:solidFill>
                  <a:srgbClr val="FF0000"/>
                </a:solidFill>
              </a:rPr>
              <a:t>£100 </a:t>
            </a:r>
            <a:r>
              <a:rPr lang="en-GB" sz="2400" dirty="0"/>
              <a:t>today or a </a:t>
            </a:r>
            <a:r>
              <a:rPr lang="en-GB" sz="2400" dirty="0">
                <a:solidFill>
                  <a:srgbClr val="FF0000"/>
                </a:solidFill>
              </a:rPr>
              <a:t>£100 </a:t>
            </a:r>
            <a:r>
              <a:rPr lang="en-GB" sz="2400" dirty="0"/>
              <a:t>next year; which one would you accept?</a:t>
            </a:r>
          </a:p>
          <a:p>
            <a:r>
              <a:rPr lang="en-GB" sz="2400" dirty="0"/>
              <a:t>In some cases, such as Germany in </a:t>
            </a:r>
            <a:r>
              <a:rPr lang="en-GB" sz="2400" dirty="0">
                <a:solidFill>
                  <a:srgbClr val="FF0000"/>
                </a:solidFill>
              </a:rPr>
              <a:t>1923</a:t>
            </a:r>
            <a:r>
              <a:rPr lang="en-GB" sz="2400" dirty="0"/>
              <a:t>, we need to change the time horizon from “years” to “days” and “hours”. </a:t>
            </a:r>
          </a:p>
          <a:p>
            <a:r>
              <a:rPr lang="en-GB" sz="2400" dirty="0"/>
              <a:t>We call this as the </a:t>
            </a:r>
            <a:r>
              <a:rPr lang="en-GB" sz="2400" dirty="0">
                <a:solidFill>
                  <a:srgbClr val="FF0000"/>
                </a:solidFill>
              </a:rPr>
              <a:t>time value of money</a:t>
            </a:r>
            <a:r>
              <a:rPr lang="en-GB" sz="2400" dirty="0"/>
              <a:t>, i.e., the difference in value between money today and money in the future; it is also the value difference between two cash flows at two different points in time.</a:t>
            </a:r>
          </a:p>
          <a:p>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24177" y="3699545"/>
            <a:ext cx="6457954" cy="29604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369" y="3699545"/>
            <a:ext cx="3404833" cy="29844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lide Number Placeholder 3">
            <a:extLst>
              <a:ext uri="{FF2B5EF4-FFF2-40B4-BE49-F238E27FC236}">
                <a16:creationId xmlns:a16="http://schemas.microsoft.com/office/drawing/2014/main" id="{4BE9BA94-3AA2-4B22-A0D4-69A5C421DC62}"/>
              </a:ext>
            </a:extLst>
          </p:cNvPr>
          <p:cNvSpPr>
            <a:spLocks noGrp="1"/>
          </p:cNvSpPr>
          <p:nvPr>
            <p:ph type="sldNum" sz="quarter" idx="12"/>
          </p:nvPr>
        </p:nvSpPr>
        <p:spPr/>
        <p:txBody>
          <a:bodyPr/>
          <a:lstStyle/>
          <a:p>
            <a:fld id="{E268A2EE-60DF-4D9A-BDB5-E8B57244CE40}" type="slidenum">
              <a:rPr lang="en-GB" smtClean="0"/>
              <a:pPr/>
              <a:t>73</a:t>
            </a:fld>
            <a:endParaRPr lang="en-GB"/>
          </a:p>
        </p:txBody>
      </p:sp>
      <p:sp>
        <p:nvSpPr>
          <p:cNvPr id="5" name="TextBox 4">
            <a:extLst>
              <a:ext uri="{FF2B5EF4-FFF2-40B4-BE49-F238E27FC236}">
                <a16:creationId xmlns:a16="http://schemas.microsoft.com/office/drawing/2014/main" id="{AF7F1EE0-05DF-42E1-AC34-ED912909DC62}"/>
              </a:ext>
            </a:extLst>
          </p:cNvPr>
          <p:cNvSpPr txBox="1"/>
          <p:nvPr/>
        </p:nvSpPr>
        <p:spPr>
          <a:xfrm rot="5400000">
            <a:off x="3408762" y="5191385"/>
            <a:ext cx="2390862" cy="215444"/>
          </a:xfrm>
          <a:prstGeom prst="rect">
            <a:avLst/>
          </a:prstGeom>
          <a:noFill/>
        </p:spPr>
        <p:txBody>
          <a:bodyPr wrap="square" rtlCol="0">
            <a:spAutoFit/>
          </a:bodyPr>
          <a:lstStyle/>
          <a:p>
            <a:r>
              <a:rPr lang="en-GB" sz="800" dirty="0"/>
              <a:t>Pictures Adopted from internet</a:t>
            </a:r>
          </a:p>
        </p:txBody>
      </p:sp>
    </p:spTree>
    <p:extLst>
      <p:ext uri="{BB962C8B-B14F-4D97-AF65-F5344CB8AC3E}">
        <p14:creationId xmlns:p14="http://schemas.microsoft.com/office/powerpoint/2010/main" val="17752708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455" y="692696"/>
            <a:ext cx="11603865" cy="504056"/>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Compound Rate of Interest </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09093" y="1196752"/>
                <a:ext cx="11526592" cy="5661248"/>
              </a:xfrm>
            </p:spPr>
            <p:txBody>
              <a:bodyPr>
                <a:normAutofit fontScale="92500" lnSpcReduction="10000"/>
              </a:bodyPr>
              <a:lstStyle/>
              <a:p>
                <a:r>
                  <a:rPr lang="en-GB" dirty="0"/>
                  <a:t>The difference between </a:t>
                </a:r>
                <a:r>
                  <a:rPr lang="en-GB" dirty="0">
                    <a:solidFill>
                      <a:srgbClr val="FF0000"/>
                    </a:solidFill>
                  </a:rPr>
                  <a:t>£100 </a:t>
                </a:r>
                <a:r>
                  <a:rPr lang="en-GB" dirty="0"/>
                  <a:t>today and </a:t>
                </a:r>
                <a:r>
                  <a:rPr lang="en-GB" dirty="0">
                    <a:solidFill>
                      <a:srgbClr val="FF0000"/>
                    </a:solidFill>
                  </a:rPr>
                  <a:t>£100 </a:t>
                </a:r>
                <a:r>
                  <a:rPr lang="en-GB" dirty="0"/>
                  <a:t>next year is caused by </a:t>
                </a:r>
                <a:r>
                  <a:rPr lang="en-GB" i="1" dirty="0">
                    <a:solidFill>
                      <a:srgbClr val="FF0000"/>
                    </a:solidFill>
                  </a:rPr>
                  <a:t>interest rate (r) </a:t>
                </a:r>
                <a:r>
                  <a:rPr lang="en-GB" dirty="0"/>
                  <a:t>or/and</a:t>
                </a:r>
                <a:r>
                  <a:rPr lang="en-GB" dirty="0">
                    <a:solidFill>
                      <a:srgbClr val="FF0000"/>
                    </a:solidFill>
                  </a:rPr>
                  <a:t> </a:t>
                </a:r>
                <a:r>
                  <a:rPr lang="en-GB" i="1" dirty="0">
                    <a:solidFill>
                      <a:srgbClr val="FF0000"/>
                    </a:solidFill>
                  </a:rPr>
                  <a:t>inflation</a:t>
                </a:r>
                <a:r>
                  <a:rPr lang="en-GB" dirty="0"/>
                  <a:t>.</a:t>
                </a:r>
              </a:p>
              <a:p>
                <a:pPr marL="109728" indent="0">
                  <a:buNone/>
                </a:pPr>
                <a:r>
                  <a:rPr lang="en-GB" dirty="0"/>
                  <a:t> </a:t>
                </a:r>
              </a:p>
              <a:p>
                <a:r>
                  <a:rPr lang="en-GB" dirty="0"/>
                  <a:t>If </a:t>
                </a:r>
                <a14:m>
                  <m:oMath xmlns:m="http://schemas.openxmlformats.org/officeDocument/2006/math">
                    <m:r>
                      <a:rPr lang="en-GB" b="0" i="1" smtClean="0">
                        <a:solidFill>
                          <a:srgbClr val="FF0000"/>
                        </a:solidFill>
                        <a:latin typeface="Cambria Math"/>
                      </a:rPr>
                      <m:t>𝑟</m:t>
                    </m:r>
                    <m:r>
                      <a:rPr lang="en-GB" b="0" i="1" smtClean="0">
                        <a:solidFill>
                          <a:srgbClr val="FF0000"/>
                        </a:solidFill>
                        <a:latin typeface="Cambria Math"/>
                      </a:rPr>
                      <m:t>=7%</m:t>
                    </m:r>
                  </m:oMath>
                </a14:m>
                <a:r>
                  <a:rPr lang="en-GB" dirty="0"/>
                  <a:t> and </a:t>
                </a:r>
                <a:r>
                  <a:rPr lang="en-GB" dirty="0">
                    <a:solidFill>
                      <a:srgbClr val="FF0000"/>
                    </a:solidFill>
                  </a:rPr>
                  <a:t>£100 </a:t>
                </a:r>
                <a:r>
                  <a:rPr lang="en-GB" dirty="0"/>
                  <a:t>is invested, the future value of that </a:t>
                </a:r>
                <a:r>
                  <a:rPr lang="en-GB" dirty="0">
                    <a:solidFill>
                      <a:srgbClr val="FF0000"/>
                    </a:solidFill>
                  </a:rPr>
                  <a:t>£100 </a:t>
                </a:r>
                <a:r>
                  <a:rPr lang="en-GB" dirty="0"/>
                  <a:t>after a year will be:</a:t>
                </a:r>
              </a:p>
              <a:p>
                <a:pPr marL="109728" indent="0">
                  <a:buNone/>
                </a:pPr>
                <a:endParaRPr lang="en-GB" sz="1100" dirty="0"/>
              </a:p>
              <a:p>
                <a:pPr marL="109728" indent="0">
                  <a:buNone/>
                </a:pPr>
                <a14:m>
                  <m:oMathPara xmlns:m="http://schemas.openxmlformats.org/officeDocument/2006/math">
                    <m:oMathParaPr>
                      <m:jc m:val="centerGroup"/>
                    </m:oMathParaPr>
                    <m:oMath xmlns:m="http://schemas.openxmlformats.org/officeDocument/2006/math">
                      <m:r>
                        <a:rPr lang="en-GB" b="0" i="1" smtClean="0">
                          <a:solidFill>
                            <a:srgbClr val="FF0000"/>
                          </a:solidFill>
                          <a:latin typeface="Cambria Math"/>
                        </a:rPr>
                        <m:t>£100+</m:t>
                      </m:r>
                      <m:d>
                        <m:dPr>
                          <m:ctrlPr>
                            <a:rPr lang="en-GB" i="1" smtClean="0">
                              <a:solidFill>
                                <a:srgbClr val="FF0000"/>
                              </a:solidFill>
                              <a:latin typeface="Cambria Math" panose="02040503050406030204" pitchFamily="18" charset="0"/>
                            </a:rPr>
                          </m:ctrlPr>
                        </m:dPr>
                        <m:e>
                          <m:r>
                            <a:rPr lang="en-GB" b="0" i="1" smtClean="0">
                              <a:solidFill>
                                <a:srgbClr val="FF0000"/>
                              </a:solidFill>
                              <a:latin typeface="Cambria Math"/>
                            </a:rPr>
                            <m:t>£100</m:t>
                          </m:r>
                          <m:r>
                            <a:rPr lang="en-GB" b="0" i="1" smtClean="0">
                              <a:solidFill>
                                <a:srgbClr val="FF0000"/>
                              </a:solidFill>
                              <a:latin typeface="Cambria Math"/>
                              <a:ea typeface="Cambria Math"/>
                            </a:rPr>
                            <m:t>×0.07</m:t>
                          </m:r>
                        </m:e>
                      </m:d>
                      <m:r>
                        <a:rPr lang="en-GB" b="0" i="1" smtClean="0">
                          <a:solidFill>
                            <a:srgbClr val="FF0000"/>
                          </a:solidFill>
                          <a:latin typeface="Cambria Math"/>
                          <a:ea typeface="Cambria Math"/>
                        </a:rPr>
                        <m:t>=£100</m:t>
                      </m:r>
                      <m:d>
                        <m:dPr>
                          <m:ctrlPr>
                            <a:rPr lang="en-GB" i="1" smtClean="0">
                              <a:solidFill>
                                <a:srgbClr val="FF0000"/>
                              </a:solidFill>
                              <a:latin typeface="Cambria Math" panose="02040503050406030204" pitchFamily="18" charset="0"/>
                              <a:ea typeface="Cambria Math"/>
                            </a:rPr>
                          </m:ctrlPr>
                        </m:dPr>
                        <m:e>
                          <m:r>
                            <a:rPr lang="en-GB" b="0" i="1" smtClean="0">
                              <a:solidFill>
                                <a:srgbClr val="FF0000"/>
                              </a:solidFill>
                              <a:latin typeface="Cambria Math"/>
                              <a:ea typeface="Cambria Math"/>
                            </a:rPr>
                            <m:t>1+0.07</m:t>
                          </m:r>
                        </m:e>
                      </m:d>
                      <m:r>
                        <a:rPr lang="en-GB" b="0" i="1" smtClean="0">
                          <a:solidFill>
                            <a:srgbClr val="FF0000"/>
                          </a:solidFill>
                          <a:latin typeface="Cambria Math"/>
                          <a:ea typeface="Cambria Math"/>
                        </a:rPr>
                        <m:t>=£107</m:t>
                      </m:r>
                    </m:oMath>
                  </m:oMathPara>
                </a14:m>
                <a:endParaRPr lang="en-GB" i="1" dirty="0">
                  <a:solidFill>
                    <a:srgbClr val="FF0000"/>
                  </a:solidFill>
                </a:endParaRPr>
              </a:p>
              <a:p>
                <a:pPr marL="109728" indent="0">
                  <a:buNone/>
                </a:pPr>
                <a:endParaRPr lang="en-GB" sz="1200" dirty="0"/>
              </a:p>
              <a:p>
                <a:pPr marL="109728" indent="0">
                  <a:buNone/>
                </a:pPr>
                <a:r>
                  <a:rPr lang="en-GB" dirty="0"/>
                  <a:t>And if the investment is going on for more years we will have:</a:t>
                </a:r>
              </a:p>
              <a:p>
                <a:pPr marL="109728" indent="0">
                  <a:buNone/>
                </a:pPr>
                <a:endParaRPr lang="en-GB" sz="1400" dirty="0"/>
              </a:p>
              <a:p>
                <a:pPr marL="109728" indent="0">
                  <a:buNone/>
                </a:pPr>
                <a14:m>
                  <m:oMathPara xmlns:m="http://schemas.openxmlformats.org/officeDocument/2006/math">
                    <m:oMathParaPr>
                      <m:jc m:val="centerGroup"/>
                    </m:oMathParaPr>
                    <m:oMath xmlns:m="http://schemas.openxmlformats.org/officeDocument/2006/math">
                      <m:r>
                        <a:rPr lang="en-GB" b="0" i="1" smtClean="0">
                          <a:latin typeface="Cambria Math"/>
                        </a:rPr>
                        <m:t>£100</m:t>
                      </m:r>
                      <m:r>
                        <a:rPr lang="en-GB" b="0" i="1" smtClean="0">
                          <a:latin typeface="Cambria Math"/>
                          <a:ea typeface="Cambria Math"/>
                        </a:rPr>
                        <m:t>×1.07=£107</m:t>
                      </m:r>
                    </m:oMath>
                  </m:oMathPara>
                </a14:m>
                <a:endParaRPr lang="en-GB" b="0" dirty="0">
                  <a:ea typeface="Cambria Math"/>
                </a:endParaRPr>
              </a:p>
              <a:p>
                <a:pPr marL="109728" indent="0">
                  <a:buNone/>
                </a:pPr>
                <a14:m>
                  <m:oMathPara xmlns:m="http://schemas.openxmlformats.org/officeDocument/2006/math">
                    <m:oMathParaPr>
                      <m:jc m:val="centerGroup"/>
                    </m:oMathParaPr>
                    <m:oMath xmlns:m="http://schemas.openxmlformats.org/officeDocument/2006/math">
                      <m:r>
                        <a:rPr lang="en-GB" b="0" i="1" smtClean="0">
                          <a:latin typeface="Cambria Math"/>
                        </a:rPr>
                        <m:t>£107</m:t>
                      </m:r>
                      <m:r>
                        <a:rPr lang="en-GB" b="0" i="1" smtClean="0">
                          <a:latin typeface="Cambria Math"/>
                          <a:ea typeface="Cambria Math"/>
                        </a:rPr>
                        <m:t>×1.07=£100×</m:t>
                      </m:r>
                      <m:sSup>
                        <m:sSupPr>
                          <m:ctrlPr>
                            <a:rPr lang="en-GB" b="0" i="1" smtClean="0">
                              <a:latin typeface="Cambria Math" panose="02040503050406030204" pitchFamily="18" charset="0"/>
                              <a:ea typeface="Cambria Math"/>
                            </a:rPr>
                          </m:ctrlPr>
                        </m:sSupPr>
                        <m:e>
                          <m:r>
                            <a:rPr lang="en-GB" b="0" i="1" smtClean="0">
                              <a:latin typeface="Cambria Math"/>
                              <a:ea typeface="Cambria Math"/>
                            </a:rPr>
                            <m:t>1.07</m:t>
                          </m:r>
                        </m:e>
                        <m:sup>
                          <m:r>
                            <a:rPr lang="en-GB" b="0" i="1" smtClean="0">
                              <a:latin typeface="Cambria Math"/>
                              <a:ea typeface="Cambria Math"/>
                            </a:rPr>
                            <m:t>2</m:t>
                          </m:r>
                        </m:sup>
                      </m:sSup>
                      <m:r>
                        <a:rPr lang="en-GB" b="0" i="1" smtClean="0">
                          <a:latin typeface="Cambria Math"/>
                          <a:ea typeface="Cambria Math"/>
                        </a:rPr>
                        <m:t>=£114.49</m:t>
                      </m:r>
                    </m:oMath>
                  </m:oMathPara>
                </a14:m>
                <a:endParaRPr lang="en-GB" b="0" dirty="0">
                  <a:ea typeface="Cambria Math"/>
                </a:endParaRPr>
              </a:p>
              <a:p>
                <a:pPr marL="109728" indent="0">
                  <a:buNone/>
                </a:pPr>
                <a14:m>
                  <m:oMathPara xmlns:m="http://schemas.openxmlformats.org/officeDocument/2006/math">
                    <m:oMathParaPr>
                      <m:jc m:val="centerGroup"/>
                    </m:oMathParaPr>
                    <m:oMath xmlns:m="http://schemas.openxmlformats.org/officeDocument/2006/math">
                      <m:r>
                        <a:rPr lang="en-GB" b="0" i="1" smtClean="0">
                          <a:latin typeface="Cambria Math"/>
                        </a:rPr>
                        <m:t>£114.49</m:t>
                      </m:r>
                      <m:r>
                        <a:rPr lang="en-GB" b="0" i="1" smtClean="0">
                          <a:latin typeface="Cambria Math"/>
                          <a:ea typeface="Cambria Math"/>
                        </a:rPr>
                        <m:t>×1.07=£100×</m:t>
                      </m:r>
                      <m:sSup>
                        <m:sSupPr>
                          <m:ctrlPr>
                            <a:rPr lang="en-GB" b="0" i="1" smtClean="0">
                              <a:latin typeface="Cambria Math" panose="02040503050406030204" pitchFamily="18" charset="0"/>
                              <a:ea typeface="Cambria Math"/>
                            </a:rPr>
                          </m:ctrlPr>
                        </m:sSupPr>
                        <m:e>
                          <m:r>
                            <a:rPr lang="en-GB" b="0" i="1" smtClean="0">
                              <a:latin typeface="Cambria Math"/>
                              <a:ea typeface="Cambria Math"/>
                            </a:rPr>
                            <m:t>1.07</m:t>
                          </m:r>
                        </m:e>
                        <m:sup>
                          <m:r>
                            <a:rPr lang="en-GB" b="0" i="1" smtClean="0">
                              <a:latin typeface="Cambria Math"/>
                              <a:ea typeface="Cambria Math"/>
                            </a:rPr>
                            <m:t>3</m:t>
                          </m:r>
                        </m:sup>
                      </m:sSup>
                      <m:r>
                        <a:rPr lang="en-GB" b="0" i="1" smtClean="0">
                          <a:latin typeface="Cambria Math"/>
                          <a:ea typeface="Cambria Math"/>
                        </a:rPr>
                        <m:t>=£122.50</m:t>
                      </m:r>
                    </m:oMath>
                  </m:oMathPara>
                </a14:m>
                <a:endParaRPr lang="en-GB" dirty="0"/>
              </a:p>
              <a:p>
                <a:pPr marL="109728" indent="0">
                  <a:buNone/>
                </a:pPr>
                <a:endParaRPr lang="en-GB" dirty="0"/>
              </a:p>
              <a:p>
                <a:pPr marL="109728" indent="0">
                  <a:buNone/>
                </a:pPr>
                <a:r>
                  <a:rPr lang="en-GB" dirty="0"/>
                  <a:t>Your investment increases at a </a:t>
                </a:r>
                <a:r>
                  <a:rPr lang="en-GB" i="1" dirty="0">
                    <a:solidFill>
                      <a:srgbClr val="FF0000"/>
                    </a:solidFill>
                  </a:rPr>
                  <a:t>compound rate </a:t>
                </a:r>
                <a:r>
                  <a:rPr lang="en-GB" dirty="0"/>
                  <a:t>because you have an interest</a:t>
                </a:r>
                <a:r>
                  <a:rPr lang="en-GB" i="1" dirty="0">
                    <a:solidFill>
                      <a:srgbClr val="FF0000"/>
                    </a:solidFill>
                  </a:rPr>
                  <a:t> </a:t>
                </a:r>
                <a:r>
                  <a:rPr lang="en-GB" u="sng" dirty="0"/>
                  <a:t>on both the original value and its interests</a:t>
                </a:r>
                <a:r>
                  <a:rPr lang="en-GB" dirty="0"/>
                  <a:t>. (</a:t>
                </a:r>
                <a:r>
                  <a:rPr lang="en-GB" i="1" dirty="0">
                    <a:solidFill>
                      <a:srgbClr val="FF0000"/>
                    </a:solidFill>
                  </a:rPr>
                  <a:t>compound interest</a:t>
                </a:r>
                <a:r>
                  <a:rPr lang="en-GB" dirty="0"/>
                  <a:t>)</a:t>
                </a:r>
              </a:p>
              <a:p>
                <a:pPr marL="109728" indent="0">
                  <a:buNone/>
                </a:pP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09093" y="1196752"/>
                <a:ext cx="11526592" cy="5661248"/>
              </a:xfrm>
              <a:blipFill>
                <a:blip r:embed="rId2"/>
                <a:stretch>
                  <a:fillRect t="-1615"/>
                </a:stretch>
              </a:blipFill>
            </p:spPr>
            <p:txBody>
              <a:bodyPr/>
              <a:lstStyle/>
              <a:p>
                <a:r>
                  <a:rPr lang="en-GB">
                    <a:noFill/>
                  </a:rPr>
                  <a:t> </a:t>
                </a:r>
              </a:p>
            </p:txBody>
          </p:sp>
        </mc:Fallback>
      </mc:AlternateContent>
      <p:sp>
        <p:nvSpPr>
          <p:cNvPr id="4" name="Rectangle 3"/>
          <p:cNvSpPr/>
          <p:nvPr/>
        </p:nvSpPr>
        <p:spPr>
          <a:xfrm>
            <a:off x="9226258" y="4147819"/>
            <a:ext cx="936104" cy="288032"/>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prstClr val="white"/>
                </a:solidFill>
              </a:rPr>
              <a:t>1</a:t>
            </a:r>
            <a:r>
              <a:rPr lang="en-GB" sz="1600" baseline="30000" dirty="0">
                <a:solidFill>
                  <a:prstClr val="white"/>
                </a:solidFill>
              </a:rPr>
              <a:t>st</a:t>
            </a:r>
            <a:r>
              <a:rPr lang="en-GB" sz="1600" dirty="0">
                <a:solidFill>
                  <a:prstClr val="white"/>
                </a:solidFill>
              </a:rPr>
              <a:t> year</a:t>
            </a:r>
          </a:p>
        </p:txBody>
      </p:sp>
      <p:sp>
        <p:nvSpPr>
          <p:cNvPr id="5" name="Rectangle 4"/>
          <p:cNvSpPr/>
          <p:nvPr/>
        </p:nvSpPr>
        <p:spPr>
          <a:xfrm>
            <a:off x="9226258" y="4593682"/>
            <a:ext cx="936104" cy="288032"/>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prstClr val="white"/>
                </a:solidFill>
              </a:rPr>
              <a:t>2</a:t>
            </a:r>
            <a:r>
              <a:rPr lang="en-GB" sz="1400" baseline="30000" dirty="0">
                <a:solidFill>
                  <a:prstClr val="white"/>
                </a:solidFill>
              </a:rPr>
              <a:t>nd</a:t>
            </a:r>
            <a:r>
              <a:rPr lang="en-GB" sz="1400" dirty="0">
                <a:solidFill>
                  <a:prstClr val="white"/>
                </a:solidFill>
              </a:rPr>
              <a:t>  year</a:t>
            </a:r>
          </a:p>
        </p:txBody>
      </p:sp>
      <p:sp>
        <p:nvSpPr>
          <p:cNvPr id="6" name="Rectangle 5"/>
          <p:cNvSpPr/>
          <p:nvPr/>
        </p:nvSpPr>
        <p:spPr>
          <a:xfrm>
            <a:off x="9226258" y="5039545"/>
            <a:ext cx="936104" cy="288032"/>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prstClr val="white"/>
                </a:solidFill>
              </a:rPr>
              <a:t>3rd  year</a:t>
            </a:r>
          </a:p>
        </p:txBody>
      </p:sp>
      <p:sp>
        <p:nvSpPr>
          <p:cNvPr id="7" name="Slide Number Placeholder 6">
            <a:extLst>
              <a:ext uri="{FF2B5EF4-FFF2-40B4-BE49-F238E27FC236}">
                <a16:creationId xmlns:a16="http://schemas.microsoft.com/office/drawing/2014/main" id="{38367E4E-04FB-478B-8BC9-D01583B82C1B}"/>
              </a:ext>
            </a:extLst>
          </p:cNvPr>
          <p:cNvSpPr>
            <a:spLocks noGrp="1"/>
          </p:cNvSpPr>
          <p:nvPr>
            <p:ph type="sldNum" sz="quarter" idx="12"/>
          </p:nvPr>
        </p:nvSpPr>
        <p:spPr/>
        <p:txBody>
          <a:bodyPr/>
          <a:lstStyle/>
          <a:p>
            <a:fld id="{E268A2EE-60DF-4D9A-BDB5-E8B57244CE40}" type="slidenum">
              <a:rPr lang="en-GB" smtClean="0"/>
              <a:pPr/>
              <a:t>74</a:t>
            </a:fld>
            <a:endParaRPr lang="en-GB"/>
          </a:p>
        </p:txBody>
      </p:sp>
    </p:spTree>
    <p:extLst>
      <p:ext uri="{BB962C8B-B14F-4D97-AF65-F5344CB8AC3E}">
        <p14:creationId xmlns:p14="http://schemas.microsoft.com/office/powerpoint/2010/main" val="4293974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animEffect transition="in" filter="circle(in)">
                                      <p:cBhvr>
                                        <p:cTn id="7" dur="2000"/>
                                        <p:tgtEl>
                                          <p:spTgt spid="3">
                                            <p:txEl>
                                              <p:pRg st="8" end="8"/>
                                            </p:txEl>
                                          </p:spTgt>
                                        </p:tgtEl>
                                      </p:cBhvr>
                                    </p:animEffect>
                                  </p:childTnLst>
                                </p:cTn>
                              </p:par>
                              <p:par>
                                <p:cTn id="8" presetID="6" presetClass="entr" presetSubtype="16" fill="hold" nodeType="withEffect">
                                  <p:stCondLst>
                                    <p:cond delay="0"/>
                                  </p:stCondLst>
                                  <p:childTnLst>
                                    <p:set>
                                      <p:cBhvr>
                                        <p:cTn id="9" dur="1" fill="hold">
                                          <p:stCondLst>
                                            <p:cond delay="0"/>
                                          </p:stCondLst>
                                        </p:cTn>
                                        <p:tgtEl>
                                          <p:spTgt spid="3">
                                            <p:txEl>
                                              <p:pRg st="9" end="9"/>
                                            </p:txEl>
                                          </p:spTgt>
                                        </p:tgtEl>
                                        <p:attrNameLst>
                                          <p:attrName>style.visibility</p:attrName>
                                        </p:attrNameLst>
                                      </p:cBhvr>
                                      <p:to>
                                        <p:strVal val="visible"/>
                                      </p:to>
                                    </p:set>
                                    <p:animEffect transition="in" filter="circle(in)">
                                      <p:cBhvr>
                                        <p:cTn id="10" dur="2000"/>
                                        <p:tgtEl>
                                          <p:spTgt spid="3">
                                            <p:txEl>
                                              <p:pRg st="9" end="9"/>
                                            </p:txEl>
                                          </p:spTgt>
                                        </p:tgtEl>
                                      </p:cBhvr>
                                    </p:animEffect>
                                  </p:childTnLst>
                                </p:cTn>
                              </p:par>
                              <p:par>
                                <p:cTn id="11" presetID="6" presetClass="entr" presetSubtype="16" fill="hold" nodeType="withEffect">
                                  <p:stCondLst>
                                    <p:cond delay="0"/>
                                  </p:stCondLst>
                                  <p:childTnLst>
                                    <p:set>
                                      <p:cBhvr>
                                        <p:cTn id="12" dur="1" fill="hold">
                                          <p:stCondLst>
                                            <p:cond delay="0"/>
                                          </p:stCondLst>
                                        </p:cTn>
                                        <p:tgtEl>
                                          <p:spTgt spid="3">
                                            <p:txEl>
                                              <p:pRg st="10" end="10"/>
                                            </p:txEl>
                                          </p:spTgt>
                                        </p:tgtEl>
                                        <p:attrNameLst>
                                          <p:attrName>style.visibility</p:attrName>
                                        </p:attrNameLst>
                                      </p:cBhvr>
                                      <p:to>
                                        <p:strVal val="visible"/>
                                      </p:to>
                                    </p:set>
                                    <p:animEffect transition="in" filter="circle(in)">
                                      <p:cBhvr>
                                        <p:cTn id="13" dur="2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1819" y="692696"/>
            <a:ext cx="11603865" cy="576064"/>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Future Value &amp; Present Value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60607" y="1340768"/>
                <a:ext cx="11726618" cy="5517232"/>
              </a:xfrm>
            </p:spPr>
            <p:txBody>
              <a:bodyPr/>
              <a:lstStyle/>
              <a:p>
                <a:r>
                  <a:rPr lang="en-GB" sz="2400" dirty="0"/>
                  <a:t>In general, for the interest rate </a:t>
                </a:r>
                <a14:m>
                  <m:oMath xmlns:m="http://schemas.openxmlformats.org/officeDocument/2006/math">
                    <m:r>
                      <a:rPr lang="en-GB" sz="2400" b="0" i="1" smtClean="0">
                        <a:solidFill>
                          <a:srgbClr val="FF0000"/>
                        </a:solidFill>
                        <a:latin typeface="Cambria Math"/>
                      </a:rPr>
                      <m:t>𝑟</m:t>
                    </m:r>
                  </m:oMath>
                </a14:m>
                <a:r>
                  <a:rPr lang="en-GB" sz="2400" dirty="0"/>
                  <a:t> compounding yearly, the </a:t>
                </a:r>
                <a:r>
                  <a:rPr lang="en-GB" sz="2400" i="1" dirty="0">
                    <a:solidFill>
                      <a:srgbClr val="FF0000"/>
                    </a:solidFill>
                  </a:rPr>
                  <a:t>future value </a:t>
                </a:r>
                <a:r>
                  <a:rPr lang="en-GB" sz="2400" dirty="0"/>
                  <a:t>(FV) of </a:t>
                </a:r>
                <a14:m>
                  <m:oMath xmlns:m="http://schemas.openxmlformats.org/officeDocument/2006/math">
                    <m:sSub>
                      <m:sSubPr>
                        <m:ctrlPr>
                          <a:rPr lang="en-GB" sz="2400" i="1" smtClean="0">
                            <a:solidFill>
                              <a:srgbClr val="FF0000"/>
                            </a:solidFill>
                            <a:latin typeface="Cambria Math" panose="02040503050406030204" pitchFamily="18" charset="0"/>
                          </a:rPr>
                        </m:ctrlPr>
                      </m:sSubPr>
                      <m:e>
                        <m:r>
                          <a:rPr lang="en-GB" sz="2400" b="0" i="1" smtClean="0">
                            <a:solidFill>
                              <a:srgbClr val="FF0000"/>
                            </a:solidFill>
                            <a:latin typeface="Cambria Math"/>
                          </a:rPr>
                          <m:t>𝐶</m:t>
                        </m:r>
                      </m:e>
                      <m:sub>
                        <m:r>
                          <a:rPr lang="en-GB" sz="2400" b="0" i="1" smtClean="0">
                            <a:solidFill>
                              <a:srgbClr val="FF0000"/>
                            </a:solidFill>
                            <a:latin typeface="Cambria Math"/>
                          </a:rPr>
                          <m:t>0</m:t>
                        </m:r>
                      </m:sub>
                    </m:sSub>
                  </m:oMath>
                </a14:m>
                <a:r>
                  <a:rPr lang="en-GB" sz="2400" b="1" dirty="0">
                    <a:solidFill>
                      <a:srgbClr val="FF0000"/>
                    </a:solidFill>
                  </a:rPr>
                  <a:t> </a:t>
                </a:r>
                <a:r>
                  <a:rPr lang="en-GB" sz="2400" dirty="0"/>
                  <a:t>after </a:t>
                </a:r>
                <a14:m>
                  <m:oMath xmlns:m="http://schemas.openxmlformats.org/officeDocument/2006/math">
                    <m:r>
                      <a:rPr lang="en-GB" sz="2400" b="0" i="1" smtClean="0">
                        <a:solidFill>
                          <a:srgbClr val="FF0000"/>
                        </a:solidFill>
                        <a:latin typeface="Cambria Math"/>
                      </a:rPr>
                      <m:t>𝑡</m:t>
                    </m:r>
                    <m:r>
                      <a:rPr lang="en-GB" sz="2400" b="0" i="1" smtClean="0">
                        <a:latin typeface="Cambria Math"/>
                      </a:rPr>
                      <m:t> </m:t>
                    </m:r>
                  </m:oMath>
                </a14:m>
                <a:r>
                  <a:rPr lang="en-GB" sz="2400" dirty="0"/>
                  <a:t> years will be:</a:t>
                </a:r>
              </a:p>
              <a:p>
                <a:pPr marL="109728" indent="0">
                  <a:buNone/>
                </a:pPr>
                <a:endParaRPr lang="en-GB" sz="1000" dirty="0"/>
              </a:p>
              <a:p>
                <a:pPr marL="109728" indent="0">
                  <a:buNone/>
                </a:pPr>
                <a14:m>
                  <m:oMathPara xmlns:m="http://schemas.openxmlformats.org/officeDocument/2006/math">
                    <m:oMathParaPr>
                      <m:jc m:val="centerGroup"/>
                    </m:oMathParaPr>
                    <m:oMath xmlns:m="http://schemas.openxmlformats.org/officeDocument/2006/math">
                      <m:r>
                        <a:rPr lang="en-GB" sz="2400" b="0" i="1" smtClean="0">
                          <a:latin typeface="Cambria Math"/>
                        </a:rPr>
                        <m:t>𝐹𝑉</m:t>
                      </m:r>
                      <m:r>
                        <a:rPr lang="en-GB" sz="2400" b="0" i="1" smtClean="0">
                          <a:latin typeface="Cambria Math"/>
                        </a:rPr>
                        <m:t>=</m:t>
                      </m:r>
                      <m:sSub>
                        <m:sSubPr>
                          <m:ctrlPr>
                            <a:rPr lang="en-GB" sz="2400" b="0" i="1" smtClean="0">
                              <a:latin typeface="Cambria Math" panose="02040503050406030204" pitchFamily="18" charset="0"/>
                            </a:rPr>
                          </m:ctrlPr>
                        </m:sSubPr>
                        <m:e>
                          <m:r>
                            <a:rPr lang="en-GB" sz="2400" b="0" i="1" smtClean="0">
                              <a:latin typeface="Cambria Math"/>
                            </a:rPr>
                            <m:t>𝐶</m:t>
                          </m:r>
                        </m:e>
                        <m:sub>
                          <m:r>
                            <a:rPr lang="en-GB" sz="2400" b="0" i="1" smtClean="0">
                              <a:latin typeface="Cambria Math"/>
                            </a:rPr>
                            <m:t>0</m:t>
                          </m:r>
                        </m:sub>
                      </m:sSub>
                      <m:sSup>
                        <m:sSupPr>
                          <m:ctrlPr>
                            <a:rPr lang="en-GB" sz="2400" b="0" i="1" smtClean="0">
                              <a:latin typeface="Cambria Math" panose="02040503050406030204" pitchFamily="18" charset="0"/>
                            </a:rPr>
                          </m:ctrlPr>
                        </m:sSupPr>
                        <m:e>
                          <m:r>
                            <a:rPr lang="en-GB" sz="2400" b="0" i="1" smtClean="0">
                              <a:latin typeface="Cambria Math"/>
                              <a:ea typeface="Cambria Math"/>
                            </a:rPr>
                            <m:t>×</m:t>
                          </m:r>
                          <m:r>
                            <a:rPr lang="en-GB" sz="2400" b="0" i="1" smtClean="0">
                              <a:latin typeface="Cambria Math"/>
                            </a:rPr>
                            <m:t>(1+</m:t>
                          </m:r>
                          <m:r>
                            <a:rPr lang="en-GB" sz="2400" b="0" i="1" smtClean="0">
                              <a:latin typeface="Cambria Math"/>
                            </a:rPr>
                            <m:t>𝑟</m:t>
                          </m:r>
                          <m:r>
                            <a:rPr lang="en-GB" sz="2400" b="0" i="1" smtClean="0">
                              <a:latin typeface="Cambria Math"/>
                            </a:rPr>
                            <m:t>)</m:t>
                          </m:r>
                        </m:e>
                        <m:sup>
                          <m:r>
                            <a:rPr lang="en-GB" sz="2400" b="0" i="1" smtClean="0">
                              <a:latin typeface="Cambria Math"/>
                            </a:rPr>
                            <m:t>𝑡</m:t>
                          </m:r>
                        </m:sup>
                      </m:sSup>
                    </m:oMath>
                  </m:oMathPara>
                </a14:m>
                <a:endParaRPr lang="en-GB" sz="2400" dirty="0"/>
              </a:p>
              <a:p>
                <a:pPr marL="109728" indent="0">
                  <a:buNone/>
                </a:pPr>
                <a:endParaRPr lang="en-GB" sz="1000" dirty="0"/>
              </a:p>
              <a:p>
                <a:pPr>
                  <a:buFont typeface="Arial" pitchFamily="34" charset="0"/>
                  <a:buChar char="•"/>
                </a:pPr>
                <a:r>
                  <a:rPr lang="en-GB" sz="2400" dirty="0"/>
                  <a:t>Now, imagine the question is reversed: How much do we need to invest today to generate </a:t>
                </a:r>
                <a:r>
                  <a:rPr lang="en-GB" sz="2400" dirty="0">
                    <a:solidFill>
                      <a:srgbClr val="FF0000"/>
                    </a:solidFill>
                  </a:rPr>
                  <a:t>£114.49 </a:t>
                </a:r>
                <a:r>
                  <a:rPr lang="en-GB" sz="2400" dirty="0"/>
                  <a:t>after two years if the compound rate of interest is </a:t>
                </a:r>
                <a:r>
                  <a:rPr lang="en-GB" sz="2400" dirty="0">
                    <a:solidFill>
                      <a:srgbClr val="FF0000"/>
                    </a:solidFill>
                  </a:rPr>
                  <a:t>7%</a:t>
                </a:r>
                <a:r>
                  <a:rPr lang="en-GB" sz="2400" dirty="0"/>
                  <a:t>?</a:t>
                </a:r>
              </a:p>
              <a:p>
                <a:pPr>
                  <a:buFont typeface="Arial" pitchFamily="34" charset="0"/>
                  <a:buChar char="•"/>
                </a:pPr>
                <a:r>
                  <a:rPr lang="en-GB" sz="2400" dirty="0"/>
                  <a:t>Obviously, </a:t>
                </a:r>
              </a:p>
              <a:p>
                <a:pPr marL="109728" indent="0">
                  <a:buNone/>
                </a:pPr>
                <a14:m>
                  <m:oMathPara xmlns:m="http://schemas.openxmlformats.org/officeDocument/2006/math">
                    <m:oMathParaPr>
                      <m:jc m:val="centerGroup"/>
                    </m:oMathParaPr>
                    <m:oMath xmlns:m="http://schemas.openxmlformats.org/officeDocument/2006/math">
                      <m:r>
                        <a:rPr lang="en-GB" sz="2400" b="0" i="1" smtClean="0">
                          <a:latin typeface="Cambria Math" panose="02040503050406030204" pitchFamily="18" charset="0"/>
                        </a:rPr>
                        <m:t>𝑃𝑉</m:t>
                      </m:r>
                      <m:r>
                        <a:rPr lang="en-GB" sz="2400" b="0" i="1" smtClean="0">
                          <a:latin typeface="Cambria Math" panose="02040503050406030204" pitchFamily="18" charset="0"/>
                        </a:rPr>
                        <m:t>=</m:t>
                      </m:r>
                      <m:f>
                        <m:fPr>
                          <m:ctrlPr>
                            <a:rPr lang="en-GB" sz="2400" i="1" smtClean="0">
                              <a:latin typeface="Cambria Math" panose="02040503050406030204" pitchFamily="18" charset="0"/>
                            </a:rPr>
                          </m:ctrlPr>
                        </m:fPr>
                        <m:num>
                          <m:r>
                            <a:rPr lang="en-GB" sz="2400" b="0" i="1" smtClean="0">
                              <a:latin typeface="Cambria Math"/>
                            </a:rPr>
                            <m:t>£114.49</m:t>
                          </m:r>
                        </m:num>
                        <m:den>
                          <m:sSup>
                            <m:sSupPr>
                              <m:ctrlPr>
                                <a:rPr lang="en-GB" sz="2400" i="1" smtClean="0">
                                  <a:latin typeface="Cambria Math" panose="02040503050406030204" pitchFamily="18" charset="0"/>
                                </a:rPr>
                              </m:ctrlPr>
                            </m:sSupPr>
                            <m:e>
                              <m:r>
                                <a:rPr lang="en-GB" sz="2400" b="0" i="1" smtClean="0">
                                  <a:latin typeface="Cambria Math"/>
                                </a:rPr>
                                <m:t>(1.07)</m:t>
                              </m:r>
                            </m:e>
                            <m:sup>
                              <m:r>
                                <a:rPr lang="en-GB" sz="2400" b="0" i="1" smtClean="0">
                                  <a:latin typeface="Cambria Math"/>
                                </a:rPr>
                                <m:t>2</m:t>
                              </m:r>
                            </m:sup>
                          </m:sSup>
                        </m:den>
                      </m:f>
                      <m:r>
                        <a:rPr lang="en-GB" sz="2400" b="0" i="1" smtClean="0">
                          <a:latin typeface="Cambria Math"/>
                        </a:rPr>
                        <m:t>=£100</m:t>
                      </m:r>
                    </m:oMath>
                  </m:oMathPara>
                </a14:m>
                <a:endParaRPr lang="en-GB" sz="2400" dirty="0"/>
              </a:p>
              <a:p>
                <a:pPr>
                  <a:buFont typeface="Arial" pitchFamily="34" charset="0"/>
                  <a:buChar char="•"/>
                </a:pPr>
                <a:r>
                  <a:rPr lang="en-GB" sz="2400" dirty="0"/>
                  <a:t>It means the </a:t>
                </a:r>
                <a:r>
                  <a:rPr lang="en-GB" sz="2400" i="1" dirty="0">
                    <a:solidFill>
                      <a:srgbClr val="FF0000"/>
                    </a:solidFill>
                  </a:rPr>
                  <a:t>present value </a:t>
                </a:r>
                <a:r>
                  <a:rPr lang="en-GB" sz="2400" dirty="0"/>
                  <a:t>of </a:t>
                </a:r>
                <a:r>
                  <a:rPr lang="en-GB" sz="2400" dirty="0">
                    <a:solidFill>
                      <a:srgbClr val="FF0000"/>
                    </a:solidFill>
                  </a:rPr>
                  <a:t>£114.49</a:t>
                </a:r>
                <a:r>
                  <a:rPr lang="en-GB" sz="2400" dirty="0"/>
                  <a:t>, obtained after two years, is </a:t>
                </a:r>
                <a:r>
                  <a:rPr lang="en-GB" sz="2400" dirty="0">
                    <a:solidFill>
                      <a:srgbClr val="FF0000"/>
                    </a:solidFill>
                  </a:rPr>
                  <a:t>£100</a:t>
                </a:r>
                <a:r>
                  <a:rPr lang="en-GB" sz="2400" dirty="0"/>
                  <a:t>.</a:t>
                </a:r>
              </a:p>
              <a:p>
                <a:pPr marL="109728" indent="0">
                  <a:buNone/>
                </a:pPr>
                <a:endParaRPr lang="en-GB"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60607" y="1340768"/>
                <a:ext cx="11726618" cy="5517232"/>
              </a:xfrm>
              <a:blipFill>
                <a:blip r:embed="rId2"/>
                <a:stretch>
                  <a:fillRect t="-884" r="-624"/>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F45CECD7-E8B2-4CA4-8B55-97362FE1BCCE}"/>
              </a:ext>
            </a:extLst>
          </p:cNvPr>
          <p:cNvSpPr>
            <a:spLocks noGrp="1"/>
          </p:cNvSpPr>
          <p:nvPr>
            <p:ph type="sldNum" sz="quarter" idx="12"/>
          </p:nvPr>
        </p:nvSpPr>
        <p:spPr/>
        <p:txBody>
          <a:bodyPr/>
          <a:lstStyle/>
          <a:p>
            <a:fld id="{E268A2EE-60DF-4D9A-BDB5-E8B57244CE40}" type="slidenum">
              <a:rPr lang="en-GB" smtClean="0"/>
              <a:pPr/>
              <a:t>75</a:t>
            </a:fld>
            <a:endParaRPr lang="en-GB"/>
          </a:p>
        </p:txBody>
      </p:sp>
    </p:spTree>
    <p:extLst>
      <p:ext uri="{BB962C8B-B14F-4D97-AF65-F5344CB8AC3E}">
        <p14:creationId xmlns:p14="http://schemas.microsoft.com/office/powerpoint/2010/main" val="1377137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circle(in)">
                                      <p:cBhvr>
                                        <p:cTn id="7" dur="20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6" end="6"/>
                                            </p:txEl>
                                          </p:spTgt>
                                        </p:tgtEl>
                                        <p:attrNameLst>
                                          <p:attrName>style.visibility</p:attrName>
                                        </p:attrNameLst>
                                      </p:cBhvr>
                                      <p:to>
                                        <p:strVal val="visible"/>
                                      </p:to>
                                    </p:set>
                                    <p:animEffect transition="in" filter="circle(in)">
                                      <p:cBhvr>
                                        <p:cTn id="12"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1819" y="692696"/>
            <a:ext cx="11603865" cy="481763"/>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Future Value &amp; Present Value ( Intra-year Compounding)</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60607" y="1174459"/>
                <a:ext cx="11475077" cy="5683541"/>
              </a:xfrm>
            </p:spPr>
            <p:txBody>
              <a:bodyPr>
                <a:normAutofit/>
              </a:bodyPr>
              <a:lstStyle/>
              <a:p>
                <a:pPr>
                  <a:buFont typeface="Arial" pitchFamily="34" charset="0"/>
                  <a:buChar char="•"/>
                </a:pPr>
                <a:r>
                  <a:rPr lang="en-GB" sz="2200" dirty="0"/>
                  <a:t>So, if:</a:t>
                </a:r>
              </a:p>
              <a:p>
                <a:pPr marL="109728" indent="0">
                  <a:buNone/>
                </a:pPr>
                <a14:m>
                  <m:oMath xmlns:m="http://schemas.openxmlformats.org/officeDocument/2006/math">
                    <m:r>
                      <a:rPr lang="en-GB" sz="2200" i="1" smtClean="0">
                        <a:solidFill>
                          <a:srgbClr val="FF0000"/>
                        </a:solidFill>
                        <a:latin typeface="Cambria Math" panose="02040503050406030204" pitchFamily="18" charset="0"/>
                      </a:rPr>
                      <m:t>𝐹</m:t>
                    </m:r>
                    <m:r>
                      <a:rPr lang="en-GB" sz="2200" b="0" i="1" smtClean="0">
                        <a:solidFill>
                          <a:srgbClr val="FF0000"/>
                        </a:solidFill>
                        <a:latin typeface="Cambria Math" panose="02040503050406030204" pitchFamily="18" charset="0"/>
                      </a:rPr>
                      <m:t>𝑉</m:t>
                    </m:r>
                  </m:oMath>
                </a14:m>
                <a:r>
                  <a:rPr lang="en-GB" sz="2200" dirty="0"/>
                  <a:t>= Future value (the value of money at the end of year </a:t>
                </a:r>
                <a14:m>
                  <m:oMath xmlns:m="http://schemas.openxmlformats.org/officeDocument/2006/math">
                    <m:r>
                      <a:rPr lang="en-GB" sz="2200" b="0" i="1" smtClean="0">
                        <a:solidFill>
                          <a:srgbClr val="FF0000"/>
                        </a:solidFill>
                        <a:latin typeface="Cambria Math" panose="02040503050406030204" pitchFamily="18" charset="0"/>
                      </a:rPr>
                      <m:t>𝑡</m:t>
                    </m:r>
                  </m:oMath>
                </a14:m>
                <a:r>
                  <a:rPr lang="en-GB" sz="2200" dirty="0"/>
                  <a:t>) </a:t>
                </a:r>
                <a:endParaRPr lang="en-GB" sz="2200" b="0" i="1" dirty="0">
                  <a:latin typeface="Cambria Math" panose="02040503050406030204" pitchFamily="18" charset="0"/>
                </a:endParaRPr>
              </a:p>
              <a:p>
                <a:pPr marL="109728" indent="0">
                  <a:buNone/>
                </a:pPr>
                <a14:m>
                  <m:oMath xmlns:m="http://schemas.openxmlformats.org/officeDocument/2006/math">
                    <m:r>
                      <a:rPr lang="en-GB" sz="2200" b="0" i="1" smtClean="0">
                        <a:solidFill>
                          <a:srgbClr val="FF0000"/>
                        </a:solidFill>
                        <a:latin typeface="Cambria Math" panose="02040503050406030204" pitchFamily="18" charset="0"/>
                      </a:rPr>
                      <m:t>𝑃𝑉</m:t>
                    </m:r>
                  </m:oMath>
                </a14:m>
                <a:r>
                  <a:rPr lang="en-GB" sz="2200" dirty="0"/>
                  <a:t>= The principal (i.e. the present value of money) </a:t>
                </a:r>
                <a:endParaRPr lang="en-GB" sz="2200" b="0" i="1" dirty="0">
                  <a:latin typeface="Cambria Math" panose="02040503050406030204" pitchFamily="18" charset="0"/>
                </a:endParaRPr>
              </a:p>
              <a:p>
                <a:pPr marL="109728" indent="0">
                  <a:buNone/>
                </a:pPr>
                <a14:m>
                  <m:oMath xmlns:m="http://schemas.openxmlformats.org/officeDocument/2006/math">
                    <m:r>
                      <a:rPr lang="en-GB" sz="2200" b="0" i="1" smtClean="0">
                        <a:solidFill>
                          <a:srgbClr val="FF0000"/>
                        </a:solidFill>
                        <a:latin typeface="Cambria Math" panose="02040503050406030204" pitchFamily="18" charset="0"/>
                      </a:rPr>
                      <m:t>𝑟</m:t>
                    </m:r>
                    <m:r>
                      <a:rPr lang="en-GB" sz="2200" b="0" i="1" smtClean="0">
                        <a:latin typeface="Cambria Math" panose="02040503050406030204" pitchFamily="18" charset="0"/>
                      </a:rPr>
                      <m:t> </m:t>
                    </m:r>
                  </m:oMath>
                </a14:m>
                <a:r>
                  <a:rPr lang="en-GB" sz="2200" dirty="0"/>
                  <a:t>= Yearly compounding interest rate</a:t>
                </a:r>
              </a:p>
              <a:p>
                <a:pPr marL="109728" indent="0">
                  <a:buNone/>
                </a:pPr>
                <a14:m>
                  <m:oMath xmlns:m="http://schemas.openxmlformats.org/officeDocument/2006/math">
                    <m:r>
                      <a:rPr lang="en-GB" sz="2200" b="0" i="1" smtClean="0">
                        <a:solidFill>
                          <a:srgbClr val="FF0000"/>
                        </a:solidFill>
                        <a:latin typeface="Cambria Math" panose="02040503050406030204" pitchFamily="18" charset="0"/>
                      </a:rPr>
                      <m:t>𝑡</m:t>
                    </m:r>
                  </m:oMath>
                </a14:m>
                <a:r>
                  <a:rPr lang="en-GB" sz="2200" dirty="0"/>
                  <a:t> = Number of years</a:t>
                </a:r>
              </a:p>
              <a:p>
                <a:pPr marL="109728" indent="0">
                  <a:buNone/>
                </a:pPr>
                <a:r>
                  <a:rPr lang="en-GB" sz="2200" dirty="0"/>
                  <a:t>the general formula that relates the future value and present value is:</a:t>
                </a:r>
              </a:p>
              <a:p>
                <a:pPr marL="109728" indent="0">
                  <a:buNone/>
                </a:pPr>
                <a:endParaRPr lang="en-GB" sz="800" dirty="0"/>
              </a:p>
              <a:p>
                <a:pPr marL="109728" indent="0">
                  <a:buNone/>
                </a:pPr>
                <a14:m>
                  <m:oMathPara xmlns:m="http://schemas.openxmlformats.org/officeDocument/2006/math">
                    <m:oMathParaPr>
                      <m:jc m:val="centerGroup"/>
                    </m:oMathParaPr>
                    <m:oMath xmlns:m="http://schemas.openxmlformats.org/officeDocument/2006/math">
                      <m:r>
                        <a:rPr lang="en-GB" sz="2200" i="1" smtClean="0">
                          <a:latin typeface="Cambria Math" panose="02040503050406030204" pitchFamily="18" charset="0"/>
                        </a:rPr>
                        <m:t>𝐹</m:t>
                      </m:r>
                      <m:r>
                        <a:rPr lang="en-GB" sz="2200" b="0" i="1" smtClean="0">
                          <a:latin typeface="Cambria Math" panose="02040503050406030204" pitchFamily="18" charset="0"/>
                        </a:rPr>
                        <m:t>𝑉</m:t>
                      </m:r>
                      <m:r>
                        <a:rPr lang="en-GB" sz="2200" b="0" i="1" smtClean="0">
                          <a:latin typeface="Cambria Math" panose="02040503050406030204" pitchFamily="18" charset="0"/>
                        </a:rPr>
                        <m:t>=</m:t>
                      </m:r>
                      <m:r>
                        <a:rPr lang="en-GB" sz="2200" b="0" i="1" smtClean="0">
                          <a:latin typeface="Cambria Math" panose="02040503050406030204" pitchFamily="18" charset="0"/>
                        </a:rPr>
                        <m:t>𝑃𝑉</m:t>
                      </m:r>
                      <m:sSup>
                        <m:sSupPr>
                          <m:ctrlPr>
                            <a:rPr lang="en-GB" sz="2200" b="0" i="1" smtClean="0">
                              <a:latin typeface="Cambria Math" panose="02040503050406030204" pitchFamily="18" charset="0"/>
                            </a:rPr>
                          </m:ctrlPr>
                        </m:sSupPr>
                        <m:e>
                          <m:d>
                            <m:dPr>
                              <m:ctrlPr>
                                <a:rPr lang="en-GB" sz="2200" b="0" i="1" smtClean="0">
                                  <a:latin typeface="Cambria Math" panose="02040503050406030204" pitchFamily="18" charset="0"/>
                                </a:rPr>
                              </m:ctrlPr>
                            </m:dPr>
                            <m:e>
                              <m:r>
                                <a:rPr lang="en-GB" sz="2200" b="0" i="1" smtClean="0">
                                  <a:latin typeface="Cambria Math" panose="02040503050406030204" pitchFamily="18" charset="0"/>
                                </a:rPr>
                                <m:t>1+</m:t>
                              </m:r>
                              <m:r>
                                <a:rPr lang="en-GB" sz="2200" b="0" i="1" smtClean="0">
                                  <a:latin typeface="Cambria Math" panose="02040503050406030204" pitchFamily="18" charset="0"/>
                                </a:rPr>
                                <m:t>𝑟</m:t>
                              </m:r>
                            </m:e>
                          </m:d>
                        </m:e>
                        <m:sup>
                          <m:r>
                            <a:rPr lang="en-GB" sz="2200" b="0" i="1" smtClean="0">
                              <a:latin typeface="Cambria Math" panose="02040503050406030204" pitchFamily="18" charset="0"/>
                            </a:rPr>
                            <m:t>𝑡</m:t>
                          </m:r>
                        </m:sup>
                      </m:sSup>
                    </m:oMath>
                  </m:oMathPara>
                </a14:m>
                <a:endParaRPr lang="en-GB" sz="2200" dirty="0"/>
              </a:p>
              <a:p>
                <a:pPr marL="109728" indent="0">
                  <a:buNone/>
                </a:pPr>
                <a:endParaRPr lang="en-GB" sz="800" dirty="0"/>
              </a:p>
              <a:p>
                <a:pPr>
                  <a:buFont typeface="Arial" pitchFamily="34" charset="0"/>
                  <a:buChar char="•"/>
                </a:pPr>
                <a:r>
                  <a:rPr lang="en-GB" sz="2200" dirty="0"/>
                  <a:t>If the interest rate is compounded more than once a year (for example, </a:t>
                </a:r>
                <a14:m>
                  <m:oMath xmlns:m="http://schemas.openxmlformats.org/officeDocument/2006/math">
                    <m:r>
                      <a:rPr lang="en-GB" sz="2200" b="0" i="1" smtClean="0">
                        <a:solidFill>
                          <a:srgbClr val="FF0000"/>
                        </a:solidFill>
                        <a:latin typeface="Cambria Math" panose="02040503050406030204" pitchFamily="18" charset="0"/>
                      </a:rPr>
                      <m:t>𝑚</m:t>
                    </m:r>
                  </m:oMath>
                </a14:m>
                <a:r>
                  <a:rPr lang="en-GB" sz="2200" dirty="0"/>
                  <a:t> times in a year), the formula will change to:</a:t>
                </a:r>
              </a:p>
              <a:p>
                <a:pPr marL="109728" indent="0">
                  <a:buNone/>
                </a:pPr>
                <a14:m>
                  <m:oMathPara xmlns:m="http://schemas.openxmlformats.org/officeDocument/2006/math">
                    <m:oMathParaPr>
                      <m:jc m:val="centerGroup"/>
                    </m:oMathParaPr>
                    <m:oMath xmlns:m="http://schemas.openxmlformats.org/officeDocument/2006/math">
                      <m:r>
                        <a:rPr lang="en-GB" sz="2200" i="1">
                          <a:latin typeface="Cambria Math" panose="02040503050406030204" pitchFamily="18" charset="0"/>
                        </a:rPr>
                        <m:t>𝐹𝑉</m:t>
                      </m:r>
                      <m:r>
                        <a:rPr lang="en-GB" sz="2200" i="1">
                          <a:latin typeface="Cambria Math" panose="02040503050406030204" pitchFamily="18" charset="0"/>
                        </a:rPr>
                        <m:t>=</m:t>
                      </m:r>
                      <m:r>
                        <a:rPr lang="en-GB" sz="2200" i="1">
                          <a:latin typeface="Cambria Math" panose="02040503050406030204" pitchFamily="18" charset="0"/>
                        </a:rPr>
                        <m:t>𝑃𝑉</m:t>
                      </m:r>
                      <m:sSup>
                        <m:sSupPr>
                          <m:ctrlPr>
                            <a:rPr lang="en-GB" sz="2200" i="1">
                              <a:latin typeface="Cambria Math" panose="02040503050406030204" pitchFamily="18" charset="0"/>
                            </a:rPr>
                          </m:ctrlPr>
                        </m:sSupPr>
                        <m:e>
                          <m:d>
                            <m:dPr>
                              <m:ctrlPr>
                                <a:rPr lang="en-GB" sz="2200" i="1">
                                  <a:latin typeface="Cambria Math" panose="02040503050406030204" pitchFamily="18" charset="0"/>
                                </a:rPr>
                              </m:ctrlPr>
                            </m:dPr>
                            <m:e>
                              <m:r>
                                <a:rPr lang="en-GB" sz="2200" i="1">
                                  <a:latin typeface="Cambria Math" panose="02040503050406030204" pitchFamily="18" charset="0"/>
                                </a:rPr>
                                <m:t>1+</m:t>
                              </m:r>
                              <m:f>
                                <m:fPr>
                                  <m:ctrlPr>
                                    <a:rPr lang="en-GB" sz="2200" i="1" smtClean="0">
                                      <a:latin typeface="Cambria Math" panose="02040503050406030204" pitchFamily="18" charset="0"/>
                                    </a:rPr>
                                  </m:ctrlPr>
                                </m:fPr>
                                <m:num>
                                  <m:r>
                                    <a:rPr lang="en-GB" sz="2200" b="0" i="1" smtClean="0">
                                      <a:latin typeface="Cambria Math" panose="02040503050406030204" pitchFamily="18" charset="0"/>
                                    </a:rPr>
                                    <m:t>𝑟</m:t>
                                  </m:r>
                                </m:num>
                                <m:den>
                                  <m:r>
                                    <a:rPr lang="en-GB" sz="2200" b="0" i="1" smtClean="0">
                                      <a:latin typeface="Cambria Math" panose="02040503050406030204" pitchFamily="18" charset="0"/>
                                    </a:rPr>
                                    <m:t>𝑚</m:t>
                                  </m:r>
                                </m:den>
                              </m:f>
                            </m:e>
                          </m:d>
                        </m:e>
                        <m:sup>
                          <m:r>
                            <a:rPr lang="en-GB" sz="2200" b="0" i="1" smtClean="0">
                              <a:latin typeface="Cambria Math" panose="02040503050406030204" pitchFamily="18" charset="0"/>
                            </a:rPr>
                            <m:t>𝑚</m:t>
                          </m:r>
                          <m:r>
                            <a:rPr lang="en-GB" sz="2200" b="0" i="1" smtClean="0">
                              <a:latin typeface="Cambria Math" panose="02040503050406030204" pitchFamily="18" charset="0"/>
                              <a:ea typeface="Cambria Math" panose="02040503050406030204" pitchFamily="18" charset="0"/>
                            </a:rPr>
                            <m:t>.</m:t>
                          </m:r>
                          <m:r>
                            <a:rPr lang="en-GB" sz="2200" i="1">
                              <a:latin typeface="Cambria Math" panose="02040503050406030204" pitchFamily="18" charset="0"/>
                            </a:rPr>
                            <m:t>𝑡</m:t>
                          </m:r>
                        </m:sup>
                      </m:sSup>
                    </m:oMath>
                  </m:oMathPara>
                </a14:m>
                <a:endParaRPr lang="en-GB" sz="2200" dirty="0"/>
              </a:p>
              <a:p>
                <a:pPr>
                  <a:buFont typeface="Arial" pitchFamily="34" charset="0"/>
                  <a:buChar char="•"/>
                </a:pPr>
                <a:r>
                  <a:rPr lang="en-GB" sz="2200" dirty="0"/>
                  <a:t>And if </a:t>
                </a:r>
                <a14:m>
                  <m:oMath xmlns:m="http://schemas.openxmlformats.org/officeDocument/2006/math">
                    <m:r>
                      <a:rPr lang="en-GB" sz="2200" b="0" i="1" smtClean="0">
                        <a:solidFill>
                          <a:srgbClr val="FF0000"/>
                        </a:solidFill>
                        <a:latin typeface="Cambria Math" panose="02040503050406030204" pitchFamily="18" charset="0"/>
                      </a:rPr>
                      <m:t>𝑚</m:t>
                    </m:r>
                    <m:r>
                      <a:rPr lang="en-GB" sz="2200" b="0" i="1" smtClean="0">
                        <a:solidFill>
                          <a:srgbClr val="FF0000"/>
                        </a:solidFill>
                        <a:latin typeface="Cambria Math" panose="02040503050406030204" pitchFamily="18" charset="0"/>
                        <a:ea typeface="Cambria Math" panose="02040503050406030204" pitchFamily="18" charset="0"/>
                      </a:rPr>
                      <m:t>→+∞</m:t>
                    </m:r>
                  </m:oMath>
                </a14:m>
                <a:r>
                  <a:rPr lang="en-GB" sz="2200" dirty="0"/>
                  <a:t> , using  </a:t>
                </a:r>
                <a14:m>
                  <m:oMath xmlns:m="http://schemas.openxmlformats.org/officeDocument/2006/math">
                    <m:func>
                      <m:funcPr>
                        <m:ctrlPr>
                          <a:rPr lang="en-GB" sz="2200" i="1" smtClean="0">
                            <a:solidFill>
                              <a:srgbClr val="FF0000"/>
                            </a:solidFill>
                            <a:latin typeface="Cambria Math" panose="02040503050406030204" pitchFamily="18" charset="0"/>
                          </a:rPr>
                        </m:ctrlPr>
                      </m:funcPr>
                      <m:fName>
                        <m:limLow>
                          <m:limLowPr>
                            <m:ctrlPr>
                              <a:rPr lang="en-GB" sz="2200" i="1" smtClean="0">
                                <a:solidFill>
                                  <a:srgbClr val="FF0000"/>
                                </a:solidFill>
                                <a:latin typeface="Cambria Math" panose="02040503050406030204" pitchFamily="18" charset="0"/>
                              </a:rPr>
                            </m:ctrlPr>
                          </m:limLowPr>
                          <m:e>
                            <m:r>
                              <m:rPr>
                                <m:sty m:val="p"/>
                              </m:rPr>
                              <a:rPr lang="en-GB" sz="2200" i="0" smtClean="0">
                                <a:solidFill>
                                  <a:srgbClr val="FF0000"/>
                                </a:solidFill>
                                <a:latin typeface="Cambria Math" panose="02040503050406030204" pitchFamily="18" charset="0"/>
                              </a:rPr>
                              <m:t>lim</m:t>
                            </m:r>
                          </m:e>
                          <m:lim>
                            <m:r>
                              <a:rPr lang="en-GB" sz="2200" b="0" i="1" smtClean="0">
                                <a:solidFill>
                                  <a:srgbClr val="FF0000"/>
                                </a:solidFill>
                                <a:latin typeface="Cambria Math" panose="02040503050406030204" pitchFamily="18" charset="0"/>
                              </a:rPr>
                              <m:t>𝑚</m:t>
                            </m:r>
                            <m:r>
                              <a:rPr lang="en-GB" sz="2200" b="0" i="1" smtClean="0">
                                <a:solidFill>
                                  <a:srgbClr val="FF0000"/>
                                </a:solidFill>
                                <a:latin typeface="Cambria Math" panose="02040503050406030204" pitchFamily="18" charset="0"/>
                                <a:ea typeface="Cambria Math" panose="02040503050406030204" pitchFamily="18" charset="0"/>
                              </a:rPr>
                              <m:t>→∞</m:t>
                            </m:r>
                          </m:lim>
                        </m:limLow>
                      </m:fName>
                      <m:e>
                        <m:sSup>
                          <m:sSupPr>
                            <m:ctrlPr>
                              <a:rPr lang="en-GB" sz="2200" i="1" smtClean="0">
                                <a:solidFill>
                                  <a:srgbClr val="FF0000"/>
                                </a:solidFill>
                                <a:latin typeface="Cambria Math" panose="02040503050406030204" pitchFamily="18" charset="0"/>
                              </a:rPr>
                            </m:ctrlPr>
                          </m:sSupPr>
                          <m:e>
                            <m:d>
                              <m:dPr>
                                <m:ctrlPr>
                                  <a:rPr lang="en-GB" sz="2200" i="1" smtClean="0">
                                    <a:solidFill>
                                      <a:srgbClr val="FF0000"/>
                                    </a:solidFill>
                                    <a:latin typeface="Cambria Math" panose="02040503050406030204" pitchFamily="18" charset="0"/>
                                  </a:rPr>
                                </m:ctrlPr>
                              </m:dPr>
                              <m:e>
                                <m:r>
                                  <a:rPr lang="en-GB" sz="2200" b="0" i="1" smtClean="0">
                                    <a:solidFill>
                                      <a:srgbClr val="FF0000"/>
                                    </a:solidFill>
                                    <a:latin typeface="Cambria Math" panose="02040503050406030204" pitchFamily="18" charset="0"/>
                                  </a:rPr>
                                  <m:t>1+</m:t>
                                </m:r>
                                <m:f>
                                  <m:fPr>
                                    <m:ctrlPr>
                                      <a:rPr lang="en-GB" sz="2200" b="0" i="1" smtClean="0">
                                        <a:solidFill>
                                          <a:srgbClr val="FF0000"/>
                                        </a:solidFill>
                                        <a:latin typeface="Cambria Math" panose="02040503050406030204" pitchFamily="18" charset="0"/>
                                      </a:rPr>
                                    </m:ctrlPr>
                                  </m:fPr>
                                  <m:num>
                                    <m:r>
                                      <a:rPr lang="en-GB" sz="2200" b="0" i="1" smtClean="0">
                                        <a:solidFill>
                                          <a:srgbClr val="FF0000"/>
                                        </a:solidFill>
                                        <a:latin typeface="Cambria Math" panose="02040503050406030204" pitchFamily="18" charset="0"/>
                                      </a:rPr>
                                      <m:t>1</m:t>
                                    </m:r>
                                  </m:num>
                                  <m:den>
                                    <m:r>
                                      <a:rPr lang="en-GB" sz="2200" b="0" i="1" smtClean="0">
                                        <a:solidFill>
                                          <a:srgbClr val="FF0000"/>
                                        </a:solidFill>
                                        <a:latin typeface="Cambria Math" panose="02040503050406030204" pitchFamily="18" charset="0"/>
                                      </a:rPr>
                                      <m:t>𝑚</m:t>
                                    </m:r>
                                  </m:den>
                                </m:f>
                              </m:e>
                            </m:d>
                          </m:e>
                          <m:sup>
                            <m:r>
                              <a:rPr lang="en-GB" sz="2200" b="0" i="1" smtClean="0">
                                <a:solidFill>
                                  <a:srgbClr val="FF0000"/>
                                </a:solidFill>
                                <a:latin typeface="Cambria Math" panose="02040503050406030204" pitchFamily="18" charset="0"/>
                              </a:rPr>
                              <m:t>𝑚</m:t>
                            </m:r>
                          </m:sup>
                        </m:sSup>
                        <m:r>
                          <a:rPr lang="en-GB" sz="2200" b="0" i="1" smtClean="0">
                            <a:solidFill>
                              <a:srgbClr val="FF0000"/>
                            </a:solidFill>
                            <a:latin typeface="Cambria Math" panose="02040503050406030204" pitchFamily="18" charset="0"/>
                          </a:rPr>
                          <m:t>=</m:t>
                        </m:r>
                        <m:r>
                          <a:rPr lang="en-GB" sz="2200" b="0" i="1" smtClean="0">
                            <a:solidFill>
                              <a:srgbClr val="FF0000"/>
                            </a:solidFill>
                            <a:latin typeface="Cambria Math" panose="02040503050406030204" pitchFamily="18" charset="0"/>
                          </a:rPr>
                          <m:t>𝑒</m:t>
                        </m:r>
                      </m:e>
                    </m:func>
                  </m:oMath>
                </a14:m>
                <a:r>
                  <a:rPr lang="en-GB" sz="2200" dirty="0"/>
                  <a:t>, then </a:t>
                </a:r>
              </a:p>
              <a:p>
                <a:pPr>
                  <a:buFont typeface="Arial" pitchFamily="34" charset="0"/>
                  <a:buChar char="•"/>
                </a:pPr>
                <a:endParaRPr lang="en-GB" sz="2200" dirty="0"/>
              </a:p>
              <a:p>
                <a:pPr marL="109728" indent="0">
                  <a:buNone/>
                </a:pPr>
                <a14:m>
                  <m:oMathPara xmlns:m="http://schemas.openxmlformats.org/officeDocument/2006/math">
                    <m:oMathParaPr>
                      <m:jc m:val="centerGroup"/>
                    </m:oMathParaPr>
                    <m:oMath xmlns:m="http://schemas.openxmlformats.org/officeDocument/2006/math">
                      <m:r>
                        <a:rPr lang="en-GB" sz="2200" b="0" i="1" smtClean="0">
                          <a:latin typeface="Cambria Math" panose="02040503050406030204" pitchFamily="18" charset="0"/>
                        </a:rPr>
                        <m:t>𝐹𝑉</m:t>
                      </m:r>
                      <m:r>
                        <a:rPr lang="en-GB" sz="2200" b="0" i="1" smtClean="0">
                          <a:latin typeface="Cambria Math" panose="02040503050406030204" pitchFamily="18" charset="0"/>
                        </a:rPr>
                        <m:t>=</m:t>
                      </m:r>
                      <m:r>
                        <a:rPr lang="en-GB" sz="2200" b="0" i="1" smtClean="0">
                          <a:latin typeface="Cambria Math" panose="02040503050406030204" pitchFamily="18" charset="0"/>
                        </a:rPr>
                        <m:t>𝑃𝑉</m:t>
                      </m:r>
                      <m:r>
                        <a:rPr lang="en-GB" sz="2200" b="0" i="1" smtClean="0">
                          <a:latin typeface="Cambria Math" panose="02040503050406030204" pitchFamily="18" charset="0"/>
                        </a:rPr>
                        <m:t>.</m:t>
                      </m:r>
                      <m:sSup>
                        <m:sSupPr>
                          <m:ctrlPr>
                            <a:rPr lang="en-GB" sz="2200" b="0" i="1" smtClean="0">
                              <a:latin typeface="Cambria Math" panose="02040503050406030204" pitchFamily="18" charset="0"/>
                            </a:rPr>
                          </m:ctrlPr>
                        </m:sSupPr>
                        <m:e>
                          <m:r>
                            <a:rPr lang="en-GB" sz="2200" b="0" i="1" smtClean="0">
                              <a:latin typeface="Cambria Math" panose="02040503050406030204" pitchFamily="18" charset="0"/>
                            </a:rPr>
                            <m:t>𝑒</m:t>
                          </m:r>
                        </m:e>
                        <m:sup>
                          <m:r>
                            <a:rPr lang="en-GB" sz="2200" b="0" i="1" smtClean="0">
                              <a:latin typeface="Cambria Math" panose="02040503050406030204" pitchFamily="18" charset="0"/>
                            </a:rPr>
                            <m:t>𝑟</m:t>
                          </m:r>
                          <m:r>
                            <a:rPr lang="en-GB" sz="2200" b="0" i="1" smtClean="0">
                              <a:latin typeface="Cambria Math" panose="02040503050406030204" pitchFamily="18" charset="0"/>
                            </a:rPr>
                            <m:t>.</m:t>
                          </m:r>
                          <m:r>
                            <a:rPr lang="en-GB" sz="2200" b="0" i="1" smtClean="0">
                              <a:latin typeface="Cambria Math" panose="02040503050406030204" pitchFamily="18" charset="0"/>
                            </a:rPr>
                            <m:t>𝑡</m:t>
                          </m:r>
                        </m:sup>
                      </m:sSup>
                      <m:r>
                        <a:rPr lang="fa-IR" sz="2200" b="0" i="1" smtClean="0">
                          <a:latin typeface="Cambria Math" panose="02040503050406030204" pitchFamily="18" charset="0"/>
                        </a:rPr>
                        <m:t>      </m:t>
                      </m:r>
                      <m:r>
                        <a:rPr lang="en-GB" sz="2200" b="0" i="1" smtClean="0">
                          <a:latin typeface="Cambria Math" panose="02040503050406030204" pitchFamily="18" charset="0"/>
                        </a:rPr>
                        <m:t>(</m:t>
                      </m:r>
                      <m:r>
                        <a:rPr lang="en-GB" sz="2200" b="0" i="1" smtClean="0">
                          <a:latin typeface="Cambria Math" panose="02040503050406030204" pitchFamily="18" charset="0"/>
                        </a:rPr>
                        <m:t>𝑒</m:t>
                      </m:r>
                      <m:r>
                        <a:rPr lang="en-GB" sz="2200" b="0" i="1" smtClean="0">
                          <a:latin typeface="Cambria Math" panose="02040503050406030204" pitchFamily="18" charset="0"/>
                          <a:ea typeface="Cambria Math" panose="02040503050406030204" pitchFamily="18" charset="0"/>
                        </a:rPr>
                        <m:t>≈</m:t>
                      </m:r>
                      <m:r>
                        <a:rPr lang="en-GB" sz="2200" b="0" i="1" smtClean="0">
                          <a:latin typeface="Cambria Math" panose="02040503050406030204" pitchFamily="18" charset="0"/>
                          <a:ea typeface="Cambria Math" panose="02040503050406030204" pitchFamily="18" charset="0"/>
                        </a:rPr>
                        <m:t>2</m:t>
                      </m:r>
                      <m:r>
                        <a:rPr lang="en-GB" sz="2200" b="0" i="1" smtClean="0">
                          <a:latin typeface="Cambria Math" panose="02040503050406030204" pitchFamily="18" charset="0"/>
                          <a:ea typeface="Cambria Math" panose="02040503050406030204" pitchFamily="18" charset="0"/>
                        </a:rPr>
                        <m:t>.</m:t>
                      </m:r>
                      <m:r>
                        <a:rPr lang="en-GB" sz="2200" b="0" i="1" smtClean="0">
                          <a:latin typeface="Cambria Math" panose="02040503050406030204" pitchFamily="18" charset="0"/>
                          <a:ea typeface="Cambria Math" panose="02040503050406030204" pitchFamily="18" charset="0"/>
                        </a:rPr>
                        <m:t>718</m:t>
                      </m:r>
                      <m:r>
                        <a:rPr lang="en-GB" sz="2200" b="0" i="1" smtClean="0">
                          <a:latin typeface="Cambria Math" panose="02040503050406030204" pitchFamily="18" charset="0"/>
                          <a:ea typeface="Cambria Math" panose="02040503050406030204" pitchFamily="18" charset="0"/>
                        </a:rPr>
                        <m:t>)</m:t>
                      </m:r>
                    </m:oMath>
                  </m:oMathPara>
                </a14:m>
                <a:endParaRPr lang="en-GB" sz="2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60607" y="1174459"/>
                <a:ext cx="11475077" cy="5683541"/>
              </a:xfrm>
              <a:blipFill>
                <a:blip r:embed="rId2"/>
                <a:stretch>
                  <a:fillRect t="-751"/>
                </a:stretch>
              </a:blipFill>
            </p:spPr>
            <p:txBody>
              <a:bodyPr/>
              <a:lstStyle/>
              <a:p>
                <a:r>
                  <a:rPr lang="en-GB">
                    <a:noFill/>
                  </a:rPr>
                  <a:t> </a:t>
                </a:r>
              </a:p>
            </p:txBody>
          </p:sp>
        </mc:Fallback>
      </mc:AlternateContent>
      <p:cxnSp>
        <p:nvCxnSpPr>
          <p:cNvPr id="5" name="Straight Arrow Connector 4">
            <a:extLst>
              <a:ext uri="{FF2B5EF4-FFF2-40B4-BE49-F238E27FC236}">
                <a16:creationId xmlns:a16="http://schemas.microsoft.com/office/drawing/2014/main" id="{EC25BE20-E455-4337-8CB7-1D234D9F57EF}"/>
              </a:ext>
            </a:extLst>
          </p:cNvPr>
          <p:cNvCxnSpPr/>
          <p:nvPr/>
        </p:nvCxnSpPr>
        <p:spPr>
          <a:xfrm>
            <a:off x="7130642" y="5226341"/>
            <a:ext cx="59561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Left Brace 5">
            <a:extLst>
              <a:ext uri="{FF2B5EF4-FFF2-40B4-BE49-F238E27FC236}">
                <a16:creationId xmlns:a16="http://schemas.microsoft.com/office/drawing/2014/main" id="{10D840C1-6677-419B-94E6-44FA127635F5}"/>
              </a:ext>
            </a:extLst>
          </p:cNvPr>
          <p:cNvSpPr/>
          <p:nvPr/>
        </p:nvSpPr>
        <p:spPr>
          <a:xfrm>
            <a:off x="7935985" y="4613945"/>
            <a:ext cx="176169" cy="122479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EC6588EA-9667-43F9-91DD-6BB33845D5F2}"/>
                  </a:ext>
                </a:extLst>
              </p:cNvPr>
              <p:cNvSpPr txBox="1"/>
              <p:nvPr/>
            </p:nvSpPr>
            <p:spPr>
              <a:xfrm>
                <a:off x="8240942" y="4563611"/>
                <a:ext cx="3154261" cy="1323439"/>
              </a:xfrm>
              <a:prstGeom prst="rect">
                <a:avLst/>
              </a:prstGeom>
              <a:noFill/>
            </p:spPr>
            <p:txBody>
              <a:bodyPr wrap="square" rtlCol="0">
                <a:spAutoFit/>
              </a:bodyPr>
              <a:lstStyle/>
              <a:p>
                <a:r>
                  <a:rPr lang="en-GB" sz="1600" dirty="0"/>
                  <a:t>Semi-annual compounding: </a:t>
                </a:r>
                <a14:m>
                  <m:oMath xmlns:m="http://schemas.openxmlformats.org/officeDocument/2006/math">
                    <m:r>
                      <a:rPr lang="en-GB" sz="1600" b="0" i="1" smtClean="0">
                        <a:solidFill>
                          <a:srgbClr val="FF0000"/>
                        </a:solidFill>
                        <a:latin typeface="Cambria Math" panose="02040503050406030204" pitchFamily="18" charset="0"/>
                      </a:rPr>
                      <m:t>𝑚</m:t>
                    </m:r>
                    <m:r>
                      <a:rPr lang="en-GB" sz="1600" b="0" i="1" smtClean="0">
                        <a:solidFill>
                          <a:srgbClr val="FF0000"/>
                        </a:solidFill>
                        <a:latin typeface="Cambria Math" panose="02040503050406030204" pitchFamily="18" charset="0"/>
                      </a:rPr>
                      <m:t>=</m:t>
                    </m:r>
                    <m:r>
                      <a:rPr lang="en-GB" sz="1600" b="0" i="1" smtClean="0">
                        <a:solidFill>
                          <a:srgbClr val="FF0000"/>
                        </a:solidFill>
                        <a:latin typeface="Cambria Math" panose="02040503050406030204" pitchFamily="18" charset="0"/>
                      </a:rPr>
                      <m:t>2</m:t>
                    </m:r>
                  </m:oMath>
                </a14:m>
                <a:endParaRPr lang="en-GB" sz="1600" b="0" dirty="0"/>
              </a:p>
              <a:p>
                <a:r>
                  <a:rPr lang="en-GB" sz="1600" dirty="0"/>
                  <a:t>Quarterly compounding: </a:t>
                </a:r>
                <a14:m>
                  <m:oMath xmlns:m="http://schemas.openxmlformats.org/officeDocument/2006/math">
                    <m:r>
                      <a:rPr lang="en-GB" sz="1600" b="0" i="1" smtClean="0">
                        <a:solidFill>
                          <a:srgbClr val="FF0000"/>
                        </a:solidFill>
                        <a:latin typeface="Cambria Math" panose="02040503050406030204" pitchFamily="18" charset="0"/>
                      </a:rPr>
                      <m:t>𝑚</m:t>
                    </m:r>
                    <m:r>
                      <a:rPr lang="en-GB" sz="1600" b="0" i="1" smtClean="0">
                        <a:solidFill>
                          <a:srgbClr val="FF0000"/>
                        </a:solidFill>
                        <a:latin typeface="Cambria Math" panose="02040503050406030204" pitchFamily="18" charset="0"/>
                      </a:rPr>
                      <m:t>=</m:t>
                    </m:r>
                    <m:r>
                      <a:rPr lang="en-GB" sz="1600" b="0" i="1" smtClean="0">
                        <a:solidFill>
                          <a:srgbClr val="FF0000"/>
                        </a:solidFill>
                        <a:latin typeface="Cambria Math" panose="02040503050406030204" pitchFamily="18" charset="0"/>
                      </a:rPr>
                      <m:t>4</m:t>
                    </m:r>
                  </m:oMath>
                </a14:m>
                <a:endParaRPr lang="en-GB" sz="1600" b="0" dirty="0"/>
              </a:p>
              <a:p>
                <a:r>
                  <a:rPr lang="en-GB" sz="1600" dirty="0"/>
                  <a:t>Monthly compounding: </a:t>
                </a:r>
                <a14:m>
                  <m:oMath xmlns:m="http://schemas.openxmlformats.org/officeDocument/2006/math">
                    <m:r>
                      <a:rPr lang="en-GB" sz="1600" b="0" i="1" smtClean="0">
                        <a:solidFill>
                          <a:srgbClr val="FF0000"/>
                        </a:solidFill>
                        <a:latin typeface="Cambria Math" panose="02040503050406030204" pitchFamily="18" charset="0"/>
                      </a:rPr>
                      <m:t>𝑚</m:t>
                    </m:r>
                    <m:r>
                      <a:rPr lang="en-GB" sz="1600" b="0" i="1" smtClean="0">
                        <a:solidFill>
                          <a:srgbClr val="FF0000"/>
                        </a:solidFill>
                        <a:latin typeface="Cambria Math" panose="02040503050406030204" pitchFamily="18" charset="0"/>
                      </a:rPr>
                      <m:t>=</m:t>
                    </m:r>
                    <m:r>
                      <a:rPr lang="en-GB" sz="1600" b="0" i="1" smtClean="0">
                        <a:solidFill>
                          <a:srgbClr val="FF0000"/>
                        </a:solidFill>
                        <a:latin typeface="Cambria Math" panose="02040503050406030204" pitchFamily="18" charset="0"/>
                      </a:rPr>
                      <m:t>12</m:t>
                    </m:r>
                  </m:oMath>
                </a14:m>
                <a:endParaRPr lang="en-GB" sz="1600" b="0" dirty="0"/>
              </a:p>
              <a:p>
                <a:r>
                  <a:rPr lang="en-GB" sz="1600" dirty="0"/>
                  <a:t>Weekly compounding: </a:t>
                </a:r>
                <a14:m>
                  <m:oMath xmlns:m="http://schemas.openxmlformats.org/officeDocument/2006/math">
                    <m:r>
                      <a:rPr lang="en-GB" sz="1600" b="0" i="1" smtClean="0">
                        <a:solidFill>
                          <a:srgbClr val="FF0000"/>
                        </a:solidFill>
                        <a:latin typeface="Cambria Math" panose="02040503050406030204" pitchFamily="18" charset="0"/>
                      </a:rPr>
                      <m:t>𝑚</m:t>
                    </m:r>
                    <m:r>
                      <a:rPr lang="en-GB" sz="1600" b="0" i="1" smtClean="0">
                        <a:solidFill>
                          <a:srgbClr val="FF0000"/>
                        </a:solidFill>
                        <a:latin typeface="Cambria Math" panose="02040503050406030204" pitchFamily="18" charset="0"/>
                      </a:rPr>
                      <m:t>=</m:t>
                    </m:r>
                    <m:r>
                      <a:rPr lang="en-GB" sz="1600" b="0" i="1" smtClean="0">
                        <a:solidFill>
                          <a:srgbClr val="FF0000"/>
                        </a:solidFill>
                        <a:latin typeface="Cambria Math" panose="02040503050406030204" pitchFamily="18" charset="0"/>
                      </a:rPr>
                      <m:t>52</m:t>
                    </m:r>
                  </m:oMath>
                </a14:m>
                <a:endParaRPr lang="en-GB" sz="1600" b="0" dirty="0"/>
              </a:p>
              <a:p>
                <a:r>
                  <a:rPr lang="en-GB" sz="1600" dirty="0"/>
                  <a:t>Daily compounding: </a:t>
                </a:r>
                <a14:m>
                  <m:oMath xmlns:m="http://schemas.openxmlformats.org/officeDocument/2006/math">
                    <m:r>
                      <a:rPr lang="en-GB" sz="1600" b="0" i="1" smtClean="0">
                        <a:solidFill>
                          <a:srgbClr val="FF0000"/>
                        </a:solidFill>
                        <a:latin typeface="Cambria Math" panose="02040503050406030204" pitchFamily="18" charset="0"/>
                      </a:rPr>
                      <m:t>𝑚</m:t>
                    </m:r>
                    <m:r>
                      <a:rPr lang="en-GB" sz="1600" b="0" i="1" smtClean="0">
                        <a:solidFill>
                          <a:srgbClr val="FF0000"/>
                        </a:solidFill>
                        <a:latin typeface="Cambria Math" panose="02040503050406030204" pitchFamily="18" charset="0"/>
                      </a:rPr>
                      <m:t>=</m:t>
                    </m:r>
                    <m:r>
                      <a:rPr lang="en-GB" sz="1600" b="0" i="1" smtClean="0">
                        <a:solidFill>
                          <a:srgbClr val="FF0000"/>
                        </a:solidFill>
                        <a:latin typeface="Cambria Math" panose="02040503050406030204" pitchFamily="18" charset="0"/>
                      </a:rPr>
                      <m:t>365</m:t>
                    </m:r>
                  </m:oMath>
                </a14:m>
                <a:endParaRPr lang="en-GB" sz="1600" dirty="0"/>
              </a:p>
            </p:txBody>
          </p:sp>
        </mc:Choice>
        <mc:Fallback xmlns="">
          <p:sp>
            <p:nvSpPr>
              <p:cNvPr id="7" name="TextBox 6">
                <a:extLst>
                  <a:ext uri="{FF2B5EF4-FFF2-40B4-BE49-F238E27FC236}">
                    <a16:creationId xmlns:a16="http://schemas.microsoft.com/office/drawing/2014/main" id="{EC6588EA-9667-43F9-91DD-6BB33845D5F2}"/>
                  </a:ext>
                </a:extLst>
              </p:cNvPr>
              <p:cNvSpPr txBox="1">
                <a:spLocks noRot="1" noChangeAspect="1" noMove="1" noResize="1" noEditPoints="1" noAdjustHandles="1" noChangeArrowheads="1" noChangeShapeType="1" noTextEdit="1"/>
              </p:cNvSpPr>
              <p:nvPr/>
            </p:nvSpPr>
            <p:spPr>
              <a:xfrm>
                <a:off x="8240942" y="4563611"/>
                <a:ext cx="3154261" cy="1323439"/>
              </a:xfrm>
              <a:prstGeom prst="rect">
                <a:avLst/>
              </a:prstGeom>
              <a:blipFill>
                <a:blip r:embed="rId3"/>
                <a:stretch>
                  <a:fillRect l="-1161" t="-1382" b="-5069"/>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F67C7B59-F0BB-4D37-8674-A4278EEF3A4A}"/>
              </a:ext>
            </a:extLst>
          </p:cNvPr>
          <p:cNvSpPr>
            <a:spLocks noGrp="1"/>
          </p:cNvSpPr>
          <p:nvPr>
            <p:ph type="sldNum" sz="quarter" idx="12"/>
          </p:nvPr>
        </p:nvSpPr>
        <p:spPr/>
        <p:txBody>
          <a:bodyPr/>
          <a:lstStyle/>
          <a:p>
            <a:fld id="{E268A2EE-60DF-4D9A-BDB5-E8B57244CE40}" type="slidenum">
              <a:rPr lang="en-GB" smtClean="0"/>
              <a:pPr/>
              <a:t>76</a:t>
            </a:fld>
            <a:endParaRPr lang="en-GB"/>
          </a:p>
        </p:txBody>
      </p:sp>
    </p:spTree>
    <p:extLst>
      <p:ext uri="{BB962C8B-B14F-4D97-AF65-F5344CB8AC3E}">
        <p14:creationId xmlns:p14="http://schemas.microsoft.com/office/powerpoint/2010/main" val="1712088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circle(in)">
                                      <p:cBhvr>
                                        <p:cTn id="7" dur="2000"/>
                                        <p:tgtEl>
                                          <p:spTgt spid="7">
                                            <p:txEl>
                                              <p:pRg st="0" end="0"/>
                                            </p:txEl>
                                          </p:spTgt>
                                        </p:tgtEl>
                                      </p:cBhvr>
                                    </p:animEffect>
                                  </p:childTnLst>
                                </p:cTn>
                              </p:par>
                              <p:par>
                                <p:cTn id="8" presetID="6" presetClass="entr" presetSubtype="16" fill="hold" nodeType="withEffect">
                                  <p:stCondLst>
                                    <p:cond delay="0"/>
                                  </p:stCondLst>
                                  <p:childTnLst>
                                    <p:set>
                                      <p:cBhvr>
                                        <p:cTn id="9" dur="1" fill="hold">
                                          <p:stCondLst>
                                            <p:cond delay="0"/>
                                          </p:stCondLst>
                                        </p:cTn>
                                        <p:tgtEl>
                                          <p:spTgt spid="7">
                                            <p:txEl>
                                              <p:pRg st="1" end="1"/>
                                            </p:txEl>
                                          </p:spTgt>
                                        </p:tgtEl>
                                        <p:attrNameLst>
                                          <p:attrName>style.visibility</p:attrName>
                                        </p:attrNameLst>
                                      </p:cBhvr>
                                      <p:to>
                                        <p:strVal val="visible"/>
                                      </p:to>
                                    </p:set>
                                    <p:animEffect transition="in" filter="circle(in)">
                                      <p:cBhvr>
                                        <p:cTn id="10" dur="2000"/>
                                        <p:tgtEl>
                                          <p:spTgt spid="7">
                                            <p:txEl>
                                              <p:pRg st="1" end="1"/>
                                            </p:txEl>
                                          </p:spTgt>
                                        </p:tgtEl>
                                      </p:cBhvr>
                                    </p:animEffect>
                                  </p:childTnLst>
                                </p:cTn>
                              </p:par>
                              <p:par>
                                <p:cTn id="11" presetID="6" presetClass="entr" presetSubtype="16" fill="hold" nodeType="with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animEffect transition="in" filter="circle(in)">
                                      <p:cBhvr>
                                        <p:cTn id="13" dur="2000"/>
                                        <p:tgtEl>
                                          <p:spTgt spid="7">
                                            <p:txEl>
                                              <p:pRg st="2" end="2"/>
                                            </p:txEl>
                                          </p:spTgt>
                                        </p:tgtEl>
                                      </p:cBhvr>
                                    </p:animEffect>
                                  </p:childTnLst>
                                </p:cTn>
                              </p:par>
                              <p:par>
                                <p:cTn id="14" presetID="6" presetClass="entr" presetSubtype="16" fill="hold" nodeType="withEffect">
                                  <p:stCondLst>
                                    <p:cond delay="0"/>
                                  </p:stCondLst>
                                  <p:childTnLst>
                                    <p:set>
                                      <p:cBhvr>
                                        <p:cTn id="15" dur="1" fill="hold">
                                          <p:stCondLst>
                                            <p:cond delay="0"/>
                                          </p:stCondLst>
                                        </p:cTn>
                                        <p:tgtEl>
                                          <p:spTgt spid="7">
                                            <p:txEl>
                                              <p:pRg st="3" end="3"/>
                                            </p:txEl>
                                          </p:spTgt>
                                        </p:tgtEl>
                                        <p:attrNameLst>
                                          <p:attrName>style.visibility</p:attrName>
                                        </p:attrNameLst>
                                      </p:cBhvr>
                                      <p:to>
                                        <p:strVal val="visible"/>
                                      </p:to>
                                    </p:set>
                                    <p:animEffect transition="in" filter="circle(in)">
                                      <p:cBhvr>
                                        <p:cTn id="16" dur="2000"/>
                                        <p:tgtEl>
                                          <p:spTgt spid="7">
                                            <p:txEl>
                                              <p:pRg st="3" end="3"/>
                                            </p:txEl>
                                          </p:spTgt>
                                        </p:tgtEl>
                                      </p:cBhvr>
                                    </p:animEffect>
                                  </p:childTnLst>
                                </p:cTn>
                              </p:par>
                              <p:par>
                                <p:cTn id="17" presetID="6" presetClass="entr" presetSubtype="16" fill="hold" nodeType="with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animEffect transition="in" filter="circle(in)">
                                      <p:cBhvr>
                                        <p:cTn id="19" dur="20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941" y="692696"/>
            <a:ext cx="11616744" cy="576064"/>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Future Value &amp; Present Value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18941" y="1340768"/>
                <a:ext cx="11694017" cy="5517232"/>
              </a:xfrm>
            </p:spPr>
            <p:txBody>
              <a:bodyPr>
                <a:normAutofit/>
              </a:bodyPr>
              <a:lstStyle/>
              <a:p>
                <a:r>
                  <a:rPr lang="en-GB" sz="2600" dirty="0"/>
                  <a:t>In general, at any yearly compounding interest rate </a:t>
                </a:r>
                <a14:m>
                  <m:oMath xmlns:m="http://schemas.openxmlformats.org/officeDocument/2006/math">
                    <m:r>
                      <a:rPr lang="en-GB" sz="2600" b="0" i="1">
                        <a:solidFill>
                          <a:srgbClr val="FF0000"/>
                        </a:solidFill>
                        <a:latin typeface="Cambria Math"/>
                      </a:rPr>
                      <m:t>𝑟</m:t>
                    </m:r>
                  </m:oMath>
                </a14:m>
                <a:r>
                  <a:rPr lang="en-GB" sz="2600" dirty="0"/>
                  <a:t>, the present value (PV) of </a:t>
                </a:r>
                <a14:m>
                  <m:oMath xmlns:m="http://schemas.openxmlformats.org/officeDocument/2006/math">
                    <m:sSub>
                      <m:sSubPr>
                        <m:ctrlPr>
                          <a:rPr lang="en-GB" sz="2600" i="1">
                            <a:solidFill>
                              <a:srgbClr val="FF0000"/>
                            </a:solidFill>
                            <a:latin typeface="Cambria Math" panose="02040503050406030204" pitchFamily="18" charset="0"/>
                          </a:rPr>
                        </m:ctrlPr>
                      </m:sSubPr>
                      <m:e>
                        <m:r>
                          <a:rPr lang="en-GB" sz="2600" b="0" i="1">
                            <a:solidFill>
                              <a:srgbClr val="FF0000"/>
                            </a:solidFill>
                            <a:latin typeface="Cambria Math"/>
                          </a:rPr>
                          <m:t>𝐶</m:t>
                        </m:r>
                      </m:e>
                      <m:sub>
                        <m:r>
                          <a:rPr lang="en-GB" sz="2600" b="0" i="1">
                            <a:solidFill>
                              <a:srgbClr val="FF0000"/>
                            </a:solidFill>
                            <a:latin typeface="Cambria Math"/>
                          </a:rPr>
                          <m:t>𝑡</m:t>
                        </m:r>
                      </m:sub>
                    </m:sSub>
                  </m:oMath>
                </a14:m>
                <a:r>
                  <a:rPr lang="en-GB" sz="2600" dirty="0"/>
                  <a:t>, obtained after </a:t>
                </a:r>
                <a14:m>
                  <m:oMath xmlns:m="http://schemas.openxmlformats.org/officeDocument/2006/math">
                    <m:r>
                      <a:rPr lang="en-GB" sz="2600" b="0" i="1">
                        <a:solidFill>
                          <a:srgbClr val="FF0000"/>
                        </a:solidFill>
                        <a:latin typeface="Cambria Math"/>
                      </a:rPr>
                      <m:t>𝑡</m:t>
                    </m:r>
                  </m:oMath>
                </a14:m>
                <a:r>
                  <a:rPr lang="en-GB" sz="2600" dirty="0"/>
                  <a:t> years, can be calculated by:</a:t>
                </a:r>
              </a:p>
              <a:p>
                <a:pPr marL="109728" indent="0">
                  <a:buNone/>
                </a:pPr>
                <a14:m>
                  <m:oMathPara xmlns:m="http://schemas.openxmlformats.org/officeDocument/2006/math">
                    <m:oMathParaPr>
                      <m:jc m:val="centerGroup"/>
                    </m:oMathParaPr>
                    <m:oMath xmlns:m="http://schemas.openxmlformats.org/officeDocument/2006/math">
                      <m:r>
                        <a:rPr lang="en-GB" sz="2600" i="1">
                          <a:latin typeface="Cambria Math"/>
                        </a:rPr>
                        <m:t>𝑃𝑉</m:t>
                      </m:r>
                      <m:r>
                        <a:rPr lang="en-GB" sz="2600" i="1">
                          <a:latin typeface="Cambria Math"/>
                        </a:rPr>
                        <m:t>=</m:t>
                      </m:r>
                      <m:f>
                        <m:fPr>
                          <m:ctrlPr>
                            <a:rPr lang="en-GB" sz="2600" i="1">
                              <a:latin typeface="Cambria Math" panose="02040503050406030204" pitchFamily="18" charset="0"/>
                            </a:rPr>
                          </m:ctrlPr>
                        </m:fPr>
                        <m:num>
                          <m:sSub>
                            <m:sSubPr>
                              <m:ctrlPr>
                                <a:rPr lang="en-GB" sz="2600" i="1">
                                  <a:latin typeface="Cambria Math" panose="02040503050406030204" pitchFamily="18" charset="0"/>
                                </a:rPr>
                              </m:ctrlPr>
                            </m:sSubPr>
                            <m:e>
                              <m:r>
                                <a:rPr lang="en-GB" sz="2600" i="1">
                                  <a:latin typeface="Cambria Math"/>
                                </a:rPr>
                                <m:t>𝐶</m:t>
                              </m:r>
                            </m:e>
                            <m:sub>
                              <m:r>
                                <a:rPr lang="en-GB" sz="2600" i="1">
                                  <a:latin typeface="Cambria Math"/>
                                </a:rPr>
                                <m:t>𝑡</m:t>
                              </m:r>
                            </m:sub>
                          </m:sSub>
                        </m:num>
                        <m:den>
                          <m:sSup>
                            <m:sSupPr>
                              <m:ctrlPr>
                                <a:rPr lang="en-GB" sz="2600" i="1">
                                  <a:latin typeface="Cambria Math" panose="02040503050406030204" pitchFamily="18" charset="0"/>
                                </a:rPr>
                              </m:ctrlPr>
                            </m:sSupPr>
                            <m:e>
                              <m:r>
                                <a:rPr lang="en-GB" sz="2600" i="1">
                                  <a:latin typeface="Cambria Math"/>
                                </a:rPr>
                                <m:t>(</m:t>
                              </m:r>
                              <m:r>
                                <a:rPr lang="en-GB" sz="2600" i="1">
                                  <a:latin typeface="Cambria Math"/>
                                </a:rPr>
                                <m:t>1</m:t>
                              </m:r>
                              <m:r>
                                <a:rPr lang="en-GB" sz="2600" i="1">
                                  <a:latin typeface="Cambria Math"/>
                                </a:rPr>
                                <m:t>+</m:t>
                              </m:r>
                              <m:r>
                                <a:rPr lang="en-GB" sz="2600" i="1">
                                  <a:latin typeface="Cambria Math"/>
                                </a:rPr>
                                <m:t>𝑟</m:t>
                              </m:r>
                              <m:r>
                                <a:rPr lang="en-GB" sz="2600" i="1">
                                  <a:latin typeface="Cambria Math"/>
                                </a:rPr>
                                <m:t>)</m:t>
                              </m:r>
                            </m:e>
                            <m:sup>
                              <m:r>
                                <a:rPr lang="en-GB" sz="2600" i="1">
                                  <a:latin typeface="Cambria Math"/>
                                </a:rPr>
                                <m:t>𝑡</m:t>
                              </m:r>
                            </m:sup>
                          </m:sSup>
                        </m:den>
                      </m:f>
                      <m:r>
                        <a:rPr lang="en-GB" sz="2600" i="1" smtClean="0">
                          <a:latin typeface="Cambria Math" panose="02040503050406030204" pitchFamily="18" charset="0"/>
                          <a:ea typeface="Cambria Math" panose="02040503050406030204" pitchFamily="18" charset="0"/>
                        </a:rPr>
                        <m:t>⟹</m:t>
                      </m:r>
                      <m:r>
                        <a:rPr lang="en-GB" sz="2600" b="0" i="1" smtClean="0">
                          <a:latin typeface="Cambria Math" panose="02040503050406030204" pitchFamily="18" charset="0"/>
                          <a:ea typeface="Cambria Math" panose="02040503050406030204" pitchFamily="18" charset="0"/>
                        </a:rPr>
                        <m:t>𝑃𝑉</m:t>
                      </m:r>
                      <m:r>
                        <a:rPr lang="en-GB" sz="2600" b="0" i="1" smtClean="0">
                          <a:latin typeface="Cambria Math" panose="02040503050406030204" pitchFamily="18" charset="0"/>
                          <a:ea typeface="Cambria Math" panose="02040503050406030204" pitchFamily="18" charset="0"/>
                        </a:rPr>
                        <m:t>=</m:t>
                      </m:r>
                      <m:sSub>
                        <m:sSubPr>
                          <m:ctrlPr>
                            <a:rPr lang="en-GB" sz="2600" b="0" i="1" smtClean="0">
                              <a:latin typeface="Cambria Math" panose="02040503050406030204" pitchFamily="18" charset="0"/>
                              <a:ea typeface="Cambria Math" panose="02040503050406030204" pitchFamily="18" charset="0"/>
                            </a:rPr>
                          </m:ctrlPr>
                        </m:sSubPr>
                        <m:e>
                          <m:r>
                            <a:rPr lang="en-GB" sz="2600" b="0" i="1" smtClean="0">
                              <a:latin typeface="Cambria Math" panose="02040503050406030204" pitchFamily="18" charset="0"/>
                              <a:ea typeface="Cambria Math" panose="02040503050406030204" pitchFamily="18" charset="0"/>
                            </a:rPr>
                            <m:t>𝐶</m:t>
                          </m:r>
                        </m:e>
                        <m:sub>
                          <m:r>
                            <a:rPr lang="en-GB" sz="2600" b="0" i="1" smtClean="0">
                              <a:latin typeface="Cambria Math" panose="02040503050406030204" pitchFamily="18" charset="0"/>
                              <a:ea typeface="Cambria Math" panose="02040503050406030204" pitchFamily="18" charset="0"/>
                            </a:rPr>
                            <m:t>𝑡</m:t>
                          </m:r>
                        </m:sub>
                      </m:sSub>
                      <m:r>
                        <a:rPr lang="en-GB" sz="2600" b="0" i="1" smtClean="0">
                          <a:latin typeface="Cambria Math" panose="02040503050406030204" pitchFamily="18" charset="0"/>
                          <a:ea typeface="Cambria Math" panose="02040503050406030204" pitchFamily="18" charset="0"/>
                        </a:rPr>
                        <m:t>×</m:t>
                      </m:r>
                      <m:sSub>
                        <m:sSubPr>
                          <m:ctrlPr>
                            <a:rPr lang="en-GB" sz="2600" b="0" i="1" smtClean="0">
                              <a:latin typeface="Cambria Math" panose="02040503050406030204" pitchFamily="18" charset="0"/>
                              <a:ea typeface="Cambria Math" panose="02040503050406030204" pitchFamily="18" charset="0"/>
                            </a:rPr>
                          </m:ctrlPr>
                        </m:sSubPr>
                        <m:e>
                          <m:r>
                            <a:rPr lang="en-GB" sz="2600" b="0" i="1" smtClean="0">
                              <a:latin typeface="Cambria Math" panose="02040503050406030204" pitchFamily="18" charset="0"/>
                              <a:ea typeface="Cambria Math" panose="02040503050406030204" pitchFamily="18" charset="0"/>
                            </a:rPr>
                            <m:t>𝐷𝐹</m:t>
                          </m:r>
                        </m:e>
                        <m:sub>
                          <m:r>
                            <a:rPr lang="en-GB" sz="2600" b="0" i="1" smtClean="0">
                              <a:latin typeface="Cambria Math" panose="02040503050406030204" pitchFamily="18" charset="0"/>
                              <a:ea typeface="Cambria Math" panose="02040503050406030204" pitchFamily="18" charset="0"/>
                            </a:rPr>
                            <m:t>𝑡</m:t>
                          </m:r>
                        </m:sub>
                      </m:sSub>
                    </m:oMath>
                  </m:oMathPara>
                </a14:m>
                <a:endParaRPr lang="en-GB" sz="2600" dirty="0"/>
              </a:p>
              <a:p>
                <a:pPr marL="109728" indent="0">
                  <a:buNone/>
                </a:pPr>
                <a:r>
                  <a:rPr lang="en-GB" sz="2600" dirty="0"/>
                  <a:t>Where </a:t>
                </a:r>
                <a14:m>
                  <m:oMath xmlns:m="http://schemas.openxmlformats.org/officeDocument/2006/math">
                    <m:sSub>
                      <m:sSubPr>
                        <m:ctrlPr>
                          <a:rPr lang="en-GB" sz="2600" i="1" smtClean="0">
                            <a:solidFill>
                              <a:srgbClr val="FF0000"/>
                            </a:solidFill>
                            <a:latin typeface="Cambria Math" panose="02040503050406030204" pitchFamily="18" charset="0"/>
                          </a:rPr>
                        </m:ctrlPr>
                      </m:sSubPr>
                      <m:e>
                        <m:r>
                          <a:rPr lang="en-GB" sz="2600" b="0" i="1" smtClean="0">
                            <a:solidFill>
                              <a:srgbClr val="FF0000"/>
                            </a:solidFill>
                            <a:latin typeface="Cambria Math" panose="02040503050406030204" pitchFamily="18" charset="0"/>
                          </a:rPr>
                          <m:t>𝐷𝐹</m:t>
                        </m:r>
                      </m:e>
                      <m:sub>
                        <m:r>
                          <a:rPr lang="en-GB" sz="2600" b="0" i="1" smtClean="0">
                            <a:solidFill>
                              <a:srgbClr val="FF0000"/>
                            </a:solidFill>
                            <a:latin typeface="Cambria Math" panose="02040503050406030204" pitchFamily="18" charset="0"/>
                          </a:rPr>
                          <m:t>𝑡</m:t>
                        </m:r>
                      </m:sub>
                    </m:sSub>
                    <m:r>
                      <a:rPr lang="en-GB" sz="2600" b="0" i="1" smtClean="0">
                        <a:solidFill>
                          <a:srgbClr val="FF0000"/>
                        </a:solidFill>
                        <a:latin typeface="Cambria Math" panose="02040503050406030204" pitchFamily="18" charset="0"/>
                      </a:rPr>
                      <m:t>=</m:t>
                    </m:r>
                    <m:f>
                      <m:fPr>
                        <m:ctrlPr>
                          <a:rPr lang="en-GB" sz="2600" i="1" smtClean="0">
                            <a:solidFill>
                              <a:srgbClr val="FF0000"/>
                            </a:solidFill>
                            <a:latin typeface="Cambria Math" panose="02040503050406030204" pitchFamily="18" charset="0"/>
                          </a:rPr>
                        </m:ctrlPr>
                      </m:fPr>
                      <m:num>
                        <m:r>
                          <a:rPr lang="en-GB" sz="2600" i="1">
                            <a:solidFill>
                              <a:srgbClr val="FF0000"/>
                            </a:solidFill>
                            <a:latin typeface="Cambria Math"/>
                          </a:rPr>
                          <m:t>1</m:t>
                        </m:r>
                      </m:num>
                      <m:den>
                        <m:sSup>
                          <m:sSupPr>
                            <m:ctrlPr>
                              <a:rPr lang="en-GB" sz="2600" i="1">
                                <a:solidFill>
                                  <a:srgbClr val="FF0000"/>
                                </a:solidFill>
                                <a:latin typeface="Cambria Math" panose="02040503050406030204" pitchFamily="18" charset="0"/>
                              </a:rPr>
                            </m:ctrlPr>
                          </m:sSupPr>
                          <m:e>
                            <m:r>
                              <a:rPr lang="en-GB" sz="2600" i="1">
                                <a:solidFill>
                                  <a:srgbClr val="FF0000"/>
                                </a:solidFill>
                                <a:latin typeface="Cambria Math"/>
                              </a:rPr>
                              <m:t>(</m:t>
                            </m:r>
                            <m:r>
                              <a:rPr lang="en-GB" sz="2600" i="1">
                                <a:solidFill>
                                  <a:srgbClr val="FF0000"/>
                                </a:solidFill>
                                <a:latin typeface="Cambria Math"/>
                              </a:rPr>
                              <m:t>1</m:t>
                            </m:r>
                            <m:r>
                              <a:rPr lang="en-GB" sz="2600" i="1">
                                <a:solidFill>
                                  <a:srgbClr val="FF0000"/>
                                </a:solidFill>
                                <a:latin typeface="Cambria Math"/>
                              </a:rPr>
                              <m:t>+</m:t>
                            </m:r>
                            <m:r>
                              <a:rPr lang="en-GB" sz="2600" i="1">
                                <a:solidFill>
                                  <a:srgbClr val="FF0000"/>
                                </a:solidFill>
                                <a:latin typeface="Cambria Math"/>
                              </a:rPr>
                              <m:t>𝑟</m:t>
                            </m:r>
                            <m:r>
                              <a:rPr lang="en-GB" sz="2600" i="1">
                                <a:solidFill>
                                  <a:srgbClr val="FF0000"/>
                                </a:solidFill>
                                <a:latin typeface="Cambria Math"/>
                              </a:rPr>
                              <m:t>)</m:t>
                            </m:r>
                          </m:e>
                          <m:sup>
                            <m:r>
                              <a:rPr lang="en-GB" sz="2600" i="1">
                                <a:solidFill>
                                  <a:srgbClr val="FF0000"/>
                                </a:solidFill>
                                <a:latin typeface="Cambria Math"/>
                              </a:rPr>
                              <m:t>𝑡</m:t>
                            </m:r>
                          </m:sup>
                        </m:sSup>
                      </m:den>
                    </m:f>
                  </m:oMath>
                </a14:m>
                <a:r>
                  <a:rPr lang="en-GB" sz="2600" dirty="0"/>
                  <a:t> is called the </a:t>
                </a:r>
                <a:r>
                  <a:rPr lang="en-GB" sz="2600" i="1" dirty="0">
                    <a:solidFill>
                      <a:srgbClr val="FF0000"/>
                    </a:solidFill>
                  </a:rPr>
                  <a:t>discount factor</a:t>
                </a:r>
                <a:r>
                  <a:rPr lang="en-GB" sz="2600" dirty="0"/>
                  <a:t> and</a:t>
                </a:r>
                <a:r>
                  <a:rPr lang="en-GB" sz="2600" b="1" dirty="0">
                    <a:solidFill>
                      <a:srgbClr val="FF0000"/>
                    </a:solidFill>
                  </a:rPr>
                  <a:t> </a:t>
                </a:r>
                <a14:m>
                  <m:oMath xmlns:m="http://schemas.openxmlformats.org/officeDocument/2006/math">
                    <m:sSub>
                      <m:sSubPr>
                        <m:ctrlPr>
                          <a:rPr lang="en-GB" sz="2600" i="1">
                            <a:solidFill>
                              <a:srgbClr val="FF0000"/>
                            </a:solidFill>
                            <a:latin typeface="Cambria Math" panose="02040503050406030204" pitchFamily="18" charset="0"/>
                          </a:rPr>
                        </m:ctrlPr>
                      </m:sSubPr>
                      <m:e>
                        <m:r>
                          <a:rPr lang="en-GB" sz="2600" b="0" i="1">
                            <a:solidFill>
                              <a:srgbClr val="FF0000"/>
                            </a:solidFill>
                            <a:latin typeface="Cambria Math"/>
                          </a:rPr>
                          <m:t>𝐶</m:t>
                        </m:r>
                      </m:e>
                      <m:sub>
                        <m:r>
                          <a:rPr lang="en-GB" sz="2600" b="0" i="1">
                            <a:solidFill>
                              <a:srgbClr val="FF0000"/>
                            </a:solidFill>
                            <a:latin typeface="Cambria Math"/>
                          </a:rPr>
                          <m:t>𝑡</m:t>
                        </m:r>
                      </m:sub>
                    </m:sSub>
                  </m:oMath>
                </a14:m>
                <a:r>
                  <a:rPr lang="en-GB" sz="2600" dirty="0"/>
                  <a:t> is the future value.</a:t>
                </a:r>
              </a:p>
              <a:p>
                <a:pPr>
                  <a:buFont typeface="Arial" pitchFamily="34" charset="0"/>
                  <a:buChar char="•"/>
                </a:pPr>
                <a:r>
                  <a:rPr lang="en-GB" sz="2600" dirty="0"/>
                  <a:t>To value of an investment opportunity a financial manager should pay attention to: </a:t>
                </a:r>
              </a:p>
              <a:p>
                <a:pPr marL="109728" indent="0">
                  <a:buNone/>
                </a:pPr>
                <a:endParaRPr lang="en-GB" sz="1500" dirty="0"/>
              </a:p>
              <a:p>
                <a:pPr marL="624078" indent="-514350">
                  <a:buFont typeface="+mj-lt"/>
                  <a:buAutoNum type="arabicPeriod"/>
                </a:pPr>
                <a:r>
                  <a:rPr lang="en-GB" sz="2400" dirty="0"/>
                  <a:t>The </a:t>
                </a:r>
                <a:r>
                  <a:rPr lang="en-GB" sz="2400" dirty="0">
                    <a:solidFill>
                      <a:srgbClr val="FF0000"/>
                    </a:solidFill>
                  </a:rPr>
                  <a:t>present value of the expected cash flow </a:t>
                </a:r>
                <a:r>
                  <a:rPr lang="en-GB" sz="2400" dirty="0"/>
                  <a:t>from the investment project.</a:t>
                </a:r>
              </a:p>
              <a:p>
                <a:pPr marL="624078" indent="-514350">
                  <a:buFont typeface="+mj-lt"/>
                  <a:buAutoNum type="arabicPeriod"/>
                </a:pPr>
                <a:r>
                  <a:rPr lang="en-GB" sz="2400" dirty="0"/>
                  <a:t>The </a:t>
                </a:r>
                <a:r>
                  <a:rPr lang="en-GB" sz="2400" dirty="0">
                    <a:solidFill>
                      <a:srgbClr val="FF0000"/>
                    </a:solidFill>
                  </a:rPr>
                  <a:t>total cost </a:t>
                </a:r>
                <a:r>
                  <a:rPr lang="en-GB" sz="2400" dirty="0"/>
                  <a:t>(or even expected cost, if it continues for several years). </a:t>
                </a:r>
              </a:p>
              <a:p>
                <a:pPr marL="624078" indent="-514350">
                  <a:buFont typeface="+mj-lt"/>
                  <a:buAutoNum type="arabicPeriod"/>
                </a:pPr>
                <a:r>
                  <a:rPr lang="en-GB" sz="2400" dirty="0"/>
                  <a:t>The </a:t>
                </a:r>
                <a:r>
                  <a:rPr lang="en-GB" sz="2400" dirty="0">
                    <a:solidFill>
                      <a:srgbClr val="FF0000"/>
                    </a:solidFill>
                  </a:rPr>
                  <a:t>opportunity cost </a:t>
                </a:r>
                <a:r>
                  <a:rPr lang="en-GB" sz="2400" dirty="0"/>
                  <a:t>of the investment project.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18941" y="1340768"/>
                <a:ext cx="11694017" cy="5517232"/>
              </a:xfrm>
              <a:blipFill>
                <a:blip r:embed="rId2"/>
                <a:stretch>
                  <a:fillRect t="-884" r="-1095"/>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E61E88F9-D2AD-471F-BF15-2D7E2CF2CD4E}"/>
              </a:ext>
            </a:extLst>
          </p:cNvPr>
          <p:cNvSpPr>
            <a:spLocks noGrp="1"/>
          </p:cNvSpPr>
          <p:nvPr>
            <p:ph type="sldNum" sz="quarter" idx="12"/>
          </p:nvPr>
        </p:nvSpPr>
        <p:spPr/>
        <p:txBody>
          <a:bodyPr/>
          <a:lstStyle/>
          <a:p>
            <a:fld id="{E268A2EE-60DF-4D9A-BDB5-E8B57244CE40}" type="slidenum">
              <a:rPr lang="en-GB" smtClean="0"/>
              <a:pPr/>
              <a:t>77</a:t>
            </a:fld>
            <a:endParaRPr lang="en-GB"/>
          </a:p>
        </p:txBody>
      </p:sp>
    </p:spTree>
    <p:extLst>
      <p:ext uri="{BB962C8B-B14F-4D97-AF65-F5344CB8AC3E}">
        <p14:creationId xmlns:p14="http://schemas.microsoft.com/office/powerpoint/2010/main" val="421010468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6214" y="692696"/>
            <a:ext cx="11655380" cy="576064"/>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The Present Value of a Multiple Cash Inflows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21972" y="1340768"/>
                <a:ext cx="11629622" cy="5517232"/>
              </a:xfrm>
            </p:spPr>
            <p:txBody>
              <a:bodyPr>
                <a:normAutofit/>
              </a:bodyPr>
              <a:lstStyle/>
              <a:p>
                <a:r>
                  <a:rPr lang="en-GB" sz="2400" dirty="0"/>
                  <a:t>If an investment project has a series of expected cash flows </a:t>
                </a:r>
                <a14:m>
                  <m:oMath xmlns:m="http://schemas.openxmlformats.org/officeDocument/2006/math">
                    <m:sSub>
                      <m:sSubPr>
                        <m:ctrlPr>
                          <a:rPr lang="en-GB" sz="2400" i="1">
                            <a:solidFill>
                              <a:srgbClr val="FF0000"/>
                            </a:solidFill>
                            <a:latin typeface="Cambria Math" panose="02040503050406030204" pitchFamily="18" charset="0"/>
                          </a:rPr>
                        </m:ctrlPr>
                      </m:sSubPr>
                      <m:e>
                        <m:r>
                          <a:rPr lang="en-GB" sz="2400" b="0" i="1">
                            <a:solidFill>
                              <a:srgbClr val="FF0000"/>
                            </a:solidFill>
                            <a:latin typeface="Cambria Math"/>
                          </a:rPr>
                          <m:t>𝐶</m:t>
                        </m:r>
                      </m:e>
                      <m:sub>
                        <m:r>
                          <a:rPr lang="en-GB" sz="2400" b="0" i="1">
                            <a:solidFill>
                              <a:srgbClr val="FF0000"/>
                            </a:solidFill>
                            <a:latin typeface="Cambria Math"/>
                          </a:rPr>
                          <m:t>1</m:t>
                        </m:r>
                      </m:sub>
                    </m:sSub>
                    <m:r>
                      <a:rPr lang="en-GB" sz="2400" b="0" i="1">
                        <a:solidFill>
                          <a:srgbClr val="FF0000"/>
                        </a:solidFill>
                        <a:latin typeface="Cambria Math"/>
                      </a:rPr>
                      <m:t>, </m:t>
                    </m:r>
                    <m:sSub>
                      <m:sSubPr>
                        <m:ctrlPr>
                          <a:rPr lang="en-GB" sz="2400" i="1">
                            <a:solidFill>
                              <a:srgbClr val="FF0000"/>
                            </a:solidFill>
                            <a:latin typeface="Cambria Math" panose="02040503050406030204" pitchFamily="18" charset="0"/>
                          </a:rPr>
                        </m:ctrlPr>
                      </m:sSubPr>
                      <m:e>
                        <m:r>
                          <a:rPr lang="en-GB" sz="2400" b="0" i="1">
                            <a:solidFill>
                              <a:srgbClr val="FF0000"/>
                            </a:solidFill>
                            <a:latin typeface="Cambria Math"/>
                          </a:rPr>
                          <m:t>𝐶</m:t>
                        </m:r>
                      </m:e>
                      <m:sub>
                        <m:r>
                          <a:rPr lang="en-GB" sz="2400" b="0" i="1">
                            <a:solidFill>
                              <a:srgbClr val="FF0000"/>
                            </a:solidFill>
                            <a:latin typeface="Cambria Math"/>
                          </a:rPr>
                          <m:t>2</m:t>
                        </m:r>
                      </m:sub>
                    </m:sSub>
                    <m:r>
                      <a:rPr lang="en-GB" sz="2400" b="0" i="1">
                        <a:solidFill>
                          <a:srgbClr val="FF0000"/>
                        </a:solidFill>
                        <a:latin typeface="Cambria Math"/>
                      </a:rPr>
                      <m:t>, ⋯, </m:t>
                    </m:r>
                    <m:sSub>
                      <m:sSubPr>
                        <m:ctrlPr>
                          <a:rPr lang="en-GB" sz="2400" i="1">
                            <a:solidFill>
                              <a:srgbClr val="FF0000"/>
                            </a:solidFill>
                            <a:latin typeface="Cambria Math" panose="02040503050406030204" pitchFamily="18" charset="0"/>
                          </a:rPr>
                        </m:ctrlPr>
                      </m:sSubPr>
                      <m:e>
                        <m:r>
                          <a:rPr lang="en-GB" sz="2400" b="0" i="1">
                            <a:solidFill>
                              <a:srgbClr val="FF0000"/>
                            </a:solidFill>
                            <a:latin typeface="Cambria Math"/>
                          </a:rPr>
                          <m:t>𝐶</m:t>
                        </m:r>
                      </m:e>
                      <m:sub>
                        <m:r>
                          <a:rPr lang="en-GB" sz="2400" b="0" i="1">
                            <a:solidFill>
                              <a:srgbClr val="FF0000"/>
                            </a:solidFill>
                            <a:latin typeface="Cambria Math"/>
                          </a:rPr>
                          <m:t>𝑡</m:t>
                        </m:r>
                      </m:sub>
                    </m:sSub>
                  </m:oMath>
                </a14:m>
                <a:r>
                  <a:rPr lang="en-GB" sz="2400" dirty="0"/>
                  <a:t> extending over  </a:t>
                </a:r>
                <a14:m>
                  <m:oMath xmlns:m="http://schemas.openxmlformats.org/officeDocument/2006/math">
                    <m:r>
                      <a:rPr lang="en-GB" sz="2400" b="0" i="1">
                        <a:solidFill>
                          <a:srgbClr val="FF0000"/>
                        </a:solidFill>
                        <a:latin typeface="Cambria Math"/>
                      </a:rPr>
                      <m:t>𝑡</m:t>
                    </m:r>
                  </m:oMath>
                </a14:m>
                <a:r>
                  <a:rPr lang="en-GB" sz="2400" dirty="0"/>
                  <a:t> years and if we also assume that the interest (or discount) rate </a:t>
                </a:r>
                <a14:m>
                  <m:oMath xmlns:m="http://schemas.openxmlformats.org/officeDocument/2006/math">
                    <m:r>
                      <a:rPr lang="en-GB" sz="2400" b="0" i="1">
                        <a:solidFill>
                          <a:srgbClr val="FF0000"/>
                        </a:solidFill>
                        <a:latin typeface="Cambria Math"/>
                      </a:rPr>
                      <m:t>𝑟</m:t>
                    </m:r>
                  </m:oMath>
                </a14:m>
                <a:r>
                  <a:rPr lang="en-GB" sz="2400" dirty="0"/>
                  <a:t> has no significant change in this period, the present value of all expected returns will be calculated by :</a:t>
                </a:r>
              </a:p>
              <a:p>
                <a:pPr marL="109728" indent="0">
                  <a:buNone/>
                </a:pPr>
                <a:endParaRPr lang="en-GB" sz="1000" dirty="0"/>
              </a:p>
              <a:p>
                <a:pPr marL="109728" indent="0">
                  <a:buNone/>
                </a:pPr>
                <a14:m>
                  <m:oMathPara xmlns:m="http://schemas.openxmlformats.org/officeDocument/2006/math">
                    <m:oMathParaPr>
                      <m:jc m:val="centerGroup"/>
                    </m:oMathParaPr>
                    <m:oMath xmlns:m="http://schemas.openxmlformats.org/officeDocument/2006/math">
                      <m:r>
                        <a:rPr lang="en-GB" sz="2400" i="1">
                          <a:latin typeface="Cambria Math"/>
                        </a:rPr>
                        <m:t>𝑃𝑉</m:t>
                      </m:r>
                      <m:r>
                        <a:rPr lang="en-GB" sz="2400" i="1">
                          <a:latin typeface="Cambria Math"/>
                        </a:rPr>
                        <m:t>=</m:t>
                      </m:r>
                      <m:f>
                        <m:fPr>
                          <m:ctrlPr>
                            <a:rPr lang="en-GB" sz="2400" i="1">
                              <a:latin typeface="Cambria Math" panose="02040503050406030204" pitchFamily="18" charset="0"/>
                            </a:rPr>
                          </m:ctrlPr>
                        </m:fPr>
                        <m:num>
                          <m:sSub>
                            <m:sSubPr>
                              <m:ctrlPr>
                                <a:rPr lang="en-GB" sz="2400" i="1">
                                  <a:latin typeface="Cambria Math" panose="02040503050406030204" pitchFamily="18" charset="0"/>
                                </a:rPr>
                              </m:ctrlPr>
                            </m:sSubPr>
                            <m:e>
                              <m:r>
                                <a:rPr lang="en-GB" sz="2400" i="1">
                                  <a:latin typeface="Cambria Math"/>
                                </a:rPr>
                                <m:t>𝐶</m:t>
                              </m:r>
                            </m:e>
                            <m:sub>
                              <m:r>
                                <a:rPr lang="en-GB" sz="2400" i="1">
                                  <a:latin typeface="Cambria Math"/>
                                </a:rPr>
                                <m:t>1</m:t>
                              </m:r>
                            </m:sub>
                          </m:sSub>
                        </m:num>
                        <m:den>
                          <m:r>
                            <a:rPr lang="en-GB" sz="2400" i="1">
                              <a:latin typeface="Cambria Math"/>
                            </a:rPr>
                            <m:t>(1+</m:t>
                          </m:r>
                          <m:r>
                            <a:rPr lang="en-GB" sz="2400" i="1">
                              <a:latin typeface="Cambria Math"/>
                            </a:rPr>
                            <m:t>𝑟</m:t>
                          </m:r>
                          <m:r>
                            <a:rPr lang="en-GB" sz="2400" i="1">
                              <a:latin typeface="Cambria Math"/>
                            </a:rPr>
                            <m:t>)</m:t>
                          </m:r>
                        </m:den>
                      </m:f>
                      <m:r>
                        <a:rPr lang="en-GB" sz="2400" i="1">
                          <a:latin typeface="Cambria Math"/>
                        </a:rPr>
                        <m:t>+</m:t>
                      </m:r>
                      <m:f>
                        <m:fPr>
                          <m:ctrlPr>
                            <a:rPr lang="en-GB" sz="2400" i="1">
                              <a:latin typeface="Cambria Math" panose="02040503050406030204" pitchFamily="18" charset="0"/>
                            </a:rPr>
                          </m:ctrlPr>
                        </m:fPr>
                        <m:num>
                          <m:sSub>
                            <m:sSubPr>
                              <m:ctrlPr>
                                <a:rPr lang="en-GB" sz="2400" i="1">
                                  <a:latin typeface="Cambria Math" panose="02040503050406030204" pitchFamily="18" charset="0"/>
                                </a:rPr>
                              </m:ctrlPr>
                            </m:sSubPr>
                            <m:e>
                              <m:r>
                                <a:rPr lang="en-GB" sz="2400" i="1">
                                  <a:latin typeface="Cambria Math"/>
                                </a:rPr>
                                <m:t>𝐶</m:t>
                              </m:r>
                            </m:e>
                            <m:sub>
                              <m:r>
                                <a:rPr lang="en-GB" sz="2400" i="1">
                                  <a:latin typeface="Cambria Math"/>
                                </a:rPr>
                                <m:t>2</m:t>
                              </m:r>
                            </m:sub>
                          </m:sSub>
                        </m:num>
                        <m:den>
                          <m:sSup>
                            <m:sSupPr>
                              <m:ctrlPr>
                                <a:rPr lang="en-GB" sz="2400" i="1">
                                  <a:latin typeface="Cambria Math" panose="02040503050406030204" pitchFamily="18" charset="0"/>
                                </a:rPr>
                              </m:ctrlPr>
                            </m:sSupPr>
                            <m:e>
                              <m:r>
                                <a:rPr lang="en-GB" sz="2400" i="1">
                                  <a:latin typeface="Cambria Math"/>
                                </a:rPr>
                                <m:t>(1+</m:t>
                              </m:r>
                              <m:r>
                                <a:rPr lang="en-GB" sz="2400" i="1">
                                  <a:latin typeface="Cambria Math"/>
                                </a:rPr>
                                <m:t>𝑟</m:t>
                              </m:r>
                              <m:r>
                                <a:rPr lang="en-GB" sz="2400" i="1">
                                  <a:latin typeface="Cambria Math"/>
                                </a:rPr>
                                <m:t>)</m:t>
                              </m:r>
                            </m:e>
                            <m:sup>
                              <m:r>
                                <a:rPr lang="en-GB" sz="2400" i="1">
                                  <a:latin typeface="Cambria Math"/>
                                </a:rPr>
                                <m:t>2</m:t>
                              </m:r>
                            </m:sup>
                          </m:sSup>
                        </m:den>
                      </m:f>
                      <m:r>
                        <a:rPr lang="en-GB" sz="2400" i="1">
                          <a:latin typeface="Cambria Math"/>
                        </a:rPr>
                        <m:t>+⋯+</m:t>
                      </m:r>
                      <m:f>
                        <m:fPr>
                          <m:ctrlPr>
                            <a:rPr lang="en-GB" sz="2400" i="1">
                              <a:latin typeface="Cambria Math" panose="02040503050406030204" pitchFamily="18" charset="0"/>
                            </a:rPr>
                          </m:ctrlPr>
                        </m:fPr>
                        <m:num>
                          <m:sSub>
                            <m:sSubPr>
                              <m:ctrlPr>
                                <a:rPr lang="en-GB" sz="2400" i="1">
                                  <a:latin typeface="Cambria Math" panose="02040503050406030204" pitchFamily="18" charset="0"/>
                                </a:rPr>
                              </m:ctrlPr>
                            </m:sSubPr>
                            <m:e>
                              <m:r>
                                <a:rPr lang="en-GB" sz="2400" i="1">
                                  <a:latin typeface="Cambria Math"/>
                                </a:rPr>
                                <m:t>𝐶</m:t>
                              </m:r>
                            </m:e>
                            <m:sub>
                              <m:r>
                                <a:rPr lang="en-GB" sz="2400" i="1">
                                  <a:latin typeface="Cambria Math"/>
                                </a:rPr>
                                <m:t>𝑡</m:t>
                              </m:r>
                            </m:sub>
                          </m:sSub>
                        </m:num>
                        <m:den>
                          <m:sSup>
                            <m:sSupPr>
                              <m:ctrlPr>
                                <a:rPr lang="en-GB" sz="2400" i="1">
                                  <a:latin typeface="Cambria Math" panose="02040503050406030204" pitchFamily="18" charset="0"/>
                                </a:rPr>
                              </m:ctrlPr>
                            </m:sSupPr>
                            <m:e>
                              <m:d>
                                <m:dPr>
                                  <m:ctrlPr>
                                    <a:rPr lang="en-GB" sz="2400" i="1">
                                      <a:latin typeface="Cambria Math" panose="02040503050406030204" pitchFamily="18" charset="0"/>
                                    </a:rPr>
                                  </m:ctrlPr>
                                </m:dPr>
                                <m:e>
                                  <m:r>
                                    <a:rPr lang="en-GB" sz="2400" i="1">
                                      <a:latin typeface="Cambria Math"/>
                                    </a:rPr>
                                    <m:t>1+</m:t>
                                  </m:r>
                                  <m:r>
                                    <a:rPr lang="en-GB" sz="2400" i="1">
                                      <a:latin typeface="Cambria Math"/>
                                    </a:rPr>
                                    <m:t>𝑟</m:t>
                                  </m:r>
                                </m:e>
                              </m:d>
                            </m:e>
                            <m:sup>
                              <m:r>
                                <a:rPr lang="en-GB" sz="2400" i="1">
                                  <a:latin typeface="Cambria Math"/>
                                </a:rPr>
                                <m:t>𝑡</m:t>
                              </m:r>
                            </m:sup>
                          </m:sSup>
                        </m:den>
                      </m:f>
                      <m:r>
                        <a:rPr lang="en-GB" sz="2400" i="1">
                          <a:latin typeface="Cambria Math"/>
                        </a:rPr>
                        <m:t>=</m:t>
                      </m:r>
                      <m:nary>
                        <m:naryPr>
                          <m:chr m:val="∑"/>
                          <m:ctrlPr>
                            <a:rPr lang="en-GB" sz="2400" i="1">
                              <a:latin typeface="Cambria Math" panose="02040503050406030204" pitchFamily="18" charset="0"/>
                            </a:rPr>
                          </m:ctrlPr>
                        </m:naryPr>
                        <m:sub>
                          <m:r>
                            <m:rPr>
                              <m:brk m:alnAt="23"/>
                            </m:rPr>
                            <a:rPr lang="en-GB" sz="2400" i="1">
                              <a:latin typeface="Cambria Math"/>
                            </a:rPr>
                            <m:t>𝑖</m:t>
                          </m:r>
                          <m:r>
                            <a:rPr lang="en-GB" sz="2400" i="1">
                              <a:latin typeface="Cambria Math"/>
                            </a:rPr>
                            <m:t>=1</m:t>
                          </m:r>
                        </m:sub>
                        <m:sup>
                          <m:r>
                            <a:rPr lang="en-GB" sz="2400" i="1">
                              <a:latin typeface="Cambria Math"/>
                            </a:rPr>
                            <m:t>𝑡</m:t>
                          </m:r>
                        </m:sup>
                        <m:e>
                          <m:f>
                            <m:fPr>
                              <m:ctrlPr>
                                <a:rPr lang="en-GB" sz="2400" i="1">
                                  <a:solidFill>
                                    <a:prstClr val="black"/>
                                  </a:solidFill>
                                  <a:latin typeface="Cambria Math" panose="02040503050406030204" pitchFamily="18" charset="0"/>
                                </a:rPr>
                              </m:ctrlPr>
                            </m:fPr>
                            <m:num>
                              <m:sSub>
                                <m:sSubPr>
                                  <m:ctrlPr>
                                    <a:rPr lang="en-GB" sz="2400" i="1">
                                      <a:solidFill>
                                        <a:prstClr val="black"/>
                                      </a:solidFill>
                                      <a:latin typeface="Cambria Math" panose="02040503050406030204" pitchFamily="18" charset="0"/>
                                    </a:rPr>
                                  </m:ctrlPr>
                                </m:sSubPr>
                                <m:e>
                                  <m:r>
                                    <a:rPr lang="en-GB" sz="2400" i="1">
                                      <a:solidFill>
                                        <a:prstClr val="black"/>
                                      </a:solidFill>
                                      <a:latin typeface="Cambria Math"/>
                                    </a:rPr>
                                    <m:t>𝐶</m:t>
                                  </m:r>
                                </m:e>
                                <m:sub>
                                  <m:r>
                                    <a:rPr lang="en-GB" sz="2400" i="1">
                                      <a:solidFill>
                                        <a:prstClr val="black"/>
                                      </a:solidFill>
                                      <a:latin typeface="Cambria Math"/>
                                    </a:rPr>
                                    <m:t>𝑖</m:t>
                                  </m:r>
                                </m:sub>
                              </m:sSub>
                            </m:num>
                            <m:den>
                              <m:sSup>
                                <m:sSupPr>
                                  <m:ctrlPr>
                                    <a:rPr lang="en-GB" sz="2400" i="1">
                                      <a:solidFill>
                                        <a:prstClr val="black"/>
                                      </a:solidFill>
                                      <a:latin typeface="Cambria Math" panose="02040503050406030204" pitchFamily="18" charset="0"/>
                                    </a:rPr>
                                  </m:ctrlPr>
                                </m:sSupPr>
                                <m:e>
                                  <m:d>
                                    <m:dPr>
                                      <m:ctrlPr>
                                        <a:rPr lang="en-GB" sz="2400" i="1">
                                          <a:solidFill>
                                            <a:prstClr val="black"/>
                                          </a:solidFill>
                                          <a:latin typeface="Cambria Math" panose="02040503050406030204" pitchFamily="18" charset="0"/>
                                        </a:rPr>
                                      </m:ctrlPr>
                                    </m:dPr>
                                    <m:e>
                                      <m:r>
                                        <a:rPr lang="en-GB" sz="2400" i="1">
                                          <a:solidFill>
                                            <a:prstClr val="black"/>
                                          </a:solidFill>
                                          <a:latin typeface="Cambria Math"/>
                                        </a:rPr>
                                        <m:t>1+</m:t>
                                      </m:r>
                                      <m:r>
                                        <a:rPr lang="en-GB" sz="2400" i="1">
                                          <a:solidFill>
                                            <a:prstClr val="black"/>
                                          </a:solidFill>
                                          <a:latin typeface="Cambria Math"/>
                                        </a:rPr>
                                        <m:t>𝑟</m:t>
                                      </m:r>
                                    </m:e>
                                  </m:d>
                                </m:e>
                                <m:sup>
                                  <m:r>
                                    <a:rPr lang="en-GB" sz="2400" i="1">
                                      <a:solidFill>
                                        <a:prstClr val="black"/>
                                      </a:solidFill>
                                      <a:latin typeface="Cambria Math"/>
                                    </a:rPr>
                                    <m:t>𝑖</m:t>
                                  </m:r>
                                </m:sup>
                              </m:sSup>
                            </m:den>
                          </m:f>
                        </m:e>
                      </m:nary>
                    </m:oMath>
                  </m:oMathPara>
                </a14:m>
                <a:endParaRPr lang="en-GB" sz="2400" dirty="0"/>
              </a:p>
              <a:p>
                <a:pPr marL="109728" indent="0">
                  <a:buNone/>
                </a:pPr>
                <a:endParaRPr lang="en-GB" sz="1000" dirty="0"/>
              </a:p>
              <a:p>
                <a:pPr>
                  <a:buFont typeface="Arial" pitchFamily="34" charset="0"/>
                  <a:buChar char="•"/>
                </a:pPr>
                <a:r>
                  <a:rPr lang="en-GB" sz="2400" dirty="0"/>
                  <a:t>This is sometimes called the </a:t>
                </a:r>
                <a:r>
                  <a:rPr lang="en-GB" sz="2400" i="1" dirty="0">
                    <a:solidFill>
                      <a:srgbClr val="FF0000"/>
                    </a:solidFill>
                  </a:rPr>
                  <a:t>discounted cash flow </a:t>
                </a:r>
                <a:r>
                  <a:rPr lang="en-GB" sz="2400" dirty="0"/>
                  <a:t>(DCF).</a:t>
                </a:r>
              </a:p>
              <a:p>
                <a:pPr>
                  <a:buFont typeface="Arial" pitchFamily="34" charset="0"/>
                  <a:buChar char="•"/>
                </a:pPr>
                <a:endParaRPr lang="en-GB" sz="2400" dirty="0">
                  <a:ea typeface="Verdana"/>
                  <a:cs typeface="Verdana"/>
                </a:endParaRPr>
              </a:p>
              <a:p>
                <a:pPr>
                  <a:buFont typeface="Arial" pitchFamily="34" charset="0"/>
                  <a:buChar char="•"/>
                </a:pPr>
                <a:r>
                  <a:rPr lang="en-GB" sz="2400" dirty="0">
                    <a:ea typeface="Verdana"/>
                    <a:cs typeface="Verdana"/>
                  </a:rPr>
                  <a:t>DCF can only be used if a financial manager is </a:t>
                </a:r>
                <a:r>
                  <a:rPr lang="en-GB" sz="2400" u="sng" dirty="0">
                    <a:ea typeface="Verdana"/>
                    <a:cs typeface="Verdana"/>
                  </a:rPr>
                  <a:t>certain about the expected future cash flows</a:t>
                </a:r>
                <a:r>
                  <a:rPr lang="en-GB" sz="2400" dirty="0">
                    <a:ea typeface="Verdana"/>
                    <a:cs typeface="Verdana"/>
                  </a:rPr>
                  <a:t>. This means, </a:t>
                </a:r>
                <a:r>
                  <a:rPr lang="en-GB" sz="2400" i="1" u="sng" dirty="0">
                    <a:solidFill>
                      <a:srgbClr val="FF0000"/>
                    </a:solidFill>
                    <a:ea typeface="Verdana"/>
                    <a:cs typeface="Verdana"/>
                  </a:rPr>
                  <a:t>risk</a:t>
                </a:r>
                <a:r>
                  <a:rPr lang="en-GB" sz="2400" u="sng" dirty="0">
                    <a:ea typeface="Verdana"/>
                    <a:cs typeface="Verdana"/>
                  </a:rPr>
                  <a:t> is not considered in this calculation</a:t>
                </a:r>
                <a:r>
                  <a:rPr lang="en-GB" sz="2400" dirty="0">
                    <a:ea typeface="Verdana"/>
                    <a:cs typeface="Verdana"/>
                  </a:rPr>
                  <a:t>. Using DCF when risk is involved leads us to a wrong calculation. </a:t>
                </a:r>
              </a:p>
              <a:p>
                <a:pPr>
                  <a:buFont typeface="Arial" pitchFamily="34" charset="0"/>
                  <a:buChar char="•"/>
                </a:pPr>
                <a:endParaRPr lang="en-GB" sz="2400" dirty="0">
                  <a:ea typeface="Verdana"/>
                  <a:cs typeface="Verdana"/>
                </a:endParaRPr>
              </a:p>
              <a:p>
                <a:pPr marL="109728" indent="0">
                  <a:buNone/>
                </a:pPr>
                <a:endParaRPr lang="en-GB"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21972" y="1340768"/>
                <a:ext cx="11629622" cy="5517232"/>
              </a:xfrm>
              <a:blipFill>
                <a:blip r:embed="rId2"/>
                <a:stretch>
                  <a:fillRect t="-884"/>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1B41AB63-D995-46A6-97E0-EA4ECDAE0437}"/>
              </a:ext>
            </a:extLst>
          </p:cNvPr>
          <p:cNvSpPr>
            <a:spLocks noGrp="1"/>
          </p:cNvSpPr>
          <p:nvPr>
            <p:ph type="sldNum" sz="quarter" idx="12"/>
          </p:nvPr>
        </p:nvSpPr>
        <p:spPr/>
        <p:txBody>
          <a:bodyPr/>
          <a:lstStyle/>
          <a:p>
            <a:fld id="{E268A2EE-60DF-4D9A-BDB5-E8B57244CE40}" type="slidenum">
              <a:rPr lang="en-GB" smtClean="0"/>
              <a:pPr/>
              <a:t>78</a:t>
            </a:fld>
            <a:endParaRPr lang="en-GB"/>
          </a:p>
        </p:txBody>
      </p:sp>
    </p:spTree>
    <p:extLst>
      <p:ext uri="{BB962C8B-B14F-4D97-AF65-F5344CB8AC3E}">
        <p14:creationId xmlns:p14="http://schemas.microsoft.com/office/powerpoint/2010/main" val="1570282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7" dur="500"/>
                                        <p:tgtEl>
                                          <p:spTgt spid="3">
                                            <p:txEl>
                                              <p:pRg st="2" end="2"/>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randombar(horizontal)">
                                      <p:cBhvr>
                                        <p:cTn id="1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577" y="692696"/>
            <a:ext cx="11629623" cy="504056"/>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The Net Present Value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73487" y="1268760"/>
                <a:ext cx="11487955" cy="5589240"/>
              </a:xfrm>
            </p:spPr>
            <p:txBody>
              <a:bodyPr>
                <a:normAutofit/>
              </a:bodyPr>
              <a:lstStyle/>
              <a:p>
                <a:pPr lvl="0">
                  <a:buClr>
                    <a:srgbClr val="A04DA3"/>
                  </a:buClr>
                  <a:buFont typeface="Arial" pitchFamily="34" charset="0"/>
                  <a:buChar char="•"/>
                </a:pPr>
                <a:r>
                  <a:rPr lang="en-GB" sz="2400" dirty="0">
                    <a:solidFill>
                      <a:prstClr val="black"/>
                    </a:solidFill>
                  </a:rPr>
                  <a:t>If the cost of a project is paid in the beginning, so, there will be only one cash outflow (a negative value) but if there is a series of cash outflows the present value of them can be calculated by the same formula.</a:t>
                </a:r>
              </a:p>
              <a:p>
                <a:pPr lvl="0">
                  <a:buClr>
                    <a:srgbClr val="A04DA3"/>
                  </a:buClr>
                  <a:buFont typeface="Arial" pitchFamily="34" charset="0"/>
                  <a:buChar char="•"/>
                </a:pPr>
                <a:r>
                  <a:rPr lang="en-GB" sz="2400" dirty="0">
                    <a:solidFill>
                      <a:prstClr val="black"/>
                    </a:solidFill>
                  </a:rPr>
                  <a:t>In both cases, the </a:t>
                </a:r>
                <a:r>
                  <a:rPr lang="en-GB" sz="2400" dirty="0">
                    <a:solidFill>
                      <a:srgbClr val="FF0000"/>
                    </a:solidFill>
                  </a:rPr>
                  <a:t>net present value </a:t>
                </a:r>
                <a:r>
                  <a:rPr lang="en-GB" sz="2400" dirty="0">
                    <a:solidFill>
                      <a:prstClr val="black"/>
                    </a:solidFill>
                  </a:rPr>
                  <a:t>(</a:t>
                </a:r>
                <a:r>
                  <a:rPr lang="en-GB" sz="2400" dirty="0">
                    <a:solidFill>
                      <a:srgbClr val="FF0000"/>
                    </a:solidFill>
                  </a:rPr>
                  <a:t>NPV</a:t>
                </a:r>
                <a:r>
                  <a:rPr lang="en-GB" sz="2400" dirty="0">
                    <a:solidFill>
                      <a:prstClr val="black"/>
                    </a:solidFill>
                  </a:rPr>
                  <a:t>) of an investment project is:</a:t>
                </a:r>
              </a:p>
              <a:p>
                <a:pPr lvl="0">
                  <a:buClr>
                    <a:srgbClr val="A04DA3"/>
                  </a:buClr>
                  <a:buFont typeface="Arial" pitchFamily="34" charset="0"/>
                  <a:buChar char="•"/>
                </a:pPr>
                <a:endParaRPr lang="en-GB" sz="800" dirty="0">
                  <a:solidFill>
                    <a:prstClr val="black"/>
                  </a:solidFill>
                </a:endParaRPr>
              </a:p>
              <a:p>
                <a:pPr marL="109728" indent="0" algn="ctr">
                  <a:buClr>
                    <a:srgbClr val="A04DA3"/>
                  </a:buClr>
                  <a:buNone/>
                </a:pPr>
                <a14:m>
                  <m:oMathPara xmlns:m="http://schemas.openxmlformats.org/officeDocument/2006/math">
                    <m:oMathParaPr>
                      <m:jc m:val="centerGroup"/>
                    </m:oMathParaPr>
                    <m:oMath xmlns:m="http://schemas.openxmlformats.org/officeDocument/2006/math">
                      <m:r>
                        <a:rPr lang="en-GB" sz="2400" i="1">
                          <a:solidFill>
                            <a:prstClr val="black"/>
                          </a:solidFill>
                          <a:latin typeface="Cambria Math"/>
                        </a:rPr>
                        <m:t>𝑁𝑃𝑉</m:t>
                      </m:r>
                      <m:r>
                        <a:rPr lang="en-GB" sz="2400" i="1">
                          <a:solidFill>
                            <a:prstClr val="black"/>
                          </a:solidFill>
                          <a:latin typeface="Cambria Math"/>
                        </a:rPr>
                        <m:t>=</m:t>
                      </m:r>
                      <m:r>
                        <a:rPr lang="en-GB" sz="2400" i="1">
                          <a:solidFill>
                            <a:prstClr val="black"/>
                          </a:solidFill>
                          <a:latin typeface="Cambria Math"/>
                        </a:rPr>
                        <m:t>𝑃𝑉</m:t>
                      </m:r>
                      <m:r>
                        <a:rPr lang="en-GB" sz="2400" i="1">
                          <a:solidFill>
                            <a:prstClr val="black"/>
                          </a:solidFill>
                          <a:latin typeface="Cambria Math"/>
                        </a:rPr>
                        <m:t>−</m:t>
                      </m:r>
                      <m:r>
                        <a:rPr lang="en-GB" sz="2400" i="1">
                          <a:solidFill>
                            <a:prstClr val="black"/>
                          </a:solidFill>
                          <a:latin typeface="Cambria Math"/>
                        </a:rPr>
                        <m:t>𝑖𝑛𝑣𝑒𝑠𝑡𝑚𝑒𝑛𝑡</m:t>
                      </m:r>
                      <m:r>
                        <a:rPr lang="en-GB" sz="2400" b="0" i="1" smtClean="0">
                          <a:solidFill>
                            <a:prstClr val="black"/>
                          </a:solidFill>
                          <a:latin typeface="Cambria Math" panose="02040503050406030204" pitchFamily="18" charset="0"/>
                        </a:rPr>
                        <m:t>&gt;0</m:t>
                      </m:r>
                    </m:oMath>
                  </m:oMathPara>
                </a14:m>
                <a:endParaRPr lang="en-GB" sz="2400" dirty="0">
                  <a:solidFill>
                    <a:prstClr val="black"/>
                  </a:solidFill>
                </a:endParaRPr>
              </a:p>
              <a:p>
                <a:pPr marL="109728" indent="0" algn="ctr">
                  <a:buClr>
                    <a:srgbClr val="A04DA3"/>
                  </a:buClr>
                  <a:buNone/>
                </a:pPr>
                <a:endParaRPr lang="en-GB" sz="800" dirty="0">
                  <a:solidFill>
                    <a:prstClr val="black"/>
                  </a:solidFill>
                </a:endParaRPr>
              </a:p>
              <a:p>
                <a:pPr marL="109728" indent="0">
                  <a:buClr>
                    <a:srgbClr val="A04DA3"/>
                  </a:buClr>
                  <a:buNone/>
                </a:pPr>
                <a:r>
                  <a:rPr lang="en-GB" sz="2400" u="sng" dirty="0">
                    <a:solidFill>
                      <a:srgbClr val="FF0000"/>
                    </a:solidFill>
                  </a:rPr>
                  <a:t>Case 1</a:t>
                </a:r>
                <a:r>
                  <a:rPr lang="en-GB" sz="2400" dirty="0">
                    <a:solidFill>
                      <a:srgbClr val="FF0000"/>
                    </a:solidFill>
                  </a:rPr>
                  <a:t>: </a:t>
                </a:r>
                <a:r>
                  <a:rPr lang="en-GB" sz="2400" dirty="0">
                    <a:solidFill>
                      <a:prstClr val="black"/>
                    </a:solidFill>
                  </a:rPr>
                  <a:t>Just one investment (</a:t>
                </a:r>
                <a14:m>
                  <m:oMath xmlns:m="http://schemas.openxmlformats.org/officeDocument/2006/math">
                    <m:sSub>
                      <m:sSubPr>
                        <m:ctrlPr>
                          <a:rPr lang="en-GB" sz="2400" i="1">
                            <a:solidFill>
                              <a:srgbClr val="FF0000"/>
                            </a:solidFill>
                            <a:latin typeface="Cambria Math" panose="02040503050406030204" pitchFamily="18" charset="0"/>
                          </a:rPr>
                        </m:ctrlPr>
                      </m:sSubPr>
                      <m:e>
                        <m:r>
                          <a:rPr lang="en-GB" sz="2400" i="1">
                            <a:solidFill>
                              <a:srgbClr val="FF0000"/>
                            </a:solidFill>
                            <a:latin typeface="Cambria Math"/>
                          </a:rPr>
                          <m:t>𝐼</m:t>
                        </m:r>
                      </m:e>
                      <m:sub>
                        <m:r>
                          <a:rPr lang="en-GB" sz="2400" i="1">
                            <a:solidFill>
                              <a:srgbClr val="FF0000"/>
                            </a:solidFill>
                            <a:latin typeface="Cambria Math"/>
                          </a:rPr>
                          <m:t>0</m:t>
                        </m:r>
                      </m:sub>
                    </m:sSub>
                  </m:oMath>
                </a14:m>
                <a:r>
                  <a:rPr lang="en-GB" sz="2400" dirty="0">
                    <a:solidFill>
                      <a:prstClr val="black"/>
                    </a:solidFill>
                  </a:rPr>
                  <a:t>) in the beginning:</a:t>
                </a:r>
              </a:p>
              <a:p>
                <a:pPr marL="109728" indent="0">
                  <a:buClr>
                    <a:srgbClr val="A04DA3"/>
                  </a:buClr>
                  <a:buNone/>
                </a:pPr>
                <a:endParaRPr lang="en-GB" sz="1200" dirty="0">
                  <a:solidFill>
                    <a:prstClr val="black"/>
                  </a:solidFill>
                </a:endParaRPr>
              </a:p>
              <a:p>
                <a:pPr marL="109728" indent="0">
                  <a:buClr>
                    <a:srgbClr val="A04DA3"/>
                  </a:buClr>
                  <a:buNone/>
                </a:pPr>
                <a14:m>
                  <m:oMathPara xmlns:m="http://schemas.openxmlformats.org/officeDocument/2006/math">
                    <m:oMathParaPr>
                      <m:jc m:val="centerGroup"/>
                    </m:oMathParaPr>
                    <m:oMath xmlns:m="http://schemas.openxmlformats.org/officeDocument/2006/math">
                      <m:r>
                        <a:rPr lang="en-GB" sz="2000" i="1">
                          <a:solidFill>
                            <a:prstClr val="black"/>
                          </a:solidFill>
                          <a:latin typeface="Cambria Math"/>
                        </a:rPr>
                        <m:t>𝑁𝑃𝑉</m:t>
                      </m:r>
                      <m:r>
                        <a:rPr lang="en-GB" sz="2000" i="1">
                          <a:solidFill>
                            <a:prstClr val="black"/>
                          </a:solidFill>
                          <a:latin typeface="Cambria Math"/>
                        </a:rPr>
                        <m:t>=</m:t>
                      </m:r>
                      <m:nary>
                        <m:naryPr>
                          <m:chr m:val="∑"/>
                          <m:ctrlPr>
                            <a:rPr lang="en-GB" sz="2000" i="1">
                              <a:solidFill>
                                <a:prstClr val="black"/>
                              </a:solidFill>
                              <a:latin typeface="Cambria Math" panose="02040503050406030204" pitchFamily="18" charset="0"/>
                            </a:rPr>
                          </m:ctrlPr>
                        </m:naryPr>
                        <m:sub>
                          <m:r>
                            <m:rPr>
                              <m:brk m:alnAt="23"/>
                            </m:rPr>
                            <a:rPr lang="en-GB" sz="2000" i="1">
                              <a:solidFill>
                                <a:prstClr val="black"/>
                              </a:solidFill>
                              <a:latin typeface="Cambria Math"/>
                            </a:rPr>
                            <m:t>𝑖</m:t>
                          </m:r>
                          <m:r>
                            <a:rPr lang="en-GB" sz="2000" i="1">
                              <a:solidFill>
                                <a:prstClr val="black"/>
                              </a:solidFill>
                              <a:latin typeface="Cambria Math"/>
                            </a:rPr>
                            <m:t>=1</m:t>
                          </m:r>
                        </m:sub>
                        <m:sup>
                          <m:r>
                            <a:rPr lang="en-GB" sz="2000" i="1">
                              <a:solidFill>
                                <a:prstClr val="black"/>
                              </a:solidFill>
                              <a:latin typeface="Cambria Math"/>
                            </a:rPr>
                            <m:t>𝑡</m:t>
                          </m:r>
                        </m:sup>
                        <m:e>
                          <m:f>
                            <m:fPr>
                              <m:ctrlPr>
                                <a:rPr lang="en-GB" sz="2000" i="1">
                                  <a:solidFill>
                                    <a:prstClr val="black"/>
                                  </a:solidFill>
                                  <a:latin typeface="Cambria Math" panose="02040503050406030204" pitchFamily="18" charset="0"/>
                                </a:rPr>
                              </m:ctrlPr>
                            </m:fPr>
                            <m:num>
                              <m:sSub>
                                <m:sSubPr>
                                  <m:ctrlPr>
                                    <a:rPr lang="en-GB" sz="2000" i="1">
                                      <a:solidFill>
                                        <a:prstClr val="black"/>
                                      </a:solidFill>
                                      <a:latin typeface="Cambria Math" panose="02040503050406030204" pitchFamily="18" charset="0"/>
                                    </a:rPr>
                                  </m:ctrlPr>
                                </m:sSubPr>
                                <m:e>
                                  <m:r>
                                    <a:rPr lang="en-GB" sz="2000" i="1">
                                      <a:solidFill>
                                        <a:prstClr val="black"/>
                                      </a:solidFill>
                                      <a:latin typeface="Cambria Math"/>
                                    </a:rPr>
                                    <m:t>𝐶</m:t>
                                  </m:r>
                                </m:e>
                                <m:sub>
                                  <m:r>
                                    <a:rPr lang="en-GB" sz="2000" i="1">
                                      <a:solidFill>
                                        <a:prstClr val="black"/>
                                      </a:solidFill>
                                      <a:latin typeface="Cambria Math"/>
                                    </a:rPr>
                                    <m:t>𝑖</m:t>
                                  </m:r>
                                </m:sub>
                              </m:sSub>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a:rPr>
                                        <m:t>1+</m:t>
                                      </m:r>
                                      <m:r>
                                        <a:rPr lang="en-GB" sz="2000" i="1">
                                          <a:solidFill>
                                            <a:prstClr val="black"/>
                                          </a:solidFill>
                                          <a:latin typeface="Cambria Math"/>
                                        </a:rPr>
                                        <m:t>𝑟</m:t>
                                      </m:r>
                                    </m:e>
                                  </m:d>
                                </m:e>
                                <m:sup>
                                  <m:r>
                                    <a:rPr lang="en-GB" sz="2000" i="1">
                                      <a:solidFill>
                                        <a:prstClr val="black"/>
                                      </a:solidFill>
                                      <a:latin typeface="Cambria Math"/>
                                    </a:rPr>
                                    <m:t>𝑖</m:t>
                                  </m:r>
                                </m:sup>
                              </m:sSup>
                            </m:den>
                          </m:f>
                        </m:e>
                      </m:nary>
                      <m:r>
                        <a:rPr lang="en-GB" sz="2000" i="1">
                          <a:solidFill>
                            <a:prstClr val="black"/>
                          </a:solidFill>
                          <a:latin typeface="Cambria Math"/>
                        </a:rPr>
                        <m:t>−</m:t>
                      </m:r>
                      <m:sSub>
                        <m:sSubPr>
                          <m:ctrlPr>
                            <a:rPr lang="en-GB" sz="2000" i="1">
                              <a:solidFill>
                                <a:prstClr val="black"/>
                              </a:solidFill>
                              <a:latin typeface="Cambria Math" panose="02040503050406030204" pitchFamily="18" charset="0"/>
                            </a:rPr>
                          </m:ctrlPr>
                        </m:sSubPr>
                        <m:e>
                          <m:r>
                            <a:rPr lang="en-GB" sz="2000" i="1">
                              <a:solidFill>
                                <a:prstClr val="black"/>
                              </a:solidFill>
                              <a:latin typeface="Cambria Math"/>
                            </a:rPr>
                            <m:t>𝐼</m:t>
                          </m:r>
                        </m:e>
                        <m:sub>
                          <m:r>
                            <a:rPr lang="en-GB" sz="2000" i="1">
                              <a:solidFill>
                                <a:prstClr val="black"/>
                              </a:solidFill>
                              <a:latin typeface="Cambria Math"/>
                            </a:rPr>
                            <m:t>0</m:t>
                          </m:r>
                        </m:sub>
                      </m:sSub>
                      <m:r>
                        <a:rPr lang="en-GB" sz="2000" b="0" i="1" smtClean="0">
                          <a:solidFill>
                            <a:prstClr val="black"/>
                          </a:solidFill>
                          <a:latin typeface="Cambria Math" panose="02040503050406030204" pitchFamily="18" charset="0"/>
                        </a:rPr>
                        <m:t>&gt;0</m:t>
                      </m:r>
                    </m:oMath>
                  </m:oMathPara>
                </a14:m>
                <a:endParaRPr lang="en-GB" sz="2000" dirty="0">
                  <a:solidFill>
                    <a:prstClr val="black"/>
                  </a:solidFill>
                </a:endParaRPr>
              </a:p>
              <a:p>
                <a:pPr marL="109728" indent="0">
                  <a:buClr>
                    <a:srgbClr val="A04DA3"/>
                  </a:buClr>
                  <a:buNone/>
                </a:pPr>
                <a:endParaRPr lang="en-GB" sz="800" dirty="0">
                  <a:solidFill>
                    <a:prstClr val="black"/>
                  </a:solidFill>
                </a:endParaRPr>
              </a:p>
              <a:p>
                <a:pPr marL="109728" indent="0">
                  <a:buClr>
                    <a:srgbClr val="A04DA3"/>
                  </a:buClr>
                  <a:buNone/>
                </a:pPr>
                <a:r>
                  <a:rPr lang="en-GB" sz="2400" u="sng" dirty="0">
                    <a:solidFill>
                      <a:srgbClr val="FF0000"/>
                    </a:solidFill>
                  </a:rPr>
                  <a:t>Case 2</a:t>
                </a:r>
                <a:r>
                  <a:rPr lang="en-GB" sz="2400" dirty="0">
                    <a:solidFill>
                      <a:srgbClr val="FF0000"/>
                    </a:solidFill>
                  </a:rPr>
                  <a:t>: </a:t>
                </a:r>
                <a:r>
                  <a:rPr lang="en-GB" sz="2400" dirty="0">
                    <a:solidFill>
                      <a:prstClr val="black"/>
                    </a:solidFill>
                  </a:rPr>
                  <a:t>Series of investment during the life time of the project:</a:t>
                </a:r>
              </a:p>
              <a:p>
                <a:pPr marL="109728" indent="0">
                  <a:buClr>
                    <a:srgbClr val="A04DA3"/>
                  </a:buClr>
                  <a:buNone/>
                </a:pPr>
                <a:endParaRPr lang="en-GB" sz="800" dirty="0">
                  <a:solidFill>
                    <a:prstClr val="black"/>
                  </a:solidFill>
                </a:endParaRPr>
              </a:p>
              <a:p>
                <a:pPr marL="109728" indent="0">
                  <a:buClr>
                    <a:srgbClr val="A04DA3"/>
                  </a:buClr>
                  <a:buNone/>
                </a:pPr>
                <a14:m>
                  <m:oMathPara xmlns:m="http://schemas.openxmlformats.org/officeDocument/2006/math">
                    <m:oMathParaPr>
                      <m:jc m:val="centerGroup"/>
                    </m:oMathParaPr>
                    <m:oMath xmlns:m="http://schemas.openxmlformats.org/officeDocument/2006/math">
                      <m:r>
                        <a:rPr lang="en-GB" sz="2000" i="1">
                          <a:solidFill>
                            <a:prstClr val="black"/>
                          </a:solidFill>
                          <a:latin typeface="Cambria Math"/>
                        </a:rPr>
                        <m:t>𝑁𝑃𝑉</m:t>
                      </m:r>
                      <m:r>
                        <a:rPr lang="en-GB" sz="2000" i="1">
                          <a:solidFill>
                            <a:prstClr val="black"/>
                          </a:solidFill>
                          <a:latin typeface="Cambria Math"/>
                        </a:rPr>
                        <m:t>=</m:t>
                      </m:r>
                      <m:nary>
                        <m:naryPr>
                          <m:chr m:val="∑"/>
                          <m:ctrlPr>
                            <a:rPr lang="en-GB" sz="2000" i="1">
                              <a:solidFill>
                                <a:prstClr val="black"/>
                              </a:solidFill>
                              <a:latin typeface="Cambria Math" panose="02040503050406030204" pitchFamily="18" charset="0"/>
                            </a:rPr>
                          </m:ctrlPr>
                        </m:naryPr>
                        <m:sub>
                          <m:r>
                            <m:rPr>
                              <m:brk m:alnAt="23"/>
                            </m:rPr>
                            <a:rPr lang="en-GB" sz="2000" i="1">
                              <a:solidFill>
                                <a:prstClr val="black"/>
                              </a:solidFill>
                              <a:latin typeface="Cambria Math"/>
                            </a:rPr>
                            <m:t>𝑖</m:t>
                          </m:r>
                          <m:r>
                            <a:rPr lang="en-GB" sz="2000" i="1">
                              <a:solidFill>
                                <a:prstClr val="black"/>
                              </a:solidFill>
                              <a:latin typeface="Cambria Math"/>
                            </a:rPr>
                            <m:t>=1</m:t>
                          </m:r>
                        </m:sub>
                        <m:sup>
                          <m:r>
                            <a:rPr lang="en-GB" sz="2000" i="1">
                              <a:solidFill>
                                <a:prstClr val="black"/>
                              </a:solidFill>
                              <a:latin typeface="Cambria Math"/>
                            </a:rPr>
                            <m:t>𝑡</m:t>
                          </m:r>
                        </m:sup>
                        <m:e>
                          <m:f>
                            <m:fPr>
                              <m:ctrlPr>
                                <a:rPr lang="en-GB" sz="2000" i="1">
                                  <a:solidFill>
                                    <a:prstClr val="black"/>
                                  </a:solidFill>
                                  <a:latin typeface="Cambria Math" panose="02040503050406030204" pitchFamily="18" charset="0"/>
                                </a:rPr>
                              </m:ctrlPr>
                            </m:fPr>
                            <m:num>
                              <m:sSub>
                                <m:sSubPr>
                                  <m:ctrlPr>
                                    <a:rPr lang="en-GB" sz="2000" i="1">
                                      <a:solidFill>
                                        <a:prstClr val="black"/>
                                      </a:solidFill>
                                      <a:latin typeface="Cambria Math" panose="02040503050406030204" pitchFamily="18" charset="0"/>
                                    </a:rPr>
                                  </m:ctrlPr>
                                </m:sSubPr>
                                <m:e>
                                  <m:r>
                                    <a:rPr lang="en-GB" sz="2000" i="1">
                                      <a:solidFill>
                                        <a:prstClr val="black"/>
                                      </a:solidFill>
                                      <a:latin typeface="Cambria Math"/>
                                    </a:rPr>
                                    <m:t>𝐶</m:t>
                                  </m:r>
                                </m:e>
                                <m:sub>
                                  <m:r>
                                    <a:rPr lang="en-GB" sz="2000" i="1">
                                      <a:solidFill>
                                        <a:prstClr val="black"/>
                                      </a:solidFill>
                                      <a:latin typeface="Cambria Math"/>
                                    </a:rPr>
                                    <m:t>𝑖</m:t>
                                  </m:r>
                                </m:sub>
                              </m:sSub>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a:rPr>
                                        <m:t>1+</m:t>
                                      </m:r>
                                      <m:r>
                                        <a:rPr lang="en-GB" sz="2000" i="1">
                                          <a:solidFill>
                                            <a:prstClr val="black"/>
                                          </a:solidFill>
                                          <a:latin typeface="Cambria Math"/>
                                        </a:rPr>
                                        <m:t>𝑟</m:t>
                                      </m:r>
                                    </m:e>
                                  </m:d>
                                </m:e>
                                <m:sup>
                                  <m:r>
                                    <a:rPr lang="en-GB" sz="2000" i="1">
                                      <a:solidFill>
                                        <a:prstClr val="black"/>
                                      </a:solidFill>
                                      <a:latin typeface="Cambria Math"/>
                                    </a:rPr>
                                    <m:t>𝑖</m:t>
                                  </m:r>
                                </m:sup>
                              </m:sSup>
                            </m:den>
                          </m:f>
                        </m:e>
                      </m:nary>
                      <m:r>
                        <a:rPr lang="en-GB" sz="2000" i="1">
                          <a:solidFill>
                            <a:prstClr val="black"/>
                          </a:solidFill>
                          <a:latin typeface="Cambria Math"/>
                        </a:rPr>
                        <m:t>−</m:t>
                      </m:r>
                      <m:nary>
                        <m:naryPr>
                          <m:chr m:val="∑"/>
                          <m:ctrlPr>
                            <a:rPr lang="en-GB" sz="2000" i="1">
                              <a:solidFill>
                                <a:prstClr val="black"/>
                              </a:solidFill>
                              <a:latin typeface="Cambria Math" panose="02040503050406030204" pitchFamily="18" charset="0"/>
                            </a:rPr>
                          </m:ctrlPr>
                        </m:naryPr>
                        <m:sub>
                          <m:r>
                            <m:rPr>
                              <m:brk m:alnAt="23"/>
                            </m:rPr>
                            <a:rPr lang="en-GB" sz="2000" i="1">
                              <a:solidFill>
                                <a:prstClr val="black"/>
                              </a:solidFill>
                              <a:latin typeface="Cambria Math"/>
                            </a:rPr>
                            <m:t>𝑗</m:t>
                          </m:r>
                          <m:r>
                            <a:rPr lang="en-GB" sz="2000" i="1">
                              <a:solidFill>
                                <a:prstClr val="black"/>
                              </a:solidFill>
                              <a:latin typeface="Cambria Math"/>
                            </a:rPr>
                            <m:t>=0</m:t>
                          </m:r>
                        </m:sub>
                        <m:sup>
                          <m:r>
                            <a:rPr lang="en-GB" sz="2000" i="1">
                              <a:solidFill>
                                <a:prstClr val="black"/>
                              </a:solidFill>
                              <a:latin typeface="Cambria Math"/>
                            </a:rPr>
                            <m:t>𝑚</m:t>
                          </m:r>
                        </m:sup>
                        <m:e>
                          <m:f>
                            <m:fPr>
                              <m:ctrlPr>
                                <a:rPr lang="en-GB" sz="2000" i="1">
                                  <a:solidFill>
                                    <a:prstClr val="black"/>
                                  </a:solidFill>
                                  <a:latin typeface="Cambria Math" panose="02040503050406030204" pitchFamily="18" charset="0"/>
                                </a:rPr>
                              </m:ctrlPr>
                            </m:fPr>
                            <m:num>
                              <m:sSub>
                                <m:sSubPr>
                                  <m:ctrlPr>
                                    <a:rPr lang="en-GB" sz="2000" i="1">
                                      <a:solidFill>
                                        <a:prstClr val="black"/>
                                      </a:solidFill>
                                      <a:latin typeface="Cambria Math" panose="02040503050406030204" pitchFamily="18" charset="0"/>
                                    </a:rPr>
                                  </m:ctrlPr>
                                </m:sSubPr>
                                <m:e>
                                  <m:r>
                                    <a:rPr lang="en-GB" sz="2000" i="1">
                                      <a:solidFill>
                                        <a:prstClr val="black"/>
                                      </a:solidFill>
                                      <a:latin typeface="Cambria Math"/>
                                    </a:rPr>
                                    <m:t>𝐼</m:t>
                                  </m:r>
                                </m:e>
                                <m:sub>
                                  <m:r>
                                    <a:rPr lang="en-GB" sz="2000" i="1">
                                      <a:solidFill>
                                        <a:prstClr val="black"/>
                                      </a:solidFill>
                                      <a:latin typeface="Cambria Math"/>
                                    </a:rPr>
                                    <m:t>𝑗</m:t>
                                  </m:r>
                                </m:sub>
                              </m:sSub>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a:rPr>
                                        <m:t>1+</m:t>
                                      </m:r>
                                      <m:r>
                                        <a:rPr lang="en-GB" sz="2000" i="1">
                                          <a:solidFill>
                                            <a:prstClr val="black"/>
                                          </a:solidFill>
                                          <a:latin typeface="Cambria Math"/>
                                        </a:rPr>
                                        <m:t>𝑟</m:t>
                                      </m:r>
                                    </m:e>
                                  </m:d>
                                </m:e>
                                <m:sup>
                                  <m:r>
                                    <a:rPr lang="en-GB" sz="2000" i="1">
                                      <a:solidFill>
                                        <a:prstClr val="black"/>
                                      </a:solidFill>
                                      <a:latin typeface="Cambria Math"/>
                                    </a:rPr>
                                    <m:t>𝑗</m:t>
                                  </m:r>
                                </m:sup>
                              </m:sSup>
                            </m:den>
                          </m:f>
                        </m:e>
                      </m:nary>
                      <m:r>
                        <a:rPr lang="en-GB" sz="2000" b="0" i="1" smtClean="0">
                          <a:solidFill>
                            <a:prstClr val="black"/>
                          </a:solidFill>
                          <a:latin typeface="Cambria Math" panose="02040503050406030204" pitchFamily="18" charset="0"/>
                        </a:rPr>
                        <m:t>&gt;0</m:t>
                      </m:r>
                      <m:r>
                        <a:rPr lang="en-GB" sz="2000" i="1">
                          <a:solidFill>
                            <a:prstClr val="black"/>
                          </a:solidFill>
                          <a:latin typeface="Cambria Math"/>
                        </a:rPr>
                        <m:t>    (</m:t>
                      </m:r>
                      <m:r>
                        <a:rPr lang="en-GB" sz="2000" i="1">
                          <a:solidFill>
                            <a:prstClr val="black"/>
                          </a:solidFill>
                          <a:latin typeface="Cambria Math"/>
                        </a:rPr>
                        <m:t>𝑚</m:t>
                      </m:r>
                      <m:r>
                        <a:rPr lang="en-GB" sz="2000" i="1">
                          <a:solidFill>
                            <a:prstClr val="black"/>
                          </a:solidFill>
                          <a:latin typeface="Cambria Math"/>
                          <a:ea typeface="Cambria Math"/>
                        </a:rPr>
                        <m:t>≤</m:t>
                      </m:r>
                      <m:r>
                        <a:rPr lang="en-GB" sz="2000" i="1">
                          <a:solidFill>
                            <a:prstClr val="black"/>
                          </a:solidFill>
                          <a:latin typeface="Cambria Math"/>
                          <a:ea typeface="Cambria Math"/>
                        </a:rPr>
                        <m:t>𝑡</m:t>
                      </m:r>
                      <m:r>
                        <a:rPr lang="en-GB" sz="2000" i="1">
                          <a:solidFill>
                            <a:prstClr val="black"/>
                          </a:solidFill>
                          <a:latin typeface="Cambria Math"/>
                          <a:ea typeface="Cambria Math"/>
                        </a:rPr>
                        <m:t>)</m:t>
                      </m:r>
                    </m:oMath>
                  </m:oMathPara>
                </a14:m>
                <a:endParaRPr lang="en-GB" sz="2000" dirty="0">
                  <a:solidFill>
                    <a:prstClr val="black"/>
                  </a:solidFill>
                </a:endParaRPr>
              </a:p>
              <a:p>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73487" y="1268760"/>
                <a:ext cx="11487955" cy="5589240"/>
              </a:xfrm>
              <a:blipFill>
                <a:blip r:embed="rId2"/>
                <a:stretch>
                  <a:fillRect t="-872" r="-584"/>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D0222A56-4EAF-4682-A8EC-3875F528605C}"/>
              </a:ext>
            </a:extLst>
          </p:cNvPr>
          <p:cNvSpPr>
            <a:spLocks noGrp="1"/>
          </p:cNvSpPr>
          <p:nvPr>
            <p:ph type="sldNum" sz="quarter" idx="12"/>
          </p:nvPr>
        </p:nvSpPr>
        <p:spPr/>
        <p:txBody>
          <a:bodyPr/>
          <a:lstStyle/>
          <a:p>
            <a:fld id="{E268A2EE-60DF-4D9A-BDB5-E8B57244CE40}" type="slidenum">
              <a:rPr lang="en-GB" smtClean="0"/>
              <a:pPr/>
              <a:t>79</a:t>
            </a:fld>
            <a:endParaRPr lang="en-GB"/>
          </a:p>
        </p:txBody>
      </p:sp>
    </p:spTree>
    <p:extLst>
      <p:ext uri="{BB962C8B-B14F-4D97-AF65-F5344CB8AC3E}">
        <p14:creationId xmlns:p14="http://schemas.microsoft.com/office/powerpoint/2010/main" val="2232844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Effect transition="in" filter="barn(inVertical)">
                                      <p:cBhvr>
                                        <p:cTn id="7" dur="500"/>
                                        <p:tgtEl>
                                          <p:spTgt spid="3">
                                            <p:txEl>
                                              <p:pRg st="7" end="7"/>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1" end="11"/>
                                            </p:txEl>
                                          </p:spTgt>
                                        </p:tgtEl>
                                        <p:attrNameLst>
                                          <p:attrName>style.visibility</p:attrName>
                                        </p:attrNameLst>
                                      </p:cBhvr>
                                      <p:to>
                                        <p:strVal val="visible"/>
                                      </p:to>
                                    </p:set>
                                    <p:animEffect transition="in" filter="barn(inVertical)">
                                      <p:cBhvr>
                                        <p:cTn id="12"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252664" y="647700"/>
            <a:ext cx="11742819" cy="603584"/>
          </a:xfrm>
          <a:prstGeom prst="rect">
            <a:avLst/>
          </a:prstGeom>
          <a:solidFill>
            <a:schemeClr val="accent6">
              <a:lumMod val="90000"/>
            </a:schemeClr>
          </a:solidFill>
          <a:ln w="0" cmpd="sng">
            <a:noFill/>
            <a:prstDash val="solid"/>
          </a:ln>
        </p:spPr>
        <p:txBody>
          <a:bodyPr vert="horz" lIns="0" tIns="0" rIns="0" bIns="0" anchor="t">
            <a:normAutofit fontScale="70000" lnSpcReduction="20000"/>
          </a:bodyPr>
          <a:lstStyle/>
          <a:p>
            <a:pPr marL="45720" marR="0" indent="0" algn="ctr">
              <a:lnSpc>
                <a:spcPts val="5600"/>
              </a:lnSpc>
              <a:spcAft>
                <a:spcPts val="2215"/>
              </a:spcAft>
              <a:buNone/>
            </a:pPr>
            <a:r>
              <a:rPr lang="en-US" sz="3600" spc="75" dirty="0">
                <a:latin typeface="Tahoma" panose="02020603050405020304" pitchFamily="2"/>
              </a:rPr>
              <a:t>Papers</a:t>
            </a:r>
            <a:r>
              <a:rPr lang="en-US" sz="3600" spc="75" dirty="0">
                <a:solidFill>
                  <a:srgbClr val="006FC0"/>
                </a:solidFill>
                <a:latin typeface="Tahoma" panose="02020603050405020304" pitchFamily="2"/>
              </a:rPr>
              <a:t> (3 of 6)</a:t>
            </a:r>
          </a:p>
        </p:txBody>
      </p:sp>
      <p:sp>
        <p:nvSpPr>
          <p:cNvPr id="3" name="Text Placeholder 2"/>
          <p:cNvSpPr>
            <a:spLocks noGrp="1"/>
          </p:cNvSpPr>
          <p:nvPr>
            <p:ph type="body" idx="10"/>
          </p:nvPr>
        </p:nvSpPr>
        <p:spPr>
          <a:xfrm>
            <a:off x="252664" y="1340051"/>
            <a:ext cx="11742820" cy="5313412"/>
          </a:xfrm>
          <a:prstGeom prst="rect">
            <a:avLst/>
          </a:prstGeom>
          <a:noFill/>
          <a:ln w="0" cmpd="sng">
            <a:noFill/>
            <a:prstDash val="solid"/>
          </a:ln>
        </p:spPr>
        <p:txBody>
          <a:bodyPr vert="horz" lIns="0" tIns="236855" rIns="0" bIns="0" anchor="t">
            <a:normAutofit fontScale="92500" lnSpcReduction="10000"/>
          </a:bodyPr>
          <a:lstStyle/>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King, R.G. and Levine, R. (1993) ‘Finance and growth: Schumpeter might be right’, Quarterly Journal of Economics, 108(3), 717–737.</a:t>
            </a: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Goetz, M. (2012) ‘Bank diversification, market structure and bank risk taking: Theory and evidence from U.S. commercial banks’, www.bostonfed.org/bankinfo/qau/wp/2012/qau1202.pdf</a:t>
            </a:r>
          </a:p>
          <a:p>
            <a:pPr algn="just">
              <a:lnSpc>
                <a:spcPct val="107000"/>
              </a:lnSpc>
              <a:spcAft>
                <a:spcPts val="800"/>
              </a:spcAft>
            </a:pPr>
            <a:r>
              <a:rPr lang="en-GB" sz="1800" dirty="0" err="1">
                <a:effectLst/>
                <a:latin typeface="Calibri" panose="020F0502020204030204" pitchFamily="34" charset="0"/>
                <a:ea typeface="Calibri" panose="020F0502020204030204" pitchFamily="34" charset="0"/>
                <a:cs typeface="Arial" panose="020B0604020202020204" pitchFamily="34" charset="0"/>
              </a:rPr>
              <a:t>Claessens</a:t>
            </a:r>
            <a:r>
              <a:rPr lang="en-GB" sz="1800" dirty="0">
                <a:effectLst/>
                <a:latin typeface="Calibri" panose="020F0502020204030204" pitchFamily="34" charset="0"/>
                <a:ea typeface="Calibri" panose="020F0502020204030204" pitchFamily="34" charset="0"/>
                <a:cs typeface="Arial" panose="020B0604020202020204" pitchFamily="34" charset="0"/>
              </a:rPr>
              <a:t>, S., </a:t>
            </a:r>
            <a:r>
              <a:rPr lang="en-GB" sz="1800" dirty="0" err="1">
                <a:effectLst/>
                <a:latin typeface="Calibri" panose="020F0502020204030204" pitchFamily="34" charset="0"/>
                <a:ea typeface="Calibri" panose="020F0502020204030204" pitchFamily="34" charset="0"/>
                <a:cs typeface="Arial" panose="020B0604020202020204" pitchFamily="34" charset="0"/>
              </a:rPr>
              <a:t>Ratnovski</a:t>
            </a:r>
            <a:r>
              <a:rPr lang="en-GB" sz="1800" dirty="0">
                <a:effectLst/>
                <a:latin typeface="Calibri" panose="020F0502020204030204" pitchFamily="34" charset="0"/>
                <a:ea typeface="Calibri" panose="020F0502020204030204" pitchFamily="34" charset="0"/>
                <a:cs typeface="Arial" panose="020B0604020202020204" pitchFamily="34" charset="0"/>
              </a:rPr>
              <a:t>, L. and Singh, M.M. (2012) ‘Shadow banking: Economics and policy’, IMF Staff Discussion Note, www.imf.org/external/pubs/ft/sdn/2012/sdn1212.pdf</a:t>
            </a:r>
          </a:p>
          <a:p>
            <a:pPr algn="just">
              <a:lnSpc>
                <a:spcPct val="107000"/>
              </a:lnSpc>
              <a:spcAft>
                <a:spcPts val="800"/>
              </a:spcAft>
            </a:pPr>
            <a:r>
              <a:rPr lang="en-GB" sz="1800" dirty="0" err="1">
                <a:effectLst/>
                <a:latin typeface="Calibri" panose="020F0502020204030204" pitchFamily="34" charset="0"/>
                <a:ea typeface="Calibri" panose="020F0502020204030204" pitchFamily="34" charset="0"/>
                <a:cs typeface="Arial" panose="020B0604020202020204" pitchFamily="34" charset="0"/>
              </a:rPr>
              <a:t>Claessens</a:t>
            </a:r>
            <a:r>
              <a:rPr lang="en-GB" sz="1800" dirty="0">
                <a:effectLst/>
                <a:latin typeface="Calibri" panose="020F0502020204030204" pitchFamily="34" charset="0"/>
                <a:ea typeface="Calibri" panose="020F0502020204030204" pitchFamily="34" charset="0"/>
                <a:cs typeface="Arial" panose="020B0604020202020204" pitchFamily="34" charset="0"/>
              </a:rPr>
              <a:t>, S. and van </a:t>
            </a:r>
            <a:r>
              <a:rPr lang="en-GB" sz="1800" dirty="0" err="1">
                <a:effectLst/>
                <a:latin typeface="Calibri" panose="020F0502020204030204" pitchFamily="34" charset="0"/>
                <a:ea typeface="Calibri" panose="020F0502020204030204" pitchFamily="34" charset="0"/>
                <a:cs typeface="Arial" panose="020B0604020202020204" pitchFamily="34" charset="0"/>
              </a:rPr>
              <a:t>Horen</a:t>
            </a:r>
            <a:r>
              <a:rPr lang="en-GB" sz="1800" dirty="0">
                <a:effectLst/>
                <a:latin typeface="Calibri" panose="020F0502020204030204" pitchFamily="34" charset="0"/>
                <a:ea typeface="Calibri" panose="020F0502020204030204" pitchFamily="34" charset="0"/>
                <a:cs typeface="Arial" panose="020B0604020202020204" pitchFamily="34" charset="0"/>
              </a:rPr>
              <a:t>, N. (2012) ‘Foreign banks: Trends, impact and financial stability’, IMF Working Paper, WP/12/10.</a:t>
            </a:r>
          </a:p>
          <a:p>
            <a:pPr algn="just">
              <a:lnSpc>
                <a:spcPct val="107000"/>
              </a:lnSpc>
              <a:spcAft>
                <a:spcPts val="800"/>
              </a:spcAft>
            </a:pPr>
            <a:r>
              <a:rPr lang="en-GB" sz="1800" dirty="0" err="1">
                <a:effectLst/>
                <a:latin typeface="Calibri" panose="020F0502020204030204" pitchFamily="34" charset="0"/>
                <a:ea typeface="Calibri" panose="020F0502020204030204" pitchFamily="34" charset="0"/>
                <a:cs typeface="Arial" panose="020B0604020202020204" pitchFamily="34" charset="0"/>
              </a:rPr>
              <a:t>Claessens</a:t>
            </a:r>
            <a:r>
              <a:rPr lang="en-GB" sz="1800" dirty="0">
                <a:effectLst/>
                <a:latin typeface="Calibri" panose="020F0502020204030204" pitchFamily="34" charset="0"/>
                <a:ea typeface="Calibri" panose="020F0502020204030204" pitchFamily="34" charset="0"/>
                <a:cs typeface="Arial" panose="020B0604020202020204" pitchFamily="34" charset="0"/>
              </a:rPr>
              <a:t>, S. and van </a:t>
            </a:r>
            <a:r>
              <a:rPr lang="en-GB" sz="1800" dirty="0" err="1">
                <a:effectLst/>
                <a:latin typeface="Calibri" panose="020F0502020204030204" pitchFamily="34" charset="0"/>
                <a:ea typeface="Calibri" panose="020F0502020204030204" pitchFamily="34" charset="0"/>
                <a:cs typeface="Arial" panose="020B0604020202020204" pitchFamily="34" charset="0"/>
              </a:rPr>
              <a:t>Horen</a:t>
            </a:r>
            <a:r>
              <a:rPr lang="en-GB" sz="1800" dirty="0">
                <a:effectLst/>
                <a:latin typeface="Calibri" panose="020F0502020204030204" pitchFamily="34" charset="0"/>
                <a:ea typeface="Calibri" panose="020F0502020204030204" pitchFamily="34" charset="0"/>
                <a:cs typeface="Arial" panose="020B0604020202020204" pitchFamily="34" charset="0"/>
              </a:rPr>
              <a:t>, N. (2014a) ‘Foreign banks: Trends and impact’, Journal of Money, Credit and Banking, 46(1), 295–326.</a:t>
            </a:r>
          </a:p>
          <a:p>
            <a:pPr algn="just">
              <a:lnSpc>
                <a:spcPct val="107000"/>
              </a:lnSpc>
              <a:spcAft>
                <a:spcPts val="800"/>
              </a:spcAft>
            </a:pPr>
            <a:r>
              <a:rPr lang="en-GB" sz="1800" dirty="0" err="1">
                <a:effectLst/>
                <a:latin typeface="Calibri" panose="020F0502020204030204" pitchFamily="34" charset="0"/>
                <a:ea typeface="Calibri" panose="020F0502020204030204" pitchFamily="34" charset="0"/>
                <a:cs typeface="Arial" panose="020B0604020202020204" pitchFamily="34" charset="0"/>
              </a:rPr>
              <a:t>Bertay</a:t>
            </a:r>
            <a:r>
              <a:rPr lang="en-GB" sz="1800" dirty="0">
                <a:effectLst/>
                <a:latin typeface="Calibri" panose="020F0502020204030204" pitchFamily="34" charset="0"/>
                <a:ea typeface="Calibri" panose="020F0502020204030204" pitchFamily="34" charset="0"/>
                <a:cs typeface="Arial" panose="020B0604020202020204" pitchFamily="34" charset="0"/>
              </a:rPr>
              <a:t>, A.C., </a:t>
            </a:r>
            <a:r>
              <a:rPr lang="en-GB" sz="1800" dirty="0" err="1">
                <a:effectLst/>
                <a:latin typeface="Calibri" panose="020F0502020204030204" pitchFamily="34" charset="0"/>
                <a:ea typeface="Calibri" panose="020F0502020204030204" pitchFamily="34" charset="0"/>
                <a:cs typeface="Arial" panose="020B0604020202020204" pitchFamily="34" charset="0"/>
              </a:rPr>
              <a:t>Demirgüç-Kunt</a:t>
            </a:r>
            <a:r>
              <a:rPr lang="en-GB" sz="1800" dirty="0">
                <a:effectLst/>
                <a:latin typeface="Calibri" panose="020F0502020204030204" pitchFamily="34" charset="0"/>
                <a:ea typeface="Calibri" panose="020F0502020204030204" pitchFamily="34" charset="0"/>
                <a:cs typeface="Arial" panose="020B0604020202020204" pitchFamily="34" charset="0"/>
              </a:rPr>
              <a:t>, A. and Huizinga, H. (2013) ‘Do we need big banks? Evidence on performance, strategy and market discipline’, Journal of Financial Intermediation, 22(4), 532–558.</a:t>
            </a:r>
          </a:p>
          <a:p>
            <a:pPr algn="just">
              <a:lnSpc>
                <a:spcPct val="107000"/>
              </a:lnSpc>
              <a:spcAft>
                <a:spcPts val="800"/>
              </a:spcAft>
            </a:pPr>
            <a:r>
              <a:rPr lang="en-GB" sz="1800" dirty="0" err="1">
                <a:effectLst/>
                <a:latin typeface="Calibri" panose="020F0502020204030204" pitchFamily="34" charset="0"/>
                <a:ea typeface="Calibri" panose="020F0502020204030204" pitchFamily="34" charset="0"/>
                <a:cs typeface="Arial" panose="020B0604020202020204" pitchFamily="34" charset="0"/>
              </a:rPr>
              <a:t>Beltratti</a:t>
            </a:r>
            <a:r>
              <a:rPr lang="en-GB" sz="1800" dirty="0">
                <a:effectLst/>
                <a:latin typeface="Calibri" panose="020F0502020204030204" pitchFamily="34" charset="0"/>
                <a:ea typeface="Calibri" panose="020F0502020204030204" pitchFamily="34" charset="0"/>
                <a:cs typeface="Arial" panose="020B0604020202020204" pitchFamily="34" charset="0"/>
              </a:rPr>
              <a:t>, A. and </a:t>
            </a:r>
            <a:r>
              <a:rPr lang="en-GB" sz="1800" dirty="0" err="1">
                <a:effectLst/>
                <a:latin typeface="Calibri" panose="020F0502020204030204" pitchFamily="34" charset="0"/>
                <a:ea typeface="Calibri" panose="020F0502020204030204" pitchFamily="34" charset="0"/>
                <a:cs typeface="Arial" panose="020B0604020202020204" pitchFamily="34" charset="0"/>
              </a:rPr>
              <a:t>Stulz</a:t>
            </a:r>
            <a:r>
              <a:rPr lang="en-GB" sz="1800" dirty="0">
                <a:effectLst/>
                <a:latin typeface="Calibri" panose="020F0502020204030204" pitchFamily="34" charset="0"/>
                <a:ea typeface="Calibri" panose="020F0502020204030204" pitchFamily="34" charset="0"/>
                <a:cs typeface="Arial" panose="020B0604020202020204" pitchFamily="34" charset="0"/>
              </a:rPr>
              <a:t>, R.M. (2012) ‘The credit crisis around the globe: Why did some banks perform better during the credit crisis?’, Journal of Financial Economics, 105(1), 1–17.</a:t>
            </a: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Beck, T., </a:t>
            </a:r>
            <a:r>
              <a:rPr lang="en-GB" sz="1800" dirty="0" err="1">
                <a:effectLst/>
                <a:latin typeface="Calibri" panose="020F0502020204030204" pitchFamily="34" charset="0"/>
                <a:ea typeface="Calibri" panose="020F0502020204030204" pitchFamily="34" charset="0"/>
                <a:cs typeface="Arial" panose="020B0604020202020204" pitchFamily="34" charset="0"/>
              </a:rPr>
              <a:t>Demirguc-Kunt</a:t>
            </a:r>
            <a:r>
              <a:rPr lang="en-GB" sz="1800" dirty="0">
                <a:effectLst/>
                <a:latin typeface="Calibri" panose="020F0502020204030204" pitchFamily="34" charset="0"/>
                <a:ea typeface="Calibri" panose="020F0502020204030204" pitchFamily="34" charset="0"/>
                <a:cs typeface="Arial" panose="020B0604020202020204" pitchFamily="34" charset="0"/>
              </a:rPr>
              <a:t>, A. and </a:t>
            </a:r>
            <a:r>
              <a:rPr lang="en-GB" sz="1800" dirty="0" err="1">
                <a:effectLst/>
                <a:latin typeface="Calibri" panose="020F0502020204030204" pitchFamily="34" charset="0"/>
                <a:ea typeface="Calibri" panose="020F0502020204030204" pitchFamily="34" charset="0"/>
                <a:cs typeface="Arial" panose="020B0604020202020204" pitchFamily="34" charset="0"/>
              </a:rPr>
              <a:t>Merrouche</a:t>
            </a:r>
            <a:r>
              <a:rPr lang="en-GB" sz="1800" dirty="0">
                <a:effectLst/>
                <a:latin typeface="Calibri" panose="020F0502020204030204" pitchFamily="34" charset="0"/>
                <a:ea typeface="Calibri" panose="020F0502020204030204" pitchFamily="34" charset="0"/>
                <a:cs typeface="Arial" panose="020B0604020202020204" pitchFamily="34" charset="0"/>
              </a:rPr>
              <a:t>, O. (2013) ‘Islamic vs. conventional banking: Business model, efficiency and stability’, Journal of Banking &amp; Finance, 37(2), 433–447</a:t>
            </a:r>
          </a:p>
          <a:p>
            <a:pPr marL="274320" marR="45720" indent="228600" algn="just">
              <a:lnSpc>
                <a:spcPts val="3000"/>
              </a:lnSpc>
              <a:spcAft>
                <a:spcPts val="0"/>
              </a:spcAft>
              <a:buFont typeface="Symbol"/>
              <a:buChar char="·"/>
            </a:pPr>
            <a:endParaRPr lang="en-US" sz="2400" spc="0" dirty="0">
              <a:solidFill>
                <a:srgbClr val="383838"/>
              </a:solidFill>
              <a:latin typeface="+mn-lt"/>
            </a:endParaRPr>
          </a:p>
        </p:txBody>
      </p:sp>
    </p:spTree>
    <p:extLst>
      <p:ext uri="{BB962C8B-B14F-4D97-AF65-F5344CB8AC3E}">
        <p14:creationId xmlns:p14="http://schemas.microsoft.com/office/powerpoint/2010/main" val="3052709100"/>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5431" y="526418"/>
            <a:ext cx="11681138" cy="423040"/>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Test Yourself</a:t>
            </a:r>
          </a:p>
        </p:txBody>
      </p:sp>
      <p:sp>
        <p:nvSpPr>
          <p:cNvPr id="6" name="TextBox 5">
            <a:extLst>
              <a:ext uri="{FF2B5EF4-FFF2-40B4-BE49-F238E27FC236}">
                <a16:creationId xmlns:a16="http://schemas.microsoft.com/office/drawing/2014/main" id="{1A818563-8734-4170-839A-10E85BF77D15}"/>
              </a:ext>
            </a:extLst>
          </p:cNvPr>
          <p:cNvSpPr txBox="1"/>
          <p:nvPr/>
        </p:nvSpPr>
        <p:spPr>
          <a:xfrm>
            <a:off x="171541" y="1031846"/>
            <a:ext cx="5602428" cy="5647700"/>
          </a:xfrm>
          <a:prstGeom prst="rect">
            <a:avLst/>
          </a:prstGeom>
          <a:noFill/>
        </p:spPr>
        <p:txBody>
          <a:bodyPr wrap="square" rtlCol="0">
            <a:spAutoFit/>
          </a:bodyPr>
          <a:lstStyle/>
          <a:p>
            <a:pPr>
              <a:spcAft>
                <a:spcPts val="0"/>
              </a:spcAft>
            </a:pPr>
            <a:r>
              <a:rPr lang="en-IN" sz="1000" b="1" dirty="0">
                <a:latin typeface="Arial" panose="020B0604020202020204" pitchFamily="34" charset="0"/>
                <a:ea typeface="Arial" panose="020B0604020202020204" pitchFamily="34" charset="0"/>
                <a:cs typeface="Arial" panose="020B0604020202020204" pitchFamily="34" charset="0"/>
              </a:rPr>
              <a:t>1. Shareholders of a corporation may be, among others,</a:t>
            </a:r>
            <a:endParaRPr lang="en-GB" sz="1000" b="1"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80340" algn="l"/>
                <a:tab pos="450215" algn="l"/>
              </a:tabLst>
            </a:pPr>
            <a:r>
              <a:rPr lang="en-IN" sz="1000" dirty="0">
                <a:latin typeface="Arial" panose="020B0604020202020204" pitchFamily="34" charset="0"/>
                <a:ea typeface="Arial" panose="020B0604020202020204" pitchFamily="34" charset="0"/>
                <a:cs typeface="Arial" panose="020B0604020202020204" pitchFamily="34" charset="0"/>
              </a:rPr>
              <a:t>A. individuals.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B. individuals and pension funds.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C. pension funds.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D. individuals, pension funds, and insurance companies.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IN" sz="1000" b="1" dirty="0">
                <a:latin typeface="Arial" panose="020B0604020202020204" pitchFamily="34" charset="0"/>
                <a:ea typeface="Times New Roman" panose="02020603050405020304" pitchFamily="18" charset="0"/>
                <a:cs typeface="Arial" panose="020B0604020202020204" pitchFamily="34" charset="0"/>
              </a:rPr>
              <a:t>2. </a:t>
            </a:r>
            <a:r>
              <a:rPr lang="en-IN" sz="1000" b="1" dirty="0">
                <a:latin typeface="Arial" panose="020B0604020202020204" pitchFamily="34" charset="0"/>
                <a:ea typeface="Arial" panose="020B0604020202020204" pitchFamily="34" charset="0"/>
                <a:cs typeface="Arial" panose="020B0604020202020204" pitchFamily="34" charset="0"/>
              </a:rPr>
              <a:t>Generally, a corporation is owned by its</a:t>
            </a:r>
            <a:endParaRPr lang="en-GB" sz="1000" b="1"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A. managers.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B. board of directors and shareholders.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C.</a:t>
            </a:r>
            <a:r>
              <a:rPr lang="en-IN" sz="1000" b="1" dirty="0">
                <a:latin typeface="Arial" panose="020B0604020202020204" pitchFamily="34" charset="0"/>
                <a:ea typeface="Arial" panose="020B0604020202020204" pitchFamily="34" charset="0"/>
                <a:cs typeface="Arial" panose="020B0604020202020204" pitchFamily="34" charset="0"/>
              </a:rPr>
              <a:t> </a:t>
            </a:r>
            <a:r>
              <a:rPr lang="en-IN" sz="1000" dirty="0">
                <a:latin typeface="Arial" panose="020B0604020202020204" pitchFamily="34" charset="0"/>
                <a:ea typeface="Arial" panose="020B0604020202020204" pitchFamily="34" charset="0"/>
                <a:cs typeface="Arial" panose="020B0604020202020204" pitchFamily="34" charset="0"/>
              </a:rPr>
              <a:t>shareholders.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D. managers, board of directors, and shareholders.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r>
              <a:rPr lang="en-IN" sz="1000" dirty="0">
                <a:latin typeface="Arial" panose="020B0604020202020204" pitchFamily="34" charset="0"/>
                <a:ea typeface="Times New Roman" panose="02020603050405020304" pitchFamily="18"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IN" sz="1000" b="1" dirty="0">
                <a:latin typeface="Arial" panose="020B0604020202020204" pitchFamily="34" charset="0"/>
                <a:ea typeface="Arial" panose="020B0604020202020204" pitchFamily="34" charset="0"/>
                <a:cs typeface="Arial" panose="020B0604020202020204" pitchFamily="34" charset="0"/>
              </a:rPr>
              <a:t>3. A corporation, potentially, has infinite life because it</a:t>
            </a:r>
            <a:endParaRPr lang="en-GB" sz="1000" b="1"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A. is a legal entity.</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B. has the same ownership and management.</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C. has limited liability.</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D. is closely regulated.</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IN" sz="1000" b="1" dirty="0">
                <a:latin typeface="Arial" panose="020B0604020202020204" pitchFamily="34" charset="0"/>
                <a:ea typeface="Arial" panose="020B0604020202020204" pitchFamily="34" charset="0"/>
                <a:cs typeface="Arial" panose="020B0604020202020204" pitchFamily="34" charset="0"/>
              </a:rPr>
              <a:t>4. Limited liability is an important feature of</a:t>
            </a:r>
            <a:endParaRPr lang="en-GB" sz="1000" b="1"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A. sole proprietorships.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B. partnerships.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C. corporations.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D. both partnerships and corporations.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IN" sz="1000" b="1" dirty="0">
                <a:latin typeface="Arial" panose="020B0604020202020204" pitchFamily="34" charset="0"/>
                <a:ea typeface="Arial" panose="020B0604020202020204" pitchFamily="34" charset="0"/>
                <a:cs typeface="Arial" panose="020B0604020202020204" pitchFamily="34" charset="0"/>
              </a:rPr>
              <a:t>5. As a legal entity, a corporation can perform the following functions </a:t>
            </a:r>
            <a:r>
              <a:rPr lang="en-IN" sz="1000" b="1" i="1" dirty="0">
                <a:latin typeface="Arial" panose="020B0604020202020204" pitchFamily="34" charset="0"/>
                <a:ea typeface="Arial" panose="020B0604020202020204" pitchFamily="34" charset="0"/>
                <a:cs typeface="Arial" panose="020B0604020202020204" pitchFamily="34" charset="0"/>
              </a:rPr>
              <a:t>except</a:t>
            </a:r>
            <a:endParaRPr lang="en-GB" sz="1000" b="1"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A. borrow money and lend money.</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B. borrow money, lend money, and sue and be sued.</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C.</a:t>
            </a:r>
            <a:r>
              <a:rPr lang="en-IN" sz="1000" b="1" dirty="0">
                <a:latin typeface="Arial" panose="020B0604020202020204" pitchFamily="34" charset="0"/>
                <a:ea typeface="Arial" panose="020B0604020202020204" pitchFamily="34" charset="0"/>
                <a:cs typeface="Arial" panose="020B0604020202020204" pitchFamily="34" charset="0"/>
              </a:rPr>
              <a:t> </a:t>
            </a:r>
            <a:r>
              <a:rPr lang="en-IN" sz="1000" dirty="0">
                <a:latin typeface="Arial" panose="020B0604020202020204" pitchFamily="34" charset="0"/>
                <a:ea typeface="Arial" panose="020B0604020202020204" pitchFamily="34" charset="0"/>
                <a:cs typeface="Arial" panose="020B0604020202020204" pitchFamily="34" charset="0"/>
              </a:rPr>
              <a:t>vote.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D. borrow money, lend money, sue and be sued, and vote.</a:t>
            </a:r>
          </a:p>
          <a:p>
            <a:pPr algn="just">
              <a:spcAft>
                <a:spcPts val="0"/>
              </a:spcAft>
            </a:pPr>
            <a:endParaRPr lang="en-IN" sz="1000"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IN" sz="1000" b="1" dirty="0">
                <a:latin typeface="Arial" panose="020B0604020202020204" pitchFamily="34" charset="0"/>
                <a:ea typeface="Arial" panose="020B0604020202020204" pitchFamily="34" charset="0"/>
                <a:cs typeface="Arial" panose="020B0604020202020204" pitchFamily="34" charset="0"/>
              </a:rPr>
              <a:t>6. In the principal-agent framework,</a:t>
            </a:r>
            <a:endParaRPr lang="en-GB" sz="1000" b="1"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A. shareholders are the principals.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B. managers are the principals.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C. managers are the agents.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D. shareholders are the principals and managers are the agents.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endParaRPr lang="en-GB" sz="1100" dirty="0">
              <a:latin typeface="Times New Roman" panose="02020603050405020304" pitchFamily="18" charset="0"/>
              <a:ea typeface="Times New Roman" panose="02020603050405020304" pitchFamily="18" charset="0"/>
            </a:endParaRPr>
          </a:p>
        </p:txBody>
      </p:sp>
      <p:sp>
        <p:nvSpPr>
          <p:cNvPr id="7" name="TextBox 6">
            <a:extLst>
              <a:ext uri="{FF2B5EF4-FFF2-40B4-BE49-F238E27FC236}">
                <a16:creationId xmlns:a16="http://schemas.microsoft.com/office/drawing/2014/main" id="{A7CD3602-881F-4B7B-B7C3-7203002154CE}"/>
              </a:ext>
            </a:extLst>
          </p:cNvPr>
          <p:cNvSpPr txBox="1"/>
          <p:nvPr/>
        </p:nvSpPr>
        <p:spPr>
          <a:xfrm>
            <a:off x="5719874" y="949458"/>
            <a:ext cx="6300585" cy="6093976"/>
          </a:xfrm>
          <a:prstGeom prst="rect">
            <a:avLst/>
          </a:prstGeom>
          <a:noFill/>
        </p:spPr>
        <p:txBody>
          <a:bodyPr wrap="square" rtlCol="0">
            <a:spAutoFit/>
          </a:bodyPr>
          <a:lstStyle/>
          <a:p>
            <a:pPr marR="50800" algn="just">
              <a:spcAft>
                <a:spcPts val="0"/>
              </a:spcAft>
              <a:tabLst>
                <a:tab pos="241300" algn="l"/>
              </a:tabLst>
            </a:pPr>
            <a:r>
              <a:rPr lang="en-IN" sz="1000" b="1" dirty="0">
                <a:latin typeface="Arial" panose="020B0604020202020204" pitchFamily="34" charset="0"/>
                <a:ea typeface="Arial" panose="020B0604020202020204" pitchFamily="34" charset="0"/>
                <a:cs typeface="Arial" panose="020B0604020202020204" pitchFamily="34" charset="0"/>
              </a:rPr>
              <a:t>7. Costs associated with the conflicts of interest between the bondholders and the shareholders of a corporation are called</a:t>
            </a:r>
            <a:endParaRPr lang="en-GB" sz="1000" b="1" dirty="0">
              <a:latin typeface="Arial" panose="020B0604020202020204" pitchFamily="34" charset="0"/>
              <a:ea typeface="Times New Roman" panose="02020603050405020304" pitchFamily="18" charset="0"/>
              <a:cs typeface="Arial" panose="020B0604020202020204" pitchFamily="34" charset="0"/>
            </a:endParaRPr>
          </a:p>
          <a:p>
            <a:pPr marL="228600" indent="-228600" algn="just">
              <a:spcAft>
                <a:spcPts val="0"/>
              </a:spcAft>
              <a:buAutoNum type="alphaUcPeriod"/>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legal costs.</a:t>
            </a:r>
          </a:p>
          <a:p>
            <a:pPr lvl="0" algn="just">
              <a:tabLst>
                <a:tab pos="190500" algn="l"/>
              </a:tabLst>
            </a:pPr>
            <a:r>
              <a:rPr lang="en-IN" sz="1000" dirty="0">
                <a:solidFill>
                  <a:srgbClr val="000000"/>
                </a:solidFill>
                <a:latin typeface="Arial" panose="020B0604020202020204" pitchFamily="34" charset="0"/>
                <a:ea typeface="Arial" panose="020B0604020202020204" pitchFamily="34" charset="0"/>
                <a:cs typeface="Arial" panose="020B0604020202020204" pitchFamily="34" charset="0"/>
              </a:rPr>
              <a:t>B. agency costs.</a:t>
            </a:r>
            <a:endParaRPr lang="en-GB" sz="1000"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C. bankruptcy costs.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D. administrative costs.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IN" sz="1000" dirty="0">
                <a:latin typeface="Arial" panose="020B0604020202020204" pitchFamily="34" charset="0"/>
                <a:ea typeface="Times New Roman" panose="02020603050405020304" pitchFamily="18"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IN" sz="1000" b="1" dirty="0">
                <a:latin typeface="Arial" panose="020B0604020202020204" pitchFamily="34" charset="0"/>
                <a:ea typeface="Arial" panose="020B0604020202020204" pitchFamily="34" charset="0"/>
                <a:cs typeface="Arial" panose="020B0604020202020204" pitchFamily="34" charset="0"/>
              </a:rPr>
              <a:t>8. A corporation may incur agency costs because</a:t>
            </a:r>
            <a:endParaRPr lang="en-GB" sz="1000" b="1"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A. managers may not attempt to maximize the value of the firm to shareholders.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B. shareholders incur monitoring costs.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C. of the separation of ownership and management.</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D. all of the responses are correct.</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r>
              <a:rPr lang="en-IN" sz="1000" dirty="0">
                <a:latin typeface="Arial" panose="020B0604020202020204" pitchFamily="34" charset="0"/>
                <a:ea typeface="Times New Roman" panose="02020603050405020304" pitchFamily="18"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r>
              <a:rPr lang="en-IN" sz="1000" b="1" dirty="0">
                <a:latin typeface="Arial" panose="020B0604020202020204" pitchFamily="34" charset="0"/>
                <a:ea typeface="Arial" panose="020B0604020202020204" pitchFamily="34" charset="0"/>
                <a:cs typeface="Arial" panose="020B0604020202020204" pitchFamily="34" charset="0"/>
              </a:rPr>
              <a:t>9. The following groups are some of the claimants to a firm's income stream</a:t>
            </a:r>
            <a:endParaRPr lang="en-GB" sz="1000" b="1"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IN" sz="1000" dirty="0">
                <a:latin typeface="Arial" panose="020B0604020202020204" pitchFamily="34" charset="0"/>
                <a:ea typeface="Times New Roman" panose="02020603050405020304" pitchFamily="18" charset="0"/>
                <a:cs typeface="Arial" panose="020B0604020202020204" pitchFamily="34" charset="0"/>
              </a:rPr>
              <a:t>A</a:t>
            </a:r>
            <a:r>
              <a:rPr lang="en-IN" sz="1000" dirty="0">
                <a:latin typeface="Arial" panose="020B0604020202020204" pitchFamily="34" charset="0"/>
                <a:ea typeface="Arial" panose="020B0604020202020204" pitchFamily="34" charset="0"/>
                <a:cs typeface="Arial" panose="020B0604020202020204" pitchFamily="34" charset="0"/>
              </a:rPr>
              <a:t>. shareholders and bondholders only.</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B. shareholders, bondholders, and employees only.</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C. shareholders, bondholders, employees, and management only.</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D. shareholders, bondholders, employees, management, and government.</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r>
              <a:rPr lang="en-IN" sz="1000" dirty="0">
                <a:latin typeface="Arial" panose="020B0604020202020204" pitchFamily="34" charset="0"/>
                <a:ea typeface="Times New Roman" panose="02020603050405020304" pitchFamily="18"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IN" sz="1000" b="1" dirty="0">
                <a:latin typeface="Arial" panose="020B0604020202020204" pitchFamily="34" charset="0"/>
                <a:ea typeface="Arial" panose="020B0604020202020204" pitchFamily="34" charset="0"/>
                <a:cs typeface="Arial" panose="020B0604020202020204" pitchFamily="34" charset="0"/>
              </a:rPr>
              <a:t>10. The financial goal of a corporation is to</a:t>
            </a:r>
            <a:endParaRPr lang="en-GB" sz="1000" b="1"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IN" sz="1000" dirty="0">
                <a:latin typeface="Arial" panose="020B0604020202020204" pitchFamily="34" charset="0"/>
                <a:ea typeface="Arial" panose="020B0604020202020204" pitchFamily="34" charset="0"/>
                <a:cs typeface="Arial" panose="020B0604020202020204" pitchFamily="34" charset="0"/>
              </a:rPr>
              <a:t>A. maximize profits.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B. maximize sales.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C. maximize the value of the firm for the shareholders.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D. maximize managers' benefits.</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IN" sz="1000" dirty="0">
                <a:latin typeface="Arial" panose="020B0604020202020204" pitchFamily="34" charset="0"/>
                <a:ea typeface="Times New Roman" panose="02020603050405020304" pitchFamily="18" charset="0"/>
                <a:cs typeface="Arial" panose="020B0604020202020204" pitchFamily="34" charset="0"/>
              </a:rPr>
              <a:t> </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spcAft>
                <a:spcPts val="0"/>
              </a:spcAft>
              <a:tabLst>
                <a:tab pos="180340" algn="l"/>
              </a:tabLst>
            </a:pPr>
            <a:r>
              <a:rPr lang="en-IN" sz="1000" b="1" dirty="0">
                <a:latin typeface="Arial" panose="020B0604020202020204" pitchFamily="34" charset="0"/>
                <a:ea typeface="Arial" panose="020B0604020202020204" pitchFamily="34" charset="0"/>
                <a:cs typeface="Arial" panose="020B0604020202020204" pitchFamily="34" charset="0"/>
              </a:rPr>
              <a:t>11. The firm's purchase of real assets is also referred to as the</a:t>
            </a:r>
            <a:endParaRPr lang="en-GB" sz="1000" b="1" dirty="0">
              <a:latin typeface="Arial" panose="020B0604020202020204" pitchFamily="34" charset="0"/>
              <a:ea typeface="Times New Roman" panose="02020603050405020304" pitchFamily="18" charset="0"/>
              <a:cs typeface="Arial" panose="020B0604020202020204" pitchFamily="34" charset="0"/>
            </a:endParaRPr>
          </a:p>
          <a:p>
            <a:pPr marL="228600" indent="-228600">
              <a:spcAft>
                <a:spcPts val="0"/>
              </a:spcAft>
              <a:buAutoNum type="alphaUcPeriod"/>
            </a:pPr>
            <a:r>
              <a:rPr lang="en-IN" sz="1000" dirty="0">
                <a:latin typeface="Arial" panose="020B0604020202020204" pitchFamily="34" charset="0"/>
                <a:ea typeface="Arial" panose="020B0604020202020204" pitchFamily="34" charset="0"/>
                <a:cs typeface="Arial" panose="020B0604020202020204" pitchFamily="34" charset="0"/>
              </a:rPr>
              <a:t>capital structure decision.</a:t>
            </a:r>
          </a:p>
          <a:p>
            <a:pPr marL="228600" indent="-228600">
              <a:spcAft>
                <a:spcPts val="0"/>
              </a:spcAft>
              <a:buAutoNum type="alphaUcPeriod"/>
            </a:pPr>
            <a:r>
              <a:rPr lang="en-IN" sz="1000" dirty="0">
                <a:solidFill>
                  <a:srgbClr val="000000"/>
                </a:solidFill>
                <a:latin typeface="Arial" panose="020B0604020202020204" pitchFamily="34" charset="0"/>
                <a:ea typeface="Arial" panose="020B0604020202020204" pitchFamily="34" charset="0"/>
                <a:cs typeface="Arial" panose="020B0604020202020204" pitchFamily="34" charset="0"/>
              </a:rPr>
              <a:t>capital investment decision</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C.   CFO decision.</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cs typeface="Arial" panose="020B0604020202020204" pitchFamily="34" charset="0"/>
              </a:rPr>
              <a:t>D.   financing decision.</a:t>
            </a:r>
            <a:endParaRPr lang="en-GB" sz="10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endParaRPr lang="en-IN" sz="1000"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IN" sz="1000" b="1" dirty="0">
                <a:latin typeface="Arial" panose="020B0604020202020204" pitchFamily="34" charset="0"/>
                <a:ea typeface="Arial" panose="020B0604020202020204" pitchFamily="34" charset="0"/>
                <a:cs typeface="Arial" panose="020B0604020202020204" pitchFamily="34" charset="0"/>
              </a:rPr>
              <a:t>12. Mr Free has $100 income this year and zero income next year. The market interest rate is 10% per year. If Mr Free consumes $30 this year and invests the rest in the market, what will be his consumption next year?</a:t>
            </a:r>
            <a:endParaRPr lang="en-GB" sz="1100" b="1"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IN" sz="1000" dirty="0">
                <a:latin typeface="Arial" panose="020B0604020202020204" pitchFamily="34" charset="0"/>
                <a:ea typeface="Arial" panose="020B0604020202020204" pitchFamily="34" charset="0"/>
              </a:rPr>
              <a:t>A. $50</a:t>
            </a:r>
            <a:endParaRPr lang="en-GB" sz="1100" dirty="0">
              <a:latin typeface="Times New Roman" panose="02020603050405020304" pitchFamily="18" charset="0"/>
              <a:ea typeface="Times New Roman" panose="02020603050405020304" pitchFamily="18"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rPr>
              <a:t>B. $55</a:t>
            </a:r>
            <a:endParaRPr lang="en-GB" sz="1100" dirty="0">
              <a:latin typeface="Times New Roman" panose="02020603050405020304" pitchFamily="18" charset="0"/>
              <a:ea typeface="Times New Roman" panose="02020603050405020304" pitchFamily="18"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rPr>
              <a:t>C. $77</a:t>
            </a:r>
            <a:endParaRPr lang="en-GB" sz="1100" dirty="0">
              <a:latin typeface="Times New Roman" panose="02020603050405020304" pitchFamily="18" charset="0"/>
              <a:ea typeface="Times New Roman" panose="02020603050405020304" pitchFamily="18" charset="0"/>
            </a:endParaRPr>
          </a:p>
          <a:p>
            <a:pPr algn="just">
              <a:spcAft>
                <a:spcPts val="0"/>
              </a:spcAft>
              <a:tabLst>
                <a:tab pos="190500" algn="l"/>
              </a:tabLst>
            </a:pPr>
            <a:r>
              <a:rPr lang="en-IN" sz="1000" dirty="0">
                <a:latin typeface="Arial" panose="020B0604020202020204" pitchFamily="34" charset="0"/>
                <a:ea typeface="Arial" panose="020B0604020202020204" pitchFamily="34" charset="0"/>
              </a:rPr>
              <a:t>D. $100</a:t>
            </a:r>
          </a:p>
        </p:txBody>
      </p:sp>
      <p:sp>
        <p:nvSpPr>
          <p:cNvPr id="8" name="Slide Number Placeholder 7">
            <a:extLst>
              <a:ext uri="{FF2B5EF4-FFF2-40B4-BE49-F238E27FC236}">
                <a16:creationId xmlns:a16="http://schemas.microsoft.com/office/drawing/2014/main" id="{FD7EBB75-9D93-48A0-9770-300C1660B95C}"/>
              </a:ext>
            </a:extLst>
          </p:cNvPr>
          <p:cNvSpPr>
            <a:spLocks noGrp="1"/>
          </p:cNvSpPr>
          <p:nvPr>
            <p:ph type="sldNum" sz="quarter" idx="12"/>
          </p:nvPr>
        </p:nvSpPr>
        <p:spPr/>
        <p:txBody>
          <a:bodyPr/>
          <a:lstStyle/>
          <a:p>
            <a:fld id="{E268A2EE-60DF-4D9A-BDB5-E8B57244CE40}" type="slidenum">
              <a:rPr lang="en-GB" smtClean="0"/>
              <a:pPr/>
              <a:t>80</a:t>
            </a:fld>
            <a:endParaRPr lang="en-GB"/>
          </a:p>
        </p:txBody>
      </p:sp>
    </p:spTree>
    <p:extLst>
      <p:ext uri="{BB962C8B-B14F-4D97-AF65-F5344CB8AC3E}">
        <p14:creationId xmlns:p14="http://schemas.microsoft.com/office/powerpoint/2010/main" val="173367374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699" y="692696"/>
            <a:ext cx="11681138" cy="423040"/>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Extra Questions &amp; Answers</a:t>
            </a:r>
          </a:p>
        </p:txBody>
      </p:sp>
      <p:sp>
        <p:nvSpPr>
          <p:cNvPr id="3" name="Content Placeholder 2"/>
          <p:cNvSpPr>
            <a:spLocks noGrp="1"/>
          </p:cNvSpPr>
          <p:nvPr>
            <p:ph idx="1"/>
          </p:nvPr>
        </p:nvSpPr>
        <p:spPr>
          <a:xfrm>
            <a:off x="231819" y="3129093"/>
            <a:ext cx="11706895" cy="1778467"/>
          </a:xfrm>
        </p:spPr>
        <p:txBody>
          <a:bodyPr>
            <a:normAutofit/>
          </a:bodyPr>
          <a:lstStyle/>
          <a:p>
            <a:pPr marL="109728" indent="0" algn="ctr">
              <a:buNone/>
            </a:pPr>
            <a:r>
              <a:rPr lang="en-GB" sz="4400" dirty="0"/>
              <a:t>Extra Questions with Answers</a:t>
            </a:r>
          </a:p>
          <a:p>
            <a:pPr marL="109728" indent="0">
              <a:buNone/>
            </a:pPr>
            <a:endParaRPr lang="en-GB" sz="2000" dirty="0"/>
          </a:p>
        </p:txBody>
      </p:sp>
      <p:sp>
        <p:nvSpPr>
          <p:cNvPr id="4" name="TextBox 3">
            <a:extLst>
              <a:ext uri="{FF2B5EF4-FFF2-40B4-BE49-F238E27FC236}">
                <a16:creationId xmlns:a16="http://schemas.microsoft.com/office/drawing/2014/main" id="{87E95109-831F-42B5-8E28-70D0019B4675}"/>
              </a:ext>
            </a:extLst>
          </p:cNvPr>
          <p:cNvSpPr txBox="1"/>
          <p:nvPr/>
        </p:nvSpPr>
        <p:spPr>
          <a:xfrm rot="10800000">
            <a:off x="10368793" y="4999892"/>
            <a:ext cx="1275126" cy="1384995"/>
          </a:xfrm>
          <a:prstGeom prst="rect">
            <a:avLst/>
          </a:prstGeom>
          <a:noFill/>
        </p:spPr>
        <p:txBody>
          <a:bodyPr wrap="square" rtlCol="0">
            <a:spAutoFit/>
          </a:bodyPr>
          <a:lstStyle/>
          <a:p>
            <a:r>
              <a:rPr lang="en-GB" sz="700" dirty="0"/>
              <a:t>1- D</a:t>
            </a:r>
          </a:p>
          <a:p>
            <a:r>
              <a:rPr lang="en-GB" sz="700" dirty="0"/>
              <a:t>2- C</a:t>
            </a:r>
          </a:p>
          <a:p>
            <a:r>
              <a:rPr lang="en-GB" sz="700" dirty="0"/>
              <a:t>3- A</a:t>
            </a:r>
          </a:p>
          <a:p>
            <a:r>
              <a:rPr lang="en-GB" sz="700" dirty="0"/>
              <a:t>4- C</a:t>
            </a:r>
          </a:p>
          <a:p>
            <a:r>
              <a:rPr lang="en-GB" sz="700" dirty="0"/>
              <a:t>5- C</a:t>
            </a:r>
          </a:p>
          <a:p>
            <a:r>
              <a:rPr lang="en-GB" sz="700" dirty="0"/>
              <a:t>6- D</a:t>
            </a:r>
          </a:p>
          <a:p>
            <a:r>
              <a:rPr lang="en-GB" sz="700" dirty="0"/>
              <a:t>7- c</a:t>
            </a:r>
          </a:p>
          <a:p>
            <a:r>
              <a:rPr lang="en-GB" sz="700" dirty="0"/>
              <a:t>8- D</a:t>
            </a:r>
          </a:p>
          <a:p>
            <a:r>
              <a:rPr lang="en-GB" sz="700" dirty="0"/>
              <a:t>9- D</a:t>
            </a:r>
          </a:p>
          <a:p>
            <a:r>
              <a:rPr lang="en-GB" sz="700" dirty="0"/>
              <a:t>10- C</a:t>
            </a:r>
          </a:p>
          <a:p>
            <a:r>
              <a:rPr lang="en-GB" sz="700" dirty="0"/>
              <a:t>11- B</a:t>
            </a:r>
          </a:p>
          <a:p>
            <a:r>
              <a:rPr lang="en-GB" sz="700" dirty="0"/>
              <a:t>12- C</a:t>
            </a:r>
          </a:p>
        </p:txBody>
      </p:sp>
      <p:sp>
        <p:nvSpPr>
          <p:cNvPr id="5" name="Slide Number Placeholder 4">
            <a:extLst>
              <a:ext uri="{FF2B5EF4-FFF2-40B4-BE49-F238E27FC236}">
                <a16:creationId xmlns:a16="http://schemas.microsoft.com/office/drawing/2014/main" id="{2EF6CC09-CC8F-4A97-9701-E35A9D02416A}"/>
              </a:ext>
            </a:extLst>
          </p:cNvPr>
          <p:cNvSpPr>
            <a:spLocks noGrp="1"/>
          </p:cNvSpPr>
          <p:nvPr>
            <p:ph type="sldNum" sz="quarter" idx="12"/>
          </p:nvPr>
        </p:nvSpPr>
        <p:spPr/>
        <p:txBody>
          <a:bodyPr/>
          <a:lstStyle/>
          <a:p>
            <a:fld id="{E268A2EE-60DF-4D9A-BDB5-E8B57244CE40}" type="slidenum">
              <a:rPr lang="en-GB" smtClean="0"/>
              <a:pPr/>
              <a:t>81</a:t>
            </a:fld>
            <a:endParaRPr lang="en-GB"/>
          </a:p>
        </p:txBody>
      </p:sp>
    </p:spTree>
    <p:extLst>
      <p:ext uri="{BB962C8B-B14F-4D97-AF65-F5344CB8AC3E}">
        <p14:creationId xmlns:p14="http://schemas.microsoft.com/office/powerpoint/2010/main" val="188532089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699" y="692696"/>
            <a:ext cx="11681138" cy="423040"/>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Extra Questions &amp; Answers</a:t>
            </a:r>
          </a:p>
        </p:txBody>
      </p:sp>
      <p:sp>
        <p:nvSpPr>
          <p:cNvPr id="3" name="Content Placeholder 2"/>
          <p:cNvSpPr>
            <a:spLocks noGrp="1"/>
          </p:cNvSpPr>
          <p:nvPr>
            <p:ph idx="1"/>
          </p:nvPr>
        </p:nvSpPr>
        <p:spPr>
          <a:xfrm>
            <a:off x="231819" y="1115736"/>
            <a:ext cx="11706895" cy="5742264"/>
          </a:xfrm>
        </p:spPr>
        <p:txBody>
          <a:bodyPr>
            <a:normAutofit/>
          </a:bodyPr>
          <a:lstStyle/>
          <a:p>
            <a:pPr lvl="0"/>
            <a:r>
              <a:rPr lang="en-GB" sz="2000" b="1" u="sng" dirty="0"/>
              <a:t>Question 1:</a:t>
            </a:r>
            <a:r>
              <a:rPr lang="en-GB" sz="2000" b="1" dirty="0"/>
              <a:t> </a:t>
            </a:r>
            <a:r>
              <a:rPr lang="en-GB" sz="2000" dirty="0"/>
              <a:t>Define the following concepts and find at least one example for each:</a:t>
            </a:r>
          </a:p>
          <a:p>
            <a:pPr marL="868680" lvl="1" indent="-457200">
              <a:buFont typeface="+mj-lt"/>
              <a:buAutoNum type="alphaLcParenR"/>
            </a:pPr>
            <a:r>
              <a:rPr lang="en-GB" sz="2000" dirty="0">
                <a:solidFill>
                  <a:schemeClr val="tx1"/>
                </a:solidFill>
              </a:rPr>
              <a:t>Corporations</a:t>
            </a:r>
          </a:p>
          <a:p>
            <a:pPr marL="868680" lvl="1" indent="-457200">
              <a:buFont typeface="+mj-lt"/>
              <a:buAutoNum type="alphaLcParenR"/>
            </a:pPr>
            <a:r>
              <a:rPr lang="en-GB" sz="2000" dirty="0">
                <a:solidFill>
                  <a:schemeClr val="tx1"/>
                </a:solidFill>
              </a:rPr>
              <a:t>Limited Liability</a:t>
            </a:r>
          </a:p>
          <a:p>
            <a:pPr marL="868680" lvl="1" indent="-457200">
              <a:buFont typeface="+mj-lt"/>
              <a:buAutoNum type="alphaLcParenR"/>
            </a:pPr>
            <a:r>
              <a:rPr lang="en-GB" sz="2000" dirty="0">
                <a:solidFill>
                  <a:schemeClr val="tx1"/>
                </a:solidFill>
              </a:rPr>
              <a:t>Real Assets</a:t>
            </a:r>
          </a:p>
          <a:p>
            <a:pPr marL="868680" lvl="1" indent="-457200">
              <a:buFont typeface="+mj-lt"/>
              <a:buAutoNum type="alphaLcParenR"/>
            </a:pPr>
            <a:r>
              <a:rPr lang="en-GB" sz="2000" dirty="0">
                <a:solidFill>
                  <a:schemeClr val="tx1"/>
                </a:solidFill>
              </a:rPr>
              <a:t>Financial Assets</a:t>
            </a:r>
          </a:p>
          <a:p>
            <a:pPr marL="868680" lvl="1" indent="-457200">
              <a:buFont typeface="+mj-lt"/>
              <a:buAutoNum type="alphaLcParenR"/>
            </a:pPr>
            <a:r>
              <a:rPr lang="en-GB" sz="2000" dirty="0">
                <a:solidFill>
                  <a:schemeClr val="tx1"/>
                </a:solidFill>
              </a:rPr>
              <a:t>Securities</a:t>
            </a:r>
          </a:p>
          <a:p>
            <a:pPr marL="868680" lvl="1" indent="-457200">
              <a:buFont typeface="+mj-lt"/>
              <a:buAutoNum type="alphaLcParenR"/>
            </a:pPr>
            <a:r>
              <a:rPr lang="en-GB" sz="2000" dirty="0">
                <a:solidFill>
                  <a:schemeClr val="tx1"/>
                </a:solidFill>
              </a:rPr>
              <a:t>Market Capitalisation of a Company</a:t>
            </a:r>
          </a:p>
          <a:p>
            <a:pPr marL="868680" lvl="1" indent="-457200">
              <a:buFont typeface="+mj-lt"/>
              <a:buAutoNum type="alphaLcParenR"/>
            </a:pPr>
            <a:r>
              <a:rPr lang="en-GB" sz="2000" dirty="0">
                <a:solidFill>
                  <a:schemeClr val="tx1"/>
                </a:solidFill>
              </a:rPr>
              <a:t>Hurdle Rate</a:t>
            </a:r>
          </a:p>
          <a:p>
            <a:pPr marL="868680" lvl="1" indent="-457200">
              <a:buFont typeface="+mj-lt"/>
              <a:buAutoNum type="alphaLcParenR"/>
            </a:pPr>
            <a:r>
              <a:rPr lang="en-GB" sz="2000" dirty="0">
                <a:solidFill>
                  <a:schemeClr val="tx1"/>
                </a:solidFill>
              </a:rPr>
              <a:t>Opportunity Cost of Capital</a:t>
            </a:r>
          </a:p>
          <a:p>
            <a:pPr marL="868680" lvl="1" indent="-457200">
              <a:buFont typeface="+mj-lt"/>
              <a:buAutoNum type="alphaLcParenR"/>
            </a:pPr>
            <a:r>
              <a:rPr lang="en-GB" sz="2000" dirty="0">
                <a:solidFill>
                  <a:schemeClr val="tx1"/>
                </a:solidFill>
              </a:rPr>
              <a:t>Agency Problem</a:t>
            </a:r>
          </a:p>
          <a:p>
            <a:pPr marL="868680" lvl="1" indent="-457200">
              <a:buFont typeface="+mj-lt"/>
              <a:buAutoNum type="alphaLcParenR"/>
            </a:pPr>
            <a:r>
              <a:rPr lang="en-GB" sz="2000" dirty="0">
                <a:solidFill>
                  <a:schemeClr val="tx1"/>
                </a:solidFill>
              </a:rPr>
              <a:t>Time Value of Money</a:t>
            </a:r>
          </a:p>
          <a:p>
            <a:pPr>
              <a:buFont typeface="Arial" panose="020B0604020202020204" pitchFamily="34" charset="0"/>
              <a:buChar char="•"/>
            </a:pPr>
            <a:r>
              <a:rPr lang="en-GB" sz="2000" b="1" u="sng" dirty="0">
                <a:solidFill>
                  <a:srgbClr val="FF0000"/>
                </a:solidFill>
              </a:rPr>
              <a:t>Answer: </a:t>
            </a:r>
          </a:p>
          <a:p>
            <a:pPr marL="109728" indent="0">
              <a:buNone/>
            </a:pPr>
            <a:r>
              <a:rPr lang="en-GB" sz="2000" dirty="0"/>
              <a:t>a) Slide </a:t>
            </a:r>
            <a:r>
              <a:rPr lang="en-GB" sz="2000" dirty="0">
                <a:solidFill>
                  <a:srgbClr val="FF0000"/>
                </a:solidFill>
              </a:rPr>
              <a:t>59</a:t>
            </a:r>
            <a:r>
              <a:rPr lang="en-GB" sz="2000" dirty="0"/>
              <a:t> , b) limitation of shareholders’ losses to the amount of investment, c) Slide </a:t>
            </a:r>
            <a:r>
              <a:rPr lang="en-GB" sz="2000" dirty="0">
                <a:solidFill>
                  <a:srgbClr val="FF0000"/>
                </a:solidFill>
              </a:rPr>
              <a:t>63</a:t>
            </a:r>
            <a:r>
              <a:rPr lang="en-GB" sz="2000" dirty="0"/>
              <a:t>, d) Slide </a:t>
            </a:r>
            <a:r>
              <a:rPr lang="en-GB" sz="2000" dirty="0">
                <a:solidFill>
                  <a:srgbClr val="FF0000"/>
                </a:solidFill>
              </a:rPr>
              <a:t>63</a:t>
            </a:r>
            <a:r>
              <a:rPr lang="en-GB" sz="2000" dirty="0"/>
              <a:t>, e) Slide </a:t>
            </a:r>
            <a:r>
              <a:rPr lang="en-GB" sz="2000" dirty="0">
                <a:solidFill>
                  <a:srgbClr val="FF0000"/>
                </a:solidFill>
              </a:rPr>
              <a:t>21 &amp; 64</a:t>
            </a:r>
            <a:r>
              <a:rPr lang="en-GB" sz="2000" dirty="0"/>
              <a:t>, f) It is the values of the company in terms of its shares, g) Slide </a:t>
            </a:r>
            <a:r>
              <a:rPr lang="en-GB" sz="2000" dirty="0">
                <a:solidFill>
                  <a:srgbClr val="FF0000"/>
                </a:solidFill>
              </a:rPr>
              <a:t>71</a:t>
            </a:r>
            <a:r>
              <a:rPr lang="en-GB" sz="2000" dirty="0"/>
              <a:t>, h) Slide </a:t>
            </a:r>
            <a:r>
              <a:rPr lang="en-GB" sz="2000" dirty="0">
                <a:solidFill>
                  <a:srgbClr val="FF0000"/>
                </a:solidFill>
              </a:rPr>
              <a:t>71 &amp; 72</a:t>
            </a:r>
            <a:r>
              <a:rPr lang="en-GB" sz="2000" dirty="0"/>
              <a:t>, </a:t>
            </a:r>
            <a:r>
              <a:rPr lang="en-GB" sz="2000" dirty="0" err="1"/>
              <a:t>i</a:t>
            </a:r>
            <a:r>
              <a:rPr lang="en-GB" sz="2000" dirty="0"/>
              <a:t>) Slide </a:t>
            </a:r>
            <a:r>
              <a:rPr lang="en-GB" sz="2000" dirty="0">
                <a:solidFill>
                  <a:srgbClr val="FF0000"/>
                </a:solidFill>
              </a:rPr>
              <a:t>60 &amp; 61</a:t>
            </a:r>
            <a:r>
              <a:rPr lang="en-GB" sz="2000" dirty="0"/>
              <a:t>, j) Slide </a:t>
            </a:r>
            <a:r>
              <a:rPr lang="en-GB" sz="2000" dirty="0">
                <a:solidFill>
                  <a:srgbClr val="FF0000"/>
                </a:solidFill>
              </a:rPr>
              <a:t>73</a:t>
            </a:r>
          </a:p>
          <a:p>
            <a:pPr marL="109728" indent="0">
              <a:buNone/>
            </a:pPr>
            <a:endParaRPr lang="en-GB" sz="2000" dirty="0"/>
          </a:p>
        </p:txBody>
      </p:sp>
      <p:sp>
        <p:nvSpPr>
          <p:cNvPr id="4" name="Slide Number Placeholder 3">
            <a:extLst>
              <a:ext uri="{FF2B5EF4-FFF2-40B4-BE49-F238E27FC236}">
                <a16:creationId xmlns:a16="http://schemas.microsoft.com/office/drawing/2014/main" id="{32E9B2EE-450A-4BAB-AEEB-712A1BE3E54C}"/>
              </a:ext>
            </a:extLst>
          </p:cNvPr>
          <p:cNvSpPr>
            <a:spLocks noGrp="1"/>
          </p:cNvSpPr>
          <p:nvPr>
            <p:ph type="sldNum" sz="quarter" idx="12"/>
          </p:nvPr>
        </p:nvSpPr>
        <p:spPr/>
        <p:txBody>
          <a:bodyPr/>
          <a:lstStyle/>
          <a:p>
            <a:fld id="{E268A2EE-60DF-4D9A-BDB5-E8B57244CE40}" type="slidenum">
              <a:rPr lang="en-GB" smtClean="0"/>
              <a:pPr/>
              <a:t>82</a:t>
            </a:fld>
            <a:endParaRPr lang="en-GB"/>
          </a:p>
        </p:txBody>
      </p:sp>
    </p:spTree>
    <p:extLst>
      <p:ext uri="{BB962C8B-B14F-4D97-AF65-F5344CB8AC3E}">
        <p14:creationId xmlns:p14="http://schemas.microsoft.com/office/powerpoint/2010/main" val="1024727410"/>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699" y="692696"/>
            <a:ext cx="11681138" cy="423040"/>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Extra Questions &amp; Answers</a:t>
            </a:r>
          </a:p>
        </p:txBody>
      </p:sp>
      <p:sp>
        <p:nvSpPr>
          <p:cNvPr id="3" name="Content Placeholder 2"/>
          <p:cNvSpPr>
            <a:spLocks noGrp="1"/>
          </p:cNvSpPr>
          <p:nvPr>
            <p:ph idx="1"/>
          </p:nvPr>
        </p:nvSpPr>
        <p:spPr>
          <a:xfrm>
            <a:off x="231819" y="1115736"/>
            <a:ext cx="11706895" cy="5742264"/>
          </a:xfrm>
        </p:spPr>
        <p:txBody>
          <a:bodyPr>
            <a:normAutofit/>
          </a:bodyPr>
          <a:lstStyle/>
          <a:p>
            <a:pPr>
              <a:buFont typeface="Arial" panose="020B0604020202020204" pitchFamily="34" charset="0"/>
              <a:buChar char="•"/>
            </a:pPr>
            <a:r>
              <a:rPr lang="en-GB" sz="2000" b="1" u="sng" dirty="0"/>
              <a:t>Question 2:</a:t>
            </a:r>
            <a:r>
              <a:rPr lang="en-GB" sz="2000" dirty="0"/>
              <a:t> Fill the gaps by choosing one of the terms:</a:t>
            </a:r>
          </a:p>
          <a:p>
            <a:pPr marL="109728" indent="0">
              <a:buNone/>
            </a:pPr>
            <a:r>
              <a:rPr lang="en-GB" sz="2000" dirty="0"/>
              <a:t>“Companies usually buy …(</a:t>
            </a:r>
            <a:r>
              <a:rPr lang="en-GB" sz="2000" dirty="0">
                <a:solidFill>
                  <a:schemeClr val="accent3"/>
                </a:solidFill>
              </a:rPr>
              <a:t>a</a:t>
            </a:r>
            <a:r>
              <a:rPr lang="en-GB" sz="2000" dirty="0"/>
              <a:t>)... Assets. These include both tangible assets such as …(</a:t>
            </a:r>
            <a:r>
              <a:rPr lang="en-GB" sz="2000" dirty="0">
                <a:solidFill>
                  <a:schemeClr val="accent3"/>
                </a:solidFill>
              </a:rPr>
              <a:t>b</a:t>
            </a:r>
            <a:r>
              <a:rPr lang="en-GB" sz="2000" dirty="0"/>
              <a:t>)…. and intangible assets such as ...(</a:t>
            </a:r>
            <a:r>
              <a:rPr lang="en-GB" sz="2000" dirty="0">
                <a:solidFill>
                  <a:schemeClr val="accent3"/>
                </a:solidFill>
              </a:rPr>
              <a:t>c</a:t>
            </a:r>
            <a:r>
              <a:rPr lang="en-GB" sz="2000" dirty="0"/>
              <a:t>)…. . To pay for these assets, they sell ….(</a:t>
            </a:r>
            <a:r>
              <a:rPr lang="en-GB" sz="2000" dirty="0">
                <a:solidFill>
                  <a:schemeClr val="accent3"/>
                </a:solidFill>
              </a:rPr>
              <a:t>d</a:t>
            </a:r>
            <a:r>
              <a:rPr lang="en-GB" sz="2000" dirty="0"/>
              <a:t>)…. Assets such as …(</a:t>
            </a:r>
            <a:r>
              <a:rPr lang="en-GB" sz="2000" dirty="0">
                <a:solidFill>
                  <a:schemeClr val="accent3"/>
                </a:solidFill>
              </a:rPr>
              <a:t>e</a:t>
            </a:r>
            <a:r>
              <a:rPr lang="en-GB" sz="2000" dirty="0"/>
              <a:t>).... The decision about which assets to buy is usually termed the …(</a:t>
            </a:r>
            <a:r>
              <a:rPr lang="en-GB" sz="2000" dirty="0">
                <a:solidFill>
                  <a:schemeClr val="accent3"/>
                </a:solidFill>
              </a:rPr>
              <a:t>f</a:t>
            </a:r>
            <a:r>
              <a:rPr lang="en-GB" sz="2000" dirty="0"/>
              <a:t>)…. or …(</a:t>
            </a:r>
            <a:r>
              <a:rPr lang="en-GB" sz="2000" dirty="0">
                <a:solidFill>
                  <a:schemeClr val="accent3"/>
                </a:solidFill>
              </a:rPr>
              <a:t>g</a:t>
            </a:r>
            <a:r>
              <a:rPr lang="en-GB" sz="2000" dirty="0"/>
              <a:t>)…. decision. The decision about how to raise the money is usually termed the …(</a:t>
            </a:r>
            <a:r>
              <a:rPr lang="en-GB" sz="2000" dirty="0">
                <a:solidFill>
                  <a:schemeClr val="accent3"/>
                </a:solidFill>
              </a:rPr>
              <a:t>h</a:t>
            </a:r>
            <a:r>
              <a:rPr lang="en-GB" sz="2000" dirty="0"/>
              <a:t>)... decision. </a:t>
            </a:r>
          </a:p>
          <a:p>
            <a:pPr marL="109728" indent="0">
              <a:buNone/>
            </a:pPr>
            <a:r>
              <a:rPr lang="en-GB" sz="2000" dirty="0"/>
              <a:t>(Terms:  </a:t>
            </a:r>
            <a:r>
              <a:rPr lang="en-GB" sz="2000" b="1" i="1" dirty="0"/>
              <a:t>financing</a:t>
            </a:r>
            <a:r>
              <a:rPr lang="en-GB" sz="2000" dirty="0"/>
              <a:t>, </a:t>
            </a:r>
            <a:r>
              <a:rPr lang="en-GB" sz="2000" b="1" i="1" dirty="0"/>
              <a:t>real</a:t>
            </a:r>
            <a:r>
              <a:rPr lang="en-GB" sz="2000" dirty="0"/>
              <a:t>, </a:t>
            </a:r>
            <a:r>
              <a:rPr lang="en-GB" sz="2000" b="1" i="1" dirty="0"/>
              <a:t>bonds</a:t>
            </a:r>
            <a:r>
              <a:rPr lang="en-GB" sz="2000" dirty="0"/>
              <a:t>, </a:t>
            </a:r>
            <a:r>
              <a:rPr lang="en-GB" sz="2000" b="1" i="1" dirty="0"/>
              <a:t>investment</a:t>
            </a:r>
            <a:r>
              <a:rPr lang="en-GB" sz="2000" dirty="0"/>
              <a:t>, </a:t>
            </a:r>
            <a:r>
              <a:rPr lang="en-GB" sz="2000" b="1" i="1" dirty="0"/>
              <a:t>executive</a:t>
            </a:r>
            <a:r>
              <a:rPr lang="en-GB" sz="2000" dirty="0"/>
              <a:t> </a:t>
            </a:r>
            <a:r>
              <a:rPr lang="en-GB" sz="2000" b="1" i="1" dirty="0"/>
              <a:t>aeroplane</a:t>
            </a:r>
            <a:r>
              <a:rPr lang="en-GB" sz="2000" dirty="0"/>
              <a:t>, </a:t>
            </a:r>
            <a:r>
              <a:rPr lang="en-GB" sz="2000" b="1" i="1" dirty="0"/>
              <a:t>financial</a:t>
            </a:r>
            <a:r>
              <a:rPr lang="en-GB" sz="2000" dirty="0"/>
              <a:t>, </a:t>
            </a:r>
            <a:r>
              <a:rPr lang="en-GB" sz="2000" b="1" i="1" dirty="0"/>
              <a:t>capital</a:t>
            </a:r>
            <a:r>
              <a:rPr lang="en-GB" sz="2000" dirty="0"/>
              <a:t> </a:t>
            </a:r>
            <a:r>
              <a:rPr lang="en-GB" sz="2000" b="1" i="1" dirty="0"/>
              <a:t>budgeting</a:t>
            </a:r>
            <a:r>
              <a:rPr lang="en-GB" sz="2000" dirty="0"/>
              <a:t>, </a:t>
            </a:r>
            <a:r>
              <a:rPr lang="en-GB" sz="2000" b="1" i="1" dirty="0"/>
              <a:t>brand names</a:t>
            </a:r>
            <a:r>
              <a:rPr lang="en-GB" sz="2000" dirty="0"/>
              <a:t>)</a:t>
            </a:r>
          </a:p>
          <a:p>
            <a:pPr>
              <a:buFont typeface="Arial" panose="020B0604020202020204" pitchFamily="34" charset="0"/>
              <a:buChar char="•"/>
            </a:pPr>
            <a:r>
              <a:rPr lang="en-GB" sz="2000" b="1" u="sng" dirty="0">
                <a:solidFill>
                  <a:srgbClr val="FF0000"/>
                </a:solidFill>
              </a:rPr>
              <a:t>Answer:</a:t>
            </a:r>
          </a:p>
          <a:p>
            <a:pPr marL="566928" indent="-457200">
              <a:buFont typeface="+mj-lt"/>
              <a:buAutoNum type="alphaLcParenR"/>
            </a:pPr>
            <a:r>
              <a:rPr lang="en-GB" sz="2000" dirty="0"/>
              <a:t>Real</a:t>
            </a:r>
          </a:p>
          <a:p>
            <a:pPr marL="566928" indent="-457200">
              <a:buFont typeface="+mj-lt"/>
              <a:buAutoNum type="alphaLcParenR"/>
            </a:pPr>
            <a:r>
              <a:rPr lang="en-GB" sz="2000" dirty="0"/>
              <a:t>Executive aeroplane</a:t>
            </a:r>
          </a:p>
          <a:p>
            <a:pPr marL="566928" indent="-457200">
              <a:buFont typeface="+mj-lt"/>
              <a:buAutoNum type="alphaLcParenR"/>
            </a:pPr>
            <a:r>
              <a:rPr lang="en-GB" sz="2000" dirty="0"/>
              <a:t>Brand names</a:t>
            </a:r>
          </a:p>
          <a:p>
            <a:pPr marL="566928" indent="-457200">
              <a:buFont typeface="+mj-lt"/>
              <a:buAutoNum type="alphaLcParenR"/>
            </a:pPr>
            <a:r>
              <a:rPr lang="en-GB" sz="2000" dirty="0"/>
              <a:t>Financial</a:t>
            </a:r>
          </a:p>
          <a:p>
            <a:pPr marL="566928" indent="-457200">
              <a:buFont typeface="+mj-lt"/>
              <a:buAutoNum type="alphaLcParenR"/>
            </a:pPr>
            <a:r>
              <a:rPr lang="en-GB" sz="2000" dirty="0"/>
              <a:t>Bonds</a:t>
            </a:r>
          </a:p>
          <a:p>
            <a:pPr marL="566928" indent="-457200">
              <a:buFont typeface="+mj-lt"/>
              <a:buAutoNum type="alphaLcParenR"/>
            </a:pPr>
            <a:r>
              <a:rPr lang="en-GB" sz="2000" dirty="0"/>
              <a:t>Investment or capital budgeting</a:t>
            </a:r>
          </a:p>
          <a:p>
            <a:pPr marL="566928" indent="-457200">
              <a:buFont typeface="+mj-lt"/>
              <a:buAutoNum type="alphaLcParenR"/>
            </a:pPr>
            <a:r>
              <a:rPr lang="en-GB" sz="2000" dirty="0"/>
              <a:t>Capital budgeting or investment</a:t>
            </a:r>
          </a:p>
          <a:p>
            <a:pPr marL="566928" indent="-457200">
              <a:buFont typeface="+mj-lt"/>
              <a:buAutoNum type="alphaLcParenR"/>
            </a:pPr>
            <a:r>
              <a:rPr lang="en-GB" sz="2000" dirty="0"/>
              <a:t>financing</a:t>
            </a:r>
          </a:p>
          <a:p>
            <a:pPr marL="109728" indent="0">
              <a:buNone/>
            </a:pPr>
            <a:endParaRPr lang="en-GB" sz="2000" dirty="0"/>
          </a:p>
          <a:p>
            <a:pPr marL="109728" indent="0">
              <a:buNone/>
            </a:pPr>
            <a:endParaRPr lang="en-GB" sz="2000" dirty="0"/>
          </a:p>
        </p:txBody>
      </p:sp>
      <p:sp>
        <p:nvSpPr>
          <p:cNvPr id="4" name="Slide Number Placeholder 3">
            <a:extLst>
              <a:ext uri="{FF2B5EF4-FFF2-40B4-BE49-F238E27FC236}">
                <a16:creationId xmlns:a16="http://schemas.microsoft.com/office/drawing/2014/main" id="{0366D9B9-9C10-4D35-ABF1-AA9E5248133F}"/>
              </a:ext>
            </a:extLst>
          </p:cNvPr>
          <p:cNvSpPr>
            <a:spLocks noGrp="1"/>
          </p:cNvSpPr>
          <p:nvPr>
            <p:ph type="sldNum" sz="quarter" idx="12"/>
          </p:nvPr>
        </p:nvSpPr>
        <p:spPr/>
        <p:txBody>
          <a:bodyPr/>
          <a:lstStyle/>
          <a:p>
            <a:fld id="{E268A2EE-60DF-4D9A-BDB5-E8B57244CE40}" type="slidenum">
              <a:rPr lang="en-GB" smtClean="0"/>
              <a:pPr/>
              <a:t>83</a:t>
            </a:fld>
            <a:endParaRPr lang="en-GB"/>
          </a:p>
        </p:txBody>
      </p:sp>
    </p:spTree>
    <p:extLst>
      <p:ext uri="{BB962C8B-B14F-4D97-AF65-F5344CB8AC3E}">
        <p14:creationId xmlns:p14="http://schemas.microsoft.com/office/powerpoint/2010/main" val="3732966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500"/>
                                        <p:tgtEl>
                                          <p:spTgt spid="3">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500"/>
                                        <p:tgtEl>
                                          <p:spTgt spid="3">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Effect transition="in" filter="fade">
                                      <p:cBhvr>
                                        <p:cTn id="22" dur="500"/>
                                        <p:tgtEl>
                                          <p:spTgt spid="3">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500"/>
                                        <p:tgtEl>
                                          <p:spTgt spid="3">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fade">
                                      <p:cBhvr>
                                        <p:cTn id="32" dur="500"/>
                                        <p:tgtEl>
                                          <p:spTgt spid="3">
                                            <p:txEl>
                                              <p:pRg st="9" end="9"/>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Effect transition="in" filter="fade">
                                      <p:cBhvr>
                                        <p:cTn id="37" dur="500"/>
                                        <p:tgtEl>
                                          <p:spTgt spid="3">
                                            <p:txEl>
                                              <p:pRg st="10" end="1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11" end="11"/>
                                            </p:txEl>
                                          </p:spTgt>
                                        </p:tgtEl>
                                        <p:attrNameLst>
                                          <p:attrName>style.visibility</p:attrName>
                                        </p:attrNameLst>
                                      </p:cBhvr>
                                      <p:to>
                                        <p:strVal val="visible"/>
                                      </p:to>
                                    </p:set>
                                    <p:animEffect transition="in" filter="fade">
                                      <p:cBhvr>
                                        <p:cTn id="42"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699" y="692696"/>
            <a:ext cx="11681138" cy="576064"/>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Extra Questions &amp; Answers</a:t>
            </a:r>
          </a:p>
        </p:txBody>
      </p:sp>
      <p:sp>
        <p:nvSpPr>
          <p:cNvPr id="3" name="Content Placeholder 2"/>
          <p:cNvSpPr>
            <a:spLocks noGrp="1"/>
          </p:cNvSpPr>
          <p:nvPr>
            <p:ph idx="1"/>
          </p:nvPr>
        </p:nvSpPr>
        <p:spPr>
          <a:xfrm>
            <a:off x="231819" y="1340768"/>
            <a:ext cx="11706895" cy="5517232"/>
          </a:xfrm>
        </p:spPr>
        <p:txBody>
          <a:bodyPr>
            <a:normAutofit/>
          </a:bodyPr>
          <a:lstStyle/>
          <a:p>
            <a:r>
              <a:rPr lang="en-GB" sz="2000" b="1" u="sng" dirty="0"/>
              <a:t>Question 3:</a:t>
            </a:r>
            <a:r>
              <a:rPr lang="en-GB" sz="2000" dirty="0"/>
              <a:t> You are a shareholder in a corporation. The corporation earns </a:t>
            </a:r>
            <a:r>
              <a:rPr lang="en-GB" sz="2000" dirty="0">
                <a:solidFill>
                  <a:srgbClr val="FF0000"/>
                </a:solidFill>
              </a:rPr>
              <a:t>$5</a:t>
            </a:r>
            <a:r>
              <a:rPr lang="en-GB" sz="2000" dirty="0"/>
              <a:t> per share before taxes. After taxes, it will distribute the rest of its earnings to you as a dividend. The dividend is your income so you will pay taxes on these earnings. The corporate tax rate is </a:t>
            </a:r>
            <a:r>
              <a:rPr lang="en-GB" sz="2000" dirty="0">
                <a:solidFill>
                  <a:srgbClr val="FF0000"/>
                </a:solidFill>
              </a:rPr>
              <a:t>40%</a:t>
            </a:r>
            <a:r>
              <a:rPr lang="en-GB" sz="2000" dirty="0"/>
              <a:t> and your tax rate on dividend income is </a:t>
            </a:r>
            <a:r>
              <a:rPr lang="en-GB" sz="2000" dirty="0">
                <a:solidFill>
                  <a:srgbClr val="FF0000"/>
                </a:solidFill>
              </a:rPr>
              <a:t>15%</a:t>
            </a:r>
            <a:r>
              <a:rPr lang="en-GB" sz="2000" dirty="0"/>
              <a:t>. How much of the earnings remain after all taxes are paid? How much is the total effective tax rate for you?</a:t>
            </a:r>
          </a:p>
          <a:p>
            <a:r>
              <a:rPr lang="en-GB" sz="2000" b="1" u="sng" dirty="0">
                <a:solidFill>
                  <a:srgbClr val="FF0000"/>
                </a:solidFill>
              </a:rPr>
              <a:t>Answer:</a:t>
            </a:r>
            <a:r>
              <a:rPr lang="en-GB" sz="2000" dirty="0">
                <a:solidFill>
                  <a:srgbClr val="FF0000"/>
                </a:solidFill>
              </a:rPr>
              <a:t> </a:t>
            </a:r>
          </a:p>
          <a:p>
            <a:pPr marL="109728" indent="0">
              <a:buNone/>
            </a:pPr>
            <a:r>
              <a:rPr lang="en-GB" sz="2000" dirty="0"/>
              <a:t>Corporate tax to the government= </a:t>
            </a:r>
            <a:r>
              <a:rPr lang="en-GB" sz="2000" dirty="0">
                <a:solidFill>
                  <a:srgbClr val="FF0000"/>
                </a:solidFill>
              </a:rPr>
              <a:t>0.40 x $5=$2</a:t>
            </a:r>
          </a:p>
          <a:p>
            <a:pPr marL="109728" indent="0">
              <a:buNone/>
            </a:pPr>
            <a:r>
              <a:rPr lang="en-GB" sz="2000" dirty="0"/>
              <a:t>Remaining income= </a:t>
            </a:r>
            <a:r>
              <a:rPr lang="en-GB" sz="2000" dirty="0">
                <a:solidFill>
                  <a:srgbClr val="FF0000"/>
                </a:solidFill>
              </a:rPr>
              <a:t>$5-$2=$3</a:t>
            </a:r>
          </a:p>
          <a:p>
            <a:pPr marL="109728" indent="0">
              <a:buNone/>
            </a:pPr>
            <a:r>
              <a:rPr lang="en-GB" sz="2000" dirty="0"/>
              <a:t>Tax on the remaining= </a:t>
            </a:r>
            <a:r>
              <a:rPr lang="en-GB" sz="2000" dirty="0">
                <a:solidFill>
                  <a:srgbClr val="FF0000"/>
                </a:solidFill>
              </a:rPr>
              <a:t>0.15 x $3=$0.45</a:t>
            </a:r>
          </a:p>
          <a:p>
            <a:pPr marL="109728" indent="0">
              <a:buNone/>
            </a:pPr>
            <a:r>
              <a:rPr lang="en-GB" sz="2000" dirty="0"/>
              <a:t>Total tax= </a:t>
            </a:r>
            <a:r>
              <a:rPr lang="en-GB" sz="2000" dirty="0">
                <a:solidFill>
                  <a:srgbClr val="FF0000"/>
                </a:solidFill>
              </a:rPr>
              <a:t>$2+$0.45=$2.45</a:t>
            </a:r>
          </a:p>
          <a:p>
            <a:pPr marL="109728" indent="0">
              <a:buNone/>
            </a:pPr>
            <a:r>
              <a:rPr lang="en-GB" sz="2000" dirty="0"/>
              <a:t>Remaining income for the shareholder</a:t>
            </a:r>
            <a:r>
              <a:rPr lang="en-GB" sz="2000" dirty="0">
                <a:solidFill>
                  <a:srgbClr val="FF0000"/>
                </a:solidFill>
              </a:rPr>
              <a:t>=$5-$2.45=$2.55</a:t>
            </a:r>
          </a:p>
          <a:p>
            <a:pPr marL="109728" indent="0">
              <a:buNone/>
            </a:pPr>
            <a:r>
              <a:rPr lang="en-GB" sz="2000" dirty="0"/>
              <a:t>Total effective tax rate=</a:t>
            </a:r>
            <a:r>
              <a:rPr lang="en-GB" sz="2000" dirty="0">
                <a:solidFill>
                  <a:srgbClr val="FF0000"/>
                </a:solidFill>
              </a:rPr>
              <a:t>2.45/5=49%</a:t>
            </a:r>
          </a:p>
          <a:p>
            <a:pPr marL="109728" indent="0">
              <a:buNone/>
            </a:pPr>
            <a:endParaRPr lang="en-GB" sz="2000" dirty="0"/>
          </a:p>
          <a:p>
            <a:pPr marL="109728" indent="0">
              <a:buNone/>
            </a:pPr>
            <a:endParaRPr lang="en-GB" sz="2000" dirty="0"/>
          </a:p>
        </p:txBody>
      </p:sp>
      <p:sp>
        <p:nvSpPr>
          <p:cNvPr id="4" name="Slide Number Placeholder 3">
            <a:extLst>
              <a:ext uri="{FF2B5EF4-FFF2-40B4-BE49-F238E27FC236}">
                <a16:creationId xmlns:a16="http://schemas.microsoft.com/office/drawing/2014/main" id="{7A924F2F-B101-43CD-B315-B67CEBB04A4C}"/>
              </a:ext>
            </a:extLst>
          </p:cNvPr>
          <p:cNvSpPr>
            <a:spLocks noGrp="1"/>
          </p:cNvSpPr>
          <p:nvPr>
            <p:ph type="sldNum" sz="quarter" idx="12"/>
          </p:nvPr>
        </p:nvSpPr>
        <p:spPr/>
        <p:txBody>
          <a:bodyPr/>
          <a:lstStyle/>
          <a:p>
            <a:fld id="{E268A2EE-60DF-4D9A-BDB5-E8B57244CE40}" type="slidenum">
              <a:rPr lang="en-GB" smtClean="0"/>
              <a:pPr/>
              <a:t>84</a:t>
            </a:fld>
            <a:endParaRPr lang="en-GB"/>
          </a:p>
        </p:txBody>
      </p:sp>
    </p:spTree>
    <p:extLst>
      <p:ext uri="{BB962C8B-B14F-4D97-AF65-F5344CB8AC3E}">
        <p14:creationId xmlns:p14="http://schemas.microsoft.com/office/powerpoint/2010/main" val="3124826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fade">
                                      <p:cBhvr>
                                        <p:cTn id="13" dur="500"/>
                                        <p:tgtEl>
                                          <p:spTgt spid="3">
                                            <p:txEl>
                                              <p:pRg st="4" end="4"/>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5" end="5"/>
                                            </p:txEl>
                                          </p:spTgt>
                                        </p:tgtEl>
                                        <p:attrNameLst>
                                          <p:attrName>style.visibility</p:attrName>
                                        </p:attrNameLst>
                                      </p:cBhvr>
                                      <p:to>
                                        <p:strVal val="visible"/>
                                      </p:to>
                                    </p:set>
                                    <p:animEffect transition="in" filter="fade">
                                      <p:cBhvr>
                                        <p:cTn id="16" dur="500"/>
                                        <p:tgtEl>
                                          <p:spTgt spid="3">
                                            <p:txEl>
                                              <p:pRg st="5" end="5"/>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fade">
                                      <p:cBhvr>
                                        <p:cTn id="19" dur="500"/>
                                        <p:tgtEl>
                                          <p:spTgt spid="3">
                                            <p:txEl>
                                              <p:pRg st="6" end="6"/>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Effect transition="in" filter="fade">
                                      <p:cBhvr>
                                        <p:cTn id="2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699" y="692696"/>
            <a:ext cx="11681138" cy="576064"/>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Extra Questions &amp; Answers</a:t>
            </a:r>
          </a:p>
        </p:txBody>
      </p:sp>
      <p:sp>
        <p:nvSpPr>
          <p:cNvPr id="3" name="Content Placeholder 2"/>
          <p:cNvSpPr>
            <a:spLocks noGrp="1"/>
          </p:cNvSpPr>
          <p:nvPr>
            <p:ph idx="1"/>
          </p:nvPr>
        </p:nvSpPr>
        <p:spPr>
          <a:xfrm>
            <a:off x="231819" y="1340768"/>
            <a:ext cx="11706895" cy="5517232"/>
          </a:xfrm>
        </p:spPr>
        <p:txBody>
          <a:bodyPr>
            <a:normAutofit/>
          </a:bodyPr>
          <a:lstStyle/>
          <a:p>
            <a:pPr>
              <a:buFont typeface="Arial" panose="020B0604020202020204" pitchFamily="34" charset="0"/>
              <a:buChar char="•"/>
            </a:pPr>
            <a:r>
              <a:rPr lang="en-GB" sz="2000" b="1" u="sng" dirty="0"/>
              <a:t>Question 4:</a:t>
            </a:r>
            <a:r>
              <a:rPr lang="en-GB" sz="2000" dirty="0"/>
              <a:t> You are a shareholder in a corporation that has income before taxes of </a:t>
            </a:r>
            <a:r>
              <a:rPr lang="en-GB" sz="2000" dirty="0">
                <a:solidFill>
                  <a:srgbClr val="FF0000"/>
                </a:solidFill>
              </a:rPr>
              <a:t>$4</a:t>
            </a:r>
            <a:r>
              <a:rPr lang="en-GB" sz="2000" dirty="0"/>
              <a:t> million. Once the firm has paid taxes, it will distribute the rest of its earnings to its shareholders as a dividend. There are </a:t>
            </a:r>
            <a:r>
              <a:rPr lang="en-GB" sz="2000" dirty="0">
                <a:solidFill>
                  <a:srgbClr val="FF0000"/>
                </a:solidFill>
              </a:rPr>
              <a:t>1 </a:t>
            </a:r>
            <a:r>
              <a:rPr lang="en-GB" sz="2000" dirty="0"/>
              <a:t>million shares outstanding. Assume the corporate tax rate is </a:t>
            </a:r>
            <a:r>
              <a:rPr lang="en-GB" sz="2000" dirty="0">
                <a:solidFill>
                  <a:srgbClr val="FF0000"/>
                </a:solidFill>
              </a:rPr>
              <a:t>34%</a:t>
            </a:r>
            <a:r>
              <a:rPr lang="en-GB" sz="2000" dirty="0"/>
              <a:t>, and the personal tax rate on dividend income is </a:t>
            </a:r>
            <a:r>
              <a:rPr lang="en-GB" sz="2000" dirty="0">
                <a:solidFill>
                  <a:srgbClr val="FF0000"/>
                </a:solidFill>
              </a:rPr>
              <a:t>20%</a:t>
            </a:r>
            <a:r>
              <a:rPr lang="en-GB" sz="2000" dirty="0"/>
              <a:t>. As a shareholder with </a:t>
            </a:r>
            <a:r>
              <a:rPr lang="en-GB" sz="2000" dirty="0">
                <a:solidFill>
                  <a:srgbClr val="FF0000"/>
                </a:solidFill>
              </a:rPr>
              <a:t>100</a:t>
            </a:r>
            <a:r>
              <a:rPr lang="en-GB" sz="2000" dirty="0"/>
              <a:t> shares, how much will you receive after all taxes are paid?</a:t>
            </a:r>
          </a:p>
          <a:p>
            <a:pPr>
              <a:buFont typeface="Arial" panose="020B0604020202020204" pitchFamily="34" charset="0"/>
              <a:buChar char="•"/>
            </a:pPr>
            <a:r>
              <a:rPr lang="en-GB" sz="2000" b="1" u="sng" dirty="0">
                <a:solidFill>
                  <a:srgbClr val="FF0000"/>
                </a:solidFill>
              </a:rPr>
              <a:t>Answer:</a:t>
            </a:r>
          </a:p>
          <a:p>
            <a:pPr>
              <a:buFont typeface="Arial" panose="020B0604020202020204" pitchFamily="34" charset="0"/>
              <a:buChar char="•"/>
            </a:pPr>
            <a:r>
              <a:rPr lang="en-GB" sz="2000" dirty="0"/>
              <a:t>First, the corporation must pay its taxes. It earned </a:t>
            </a:r>
            <a:r>
              <a:rPr lang="en-GB" sz="2000" dirty="0">
                <a:solidFill>
                  <a:srgbClr val="FF0000"/>
                </a:solidFill>
              </a:rPr>
              <a:t>$4</a:t>
            </a:r>
            <a:r>
              <a:rPr lang="en-GB" sz="2000" dirty="0"/>
              <a:t> million but must pay </a:t>
            </a:r>
            <a:r>
              <a:rPr lang="en-GB" sz="2000" dirty="0">
                <a:solidFill>
                  <a:srgbClr val="FF0000"/>
                </a:solidFill>
              </a:rPr>
              <a:t>34% × $4 million = $1.36 million </a:t>
            </a:r>
            <a:r>
              <a:rPr lang="en-GB" sz="2000" dirty="0"/>
              <a:t>in corporate taxes. That leaves </a:t>
            </a:r>
            <a:r>
              <a:rPr lang="en-GB" sz="2000" dirty="0">
                <a:solidFill>
                  <a:srgbClr val="FF0000"/>
                </a:solidFill>
              </a:rPr>
              <a:t>$2.64 </a:t>
            </a:r>
            <a:r>
              <a:rPr lang="en-GB" sz="2000" dirty="0"/>
              <a:t>million to distribute to shareholders.  Collectively, shareholders will have to pay </a:t>
            </a:r>
            <a:r>
              <a:rPr lang="en-GB" sz="2000" dirty="0">
                <a:solidFill>
                  <a:srgbClr val="FF0000"/>
                </a:solidFill>
              </a:rPr>
              <a:t>20% × $2.64 million = $528,000 </a:t>
            </a:r>
            <a:r>
              <a:rPr lang="en-GB" sz="2000" dirty="0"/>
              <a:t>in taxes on the dividends.  This leaves </a:t>
            </a:r>
            <a:r>
              <a:rPr lang="en-GB" sz="2000" dirty="0">
                <a:solidFill>
                  <a:srgbClr val="FF0000"/>
                </a:solidFill>
              </a:rPr>
              <a:t>$2.64 </a:t>
            </a:r>
            <a:r>
              <a:rPr lang="en-GB" sz="2000" dirty="0"/>
              <a:t>million </a:t>
            </a:r>
            <a:r>
              <a:rPr lang="en-GB" sz="2000" dirty="0">
                <a:solidFill>
                  <a:srgbClr val="FF0000"/>
                </a:solidFill>
              </a:rPr>
              <a:t>- $528,000 = $2,112,000 </a:t>
            </a:r>
            <a:r>
              <a:rPr lang="en-GB" sz="2000" dirty="0"/>
              <a:t>after all taxes are paid. As the owner of </a:t>
            </a:r>
            <a:r>
              <a:rPr lang="en-GB" sz="2000" dirty="0">
                <a:solidFill>
                  <a:srgbClr val="FF0000"/>
                </a:solidFill>
              </a:rPr>
              <a:t>100</a:t>
            </a:r>
            <a:r>
              <a:rPr lang="en-GB" sz="2000" dirty="0"/>
              <a:t> shares, you will have </a:t>
            </a:r>
            <a:r>
              <a:rPr lang="en-GB" sz="2000" dirty="0">
                <a:solidFill>
                  <a:srgbClr val="FF0000"/>
                </a:solidFill>
              </a:rPr>
              <a:t>$211.20 </a:t>
            </a:r>
            <a:r>
              <a:rPr lang="en-GB" sz="2000" dirty="0"/>
              <a:t>after both corporate and personal taxes are paid.</a:t>
            </a:r>
          </a:p>
          <a:p>
            <a:pPr>
              <a:buFont typeface="Arial" panose="020B0604020202020204" pitchFamily="34" charset="0"/>
              <a:buChar char="•"/>
            </a:pPr>
            <a:endParaRPr lang="en-GB" sz="2000" dirty="0"/>
          </a:p>
          <a:p>
            <a:pPr marL="109728" indent="0">
              <a:buNone/>
            </a:pPr>
            <a:endParaRPr lang="en-GB" sz="2000" dirty="0"/>
          </a:p>
          <a:p>
            <a:pPr marL="109728" indent="0">
              <a:buNone/>
            </a:pPr>
            <a:endParaRPr lang="en-GB" sz="2000" dirty="0"/>
          </a:p>
        </p:txBody>
      </p:sp>
      <p:sp>
        <p:nvSpPr>
          <p:cNvPr id="4" name="Slide Number Placeholder 3">
            <a:extLst>
              <a:ext uri="{FF2B5EF4-FFF2-40B4-BE49-F238E27FC236}">
                <a16:creationId xmlns:a16="http://schemas.microsoft.com/office/drawing/2014/main" id="{4B9AFF6E-ED9C-4D5C-8945-887580AE1274}"/>
              </a:ext>
            </a:extLst>
          </p:cNvPr>
          <p:cNvSpPr>
            <a:spLocks noGrp="1"/>
          </p:cNvSpPr>
          <p:nvPr>
            <p:ph type="sldNum" sz="quarter" idx="12"/>
          </p:nvPr>
        </p:nvSpPr>
        <p:spPr/>
        <p:txBody>
          <a:bodyPr/>
          <a:lstStyle/>
          <a:p>
            <a:fld id="{E268A2EE-60DF-4D9A-BDB5-E8B57244CE40}" type="slidenum">
              <a:rPr lang="en-GB" smtClean="0"/>
              <a:pPr/>
              <a:t>85</a:t>
            </a:fld>
            <a:endParaRPr lang="en-GB"/>
          </a:p>
        </p:txBody>
      </p:sp>
    </p:spTree>
    <p:extLst>
      <p:ext uri="{BB962C8B-B14F-4D97-AF65-F5344CB8AC3E}">
        <p14:creationId xmlns:p14="http://schemas.microsoft.com/office/powerpoint/2010/main" val="333970063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699" y="692696"/>
            <a:ext cx="11681138" cy="576064"/>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Extra Questions &amp; Answers</a:t>
            </a:r>
          </a:p>
        </p:txBody>
      </p:sp>
      <p:sp>
        <p:nvSpPr>
          <p:cNvPr id="3" name="Content Placeholder 2"/>
          <p:cNvSpPr>
            <a:spLocks noGrp="1"/>
          </p:cNvSpPr>
          <p:nvPr>
            <p:ph idx="1"/>
          </p:nvPr>
        </p:nvSpPr>
        <p:spPr>
          <a:xfrm>
            <a:off x="231819" y="1340768"/>
            <a:ext cx="11706895" cy="5517232"/>
          </a:xfrm>
        </p:spPr>
        <p:txBody>
          <a:bodyPr>
            <a:normAutofit/>
          </a:bodyPr>
          <a:lstStyle/>
          <a:p>
            <a:pPr>
              <a:buFont typeface="Arial" panose="020B0604020202020204" pitchFamily="34" charset="0"/>
              <a:buChar char="•"/>
            </a:pPr>
            <a:r>
              <a:rPr lang="en-GB" sz="2000" b="1" u="sng" dirty="0"/>
              <a:t>Question 5:</a:t>
            </a:r>
            <a:r>
              <a:rPr lang="en-GB" sz="2000" dirty="0"/>
              <a:t> F&amp;H Corp. continues to invest heavily in a declining industry. Here is a passage from a recent speech by F&amp;H’s CFO.</a:t>
            </a:r>
          </a:p>
          <a:p>
            <a:pPr marL="109728" indent="0">
              <a:buNone/>
            </a:pPr>
            <a:r>
              <a:rPr lang="en-GB" sz="1400" dirty="0"/>
              <a:t>We at F&amp;H have of course noted the complaints of a few spineless investors and uninformed security analysts about the slow growth of profits and dividends. Unlike those confirm doubters, we have confidence in the long-run demand for mechanical encabulators, despite competing for digital products. We are therefore determined to invest to maintain our share of the overall </a:t>
            </a:r>
            <a:r>
              <a:rPr lang="en-GB" sz="1400" dirty="0" err="1"/>
              <a:t>encabulator</a:t>
            </a:r>
            <a:r>
              <a:rPr lang="en-GB" sz="1400" dirty="0"/>
              <a:t> market. F&amp;H has a rigorous CAPEX approval process, and we are confident of returns of around </a:t>
            </a:r>
            <a:r>
              <a:rPr lang="en-GB" sz="1400" dirty="0">
                <a:solidFill>
                  <a:srgbClr val="FF0000"/>
                </a:solidFill>
              </a:rPr>
              <a:t>8%</a:t>
            </a:r>
            <a:r>
              <a:rPr lang="en-GB" sz="1400" dirty="0"/>
              <a:t> on investment. That’s a far better return than F&amp;H earns on its cash holdings. The CFO went on to explain that F&amp;H invested excess cash in short-term U.S. government securities, which are almost entirely risk-free but offered only a </a:t>
            </a:r>
            <a:r>
              <a:rPr lang="en-GB" sz="1400" dirty="0">
                <a:solidFill>
                  <a:srgbClr val="FF0000"/>
                </a:solidFill>
              </a:rPr>
              <a:t>4%</a:t>
            </a:r>
            <a:r>
              <a:rPr lang="en-GB" sz="1400" dirty="0"/>
              <a:t> rate of return.</a:t>
            </a:r>
          </a:p>
          <a:p>
            <a:pPr marL="566928" indent="-457200">
              <a:buAutoNum type="alphaLcParenR"/>
            </a:pPr>
            <a:r>
              <a:rPr lang="en-GB" sz="2000" dirty="0"/>
              <a:t>Is a forecasted </a:t>
            </a:r>
            <a:r>
              <a:rPr lang="en-GB" sz="2000" dirty="0">
                <a:solidFill>
                  <a:srgbClr val="FF0000"/>
                </a:solidFill>
              </a:rPr>
              <a:t>8%</a:t>
            </a:r>
            <a:r>
              <a:rPr lang="en-GB" sz="2000" dirty="0"/>
              <a:t> return in the </a:t>
            </a:r>
            <a:r>
              <a:rPr lang="en-GB" sz="2000" dirty="0" err="1"/>
              <a:t>encabulator</a:t>
            </a:r>
            <a:r>
              <a:rPr lang="en-GB" sz="2000" dirty="0"/>
              <a:t> business necessarily better than a </a:t>
            </a:r>
            <a:r>
              <a:rPr lang="en-GB" sz="2000" dirty="0">
                <a:solidFill>
                  <a:srgbClr val="FF0000"/>
                </a:solidFill>
              </a:rPr>
              <a:t>4%</a:t>
            </a:r>
            <a:r>
              <a:rPr lang="en-GB" sz="2000" dirty="0"/>
              <a:t> safe return on short-term U.S. government securities? Why or why not?</a:t>
            </a:r>
          </a:p>
          <a:p>
            <a:pPr marL="566928" indent="-457200">
              <a:buAutoNum type="alphaLcParenR"/>
            </a:pPr>
            <a:r>
              <a:rPr lang="en-GB" sz="2000" dirty="0"/>
              <a:t>Is F&amp;H’s opportunity cost of capital </a:t>
            </a:r>
            <a:r>
              <a:rPr lang="en-GB" sz="2000" dirty="0">
                <a:solidFill>
                  <a:srgbClr val="FF0000"/>
                </a:solidFill>
              </a:rPr>
              <a:t>4%</a:t>
            </a:r>
            <a:r>
              <a:rPr lang="en-GB" sz="2000" dirty="0"/>
              <a:t>? How in principle should the CFO determine the cost of capital?</a:t>
            </a:r>
          </a:p>
          <a:p>
            <a:pPr>
              <a:buFont typeface="Arial" panose="020B0604020202020204" pitchFamily="34" charset="0"/>
              <a:buChar char="•"/>
            </a:pPr>
            <a:r>
              <a:rPr lang="en-GB" sz="2000" b="1" u="sng" dirty="0">
                <a:solidFill>
                  <a:srgbClr val="FF0000"/>
                </a:solidFill>
              </a:rPr>
              <a:t>Answer:</a:t>
            </a:r>
          </a:p>
          <a:p>
            <a:pPr marL="566928" indent="-457200">
              <a:buFont typeface="+mj-lt"/>
              <a:buAutoNum type="alphaLcParenR"/>
            </a:pPr>
            <a:r>
              <a:rPr lang="en-GB" sz="2000" dirty="0"/>
              <a:t>Assuming that the </a:t>
            </a:r>
            <a:r>
              <a:rPr lang="en-GB" sz="2000" dirty="0" err="1"/>
              <a:t>encabulator</a:t>
            </a:r>
            <a:r>
              <a:rPr lang="en-GB" sz="2000" dirty="0"/>
              <a:t> market is risky, an </a:t>
            </a:r>
            <a:r>
              <a:rPr lang="en-GB" sz="2000" dirty="0">
                <a:solidFill>
                  <a:srgbClr val="FF0000"/>
                </a:solidFill>
              </a:rPr>
              <a:t>8%</a:t>
            </a:r>
            <a:r>
              <a:rPr lang="en-GB" sz="2000" dirty="0"/>
              <a:t> expected return on the F&amp;H </a:t>
            </a:r>
            <a:r>
              <a:rPr lang="en-GB" sz="2000" dirty="0" err="1"/>
              <a:t>encabulator</a:t>
            </a:r>
            <a:r>
              <a:rPr lang="en-GB" sz="2000" dirty="0"/>
              <a:t> investments may be inferior to a </a:t>
            </a:r>
            <a:r>
              <a:rPr lang="en-GB" sz="2000" dirty="0">
                <a:solidFill>
                  <a:srgbClr val="FF0000"/>
                </a:solidFill>
              </a:rPr>
              <a:t>4%</a:t>
            </a:r>
            <a:r>
              <a:rPr lang="en-GB" sz="2000" dirty="0"/>
              <a:t> return on U.S. government securities. </a:t>
            </a:r>
          </a:p>
          <a:p>
            <a:pPr marL="566928" indent="-457200">
              <a:buFont typeface="+mj-lt"/>
              <a:buAutoNum type="alphaLcParenR"/>
            </a:pPr>
            <a:endParaRPr lang="en-GB" sz="2000" dirty="0"/>
          </a:p>
          <a:p>
            <a:pPr marL="566928" indent="-457200">
              <a:buFont typeface="+mj-lt"/>
              <a:buAutoNum type="alphaLcParenR"/>
            </a:pPr>
            <a:r>
              <a:rPr lang="en-GB" sz="2000" dirty="0"/>
              <a:t>Unless their financial assets are as safe as U.S. government securities, their cost of capital would be higher. The CFO could consider what the expected return is on assets with similar risk. </a:t>
            </a:r>
          </a:p>
          <a:p>
            <a:pPr marL="109728" indent="0">
              <a:buNone/>
            </a:pPr>
            <a:endParaRPr lang="en-GB" sz="2000" dirty="0"/>
          </a:p>
          <a:p>
            <a:pPr marL="109728" indent="0">
              <a:buNone/>
            </a:pPr>
            <a:endParaRPr lang="en-GB" sz="2000" dirty="0"/>
          </a:p>
          <a:p>
            <a:pPr marL="109728" indent="0">
              <a:buNone/>
            </a:pPr>
            <a:endParaRPr lang="en-GB" sz="2000" dirty="0"/>
          </a:p>
        </p:txBody>
      </p:sp>
      <p:sp>
        <p:nvSpPr>
          <p:cNvPr id="4" name="Slide Number Placeholder 3">
            <a:extLst>
              <a:ext uri="{FF2B5EF4-FFF2-40B4-BE49-F238E27FC236}">
                <a16:creationId xmlns:a16="http://schemas.microsoft.com/office/drawing/2014/main" id="{68D9F4FB-82F6-448B-9D0D-FD67B55DB0E5}"/>
              </a:ext>
            </a:extLst>
          </p:cNvPr>
          <p:cNvSpPr>
            <a:spLocks noGrp="1"/>
          </p:cNvSpPr>
          <p:nvPr>
            <p:ph type="sldNum" sz="quarter" idx="12"/>
          </p:nvPr>
        </p:nvSpPr>
        <p:spPr/>
        <p:txBody>
          <a:bodyPr/>
          <a:lstStyle/>
          <a:p>
            <a:fld id="{E268A2EE-60DF-4D9A-BDB5-E8B57244CE40}" type="slidenum">
              <a:rPr lang="en-GB" smtClean="0"/>
              <a:pPr/>
              <a:t>86</a:t>
            </a:fld>
            <a:endParaRPr lang="en-GB"/>
          </a:p>
        </p:txBody>
      </p:sp>
    </p:spTree>
    <p:extLst>
      <p:ext uri="{BB962C8B-B14F-4D97-AF65-F5344CB8AC3E}">
        <p14:creationId xmlns:p14="http://schemas.microsoft.com/office/powerpoint/2010/main" val="251921210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699" y="692696"/>
            <a:ext cx="11681138" cy="576064"/>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Extra Questions &amp; Answers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31819" y="1340768"/>
                <a:ext cx="11706895" cy="5517232"/>
              </a:xfrm>
            </p:spPr>
            <p:txBody>
              <a:bodyPr>
                <a:normAutofit/>
              </a:bodyPr>
              <a:lstStyle/>
              <a:p>
                <a:pPr lvl="0"/>
                <a:r>
                  <a:rPr lang="en-GB" sz="2000" b="1" u="sng" dirty="0"/>
                  <a:t>Question 6:</a:t>
                </a:r>
                <a:r>
                  <a:rPr lang="en-GB" sz="2000" dirty="0"/>
                  <a:t> </a:t>
                </a:r>
                <a:r>
                  <a:rPr lang="en-GB" sz="2000" dirty="0">
                    <a:solidFill>
                      <a:prstClr val="black"/>
                    </a:solidFill>
                    <a:latin typeface="Calibri" panose="020F0502020204030204" pitchFamily="34" charset="0"/>
                  </a:rPr>
                  <a:t>If the yearly interest rate charged by a credit card company is </a:t>
                </a:r>
                <a:r>
                  <a:rPr lang="en-GB" sz="2000" dirty="0">
                    <a:solidFill>
                      <a:srgbClr val="FF0000"/>
                    </a:solidFill>
                    <a:latin typeface="Calibri" panose="020F0502020204030204" pitchFamily="34" charset="0"/>
                  </a:rPr>
                  <a:t>15%</a:t>
                </a:r>
                <a:r>
                  <a:rPr lang="en-GB" sz="2000" dirty="0">
                    <a:solidFill>
                      <a:prstClr val="black"/>
                    </a:solidFill>
                    <a:latin typeface="Calibri" panose="020F0502020204030204" pitchFamily="34" charset="0"/>
                  </a:rPr>
                  <a:t> how long will it take for the company to double its money capital? (assume an annual compounding rate)</a:t>
                </a:r>
              </a:p>
              <a:p>
                <a:pPr>
                  <a:buFont typeface="Arial" panose="020B0604020202020204" pitchFamily="34" charset="0"/>
                  <a:buChar char="•"/>
                </a:pPr>
                <a:endParaRPr lang="en-GB" sz="2000" dirty="0"/>
              </a:p>
              <a:p>
                <a:pPr>
                  <a:buFont typeface="Arial" panose="020B0604020202020204" pitchFamily="34" charset="0"/>
                  <a:buChar char="•"/>
                </a:pPr>
                <a:r>
                  <a:rPr lang="en-GB" sz="2000" b="1" u="sng" dirty="0">
                    <a:solidFill>
                      <a:srgbClr val="FF0000"/>
                    </a:solidFill>
                  </a:rPr>
                  <a:t>Answer:</a:t>
                </a:r>
              </a:p>
              <a:p>
                <a:pPr marL="109728" indent="0">
                  <a:buNone/>
                </a:pPr>
                <a14:m>
                  <m:oMathPara xmlns:m="http://schemas.openxmlformats.org/officeDocument/2006/math">
                    <m:oMathParaPr>
                      <m:jc m:val="centerGroup"/>
                    </m:oMathParaPr>
                    <m:oMath xmlns:m="http://schemas.openxmlformats.org/officeDocument/2006/math">
                      <m:r>
                        <a:rPr lang="en-GB" sz="2000" i="1" smtClean="0">
                          <a:solidFill>
                            <a:schemeClr val="tx1"/>
                          </a:solidFill>
                          <a:latin typeface="Cambria Math" panose="02040503050406030204" pitchFamily="18" charset="0"/>
                        </a:rPr>
                        <m:t>2</m:t>
                      </m:r>
                      <m:r>
                        <a:rPr lang="en-GB" sz="2000" i="1" smtClean="0">
                          <a:solidFill>
                            <a:schemeClr val="tx1"/>
                          </a:solidFill>
                          <a:latin typeface="Cambria Math" panose="02040503050406030204" pitchFamily="18" charset="0"/>
                        </a:rPr>
                        <m:t>𝐵</m:t>
                      </m:r>
                      <m:r>
                        <a:rPr lang="en-GB" sz="2000" i="1" smtClean="0">
                          <a:solidFill>
                            <a:schemeClr val="tx1"/>
                          </a:solidFill>
                          <a:latin typeface="Cambria Math" panose="02040503050406030204" pitchFamily="18" charset="0"/>
                        </a:rPr>
                        <m:t>=</m:t>
                      </m:r>
                      <m:r>
                        <a:rPr lang="en-GB" sz="2000" i="1" smtClean="0">
                          <a:solidFill>
                            <a:schemeClr val="tx1"/>
                          </a:solidFill>
                          <a:latin typeface="Cambria Math" panose="02040503050406030204" pitchFamily="18" charset="0"/>
                        </a:rPr>
                        <m:t>𝐵</m:t>
                      </m:r>
                      <m:sSup>
                        <m:sSupPr>
                          <m:ctrlPr>
                            <a:rPr lang="en-GB" sz="2000" i="1">
                              <a:solidFill>
                                <a:schemeClr val="tx1"/>
                              </a:solidFill>
                              <a:latin typeface="Cambria Math" panose="02040503050406030204" pitchFamily="18" charset="0"/>
                            </a:rPr>
                          </m:ctrlPr>
                        </m:sSupPr>
                        <m:e>
                          <m:d>
                            <m:dPr>
                              <m:ctrlPr>
                                <a:rPr lang="en-GB" sz="2000" i="1">
                                  <a:solidFill>
                                    <a:schemeClr val="tx1"/>
                                  </a:solidFill>
                                  <a:latin typeface="Cambria Math" panose="02040503050406030204" pitchFamily="18" charset="0"/>
                                </a:rPr>
                              </m:ctrlPr>
                            </m:dPr>
                            <m:e>
                              <m:r>
                                <a:rPr lang="en-GB" sz="2000" i="1">
                                  <a:solidFill>
                                    <a:schemeClr val="tx1"/>
                                  </a:solidFill>
                                  <a:latin typeface="Cambria Math" panose="02040503050406030204" pitchFamily="18" charset="0"/>
                                </a:rPr>
                                <m:t>1+0.15</m:t>
                              </m:r>
                            </m:e>
                          </m:d>
                        </m:e>
                        <m:sup>
                          <m:r>
                            <a:rPr lang="en-GB" sz="2000" i="1">
                              <a:solidFill>
                                <a:schemeClr val="tx1"/>
                              </a:solidFill>
                              <a:latin typeface="Cambria Math" panose="02040503050406030204" pitchFamily="18" charset="0"/>
                            </a:rPr>
                            <m:t>𝑛</m:t>
                          </m:r>
                        </m:sup>
                      </m:sSup>
                      <m:r>
                        <a:rPr lang="en-GB" sz="2000" i="1">
                          <a:solidFill>
                            <a:schemeClr val="tx1"/>
                          </a:solidFill>
                          <a:latin typeface="Cambria Math" panose="02040503050406030204" pitchFamily="18" charset="0"/>
                          <a:ea typeface="Cambria Math" panose="02040503050406030204" pitchFamily="18" charset="0"/>
                        </a:rPr>
                        <m:t>⟹</m:t>
                      </m:r>
                      <m:r>
                        <a:rPr lang="en-GB" sz="2000" i="1">
                          <a:solidFill>
                            <a:schemeClr val="tx1"/>
                          </a:solidFill>
                          <a:latin typeface="Cambria Math" panose="02040503050406030204" pitchFamily="18" charset="0"/>
                          <a:ea typeface="Cambria Math" panose="02040503050406030204" pitchFamily="18" charset="0"/>
                        </a:rPr>
                        <m:t>𝑛</m:t>
                      </m:r>
                      <m:r>
                        <a:rPr lang="en-GB" sz="2000" i="1">
                          <a:solidFill>
                            <a:schemeClr val="tx1"/>
                          </a:solidFill>
                          <a:latin typeface="Cambria Math" panose="02040503050406030204" pitchFamily="18" charset="0"/>
                          <a:ea typeface="Cambria Math" panose="02040503050406030204" pitchFamily="18" charset="0"/>
                        </a:rPr>
                        <m:t>=</m:t>
                      </m:r>
                      <m:f>
                        <m:fPr>
                          <m:ctrlPr>
                            <a:rPr lang="en-GB" sz="2000" i="1">
                              <a:solidFill>
                                <a:schemeClr val="tx1"/>
                              </a:solidFill>
                              <a:latin typeface="Cambria Math" panose="02040503050406030204" pitchFamily="18" charset="0"/>
                              <a:ea typeface="Cambria Math" panose="02040503050406030204" pitchFamily="18" charset="0"/>
                            </a:rPr>
                          </m:ctrlPr>
                        </m:fPr>
                        <m:num>
                          <m:r>
                            <a:rPr lang="en-GB" sz="2000" i="1">
                              <a:solidFill>
                                <a:schemeClr val="tx1"/>
                              </a:solidFill>
                              <a:latin typeface="Cambria Math" panose="02040503050406030204" pitchFamily="18" charset="0"/>
                              <a:ea typeface="Cambria Math" panose="02040503050406030204" pitchFamily="18" charset="0"/>
                            </a:rPr>
                            <m:t>𝑙𝑜𝑔</m:t>
                          </m:r>
                          <m:r>
                            <a:rPr lang="en-GB" sz="2000" i="1">
                              <a:solidFill>
                                <a:schemeClr val="tx1"/>
                              </a:solidFill>
                              <a:latin typeface="Cambria Math" panose="02040503050406030204" pitchFamily="18" charset="0"/>
                              <a:ea typeface="Cambria Math" panose="02040503050406030204" pitchFamily="18" charset="0"/>
                            </a:rPr>
                            <m:t>2</m:t>
                          </m:r>
                        </m:num>
                        <m:den>
                          <m:func>
                            <m:funcPr>
                              <m:ctrlPr>
                                <a:rPr lang="en-GB" sz="2000" i="1">
                                  <a:solidFill>
                                    <a:schemeClr val="tx1"/>
                                  </a:solidFill>
                                  <a:latin typeface="Cambria Math" panose="02040503050406030204" pitchFamily="18" charset="0"/>
                                  <a:ea typeface="Cambria Math" panose="02040503050406030204" pitchFamily="18" charset="0"/>
                                </a:rPr>
                              </m:ctrlPr>
                            </m:funcPr>
                            <m:fName>
                              <m:r>
                                <m:rPr>
                                  <m:sty m:val="p"/>
                                </m:rPr>
                                <a:rPr lang="en-GB" sz="2000">
                                  <a:solidFill>
                                    <a:schemeClr val="tx1"/>
                                  </a:solidFill>
                                  <a:latin typeface="Cambria Math" panose="02040503050406030204" pitchFamily="18" charset="0"/>
                                  <a:ea typeface="Cambria Math" panose="02040503050406030204" pitchFamily="18" charset="0"/>
                                </a:rPr>
                                <m:t>log</m:t>
                              </m:r>
                            </m:fName>
                            <m:e>
                              <m:d>
                                <m:dPr>
                                  <m:ctrlPr>
                                    <a:rPr lang="en-GB" sz="2000" i="1">
                                      <a:solidFill>
                                        <a:schemeClr val="tx1"/>
                                      </a:solidFill>
                                      <a:latin typeface="Cambria Math" panose="02040503050406030204" pitchFamily="18" charset="0"/>
                                      <a:ea typeface="Cambria Math" panose="02040503050406030204" pitchFamily="18" charset="0"/>
                                    </a:rPr>
                                  </m:ctrlPr>
                                </m:dPr>
                                <m:e>
                                  <m:r>
                                    <a:rPr lang="en-GB" sz="2000" i="1">
                                      <a:solidFill>
                                        <a:schemeClr val="tx1"/>
                                      </a:solidFill>
                                      <a:latin typeface="Cambria Math" panose="02040503050406030204" pitchFamily="18" charset="0"/>
                                      <a:ea typeface="Cambria Math" panose="02040503050406030204" pitchFamily="18" charset="0"/>
                                    </a:rPr>
                                    <m:t>1.15</m:t>
                                  </m:r>
                                </m:e>
                              </m:d>
                            </m:e>
                          </m:func>
                        </m:den>
                      </m:f>
                      <m:r>
                        <a:rPr lang="en-GB" sz="2000" i="1">
                          <a:solidFill>
                            <a:schemeClr val="tx1"/>
                          </a:solidFill>
                          <a:latin typeface="Cambria Math" panose="02040503050406030204" pitchFamily="18" charset="0"/>
                          <a:ea typeface="Cambria Math" panose="02040503050406030204" pitchFamily="18" charset="0"/>
                        </a:rPr>
                        <m:t>=4.959≈5</m:t>
                      </m:r>
                    </m:oMath>
                  </m:oMathPara>
                </a14:m>
                <a:endParaRPr lang="en-GB" sz="2000" dirty="0">
                  <a:solidFill>
                    <a:schemeClr val="tx1"/>
                  </a:solidFill>
                  <a:latin typeface="Calibri" panose="020F0502020204030204" pitchFamily="34" charset="0"/>
                </a:endParaRPr>
              </a:p>
              <a:p>
                <a:pPr marL="109728" indent="0">
                  <a:buNone/>
                </a:pPr>
                <a:endParaRPr lang="en-GB" sz="2000" dirty="0"/>
              </a:p>
              <a:p>
                <a:pPr marL="0" lvl="0" indent="0">
                  <a:lnSpc>
                    <a:spcPct val="107000"/>
                  </a:lnSpc>
                  <a:buNone/>
                </a:pPr>
                <a:r>
                  <a:rPr lang="en-GB" sz="2000" b="1" u="sng" dirty="0"/>
                  <a:t>Question 7:</a:t>
                </a:r>
                <a:r>
                  <a:rPr lang="en-GB" sz="2000" dirty="0"/>
                  <a:t> </a:t>
                </a:r>
                <a:r>
                  <a:rPr lang="en-GB" sz="2000" dirty="0">
                    <a:latin typeface="Calibri" panose="020F0502020204030204" pitchFamily="34" charset="0"/>
                    <a:ea typeface="Calibri" panose="020F0502020204030204" pitchFamily="34" charset="0"/>
                    <a:cs typeface="Arial" panose="020B0604020202020204" pitchFamily="34" charset="0"/>
                  </a:rPr>
                  <a:t>What is the Present Value (PV) of </a:t>
                </a:r>
                <a:r>
                  <a:rPr lang="en-GB" sz="2000" dirty="0">
                    <a:solidFill>
                      <a:srgbClr val="FF0000"/>
                    </a:solidFill>
                    <a:latin typeface="Calibri" panose="020F0502020204030204" pitchFamily="34" charset="0"/>
                    <a:ea typeface="Calibri" panose="020F0502020204030204" pitchFamily="34" charset="0"/>
                    <a:cs typeface="Arial" panose="020B0604020202020204" pitchFamily="34" charset="0"/>
                  </a:rPr>
                  <a:t>£1000 </a:t>
                </a:r>
                <a:r>
                  <a:rPr lang="en-GB" sz="2000" dirty="0">
                    <a:latin typeface="Calibri" panose="020F0502020204030204" pitchFamily="34" charset="0"/>
                    <a:ea typeface="Calibri" panose="020F0502020204030204" pitchFamily="34" charset="0"/>
                    <a:cs typeface="Arial" panose="020B0604020202020204" pitchFamily="34" charset="0"/>
                  </a:rPr>
                  <a:t>in:</a:t>
                </a:r>
                <a:endParaRPr lang="en-GB" sz="18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spcAft>
                    <a:spcPts val="0"/>
                  </a:spcAft>
                  <a:buFont typeface="+mj-lt"/>
                  <a:buAutoNum type="alphaLcParenR"/>
                </a:pPr>
                <a:r>
                  <a:rPr lang="en-GB" sz="2000" dirty="0">
                    <a:latin typeface="Calibri" panose="020F0502020204030204" pitchFamily="34" charset="0"/>
                    <a:ea typeface="Calibri" panose="020F0502020204030204" pitchFamily="34" charset="0"/>
                    <a:cs typeface="Arial" panose="020B0604020202020204" pitchFamily="34" charset="0"/>
                  </a:rPr>
                  <a:t>Year </a:t>
                </a:r>
                <a:r>
                  <a:rPr lang="en-GB" sz="2000" dirty="0">
                    <a:solidFill>
                      <a:srgbClr val="FF0000"/>
                    </a:solidFill>
                    <a:latin typeface="Calibri" panose="020F0502020204030204" pitchFamily="34" charset="0"/>
                    <a:ea typeface="Calibri" panose="020F0502020204030204" pitchFamily="34" charset="0"/>
                    <a:cs typeface="Arial" panose="020B0604020202020204" pitchFamily="34" charset="0"/>
                  </a:rPr>
                  <a:t>5 </a:t>
                </a:r>
                <a:r>
                  <a:rPr lang="en-GB" sz="2000" dirty="0">
                    <a:latin typeface="Calibri" panose="020F0502020204030204" pitchFamily="34" charset="0"/>
                    <a:ea typeface="Calibri" panose="020F0502020204030204" pitchFamily="34" charset="0"/>
                    <a:cs typeface="Arial" panose="020B0604020202020204" pitchFamily="34" charset="0"/>
                  </a:rPr>
                  <a:t>at a </a:t>
                </a:r>
                <a:r>
                  <a:rPr lang="en-GB" sz="2000" dirty="0">
                    <a:solidFill>
                      <a:srgbClr val="FF0000"/>
                    </a:solidFill>
                    <a:latin typeface="Calibri" panose="020F0502020204030204" pitchFamily="34" charset="0"/>
                    <a:ea typeface="Calibri" panose="020F0502020204030204" pitchFamily="34" charset="0"/>
                    <a:cs typeface="Arial" panose="020B0604020202020204" pitchFamily="34" charset="0"/>
                  </a:rPr>
                  <a:t>2%</a:t>
                </a:r>
                <a:r>
                  <a:rPr lang="en-GB" sz="2000" dirty="0">
                    <a:latin typeface="Calibri" panose="020F0502020204030204" pitchFamily="34" charset="0"/>
                    <a:ea typeface="Calibri" panose="020F0502020204030204" pitchFamily="34" charset="0"/>
                    <a:cs typeface="Arial" panose="020B0604020202020204" pitchFamily="34" charset="0"/>
                  </a:rPr>
                  <a:t> discount rate</a:t>
                </a:r>
                <a:endParaRPr lang="en-GB" sz="18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mj-lt"/>
                  <a:buAutoNum type="alphaLcParenR"/>
                </a:pPr>
                <a:r>
                  <a:rPr lang="en-GB" sz="2000" dirty="0">
                    <a:latin typeface="Calibri" panose="020F0502020204030204" pitchFamily="34" charset="0"/>
                    <a:ea typeface="Calibri" panose="020F0502020204030204" pitchFamily="34" charset="0"/>
                    <a:cs typeface="Arial" panose="020B0604020202020204" pitchFamily="34" charset="0"/>
                  </a:rPr>
                  <a:t>Year </a:t>
                </a:r>
                <a:r>
                  <a:rPr lang="en-GB" sz="2000" dirty="0">
                    <a:solidFill>
                      <a:srgbClr val="FF0000"/>
                    </a:solidFill>
                    <a:latin typeface="Calibri" panose="020F0502020204030204" pitchFamily="34" charset="0"/>
                    <a:ea typeface="Calibri" panose="020F0502020204030204" pitchFamily="34" charset="0"/>
                    <a:cs typeface="Arial" panose="020B0604020202020204" pitchFamily="34" charset="0"/>
                  </a:rPr>
                  <a:t>10 </a:t>
                </a:r>
                <a:r>
                  <a:rPr lang="en-GB" sz="2000" dirty="0">
                    <a:latin typeface="Calibri" panose="020F0502020204030204" pitchFamily="34" charset="0"/>
                    <a:ea typeface="Calibri" panose="020F0502020204030204" pitchFamily="34" charset="0"/>
                    <a:cs typeface="Arial" panose="020B0604020202020204" pitchFamily="34" charset="0"/>
                  </a:rPr>
                  <a:t>at a </a:t>
                </a:r>
                <a:r>
                  <a:rPr lang="en-GB" sz="2000" dirty="0">
                    <a:solidFill>
                      <a:srgbClr val="FF0000"/>
                    </a:solidFill>
                    <a:latin typeface="Calibri" panose="020F0502020204030204" pitchFamily="34" charset="0"/>
                    <a:ea typeface="Calibri" panose="020F0502020204030204" pitchFamily="34" charset="0"/>
                    <a:cs typeface="Arial" panose="020B0604020202020204" pitchFamily="34" charset="0"/>
                  </a:rPr>
                  <a:t>3%</a:t>
                </a:r>
                <a:r>
                  <a:rPr lang="en-GB" sz="2000" dirty="0">
                    <a:latin typeface="Calibri" panose="020F0502020204030204" pitchFamily="34" charset="0"/>
                    <a:ea typeface="Calibri" panose="020F0502020204030204" pitchFamily="34" charset="0"/>
                    <a:cs typeface="Arial" panose="020B0604020202020204" pitchFamily="34" charset="0"/>
                  </a:rPr>
                  <a:t> discount rate</a:t>
                </a:r>
                <a:endParaRPr lang="en-GB" sz="1800" dirty="0">
                  <a:latin typeface="Calibri" panose="020F0502020204030204" pitchFamily="34" charset="0"/>
                  <a:ea typeface="Calibri" panose="020F0502020204030204" pitchFamily="34" charset="0"/>
                  <a:cs typeface="Arial" panose="020B0604020202020204" pitchFamily="34" charset="0"/>
                </a:endParaRPr>
              </a:p>
              <a:p>
                <a:pPr marL="109728" indent="0">
                  <a:buNone/>
                </a:pPr>
                <a:r>
                  <a:rPr lang="en-GB" sz="2000" b="1" u="sng" dirty="0">
                    <a:solidFill>
                      <a:srgbClr val="FF0000"/>
                    </a:solidFill>
                  </a:rPr>
                  <a:t>Answer:</a:t>
                </a:r>
              </a:p>
              <a:p>
                <a:pPr marL="566928" indent="-457200">
                  <a:buAutoNum type="alphaLcParenR"/>
                </a:pPr>
                <a14:m>
                  <m:oMath xmlns:m="http://schemas.openxmlformats.org/officeDocument/2006/math">
                    <m:f>
                      <m:fPr>
                        <m:ctrlPr>
                          <a:rPr lang="en-GB" sz="2000" i="1" smtClean="0">
                            <a:latin typeface="Cambria Math" panose="02040503050406030204" pitchFamily="18" charset="0"/>
                          </a:rPr>
                        </m:ctrlPr>
                      </m:fPr>
                      <m:num>
                        <m:r>
                          <a:rPr lang="en-GB" sz="2000" b="0" i="0" smtClean="0">
                            <a:latin typeface="Cambria Math" panose="02040503050406030204" pitchFamily="18" charset="0"/>
                          </a:rPr>
                          <m:t>1000</m:t>
                        </m:r>
                      </m:num>
                      <m:den>
                        <m:sSup>
                          <m:sSupPr>
                            <m:ctrlPr>
                              <a:rPr lang="en-GB" sz="2000" i="1" smtClean="0">
                                <a:latin typeface="Cambria Math" panose="02040503050406030204" pitchFamily="18" charset="0"/>
                              </a:rPr>
                            </m:ctrlPr>
                          </m:sSupPr>
                          <m:e>
                            <m:d>
                              <m:dPr>
                                <m:ctrlPr>
                                  <a:rPr lang="en-GB" sz="2000" i="1" smtClean="0">
                                    <a:latin typeface="Cambria Math" panose="02040503050406030204" pitchFamily="18" charset="0"/>
                                  </a:rPr>
                                </m:ctrlPr>
                              </m:dPr>
                              <m:e>
                                <m:r>
                                  <a:rPr lang="en-GB" sz="2000" b="0" i="0" smtClean="0">
                                    <a:latin typeface="Cambria Math" panose="02040503050406030204" pitchFamily="18" charset="0"/>
                                  </a:rPr>
                                  <m:t>1+0.02</m:t>
                                </m:r>
                              </m:e>
                            </m:d>
                          </m:e>
                          <m:sup>
                            <m:r>
                              <a:rPr lang="en-GB" sz="2000" b="0" i="0" smtClean="0">
                                <a:latin typeface="Cambria Math" panose="02040503050406030204" pitchFamily="18" charset="0"/>
                              </a:rPr>
                              <m:t>5</m:t>
                            </m:r>
                          </m:sup>
                        </m:sSup>
                      </m:den>
                    </m:f>
                    <m:r>
                      <a:rPr lang="en-GB" sz="2000" b="0" i="0" smtClean="0">
                        <a:latin typeface="Cambria Math" panose="02040503050406030204" pitchFamily="18" charset="0"/>
                      </a:rPr>
                      <m:t>=905.73</m:t>
                    </m:r>
                  </m:oMath>
                </a14:m>
                <a:endParaRPr lang="en-GB" sz="2000" dirty="0"/>
              </a:p>
              <a:p>
                <a:pPr marL="566928" indent="-457200">
                  <a:buAutoNum type="alphaLcParenR"/>
                </a:pPr>
                <a14:m>
                  <m:oMath xmlns:m="http://schemas.openxmlformats.org/officeDocument/2006/math">
                    <m:f>
                      <m:fPr>
                        <m:ctrlPr>
                          <a:rPr lang="en-GB" sz="2000" i="1" smtClean="0">
                            <a:latin typeface="Cambria Math" panose="02040503050406030204" pitchFamily="18" charset="0"/>
                          </a:rPr>
                        </m:ctrlPr>
                      </m:fPr>
                      <m:num>
                        <m:r>
                          <a:rPr lang="en-GB" sz="2000" b="0" i="0" smtClean="0">
                            <a:latin typeface="Cambria Math" panose="02040503050406030204" pitchFamily="18" charset="0"/>
                          </a:rPr>
                          <m:t>1000</m:t>
                        </m:r>
                      </m:num>
                      <m:den>
                        <m:sSup>
                          <m:sSupPr>
                            <m:ctrlPr>
                              <a:rPr lang="en-GB" sz="2000" i="1" smtClean="0">
                                <a:latin typeface="Cambria Math" panose="02040503050406030204" pitchFamily="18" charset="0"/>
                              </a:rPr>
                            </m:ctrlPr>
                          </m:sSupPr>
                          <m:e>
                            <m:d>
                              <m:dPr>
                                <m:ctrlPr>
                                  <a:rPr lang="en-GB" sz="2000" i="1" smtClean="0">
                                    <a:latin typeface="Cambria Math" panose="02040503050406030204" pitchFamily="18" charset="0"/>
                                  </a:rPr>
                                </m:ctrlPr>
                              </m:dPr>
                              <m:e>
                                <m:r>
                                  <a:rPr lang="en-GB" sz="2000" b="0" i="0" smtClean="0">
                                    <a:latin typeface="Cambria Math" panose="02040503050406030204" pitchFamily="18" charset="0"/>
                                  </a:rPr>
                                  <m:t>1+0.03</m:t>
                                </m:r>
                              </m:e>
                            </m:d>
                          </m:e>
                          <m:sup>
                            <m:r>
                              <a:rPr lang="en-GB" sz="2000" b="0" i="0" smtClean="0">
                                <a:latin typeface="Cambria Math" panose="02040503050406030204" pitchFamily="18" charset="0"/>
                              </a:rPr>
                              <m:t>10</m:t>
                            </m:r>
                          </m:sup>
                        </m:sSup>
                      </m:den>
                    </m:f>
                    <m:r>
                      <a:rPr lang="en-GB" sz="2000" b="0" i="0" smtClean="0">
                        <a:latin typeface="Cambria Math" panose="02040503050406030204" pitchFamily="18" charset="0"/>
                      </a:rPr>
                      <m:t>=744.09</m:t>
                    </m:r>
                  </m:oMath>
                </a14:m>
                <a:endParaRPr lang="en-GB" sz="2000" dirty="0"/>
              </a:p>
              <a:p>
                <a:pPr marL="109728" indent="0">
                  <a:buNone/>
                </a:pPr>
                <a:endParaRPr lang="en-GB"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31819" y="1340768"/>
                <a:ext cx="11706895" cy="5517232"/>
              </a:xfrm>
              <a:blipFill>
                <a:blip r:embed="rId2"/>
                <a:stretch>
                  <a:fillRect l="-573" t="-663"/>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959CB4BC-5FE3-4170-ACA3-F05373C341DF}"/>
              </a:ext>
            </a:extLst>
          </p:cNvPr>
          <p:cNvSpPr>
            <a:spLocks noGrp="1"/>
          </p:cNvSpPr>
          <p:nvPr>
            <p:ph type="sldNum" sz="quarter" idx="12"/>
          </p:nvPr>
        </p:nvSpPr>
        <p:spPr/>
        <p:txBody>
          <a:bodyPr/>
          <a:lstStyle/>
          <a:p>
            <a:fld id="{E268A2EE-60DF-4D9A-BDB5-E8B57244CE40}" type="slidenum">
              <a:rPr lang="en-GB" smtClean="0"/>
              <a:pPr/>
              <a:t>87</a:t>
            </a:fld>
            <a:endParaRPr lang="en-GB"/>
          </a:p>
        </p:txBody>
      </p:sp>
    </p:spTree>
    <p:extLst>
      <p:ext uri="{BB962C8B-B14F-4D97-AF65-F5344CB8AC3E}">
        <p14:creationId xmlns:p14="http://schemas.microsoft.com/office/powerpoint/2010/main" val="2878130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9" end="9"/>
                                            </p:txEl>
                                          </p:spTgt>
                                        </p:tgtEl>
                                        <p:attrNameLst>
                                          <p:attrName>style.visibility</p:attrName>
                                        </p:attrNameLst>
                                      </p:cBhvr>
                                      <p:to>
                                        <p:strVal val="visible"/>
                                      </p:to>
                                    </p:set>
                                    <p:animEffect transition="in" filter="fade">
                                      <p:cBhvr>
                                        <p:cTn id="12" dur="500"/>
                                        <p:tgtEl>
                                          <p:spTgt spid="3">
                                            <p:txEl>
                                              <p:pRg st="9" end="9"/>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0" end="10"/>
                                            </p:txEl>
                                          </p:spTgt>
                                        </p:tgtEl>
                                        <p:attrNameLst>
                                          <p:attrName>style.visibility</p:attrName>
                                        </p:attrNameLst>
                                      </p:cBhvr>
                                      <p:to>
                                        <p:strVal val="visible"/>
                                      </p:to>
                                    </p:set>
                                    <p:animEffect transition="in" filter="fade">
                                      <p:cBhvr>
                                        <p:cTn id="1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699" y="692696"/>
            <a:ext cx="11681138" cy="365760"/>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ctr"/>
            <a:r>
              <a:rPr lang="en-GB" sz="3200" dirty="0">
                <a:solidFill>
                  <a:schemeClr val="tx1"/>
                </a:solidFill>
              </a:rPr>
              <a:t>Extra Questions &amp; Answers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42552" y="1082559"/>
                <a:ext cx="11706895" cy="5517232"/>
              </a:xfrm>
            </p:spPr>
            <p:txBody>
              <a:bodyPr>
                <a:normAutofit/>
              </a:bodyPr>
              <a:lstStyle/>
              <a:p>
                <a:r>
                  <a:rPr lang="en-GB" sz="2000" b="1" u="sng" dirty="0"/>
                  <a:t>Question 8:</a:t>
                </a:r>
                <a:r>
                  <a:rPr lang="en-GB" sz="2000" b="1" dirty="0"/>
                  <a:t> </a:t>
                </a:r>
                <a:r>
                  <a:rPr lang="en-GB" altLang="en-US" sz="2000" dirty="0">
                    <a:latin typeface="Calibri" panose="020F0502020204030204" pitchFamily="34" charset="0"/>
                    <a:ea typeface="Calibri" panose="020F0502020204030204" pitchFamily="34" charset="0"/>
                    <a:cs typeface="Arial" panose="020B0604020202020204" pitchFamily="34" charset="0"/>
                  </a:rPr>
                  <a:t>A machine costs </a:t>
                </a:r>
                <a:r>
                  <a:rPr lang="en-GB" altLang="en-US" sz="2000" dirty="0">
                    <a:solidFill>
                      <a:srgbClr val="FF0000"/>
                    </a:solidFill>
                    <a:latin typeface="Calibri" panose="020F0502020204030204" pitchFamily="34" charset="0"/>
                    <a:ea typeface="Calibri" panose="020F0502020204030204" pitchFamily="34" charset="0"/>
                    <a:cs typeface="Arial" panose="020B0604020202020204" pitchFamily="34" charset="0"/>
                  </a:rPr>
                  <a:t>£200,000 </a:t>
                </a:r>
                <a:r>
                  <a:rPr lang="en-GB" altLang="en-US" sz="2000" dirty="0">
                    <a:latin typeface="Calibri" panose="020F0502020204030204" pitchFamily="34" charset="0"/>
                    <a:ea typeface="Calibri" panose="020F0502020204030204" pitchFamily="34" charset="0"/>
                    <a:cs typeface="Arial" panose="020B0604020202020204" pitchFamily="34" charset="0"/>
                  </a:rPr>
                  <a:t>and it is expected to produce the following cash flow. If the cost of capital is </a:t>
                </a:r>
                <a:r>
                  <a:rPr lang="en-GB" altLang="en-US" sz="2000" dirty="0">
                    <a:solidFill>
                      <a:srgbClr val="FF0000"/>
                    </a:solidFill>
                    <a:latin typeface="Calibri" panose="020F0502020204030204" pitchFamily="34" charset="0"/>
                    <a:ea typeface="Calibri" panose="020F0502020204030204" pitchFamily="34" charset="0"/>
                    <a:cs typeface="Arial" panose="020B0604020202020204" pitchFamily="34" charset="0"/>
                  </a:rPr>
                  <a:t>10%</a:t>
                </a:r>
                <a:r>
                  <a:rPr lang="en-GB" altLang="en-US" sz="2000" dirty="0">
                    <a:latin typeface="Calibri" panose="020F0502020204030204" pitchFamily="34" charset="0"/>
                    <a:ea typeface="Calibri" panose="020F0502020204030204" pitchFamily="34" charset="0"/>
                    <a:cs typeface="Arial" panose="020B0604020202020204" pitchFamily="34" charset="0"/>
                  </a:rPr>
                  <a:t>, what is the machine’s NPV?</a:t>
                </a:r>
                <a:endParaRPr lang="en-GB" altLang="en-US" sz="1100" dirty="0"/>
              </a:p>
              <a:p>
                <a:pPr lvl="0"/>
                <a:endParaRPr lang="en-GB" sz="2000" b="1" u="sng" dirty="0"/>
              </a:p>
              <a:p>
                <a:pPr lvl="0"/>
                <a:endParaRPr lang="en-GB" sz="2000" b="1" u="sng" dirty="0"/>
              </a:p>
              <a:p>
                <a:pPr lvl="0"/>
                <a:endParaRPr lang="en-GB" sz="2000" dirty="0"/>
              </a:p>
              <a:p>
                <a:pPr>
                  <a:buFont typeface="Arial" panose="020B0604020202020204" pitchFamily="34" charset="0"/>
                  <a:buChar char="•"/>
                </a:pPr>
                <a:r>
                  <a:rPr lang="en-GB" sz="2000" b="1" u="sng" dirty="0">
                    <a:solidFill>
                      <a:srgbClr val="FF0000"/>
                    </a:solidFill>
                  </a:rPr>
                  <a:t>Answer:</a:t>
                </a:r>
              </a:p>
              <a:p>
                <a:pPr marL="109728" indent="0">
                  <a:buNone/>
                </a:pPr>
                <a14:m>
                  <m:oMathPara xmlns:m="http://schemas.openxmlformats.org/officeDocument/2006/math">
                    <m:oMathParaPr>
                      <m:jc m:val="centerGroup"/>
                    </m:oMathParaPr>
                    <m:oMath xmlns:m="http://schemas.openxmlformats.org/officeDocument/2006/math">
                      <m:r>
                        <a:rPr lang="en-GB" sz="2000" i="1">
                          <a:solidFill>
                            <a:prstClr val="black"/>
                          </a:solidFill>
                          <a:latin typeface="Cambria Math"/>
                        </a:rPr>
                        <m:t>𝑁𝑃𝑉</m:t>
                      </m:r>
                      <m:r>
                        <a:rPr lang="en-GB" sz="2000" i="1">
                          <a:solidFill>
                            <a:prstClr val="black"/>
                          </a:solidFill>
                          <a:latin typeface="Cambria Math"/>
                        </a:rPr>
                        <m:t>=</m:t>
                      </m:r>
                      <m:nary>
                        <m:naryPr>
                          <m:chr m:val="∑"/>
                          <m:ctrlPr>
                            <a:rPr lang="en-GB" sz="2000" i="1">
                              <a:solidFill>
                                <a:prstClr val="black"/>
                              </a:solidFill>
                              <a:latin typeface="Cambria Math" panose="02040503050406030204" pitchFamily="18" charset="0"/>
                            </a:rPr>
                          </m:ctrlPr>
                        </m:naryPr>
                        <m:sub>
                          <m:r>
                            <m:rPr>
                              <m:brk m:alnAt="23"/>
                            </m:rPr>
                            <a:rPr lang="en-GB" sz="2000" i="1">
                              <a:solidFill>
                                <a:prstClr val="black"/>
                              </a:solidFill>
                              <a:latin typeface="Cambria Math"/>
                            </a:rPr>
                            <m:t>𝑖</m:t>
                          </m:r>
                          <m:r>
                            <a:rPr lang="en-GB" sz="2000" i="1">
                              <a:solidFill>
                                <a:prstClr val="black"/>
                              </a:solidFill>
                              <a:latin typeface="Cambria Math"/>
                            </a:rPr>
                            <m:t>=1</m:t>
                          </m:r>
                        </m:sub>
                        <m:sup>
                          <m:r>
                            <a:rPr lang="en-GB" sz="2000" i="1">
                              <a:solidFill>
                                <a:prstClr val="black"/>
                              </a:solidFill>
                              <a:latin typeface="Cambria Math"/>
                            </a:rPr>
                            <m:t>𝑡</m:t>
                          </m:r>
                        </m:sup>
                        <m:e>
                          <m:f>
                            <m:fPr>
                              <m:ctrlPr>
                                <a:rPr lang="en-GB" sz="2000" i="1">
                                  <a:solidFill>
                                    <a:prstClr val="black"/>
                                  </a:solidFill>
                                  <a:latin typeface="Cambria Math" panose="02040503050406030204" pitchFamily="18" charset="0"/>
                                </a:rPr>
                              </m:ctrlPr>
                            </m:fPr>
                            <m:num>
                              <m:sSub>
                                <m:sSubPr>
                                  <m:ctrlPr>
                                    <a:rPr lang="en-GB" sz="2000" i="1">
                                      <a:solidFill>
                                        <a:prstClr val="black"/>
                                      </a:solidFill>
                                      <a:latin typeface="Cambria Math" panose="02040503050406030204" pitchFamily="18" charset="0"/>
                                    </a:rPr>
                                  </m:ctrlPr>
                                </m:sSubPr>
                                <m:e>
                                  <m:r>
                                    <a:rPr lang="en-GB" sz="2000" i="1">
                                      <a:solidFill>
                                        <a:prstClr val="black"/>
                                      </a:solidFill>
                                      <a:latin typeface="Cambria Math"/>
                                    </a:rPr>
                                    <m:t>𝐶</m:t>
                                  </m:r>
                                </m:e>
                                <m:sub>
                                  <m:r>
                                    <a:rPr lang="en-GB" sz="2000" i="1">
                                      <a:solidFill>
                                        <a:prstClr val="black"/>
                                      </a:solidFill>
                                      <a:latin typeface="Cambria Math"/>
                                    </a:rPr>
                                    <m:t>𝑖</m:t>
                                  </m:r>
                                </m:sub>
                              </m:sSub>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a:rPr>
                                        <m:t>1+</m:t>
                                      </m:r>
                                      <m:r>
                                        <a:rPr lang="en-GB" sz="2000" i="1">
                                          <a:solidFill>
                                            <a:prstClr val="black"/>
                                          </a:solidFill>
                                          <a:latin typeface="Cambria Math"/>
                                        </a:rPr>
                                        <m:t>𝑟</m:t>
                                      </m:r>
                                    </m:e>
                                  </m:d>
                                </m:e>
                                <m:sup>
                                  <m:r>
                                    <a:rPr lang="en-GB" sz="2000" i="1">
                                      <a:solidFill>
                                        <a:prstClr val="black"/>
                                      </a:solidFill>
                                      <a:latin typeface="Cambria Math"/>
                                    </a:rPr>
                                    <m:t>𝑖</m:t>
                                  </m:r>
                                </m:sup>
                              </m:sSup>
                            </m:den>
                          </m:f>
                        </m:e>
                      </m:nary>
                      <m:r>
                        <a:rPr lang="en-GB" sz="2000" i="1">
                          <a:solidFill>
                            <a:prstClr val="black"/>
                          </a:solidFill>
                          <a:latin typeface="Cambria Math"/>
                        </a:rPr>
                        <m:t>−</m:t>
                      </m:r>
                      <m:sSub>
                        <m:sSubPr>
                          <m:ctrlPr>
                            <a:rPr lang="en-GB" sz="2000" i="1">
                              <a:solidFill>
                                <a:prstClr val="black"/>
                              </a:solidFill>
                              <a:latin typeface="Cambria Math" panose="02040503050406030204" pitchFamily="18" charset="0"/>
                            </a:rPr>
                          </m:ctrlPr>
                        </m:sSubPr>
                        <m:e>
                          <m:r>
                            <a:rPr lang="en-GB" sz="2000" i="1">
                              <a:solidFill>
                                <a:prstClr val="black"/>
                              </a:solidFill>
                              <a:latin typeface="Cambria Math"/>
                            </a:rPr>
                            <m:t>𝐼</m:t>
                          </m:r>
                        </m:e>
                        <m:sub>
                          <m:r>
                            <a:rPr lang="en-GB" sz="2000" i="1">
                              <a:solidFill>
                                <a:prstClr val="black"/>
                              </a:solidFill>
                              <a:latin typeface="Cambria Math"/>
                            </a:rPr>
                            <m:t>0</m:t>
                          </m:r>
                        </m:sub>
                      </m:sSub>
                      <m:r>
                        <a:rPr lang="en-GB" sz="2000" b="0" i="1" smtClean="0">
                          <a:solidFill>
                            <a:prstClr val="black"/>
                          </a:solidFill>
                          <a:latin typeface="Cambria Math" panose="02040503050406030204" pitchFamily="18" charset="0"/>
                        </a:rPr>
                        <m:t>=</m:t>
                      </m:r>
                      <m:f>
                        <m:fPr>
                          <m:ctrlPr>
                            <a:rPr lang="en-GB" sz="2000" b="0" i="1" smtClean="0">
                              <a:solidFill>
                                <a:prstClr val="black"/>
                              </a:solidFill>
                              <a:latin typeface="Cambria Math" panose="02040503050406030204" pitchFamily="18" charset="0"/>
                            </a:rPr>
                          </m:ctrlPr>
                        </m:fPr>
                        <m:num>
                          <m:r>
                            <a:rPr lang="en-GB" sz="2000" b="0" i="1" smtClean="0">
                              <a:solidFill>
                                <a:prstClr val="black"/>
                              </a:solidFill>
                              <a:latin typeface="Cambria Math" panose="02040503050406030204" pitchFamily="18" charset="0"/>
                            </a:rPr>
                            <m:t>20</m:t>
                          </m:r>
                          <m:r>
                            <a:rPr lang="en-GB" sz="2000" b="0" i="1" smtClean="0">
                              <a:solidFill>
                                <a:prstClr val="black"/>
                              </a:solidFill>
                              <a:latin typeface="Cambria Math" panose="02040503050406030204" pitchFamily="18" charset="0"/>
                            </a:rPr>
                            <m:t>𝑘</m:t>
                          </m:r>
                        </m:num>
                        <m:den>
                          <m:sSup>
                            <m:sSupPr>
                              <m:ctrlPr>
                                <a:rPr lang="en-GB" sz="2000" b="0" i="1" smtClean="0">
                                  <a:solidFill>
                                    <a:prstClr val="black"/>
                                  </a:solidFill>
                                  <a:latin typeface="Cambria Math" panose="02040503050406030204" pitchFamily="18" charset="0"/>
                                </a:rPr>
                              </m:ctrlPr>
                            </m:sSupPr>
                            <m:e>
                              <m:r>
                                <a:rPr lang="en-GB" sz="2000" b="0" i="1" smtClean="0">
                                  <a:solidFill>
                                    <a:prstClr val="black"/>
                                  </a:solidFill>
                                  <a:latin typeface="Cambria Math" panose="02040503050406030204" pitchFamily="18" charset="0"/>
                                </a:rPr>
                                <m:t>1.1</m:t>
                              </m:r>
                            </m:e>
                            <m:sup>
                              <m:r>
                                <a:rPr lang="en-GB" sz="2000" b="0" i="1" smtClean="0">
                                  <a:solidFill>
                                    <a:prstClr val="black"/>
                                  </a:solidFill>
                                  <a:latin typeface="Cambria Math" panose="02040503050406030204" pitchFamily="18" charset="0"/>
                                </a:rPr>
                                <m:t>1</m:t>
                              </m:r>
                            </m:sup>
                          </m:sSup>
                        </m:den>
                      </m:f>
                      <m:r>
                        <a:rPr lang="en-GB" sz="2000" b="0" i="1" smtClean="0">
                          <a:solidFill>
                            <a:prstClr val="black"/>
                          </a:solidFill>
                          <a:latin typeface="Cambria Math" panose="02040503050406030204" pitchFamily="18" charset="0"/>
                        </a:rPr>
                        <m:t>+</m:t>
                      </m:r>
                      <m:f>
                        <m:fPr>
                          <m:ctrlPr>
                            <a:rPr lang="en-GB" sz="2000" b="0" i="1" smtClean="0">
                              <a:solidFill>
                                <a:prstClr val="black"/>
                              </a:solidFill>
                              <a:latin typeface="Cambria Math" panose="02040503050406030204" pitchFamily="18" charset="0"/>
                            </a:rPr>
                          </m:ctrlPr>
                        </m:fPr>
                        <m:num>
                          <m:r>
                            <a:rPr lang="en-GB" sz="2000" b="0" i="1" smtClean="0">
                              <a:solidFill>
                                <a:prstClr val="black"/>
                              </a:solidFill>
                              <a:latin typeface="Cambria Math" panose="02040503050406030204" pitchFamily="18" charset="0"/>
                            </a:rPr>
                            <m:t>35</m:t>
                          </m:r>
                          <m:r>
                            <a:rPr lang="en-GB" sz="2000" b="0" i="1" smtClean="0">
                              <a:solidFill>
                                <a:prstClr val="black"/>
                              </a:solidFill>
                              <a:latin typeface="Cambria Math" panose="02040503050406030204" pitchFamily="18" charset="0"/>
                            </a:rPr>
                            <m:t>𝑘</m:t>
                          </m:r>
                        </m:num>
                        <m:den>
                          <m:sSup>
                            <m:sSupPr>
                              <m:ctrlPr>
                                <a:rPr lang="en-GB" sz="2000" b="0" i="1" smtClean="0">
                                  <a:solidFill>
                                    <a:prstClr val="black"/>
                                  </a:solidFill>
                                  <a:latin typeface="Cambria Math" panose="02040503050406030204" pitchFamily="18" charset="0"/>
                                </a:rPr>
                              </m:ctrlPr>
                            </m:sSupPr>
                            <m:e>
                              <m:r>
                                <a:rPr lang="en-GB" sz="2000" b="0" i="1" smtClean="0">
                                  <a:solidFill>
                                    <a:prstClr val="black"/>
                                  </a:solidFill>
                                  <a:latin typeface="Cambria Math" panose="02040503050406030204" pitchFamily="18" charset="0"/>
                                </a:rPr>
                                <m:t>1.1</m:t>
                              </m:r>
                            </m:e>
                            <m:sup>
                              <m:r>
                                <a:rPr lang="en-GB" sz="2000" b="0" i="1" smtClean="0">
                                  <a:solidFill>
                                    <a:prstClr val="black"/>
                                  </a:solidFill>
                                  <a:latin typeface="Cambria Math" panose="02040503050406030204" pitchFamily="18" charset="0"/>
                                </a:rPr>
                                <m:t>2</m:t>
                              </m:r>
                            </m:sup>
                          </m:sSup>
                        </m:den>
                      </m:f>
                      <m:r>
                        <a:rPr lang="en-GB" sz="2000" b="0" i="1" smtClean="0">
                          <a:solidFill>
                            <a:prstClr val="black"/>
                          </a:solidFill>
                          <a:latin typeface="Cambria Math" panose="02040503050406030204" pitchFamily="18" charset="0"/>
                        </a:rPr>
                        <m:t>+</m:t>
                      </m:r>
                      <m:f>
                        <m:fPr>
                          <m:ctrlPr>
                            <a:rPr lang="en-GB" sz="2000" b="0" i="1" smtClean="0">
                              <a:solidFill>
                                <a:prstClr val="black"/>
                              </a:solidFill>
                              <a:latin typeface="Cambria Math" panose="02040503050406030204" pitchFamily="18" charset="0"/>
                            </a:rPr>
                          </m:ctrlPr>
                        </m:fPr>
                        <m:num>
                          <m:r>
                            <a:rPr lang="en-GB" sz="2000" b="0" i="1" smtClean="0">
                              <a:solidFill>
                                <a:prstClr val="black"/>
                              </a:solidFill>
                              <a:latin typeface="Cambria Math" panose="02040503050406030204" pitchFamily="18" charset="0"/>
                            </a:rPr>
                            <m:t>48</m:t>
                          </m:r>
                          <m:r>
                            <a:rPr lang="en-GB" sz="2000" b="0" i="1" smtClean="0">
                              <a:solidFill>
                                <a:prstClr val="black"/>
                              </a:solidFill>
                              <a:latin typeface="Cambria Math" panose="02040503050406030204" pitchFamily="18" charset="0"/>
                            </a:rPr>
                            <m:t>𝑘</m:t>
                          </m:r>
                        </m:num>
                        <m:den>
                          <m:sSup>
                            <m:sSupPr>
                              <m:ctrlPr>
                                <a:rPr lang="en-GB" sz="2000" b="0" i="1" smtClean="0">
                                  <a:solidFill>
                                    <a:prstClr val="black"/>
                                  </a:solidFill>
                                  <a:latin typeface="Cambria Math" panose="02040503050406030204" pitchFamily="18" charset="0"/>
                                </a:rPr>
                              </m:ctrlPr>
                            </m:sSupPr>
                            <m:e>
                              <m:r>
                                <a:rPr lang="en-GB" sz="2000" b="0" i="1" smtClean="0">
                                  <a:solidFill>
                                    <a:prstClr val="black"/>
                                  </a:solidFill>
                                  <a:latin typeface="Cambria Math" panose="02040503050406030204" pitchFamily="18" charset="0"/>
                                </a:rPr>
                                <m:t>1.1</m:t>
                              </m:r>
                            </m:e>
                            <m:sup>
                              <m:r>
                                <a:rPr lang="en-GB" sz="2000" b="0" i="1" smtClean="0">
                                  <a:solidFill>
                                    <a:prstClr val="black"/>
                                  </a:solidFill>
                                  <a:latin typeface="Cambria Math" panose="02040503050406030204" pitchFamily="18" charset="0"/>
                                </a:rPr>
                                <m:t>3</m:t>
                              </m:r>
                            </m:sup>
                          </m:sSup>
                        </m:den>
                      </m:f>
                      <m:r>
                        <a:rPr lang="en-GB" sz="2000" b="0" i="1" smtClean="0">
                          <a:solidFill>
                            <a:prstClr val="black"/>
                          </a:solidFill>
                          <a:latin typeface="Cambria Math" panose="02040503050406030204" pitchFamily="18" charset="0"/>
                        </a:rPr>
                        <m:t>+…+</m:t>
                      </m:r>
                      <m:f>
                        <m:fPr>
                          <m:ctrlPr>
                            <a:rPr lang="en-GB" sz="2000" b="0" i="1" smtClean="0">
                              <a:solidFill>
                                <a:prstClr val="black"/>
                              </a:solidFill>
                              <a:latin typeface="Cambria Math" panose="02040503050406030204" pitchFamily="18" charset="0"/>
                            </a:rPr>
                          </m:ctrlPr>
                        </m:fPr>
                        <m:num>
                          <m:r>
                            <a:rPr lang="en-GB" sz="2000" b="0" i="1" smtClean="0">
                              <a:solidFill>
                                <a:prstClr val="black"/>
                              </a:solidFill>
                              <a:latin typeface="Cambria Math" panose="02040503050406030204" pitchFamily="18" charset="0"/>
                            </a:rPr>
                            <m:t>20</m:t>
                          </m:r>
                          <m:r>
                            <a:rPr lang="en-GB" sz="2000" b="0" i="1" smtClean="0">
                              <a:solidFill>
                                <a:prstClr val="black"/>
                              </a:solidFill>
                              <a:latin typeface="Cambria Math" panose="02040503050406030204" pitchFamily="18" charset="0"/>
                            </a:rPr>
                            <m:t>𝑘</m:t>
                          </m:r>
                        </m:num>
                        <m:den>
                          <m:sSup>
                            <m:sSupPr>
                              <m:ctrlPr>
                                <a:rPr lang="en-GB" sz="2000" b="0" i="1" smtClean="0">
                                  <a:solidFill>
                                    <a:prstClr val="black"/>
                                  </a:solidFill>
                                  <a:latin typeface="Cambria Math" panose="02040503050406030204" pitchFamily="18" charset="0"/>
                                </a:rPr>
                              </m:ctrlPr>
                            </m:sSupPr>
                            <m:e>
                              <m:r>
                                <a:rPr lang="en-GB" sz="2000" b="0" i="1" smtClean="0">
                                  <a:solidFill>
                                    <a:prstClr val="black"/>
                                  </a:solidFill>
                                  <a:latin typeface="Cambria Math" panose="02040503050406030204" pitchFamily="18" charset="0"/>
                                </a:rPr>
                                <m:t>1.1</m:t>
                              </m:r>
                            </m:e>
                            <m:sup>
                              <m:r>
                                <a:rPr lang="en-GB" sz="2000" b="0" i="1" smtClean="0">
                                  <a:solidFill>
                                    <a:prstClr val="black"/>
                                  </a:solidFill>
                                  <a:latin typeface="Cambria Math" panose="02040503050406030204" pitchFamily="18" charset="0"/>
                                </a:rPr>
                                <m:t>10</m:t>
                              </m:r>
                            </m:sup>
                          </m:sSup>
                        </m:den>
                      </m:f>
                      <m:r>
                        <a:rPr lang="en-GB" sz="2000" b="0" i="1" smtClean="0">
                          <a:solidFill>
                            <a:prstClr val="black"/>
                          </a:solidFill>
                          <a:latin typeface="Cambria Math" panose="02040503050406030204" pitchFamily="18" charset="0"/>
                        </a:rPr>
                        <m:t>−200,000=£54,170.45</m:t>
                      </m:r>
                    </m:oMath>
                  </m:oMathPara>
                </a14:m>
                <a:endParaRPr lang="en-GB" sz="2000" dirty="0"/>
              </a:p>
              <a:p>
                <a:pPr marL="109728" indent="0">
                  <a:buNone/>
                </a:pPr>
                <a:endParaRPr lang="en-GB" sz="800" dirty="0"/>
              </a:p>
              <a:p>
                <a:pPr marL="109728" indent="0">
                  <a:buNone/>
                </a:pPr>
                <a:r>
                  <a:rPr lang="en-GB" sz="2000" b="1" u="sng" dirty="0">
                    <a:solidFill>
                      <a:srgbClr val="000000"/>
                    </a:solidFill>
                  </a:rPr>
                  <a:t>Question 9:</a:t>
                </a:r>
                <a:r>
                  <a:rPr lang="en-GB" sz="2000" dirty="0">
                    <a:solidFill>
                      <a:srgbClr val="000000"/>
                    </a:solidFill>
                  </a:rPr>
                  <a:t> </a:t>
                </a:r>
              </a:p>
              <a:p>
                <a:pPr marL="566928" indent="-457200">
                  <a:buFont typeface="+mj-lt"/>
                  <a:buAutoNum type="alphaLcParenR"/>
                </a:pPr>
                <a:r>
                  <a:rPr lang="en-GB" sz="2000" dirty="0">
                    <a:solidFill>
                      <a:srgbClr val="000000"/>
                    </a:solidFill>
                  </a:rPr>
                  <a:t>If the present value of </a:t>
                </a:r>
                <a:r>
                  <a:rPr lang="en-GB" sz="2000" dirty="0">
                    <a:solidFill>
                      <a:srgbClr val="FF0000"/>
                    </a:solidFill>
                  </a:rPr>
                  <a:t>$139 </a:t>
                </a:r>
                <a:r>
                  <a:rPr lang="en-GB" sz="2000" dirty="0">
                    <a:solidFill>
                      <a:srgbClr val="000000"/>
                    </a:solidFill>
                  </a:rPr>
                  <a:t>is </a:t>
                </a:r>
                <a:r>
                  <a:rPr lang="en-GB" sz="2000" dirty="0">
                    <a:solidFill>
                      <a:srgbClr val="FF0000"/>
                    </a:solidFill>
                  </a:rPr>
                  <a:t>$125</a:t>
                </a:r>
                <a:r>
                  <a:rPr lang="en-GB" sz="2000" dirty="0">
                    <a:solidFill>
                      <a:srgbClr val="000000"/>
                    </a:solidFill>
                  </a:rPr>
                  <a:t>, what is the discount factor?</a:t>
                </a:r>
              </a:p>
              <a:p>
                <a:pPr marL="566928" indent="-457200">
                  <a:buFont typeface="+mj-lt"/>
                  <a:buAutoNum type="alphaLcParenR"/>
                </a:pPr>
                <a:r>
                  <a:rPr lang="en-GB" sz="2000" dirty="0">
                    <a:solidFill>
                      <a:srgbClr val="000000"/>
                    </a:solidFill>
                  </a:rPr>
                  <a:t>If that </a:t>
                </a:r>
                <a:r>
                  <a:rPr lang="en-GB" sz="2000" dirty="0">
                    <a:solidFill>
                      <a:srgbClr val="FF0000"/>
                    </a:solidFill>
                  </a:rPr>
                  <a:t>$139 </a:t>
                </a:r>
                <a:r>
                  <a:rPr lang="en-GB" sz="2000" dirty="0">
                    <a:solidFill>
                      <a:srgbClr val="000000"/>
                    </a:solidFill>
                  </a:rPr>
                  <a:t>is received in year </a:t>
                </a:r>
                <a:r>
                  <a:rPr lang="en-GB" sz="2000" dirty="0">
                    <a:solidFill>
                      <a:srgbClr val="FF0000"/>
                    </a:solidFill>
                  </a:rPr>
                  <a:t>5</a:t>
                </a:r>
                <a:r>
                  <a:rPr lang="en-GB" sz="2000" dirty="0">
                    <a:solidFill>
                      <a:srgbClr val="000000"/>
                    </a:solidFill>
                  </a:rPr>
                  <a:t>, what is the interest rate?</a:t>
                </a:r>
              </a:p>
              <a:p>
                <a:pPr marL="109728" indent="0">
                  <a:buNone/>
                </a:pPr>
                <a:r>
                  <a:rPr lang="en-GB" sz="2000" b="1" u="sng" dirty="0">
                    <a:solidFill>
                      <a:srgbClr val="FF0000"/>
                    </a:solidFill>
                  </a:rPr>
                  <a:t>Answer: </a:t>
                </a:r>
                <a:endParaRPr lang="en-GB" sz="2000" dirty="0">
                  <a:solidFill>
                    <a:srgbClr val="FF0000"/>
                  </a:solidFill>
                </a:endParaRPr>
              </a:p>
              <a:p>
                <a:pPr marL="457200" indent="-457200">
                  <a:spcAft>
                    <a:spcPts val="0"/>
                  </a:spcAft>
                  <a:buFont typeface="+mj-lt"/>
                  <a:buAutoNum type="alphaLcParenR"/>
                  <a:tabLst>
                    <a:tab pos="457200" algn="l"/>
                  </a:tabLst>
                </a:pPr>
                <a14:m>
                  <m:oMath xmlns:m="http://schemas.openxmlformats.org/officeDocument/2006/math">
                    <m:r>
                      <a:rPr lang="en-US" sz="1900" i="1" dirty="0" smtClean="0">
                        <a:latin typeface="Cambria Math" panose="02040503050406030204" pitchFamily="18" charset="0"/>
                        <a:ea typeface="Times New Roman" panose="02020603050405020304" pitchFamily="18" charset="0"/>
                        <a:cs typeface="Arial" panose="020B0604020202020204" pitchFamily="34" charset="0"/>
                      </a:rPr>
                      <m:t>𝑃𝑉</m:t>
                    </m:r>
                    <m:r>
                      <a:rPr lang="en-US" sz="1900" i="1" dirty="0" smtClean="0">
                        <a:latin typeface="Cambria Math" panose="02040503050406030204" pitchFamily="18" charset="0"/>
                        <a:ea typeface="Times New Roman" panose="02020603050405020304" pitchFamily="18" charset="0"/>
                        <a:cs typeface="Arial" panose="020B0604020202020204" pitchFamily="34" charset="0"/>
                      </a:rPr>
                      <m:t>=</m:t>
                    </m:r>
                    <m:sSub>
                      <m:sSubPr>
                        <m:ctrlPr>
                          <a:rPr lang="en-US" sz="1900" i="1" dirty="0" smtClean="0">
                            <a:latin typeface="Cambria Math" panose="02040503050406030204" pitchFamily="18" charset="0"/>
                            <a:cs typeface="Arial" panose="020B0604020202020204" pitchFamily="34" charset="0"/>
                          </a:rPr>
                        </m:ctrlPr>
                      </m:sSubPr>
                      <m:e>
                        <m:r>
                          <a:rPr lang="en-GB" sz="1900" b="0" i="1" dirty="0" smtClean="0">
                            <a:latin typeface="Cambria Math" panose="02040503050406030204" pitchFamily="18" charset="0"/>
                            <a:cs typeface="Arial" panose="020B0604020202020204" pitchFamily="34" charset="0"/>
                          </a:rPr>
                          <m:t>𝐶</m:t>
                        </m:r>
                      </m:e>
                      <m:sub>
                        <m:r>
                          <a:rPr lang="en-GB" sz="1900" b="0" i="1" dirty="0" smtClean="0">
                            <a:latin typeface="Cambria Math" panose="02040503050406030204" pitchFamily="18" charset="0"/>
                            <a:cs typeface="Arial" panose="020B0604020202020204" pitchFamily="34" charset="0"/>
                          </a:rPr>
                          <m:t>𝑡</m:t>
                        </m:r>
                      </m:sub>
                    </m:sSub>
                    <m:r>
                      <a:rPr lang="en-US" sz="1900" i="1" dirty="0" smtClean="0">
                        <a:latin typeface="Cambria Math" panose="02040503050406030204" pitchFamily="18" charset="0"/>
                        <a:ea typeface="Cambria Math" panose="02040503050406030204" pitchFamily="18" charset="0"/>
                        <a:cs typeface="Arial" panose="020B0604020202020204" pitchFamily="34" charset="0"/>
                      </a:rPr>
                      <m:t>×</m:t>
                    </m:r>
                    <m:sSub>
                      <m:sSubPr>
                        <m:ctrlPr>
                          <a:rPr lang="en-US" sz="1900" i="1" dirty="0" smtClean="0">
                            <a:latin typeface="Cambria Math" panose="02040503050406030204" pitchFamily="18" charset="0"/>
                            <a:cs typeface="Arial" panose="020B0604020202020204" pitchFamily="34" charset="0"/>
                          </a:rPr>
                        </m:ctrlPr>
                      </m:sSubPr>
                      <m:e>
                        <m:r>
                          <a:rPr lang="en-GB" sz="1900" b="0" i="1" dirty="0" smtClean="0">
                            <a:latin typeface="Cambria Math" panose="02040503050406030204" pitchFamily="18" charset="0"/>
                            <a:cs typeface="Arial" panose="020B0604020202020204" pitchFamily="34" charset="0"/>
                          </a:rPr>
                          <m:t>𝐷𝐹</m:t>
                        </m:r>
                      </m:e>
                      <m:sub>
                        <m:r>
                          <a:rPr lang="en-GB" sz="1900" b="0" i="1" dirty="0" smtClean="0">
                            <a:latin typeface="Cambria Math" panose="02040503050406030204" pitchFamily="18" charset="0"/>
                            <a:cs typeface="Arial" panose="020B0604020202020204" pitchFamily="34" charset="0"/>
                          </a:rPr>
                          <m:t>𝑡</m:t>
                        </m:r>
                      </m:sub>
                    </m:sSub>
                    <m:r>
                      <a:rPr lang="en-GB" sz="1900" i="1" dirty="0" smtClean="0">
                        <a:latin typeface="Cambria Math" panose="02040503050406030204" pitchFamily="18" charset="0"/>
                        <a:ea typeface="Cambria Math" panose="02040503050406030204" pitchFamily="18" charset="0"/>
                        <a:cs typeface="Times New Roman" panose="02020603050405020304" pitchFamily="18" charset="0"/>
                      </a:rPr>
                      <m:t>⟹</m:t>
                    </m:r>
                    <m:sSub>
                      <m:sSubPr>
                        <m:ctrlPr>
                          <a:rPr lang="en-GB" sz="1900" i="1" dirty="0" smtClean="0">
                            <a:latin typeface="Cambria Math" panose="02040503050406030204" pitchFamily="18" charset="0"/>
                            <a:ea typeface="Cambria Math" panose="02040503050406030204" pitchFamily="18" charset="0"/>
                            <a:cs typeface="Times New Roman" panose="02020603050405020304" pitchFamily="18" charset="0"/>
                          </a:rPr>
                        </m:ctrlPr>
                      </m:sSubPr>
                      <m:e>
                        <m:r>
                          <a:rPr lang="en-GB" sz="1900" b="0" i="1" dirty="0" smtClean="0">
                            <a:latin typeface="Cambria Math" panose="02040503050406030204" pitchFamily="18" charset="0"/>
                            <a:ea typeface="Cambria Math" panose="02040503050406030204" pitchFamily="18" charset="0"/>
                            <a:cs typeface="Times New Roman" panose="02020603050405020304" pitchFamily="18" charset="0"/>
                          </a:rPr>
                          <m:t>𝐷𝐹</m:t>
                        </m:r>
                      </m:e>
                      <m:sub>
                        <m:r>
                          <a:rPr lang="en-GB" sz="1900" b="0" i="1" dirty="0" smtClean="0">
                            <a:latin typeface="Cambria Math" panose="02040503050406030204" pitchFamily="18" charset="0"/>
                            <a:ea typeface="Cambria Math" panose="02040503050406030204" pitchFamily="18" charset="0"/>
                            <a:cs typeface="Times New Roman" panose="02020603050405020304" pitchFamily="18" charset="0"/>
                          </a:rPr>
                          <m:t>𝑡</m:t>
                        </m:r>
                      </m:sub>
                    </m:sSub>
                    <m:r>
                      <a:rPr lang="en-US" sz="1900" i="1" dirty="0">
                        <a:latin typeface="Cambria Math" panose="02040503050406030204" pitchFamily="18" charset="0"/>
                        <a:ea typeface="Times New Roman" panose="02020603050405020304" pitchFamily="18" charset="0"/>
                      </a:rPr>
                      <m:t>= $</m:t>
                    </m:r>
                    <m:r>
                      <a:rPr lang="en-GB" sz="1900" b="0" i="1" dirty="0" smtClean="0">
                        <a:latin typeface="Cambria Math" panose="02040503050406030204" pitchFamily="18" charset="0"/>
                        <a:ea typeface="Times New Roman" panose="02020603050405020304" pitchFamily="18" charset="0"/>
                      </a:rPr>
                      <m:t>125/$139</m:t>
                    </m:r>
                    <m:r>
                      <a:rPr lang="en-US" sz="1900" i="1" dirty="0">
                        <a:latin typeface="Cambria Math" panose="02040503050406030204" pitchFamily="18" charset="0"/>
                        <a:ea typeface="Times New Roman" panose="02020603050405020304" pitchFamily="18" charset="0"/>
                      </a:rPr>
                      <m:t>=</m:t>
                    </m:r>
                    <m:r>
                      <a:rPr lang="en-GB" sz="1900" b="0" i="1" dirty="0" smtClean="0">
                        <a:latin typeface="Cambria Math" panose="02040503050406030204" pitchFamily="18" charset="0"/>
                        <a:ea typeface="Times New Roman" panose="02020603050405020304" pitchFamily="18" charset="0"/>
                      </a:rPr>
                      <m:t>0.899</m:t>
                    </m:r>
                  </m:oMath>
                </a14:m>
                <a:endParaRPr lang="en-GB" sz="1900" b="0" i="1" dirty="0">
                  <a:latin typeface="Cambria Math" panose="02040503050406030204" pitchFamily="18" charset="0"/>
                  <a:ea typeface="Times New Roman" panose="02020603050405020304" pitchFamily="18" charset="0"/>
                </a:endParaRPr>
              </a:p>
              <a:p>
                <a:pPr marL="457200" indent="-457200">
                  <a:spcAft>
                    <a:spcPts val="0"/>
                  </a:spcAft>
                  <a:buFont typeface="+mj-lt"/>
                  <a:buAutoNum type="alphaLcParenR"/>
                  <a:tabLst>
                    <a:tab pos="457200" algn="l"/>
                  </a:tabLst>
                </a:pPr>
                <a14:m>
                  <m:oMath xmlns:m="http://schemas.openxmlformats.org/officeDocument/2006/math">
                    <m:r>
                      <a:rPr lang="en-GB" sz="1900" b="0" i="1" smtClean="0">
                        <a:solidFill>
                          <a:schemeClr val="tx1"/>
                        </a:solidFill>
                        <a:latin typeface="Cambria Math" panose="02040503050406030204" pitchFamily="18" charset="0"/>
                      </a:rPr>
                      <m:t>𝑃𝑉</m:t>
                    </m:r>
                    <m:r>
                      <a:rPr lang="en-GB" sz="1900" b="0" i="1" smtClean="0">
                        <a:solidFill>
                          <a:schemeClr val="tx1"/>
                        </a:solidFill>
                        <a:latin typeface="Cambria Math" panose="02040503050406030204" pitchFamily="18" charset="0"/>
                      </a:rPr>
                      <m:t>=</m:t>
                    </m:r>
                    <m:f>
                      <m:fPr>
                        <m:type m:val="lin"/>
                        <m:ctrlPr>
                          <a:rPr lang="en-GB" sz="1900" b="0" i="1" smtClean="0">
                            <a:solidFill>
                              <a:schemeClr val="tx1"/>
                            </a:solidFill>
                            <a:latin typeface="Cambria Math" panose="02040503050406030204" pitchFamily="18" charset="0"/>
                          </a:rPr>
                        </m:ctrlPr>
                      </m:fPr>
                      <m:num>
                        <m:sSub>
                          <m:sSubPr>
                            <m:ctrlPr>
                              <a:rPr lang="en-GB" sz="1900" b="0" i="1" smtClean="0">
                                <a:solidFill>
                                  <a:schemeClr val="tx1"/>
                                </a:solidFill>
                                <a:latin typeface="Cambria Math" panose="02040503050406030204" pitchFamily="18" charset="0"/>
                              </a:rPr>
                            </m:ctrlPr>
                          </m:sSubPr>
                          <m:e>
                            <m:r>
                              <a:rPr lang="en-GB" sz="1900" b="0" i="1" smtClean="0">
                                <a:solidFill>
                                  <a:schemeClr val="tx1"/>
                                </a:solidFill>
                                <a:latin typeface="Cambria Math" panose="02040503050406030204" pitchFamily="18" charset="0"/>
                              </a:rPr>
                              <m:t>𝐶</m:t>
                            </m:r>
                          </m:e>
                          <m:sub>
                            <m:r>
                              <a:rPr lang="en-GB" sz="1900" b="0" i="1" smtClean="0">
                                <a:solidFill>
                                  <a:schemeClr val="tx1"/>
                                </a:solidFill>
                                <a:latin typeface="Cambria Math" panose="02040503050406030204" pitchFamily="18" charset="0"/>
                              </a:rPr>
                              <m:t>𝑡</m:t>
                            </m:r>
                          </m:sub>
                        </m:sSub>
                      </m:num>
                      <m:den>
                        <m:sSup>
                          <m:sSupPr>
                            <m:ctrlPr>
                              <a:rPr lang="en-GB" sz="1900" b="0" i="1" smtClean="0">
                                <a:solidFill>
                                  <a:schemeClr val="tx1"/>
                                </a:solidFill>
                                <a:latin typeface="Cambria Math" panose="02040503050406030204" pitchFamily="18" charset="0"/>
                              </a:rPr>
                            </m:ctrlPr>
                          </m:sSupPr>
                          <m:e>
                            <m:d>
                              <m:dPr>
                                <m:ctrlPr>
                                  <a:rPr lang="en-GB" sz="1900" b="0" i="1" smtClean="0">
                                    <a:solidFill>
                                      <a:schemeClr val="tx1"/>
                                    </a:solidFill>
                                    <a:latin typeface="Cambria Math" panose="02040503050406030204" pitchFamily="18" charset="0"/>
                                  </a:rPr>
                                </m:ctrlPr>
                              </m:dPr>
                              <m:e>
                                <m:sSub>
                                  <m:sSubPr>
                                    <m:ctrlPr>
                                      <a:rPr lang="en-GB" sz="1900" b="0" i="1" smtClean="0">
                                        <a:solidFill>
                                          <a:schemeClr val="tx1"/>
                                        </a:solidFill>
                                        <a:latin typeface="Cambria Math" panose="02040503050406030204" pitchFamily="18" charset="0"/>
                                      </a:rPr>
                                    </m:ctrlPr>
                                  </m:sSubPr>
                                  <m:e>
                                    <m:r>
                                      <a:rPr lang="en-GB" sz="1900" b="0" i="1" smtClean="0">
                                        <a:solidFill>
                                          <a:schemeClr val="tx1"/>
                                        </a:solidFill>
                                        <a:latin typeface="Cambria Math" panose="02040503050406030204" pitchFamily="18" charset="0"/>
                                      </a:rPr>
                                      <m:t>𝐷𝐹</m:t>
                                    </m:r>
                                  </m:e>
                                  <m:sub>
                                    <m:r>
                                      <a:rPr lang="en-GB" sz="1900" b="0" i="1" smtClean="0">
                                        <a:solidFill>
                                          <a:schemeClr val="tx1"/>
                                        </a:solidFill>
                                        <a:latin typeface="Cambria Math" panose="02040503050406030204" pitchFamily="18" charset="0"/>
                                      </a:rPr>
                                      <m:t>𝑡</m:t>
                                    </m:r>
                                  </m:sub>
                                </m:sSub>
                              </m:e>
                            </m:d>
                          </m:e>
                          <m:sup>
                            <m:r>
                              <a:rPr lang="en-GB" sz="1900" b="0" i="1" smtClean="0">
                                <a:solidFill>
                                  <a:schemeClr val="tx1"/>
                                </a:solidFill>
                                <a:latin typeface="Cambria Math" panose="02040503050406030204" pitchFamily="18" charset="0"/>
                              </a:rPr>
                              <m:t>5</m:t>
                            </m:r>
                          </m:sup>
                        </m:sSup>
                        <m:r>
                          <a:rPr lang="en-GB" sz="1900" b="0" i="1" smtClean="0">
                            <a:solidFill>
                              <a:schemeClr val="tx1"/>
                            </a:solidFill>
                            <a:latin typeface="Cambria Math" panose="02040503050406030204" pitchFamily="18" charset="0"/>
                            <a:ea typeface="Cambria Math" panose="02040503050406030204" pitchFamily="18" charset="0"/>
                          </a:rPr>
                          <m:t>⟹</m:t>
                        </m:r>
                        <m:f>
                          <m:fPr>
                            <m:ctrlPr>
                              <a:rPr lang="en-GB" sz="1900" b="0" i="1" smtClean="0">
                                <a:solidFill>
                                  <a:schemeClr val="tx1"/>
                                </a:solidFill>
                                <a:latin typeface="Cambria Math" panose="02040503050406030204" pitchFamily="18" charset="0"/>
                                <a:ea typeface="Cambria Math" panose="02040503050406030204" pitchFamily="18" charset="0"/>
                              </a:rPr>
                            </m:ctrlPr>
                          </m:fPr>
                          <m:num>
                            <m:r>
                              <a:rPr lang="en-GB" sz="1900" b="0" i="1" smtClean="0">
                                <a:solidFill>
                                  <a:schemeClr val="tx1"/>
                                </a:solidFill>
                                <a:latin typeface="Cambria Math" panose="02040503050406030204" pitchFamily="18" charset="0"/>
                                <a:ea typeface="Cambria Math" panose="02040503050406030204" pitchFamily="18" charset="0"/>
                              </a:rPr>
                              <m:t>1</m:t>
                            </m:r>
                          </m:num>
                          <m:den>
                            <m:sSup>
                              <m:sSupPr>
                                <m:ctrlPr>
                                  <a:rPr lang="en-GB" sz="1900" i="1">
                                    <a:latin typeface="Cambria Math" panose="02040503050406030204" pitchFamily="18" charset="0"/>
                                    <a:ea typeface="Cambria Math" panose="02040503050406030204" pitchFamily="18" charset="0"/>
                                  </a:rPr>
                                </m:ctrlPr>
                              </m:sSupPr>
                              <m:e>
                                <m:d>
                                  <m:dPr>
                                    <m:ctrlPr>
                                      <a:rPr lang="en-GB" sz="1900" i="1">
                                        <a:latin typeface="Cambria Math" panose="02040503050406030204" pitchFamily="18" charset="0"/>
                                        <a:ea typeface="Cambria Math" panose="02040503050406030204" pitchFamily="18" charset="0"/>
                                      </a:rPr>
                                    </m:ctrlPr>
                                  </m:dPr>
                                  <m:e>
                                    <m:r>
                                      <a:rPr lang="en-GB" sz="1900" i="1">
                                        <a:latin typeface="Cambria Math" panose="02040503050406030204" pitchFamily="18" charset="0"/>
                                        <a:ea typeface="Cambria Math" panose="02040503050406030204" pitchFamily="18" charset="0"/>
                                      </a:rPr>
                                      <m:t>1+</m:t>
                                    </m:r>
                                    <m:r>
                                      <a:rPr lang="en-GB" sz="1900" i="1">
                                        <a:latin typeface="Cambria Math" panose="02040503050406030204" pitchFamily="18" charset="0"/>
                                        <a:ea typeface="Cambria Math" panose="02040503050406030204" pitchFamily="18" charset="0"/>
                                      </a:rPr>
                                      <m:t>𝑟</m:t>
                                    </m:r>
                                  </m:e>
                                </m:d>
                              </m:e>
                              <m:sup>
                                <m:r>
                                  <a:rPr lang="en-GB" sz="1900" i="1">
                                    <a:latin typeface="Cambria Math" panose="02040503050406030204" pitchFamily="18" charset="0"/>
                                    <a:ea typeface="Cambria Math" panose="02040503050406030204" pitchFamily="18" charset="0"/>
                                  </a:rPr>
                                  <m:t>5</m:t>
                                </m:r>
                              </m:sup>
                            </m:sSup>
                          </m:den>
                        </m:f>
                        <m:r>
                          <a:rPr lang="en-GB" sz="1900" b="0" i="1" smtClean="0">
                            <a:solidFill>
                              <a:schemeClr val="tx1"/>
                            </a:solidFill>
                            <a:latin typeface="Cambria Math" panose="02040503050406030204" pitchFamily="18" charset="0"/>
                            <a:ea typeface="Cambria Math" panose="02040503050406030204" pitchFamily="18" charset="0"/>
                          </a:rPr>
                          <m:t>=0.899⟹</m:t>
                        </m:r>
                        <m:sSup>
                          <m:sSupPr>
                            <m:ctrlPr>
                              <a:rPr lang="en-GB" sz="1900" b="0" i="1" smtClean="0">
                                <a:solidFill>
                                  <a:schemeClr val="tx1"/>
                                </a:solidFill>
                                <a:latin typeface="Cambria Math" panose="02040503050406030204" pitchFamily="18" charset="0"/>
                                <a:ea typeface="Cambria Math" panose="02040503050406030204" pitchFamily="18" charset="0"/>
                              </a:rPr>
                            </m:ctrlPr>
                          </m:sSupPr>
                          <m:e>
                            <m:d>
                              <m:dPr>
                                <m:ctrlPr>
                                  <a:rPr lang="en-GB" sz="1900" b="0" i="1" smtClean="0">
                                    <a:solidFill>
                                      <a:schemeClr val="tx1"/>
                                    </a:solidFill>
                                    <a:latin typeface="Cambria Math" panose="02040503050406030204" pitchFamily="18" charset="0"/>
                                    <a:ea typeface="Cambria Math" panose="02040503050406030204" pitchFamily="18" charset="0"/>
                                  </a:rPr>
                                </m:ctrlPr>
                              </m:dPr>
                              <m:e>
                                <m:r>
                                  <a:rPr lang="en-GB" sz="1900" b="0" i="1" smtClean="0">
                                    <a:solidFill>
                                      <a:schemeClr val="tx1"/>
                                    </a:solidFill>
                                    <a:latin typeface="Cambria Math" panose="02040503050406030204" pitchFamily="18" charset="0"/>
                                    <a:ea typeface="Cambria Math" panose="02040503050406030204" pitchFamily="18" charset="0"/>
                                  </a:rPr>
                                  <m:t>1+</m:t>
                                </m:r>
                                <m:r>
                                  <a:rPr lang="en-GB" sz="1900" b="0" i="1" smtClean="0">
                                    <a:solidFill>
                                      <a:schemeClr val="tx1"/>
                                    </a:solidFill>
                                    <a:latin typeface="Cambria Math" panose="02040503050406030204" pitchFamily="18" charset="0"/>
                                    <a:ea typeface="Cambria Math" panose="02040503050406030204" pitchFamily="18" charset="0"/>
                                  </a:rPr>
                                  <m:t>𝑟</m:t>
                                </m:r>
                              </m:e>
                            </m:d>
                          </m:e>
                          <m:sup>
                            <m:r>
                              <a:rPr lang="en-GB" sz="1900" b="0" i="1" smtClean="0">
                                <a:solidFill>
                                  <a:schemeClr val="tx1"/>
                                </a:solidFill>
                                <a:latin typeface="Cambria Math" panose="02040503050406030204" pitchFamily="18" charset="0"/>
                                <a:ea typeface="Cambria Math" panose="02040503050406030204" pitchFamily="18" charset="0"/>
                              </a:rPr>
                              <m:t>5</m:t>
                            </m:r>
                          </m:sup>
                        </m:sSup>
                        <m:r>
                          <a:rPr lang="en-GB" sz="1900" b="0" i="1" smtClean="0">
                            <a:solidFill>
                              <a:schemeClr val="tx1"/>
                            </a:solidFill>
                            <a:latin typeface="Cambria Math" panose="02040503050406030204" pitchFamily="18" charset="0"/>
                            <a:ea typeface="Cambria Math" panose="02040503050406030204" pitchFamily="18" charset="0"/>
                          </a:rPr>
                          <m:t>=1.112</m:t>
                        </m:r>
                      </m:den>
                    </m:f>
                    <m:r>
                      <a:rPr lang="en-GB" sz="1900" b="0" i="1" smtClean="0">
                        <a:solidFill>
                          <a:schemeClr val="tx1"/>
                        </a:solidFill>
                        <a:latin typeface="Cambria Math" panose="02040503050406030204" pitchFamily="18" charset="0"/>
                        <a:ea typeface="Cambria Math" panose="02040503050406030204" pitchFamily="18" charset="0"/>
                      </a:rPr>
                      <m:t>⟹</m:t>
                    </m:r>
                    <m:r>
                      <a:rPr lang="en-GB" sz="1900" b="0" i="1" smtClean="0">
                        <a:solidFill>
                          <a:schemeClr val="tx1"/>
                        </a:solidFill>
                        <a:latin typeface="Cambria Math" panose="02040503050406030204" pitchFamily="18" charset="0"/>
                        <a:ea typeface="Cambria Math" panose="02040503050406030204" pitchFamily="18" charset="0"/>
                      </a:rPr>
                      <m:t>𝑟</m:t>
                    </m:r>
                    <m:r>
                      <a:rPr lang="en-GB" sz="1900" b="0" i="1" smtClean="0">
                        <a:solidFill>
                          <a:schemeClr val="tx1"/>
                        </a:solidFill>
                        <a:latin typeface="Cambria Math" panose="02040503050406030204" pitchFamily="18" charset="0"/>
                        <a:ea typeface="Cambria Math" panose="02040503050406030204" pitchFamily="18" charset="0"/>
                      </a:rPr>
                      <m:t>=</m:t>
                    </m:r>
                    <m:rad>
                      <m:radPr>
                        <m:ctrlPr>
                          <a:rPr lang="en-GB" sz="1900" b="0" i="1" smtClean="0">
                            <a:solidFill>
                              <a:schemeClr val="tx1"/>
                            </a:solidFill>
                            <a:latin typeface="Cambria Math" panose="02040503050406030204" pitchFamily="18" charset="0"/>
                            <a:ea typeface="Cambria Math" panose="02040503050406030204" pitchFamily="18" charset="0"/>
                          </a:rPr>
                        </m:ctrlPr>
                      </m:radPr>
                      <m:deg>
                        <m:r>
                          <m:rPr>
                            <m:brk m:alnAt="7"/>
                          </m:rPr>
                          <a:rPr lang="en-GB" sz="1900" b="0" i="1" smtClean="0">
                            <a:solidFill>
                              <a:schemeClr val="tx1"/>
                            </a:solidFill>
                            <a:latin typeface="Cambria Math" panose="02040503050406030204" pitchFamily="18" charset="0"/>
                            <a:ea typeface="Cambria Math" panose="02040503050406030204" pitchFamily="18" charset="0"/>
                          </a:rPr>
                          <m:t>5</m:t>
                        </m:r>
                      </m:deg>
                      <m:e>
                        <m:r>
                          <a:rPr lang="en-GB" sz="1900" b="0" i="1" smtClean="0">
                            <a:solidFill>
                              <a:schemeClr val="tx1"/>
                            </a:solidFill>
                            <a:latin typeface="Cambria Math" panose="02040503050406030204" pitchFamily="18" charset="0"/>
                            <a:ea typeface="Cambria Math" panose="02040503050406030204" pitchFamily="18" charset="0"/>
                          </a:rPr>
                          <m:t>1.112</m:t>
                        </m:r>
                      </m:e>
                    </m:rad>
                    <m:r>
                      <a:rPr lang="en-GB" sz="1900" b="0" i="1" smtClean="0">
                        <a:solidFill>
                          <a:schemeClr val="tx1"/>
                        </a:solidFill>
                        <a:latin typeface="Cambria Math" panose="02040503050406030204" pitchFamily="18" charset="0"/>
                        <a:ea typeface="Cambria Math" panose="02040503050406030204" pitchFamily="18" charset="0"/>
                      </a:rPr>
                      <m:t>−1=0.021≈2.1%</m:t>
                    </m:r>
                  </m:oMath>
                </a14:m>
                <a:endParaRPr lang="en-GB" sz="1900" dirty="0">
                  <a:solidFill>
                    <a:srgbClr val="FF0000"/>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42552" y="1082559"/>
                <a:ext cx="11706895" cy="5517232"/>
              </a:xfrm>
              <a:blipFill>
                <a:blip r:embed="rId2"/>
                <a:stretch>
                  <a:fillRect l="-469" t="-663" b="-10608"/>
                </a:stretch>
              </a:blipFill>
            </p:spPr>
            <p:txBody>
              <a:bodyPr/>
              <a:lstStyle/>
              <a:p>
                <a:r>
                  <a:rPr lang="en-GB">
                    <a:noFill/>
                  </a:rPr>
                  <a:t> </a:t>
                </a:r>
              </a:p>
            </p:txBody>
          </p:sp>
        </mc:Fallback>
      </mc:AlternateContent>
      <p:graphicFrame>
        <p:nvGraphicFramePr>
          <p:cNvPr id="6" name="Table 5">
            <a:extLst>
              <a:ext uri="{FF2B5EF4-FFF2-40B4-BE49-F238E27FC236}">
                <a16:creationId xmlns:a16="http://schemas.microsoft.com/office/drawing/2014/main" id="{2B60A838-A1C4-422F-B752-BF6537327A3D}"/>
              </a:ext>
            </a:extLst>
          </p:cNvPr>
          <p:cNvGraphicFramePr>
            <a:graphicFrameLocks noGrp="1"/>
          </p:cNvGraphicFramePr>
          <p:nvPr>
            <p:extLst>
              <p:ext uri="{D42A27DB-BD31-4B8C-83A1-F6EECF244321}">
                <p14:modId xmlns:p14="http://schemas.microsoft.com/office/powerpoint/2010/main" val="2342028168"/>
              </p:ext>
            </p:extLst>
          </p:nvPr>
        </p:nvGraphicFramePr>
        <p:xfrm>
          <a:off x="483070" y="1837189"/>
          <a:ext cx="11432578" cy="847546"/>
        </p:xfrm>
        <a:graphic>
          <a:graphicData uri="http://schemas.openxmlformats.org/drawingml/2006/table">
            <a:tbl>
              <a:tblPr firstRow="1" firstCol="1" bandRow="1">
                <a:tableStyleId>{5C22544A-7EE6-4342-B048-85BDC9FD1C3A}</a:tableStyleId>
              </a:tblPr>
              <a:tblGrid>
                <a:gridCol w="1122507">
                  <a:extLst>
                    <a:ext uri="{9D8B030D-6E8A-4147-A177-3AD203B41FA5}">
                      <a16:colId xmlns:a16="http://schemas.microsoft.com/office/drawing/2014/main" val="3009019679"/>
                    </a:ext>
                  </a:extLst>
                </a:gridCol>
                <a:gridCol w="954531">
                  <a:extLst>
                    <a:ext uri="{9D8B030D-6E8A-4147-A177-3AD203B41FA5}">
                      <a16:colId xmlns:a16="http://schemas.microsoft.com/office/drawing/2014/main" val="1690519302"/>
                    </a:ext>
                  </a:extLst>
                </a:gridCol>
                <a:gridCol w="1038519">
                  <a:extLst>
                    <a:ext uri="{9D8B030D-6E8A-4147-A177-3AD203B41FA5}">
                      <a16:colId xmlns:a16="http://schemas.microsoft.com/office/drawing/2014/main" val="1775852699"/>
                    </a:ext>
                  </a:extLst>
                </a:gridCol>
                <a:gridCol w="1038519">
                  <a:extLst>
                    <a:ext uri="{9D8B030D-6E8A-4147-A177-3AD203B41FA5}">
                      <a16:colId xmlns:a16="http://schemas.microsoft.com/office/drawing/2014/main" val="1038179006"/>
                    </a:ext>
                  </a:extLst>
                </a:gridCol>
                <a:gridCol w="1039786">
                  <a:extLst>
                    <a:ext uri="{9D8B030D-6E8A-4147-A177-3AD203B41FA5}">
                      <a16:colId xmlns:a16="http://schemas.microsoft.com/office/drawing/2014/main" val="14460359"/>
                    </a:ext>
                  </a:extLst>
                </a:gridCol>
                <a:gridCol w="1039786">
                  <a:extLst>
                    <a:ext uri="{9D8B030D-6E8A-4147-A177-3AD203B41FA5}">
                      <a16:colId xmlns:a16="http://schemas.microsoft.com/office/drawing/2014/main" val="3741542155"/>
                    </a:ext>
                  </a:extLst>
                </a:gridCol>
                <a:gridCol w="1039786">
                  <a:extLst>
                    <a:ext uri="{9D8B030D-6E8A-4147-A177-3AD203B41FA5}">
                      <a16:colId xmlns:a16="http://schemas.microsoft.com/office/drawing/2014/main" val="1681354299"/>
                    </a:ext>
                  </a:extLst>
                </a:gridCol>
                <a:gridCol w="1039786">
                  <a:extLst>
                    <a:ext uri="{9D8B030D-6E8A-4147-A177-3AD203B41FA5}">
                      <a16:colId xmlns:a16="http://schemas.microsoft.com/office/drawing/2014/main" val="2762970914"/>
                    </a:ext>
                  </a:extLst>
                </a:gridCol>
                <a:gridCol w="1039786">
                  <a:extLst>
                    <a:ext uri="{9D8B030D-6E8A-4147-A177-3AD203B41FA5}">
                      <a16:colId xmlns:a16="http://schemas.microsoft.com/office/drawing/2014/main" val="92776424"/>
                    </a:ext>
                  </a:extLst>
                </a:gridCol>
                <a:gridCol w="1039786">
                  <a:extLst>
                    <a:ext uri="{9D8B030D-6E8A-4147-A177-3AD203B41FA5}">
                      <a16:colId xmlns:a16="http://schemas.microsoft.com/office/drawing/2014/main" val="1367888893"/>
                    </a:ext>
                  </a:extLst>
                </a:gridCol>
                <a:gridCol w="1039786">
                  <a:extLst>
                    <a:ext uri="{9D8B030D-6E8A-4147-A177-3AD203B41FA5}">
                      <a16:colId xmlns:a16="http://schemas.microsoft.com/office/drawing/2014/main" val="4188165295"/>
                    </a:ext>
                  </a:extLst>
                </a:gridCol>
              </a:tblGrid>
              <a:tr h="362461">
                <a:tc>
                  <a:txBody>
                    <a:bodyPr/>
                    <a:lstStyle/>
                    <a:p>
                      <a:pPr marL="457200" algn="l">
                        <a:lnSpc>
                          <a:spcPct val="107000"/>
                        </a:lnSpc>
                        <a:spcAft>
                          <a:spcPts val="0"/>
                        </a:spcAft>
                      </a:pPr>
                      <a:r>
                        <a:rPr lang="en-GB" sz="1200" dirty="0">
                          <a:effectLst/>
                        </a:rPr>
                        <a:t>Years</a:t>
                      </a:r>
                      <a:endParaRPr lang="en-GB" sz="1100" dirty="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l">
                        <a:lnSpc>
                          <a:spcPct val="107000"/>
                        </a:lnSpc>
                        <a:spcAft>
                          <a:spcPts val="0"/>
                        </a:spcAft>
                      </a:pPr>
                      <a:r>
                        <a:rPr lang="en-GB" sz="1200" dirty="0">
                          <a:effectLst/>
                        </a:rPr>
                        <a:t>1</a:t>
                      </a:r>
                      <a:endParaRPr lang="en-GB" sz="1100" dirty="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l">
                        <a:lnSpc>
                          <a:spcPct val="107000"/>
                        </a:lnSpc>
                        <a:spcAft>
                          <a:spcPts val="0"/>
                        </a:spcAft>
                      </a:pPr>
                      <a:r>
                        <a:rPr lang="en-GB" sz="1200" dirty="0">
                          <a:effectLst/>
                        </a:rPr>
                        <a:t>2</a:t>
                      </a:r>
                      <a:endParaRPr lang="en-GB" sz="1100" dirty="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l">
                        <a:lnSpc>
                          <a:spcPct val="107000"/>
                        </a:lnSpc>
                        <a:spcAft>
                          <a:spcPts val="0"/>
                        </a:spcAft>
                      </a:pPr>
                      <a:r>
                        <a:rPr lang="en-GB" sz="1200">
                          <a:effectLst/>
                        </a:rPr>
                        <a:t>3</a:t>
                      </a:r>
                      <a:endParaRPr lang="en-GB" sz="110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l">
                        <a:lnSpc>
                          <a:spcPct val="107000"/>
                        </a:lnSpc>
                        <a:spcAft>
                          <a:spcPts val="0"/>
                        </a:spcAft>
                      </a:pPr>
                      <a:r>
                        <a:rPr lang="en-GB" sz="1200">
                          <a:effectLst/>
                        </a:rPr>
                        <a:t>4</a:t>
                      </a:r>
                      <a:endParaRPr lang="en-GB" sz="110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l">
                        <a:lnSpc>
                          <a:spcPct val="107000"/>
                        </a:lnSpc>
                        <a:spcAft>
                          <a:spcPts val="0"/>
                        </a:spcAft>
                      </a:pPr>
                      <a:r>
                        <a:rPr lang="en-GB" sz="1200">
                          <a:effectLst/>
                        </a:rPr>
                        <a:t>5</a:t>
                      </a:r>
                      <a:endParaRPr lang="en-GB" sz="110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l">
                        <a:lnSpc>
                          <a:spcPct val="107000"/>
                        </a:lnSpc>
                        <a:spcAft>
                          <a:spcPts val="0"/>
                        </a:spcAft>
                      </a:pPr>
                      <a:r>
                        <a:rPr lang="en-GB" sz="1200">
                          <a:effectLst/>
                        </a:rPr>
                        <a:t>6</a:t>
                      </a:r>
                      <a:endParaRPr lang="en-GB" sz="110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l">
                        <a:lnSpc>
                          <a:spcPct val="107000"/>
                        </a:lnSpc>
                        <a:spcAft>
                          <a:spcPts val="0"/>
                        </a:spcAft>
                      </a:pPr>
                      <a:r>
                        <a:rPr lang="en-GB" sz="1200">
                          <a:effectLst/>
                        </a:rPr>
                        <a:t>7</a:t>
                      </a:r>
                      <a:endParaRPr lang="en-GB" sz="110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l">
                        <a:lnSpc>
                          <a:spcPct val="107000"/>
                        </a:lnSpc>
                        <a:spcAft>
                          <a:spcPts val="0"/>
                        </a:spcAft>
                      </a:pPr>
                      <a:r>
                        <a:rPr lang="en-GB" sz="1200">
                          <a:effectLst/>
                        </a:rPr>
                        <a:t>8</a:t>
                      </a:r>
                      <a:endParaRPr lang="en-GB" sz="110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l">
                        <a:lnSpc>
                          <a:spcPct val="107000"/>
                        </a:lnSpc>
                        <a:spcAft>
                          <a:spcPts val="0"/>
                        </a:spcAft>
                      </a:pPr>
                      <a:r>
                        <a:rPr lang="en-GB" sz="1200">
                          <a:effectLst/>
                        </a:rPr>
                        <a:t>9</a:t>
                      </a:r>
                      <a:endParaRPr lang="en-GB" sz="110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l">
                        <a:lnSpc>
                          <a:spcPct val="107000"/>
                        </a:lnSpc>
                        <a:spcAft>
                          <a:spcPts val="0"/>
                        </a:spcAft>
                      </a:pPr>
                      <a:r>
                        <a:rPr lang="en-GB" sz="1200">
                          <a:effectLst/>
                        </a:rPr>
                        <a:t>10</a:t>
                      </a:r>
                      <a:endParaRPr lang="en-GB" sz="110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894213143"/>
                  </a:ext>
                </a:extLst>
              </a:tr>
              <a:tr h="485085">
                <a:tc>
                  <a:txBody>
                    <a:bodyPr/>
                    <a:lstStyle/>
                    <a:p>
                      <a:pPr marL="457200" algn="l">
                        <a:lnSpc>
                          <a:spcPct val="107000"/>
                        </a:lnSpc>
                        <a:spcAft>
                          <a:spcPts val="0"/>
                        </a:spcAft>
                      </a:pPr>
                      <a:r>
                        <a:rPr lang="en-GB" sz="1000" dirty="0">
                          <a:effectLst/>
                        </a:rPr>
                        <a:t>K=£1000</a:t>
                      </a:r>
                      <a:endParaRPr lang="en-GB" sz="1000" dirty="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l">
                        <a:lnSpc>
                          <a:spcPct val="107000"/>
                        </a:lnSpc>
                        <a:spcAft>
                          <a:spcPts val="0"/>
                        </a:spcAft>
                      </a:pPr>
                      <a:r>
                        <a:rPr lang="en-GB" sz="1200" dirty="0">
                          <a:effectLst/>
                        </a:rPr>
                        <a:t>20k</a:t>
                      </a:r>
                      <a:endParaRPr lang="en-GB" sz="1100" dirty="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l">
                        <a:lnSpc>
                          <a:spcPct val="107000"/>
                        </a:lnSpc>
                        <a:spcAft>
                          <a:spcPts val="0"/>
                        </a:spcAft>
                      </a:pPr>
                      <a:r>
                        <a:rPr lang="en-GB" sz="1200" dirty="0">
                          <a:effectLst/>
                        </a:rPr>
                        <a:t>35k</a:t>
                      </a:r>
                      <a:endParaRPr lang="en-GB" sz="1100" dirty="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l">
                        <a:lnSpc>
                          <a:spcPct val="107000"/>
                        </a:lnSpc>
                        <a:spcAft>
                          <a:spcPts val="0"/>
                        </a:spcAft>
                      </a:pPr>
                      <a:r>
                        <a:rPr lang="en-GB" sz="1200" dirty="0">
                          <a:effectLst/>
                        </a:rPr>
                        <a:t>48k</a:t>
                      </a:r>
                      <a:endParaRPr lang="en-GB" sz="1100" dirty="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l">
                        <a:lnSpc>
                          <a:spcPct val="107000"/>
                        </a:lnSpc>
                        <a:spcAft>
                          <a:spcPts val="0"/>
                        </a:spcAft>
                      </a:pPr>
                      <a:r>
                        <a:rPr lang="en-GB" sz="1200" dirty="0">
                          <a:effectLst/>
                        </a:rPr>
                        <a:t>50k</a:t>
                      </a:r>
                      <a:endParaRPr lang="en-GB" sz="1100" dirty="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l">
                        <a:lnSpc>
                          <a:spcPct val="107000"/>
                        </a:lnSpc>
                        <a:spcAft>
                          <a:spcPts val="0"/>
                        </a:spcAft>
                      </a:pPr>
                      <a:r>
                        <a:rPr lang="en-GB" sz="1200" dirty="0">
                          <a:effectLst/>
                        </a:rPr>
                        <a:t>65k</a:t>
                      </a:r>
                      <a:endParaRPr lang="en-GB" sz="1100" dirty="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l">
                        <a:lnSpc>
                          <a:spcPct val="107000"/>
                        </a:lnSpc>
                        <a:spcAft>
                          <a:spcPts val="0"/>
                        </a:spcAft>
                      </a:pPr>
                      <a:r>
                        <a:rPr lang="en-GB" sz="1200" dirty="0">
                          <a:effectLst/>
                        </a:rPr>
                        <a:t>65k</a:t>
                      </a:r>
                      <a:endParaRPr lang="en-GB" sz="1100" dirty="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l">
                        <a:lnSpc>
                          <a:spcPct val="107000"/>
                        </a:lnSpc>
                        <a:spcAft>
                          <a:spcPts val="0"/>
                        </a:spcAft>
                      </a:pPr>
                      <a:r>
                        <a:rPr lang="en-GB" sz="1200" dirty="0">
                          <a:effectLst/>
                        </a:rPr>
                        <a:t>42k</a:t>
                      </a:r>
                      <a:endParaRPr lang="en-GB" sz="1100" dirty="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l">
                        <a:lnSpc>
                          <a:spcPct val="107000"/>
                        </a:lnSpc>
                        <a:spcAft>
                          <a:spcPts val="0"/>
                        </a:spcAft>
                      </a:pPr>
                      <a:r>
                        <a:rPr lang="en-GB" sz="1200" dirty="0">
                          <a:effectLst/>
                        </a:rPr>
                        <a:t>40k</a:t>
                      </a:r>
                      <a:endParaRPr lang="en-GB" sz="1100" dirty="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l">
                        <a:lnSpc>
                          <a:spcPct val="107000"/>
                        </a:lnSpc>
                        <a:spcAft>
                          <a:spcPts val="0"/>
                        </a:spcAft>
                      </a:pPr>
                      <a:r>
                        <a:rPr lang="en-GB" sz="1200" dirty="0">
                          <a:effectLst/>
                        </a:rPr>
                        <a:t>28k</a:t>
                      </a:r>
                      <a:endParaRPr lang="en-GB" sz="1100" dirty="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l">
                        <a:lnSpc>
                          <a:spcPct val="107000"/>
                        </a:lnSpc>
                        <a:spcAft>
                          <a:spcPts val="0"/>
                        </a:spcAft>
                      </a:pPr>
                      <a:r>
                        <a:rPr lang="en-GB" sz="1200" dirty="0">
                          <a:effectLst/>
                        </a:rPr>
                        <a:t>20k</a:t>
                      </a:r>
                      <a:endParaRPr lang="en-GB" sz="1100" dirty="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604683518"/>
                  </a:ext>
                </a:extLst>
              </a:tr>
            </a:tbl>
          </a:graphicData>
        </a:graphic>
      </p:graphicFrame>
      <p:sp>
        <p:nvSpPr>
          <p:cNvPr id="4" name="Slide Number Placeholder 3">
            <a:extLst>
              <a:ext uri="{FF2B5EF4-FFF2-40B4-BE49-F238E27FC236}">
                <a16:creationId xmlns:a16="http://schemas.microsoft.com/office/drawing/2014/main" id="{10DCDD78-F461-4ADF-A0F5-5C382EFF394E}"/>
              </a:ext>
            </a:extLst>
          </p:cNvPr>
          <p:cNvSpPr>
            <a:spLocks noGrp="1"/>
          </p:cNvSpPr>
          <p:nvPr>
            <p:ph type="sldNum" sz="quarter" idx="12"/>
          </p:nvPr>
        </p:nvSpPr>
        <p:spPr/>
        <p:txBody>
          <a:bodyPr/>
          <a:lstStyle/>
          <a:p>
            <a:fld id="{E268A2EE-60DF-4D9A-BDB5-E8B57244CE40}" type="slidenum">
              <a:rPr lang="en-GB" smtClean="0"/>
              <a:pPr/>
              <a:t>88</a:t>
            </a:fld>
            <a:endParaRPr lang="en-GB"/>
          </a:p>
        </p:txBody>
      </p:sp>
    </p:spTree>
    <p:extLst>
      <p:ext uri="{BB962C8B-B14F-4D97-AF65-F5344CB8AC3E}">
        <p14:creationId xmlns:p14="http://schemas.microsoft.com/office/powerpoint/2010/main" val="1014377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1" end="11"/>
                                            </p:txEl>
                                          </p:spTgt>
                                        </p:tgtEl>
                                        <p:attrNameLst>
                                          <p:attrName>style.visibility</p:attrName>
                                        </p:attrNameLst>
                                      </p:cBhvr>
                                      <p:to>
                                        <p:strVal val="visible"/>
                                      </p:to>
                                    </p:set>
                                    <p:animEffect transition="in" filter="fade">
                                      <p:cBhvr>
                                        <p:cTn id="12" dur="500"/>
                                        <p:tgtEl>
                                          <p:spTgt spid="3">
                                            <p:txEl>
                                              <p:pRg st="11" end="1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2" end="12"/>
                                            </p:txEl>
                                          </p:spTgt>
                                        </p:tgtEl>
                                        <p:attrNameLst>
                                          <p:attrName>style.visibility</p:attrName>
                                        </p:attrNameLst>
                                      </p:cBhvr>
                                      <p:to>
                                        <p:strVal val="visible"/>
                                      </p:to>
                                    </p:set>
                                    <p:animEffect transition="in" filter="fade">
                                      <p:cBhvr>
                                        <p:cTn id="17"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1" y="659140"/>
            <a:ext cx="11449272" cy="504056"/>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r>
              <a:rPr lang="en-GB" sz="3200" dirty="0"/>
              <a:t>Perpetuity and its PV </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35361" y="1196752"/>
                <a:ext cx="11521279" cy="5661248"/>
              </a:xfrm>
            </p:spPr>
            <p:txBody>
              <a:bodyPr>
                <a:normAutofit/>
              </a:bodyPr>
              <a:lstStyle/>
              <a:p>
                <a:r>
                  <a:rPr lang="en-GB" sz="2200" b="1" i="1" dirty="0">
                    <a:solidFill>
                      <a:srgbClr val="FF0000"/>
                    </a:solidFill>
                  </a:rPr>
                  <a:t>Perpetuities</a:t>
                </a:r>
                <a:r>
                  <a:rPr lang="en-GB" sz="2200" dirty="0"/>
                  <a:t> are assets with a </a:t>
                </a:r>
                <a:r>
                  <a:rPr lang="en-GB" sz="2200" u="sng" dirty="0"/>
                  <a:t>constant stream of cash flow each year with no end</a:t>
                </a:r>
                <a:r>
                  <a:rPr lang="en-GB" sz="2200" dirty="0"/>
                  <a:t>. British government sold this type of </a:t>
                </a:r>
                <a:r>
                  <a:rPr lang="fa-IR" sz="2200" dirty="0"/>
                  <a:t>security</a:t>
                </a:r>
                <a:r>
                  <a:rPr lang="en-GB" sz="2200" dirty="0"/>
                  <a:t> during the </a:t>
                </a:r>
                <a:r>
                  <a:rPr lang="en-GB" sz="2200" b="1" i="1" dirty="0"/>
                  <a:t>South Sea Bubble crisis </a:t>
                </a:r>
                <a:r>
                  <a:rPr lang="en-GB" sz="2200" dirty="0"/>
                  <a:t>of </a:t>
                </a:r>
                <a:r>
                  <a:rPr lang="en-GB" sz="2200" dirty="0">
                    <a:solidFill>
                      <a:srgbClr val="FF0000"/>
                    </a:solidFill>
                  </a:rPr>
                  <a:t>1720</a:t>
                </a:r>
                <a:r>
                  <a:rPr lang="en-GB" sz="2200" dirty="0"/>
                  <a:t> and the </a:t>
                </a:r>
                <a:r>
                  <a:rPr lang="en-GB" sz="2200" b="1" i="1" dirty="0"/>
                  <a:t>Napoleonic and Crimean wars</a:t>
                </a:r>
                <a:r>
                  <a:rPr lang="en-GB" sz="2200" dirty="0"/>
                  <a:t>. These bonds are called </a:t>
                </a:r>
                <a:r>
                  <a:rPr lang="fa-IR" sz="2200" i="1" dirty="0">
                    <a:solidFill>
                      <a:srgbClr val="FF0000"/>
                    </a:solidFill>
                  </a:rPr>
                  <a:t>consol</a:t>
                </a:r>
                <a:r>
                  <a:rPr lang="en-GB" sz="2200" dirty="0"/>
                  <a:t> (Consol bonds) with a </a:t>
                </a:r>
                <a:r>
                  <a:rPr lang="en-GB" sz="2200" u="sng" dirty="0"/>
                  <a:t>fixed percentage return</a:t>
                </a:r>
                <a:r>
                  <a:rPr lang="en-GB" sz="2200" dirty="0"/>
                  <a:t> on them.</a:t>
                </a:r>
              </a:p>
              <a:p>
                <a:pPr marL="109728" indent="0">
                  <a:buNone/>
                </a:pPr>
                <a:endParaRPr lang="en-GB" sz="1200" dirty="0"/>
              </a:p>
              <a:p>
                <a:r>
                  <a:rPr lang="en-GB" sz="2200" dirty="0"/>
                  <a:t>The PV of a perpetuity:</a:t>
                </a:r>
              </a:p>
              <a:p>
                <a:pPr marL="109728" indent="0">
                  <a:buNone/>
                </a:pPr>
                <a:endParaRPr lang="en-GB" sz="1200" dirty="0"/>
              </a:p>
              <a:p>
                <a:pPr marL="109728" indent="0">
                  <a:buNone/>
                </a:pPr>
                <a14:m>
                  <m:oMathPara xmlns:m="http://schemas.openxmlformats.org/officeDocument/2006/math">
                    <m:oMathParaPr>
                      <m:jc m:val="centerGroup"/>
                    </m:oMathParaPr>
                    <m:oMath xmlns:m="http://schemas.openxmlformats.org/officeDocument/2006/math">
                      <m:r>
                        <a:rPr lang="en-GB" sz="2000" i="1" smtClean="0">
                          <a:latin typeface="Cambria Math"/>
                        </a:rPr>
                        <m:t>𝑃</m:t>
                      </m:r>
                      <m:r>
                        <a:rPr lang="en-GB" sz="2000" i="1">
                          <a:latin typeface="Cambria Math"/>
                        </a:rPr>
                        <m:t>𝑉</m:t>
                      </m:r>
                      <m:r>
                        <a:rPr lang="en-GB" sz="2000" i="1">
                          <a:latin typeface="Cambria Math"/>
                        </a:rPr>
                        <m:t>=</m:t>
                      </m:r>
                      <m:f>
                        <m:fPr>
                          <m:ctrlPr>
                            <a:rPr lang="en-GB" sz="2000" i="1">
                              <a:latin typeface="Cambria Math" panose="02040503050406030204" pitchFamily="18" charset="0"/>
                            </a:rPr>
                          </m:ctrlPr>
                        </m:fPr>
                        <m:num>
                          <m:r>
                            <a:rPr lang="en-GB" sz="2000" i="1">
                              <a:latin typeface="Cambria Math" panose="02040503050406030204" pitchFamily="18" charset="0"/>
                            </a:rPr>
                            <m:t>𝐶</m:t>
                          </m:r>
                        </m:num>
                        <m:den>
                          <m:r>
                            <a:rPr lang="en-GB" sz="2000" i="1">
                              <a:latin typeface="Cambria Math"/>
                            </a:rPr>
                            <m:t>(</m:t>
                          </m:r>
                          <m:r>
                            <a:rPr lang="en-GB" sz="2000" i="1">
                              <a:latin typeface="Cambria Math"/>
                            </a:rPr>
                            <m:t>1</m:t>
                          </m:r>
                          <m:r>
                            <a:rPr lang="en-GB" sz="2000" i="1">
                              <a:latin typeface="Cambria Math"/>
                            </a:rPr>
                            <m:t>+</m:t>
                          </m:r>
                          <m:r>
                            <a:rPr lang="en-GB" sz="2000" i="1">
                              <a:latin typeface="Cambria Math"/>
                            </a:rPr>
                            <m:t>𝑟</m:t>
                          </m:r>
                          <m:r>
                            <a:rPr lang="en-GB" sz="2000" i="1">
                              <a:latin typeface="Cambria Math"/>
                            </a:rPr>
                            <m:t>)</m:t>
                          </m:r>
                        </m:den>
                      </m:f>
                      <m:r>
                        <a:rPr lang="en-GB" sz="2000" i="1">
                          <a:latin typeface="Cambria Math"/>
                        </a:rPr>
                        <m:t>+</m:t>
                      </m:r>
                      <m:f>
                        <m:fPr>
                          <m:ctrlPr>
                            <a:rPr lang="en-GB" sz="2000" i="1">
                              <a:latin typeface="Cambria Math" panose="02040503050406030204" pitchFamily="18" charset="0"/>
                            </a:rPr>
                          </m:ctrlPr>
                        </m:fPr>
                        <m:num>
                          <m:r>
                            <a:rPr lang="en-GB" sz="2000" i="1">
                              <a:latin typeface="Cambria Math" panose="02040503050406030204" pitchFamily="18" charset="0"/>
                            </a:rPr>
                            <m:t>𝐶</m:t>
                          </m:r>
                        </m:num>
                        <m:den>
                          <m:sSup>
                            <m:sSupPr>
                              <m:ctrlPr>
                                <a:rPr lang="en-GB" sz="2000" i="1">
                                  <a:latin typeface="Cambria Math" panose="02040503050406030204" pitchFamily="18" charset="0"/>
                                </a:rPr>
                              </m:ctrlPr>
                            </m:sSupPr>
                            <m:e>
                              <m:r>
                                <a:rPr lang="en-GB" sz="2000" i="1">
                                  <a:latin typeface="Cambria Math"/>
                                </a:rPr>
                                <m:t>(</m:t>
                              </m:r>
                              <m:r>
                                <a:rPr lang="en-GB" sz="2000" i="1">
                                  <a:latin typeface="Cambria Math"/>
                                </a:rPr>
                                <m:t>1</m:t>
                              </m:r>
                              <m:r>
                                <a:rPr lang="en-GB" sz="2000" i="1">
                                  <a:latin typeface="Cambria Math"/>
                                </a:rPr>
                                <m:t>+</m:t>
                              </m:r>
                              <m:r>
                                <a:rPr lang="en-GB" sz="2000" i="1">
                                  <a:latin typeface="Cambria Math"/>
                                </a:rPr>
                                <m:t>𝑟</m:t>
                              </m:r>
                              <m:r>
                                <a:rPr lang="en-GB" sz="2000" i="1">
                                  <a:latin typeface="Cambria Math"/>
                                </a:rPr>
                                <m:t>)</m:t>
                              </m:r>
                            </m:e>
                            <m:sup>
                              <m:r>
                                <a:rPr lang="en-GB" sz="2000" i="1">
                                  <a:latin typeface="Cambria Math"/>
                                </a:rPr>
                                <m:t>2</m:t>
                              </m:r>
                            </m:sup>
                          </m:sSup>
                        </m:den>
                      </m:f>
                      <m:r>
                        <a:rPr lang="en-GB" sz="2000" i="1">
                          <a:latin typeface="Cambria Math"/>
                        </a:rPr>
                        <m:t>+</m:t>
                      </m:r>
                      <m:f>
                        <m:fPr>
                          <m:ctrlPr>
                            <a:rPr lang="en-GB" sz="2000" i="1">
                              <a:latin typeface="Cambria Math" panose="02040503050406030204" pitchFamily="18" charset="0"/>
                            </a:rPr>
                          </m:ctrlPr>
                        </m:fPr>
                        <m:num>
                          <m:r>
                            <a:rPr lang="en-GB" sz="2000" i="1">
                              <a:latin typeface="Cambria Math" panose="02040503050406030204" pitchFamily="18" charset="0"/>
                            </a:rPr>
                            <m:t>𝐶</m:t>
                          </m:r>
                        </m:num>
                        <m:den>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r>
                                    <a:rPr lang="en-GB" sz="2000" i="1">
                                      <a:latin typeface="Cambria Math"/>
                                    </a:rPr>
                                    <m:t>1</m:t>
                                  </m:r>
                                  <m:r>
                                    <a:rPr lang="en-GB" sz="2000" i="1">
                                      <a:latin typeface="Cambria Math"/>
                                    </a:rPr>
                                    <m:t>+</m:t>
                                  </m:r>
                                  <m:r>
                                    <a:rPr lang="en-GB" sz="2000" i="1">
                                      <a:latin typeface="Cambria Math"/>
                                    </a:rPr>
                                    <m:t>𝑟</m:t>
                                  </m:r>
                                </m:e>
                              </m:d>
                            </m:e>
                            <m:sup>
                              <m:r>
                                <a:rPr lang="en-GB" sz="2000" i="1">
                                  <a:latin typeface="Cambria Math" panose="02040503050406030204" pitchFamily="18" charset="0"/>
                                </a:rPr>
                                <m:t>3</m:t>
                              </m:r>
                            </m:sup>
                          </m:sSup>
                        </m:den>
                      </m:f>
                      <m:r>
                        <a:rPr lang="en-GB" sz="2000" i="1">
                          <a:latin typeface="Cambria Math" panose="02040503050406030204" pitchFamily="18" charset="0"/>
                        </a:rPr>
                        <m:t>+</m:t>
                      </m:r>
                      <m:r>
                        <a:rPr lang="en-GB" sz="2000" i="1">
                          <a:latin typeface="Cambria Math"/>
                        </a:rPr>
                        <m:t>⋯=</m:t>
                      </m:r>
                      <m:nary>
                        <m:naryPr>
                          <m:chr m:val="∑"/>
                          <m:ctrlPr>
                            <a:rPr lang="en-GB" sz="2000" i="1">
                              <a:latin typeface="Cambria Math" panose="02040503050406030204" pitchFamily="18" charset="0"/>
                            </a:rPr>
                          </m:ctrlPr>
                        </m:naryPr>
                        <m:sub>
                          <m:r>
                            <a:rPr lang="en-GB" sz="2000" b="0" i="1" smtClean="0">
                              <a:latin typeface="Cambria Math" panose="02040503050406030204" pitchFamily="18" charset="0"/>
                            </a:rPr>
                            <m:t>𝑡</m:t>
                          </m:r>
                          <m:r>
                            <a:rPr lang="en-GB" sz="2000" i="1">
                              <a:latin typeface="Cambria Math"/>
                            </a:rPr>
                            <m:t>=</m:t>
                          </m:r>
                          <m:r>
                            <a:rPr lang="en-GB" sz="2000" i="1">
                              <a:latin typeface="Cambria Math"/>
                            </a:rPr>
                            <m:t>1</m:t>
                          </m:r>
                        </m:sub>
                        <m:sup>
                          <m:r>
                            <a:rPr lang="en-GB" sz="2000" i="1">
                              <a:latin typeface="Cambria Math" panose="02040503050406030204" pitchFamily="18" charset="0"/>
                              <a:ea typeface="Cambria Math" panose="02040503050406030204" pitchFamily="18" charset="0"/>
                            </a:rPr>
                            <m:t>∞</m:t>
                          </m:r>
                        </m:sup>
                        <m:e>
                          <m:f>
                            <m:fPr>
                              <m:ctrlPr>
                                <a:rPr lang="en-GB" sz="2000" i="1">
                                  <a:solidFill>
                                    <a:prstClr val="black"/>
                                  </a:solidFill>
                                  <a:latin typeface="Cambria Math" panose="02040503050406030204" pitchFamily="18" charset="0"/>
                                </a:rPr>
                              </m:ctrlPr>
                            </m:fPr>
                            <m:num>
                              <m:r>
                                <a:rPr lang="en-GB" sz="2000" i="1">
                                  <a:solidFill>
                                    <a:prstClr val="black"/>
                                  </a:solidFill>
                                  <a:latin typeface="Cambria Math" panose="02040503050406030204" pitchFamily="18" charset="0"/>
                                </a:rPr>
                                <m:t>𝐶</m:t>
                              </m:r>
                            </m:num>
                            <m:den>
                              <m:sSup>
                                <m:sSupPr>
                                  <m:ctrlPr>
                                    <a:rPr lang="en-GB" sz="2000" i="1">
                                      <a:solidFill>
                                        <a:prstClr val="black"/>
                                      </a:solidFill>
                                      <a:latin typeface="Cambria Math" panose="02040503050406030204" pitchFamily="18" charset="0"/>
                                    </a:rPr>
                                  </m:ctrlPr>
                                </m:sSupPr>
                                <m:e>
                                  <m:d>
                                    <m:dPr>
                                      <m:ctrlPr>
                                        <a:rPr lang="en-GB" sz="2000" i="1">
                                          <a:solidFill>
                                            <a:prstClr val="black"/>
                                          </a:solidFill>
                                          <a:latin typeface="Cambria Math" panose="02040503050406030204" pitchFamily="18" charset="0"/>
                                        </a:rPr>
                                      </m:ctrlPr>
                                    </m:dPr>
                                    <m:e>
                                      <m:r>
                                        <a:rPr lang="en-GB" sz="2000" i="1">
                                          <a:solidFill>
                                            <a:prstClr val="black"/>
                                          </a:solidFill>
                                          <a:latin typeface="Cambria Math"/>
                                        </a:rPr>
                                        <m:t>1</m:t>
                                      </m:r>
                                      <m:r>
                                        <a:rPr lang="en-GB" sz="2000" i="1">
                                          <a:solidFill>
                                            <a:prstClr val="black"/>
                                          </a:solidFill>
                                          <a:latin typeface="Cambria Math"/>
                                        </a:rPr>
                                        <m:t>+</m:t>
                                      </m:r>
                                      <m:r>
                                        <a:rPr lang="en-GB" sz="2000" i="1">
                                          <a:solidFill>
                                            <a:prstClr val="black"/>
                                          </a:solidFill>
                                          <a:latin typeface="Cambria Math"/>
                                        </a:rPr>
                                        <m:t>𝑟</m:t>
                                      </m:r>
                                    </m:e>
                                  </m:d>
                                </m:e>
                                <m:sup>
                                  <m:r>
                                    <a:rPr lang="en-GB" sz="2000" b="0" i="1" smtClean="0">
                                      <a:solidFill>
                                        <a:prstClr val="black"/>
                                      </a:solidFill>
                                      <a:latin typeface="Cambria Math" panose="02040503050406030204" pitchFamily="18" charset="0"/>
                                    </a:rPr>
                                    <m:t>𝑡</m:t>
                                  </m:r>
                                </m:sup>
                              </m:sSup>
                            </m:den>
                          </m:f>
                        </m:e>
                      </m:nary>
                    </m:oMath>
                  </m:oMathPara>
                </a14:m>
                <a:endParaRPr lang="en-GB" sz="2000" dirty="0"/>
              </a:p>
              <a:p>
                <a:pPr marL="109728" indent="0">
                  <a:buNone/>
                </a:pPr>
                <a:r>
                  <a:rPr lang="en-GB" sz="2200" dirty="0"/>
                  <a:t>From basic algebra we know that:</a:t>
                </a:r>
              </a:p>
              <a:p>
                <a:pPr marL="109728" indent="0">
                  <a:buNone/>
                </a:pPr>
                <a:endParaRPr lang="en-GB" sz="1400" dirty="0"/>
              </a:p>
              <a:p>
                <a:pPr marL="109728" indent="0">
                  <a:buNone/>
                </a:pPr>
                <a:endParaRPr lang="en-GB" sz="1400" dirty="0"/>
              </a:p>
              <a:p>
                <a:pPr marL="109728" indent="0" algn="ctr">
                  <a:buNone/>
                </a:pPr>
                <a14:m>
                  <m:oMath xmlns:m="http://schemas.openxmlformats.org/officeDocument/2006/math">
                    <m:nary>
                      <m:naryPr>
                        <m:chr m:val="∑"/>
                        <m:ctrlPr>
                          <a:rPr lang="en-GB" i="1">
                            <a:latin typeface="Cambria Math" panose="02040503050406030204" pitchFamily="18" charset="0"/>
                          </a:rPr>
                        </m:ctrlPr>
                      </m:naryPr>
                      <m:sub>
                        <m:r>
                          <a:rPr lang="en-GB" i="1">
                            <a:latin typeface="Cambria Math" panose="02040503050406030204" pitchFamily="18" charset="0"/>
                          </a:rPr>
                          <m:t>𝑡</m:t>
                        </m:r>
                        <m:r>
                          <a:rPr lang="en-GB" i="1">
                            <a:latin typeface="Cambria Math"/>
                          </a:rPr>
                          <m:t>=</m:t>
                        </m:r>
                        <m:r>
                          <a:rPr lang="en-GB" i="1">
                            <a:latin typeface="Cambria Math"/>
                          </a:rPr>
                          <m:t>1</m:t>
                        </m:r>
                      </m:sub>
                      <m:sup>
                        <m:r>
                          <a:rPr lang="en-GB" i="1">
                            <a:latin typeface="Cambria Math" panose="02040503050406030204" pitchFamily="18" charset="0"/>
                            <a:ea typeface="Cambria Math" panose="02040503050406030204" pitchFamily="18" charset="0"/>
                          </a:rPr>
                          <m:t>∞</m:t>
                        </m:r>
                      </m:sup>
                      <m:e>
                        <m:f>
                          <m:fPr>
                            <m:ctrlPr>
                              <a:rPr lang="en-GB" i="1">
                                <a:solidFill>
                                  <a:prstClr val="black"/>
                                </a:solidFill>
                                <a:latin typeface="Cambria Math" panose="02040503050406030204" pitchFamily="18" charset="0"/>
                              </a:rPr>
                            </m:ctrlPr>
                          </m:fPr>
                          <m:num>
                            <m:r>
                              <a:rPr lang="en-GB" i="1">
                                <a:solidFill>
                                  <a:prstClr val="black"/>
                                </a:solidFill>
                                <a:latin typeface="Cambria Math" panose="02040503050406030204" pitchFamily="18" charset="0"/>
                              </a:rPr>
                              <m:t>𝐶</m:t>
                            </m:r>
                          </m:num>
                          <m:den>
                            <m:sSup>
                              <m:sSupPr>
                                <m:ctrlPr>
                                  <a:rPr lang="en-GB" i="1">
                                    <a:solidFill>
                                      <a:prstClr val="black"/>
                                    </a:solidFill>
                                    <a:latin typeface="Cambria Math" panose="02040503050406030204" pitchFamily="18" charset="0"/>
                                  </a:rPr>
                                </m:ctrlPr>
                              </m:sSupPr>
                              <m:e>
                                <m:d>
                                  <m:dPr>
                                    <m:ctrlPr>
                                      <a:rPr lang="en-GB" i="1">
                                        <a:solidFill>
                                          <a:prstClr val="black"/>
                                        </a:solidFill>
                                        <a:latin typeface="Cambria Math" panose="02040503050406030204" pitchFamily="18" charset="0"/>
                                      </a:rPr>
                                    </m:ctrlPr>
                                  </m:dPr>
                                  <m:e>
                                    <m:r>
                                      <a:rPr lang="en-GB" i="1">
                                        <a:solidFill>
                                          <a:prstClr val="black"/>
                                        </a:solidFill>
                                        <a:latin typeface="Cambria Math"/>
                                      </a:rPr>
                                      <m:t>1</m:t>
                                    </m:r>
                                    <m:r>
                                      <a:rPr lang="en-GB" i="1">
                                        <a:solidFill>
                                          <a:prstClr val="black"/>
                                        </a:solidFill>
                                        <a:latin typeface="Cambria Math"/>
                                      </a:rPr>
                                      <m:t>+</m:t>
                                    </m:r>
                                    <m:r>
                                      <a:rPr lang="en-GB" i="1">
                                        <a:solidFill>
                                          <a:prstClr val="black"/>
                                        </a:solidFill>
                                        <a:latin typeface="Cambria Math"/>
                                      </a:rPr>
                                      <m:t>𝑟</m:t>
                                    </m:r>
                                  </m:e>
                                </m:d>
                              </m:e>
                              <m:sup>
                                <m:r>
                                  <a:rPr lang="en-GB" i="1">
                                    <a:solidFill>
                                      <a:prstClr val="black"/>
                                    </a:solidFill>
                                    <a:latin typeface="Cambria Math" panose="02040503050406030204" pitchFamily="18" charset="0"/>
                                  </a:rPr>
                                  <m:t>𝑡</m:t>
                                </m:r>
                              </m:sup>
                            </m:sSup>
                          </m:den>
                        </m:f>
                      </m:e>
                    </m:nary>
                    <m:r>
                      <a:rPr lang="en-GB" i="1">
                        <a:solidFill>
                          <a:prstClr val="black"/>
                        </a:solidFill>
                        <a:latin typeface="Cambria Math" panose="02040503050406030204" pitchFamily="18" charset="0"/>
                      </a:rPr>
                      <m:t>=</m:t>
                    </m:r>
                    <m:f>
                      <m:fPr>
                        <m:ctrlPr>
                          <a:rPr lang="en-GB" i="1">
                            <a:solidFill>
                              <a:prstClr val="black"/>
                            </a:solidFill>
                            <a:latin typeface="Cambria Math" panose="02040503050406030204" pitchFamily="18" charset="0"/>
                          </a:rPr>
                        </m:ctrlPr>
                      </m:fPr>
                      <m:num>
                        <m:r>
                          <a:rPr lang="en-GB" i="1">
                            <a:solidFill>
                              <a:prstClr val="black"/>
                            </a:solidFill>
                            <a:latin typeface="Cambria Math" panose="02040503050406030204" pitchFamily="18" charset="0"/>
                          </a:rPr>
                          <m:t>𝐶</m:t>
                        </m:r>
                      </m:num>
                      <m:den>
                        <m:r>
                          <a:rPr lang="en-GB" i="1">
                            <a:solidFill>
                              <a:prstClr val="black"/>
                            </a:solidFill>
                            <a:latin typeface="Cambria Math" panose="02040503050406030204" pitchFamily="18" charset="0"/>
                          </a:rPr>
                          <m:t>𝑟</m:t>
                        </m:r>
                      </m:den>
                    </m:f>
                  </m:oMath>
                </a14:m>
                <a:r>
                  <a:rPr lang="en-GB" dirty="0"/>
                  <a:t> </a:t>
                </a:r>
                <a:r>
                  <a:rPr lang="en-GB" sz="2400" dirty="0"/>
                  <a:t> </a:t>
                </a:r>
                <a14:m>
                  <m:oMath xmlns:m="http://schemas.openxmlformats.org/officeDocument/2006/math">
                    <m:r>
                      <m:rPr>
                        <m:nor/>
                      </m:rPr>
                      <a:rPr lang="en-GB" sz="1800" b="1" i="0" smtClean="0">
                        <a:solidFill>
                          <a:schemeClr val="tx1"/>
                        </a:solidFill>
                        <a:latin typeface="Cambria Math" panose="02040503050406030204" pitchFamily="18" charset="0"/>
                      </a:rPr>
                      <m:t>(</m:t>
                    </m:r>
                    <m:r>
                      <m:rPr>
                        <m:nor/>
                      </m:rPr>
                      <a:rPr lang="en-GB" sz="1800" b="1" i="0">
                        <a:solidFill>
                          <a:srgbClr val="FF0000"/>
                        </a:solidFill>
                        <a:latin typeface="Cambria Math" panose="02040503050406030204" pitchFamily="18" charset="0"/>
                      </a:rPr>
                      <m:t>hint</m:t>
                    </m:r>
                    <m:r>
                      <m:rPr>
                        <m:nor/>
                      </m:rPr>
                      <a:rPr lang="en-GB" sz="1800" b="1" i="0">
                        <a:solidFill>
                          <a:srgbClr val="FF0000"/>
                        </a:solidFill>
                        <a:latin typeface="Cambria Math" panose="02040503050406030204" pitchFamily="18" charset="0"/>
                      </a:rPr>
                      <m:t>: </m:t>
                    </m:r>
                    <m:r>
                      <m:rPr>
                        <m:nor/>
                      </m:rPr>
                      <a:rPr lang="en-GB" sz="1800" b="1" i="0" smtClean="0">
                        <a:solidFill>
                          <a:schemeClr val="tx1"/>
                        </a:solidFill>
                        <a:latin typeface="Cambria Math" panose="02040503050406030204" pitchFamily="18" charset="0"/>
                      </a:rPr>
                      <m:t>use</m:t>
                    </m:r>
                    <m:r>
                      <m:rPr>
                        <m:nor/>
                      </m:rPr>
                      <a:rPr lang="en-GB" sz="1800" b="1" i="0" smtClean="0">
                        <a:solidFill>
                          <a:schemeClr val="tx1"/>
                        </a:solidFill>
                        <a:latin typeface="Cambria Math" panose="02040503050406030204" pitchFamily="18" charset="0"/>
                      </a:rPr>
                      <m:t> </m:t>
                    </m:r>
                    <m:r>
                      <m:rPr>
                        <m:nor/>
                      </m:rPr>
                      <a:rPr lang="en-GB" sz="1800" b="1" i="0" smtClean="0">
                        <a:solidFill>
                          <a:schemeClr val="tx1"/>
                        </a:solidFill>
                        <a:latin typeface="Cambria Math" panose="02040503050406030204" pitchFamily="18" charset="0"/>
                      </a:rPr>
                      <m:t>the</m:t>
                    </m:r>
                    <m:r>
                      <m:rPr>
                        <m:nor/>
                      </m:rPr>
                      <a:rPr lang="en-GB" sz="1800" b="1" i="0" smtClean="0">
                        <a:solidFill>
                          <a:schemeClr val="tx1"/>
                        </a:solidFill>
                        <a:latin typeface="Cambria Math" panose="02040503050406030204" pitchFamily="18" charset="0"/>
                      </a:rPr>
                      <m:t> </m:t>
                    </m:r>
                    <m:r>
                      <m:rPr>
                        <m:nor/>
                      </m:rPr>
                      <a:rPr lang="en-GB" sz="1800" b="1" i="0" smtClean="0">
                        <a:solidFill>
                          <a:schemeClr val="tx1"/>
                        </a:solidFill>
                        <a:latin typeface="Cambria Math" panose="02040503050406030204" pitchFamily="18" charset="0"/>
                      </a:rPr>
                      <m:t>geometric</m:t>
                    </m:r>
                    <m:r>
                      <m:rPr>
                        <m:nor/>
                      </m:rPr>
                      <a:rPr lang="en-GB" sz="1800" b="1" i="0" smtClean="0">
                        <a:solidFill>
                          <a:schemeClr val="tx1"/>
                        </a:solidFill>
                        <a:latin typeface="Cambria Math" panose="02040503050406030204" pitchFamily="18" charset="0"/>
                      </a:rPr>
                      <m:t> </m:t>
                    </m:r>
                    <m:r>
                      <m:rPr>
                        <m:nor/>
                      </m:rPr>
                      <a:rPr lang="en-GB" sz="1800" b="1" i="0" smtClean="0">
                        <a:solidFill>
                          <a:schemeClr val="tx1"/>
                        </a:solidFill>
                        <a:latin typeface="Cambria Math" panose="02040503050406030204" pitchFamily="18" charset="0"/>
                      </a:rPr>
                      <m:t>series</m:t>
                    </m:r>
                    <m:r>
                      <m:rPr>
                        <m:nor/>
                      </m:rPr>
                      <a:rPr lang="en-GB" sz="1800" b="1" i="0" smtClean="0">
                        <a:solidFill>
                          <a:schemeClr val="tx1"/>
                        </a:solidFill>
                        <a:latin typeface="Cambria Math" panose="02040503050406030204" pitchFamily="18" charset="0"/>
                      </a:rPr>
                      <m:t> </m:t>
                    </m:r>
                    <m:r>
                      <m:rPr>
                        <m:nor/>
                      </m:rPr>
                      <a:rPr lang="en-GB" sz="1800" b="1" i="0" smtClean="0">
                        <a:solidFill>
                          <a:schemeClr val="tx1"/>
                        </a:solidFill>
                        <a:latin typeface="Cambria Math" panose="02040503050406030204" pitchFamily="18" charset="0"/>
                      </a:rPr>
                      <m:t>formula</m:t>
                    </m:r>
                    <m:r>
                      <m:rPr>
                        <m:nor/>
                      </m:rPr>
                      <a:rPr lang="en-GB" sz="1800" b="1" i="0" smtClean="0">
                        <a:solidFill>
                          <a:schemeClr val="tx1"/>
                        </a:solidFill>
                        <a:latin typeface="Cambria Math" panose="02040503050406030204" pitchFamily="18" charset="0"/>
                      </a:rPr>
                      <m:t> </m:t>
                    </m:r>
                    <m:r>
                      <m:rPr>
                        <m:nor/>
                      </m:rPr>
                      <a:rPr lang="en-GB" sz="1800" b="1" i="0" smtClean="0">
                        <a:solidFill>
                          <a:schemeClr val="tx1"/>
                        </a:solidFill>
                        <a:latin typeface="Cambria Math" panose="02040503050406030204" pitchFamily="18" charset="0"/>
                      </a:rPr>
                      <m:t>with</m:t>
                    </m:r>
                    <m:r>
                      <m:rPr>
                        <m:nor/>
                      </m:rPr>
                      <a:rPr lang="en-GB" sz="1800" b="1" i="0" smtClean="0">
                        <a:solidFill>
                          <a:schemeClr val="tx1"/>
                        </a:solidFill>
                        <a:latin typeface="Cambria Math" panose="02040503050406030204" pitchFamily="18" charset="0"/>
                      </a:rPr>
                      <m:t> </m:t>
                    </m:r>
                    <m:f>
                      <m:fPr>
                        <m:ctrlPr>
                          <a:rPr lang="en-GB" sz="1800" b="1" i="1">
                            <a:solidFill>
                              <a:srgbClr val="FF0000"/>
                            </a:solidFill>
                            <a:latin typeface="Cambria Math" panose="02040503050406030204" pitchFamily="18" charset="0"/>
                          </a:rPr>
                        </m:ctrlPr>
                      </m:fPr>
                      <m:num>
                        <m:r>
                          <a:rPr lang="en-GB" sz="1800" b="1" i="1">
                            <a:solidFill>
                              <a:srgbClr val="FF0000"/>
                            </a:solidFill>
                            <a:latin typeface="Cambria Math" panose="02040503050406030204" pitchFamily="18" charset="0"/>
                          </a:rPr>
                          <m:t>𝟏</m:t>
                        </m:r>
                      </m:num>
                      <m:den>
                        <m:r>
                          <a:rPr lang="en-GB" sz="1800" b="1" i="1">
                            <a:solidFill>
                              <a:srgbClr val="FF0000"/>
                            </a:solidFill>
                            <a:latin typeface="Cambria Math" panose="02040503050406030204" pitchFamily="18" charset="0"/>
                          </a:rPr>
                          <m:t>𝟏</m:t>
                        </m:r>
                        <m:r>
                          <a:rPr lang="en-GB" sz="1800" b="1" i="1">
                            <a:solidFill>
                              <a:srgbClr val="FF0000"/>
                            </a:solidFill>
                            <a:latin typeface="Cambria Math" panose="02040503050406030204" pitchFamily="18" charset="0"/>
                          </a:rPr>
                          <m:t>+</m:t>
                        </m:r>
                        <m:r>
                          <a:rPr lang="en-GB" sz="1800" b="1" i="1">
                            <a:solidFill>
                              <a:srgbClr val="FF0000"/>
                            </a:solidFill>
                            <a:latin typeface="Cambria Math" panose="02040503050406030204" pitchFamily="18" charset="0"/>
                          </a:rPr>
                          <m:t>𝒓</m:t>
                        </m:r>
                      </m:den>
                    </m:f>
                    <m:r>
                      <a:rPr lang="en-GB" sz="1800" b="1">
                        <a:solidFill>
                          <a:srgbClr val="FF0000"/>
                        </a:solidFill>
                        <a:latin typeface="Cambria Math" panose="02040503050406030204" pitchFamily="18" charset="0"/>
                      </a:rPr>
                      <m:t> </m:t>
                    </m:r>
                    <m:r>
                      <m:rPr>
                        <m:nor/>
                      </m:rPr>
                      <a:rPr lang="en-GB" sz="1800" b="1" i="0" smtClean="0">
                        <a:solidFill>
                          <a:schemeClr val="tx1"/>
                        </a:solidFill>
                        <a:latin typeface="Cambria Math" panose="02040503050406030204" pitchFamily="18" charset="0"/>
                      </a:rPr>
                      <m:t>as</m:t>
                    </m:r>
                    <m:r>
                      <m:rPr>
                        <m:nor/>
                      </m:rPr>
                      <a:rPr lang="en-GB" sz="1800" b="1" i="0" smtClean="0">
                        <a:solidFill>
                          <a:schemeClr val="tx1"/>
                        </a:solidFill>
                        <a:latin typeface="Cambria Math" panose="02040503050406030204" pitchFamily="18" charset="0"/>
                      </a:rPr>
                      <m:t> </m:t>
                    </m:r>
                    <m:r>
                      <m:rPr>
                        <m:nor/>
                      </m:rPr>
                      <a:rPr lang="en-GB" sz="1800" b="1" i="0" smtClean="0">
                        <a:solidFill>
                          <a:schemeClr val="tx1"/>
                        </a:solidFill>
                        <a:latin typeface="Cambria Math" panose="02040503050406030204" pitchFamily="18" charset="0"/>
                      </a:rPr>
                      <m:t>the</m:t>
                    </m:r>
                    <m:r>
                      <m:rPr>
                        <m:nor/>
                      </m:rPr>
                      <a:rPr lang="en-GB" sz="1800" b="1" i="0" smtClean="0">
                        <a:solidFill>
                          <a:schemeClr val="tx1"/>
                        </a:solidFill>
                        <a:latin typeface="Cambria Math" panose="02040503050406030204" pitchFamily="18" charset="0"/>
                      </a:rPr>
                      <m:t> </m:t>
                    </m:r>
                    <m:r>
                      <m:rPr>
                        <m:nor/>
                      </m:rPr>
                      <a:rPr lang="en-GB" sz="1800" b="1" i="0" smtClean="0">
                        <a:solidFill>
                          <a:schemeClr val="tx1"/>
                        </a:solidFill>
                        <a:latin typeface="Cambria Math" panose="02040503050406030204" pitchFamily="18" charset="0"/>
                      </a:rPr>
                      <m:t>common</m:t>
                    </m:r>
                    <m:r>
                      <m:rPr>
                        <m:nor/>
                      </m:rPr>
                      <a:rPr lang="en-GB" sz="1800" b="1" i="0" smtClean="0">
                        <a:solidFill>
                          <a:schemeClr val="tx1"/>
                        </a:solidFill>
                        <a:latin typeface="Cambria Math" panose="02040503050406030204" pitchFamily="18" charset="0"/>
                      </a:rPr>
                      <m:t> </m:t>
                    </m:r>
                    <m:r>
                      <m:rPr>
                        <m:nor/>
                      </m:rPr>
                      <a:rPr lang="en-GB" sz="1800" b="1" i="0" smtClean="0">
                        <a:solidFill>
                          <a:schemeClr val="tx1"/>
                        </a:solidFill>
                        <a:latin typeface="Cambria Math" panose="02040503050406030204" pitchFamily="18" charset="0"/>
                      </a:rPr>
                      <m:t>ratio</m:t>
                    </m:r>
                    <m:r>
                      <m:rPr>
                        <m:nor/>
                      </m:rPr>
                      <a:rPr lang="en-GB" sz="1800" b="1" i="0" smtClean="0">
                        <a:solidFill>
                          <a:schemeClr val="tx1"/>
                        </a:solidFill>
                        <a:latin typeface="Cambria Math" panose="02040503050406030204" pitchFamily="18" charset="0"/>
                      </a:rPr>
                      <m:t>)  </m:t>
                    </m:r>
                  </m:oMath>
                </a14:m>
                <a:endParaRPr lang="en-GB" sz="1800" b="1" dirty="0">
                  <a:solidFill>
                    <a:schemeClr val="tx1"/>
                  </a:solidFill>
                </a:endParaRPr>
              </a:p>
              <a:p>
                <a:pPr marL="109728" indent="0" algn="ctr">
                  <a:buNone/>
                </a:pPr>
                <a:endParaRPr lang="en-GB" sz="1800" b="1" dirty="0">
                  <a:solidFill>
                    <a:schemeClr val="tx1"/>
                  </a:solidFill>
                </a:endParaRPr>
              </a:p>
              <a:p>
                <a:pPr marL="109728" indent="0">
                  <a:buNone/>
                </a:pPr>
                <a:r>
                  <a:rPr lang="en-GB" sz="2200" dirty="0"/>
                  <a:t>So, </a:t>
                </a:r>
                <a14:m>
                  <m:oMath xmlns:m="http://schemas.openxmlformats.org/officeDocument/2006/math">
                    <m:r>
                      <a:rPr lang="en-GB" sz="2200" i="1">
                        <a:solidFill>
                          <a:srgbClr val="FF0000"/>
                        </a:solidFill>
                        <a:latin typeface="Cambria Math" panose="02040503050406030204" pitchFamily="18" charset="0"/>
                      </a:rPr>
                      <m:t>𝑃𝑉</m:t>
                    </m:r>
                    <m:r>
                      <a:rPr lang="en-GB" sz="2200" i="1">
                        <a:solidFill>
                          <a:srgbClr val="FF0000"/>
                        </a:solidFill>
                        <a:latin typeface="Cambria Math" panose="02040503050406030204" pitchFamily="18" charset="0"/>
                      </a:rPr>
                      <m:t>=</m:t>
                    </m:r>
                    <m:f>
                      <m:fPr>
                        <m:ctrlPr>
                          <a:rPr lang="en-GB" sz="2200" i="1">
                            <a:solidFill>
                              <a:srgbClr val="FF0000"/>
                            </a:solidFill>
                            <a:latin typeface="Cambria Math" panose="02040503050406030204" pitchFamily="18" charset="0"/>
                          </a:rPr>
                        </m:ctrlPr>
                      </m:fPr>
                      <m:num>
                        <m:r>
                          <a:rPr lang="en-GB" sz="2200" i="1">
                            <a:solidFill>
                              <a:srgbClr val="FF0000"/>
                            </a:solidFill>
                            <a:latin typeface="Cambria Math" panose="02040503050406030204" pitchFamily="18" charset="0"/>
                          </a:rPr>
                          <m:t>𝐶</m:t>
                        </m:r>
                      </m:num>
                      <m:den>
                        <m:r>
                          <a:rPr lang="en-GB" sz="2200" i="1">
                            <a:solidFill>
                              <a:srgbClr val="FF0000"/>
                            </a:solidFill>
                            <a:latin typeface="Cambria Math" panose="02040503050406030204" pitchFamily="18" charset="0"/>
                          </a:rPr>
                          <m:t>𝑟</m:t>
                        </m:r>
                      </m:den>
                    </m:f>
                  </m:oMath>
                </a14:m>
                <a:r>
                  <a:rPr lang="en-GB" sz="2200" dirty="0"/>
                  <a:t> and the rate of return for a perpetuity can be obtained as: </a:t>
                </a:r>
                <a14:m>
                  <m:oMath xmlns:m="http://schemas.openxmlformats.org/officeDocument/2006/math">
                    <m:r>
                      <a:rPr lang="en-GB" sz="2200" i="1" smtClean="0">
                        <a:solidFill>
                          <a:srgbClr val="FF0000"/>
                        </a:solidFill>
                        <a:latin typeface="Cambria Math" panose="02040503050406030204" pitchFamily="18" charset="0"/>
                      </a:rPr>
                      <m:t>𝑟</m:t>
                    </m:r>
                    <m:r>
                      <a:rPr lang="en-GB" sz="2200" i="1" smtClean="0">
                        <a:solidFill>
                          <a:srgbClr val="FF0000"/>
                        </a:solidFill>
                        <a:latin typeface="Cambria Math" panose="02040503050406030204" pitchFamily="18" charset="0"/>
                      </a:rPr>
                      <m:t>=</m:t>
                    </m:r>
                    <m:f>
                      <m:fPr>
                        <m:ctrlPr>
                          <a:rPr lang="en-GB" sz="2200" i="1">
                            <a:solidFill>
                              <a:srgbClr val="FF0000"/>
                            </a:solidFill>
                            <a:latin typeface="Cambria Math" panose="02040503050406030204" pitchFamily="18" charset="0"/>
                          </a:rPr>
                        </m:ctrlPr>
                      </m:fPr>
                      <m:num>
                        <m:r>
                          <a:rPr lang="en-GB" sz="2200" i="1">
                            <a:solidFill>
                              <a:srgbClr val="FF0000"/>
                            </a:solidFill>
                            <a:latin typeface="Cambria Math" panose="02040503050406030204" pitchFamily="18" charset="0"/>
                          </a:rPr>
                          <m:t>𝐶</m:t>
                        </m:r>
                      </m:num>
                      <m:den>
                        <m:r>
                          <a:rPr lang="en-GB" sz="2200" i="1">
                            <a:solidFill>
                              <a:srgbClr val="FF0000"/>
                            </a:solidFill>
                            <a:latin typeface="Cambria Math" panose="02040503050406030204" pitchFamily="18" charset="0"/>
                          </a:rPr>
                          <m:t>𝑃𝑉</m:t>
                        </m:r>
                      </m:den>
                    </m:f>
                  </m:oMath>
                </a14:m>
                <a:endParaRPr lang="en-GB" sz="2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35361" y="1196752"/>
                <a:ext cx="11521279" cy="5661248"/>
              </a:xfrm>
              <a:blipFill>
                <a:blip r:embed="rId2"/>
                <a:stretch>
                  <a:fillRect t="-646"/>
                </a:stretch>
              </a:blipFill>
            </p:spPr>
            <p:txBody>
              <a:bodyPr/>
              <a:lstStyle/>
              <a:p>
                <a:r>
                  <a:rPr lang="en-GB">
                    <a:noFill/>
                  </a:rPr>
                  <a:t> </a:t>
                </a:r>
              </a:p>
            </p:txBody>
          </p:sp>
        </mc:Fallback>
      </mc:AlternateContent>
      <p:sp>
        <p:nvSpPr>
          <p:cNvPr id="4" name="TextBox 3">
            <a:extLst>
              <a:ext uri="{FF2B5EF4-FFF2-40B4-BE49-F238E27FC236}">
                <a16:creationId xmlns:a16="http://schemas.microsoft.com/office/drawing/2014/main" id="{6B27D1BD-7A2B-41CC-9640-BD6D6CF74783}"/>
              </a:ext>
            </a:extLst>
          </p:cNvPr>
          <p:cNvSpPr txBox="1"/>
          <p:nvPr/>
        </p:nvSpPr>
        <p:spPr>
          <a:xfrm>
            <a:off x="4874004" y="2554367"/>
            <a:ext cx="1493241" cy="276999"/>
          </a:xfrm>
          <a:prstGeom prst="rect">
            <a:avLst/>
          </a:prstGeom>
          <a:solidFill>
            <a:schemeClr val="accent6"/>
          </a:solidFill>
        </p:spPr>
        <p:txBody>
          <a:bodyPr wrap="square" rtlCol="0">
            <a:spAutoFit/>
          </a:bodyPr>
          <a:lstStyle/>
          <a:p>
            <a:pPr algn="ctr"/>
            <a:r>
              <a:rPr lang="en-GB" sz="1200" dirty="0"/>
              <a:t>Fixed payments</a:t>
            </a:r>
          </a:p>
        </p:txBody>
      </p:sp>
      <p:cxnSp>
        <p:nvCxnSpPr>
          <p:cNvPr id="6" name="Straight Arrow Connector 5">
            <a:extLst>
              <a:ext uri="{FF2B5EF4-FFF2-40B4-BE49-F238E27FC236}">
                <a16:creationId xmlns:a16="http://schemas.microsoft.com/office/drawing/2014/main" id="{99EA5970-7BF2-46FD-9EBB-727248E4335B}"/>
              </a:ext>
            </a:extLst>
          </p:cNvPr>
          <p:cNvCxnSpPr>
            <a:cxnSpLocks/>
          </p:cNvCxnSpPr>
          <p:nvPr/>
        </p:nvCxnSpPr>
        <p:spPr>
          <a:xfrm flipH="1">
            <a:off x="4181813" y="2864922"/>
            <a:ext cx="1438811" cy="5640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5EA87B70-4A46-4B42-BCEA-C0C094FDF47C}"/>
              </a:ext>
            </a:extLst>
          </p:cNvPr>
          <p:cNvCxnSpPr>
            <a:cxnSpLocks/>
          </p:cNvCxnSpPr>
          <p:nvPr/>
        </p:nvCxnSpPr>
        <p:spPr>
          <a:xfrm flipH="1">
            <a:off x="5335398" y="2864922"/>
            <a:ext cx="285226" cy="5976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338994A4-CDCD-47C8-8914-53741DACD8C9}"/>
              </a:ext>
            </a:extLst>
          </p:cNvPr>
          <p:cNvCxnSpPr>
            <a:cxnSpLocks/>
          </p:cNvCxnSpPr>
          <p:nvPr/>
        </p:nvCxnSpPr>
        <p:spPr>
          <a:xfrm>
            <a:off x="5620624" y="2873473"/>
            <a:ext cx="746621" cy="7086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 name="Slide Number Placeholder 4">
            <a:extLst>
              <a:ext uri="{FF2B5EF4-FFF2-40B4-BE49-F238E27FC236}">
                <a16:creationId xmlns:a16="http://schemas.microsoft.com/office/drawing/2014/main" id="{9C5D4CD6-D6C1-4BC8-960F-9A1AAD9DCE84}"/>
              </a:ext>
            </a:extLst>
          </p:cNvPr>
          <p:cNvSpPr>
            <a:spLocks noGrp="1"/>
          </p:cNvSpPr>
          <p:nvPr>
            <p:ph type="sldNum" sz="quarter" idx="12"/>
          </p:nvPr>
        </p:nvSpPr>
        <p:spPr/>
        <p:txBody>
          <a:bodyPr/>
          <a:lstStyle/>
          <a:p>
            <a:fld id="{E268A2EE-60DF-4D9A-BDB5-E8B57244CE40}" type="slidenum">
              <a:rPr lang="en-GB" smtClean="0"/>
              <a:pPr/>
              <a:t>89</a:t>
            </a:fld>
            <a:endParaRPr lang="en-GB"/>
          </a:p>
        </p:txBody>
      </p:sp>
      <p:sp>
        <p:nvSpPr>
          <p:cNvPr id="7" name="Rectangle 6">
            <a:extLst>
              <a:ext uri="{FF2B5EF4-FFF2-40B4-BE49-F238E27FC236}">
                <a16:creationId xmlns:a16="http://schemas.microsoft.com/office/drawing/2014/main" id="{DB0D082E-BA94-4A1C-A90F-A7DCD9BE02E3}"/>
              </a:ext>
            </a:extLst>
          </p:cNvPr>
          <p:cNvSpPr/>
          <p:nvPr/>
        </p:nvSpPr>
        <p:spPr>
          <a:xfrm>
            <a:off x="9538283" y="2554367"/>
            <a:ext cx="2080469" cy="2705530"/>
          </a:xfrm>
          <a:prstGeom prst="rect">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u="sng" dirty="0">
                <a:solidFill>
                  <a:srgbClr val="FF0000"/>
                </a:solidFill>
              </a:rPr>
              <a:t>Financial Times 2014: </a:t>
            </a:r>
          </a:p>
          <a:p>
            <a:pPr algn="ctr"/>
            <a:r>
              <a:rPr lang="en-GB" sz="1400" dirty="0"/>
              <a:t>On Twitter, George</a:t>
            </a:r>
            <a:r>
              <a:rPr lang="en-GB" dirty="0"/>
              <a:t> </a:t>
            </a:r>
            <a:r>
              <a:rPr lang="en-GB" sz="1400" dirty="0"/>
              <a:t>Osborne, </a:t>
            </a:r>
            <a:r>
              <a:rPr lang="en-GB" sz="1400"/>
              <a:t>the chancellor</a:t>
            </a:r>
            <a:r>
              <a:rPr lang="en-GB" sz="1400" dirty="0"/>
              <a:t>, wrote: “We’ll redeem </a:t>
            </a:r>
            <a:r>
              <a:rPr lang="en-GB" sz="1400" dirty="0">
                <a:solidFill>
                  <a:srgbClr val="FF0000"/>
                </a:solidFill>
              </a:rPr>
              <a:t>£218m </a:t>
            </a:r>
            <a:r>
              <a:rPr lang="en-GB" sz="1400" dirty="0"/>
              <a:t>of </a:t>
            </a:r>
            <a:r>
              <a:rPr lang="en-GB" sz="1400" dirty="0">
                <a:solidFill>
                  <a:srgbClr val="FF0000"/>
                </a:solidFill>
              </a:rPr>
              <a:t>4%</a:t>
            </a:r>
            <a:r>
              <a:rPr lang="en-GB" sz="1400" dirty="0"/>
              <a:t> Consols, including debts incurred because of South Sea Bubble. Another financial crisis we’re clearing up after …”</a:t>
            </a:r>
          </a:p>
        </p:txBody>
      </p:sp>
    </p:spTree>
    <p:extLst>
      <p:ext uri="{BB962C8B-B14F-4D97-AF65-F5344CB8AC3E}">
        <p14:creationId xmlns:p14="http://schemas.microsoft.com/office/powerpoint/2010/main" val="76485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252664" y="647700"/>
            <a:ext cx="11742819" cy="603584"/>
          </a:xfrm>
          <a:prstGeom prst="rect">
            <a:avLst/>
          </a:prstGeom>
          <a:solidFill>
            <a:schemeClr val="accent6">
              <a:lumMod val="90000"/>
            </a:schemeClr>
          </a:solidFill>
          <a:ln w="0" cmpd="sng">
            <a:noFill/>
            <a:prstDash val="solid"/>
          </a:ln>
        </p:spPr>
        <p:txBody>
          <a:bodyPr vert="horz" lIns="0" tIns="0" rIns="0" bIns="0" anchor="t">
            <a:normAutofit fontScale="70000" lnSpcReduction="20000"/>
          </a:bodyPr>
          <a:lstStyle/>
          <a:p>
            <a:pPr marL="45720" marR="0" indent="0" algn="ctr">
              <a:lnSpc>
                <a:spcPts val="5600"/>
              </a:lnSpc>
              <a:spcAft>
                <a:spcPts val="2215"/>
              </a:spcAft>
              <a:buNone/>
            </a:pPr>
            <a:r>
              <a:rPr lang="en-US" sz="3600" spc="75" dirty="0">
                <a:latin typeface="Tahoma" panose="02020603050405020304" pitchFamily="2"/>
              </a:rPr>
              <a:t>Papers</a:t>
            </a:r>
            <a:r>
              <a:rPr lang="en-US" sz="3600" spc="75" dirty="0">
                <a:solidFill>
                  <a:srgbClr val="006FC0"/>
                </a:solidFill>
                <a:latin typeface="Tahoma" panose="02020603050405020304" pitchFamily="2"/>
              </a:rPr>
              <a:t> (4 of 6) </a:t>
            </a:r>
          </a:p>
        </p:txBody>
      </p:sp>
      <p:sp>
        <p:nvSpPr>
          <p:cNvPr id="3" name="Text Placeholder 2"/>
          <p:cNvSpPr>
            <a:spLocks noGrp="1"/>
          </p:cNvSpPr>
          <p:nvPr>
            <p:ph type="body" idx="10"/>
          </p:nvPr>
        </p:nvSpPr>
        <p:spPr>
          <a:xfrm>
            <a:off x="252664" y="1340051"/>
            <a:ext cx="11742820" cy="5313412"/>
          </a:xfrm>
          <a:prstGeom prst="rect">
            <a:avLst/>
          </a:prstGeom>
          <a:noFill/>
          <a:ln w="0" cmpd="sng">
            <a:noFill/>
            <a:prstDash val="solid"/>
          </a:ln>
        </p:spPr>
        <p:txBody>
          <a:bodyPr vert="horz" lIns="0" tIns="236855" rIns="0" bIns="0" anchor="t">
            <a:normAutofit fontScale="92500" lnSpcReduction="20000"/>
          </a:bodyPr>
          <a:lstStyle/>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Bank for International Settlements (2018) Implications of fintech developments for banks and bank supervisors. https://www.bis.org/bcbs/publ/d431.pdf</a:t>
            </a: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Bank for International Settlements (2018) ‘International banking and financial market developments’, BIS Quarterly Review. http://www.bis.org/publ/qtrpdf/r_qt1803.htm</a:t>
            </a: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Arcand, J.L., Berkes, E. and Panizza, U. (2012) ‘Too much finance?’, IMF Working Paper, WP/12/161.</a:t>
            </a: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Acharya, V.V., </a:t>
            </a:r>
            <a:r>
              <a:rPr lang="en-GB" sz="1800" dirty="0" err="1">
                <a:effectLst/>
                <a:latin typeface="Calibri" panose="020F0502020204030204" pitchFamily="34" charset="0"/>
                <a:ea typeface="Calibri" panose="020F0502020204030204" pitchFamily="34" charset="0"/>
                <a:cs typeface="Arial" panose="020B0604020202020204" pitchFamily="34" charset="0"/>
              </a:rPr>
              <a:t>Schnabl</a:t>
            </a:r>
            <a:r>
              <a:rPr lang="en-GB" sz="1800" dirty="0">
                <a:effectLst/>
                <a:latin typeface="Calibri" panose="020F0502020204030204" pitchFamily="34" charset="0"/>
                <a:ea typeface="Calibri" panose="020F0502020204030204" pitchFamily="34" charset="0"/>
                <a:cs typeface="Arial" panose="020B0604020202020204" pitchFamily="34" charset="0"/>
              </a:rPr>
              <a:t>, P. and Suarez, G. (2013) ‘Securitization without risk transfer’, Journal of Financial Economics, 107(3), 515–536.</a:t>
            </a:r>
          </a:p>
          <a:p>
            <a:pPr algn="just">
              <a:lnSpc>
                <a:spcPct val="107000"/>
              </a:lnSpc>
              <a:spcAft>
                <a:spcPts val="800"/>
              </a:spcAft>
            </a:pPr>
            <a:r>
              <a:rPr lang="en-GB" sz="1800" dirty="0" err="1">
                <a:effectLst/>
                <a:latin typeface="Calibri" panose="020F0502020204030204" pitchFamily="34" charset="0"/>
                <a:ea typeface="Calibri" panose="020F0502020204030204" pitchFamily="34" charset="0"/>
                <a:cs typeface="Arial" panose="020B0604020202020204" pitchFamily="34" charset="0"/>
              </a:rPr>
              <a:t>Abedifar</a:t>
            </a:r>
            <a:r>
              <a:rPr lang="en-GB" sz="1800" dirty="0">
                <a:effectLst/>
                <a:latin typeface="Calibri" panose="020F0502020204030204" pitchFamily="34" charset="0"/>
                <a:ea typeface="Calibri" panose="020F0502020204030204" pitchFamily="34" charset="0"/>
                <a:cs typeface="Arial" panose="020B0604020202020204" pitchFamily="34" charset="0"/>
              </a:rPr>
              <a:t>, P., Ebrahim, S., Molyneux, P. and </a:t>
            </a:r>
            <a:r>
              <a:rPr lang="en-GB" sz="1800" dirty="0" err="1">
                <a:effectLst/>
                <a:latin typeface="Calibri" panose="020F0502020204030204" pitchFamily="34" charset="0"/>
                <a:ea typeface="Calibri" panose="020F0502020204030204" pitchFamily="34" charset="0"/>
                <a:cs typeface="Arial" panose="020B0604020202020204" pitchFamily="34" charset="0"/>
              </a:rPr>
              <a:t>Tarazi</a:t>
            </a:r>
            <a:r>
              <a:rPr lang="en-GB" sz="1800" dirty="0">
                <a:effectLst/>
                <a:latin typeface="Calibri" panose="020F0502020204030204" pitchFamily="34" charset="0"/>
                <a:ea typeface="Calibri" panose="020F0502020204030204" pitchFamily="34" charset="0"/>
                <a:cs typeface="Arial" panose="020B0604020202020204" pitchFamily="34" charset="0"/>
              </a:rPr>
              <a:t>, A. (2013) ‘Risk in Islamic banking’, Review of Finance, 17, 2035–2096.</a:t>
            </a:r>
          </a:p>
          <a:p>
            <a:pPr algn="just">
              <a:lnSpc>
                <a:spcPct val="107000"/>
              </a:lnSpc>
              <a:spcAft>
                <a:spcPts val="800"/>
              </a:spcAft>
            </a:pPr>
            <a:r>
              <a:rPr lang="en-GB" sz="1800" dirty="0" err="1">
                <a:effectLst/>
                <a:latin typeface="Calibri" panose="020F0502020204030204" pitchFamily="34" charset="0"/>
                <a:ea typeface="Calibri" panose="020F0502020204030204" pitchFamily="34" charset="0"/>
                <a:cs typeface="Arial" panose="020B0604020202020204" pitchFamily="34" charset="0"/>
              </a:rPr>
              <a:t>Cavusgil</a:t>
            </a:r>
            <a:r>
              <a:rPr lang="en-GB" sz="1800" dirty="0">
                <a:effectLst/>
                <a:latin typeface="Calibri" panose="020F0502020204030204" pitchFamily="34" charset="0"/>
                <a:ea typeface="Calibri" panose="020F0502020204030204" pitchFamily="34" charset="0"/>
                <a:cs typeface="Arial" panose="020B0604020202020204" pitchFamily="34" charset="0"/>
              </a:rPr>
              <a:t>, S. Tamer and Knight, Gary. ‘The born global firm: an entrepreneurial and capabilities perspective on early and rapid internationalization’, Journal of International Business Studies, vol. 46, no. 1 (2015).</a:t>
            </a: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Driffield, Nigel, Jones, Chris and Crotty, Jo. ‘International business research and risky investments, an analysis of FDI in conflict zones’, International Business Review, vol. 22, no. 1 (2013).</a:t>
            </a: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Gao, Gerald Yong, Danny Tan Wang and Yi Che. ‘Impact of historical conflict on FDI location and performance: Japanese investment in China’, Journal of International Business Studies, vol. 49, no. 8 (2018).</a:t>
            </a:r>
          </a:p>
          <a:p>
            <a:pPr algn="just">
              <a:lnSpc>
                <a:spcPct val="107000"/>
              </a:lnSpc>
              <a:spcAft>
                <a:spcPts val="800"/>
              </a:spcAft>
            </a:pPr>
            <a:r>
              <a:rPr lang="de-DE" sz="1800" dirty="0">
                <a:effectLst/>
                <a:latin typeface="Calibri" panose="020F0502020204030204" pitchFamily="34" charset="0"/>
                <a:ea typeface="Calibri" panose="020F0502020204030204" pitchFamily="34" charset="0"/>
                <a:cs typeface="Arial" panose="020B0604020202020204" pitchFamily="34" charset="0"/>
              </a:rPr>
              <a:t>Hillemann, Jenny and Gestrin, Michael. </a:t>
            </a:r>
            <a:r>
              <a:rPr lang="en-GB" sz="1800" dirty="0">
                <a:effectLst/>
                <a:latin typeface="Calibri" panose="020F0502020204030204" pitchFamily="34" charset="0"/>
                <a:ea typeface="Calibri" panose="020F0502020204030204" pitchFamily="34" charset="0"/>
                <a:cs typeface="Arial" panose="020B0604020202020204" pitchFamily="34" charset="0"/>
              </a:rPr>
              <a:t>‘The limits of firm-level globalization: Revisiting the FSA/CSA matrix’, International Business Review, vol. 25 (2016).</a:t>
            </a:r>
          </a:p>
          <a:p>
            <a:pPr marL="274320" marR="45720" indent="228600" algn="just">
              <a:lnSpc>
                <a:spcPts val="3000"/>
              </a:lnSpc>
              <a:spcAft>
                <a:spcPts val="0"/>
              </a:spcAft>
              <a:buFont typeface="Symbol"/>
              <a:buChar char="·"/>
            </a:pPr>
            <a:endParaRPr lang="en-US" sz="2400" spc="0" dirty="0">
              <a:solidFill>
                <a:srgbClr val="383838"/>
              </a:solidFill>
              <a:latin typeface="+mn-lt"/>
            </a:endParaRPr>
          </a:p>
        </p:txBody>
      </p:sp>
    </p:spTree>
    <p:extLst>
      <p:ext uri="{BB962C8B-B14F-4D97-AF65-F5344CB8AC3E}">
        <p14:creationId xmlns:p14="http://schemas.microsoft.com/office/powerpoint/2010/main" val="1634648266"/>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2" y="692696"/>
            <a:ext cx="11665296"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Delayed Perpetuity and its PV </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63352" y="1340768"/>
                <a:ext cx="11665296" cy="5517232"/>
              </a:xfrm>
            </p:spPr>
            <p:txBody>
              <a:bodyPr>
                <a:normAutofit/>
              </a:bodyPr>
              <a:lstStyle/>
              <a:p>
                <a:r>
                  <a:rPr lang="en-GB" sz="2200" b="1" i="1" dirty="0">
                    <a:solidFill>
                      <a:srgbClr val="FF0000"/>
                    </a:solidFill>
                  </a:rPr>
                  <a:t>Delayed Perpetuity</a:t>
                </a:r>
                <a:r>
                  <a:rPr lang="en-GB" sz="2200" dirty="0">
                    <a:solidFill>
                      <a:srgbClr val="FF0000"/>
                    </a:solidFill>
                  </a:rPr>
                  <a:t>: </a:t>
                </a:r>
                <a:r>
                  <a:rPr lang="en-GB" sz="2200" dirty="0"/>
                  <a:t>If perpetuity starts after </a:t>
                </a:r>
                <a14:m>
                  <m:oMath xmlns:m="http://schemas.openxmlformats.org/officeDocument/2006/math">
                    <m:r>
                      <a:rPr lang="en-GB" sz="2200" i="1">
                        <a:solidFill>
                          <a:srgbClr val="FF0000"/>
                        </a:solidFill>
                        <a:latin typeface="Cambria Math" panose="02040503050406030204" pitchFamily="18" charset="0"/>
                      </a:rPr>
                      <m:t>𝑚</m:t>
                    </m:r>
                  </m:oMath>
                </a14:m>
                <a:r>
                  <a:rPr lang="en-GB" sz="2200" dirty="0"/>
                  <a:t> years (not from the beginning) its PV from year </a:t>
                </a:r>
                <a14:m>
                  <m:oMath xmlns:m="http://schemas.openxmlformats.org/officeDocument/2006/math">
                    <m:r>
                      <a:rPr lang="en-GB" sz="2200" i="1">
                        <a:solidFill>
                          <a:srgbClr val="FF0000"/>
                        </a:solidFill>
                        <a:latin typeface="Cambria Math" panose="02040503050406030204" pitchFamily="18" charset="0"/>
                      </a:rPr>
                      <m:t>𝑚</m:t>
                    </m:r>
                    <m:r>
                      <a:rPr lang="en-GB" sz="2200" b="1" i="1">
                        <a:solidFill>
                          <a:srgbClr val="FF0000"/>
                        </a:solidFill>
                        <a:latin typeface="Cambria Math" panose="02040503050406030204" pitchFamily="18" charset="0"/>
                      </a:rPr>
                      <m:t> </m:t>
                    </m:r>
                  </m:oMath>
                </a14:m>
                <a:r>
                  <a:rPr lang="en-GB" sz="2200" dirty="0"/>
                  <a:t>onward is:</a:t>
                </a:r>
              </a:p>
              <a:p>
                <a:pPr marL="109728" indent="0">
                  <a:buNone/>
                </a:pPr>
                <a:endParaRPr lang="en-GB" sz="800" dirty="0"/>
              </a:p>
              <a:p>
                <a:pPr marL="109728" indent="0">
                  <a:buNone/>
                </a:pPr>
                <a14:m>
                  <m:oMathPara xmlns:m="http://schemas.openxmlformats.org/officeDocument/2006/math">
                    <m:oMathParaPr>
                      <m:jc m:val="centerGroup"/>
                    </m:oMathParaPr>
                    <m:oMath xmlns:m="http://schemas.openxmlformats.org/officeDocument/2006/math">
                      <m:sSub>
                        <m:sSubPr>
                          <m:ctrlPr>
                            <a:rPr lang="en-GB" sz="2400" i="1">
                              <a:latin typeface="Cambria Math" panose="02040503050406030204" pitchFamily="18" charset="0"/>
                            </a:rPr>
                          </m:ctrlPr>
                        </m:sSubPr>
                        <m:e>
                          <m:r>
                            <a:rPr lang="en-GB" sz="2400" i="1">
                              <a:latin typeface="Cambria Math" panose="02040503050406030204" pitchFamily="18" charset="0"/>
                            </a:rPr>
                            <m:t>𝑃𝑉</m:t>
                          </m:r>
                        </m:e>
                        <m:sub>
                          <m:sSub>
                            <m:sSubPr>
                              <m:ctrlPr>
                                <a:rPr lang="en-GB" sz="2400" i="1">
                                  <a:latin typeface="Cambria Math" panose="02040503050406030204" pitchFamily="18" charset="0"/>
                                </a:rPr>
                              </m:ctrlPr>
                            </m:sSubPr>
                            <m:e>
                              <m:r>
                                <a:rPr lang="en-GB" sz="2400" i="1">
                                  <a:latin typeface="Cambria Math" panose="02040503050406030204" pitchFamily="18" charset="0"/>
                                </a:rPr>
                                <m:t>𝑦</m:t>
                              </m:r>
                            </m:e>
                            <m:sub>
                              <m:r>
                                <a:rPr lang="en-GB" sz="2400" i="1">
                                  <a:latin typeface="Cambria Math" panose="02040503050406030204" pitchFamily="18" charset="0"/>
                                </a:rPr>
                                <m:t>𝑚</m:t>
                              </m:r>
                            </m:sub>
                          </m:sSub>
                        </m:sub>
                      </m:sSub>
                      <m:r>
                        <a:rPr lang="en-GB" sz="2400" i="1">
                          <a:latin typeface="Cambria Math" panose="02040503050406030204" pitchFamily="18" charset="0"/>
                        </a:rPr>
                        <m:t>=</m:t>
                      </m:r>
                      <m:f>
                        <m:fPr>
                          <m:ctrlPr>
                            <a:rPr lang="en-GB" sz="2400" i="1">
                              <a:latin typeface="Cambria Math" panose="02040503050406030204" pitchFamily="18" charset="0"/>
                            </a:rPr>
                          </m:ctrlPr>
                        </m:fPr>
                        <m:num>
                          <m:r>
                            <a:rPr lang="en-GB" sz="2400" i="1">
                              <a:latin typeface="Cambria Math" panose="02040503050406030204" pitchFamily="18" charset="0"/>
                            </a:rPr>
                            <m:t>𝐶</m:t>
                          </m:r>
                        </m:num>
                        <m:den>
                          <m:r>
                            <a:rPr lang="en-GB" sz="2400" i="1">
                              <a:latin typeface="Cambria Math" panose="02040503050406030204" pitchFamily="18" charset="0"/>
                            </a:rPr>
                            <m:t>𝑟</m:t>
                          </m:r>
                        </m:den>
                      </m:f>
                    </m:oMath>
                  </m:oMathPara>
                </a14:m>
                <a:endParaRPr lang="en-GB" sz="2400" dirty="0"/>
              </a:p>
              <a:p>
                <a:r>
                  <a:rPr lang="en-GB" sz="2400" dirty="0"/>
                  <a:t> </a:t>
                </a:r>
                <a:r>
                  <a:rPr lang="en-GB" sz="2400" u="sng" dirty="0"/>
                  <a:t>but it should be revalued (adjusted) by the discount factor</a:t>
                </a:r>
                <a:r>
                  <a:rPr lang="en-GB" sz="2400" dirty="0"/>
                  <a:t> </a:t>
                </a:r>
                <a14:m>
                  <m:oMath xmlns:m="http://schemas.openxmlformats.org/officeDocument/2006/math">
                    <m:f>
                      <m:fPr>
                        <m:ctrlPr>
                          <a:rPr lang="en-GB" sz="2400" i="1">
                            <a:solidFill>
                              <a:srgbClr val="FF0000"/>
                            </a:solidFill>
                            <a:latin typeface="Cambria Math" panose="02040503050406030204" pitchFamily="18" charset="0"/>
                            <a:ea typeface="Cambria Math" panose="02040503050406030204" pitchFamily="18" charset="0"/>
                          </a:rPr>
                        </m:ctrlPr>
                      </m:fPr>
                      <m:num>
                        <m:r>
                          <a:rPr lang="en-GB" sz="2400" i="1">
                            <a:solidFill>
                              <a:srgbClr val="FF0000"/>
                            </a:solidFill>
                            <a:latin typeface="Cambria Math" panose="02040503050406030204" pitchFamily="18" charset="0"/>
                            <a:ea typeface="Cambria Math" panose="02040503050406030204" pitchFamily="18" charset="0"/>
                          </a:rPr>
                          <m:t>1</m:t>
                        </m:r>
                      </m:num>
                      <m:den>
                        <m:sSup>
                          <m:sSupPr>
                            <m:ctrlPr>
                              <a:rPr lang="en-GB" sz="2400" i="1">
                                <a:solidFill>
                                  <a:srgbClr val="FF0000"/>
                                </a:solidFill>
                                <a:latin typeface="Cambria Math" panose="02040503050406030204" pitchFamily="18" charset="0"/>
                                <a:ea typeface="Cambria Math" panose="02040503050406030204" pitchFamily="18" charset="0"/>
                              </a:rPr>
                            </m:ctrlPr>
                          </m:sSupPr>
                          <m:e>
                            <m:d>
                              <m:dPr>
                                <m:ctrlPr>
                                  <a:rPr lang="en-GB" sz="2400" i="1">
                                    <a:solidFill>
                                      <a:srgbClr val="FF0000"/>
                                    </a:solidFill>
                                    <a:latin typeface="Cambria Math" panose="02040503050406030204" pitchFamily="18" charset="0"/>
                                    <a:ea typeface="Cambria Math" panose="02040503050406030204" pitchFamily="18" charset="0"/>
                                  </a:rPr>
                                </m:ctrlPr>
                              </m:dPr>
                              <m:e>
                                <m:r>
                                  <a:rPr lang="en-GB" sz="2400" i="1">
                                    <a:solidFill>
                                      <a:srgbClr val="FF0000"/>
                                    </a:solidFill>
                                    <a:latin typeface="Cambria Math" panose="02040503050406030204" pitchFamily="18" charset="0"/>
                                    <a:ea typeface="Cambria Math" panose="02040503050406030204" pitchFamily="18" charset="0"/>
                                  </a:rPr>
                                  <m:t>1</m:t>
                                </m:r>
                                <m:r>
                                  <a:rPr lang="en-GB" sz="2400" i="1">
                                    <a:solidFill>
                                      <a:srgbClr val="FF0000"/>
                                    </a:solidFill>
                                    <a:latin typeface="Cambria Math" panose="02040503050406030204" pitchFamily="18" charset="0"/>
                                    <a:ea typeface="Cambria Math" panose="02040503050406030204" pitchFamily="18" charset="0"/>
                                  </a:rPr>
                                  <m:t>+</m:t>
                                </m:r>
                                <m:r>
                                  <a:rPr lang="en-GB" sz="2400" i="1">
                                    <a:solidFill>
                                      <a:srgbClr val="FF0000"/>
                                    </a:solidFill>
                                    <a:latin typeface="Cambria Math" panose="02040503050406030204" pitchFamily="18" charset="0"/>
                                    <a:ea typeface="Cambria Math" panose="02040503050406030204" pitchFamily="18" charset="0"/>
                                  </a:rPr>
                                  <m:t>𝑟</m:t>
                                </m:r>
                              </m:e>
                            </m:d>
                          </m:e>
                          <m:sup>
                            <m:r>
                              <a:rPr lang="en-GB" sz="2400" i="1">
                                <a:solidFill>
                                  <a:srgbClr val="FF0000"/>
                                </a:solidFill>
                                <a:latin typeface="Cambria Math" panose="02040503050406030204" pitchFamily="18" charset="0"/>
                                <a:ea typeface="Cambria Math" panose="02040503050406030204" pitchFamily="18" charset="0"/>
                              </a:rPr>
                              <m:t>𝑚</m:t>
                            </m:r>
                          </m:sup>
                        </m:sSup>
                      </m:den>
                    </m:f>
                  </m:oMath>
                </a14:m>
                <a:r>
                  <a:rPr lang="en-GB" sz="2400" dirty="0"/>
                  <a:t> in order to calculate its PV at the current time (year zero); that is:</a:t>
                </a:r>
              </a:p>
              <a:p>
                <a:pPr marL="109728" indent="0">
                  <a:buNone/>
                </a:pPr>
                <a:endParaRPr lang="en-GB" sz="800" dirty="0"/>
              </a:p>
              <a:p>
                <a:pPr marL="109728" indent="0" algn="ctr">
                  <a:buNone/>
                </a:pPr>
                <a14:m>
                  <m:oMath xmlns:m="http://schemas.openxmlformats.org/officeDocument/2006/math">
                    <m:sSub>
                      <m:sSubPr>
                        <m:ctrlPr>
                          <a:rPr lang="en-GB" sz="2400" i="1">
                            <a:latin typeface="Cambria Math" panose="02040503050406030204" pitchFamily="18" charset="0"/>
                          </a:rPr>
                        </m:ctrlPr>
                      </m:sSubPr>
                      <m:e>
                        <m:r>
                          <a:rPr lang="en-GB" sz="2400" i="1">
                            <a:latin typeface="Cambria Math" panose="02040503050406030204" pitchFamily="18" charset="0"/>
                          </a:rPr>
                          <m:t>𝑃𝑉</m:t>
                        </m:r>
                      </m:e>
                      <m:sub>
                        <m:sSub>
                          <m:sSubPr>
                            <m:ctrlPr>
                              <a:rPr lang="en-GB" sz="2400" i="1">
                                <a:latin typeface="Cambria Math" panose="02040503050406030204" pitchFamily="18" charset="0"/>
                              </a:rPr>
                            </m:ctrlPr>
                          </m:sSubPr>
                          <m:e>
                            <m:r>
                              <a:rPr lang="en-GB" sz="2400" i="1">
                                <a:latin typeface="Cambria Math" panose="02040503050406030204" pitchFamily="18" charset="0"/>
                              </a:rPr>
                              <m:t>𝑦</m:t>
                            </m:r>
                          </m:e>
                          <m:sub>
                            <m:r>
                              <a:rPr lang="en-GB" sz="2400" i="1">
                                <a:latin typeface="Cambria Math" panose="02040503050406030204" pitchFamily="18" charset="0"/>
                              </a:rPr>
                              <m:t>0</m:t>
                            </m:r>
                          </m:sub>
                        </m:sSub>
                      </m:sub>
                    </m:sSub>
                    <m:r>
                      <a:rPr lang="en-GB" sz="2400" i="1">
                        <a:latin typeface="Cambria Math" panose="02040503050406030204" pitchFamily="18" charset="0"/>
                      </a:rPr>
                      <m:t>=</m:t>
                    </m:r>
                    <m:f>
                      <m:fPr>
                        <m:ctrlPr>
                          <a:rPr lang="en-GB" sz="2400" i="1">
                            <a:latin typeface="Cambria Math" panose="02040503050406030204" pitchFamily="18" charset="0"/>
                          </a:rPr>
                        </m:ctrlPr>
                      </m:fPr>
                      <m:num>
                        <m:r>
                          <a:rPr lang="en-GB" sz="2400" i="1">
                            <a:latin typeface="Cambria Math" panose="02040503050406030204" pitchFamily="18" charset="0"/>
                          </a:rPr>
                          <m:t>𝐶</m:t>
                        </m:r>
                      </m:num>
                      <m:den>
                        <m:r>
                          <a:rPr lang="en-GB" sz="2400" i="1">
                            <a:latin typeface="Cambria Math" panose="02040503050406030204" pitchFamily="18" charset="0"/>
                          </a:rPr>
                          <m:t>𝑟</m:t>
                        </m:r>
                      </m:den>
                    </m:f>
                    <m:r>
                      <a:rPr lang="en-GB" sz="2400" i="1">
                        <a:latin typeface="Cambria Math" panose="02040503050406030204" pitchFamily="18" charset="0"/>
                        <a:ea typeface="Cambria Math" panose="02040503050406030204" pitchFamily="18" charset="0"/>
                      </a:rPr>
                      <m:t>×</m:t>
                    </m:r>
                    <m:f>
                      <m:fPr>
                        <m:ctrlPr>
                          <a:rPr lang="en-GB" sz="2400" i="1">
                            <a:latin typeface="Cambria Math" panose="02040503050406030204" pitchFamily="18" charset="0"/>
                            <a:ea typeface="Cambria Math" panose="02040503050406030204" pitchFamily="18" charset="0"/>
                          </a:rPr>
                        </m:ctrlPr>
                      </m:fPr>
                      <m:num>
                        <m:r>
                          <a:rPr lang="en-GB" sz="2400" i="1">
                            <a:latin typeface="Cambria Math" panose="02040503050406030204" pitchFamily="18" charset="0"/>
                            <a:ea typeface="Cambria Math" panose="02040503050406030204" pitchFamily="18" charset="0"/>
                          </a:rPr>
                          <m:t>1</m:t>
                        </m:r>
                      </m:num>
                      <m:den>
                        <m:sSup>
                          <m:sSupPr>
                            <m:ctrlPr>
                              <a:rPr lang="en-GB" sz="2400" i="1">
                                <a:latin typeface="Cambria Math" panose="02040503050406030204" pitchFamily="18" charset="0"/>
                                <a:ea typeface="Cambria Math" panose="02040503050406030204" pitchFamily="18" charset="0"/>
                              </a:rPr>
                            </m:ctrlPr>
                          </m:sSupPr>
                          <m:e>
                            <m:d>
                              <m:dPr>
                                <m:ctrlPr>
                                  <a:rPr lang="en-GB" sz="2400" i="1">
                                    <a:latin typeface="Cambria Math" panose="02040503050406030204" pitchFamily="18" charset="0"/>
                                    <a:ea typeface="Cambria Math" panose="02040503050406030204" pitchFamily="18" charset="0"/>
                                  </a:rPr>
                                </m:ctrlPr>
                              </m:dPr>
                              <m:e>
                                <m:r>
                                  <a:rPr lang="en-GB" sz="2400" i="1">
                                    <a:latin typeface="Cambria Math" panose="02040503050406030204" pitchFamily="18" charset="0"/>
                                    <a:ea typeface="Cambria Math" panose="02040503050406030204" pitchFamily="18" charset="0"/>
                                  </a:rPr>
                                  <m:t>1</m:t>
                                </m:r>
                                <m:r>
                                  <a:rPr lang="en-GB" sz="2400" i="1">
                                    <a:latin typeface="Cambria Math" panose="02040503050406030204" pitchFamily="18" charset="0"/>
                                    <a:ea typeface="Cambria Math" panose="02040503050406030204" pitchFamily="18" charset="0"/>
                                  </a:rPr>
                                  <m:t>+</m:t>
                                </m:r>
                                <m:r>
                                  <a:rPr lang="en-GB" sz="2400" i="1">
                                    <a:latin typeface="Cambria Math" panose="02040503050406030204" pitchFamily="18" charset="0"/>
                                    <a:ea typeface="Cambria Math" panose="02040503050406030204" pitchFamily="18" charset="0"/>
                                  </a:rPr>
                                  <m:t>𝑟</m:t>
                                </m:r>
                              </m:e>
                            </m:d>
                          </m:e>
                          <m:sup>
                            <m:r>
                              <a:rPr lang="en-GB" sz="2400" i="1">
                                <a:latin typeface="Cambria Math" panose="02040503050406030204" pitchFamily="18" charset="0"/>
                                <a:ea typeface="Cambria Math" panose="02040503050406030204" pitchFamily="18" charset="0"/>
                              </a:rPr>
                              <m:t>𝑚</m:t>
                            </m:r>
                          </m:sup>
                        </m:sSup>
                      </m:den>
                    </m:f>
                  </m:oMath>
                </a14:m>
                <a:r>
                  <a:rPr lang="en-GB" sz="2400" dirty="0"/>
                  <a:t>   </a:t>
                </a:r>
              </a:p>
              <a:p>
                <a:pPr marL="109728" indent="0" algn="ctr">
                  <a:buNone/>
                </a:pPr>
                <a:endParaRPr lang="en-GB" sz="800" dirty="0"/>
              </a:p>
              <a:p>
                <a:pPr>
                  <a:buFont typeface="Arial" panose="020B0604020202020204" pitchFamily="34" charset="0"/>
                  <a:buChar char="•"/>
                </a:pPr>
                <a:r>
                  <a:rPr lang="en-GB" sz="2400" dirty="0">
                    <a:solidFill>
                      <a:srgbClr val="FF0000"/>
                    </a:solidFill>
                  </a:rPr>
                  <a:t>State pension </a:t>
                </a:r>
                <a:r>
                  <a:rPr lang="en-GB" sz="2400" dirty="0"/>
                  <a:t>is an example of delayed perpetuity. In the UK it starts at age </a:t>
                </a:r>
                <a:r>
                  <a:rPr lang="en-GB" sz="2400" dirty="0">
                    <a:solidFill>
                      <a:srgbClr val="FF0000"/>
                    </a:solidFill>
                  </a:rPr>
                  <a:t>65</a:t>
                </a:r>
                <a:r>
                  <a:rPr lang="en-GB" sz="2400" dirty="0"/>
                  <a:t>. The PV at the beginning of the age </a:t>
                </a:r>
                <a:r>
                  <a:rPr lang="en-GB" sz="2400" dirty="0">
                    <a:solidFill>
                      <a:srgbClr val="FF0000"/>
                    </a:solidFill>
                  </a:rPr>
                  <a:t>65</a:t>
                </a:r>
                <a:r>
                  <a:rPr lang="en-GB" sz="2400" dirty="0"/>
                  <a:t> is </a:t>
                </a:r>
                <a14:m>
                  <m:oMath xmlns:m="http://schemas.openxmlformats.org/officeDocument/2006/math">
                    <m:sSub>
                      <m:sSubPr>
                        <m:ctrlPr>
                          <a:rPr lang="en-GB" sz="2400" i="1" smtClean="0">
                            <a:solidFill>
                              <a:srgbClr val="FF0000"/>
                            </a:solidFill>
                            <a:latin typeface="Cambria Math" panose="02040503050406030204" pitchFamily="18" charset="0"/>
                          </a:rPr>
                        </m:ctrlPr>
                      </m:sSubPr>
                      <m:e>
                        <m:r>
                          <a:rPr lang="en-GB" sz="2400" i="1">
                            <a:solidFill>
                              <a:srgbClr val="FF0000"/>
                            </a:solidFill>
                            <a:latin typeface="Cambria Math" panose="02040503050406030204" pitchFamily="18" charset="0"/>
                          </a:rPr>
                          <m:t>𝑃𝑉</m:t>
                        </m:r>
                      </m:e>
                      <m:sub>
                        <m:r>
                          <a:rPr lang="en-GB" sz="2400" b="0" i="1" smtClean="0">
                            <a:solidFill>
                              <a:srgbClr val="FF0000"/>
                            </a:solidFill>
                            <a:latin typeface="Cambria Math" panose="02040503050406030204" pitchFamily="18" charset="0"/>
                          </a:rPr>
                          <m:t>65</m:t>
                        </m:r>
                      </m:sub>
                    </m:sSub>
                    <m:r>
                      <a:rPr lang="en-GB" sz="2400" i="1">
                        <a:solidFill>
                          <a:srgbClr val="FF0000"/>
                        </a:solidFill>
                        <a:latin typeface="Cambria Math" panose="02040503050406030204" pitchFamily="18" charset="0"/>
                      </a:rPr>
                      <m:t>=</m:t>
                    </m:r>
                    <m:f>
                      <m:fPr>
                        <m:ctrlPr>
                          <a:rPr lang="en-GB" sz="2400" i="1">
                            <a:solidFill>
                              <a:srgbClr val="FF0000"/>
                            </a:solidFill>
                            <a:latin typeface="Cambria Math" panose="02040503050406030204" pitchFamily="18" charset="0"/>
                          </a:rPr>
                        </m:ctrlPr>
                      </m:fPr>
                      <m:num>
                        <m:r>
                          <a:rPr lang="en-GB" sz="2400" i="1">
                            <a:solidFill>
                              <a:srgbClr val="FF0000"/>
                            </a:solidFill>
                            <a:latin typeface="Cambria Math" panose="02040503050406030204" pitchFamily="18" charset="0"/>
                          </a:rPr>
                          <m:t>𝐶</m:t>
                        </m:r>
                      </m:num>
                      <m:den>
                        <m:r>
                          <a:rPr lang="en-GB" sz="2400" i="1">
                            <a:solidFill>
                              <a:srgbClr val="FF0000"/>
                            </a:solidFill>
                            <a:latin typeface="Cambria Math" panose="02040503050406030204" pitchFamily="18" charset="0"/>
                          </a:rPr>
                          <m:t>𝑟</m:t>
                        </m:r>
                      </m:den>
                    </m:f>
                  </m:oMath>
                </a14:m>
                <a:r>
                  <a:rPr lang="en-GB" sz="2400" dirty="0">
                    <a:solidFill>
                      <a:srgbClr val="FF0000"/>
                    </a:solidFill>
                  </a:rPr>
                  <a:t> </a:t>
                </a:r>
                <a:r>
                  <a:rPr lang="en-GB" sz="2400" dirty="0"/>
                  <a:t>and in the current time (for example, </a:t>
                </a:r>
                <a:r>
                  <a:rPr lang="en-GB" sz="2400" dirty="0">
                    <a:solidFill>
                      <a:srgbClr val="FF0000"/>
                    </a:solidFill>
                  </a:rPr>
                  <a:t>30</a:t>
                </a:r>
                <a:r>
                  <a:rPr lang="en-GB" sz="2400" dirty="0"/>
                  <a:t> years before reaching to </a:t>
                </a:r>
                <a:r>
                  <a:rPr lang="en-GB" sz="2400" dirty="0">
                    <a:solidFill>
                      <a:srgbClr val="FF0000"/>
                    </a:solidFill>
                  </a:rPr>
                  <a:t>65</a:t>
                </a:r>
                <a:r>
                  <a:rPr lang="en-GB" sz="2400" dirty="0"/>
                  <a:t>) is</a:t>
                </a:r>
              </a:p>
              <a:p>
                <a:pPr marL="109728" indent="0" algn="ctr">
                  <a:buNone/>
                </a:pPr>
                <a:r>
                  <a:rPr lang="en-GB" sz="2400" dirty="0">
                    <a:solidFill>
                      <a:srgbClr val="FF0000"/>
                    </a:solidFill>
                  </a:rPr>
                  <a:t> </a:t>
                </a:r>
                <a14:m>
                  <m:oMath xmlns:m="http://schemas.openxmlformats.org/officeDocument/2006/math">
                    <m:sSub>
                      <m:sSubPr>
                        <m:ctrlPr>
                          <a:rPr lang="en-GB" sz="2400" i="1">
                            <a:solidFill>
                              <a:srgbClr val="FF0000"/>
                            </a:solidFill>
                            <a:latin typeface="Cambria Math" panose="02040503050406030204" pitchFamily="18" charset="0"/>
                          </a:rPr>
                        </m:ctrlPr>
                      </m:sSubPr>
                      <m:e>
                        <m:r>
                          <a:rPr lang="en-GB" sz="2400" i="1">
                            <a:solidFill>
                              <a:srgbClr val="FF0000"/>
                            </a:solidFill>
                            <a:latin typeface="Cambria Math" panose="02040503050406030204" pitchFamily="18" charset="0"/>
                          </a:rPr>
                          <m:t>𝑃𝑉</m:t>
                        </m:r>
                      </m:e>
                      <m:sub>
                        <m:r>
                          <a:rPr lang="en-GB" sz="2400" b="0" i="1" smtClean="0">
                            <a:solidFill>
                              <a:srgbClr val="FF0000"/>
                            </a:solidFill>
                            <a:latin typeface="Cambria Math" panose="02040503050406030204" pitchFamily="18" charset="0"/>
                          </a:rPr>
                          <m:t>0</m:t>
                        </m:r>
                      </m:sub>
                    </m:sSub>
                    <m:r>
                      <a:rPr lang="en-GB" sz="2400" i="1">
                        <a:solidFill>
                          <a:srgbClr val="FF0000"/>
                        </a:solidFill>
                        <a:latin typeface="Cambria Math" panose="02040503050406030204" pitchFamily="18" charset="0"/>
                      </a:rPr>
                      <m:t>=</m:t>
                    </m:r>
                    <m:f>
                      <m:fPr>
                        <m:ctrlPr>
                          <a:rPr lang="en-GB" sz="2400" i="1">
                            <a:solidFill>
                              <a:srgbClr val="FF0000"/>
                            </a:solidFill>
                            <a:latin typeface="Cambria Math" panose="02040503050406030204" pitchFamily="18" charset="0"/>
                          </a:rPr>
                        </m:ctrlPr>
                      </m:fPr>
                      <m:num>
                        <m:r>
                          <a:rPr lang="en-GB" sz="2400" i="1">
                            <a:solidFill>
                              <a:srgbClr val="FF0000"/>
                            </a:solidFill>
                            <a:latin typeface="Cambria Math" panose="02040503050406030204" pitchFamily="18" charset="0"/>
                          </a:rPr>
                          <m:t>𝐶</m:t>
                        </m:r>
                      </m:num>
                      <m:den>
                        <m:r>
                          <a:rPr lang="en-GB" sz="2400" i="1">
                            <a:solidFill>
                              <a:srgbClr val="FF0000"/>
                            </a:solidFill>
                            <a:latin typeface="Cambria Math" panose="02040503050406030204" pitchFamily="18" charset="0"/>
                          </a:rPr>
                          <m:t>𝑟</m:t>
                        </m:r>
                      </m:den>
                    </m:f>
                    <m:r>
                      <a:rPr lang="en-GB" sz="2400" i="1">
                        <a:solidFill>
                          <a:srgbClr val="FF0000"/>
                        </a:solidFill>
                        <a:latin typeface="Cambria Math" panose="02040503050406030204" pitchFamily="18" charset="0"/>
                        <a:ea typeface="Cambria Math" panose="02040503050406030204" pitchFamily="18" charset="0"/>
                      </a:rPr>
                      <m:t>×</m:t>
                    </m:r>
                    <m:f>
                      <m:fPr>
                        <m:ctrlPr>
                          <a:rPr lang="en-GB" sz="2400" i="1">
                            <a:solidFill>
                              <a:srgbClr val="FF0000"/>
                            </a:solidFill>
                            <a:latin typeface="Cambria Math" panose="02040503050406030204" pitchFamily="18" charset="0"/>
                            <a:ea typeface="Cambria Math" panose="02040503050406030204" pitchFamily="18" charset="0"/>
                          </a:rPr>
                        </m:ctrlPr>
                      </m:fPr>
                      <m:num>
                        <m:r>
                          <a:rPr lang="en-GB" sz="2400" i="1">
                            <a:solidFill>
                              <a:srgbClr val="FF0000"/>
                            </a:solidFill>
                            <a:latin typeface="Cambria Math" panose="02040503050406030204" pitchFamily="18" charset="0"/>
                            <a:ea typeface="Cambria Math" panose="02040503050406030204" pitchFamily="18" charset="0"/>
                          </a:rPr>
                          <m:t>1</m:t>
                        </m:r>
                      </m:num>
                      <m:den>
                        <m:sSup>
                          <m:sSupPr>
                            <m:ctrlPr>
                              <a:rPr lang="en-GB" sz="2400" i="1">
                                <a:solidFill>
                                  <a:srgbClr val="FF0000"/>
                                </a:solidFill>
                                <a:latin typeface="Cambria Math" panose="02040503050406030204" pitchFamily="18" charset="0"/>
                                <a:ea typeface="Cambria Math" panose="02040503050406030204" pitchFamily="18" charset="0"/>
                              </a:rPr>
                            </m:ctrlPr>
                          </m:sSupPr>
                          <m:e>
                            <m:d>
                              <m:dPr>
                                <m:ctrlPr>
                                  <a:rPr lang="en-GB" sz="2400" i="1">
                                    <a:solidFill>
                                      <a:srgbClr val="FF0000"/>
                                    </a:solidFill>
                                    <a:latin typeface="Cambria Math" panose="02040503050406030204" pitchFamily="18" charset="0"/>
                                    <a:ea typeface="Cambria Math" panose="02040503050406030204" pitchFamily="18" charset="0"/>
                                  </a:rPr>
                                </m:ctrlPr>
                              </m:dPr>
                              <m:e>
                                <m:r>
                                  <a:rPr lang="en-GB" sz="2400" i="1">
                                    <a:solidFill>
                                      <a:srgbClr val="FF0000"/>
                                    </a:solidFill>
                                    <a:latin typeface="Cambria Math" panose="02040503050406030204" pitchFamily="18" charset="0"/>
                                    <a:ea typeface="Cambria Math" panose="02040503050406030204" pitchFamily="18" charset="0"/>
                                  </a:rPr>
                                  <m:t>1</m:t>
                                </m:r>
                                <m:r>
                                  <a:rPr lang="en-GB" sz="2400" i="1">
                                    <a:solidFill>
                                      <a:srgbClr val="FF0000"/>
                                    </a:solidFill>
                                    <a:latin typeface="Cambria Math" panose="02040503050406030204" pitchFamily="18" charset="0"/>
                                    <a:ea typeface="Cambria Math" panose="02040503050406030204" pitchFamily="18" charset="0"/>
                                  </a:rPr>
                                  <m:t>+</m:t>
                                </m:r>
                                <m:r>
                                  <a:rPr lang="en-GB" sz="2400" i="1">
                                    <a:solidFill>
                                      <a:srgbClr val="FF0000"/>
                                    </a:solidFill>
                                    <a:latin typeface="Cambria Math" panose="02040503050406030204" pitchFamily="18" charset="0"/>
                                    <a:ea typeface="Cambria Math" panose="02040503050406030204" pitchFamily="18" charset="0"/>
                                  </a:rPr>
                                  <m:t>𝑟</m:t>
                                </m:r>
                              </m:e>
                            </m:d>
                          </m:e>
                          <m:sup>
                            <m:r>
                              <a:rPr lang="en-GB" sz="2400" b="0" i="1" smtClean="0">
                                <a:solidFill>
                                  <a:srgbClr val="FF0000"/>
                                </a:solidFill>
                                <a:latin typeface="Cambria Math" panose="02040503050406030204" pitchFamily="18" charset="0"/>
                                <a:ea typeface="Cambria Math" panose="02040503050406030204" pitchFamily="18" charset="0"/>
                              </a:rPr>
                              <m:t>30</m:t>
                            </m:r>
                          </m:sup>
                        </m:sSup>
                      </m:den>
                    </m:f>
                  </m:oMath>
                </a14:m>
                <a:r>
                  <a:rPr lang="en-GB" sz="2400" dirty="0"/>
                  <a:t> .</a:t>
                </a:r>
              </a:p>
              <a:p>
                <a:pPr>
                  <a:buFont typeface="Arial" panose="020B0604020202020204" pitchFamily="34" charset="0"/>
                  <a:buChar char="•"/>
                </a:pPr>
                <a:endParaRPr lang="en-GB"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63352" y="1340768"/>
                <a:ext cx="11665296" cy="5517232"/>
              </a:xfrm>
              <a:blipFill>
                <a:blip r:embed="rId2"/>
                <a:stretch>
                  <a:fillRect t="-773" r="-366"/>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D78DF51C-9211-4DAB-91A3-589D37E3D561}"/>
              </a:ext>
            </a:extLst>
          </p:cNvPr>
          <p:cNvSpPr>
            <a:spLocks noGrp="1"/>
          </p:cNvSpPr>
          <p:nvPr>
            <p:ph type="sldNum" sz="quarter" idx="12"/>
          </p:nvPr>
        </p:nvSpPr>
        <p:spPr/>
        <p:txBody>
          <a:bodyPr/>
          <a:lstStyle/>
          <a:p>
            <a:fld id="{E268A2EE-60DF-4D9A-BDB5-E8B57244CE40}" type="slidenum">
              <a:rPr lang="en-GB" smtClean="0"/>
              <a:pPr/>
              <a:t>90</a:t>
            </a:fld>
            <a:endParaRPr lang="en-GB"/>
          </a:p>
        </p:txBody>
      </p:sp>
    </p:spTree>
    <p:extLst>
      <p:ext uri="{BB962C8B-B14F-4D97-AF65-F5344CB8AC3E}">
        <p14:creationId xmlns:p14="http://schemas.microsoft.com/office/powerpoint/2010/main" val="3620122607"/>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692696"/>
            <a:ext cx="11521280"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Annuity and its PV</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35360" y="1340768"/>
                <a:ext cx="11521280" cy="5517232"/>
              </a:xfrm>
            </p:spPr>
            <p:txBody>
              <a:bodyPr>
                <a:normAutofit/>
              </a:bodyPr>
              <a:lstStyle/>
              <a:p>
                <a:r>
                  <a:rPr lang="en-GB" sz="2400" b="1" i="1" dirty="0">
                    <a:solidFill>
                      <a:srgbClr val="FF0000"/>
                    </a:solidFill>
                  </a:rPr>
                  <a:t>Annuity</a:t>
                </a:r>
                <a:r>
                  <a:rPr lang="en-GB" sz="2400" dirty="0"/>
                  <a:t> is a financial asset that pays a constant amount of money every year for a </a:t>
                </a:r>
                <a:r>
                  <a:rPr lang="en-GB" sz="2400" u="sng" dirty="0"/>
                  <a:t>specific period of time</a:t>
                </a:r>
                <a:r>
                  <a:rPr lang="en-GB" sz="2400" dirty="0"/>
                  <a:t>. A credit card order is an example of annuity. The PV of an annuity for </a:t>
                </a:r>
                <a14:m>
                  <m:oMath xmlns:m="http://schemas.openxmlformats.org/officeDocument/2006/math">
                    <m:r>
                      <a:rPr lang="en-GB" sz="2400" i="1">
                        <a:solidFill>
                          <a:srgbClr val="FF0000"/>
                        </a:solidFill>
                        <a:latin typeface="Cambria Math" panose="02040503050406030204" pitchFamily="18" charset="0"/>
                      </a:rPr>
                      <m:t>𝑚</m:t>
                    </m:r>
                    <m:r>
                      <a:rPr lang="en-GB" sz="2400" i="1">
                        <a:latin typeface="Cambria Math" panose="02040503050406030204" pitchFamily="18" charset="0"/>
                      </a:rPr>
                      <m:t> </m:t>
                    </m:r>
                  </m:oMath>
                </a14:m>
                <a:r>
                  <a:rPr lang="en-GB" sz="2400" dirty="0"/>
                  <a:t> years can be calculated through the standard PV formula and using basic algebra:</a:t>
                </a:r>
              </a:p>
              <a:p>
                <a:pPr marL="109728" indent="0">
                  <a:buNone/>
                </a:pPr>
                <a14:m>
                  <m:oMathPara xmlns:m="http://schemas.openxmlformats.org/officeDocument/2006/math">
                    <m:oMathParaPr>
                      <m:jc m:val="centerGroup"/>
                    </m:oMathParaPr>
                    <m:oMath xmlns:m="http://schemas.openxmlformats.org/officeDocument/2006/math">
                      <m:r>
                        <a:rPr lang="en-GB" sz="2400" i="1">
                          <a:latin typeface="Cambria Math"/>
                        </a:rPr>
                        <m:t>𝑃𝑉</m:t>
                      </m:r>
                      <m:r>
                        <a:rPr lang="en-GB" sz="2400" i="1">
                          <a:latin typeface="Cambria Math"/>
                        </a:rPr>
                        <m:t>=</m:t>
                      </m:r>
                      <m:f>
                        <m:fPr>
                          <m:ctrlPr>
                            <a:rPr lang="en-GB" sz="2400" i="1">
                              <a:latin typeface="Cambria Math" panose="02040503050406030204" pitchFamily="18" charset="0"/>
                            </a:rPr>
                          </m:ctrlPr>
                        </m:fPr>
                        <m:num>
                          <m:r>
                            <a:rPr lang="en-GB" sz="2400" i="1">
                              <a:latin typeface="Cambria Math" panose="02040503050406030204" pitchFamily="18" charset="0"/>
                            </a:rPr>
                            <m:t>𝐶</m:t>
                          </m:r>
                        </m:num>
                        <m:den>
                          <m:r>
                            <a:rPr lang="en-GB" sz="2400" i="1">
                              <a:latin typeface="Cambria Math"/>
                            </a:rPr>
                            <m:t>(</m:t>
                          </m:r>
                          <m:r>
                            <a:rPr lang="en-GB" sz="2400" i="1">
                              <a:latin typeface="Cambria Math"/>
                            </a:rPr>
                            <m:t>1</m:t>
                          </m:r>
                          <m:r>
                            <a:rPr lang="en-GB" sz="2400" i="1">
                              <a:latin typeface="Cambria Math"/>
                            </a:rPr>
                            <m:t>+</m:t>
                          </m:r>
                          <m:r>
                            <a:rPr lang="en-GB" sz="2400" i="1">
                              <a:latin typeface="Cambria Math"/>
                            </a:rPr>
                            <m:t>𝑟</m:t>
                          </m:r>
                          <m:r>
                            <a:rPr lang="en-GB" sz="2400" i="1">
                              <a:latin typeface="Cambria Math"/>
                            </a:rPr>
                            <m:t>)</m:t>
                          </m:r>
                        </m:den>
                      </m:f>
                      <m:r>
                        <a:rPr lang="en-GB" sz="2400" i="1">
                          <a:latin typeface="Cambria Math"/>
                        </a:rPr>
                        <m:t>+</m:t>
                      </m:r>
                      <m:f>
                        <m:fPr>
                          <m:ctrlPr>
                            <a:rPr lang="en-GB" sz="2400" i="1">
                              <a:latin typeface="Cambria Math" panose="02040503050406030204" pitchFamily="18" charset="0"/>
                            </a:rPr>
                          </m:ctrlPr>
                        </m:fPr>
                        <m:num>
                          <m:r>
                            <a:rPr lang="en-GB" sz="2400" i="1">
                              <a:latin typeface="Cambria Math" panose="02040503050406030204" pitchFamily="18" charset="0"/>
                            </a:rPr>
                            <m:t>𝐶</m:t>
                          </m:r>
                        </m:num>
                        <m:den>
                          <m:sSup>
                            <m:sSupPr>
                              <m:ctrlPr>
                                <a:rPr lang="en-GB" sz="2400" i="1">
                                  <a:latin typeface="Cambria Math" panose="02040503050406030204" pitchFamily="18" charset="0"/>
                                </a:rPr>
                              </m:ctrlPr>
                            </m:sSupPr>
                            <m:e>
                              <m:r>
                                <a:rPr lang="en-GB" sz="2400" i="1">
                                  <a:latin typeface="Cambria Math"/>
                                </a:rPr>
                                <m:t>(</m:t>
                              </m:r>
                              <m:r>
                                <a:rPr lang="en-GB" sz="2400" i="1">
                                  <a:latin typeface="Cambria Math"/>
                                </a:rPr>
                                <m:t>1</m:t>
                              </m:r>
                              <m:r>
                                <a:rPr lang="en-GB" sz="2400" i="1">
                                  <a:latin typeface="Cambria Math"/>
                                </a:rPr>
                                <m:t>+</m:t>
                              </m:r>
                              <m:r>
                                <a:rPr lang="en-GB" sz="2400" i="1">
                                  <a:latin typeface="Cambria Math"/>
                                </a:rPr>
                                <m:t>𝑟</m:t>
                              </m:r>
                              <m:r>
                                <a:rPr lang="en-GB" sz="2400" i="1">
                                  <a:latin typeface="Cambria Math"/>
                                </a:rPr>
                                <m:t>)</m:t>
                              </m:r>
                            </m:e>
                            <m:sup>
                              <m:r>
                                <a:rPr lang="en-GB" sz="2400" i="1">
                                  <a:latin typeface="Cambria Math"/>
                                </a:rPr>
                                <m:t>2</m:t>
                              </m:r>
                            </m:sup>
                          </m:sSup>
                        </m:den>
                      </m:f>
                      <m:r>
                        <a:rPr lang="en-GB" sz="2400" i="1">
                          <a:latin typeface="Cambria Math"/>
                        </a:rPr>
                        <m:t>+⋯+</m:t>
                      </m:r>
                      <m:f>
                        <m:fPr>
                          <m:ctrlPr>
                            <a:rPr lang="en-GB" sz="2400" i="1">
                              <a:latin typeface="Cambria Math" panose="02040503050406030204" pitchFamily="18" charset="0"/>
                            </a:rPr>
                          </m:ctrlPr>
                        </m:fPr>
                        <m:num>
                          <m:r>
                            <a:rPr lang="en-GB" sz="2400" i="1">
                              <a:latin typeface="Cambria Math" panose="02040503050406030204" pitchFamily="18" charset="0"/>
                            </a:rPr>
                            <m:t>𝐶</m:t>
                          </m:r>
                        </m:num>
                        <m:den>
                          <m:sSup>
                            <m:sSupPr>
                              <m:ctrlPr>
                                <a:rPr lang="en-GB" sz="2400" i="1">
                                  <a:latin typeface="Cambria Math" panose="02040503050406030204" pitchFamily="18" charset="0"/>
                                </a:rPr>
                              </m:ctrlPr>
                            </m:sSupPr>
                            <m:e>
                              <m:d>
                                <m:dPr>
                                  <m:ctrlPr>
                                    <a:rPr lang="en-GB" sz="2400" i="1">
                                      <a:latin typeface="Cambria Math" panose="02040503050406030204" pitchFamily="18" charset="0"/>
                                    </a:rPr>
                                  </m:ctrlPr>
                                </m:dPr>
                                <m:e>
                                  <m:r>
                                    <a:rPr lang="en-GB" sz="2400" i="1">
                                      <a:latin typeface="Cambria Math"/>
                                    </a:rPr>
                                    <m:t>1</m:t>
                                  </m:r>
                                  <m:r>
                                    <a:rPr lang="en-GB" sz="2400" i="1">
                                      <a:latin typeface="Cambria Math"/>
                                    </a:rPr>
                                    <m:t>+</m:t>
                                  </m:r>
                                  <m:r>
                                    <a:rPr lang="en-GB" sz="2400" i="1">
                                      <a:latin typeface="Cambria Math"/>
                                    </a:rPr>
                                    <m:t>𝑟</m:t>
                                  </m:r>
                                </m:e>
                              </m:d>
                            </m:e>
                            <m:sup>
                              <m:r>
                                <a:rPr lang="en-GB" sz="2400" i="1">
                                  <a:latin typeface="Cambria Math" panose="02040503050406030204" pitchFamily="18" charset="0"/>
                                </a:rPr>
                                <m:t>𝑚</m:t>
                              </m:r>
                            </m:sup>
                          </m:sSup>
                        </m:den>
                      </m:f>
                      <m:r>
                        <a:rPr lang="en-GB" sz="2400" i="1">
                          <a:latin typeface="Cambria Math"/>
                        </a:rPr>
                        <m:t>=</m:t>
                      </m:r>
                      <m:nary>
                        <m:naryPr>
                          <m:chr m:val="∑"/>
                          <m:ctrlPr>
                            <a:rPr lang="en-GB" sz="2400" i="1">
                              <a:latin typeface="Cambria Math" panose="02040503050406030204" pitchFamily="18" charset="0"/>
                            </a:rPr>
                          </m:ctrlPr>
                        </m:naryPr>
                        <m:sub>
                          <m:r>
                            <a:rPr lang="en-GB" sz="2400" b="0" i="1" smtClean="0">
                              <a:latin typeface="Cambria Math" panose="02040503050406030204" pitchFamily="18" charset="0"/>
                            </a:rPr>
                            <m:t>𝑡</m:t>
                          </m:r>
                          <m:r>
                            <a:rPr lang="en-GB" sz="2400" i="1">
                              <a:latin typeface="Cambria Math"/>
                            </a:rPr>
                            <m:t>=</m:t>
                          </m:r>
                          <m:r>
                            <a:rPr lang="en-GB" sz="2400" i="1">
                              <a:latin typeface="Cambria Math"/>
                            </a:rPr>
                            <m:t>1</m:t>
                          </m:r>
                        </m:sub>
                        <m:sup>
                          <m:r>
                            <a:rPr lang="en-GB" sz="2400" i="1">
                              <a:latin typeface="Cambria Math" panose="02040503050406030204" pitchFamily="18" charset="0"/>
                            </a:rPr>
                            <m:t>𝑚</m:t>
                          </m:r>
                        </m:sup>
                        <m:e>
                          <m:f>
                            <m:fPr>
                              <m:ctrlPr>
                                <a:rPr lang="en-GB" sz="2400" i="1">
                                  <a:solidFill>
                                    <a:prstClr val="black"/>
                                  </a:solidFill>
                                  <a:latin typeface="Cambria Math" panose="02040503050406030204" pitchFamily="18" charset="0"/>
                                </a:rPr>
                              </m:ctrlPr>
                            </m:fPr>
                            <m:num>
                              <m:r>
                                <a:rPr lang="en-GB" sz="2400" i="1">
                                  <a:solidFill>
                                    <a:prstClr val="black"/>
                                  </a:solidFill>
                                  <a:latin typeface="Cambria Math" panose="02040503050406030204" pitchFamily="18" charset="0"/>
                                </a:rPr>
                                <m:t>𝐶</m:t>
                              </m:r>
                            </m:num>
                            <m:den>
                              <m:sSup>
                                <m:sSupPr>
                                  <m:ctrlPr>
                                    <a:rPr lang="en-GB" sz="2400" i="1">
                                      <a:solidFill>
                                        <a:prstClr val="black"/>
                                      </a:solidFill>
                                      <a:latin typeface="Cambria Math" panose="02040503050406030204" pitchFamily="18" charset="0"/>
                                    </a:rPr>
                                  </m:ctrlPr>
                                </m:sSupPr>
                                <m:e>
                                  <m:d>
                                    <m:dPr>
                                      <m:ctrlPr>
                                        <a:rPr lang="en-GB" sz="2400" i="1">
                                          <a:solidFill>
                                            <a:prstClr val="black"/>
                                          </a:solidFill>
                                          <a:latin typeface="Cambria Math" panose="02040503050406030204" pitchFamily="18" charset="0"/>
                                        </a:rPr>
                                      </m:ctrlPr>
                                    </m:dPr>
                                    <m:e>
                                      <m:r>
                                        <a:rPr lang="en-GB" sz="2400" i="1">
                                          <a:solidFill>
                                            <a:prstClr val="black"/>
                                          </a:solidFill>
                                          <a:latin typeface="Cambria Math"/>
                                        </a:rPr>
                                        <m:t>1</m:t>
                                      </m:r>
                                      <m:r>
                                        <a:rPr lang="en-GB" sz="2400" i="1">
                                          <a:solidFill>
                                            <a:prstClr val="black"/>
                                          </a:solidFill>
                                          <a:latin typeface="Cambria Math"/>
                                        </a:rPr>
                                        <m:t>+</m:t>
                                      </m:r>
                                      <m:r>
                                        <a:rPr lang="en-GB" sz="2400" i="1">
                                          <a:solidFill>
                                            <a:prstClr val="black"/>
                                          </a:solidFill>
                                          <a:latin typeface="Cambria Math"/>
                                        </a:rPr>
                                        <m:t>𝑟</m:t>
                                      </m:r>
                                    </m:e>
                                  </m:d>
                                </m:e>
                                <m:sup>
                                  <m:r>
                                    <a:rPr lang="en-GB" sz="2400" b="0" i="1" smtClean="0">
                                      <a:solidFill>
                                        <a:prstClr val="black"/>
                                      </a:solidFill>
                                      <a:latin typeface="Cambria Math" panose="02040503050406030204" pitchFamily="18" charset="0"/>
                                    </a:rPr>
                                    <m:t>𝑡</m:t>
                                  </m:r>
                                </m:sup>
                              </m:sSup>
                            </m:den>
                          </m:f>
                        </m:e>
                      </m:nary>
                    </m:oMath>
                  </m:oMathPara>
                </a14:m>
                <a:endParaRPr lang="en-GB" sz="2400" dirty="0">
                  <a:solidFill>
                    <a:prstClr val="black"/>
                  </a:solidFill>
                </a:endParaRPr>
              </a:p>
              <a:p>
                <a:pPr marL="109728" indent="0">
                  <a:buNone/>
                </a:pPr>
                <a:endParaRPr lang="en-GB" sz="2400" dirty="0">
                  <a:solidFill>
                    <a:prstClr val="black"/>
                  </a:solidFill>
                </a:endParaRPr>
              </a:p>
              <a:p>
                <a:pPr marL="109728" indent="0">
                  <a:buNone/>
                </a:pPr>
                <a14:m>
                  <m:oMathPara xmlns:m="http://schemas.openxmlformats.org/officeDocument/2006/math">
                    <m:oMathParaPr>
                      <m:jc m:val="centerGroup"/>
                    </m:oMathParaPr>
                    <m:oMath xmlns:m="http://schemas.openxmlformats.org/officeDocument/2006/math">
                      <m:r>
                        <a:rPr lang="en-GB" sz="2400" i="1">
                          <a:latin typeface="Cambria Math" panose="02040503050406030204" pitchFamily="18" charset="0"/>
                        </a:rPr>
                        <m:t>=</m:t>
                      </m:r>
                      <m:f>
                        <m:fPr>
                          <m:ctrlPr>
                            <a:rPr lang="en-GB" sz="2400" i="1">
                              <a:latin typeface="Cambria Math" panose="02040503050406030204" pitchFamily="18" charset="0"/>
                            </a:rPr>
                          </m:ctrlPr>
                        </m:fPr>
                        <m:num>
                          <m:r>
                            <a:rPr lang="en-GB" sz="2400" i="1">
                              <a:latin typeface="Cambria Math" panose="02040503050406030204" pitchFamily="18" charset="0"/>
                            </a:rPr>
                            <m:t>𝐶</m:t>
                          </m:r>
                        </m:num>
                        <m:den>
                          <m:r>
                            <a:rPr lang="en-GB" sz="2400" i="1">
                              <a:latin typeface="Cambria Math" panose="02040503050406030204" pitchFamily="18" charset="0"/>
                            </a:rPr>
                            <m:t>𝑟</m:t>
                          </m:r>
                        </m:den>
                      </m:f>
                      <m:d>
                        <m:dPr>
                          <m:begChr m:val="["/>
                          <m:endChr m:val="]"/>
                          <m:ctrlPr>
                            <a:rPr lang="en-GB" sz="2400" i="1">
                              <a:latin typeface="Cambria Math" panose="02040503050406030204" pitchFamily="18" charset="0"/>
                            </a:rPr>
                          </m:ctrlPr>
                        </m:dPr>
                        <m:e>
                          <m:r>
                            <a:rPr lang="en-GB" sz="2400" i="1">
                              <a:latin typeface="Cambria Math" panose="02040503050406030204" pitchFamily="18" charset="0"/>
                            </a:rPr>
                            <m:t>1</m:t>
                          </m:r>
                          <m:r>
                            <a:rPr lang="en-GB" sz="2400" i="1">
                              <a:latin typeface="Cambria Math" panose="02040503050406030204" pitchFamily="18" charset="0"/>
                            </a:rPr>
                            <m:t>−</m:t>
                          </m:r>
                          <m:f>
                            <m:fPr>
                              <m:ctrlPr>
                                <a:rPr lang="en-GB" sz="2400" i="1">
                                  <a:latin typeface="Cambria Math" panose="02040503050406030204" pitchFamily="18" charset="0"/>
                                </a:rPr>
                              </m:ctrlPr>
                            </m:fPr>
                            <m:num>
                              <m:r>
                                <a:rPr lang="en-GB" sz="2400" i="1">
                                  <a:latin typeface="Cambria Math" panose="02040503050406030204" pitchFamily="18" charset="0"/>
                                </a:rPr>
                                <m:t>1</m:t>
                              </m:r>
                            </m:num>
                            <m:den>
                              <m:sSup>
                                <m:sSupPr>
                                  <m:ctrlPr>
                                    <a:rPr lang="en-GB" sz="2400" i="1">
                                      <a:latin typeface="Cambria Math" panose="02040503050406030204" pitchFamily="18" charset="0"/>
                                    </a:rPr>
                                  </m:ctrlPr>
                                </m:sSupPr>
                                <m:e>
                                  <m:d>
                                    <m:dPr>
                                      <m:ctrlPr>
                                        <a:rPr lang="en-GB" sz="2400" i="1">
                                          <a:latin typeface="Cambria Math" panose="02040503050406030204" pitchFamily="18" charset="0"/>
                                        </a:rPr>
                                      </m:ctrlPr>
                                    </m:dPr>
                                    <m:e>
                                      <m:r>
                                        <a:rPr lang="en-GB" sz="2400" i="1">
                                          <a:latin typeface="Cambria Math" panose="02040503050406030204" pitchFamily="18" charset="0"/>
                                        </a:rPr>
                                        <m:t>1</m:t>
                                      </m:r>
                                      <m:r>
                                        <a:rPr lang="en-GB" sz="2400" i="1">
                                          <a:latin typeface="Cambria Math" panose="02040503050406030204" pitchFamily="18" charset="0"/>
                                        </a:rPr>
                                        <m:t>+</m:t>
                                      </m:r>
                                      <m:r>
                                        <a:rPr lang="en-GB" sz="2400" i="1">
                                          <a:latin typeface="Cambria Math" panose="02040503050406030204" pitchFamily="18" charset="0"/>
                                        </a:rPr>
                                        <m:t>𝑟</m:t>
                                      </m:r>
                                    </m:e>
                                  </m:d>
                                </m:e>
                                <m:sup>
                                  <m:r>
                                    <a:rPr lang="en-GB" sz="2400" i="1">
                                      <a:latin typeface="Cambria Math" panose="02040503050406030204" pitchFamily="18" charset="0"/>
                                    </a:rPr>
                                    <m:t>𝑚</m:t>
                                  </m:r>
                                </m:sup>
                              </m:sSup>
                            </m:den>
                          </m:f>
                        </m:e>
                      </m:d>
                      <m:r>
                        <a:rPr lang="en-GB" sz="2400" i="1">
                          <a:latin typeface="Cambria Math" panose="02040503050406030204" pitchFamily="18" charset="0"/>
                        </a:rPr>
                        <m:t>=</m:t>
                      </m:r>
                      <m:r>
                        <a:rPr lang="en-GB" sz="2400" i="1">
                          <a:latin typeface="Cambria Math" panose="02040503050406030204" pitchFamily="18" charset="0"/>
                        </a:rPr>
                        <m:t>𝐶</m:t>
                      </m:r>
                      <m:d>
                        <m:dPr>
                          <m:begChr m:val="["/>
                          <m:endChr m:val="]"/>
                          <m:ctrlPr>
                            <a:rPr lang="en-GB" sz="2400" i="1">
                              <a:latin typeface="Cambria Math" panose="02040503050406030204" pitchFamily="18" charset="0"/>
                            </a:rPr>
                          </m:ctrlPr>
                        </m:dPr>
                        <m:e>
                          <m:f>
                            <m:fPr>
                              <m:ctrlPr>
                                <a:rPr lang="en-GB" sz="2400" i="1">
                                  <a:latin typeface="Cambria Math" panose="02040503050406030204" pitchFamily="18" charset="0"/>
                                </a:rPr>
                              </m:ctrlPr>
                            </m:fPr>
                            <m:num>
                              <m:r>
                                <a:rPr lang="en-GB" sz="2400" i="1">
                                  <a:latin typeface="Cambria Math" panose="02040503050406030204" pitchFamily="18" charset="0"/>
                                </a:rPr>
                                <m:t>1</m:t>
                              </m:r>
                            </m:num>
                            <m:den>
                              <m:r>
                                <a:rPr lang="en-GB" sz="2400" i="1">
                                  <a:latin typeface="Cambria Math" panose="02040503050406030204" pitchFamily="18" charset="0"/>
                                </a:rPr>
                                <m:t>𝑟</m:t>
                              </m:r>
                            </m:den>
                          </m:f>
                          <m:r>
                            <a:rPr lang="en-GB" sz="2400" i="1">
                              <a:latin typeface="Cambria Math" panose="02040503050406030204" pitchFamily="18" charset="0"/>
                            </a:rPr>
                            <m:t>−</m:t>
                          </m:r>
                          <m:f>
                            <m:fPr>
                              <m:ctrlPr>
                                <a:rPr lang="en-GB" sz="2400" i="1">
                                  <a:latin typeface="Cambria Math" panose="02040503050406030204" pitchFamily="18" charset="0"/>
                                </a:rPr>
                              </m:ctrlPr>
                            </m:fPr>
                            <m:num>
                              <m:r>
                                <a:rPr lang="en-GB" sz="2400" i="1">
                                  <a:latin typeface="Cambria Math" panose="02040503050406030204" pitchFamily="18" charset="0"/>
                                </a:rPr>
                                <m:t>1</m:t>
                              </m:r>
                            </m:num>
                            <m:den>
                              <m:r>
                                <a:rPr lang="en-GB" sz="2400" i="1">
                                  <a:latin typeface="Cambria Math" panose="02040503050406030204" pitchFamily="18" charset="0"/>
                                </a:rPr>
                                <m:t>𝑟</m:t>
                              </m:r>
                              <m:sSup>
                                <m:sSupPr>
                                  <m:ctrlPr>
                                    <a:rPr lang="en-GB" sz="2400" i="1">
                                      <a:latin typeface="Cambria Math" panose="02040503050406030204" pitchFamily="18" charset="0"/>
                                    </a:rPr>
                                  </m:ctrlPr>
                                </m:sSupPr>
                                <m:e>
                                  <m:d>
                                    <m:dPr>
                                      <m:ctrlPr>
                                        <a:rPr lang="en-GB" sz="2400" i="1">
                                          <a:latin typeface="Cambria Math" panose="02040503050406030204" pitchFamily="18" charset="0"/>
                                        </a:rPr>
                                      </m:ctrlPr>
                                    </m:dPr>
                                    <m:e>
                                      <m:r>
                                        <a:rPr lang="en-GB" sz="2400" i="1">
                                          <a:latin typeface="Cambria Math" panose="02040503050406030204" pitchFamily="18" charset="0"/>
                                        </a:rPr>
                                        <m:t>1</m:t>
                                      </m:r>
                                      <m:r>
                                        <a:rPr lang="en-GB" sz="2400" i="1">
                                          <a:latin typeface="Cambria Math" panose="02040503050406030204" pitchFamily="18" charset="0"/>
                                        </a:rPr>
                                        <m:t>+</m:t>
                                      </m:r>
                                      <m:r>
                                        <a:rPr lang="en-GB" sz="2400" i="1">
                                          <a:latin typeface="Cambria Math" panose="02040503050406030204" pitchFamily="18" charset="0"/>
                                        </a:rPr>
                                        <m:t>𝑟</m:t>
                                      </m:r>
                                    </m:e>
                                  </m:d>
                                </m:e>
                                <m:sup>
                                  <m:r>
                                    <a:rPr lang="en-GB" sz="2400" i="1">
                                      <a:latin typeface="Cambria Math" panose="02040503050406030204" pitchFamily="18" charset="0"/>
                                    </a:rPr>
                                    <m:t>𝑚</m:t>
                                  </m:r>
                                </m:sup>
                              </m:sSup>
                            </m:den>
                          </m:f>
                        </m:e>
                      </m:d>
                      <m:r>
                        <a:rPr lang="en-GB" sz="2400" i="1">
                          <a:latin typeface="Cambria Math" panose="02040503050406030204" pitchFamily="18" charset="0"/>
                        </a:rPr>
                        <m:t>=</m:t>
                      </m:r>
                      <m:r>
                        <a:rPr lang="en-GB" sz="2400" i="1">
                          <a:latin typeface="Cambria Math" panose="02040503050406030204" pitchFamily="18" charset="0"/>
                        </a:rPr>
                        <m:t>𝐶</m:t>
                      </m:r>
                      <m:r>
                        <a:rPr lang="en-GB" sz="2400" i="1">
                          <a:latin typeface="Cambria Math" panose="02040503050406030204" pitchFamily="18" charset="0"/>
                          <a:ea typeface="Cambria Math" panose="02040503050406030204" pitchFamily="18" charset="0"/>
                        </a:rPr>
                        <m:t>×</m:t>
                      </m:r>
                      <m:sSubSup>
                        <m:sSubSupPr>
                          <m:ctrlPr>
                            <a:rPr lang="en-GB" sz="2400" i="1">
                              <a:latin typeface="Cambria Math" panose="02040503050406030204" pitchFamily="18" charset="0"/>
                              <a:ea typeface="Cambria Math" panose="02040503050406030204" pitchFamily="18" charset="0"/>
                            </a:rPr>
                          </m:ctrlPr>
                        </m:sSubSupPr>
                        <m:e>
                          <m:r>
                            <a:rPr lang="en-GB" sz="2400" i="1">
                              <a:latin typeface="Cambria Math" panose="02040503050406030204" pitchFamily="18" charset="0"/>
                              <a:ea typeface="Cambria Math" panose="02040503050406030204" pitchFamily="18" charset="0"/>
                            </a:rPr>
                            <m:t>𝐴</m:t>
                          </m:r>
                        </m:e>
                        <m:sub>
                          <m:r>
                            <a:rPr lang="en-GB" sz="2400" i="1">
                              <a:latin typeface="Cambria Math" panose="02040503050406030204" pitchFamily="18" charset="0"/>
                              <a:ea typeface="Cambria Math" panose="02040503050406030204" pitchFamily="18" charset="0"/>
                            </a:rPr>
                            <m:t>𝑟</m:t>
                          </m:r>
                        </m:sub>
                        <m:sup>
                          <m:r>
                            <a:rPr lang="en-GB" sz="2400" i="1">
                              <a:latin typeface="Cambria Math" panose="02040503050406030204" pitchFamily="18" charset="0"/>
                              <a:ea typeface="Cambria Math" panose="02040503050406030204" pitchFamily="18" charset="0"/>
                            </a:rPr>
                            <m:t>𝑚</m:t>
                          </m:r>
                        </m:sup>
                      </m:sSubSup>
                    </m:oMath>
                  </m:oMathPara>
                </a14:m>
                <a:endParaRPr lang="en-GB"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35360" y="1340768"/>
                <a:ext cx="11521280" cy="5517232"/>
              </a:xfrm>
              <a:blipFill>
                <a:blip r:embed="rId2"/>
                <a:stretch>
                  <a:fillRect t="-884"/>
                </a:stretch>
              </a:blipFill>
            </p:spPr>
            <p:txBody>
              <a:bodyPr/>
              <a:lstStyle/>
              <a:p>
                <a:r>
                  <a:rPr lang="en-GB">
                    <a:noFill/>
                  </a:rPr>
                  <a:t> </a:t>
                </a:r>
              </a:p>
            </p:txBody>
          </p:sp>
        </mc:Fallback>
      </mc:AlternateContent>
      <p:sp>
        <p:nvSpPr>
          <p:cNvPr id="4" name="Right Brace 3"/>
          <p:cNvSpPr/>
          <p:nvPr/>
        </p:nvSpPr>
        <p:spPr>
          <a:xfrm rot="5400000">
            <a:off x="6832605" y="4420588"/>
            <a:ext cx="288032" cy="1617227"/>
          </a:xfrm>
          <a:prstGeom prst="rightBrace">
            <a:avLst>
              <a:gd name="adj1" fmla="val 8333"/>
              <a:gd name="adj2" fmla="val 50537"/>
            </a:avLst>
          </a:prstGeom>
          <a:ln w="1905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prstClr val="black"/>
              </a:solidFill>
            </a:endParaRPr>
          </a:p>
        </p:txBody>
      </p:sp>
      <p:sp>
        <p:nvSpPr>
          <p:cNvPr id="5" name="TextBox 4"/>
          <p:cNvSpPr txBox="1"/>
          <p:nvPr/>
        </p:nvSpPr>
        <p:spPr>
          <a:xfrm>
            <a:off x="7659864" y="5733257"/>
            <a:ext cx="1581288" cy="307777"/>
          </a:xfrm>
          <a:prstGeom prst="rect">
            <a:avLst/>
          </a:prstGeom>
          <a:noFill/>
        </p:spPr>
        <p:txBody>
          <a:bodyPr wrap="square" rtlCol="0">
            <a:spAutoFit/>
          </a:bodyPr>
          <a:lstStyle/>
          <a:p>
            <a:r>
              <a:rPr lang="en-GB" sz="1400" i="1" dirty="0">
                <a:solidFill>
                  <a:schemeClr val="accent1">
                    <a:lumMod val="50000"/>
                  </a:schemeClr>
                </a:solidFill>
              </a:rPr>
              <a:t>Annuity Factor</a:t>
            </a:r>
          </a:p>
        </p:txBody>
      </p:sp>
      <p:sp>
        <p:nvSpPr>
          <p:cNvPr id="6" name="Right Brace 5"/>
          <p:cNvSpPr/>
          <p:nvPr/>
        </p:nvSpPr>
        <p:spPr>
          <a:xfrm rot="5400000">
            <a:off x="8966919" y="4803459"/>
            <a:ext cx="173547" cy="381796"/>
          </a:xfrm>
          <a:prstGeom prst="rightBrace">
            <a:avLst>
              <a:gd name="adj1" fmla="val 8333"/>
              <a:gd name="adj2" fmla="val 50537"/>
            </a:avLst>
          </a:prstGeom>
          <a:ln w="1905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prstClr val="black"/>
              </a:solidFill>
            </a:endParaRPr>
          </a:p>
        </p:txBody>
      </p:sp>
      <p:cxnSp>
        <p:nvCxnSpPr>
          <p:cNvPr id="8" name="Straight Arrow Connector 7"/>
          <p:cNvCxnSpPr>
            <a:stCxn id="5" idx="0"/>
          </p:cNvCxnSpPr>
          <p:nvPr/>
        </p:nvCxnSpPr>
        <p:spPr>
          <a:xfrm flipH="1" flipV="1">
            <a:off x="7176120" y="5373218"/>
            <a:ext cx="1274388" cy="3600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stCxn id="5" idx="0"/>
          </p:cNvCxnSpPr>
          <p:nvPr/>
        </p:nvCxnSpPr>
        <p:spPr>
          <a:xfrm flipV="1">
            <a:off x="8450508" y="5157192"/>
            <a:ext cx="525812" cy="5760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Slide Number Placeholder 6">
            <a:extLst>
              <a:ext uri="{FF2B5EF4-FFF2-40B4-BE49-F238E27FC236}">
                <a16:creationId xmlns:a16="http://schemas.microsoft.com/office/drawing/2014/main" id="{95679020-6E06-4FFF-AD1A-4C6A5C7D3072}"/>
              </a:ext>
            </a:extLst>
          </p:cNvPr>
          <p:cNvSpPr>
            <a:spLocks noGrp="1"/>
          </p:cNvSpPr>
          <p:nvPr>
            <p:ph type="sldNum" sz="quarter" idx="12"/>
          </p:nvPr>
        </p:nvSpPr>
        <p:spPr/>
        <p:txBody>
          <a:bodyPr/>
          <a:lstStyle/>
          <a:p>
            <a:fld id="{E268A2EE-60DF-4D9A-BDB5-E8B57244CE40}" type="slidenum">
              <a:rPr lang="en-GB" smtClean="0"/>
              <a:pPr/>
              <a:t>91</a:t>
            </a:fld>
            <a:endParaRPr lang="en-GB"/>
          </a:p>
        </p:txBody>
      </p:sp>
    </p:spTree>
    <p:extLst>
      <p:ext uri="{BB962C8B-B14F-4D97-AF65-F5344CB8AC3E}">
        <p14:creationId xmlns:p14="http://schemas.microsoft.com/office/powerpoint/2010/main" val="2001228035"/>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7368" y="692696"/>
            <a:ext cx="11449272"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Old South-Sea Annuity (12/Nov/1784)</a:t>
            </a:r>
          </a:p>
        </p:txBody>
      </p:sp>
      <p:pic>
        <p:nvPicPr>
          <p:cNvPr id="5" name="Content Placeholder 4">
            <a:extLst>
              <a:ext uri="{FF2B5EF4-FFF2-40B4-BE49-F238E27FC236}">
                <a16:creationId xmlns:a16="http://schemas.microsoft.com/office/drawing/2014/main" id="{2CA1B600-CBAB-4B38-8BB1-478EBC8AD347}"/>
              </a:ext>
            </a:extLst>
          </p:cNvPr>
          <p:cNvPicPr>
            <a:picLocks noGrp="1" noChangeAspect="1"/>
          </p:cNvPicPr>
          <p:nvPr>
            <p:ph idx="1"/>
          </p:nvPr>
        </p:nvPicPr>
        <p:blipFill>
          <a:blip r:embed="rId2"/>
          <a:stretch>
            <a:fillRect/>
          </a:stretch>
        </p:blipFill>
        <p:spPr>
          <a:xfrm>
            <a:off x="2600384" y="1408338"/>
            <a:ext cx="6991232" cy="5365771"/>
          </a:xfrm>
          <a:prstGeom prst="rect">
            <a:avLst/>
          </a:prstGeom>
        </p:spPr>
      </p:pic>
      <p:sp>
        <p:nvSpPr>
          <p:cNvPr id="4" name="Slide Number Placeholder 3">
            <a:extLst>
              <a:ext uri="{FF2B5EF4-FFF2-40B4-BE49-F238E27FC236}">
                <a16:creationId xmlns:a16="http://schemas.microsoft.com/office/drawing/2014/main" id="{E66B9F2D-08C1-4C69-ADD2-AFBC2286C895}"/>
              </a:ext>
            </a:extLst>
          </p:cNvPr>
          <p:cNvSpPr>
            <a:spLocks noGrp="1"/>
          </p:cNvSpPr>
          <p:nvPr>
            <p:ph type="sldNum" sz="quarter" idx="12"/>
          </p:nvPr>
        </p:nvSpPr>
        <p:spPr/>
        <p:txBody>
          <a:bodyPr/>
          <a:lstStyle/>
          <a:p>
            <a:fld id="{E268A2EE-60DF-4D9A-BDB5-E8B57244CE40}" type="slidenum">
              <a:rPr lang="en-GB" smtClean="0"/>
              <a:pPr/>
              <a:t>92</a:t>
            </a:fld>
            <a:endParaRPr lang="en-GB"/>
          </a:p>
        </p:txBody>
      </p:sp>
    </p:spTree>
    <p:extLst>
      <p:ext uri="{BB962C8B-B14F-4D97-AF65-F5344CB8AC3E}">
        <p14:creationId xmlns:p14="http://schemas.microsoft.com/office/powerpoint/2010/main" val="1445347830"/>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7368" y="692696"/>
            <a:ext cx="11449272"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Growing Perpetuity at a Constant Rate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07368" y="1340768"/>
                <a:ext cx="11449272" cy="5517232"/>
              </a:xfrm>
            </p:spPr>
            <p:txBody>
              <a:bodyPr>
                <a:normAutofit/>
              </a:bodyPr>
              <a:lstStyle/>
              <a:p>
                <a:r>
                  <a:rPr lang="en-GB" sz="2400" b="1" i="1" dirty="0">
                    <a:solidFill>
                      <a:srgbClr val="FF0000"/>
                    </a:solidFill>
                  </a:rPr>
                  <a:t>Growing Perpetuity:</a:t>
                </a:r>
              </a:p>
              <a:p>
                <a:endParaRPr lang="en-GB" sz="800" dirty="0"/>
              </a:p>
              <a:p>
                <a:r>
                  <a:rPr lang="en-GB" sz="2400" dirty="0"/>
                  <a:t>Let’s consider the situation that the stream of a cash flow growing at a constant rate </a:t>
                </a:r>
                <a14:m>
                  <m:oMath xmlns:m="http://schemas.openxmlformats.org/officeDocument/2006/math">
                    <m:r>
                      <a:rPr lang="en-GB" sz="2400" i="1">
                        <a:solidFill>
                          <a:srgbClr val="FF0000"/>
                        </a:solidFill>
                        <a:latin typeface="Cambria Math" panose="02040503050406030204" pitchFamily="18" charset="0"/>
                      </a:rPr>
                      <m:t>𝑔</m:t>
                    </m:r>
                  </m:oMath>
                </a14:m>
                <a:r>
                  <a:rPr lang="en-GB" sz="2400" dirty="0"/>
                  <a:t>, so, the PV for growing perpetuity can be written as follows:</a:t>
                </a:r>
              </a:p>
              <a:p>
                <a:pPr marL="109728" indent="0">
                  <a:buNone/>
                </a:pPr>
                <a:endParaRPr lang="en-GB" sz="1400" dirty="0"/>
              </a:p>
              <a:p>
                <a:pPr marL="109728" indent="0">
                  <a:buNone/>
                </a:pPr>
                <a14:m>
                  <m:oMathPara xmlns:m="http://schemas.openxmlformats.org/officeDocument/2006/math">
                    <m:oMathParaPr>
                      <m:jc m:val="centerGroup"/>
                    </m:oMathParaPr>
                    <m:oMath xmlns:m="http://schemas.openxmlformats.org/officeDocument/2006/math">
                      <m:r>
                        <a:rPr lang="en-GB" sz="2400" i="1">
                          <a:latin typeface="Cambria Math"/>
                        </a:rPr>
                        <m:t>𝑃𝑉</m:t>
                      </m:r>
                      <m:r>
                        <a:rPr lang="en-GB" sz="2400" i="1">
                          <a:latin typeface="Cambria Math"/>
                        </a:rPr>
                        <m:t>=</m:t>
                      </m:r>
                      <m:f>
                        <m:fPr>
                          <m:ctrlPr>
                            <a:rPr lang="en-GB" sz="2400" i="1">
                              <a:latin typeface="Cambria Math" panose="02040503050406030204" pitchFamily="18" charset="0"/>
                            </a:rPr>
                          </m:ctrlPr>
                        </m:fPr>
                        <m:num>
                          <m:sSub>
                            <m:sSubPr>
                              <m:ctrlPr>
                                <a:rPr lang="en-GB" sz="2400" i="1">
                                  <a:latin typeface="Cambria Math" panose="02040503050406030204" pitchFamily="18" charset="0"/>
                                </a:rPr>
                              </m:ctrlPr>
                            </m:sSubPr>
                            <m:e>
                              <m:r>
                                <a:rPr lang="en-GB" sz="2400" i="1">
                                  <a:latin typeface="Cambria Math"/>
                                </a:rPr>
                                <m:t>𝐶</m:t>
                              </m:r>
                            </m:e>
                            <m:sub>
                              <m:r>
                                <a:rPr lang="en-GB" sz="2400" i="1">
                                  <a:latin typeface="Cambria Math"/>
                                </a:rPr>
                                <m:t>1</m:t>
                              </m:r>
                            </m:sub>
                          </m:sSub>
                        </m:num>
                        <m:den>
                          <m:r>
                            <a:rPr lang="en-GB" sz="2400" i="1">
                              <a:latin typeface="Cambria Math"/>
                            </a:rPr>
                            <m:t>(</m:t>
                          </m:r>
                          <m:r>
                            <a:rPr lang="en-GB" sz="2400" i="1">
                              <a:latin typeface="Cambria Math"/>
                            </a:rPr>
                            <m:t>1</m:t>
                          </m:r>
                          <m:r>
                            <a:rPr lang="en-GB" sz="2400" i="1">
                              <a:latin typeface="Cambria Math"/>
                            </a:rPr>
                            <m:t>+</m:t>
                          </m:r>
                          <m:r>
                            <a:rPr lang="en-GB" sz="2400" i="1">
                              <a:latin typeface="Cambria Math"/>
                            </a:rPr>
                            <m:t>𝑟</m:t>
                          </m:r>
                          <m:r>
                            <a:rPr lang="en-GB" sz="2400" i="1">
                              <a:latin typeface="Cambria Math"/>
                            </a:rPr>
                            <m:t>)</m:t>
                          </m:r>
                        </m:den>
                      </m:f>
                      <m:r>
                        <a:rPr lang="en-GB" sz="2400" i="1">
                          <a:latin typeface="Cambria Math"/>
                        </a:rPr>
                        <m:t>+</m:t>
                      </m:r>
                      <m:f>
                        <m:fPr>
                          <m:ctrlPr>
                            <a:rPr lang="en-GB" sz="2400" i="1">
                              <a:latin typeface="Cambria Math" panose="02040503050406030204" pitchFamily="18" charset="0"/>
                            </a:rPr>
                          </m:ctrlPr>
                        </m:fPr>
                        <m:num>
                          <m:sSub>
                            <m:sSubPr>
                              <m:ctrlPr>
                                <a:rPr lang="en-GB" sz="2400" i="1">
                                  <a:latin typeface="Cambria Math" panose="02040503050406030204" pitchFamily="18" charset="0"/>
                                </a:rPr>
                              </m:ctrlPr>
                            </m:sSubPr>
                            <m:e>
                              <m:r>
                                <a:rPr lang="en-GB" sz="2400" i="1">
                                  <a:latin typeface="Cambria Math"/>
                                </a:rPr>
                                <m:t>𝐶</m:t>
                              </m:r>
                            </m:e>
                            <m:sub>
                              <m:r>
                                <a:rPr lang="en-GB" sz="2400" i="1">
                                  <a:latin typeface="Cambria Math"/>
                                </a:rPr>
                                <m:t>2</m:t>
                              </m:r>
                            </m:sub>
                          </m:sSub>
                        </m:num>
                        <m:den>
                          <m:sSup>
                            <m:sSupPr>
                              <m:ctrlPr>
                                <a:rPr lang="en-GB" sz="2400" i="1">
                                  <a:latin typeface="Cambria Math" panose="02040503050406030204" pitchFamily="18" charset="0"/>
                                </a:rPr>
                              </m:ctrlPr>
                            </m:sSupPr>
                            <m:e>
                              <m:r>
                                <a:rPr lang="en-GB" sz="2400" i="1">
                                  <a:latin typeface="Cambria Math"/>
                                </a:rPr>
                                <m:t>(</m:t>
                              </m:r>
                              <m:r>
                                <a:rPr lang="en-GB" sz="2400" i="1">
                                  <a:latin typeface="Cambria Math"/>
                                </a:rPr>
                                <m:t>1</m:t>
                              </m:r>
                              <m:r>
                                <a:rPr lang="en-GB" sz="2400" i="1">
                                  <a:latin typeface="Cambria Math"/>
                                </a:rPr>
                                <m:t>+</m:t>
                              </m:r>
                              <m:r>
                                <a:rPr lang="en-GB" sz="2400" i="1">
                                  <a:latin typeface="Cambria Math"/>
                                </a:rPr>
                                <m:t>𝑟</m:t>
                              </m:r>
                              <m:r>
                                <a:rPr lang="en-GB" sz="2400" i="1">
                                  <a:latin typeface="Cambria Math"/>
                                </a:rPr>
                                <m:t>)</m:t>
                              </m:r>
                            </m:e>
                            <m:sup>
                              <m:r>
                                <a:rPr lang="en-GB" sz="2400" i="1">
                                  <a:latin typeface="Cambria Math"/>
                                </a:rPr>
                                <m:t>2</m:t>
                              </m:r>
                            </m:sup>
                          </m:sSup>
                        </m:den>
                      </m:f>
                      <m:r>
                        <a:rPr lang="en-GB" sz="2400" i="1">
                          <a:latin typeface="Cambria Math"/>
                        </a:rPr>
                        <m:t>+</m:t>
                      </m:r>
                      <m:f>
                        <m:fPr>
                          <m:ctrlPr>
                            <a:rPr lang="en-GB" sz="2400" i="1">
                              <a:latin typeface="Cambria Math" panose="02040503050406030204" pitchFamily="18" charset="0"/>
                            </a:rPr>
                          </m:ctrlPr>
                        </m:fPr>
                        <m:num>
                          <m:sSub>
                            <m:sSubPr>
                              <m:ctrlPr>
                                <a:rPr lang="en-GB" sz="2400" i="1">
                                  <a:latin typeface="Cambria Math" panose="02040503050406030204" pitchFamily="18" charset="0"/>
                                </a:rPr>
                              </m:ctrlPr>
                            </m:sSubPr>
                            <m:e>
                              <m:r>
                                <a:rPr lang="en-GB" sz="2400" i="1">
                                  <a:latin typeface="Cambria Math"/>
                                </a:rPr>
                                <m:t>𝐶</m:t>
                              </m:r>
                            </m:e>
                            <m:sub>
                              <m:r>
                                <a:rPr lang="en-GB" sz="2400" i="1">
                                  <a:latin typeface="Cambria Math" panose="02040503050406030204" pitchFamily="18" charset="0"/>
                                </a:rPr>
                                <m:t>3</m:t>
                              </m:r>
                            </m:sub>
                          </m:sSub>
                        </m:num>
                        <m:den>
                          <m:sSup>
                            <m:sSupPr>
                              <m:ctrlPr>
                                <a:rPr lang="en-GB" sz="2400" i="1">
                                  <a:latin typeface="Cambria Math" panose="02040503050406030204" pitchFamily="18" charset="0"/>
                                </a:rPr>
                              </m:ctrlPr>
                            </m:sSupPr>
                            <m:e>
                              <m:d>
                                <m:dPr>
                                  <m:ctrlPr>
                                    <a:rPr lang="en-GB" sz="2400" i="1">
                                      <a:latin typeface="Cambria Math" panose="02040503050406030204" pitchFamily="18" charset="0"/>
                                    </a:rPr>
                                  </m:ctrlPr>
                                </m:dPr>
                                <m:e>
                                  <m:r>
                                    <a:rPr lang="en-GB" sz="2400" i="1">
                                      <a:latin typeface="Cambria Math"/>
                                    </a:rPr>
                                    <m:t>1</m:t>
                                  </m:r>
                                  <m:r>
                                    <a:rPr lang="en-GB" sz="2400" i="1">
                                      <a:latin typeface="Cambria Math"/>
                                    </a:rPr>
                                    <m:t>+</m:t>
                                  </m:r>
                                  <m:r>
                                    <a:rPr lang="en-GB" sz="2400" i="1">
                                      <a:latin typeface="Cambria Math"/>
                                    </a:rPr>
                                    <m:t>𝑟</m:t>
                                  </m:r>
                                </m:e>
                              </m:d>
                            </m:e>
                            <m:sup>
                              <m:r>
                                <a:rPr lang="en-GB" sz="2400" i="1">
                                  <a:latin typeface="Cambria Math" panose="02040503050406030204" pitchFamily="18" charset="0"/>
                                </a:rPr>
                                <m:t>3</m:t>
                              </m:r>
                            </m:sup>
                          </m:sSup>
                        </m:den>
                      </m:f>
                      <m:r>
                        <a:rPr lang="en-GB" sz="2400" i="1">
                          <a:latin typeface="Cambria Math" panose="02040503050406030204" pitchFamily="18" charset="0"/>
                        </a:rPr>
                        <m:t>+</m:t>
                      </m:r>
                      <m:r>
                        <a:rPr lang="en-GB" sz="2400" i="1">
                          <a:latin typeface="Cambria Math"/>
                        </a:rPr>
                        <m:t>⋯</m:t>
                      </m:r>
                    </m:oMath>
                  </m:oMathPara>
                </a14:m>
                <a:endParaRPr lang="en-GB" sz="2400" i="1" dirty="0">
                  <a:latin typeface="Cambria Math"/>
                </a:endParaRPr>
              </a:p>
              <a:p>
                <a:pPr marL="109728" indent="0">
                  <a:buNone/>
                </a:pPr>
                <a:endParaRPr lang="en-GB" sz="2400" i="1" dirty="0">
                  <a:latin typeface="Cambria Math"/>
                </a:endParaRPr>
              </a:p>
              <a:p>
                <a:pPr marL="109728" indent="0">
                  <a:buNone/>
                </a:pPr>
                <a14:m>
                  <m:oMathPara xmlns:m="http://schemas.openxmlformats.org/officeDocument/2006/math">
                    <m:oMathParaPr>
                      <m:jc m:val="centerGroup"/>
                    </m:oMathParaPr>
                    <m:oMath xmlns:m="http://schemas.openxmlformats.org/officeDocument/2006/math">
                      <m:r>
                        <a:rPr lang="en-GB" sz="2400" i="1">
                          <a:latin typeface="Cambria Math" panose="02040503050406030204" pitchFamily="18" charset="0"/>
                        </a:rPr>
                        <m:t>              </m:t>
                      </m:r>
                      <m:r>
                        <a:rPr lang="en-GB" sz="2400" i="1">
                          <a:latin typeface="Cambria Math"/>
                        </a:rPr>
                        <m:t>=</m:t>
                      </m:r>
                      <m:f>
                        <m:fPr>
                          <m:ctrlPr>
                            <a:rPr lang="en-GB" sz="2400" i="1">
                              <a:latin typeface="Cambria Math" panose="02040503050406030204" pitchFamily="18" charset="0"/>
                            </a:rPr>
                          </m:ctrlPr>
                        </m:fPr>
                        <m:num>
                          <m:sSub>
                            <m:sSubPr>
                              <m:ctrlPr>
                                <a:rPr lang="en-GB" sz="2400" i="1">
                                  <a:latin typeface="Cambria Math" panose="02040503050406030204" pitchFamily="18" charset="0"/>
                                </a:rPr>
                              </m:ctrlPr>
                            </m:sSubPr>
                            <m:e>
                              <m:r>
                                <a:rPr lang="en-GB" sz="2400" i="1">
                                  <a:latin typeface="Cambria Math"/>
                                </a:rPr>
                                <m:t>𝐶</m:t>
                              </m:r>
                            </m:e>
                            <m:sub>
                              <m:r>
                                <a:rPr lang="en-GB" sz="2400" i="1">
                                  <a:latin typeface="Cambria Math"/>
                                </a:rPr>
                                <m:t>1</m:t>
                              </m:r>
                            </m:sub>
                          </m:sSub>
                        </m:num>
                        <m:den>
                          <m:r>
                            <a:rPr lang="en-GB" sz="2400" i="1">
                              <a:latin typeface="Cambria Math"/>
                            </a:rPr>
                            <m:t>(</m:t>
                          </m:r>
                          <m:r>
                            <a:rPr lang="en-GB" sz="2400" i="1">
                              <a:latin typeface="Cambria Math"/>
                            </a:rPr>
                            <m:t>1</m:t>
                          </m:r>
                          <m:r>
                            <a:rPr lang="en-GB" sz="2400" i="1">
                              <a:latin typeface="Cambria Math"/>
                            </a:rPr>
                            <m:t>+</m:t>
                          </m:r>
                          <m:r>
                            <a:rPr lang="en-GB" sz="2400" i="1">
                              <a:latin typeface="Cambria Math"/>
                            </a:rPr>
                            <m:t>𝑟</m:t>
                          </m:r>
                          <m:r>
                            <a:rPr lang="en-GB" sz="2400" i="1">
                              <a:latin typeface="Cambria Math"/>
                            </a:rPr>
                            <m:t>)</m:t>
                          </m:r>
                        </m:den>
                      </m:f>
                      <m:r>
                        <a:rPr lang="en-GB" sz="2400" i="1">
                          <a:latin typeface="Cambria Math"/>
                        </a:rPr>
                        <m:t>+</m:t>
                      </m:r>
                      <m:f>
                        <m:fPr>
                          <m:ctrlPr>
                            <a:rPr lang="en-GB" sz="2400" i="1">
                              <a:latin typeface="Cambria Math" panose="02040503050406030204" pitchFamily="18" charset="0"/>
                            </a:rPr>
                          </m:ctrlPr>
                        </m:fPr>
                        <m:num>
                          <m:sSub>
                            <m:sSubPr>
                              <m:ctrlPr>
                                <a:rPr lang="en-GB" sz="2400" i="1">
                                  <a:latin typeface="Cambria Math" panose="02040503050406030204" pitchFamily="18" charset="0"/>
                                </a:rPr>
                              </m:ctrlPr>
                            </m:sSubPr>
                            <m:e>
                              <m:r>
                                <a:rPr lang="en-GB" sz="2400" i="1">
                                  <a:latin typeface="Cambria Math"/>
                                </a:rPr>
                                <m:t>𝐶</m:t>
                              </m:r>
                            </m:e>
                            <m:sub>
                              <m:r>
                                <a:rPr lang="en-GB" sz="2400" i="1">
                                  <a:latin typeface="Cambria Math" panose="02040503050406030204" pitchFamily="18" charset="0"/>
                                </a:rPr>
                                <m:t>1</m:t>
                              </m:r>
                            </m:sub>
                          </m:sSub>
                          <m:r>
                            <a:rPr lang="en-GB" sz="2400" i="1">
                              <a:latin typeface="Cambria Math" panose="02040503050406030204" pitchFamily="18" charset="0"/>
                            </a:rPr>
                            <m:t>(</m:t>
                          </m:r>
                          <m:r>
                            <a:rPr lang="en-GB" sz="2400" i="1">
                              <a:latin typeface="Cambria Math" panose="02040503050406030204" pitchFamily="18" charset="0"/>
                            </a:rPr>
                            <m:t>1</m:t>
                          </m:r>
                          <m:r>
                            <a:rPr lang="en-GB" sz="2400" i="1">
                              <a:latin typeface="Cambria Math" panose="02040503050406030204" pitchFamily="18" charset="0"/>
                            </a:rPr>
                            <m:t>+</m:t>
                          </m:r>
                          <m:r>
                            <a:rPr lang="en-GB" sz="2400" i="1">
                              <a:latin typeface="Cambria Math" panose="02040503050406030204" pitchFamily="18" charset="0"/>
                            </a:rPr>
                            <m:t>𝑔</m:t>
                          </m:r>
                          <m:r>
                            <a:rPr lang="en-GB" sz="2400" i="1">
                              <a:latin typeface="Cambria Math" panose="02040503050406030204" pitchFamily="18" charset="0"/>
                            </a:rPr>
                            <m:t>)</m:t>
                          </m:r>
                        </m:num>
                        <m:den>
                          <m:sSup>
                            <m:sSupPr>
                              <m:ctrlPr>
                                <a:rPr lang="en-GB" sz="2400" i="1">
                                  <a:latin typeface="Cambria Math" panose="02040503050406030204" pitchFamily="18" charset="0"/>
                                </a:rPr>
                              </m:ctrlPr>
                            </m:sSupPr>
                            <m:e>
                              <m:r>
                                <a:rPr lang="en-GB" sz="2400" i="1">
                                  <a:latin typeface="Cambria Math"/>
                                </a:rPr>
                                <m:t>(</m:t>
                              </m:r>
                              <m:r>
                                <a:rPr lang="en-GB" sz="2400" i="1">
                                  <a:latin typeface="Cambria Math"/>
                                </a:rPr>
                                <m:t>1</m:t>
                              </m:r>
                              <m:r>
                                <a:rPr lang="en-GB" sz="2400" i="1">
                                  <a:latin typeface="Cambria Math"/>
                                </a:rPr>
                                <m:t>+</m:t>
                              </m:r>
                              <m:r>
                                <a:rPr lang="en-GB" sz="2400" i="1">
                                  <a:latin typeface="Cambria Math"/>
                                </a:rPr>
                                <m:t>𝑟</m:t>
                              </m:r>
                              <m:r>
                                <a:rPr lang="en-GB" sz="2400" i="1">
                                  <a:latin typeface="Cambria Math"/>
                                </a:rPr>
                                <m:t>)</m:t>
                              </m:r>
                            </m:e>
                            <m:sup>
                              <m:r>
                                <a:rPr lang="en-GB" sz="2400" i="1">
                                  <a:latin typeface="Cambria Math"/>
                                </a:rPr>
                                <m:t>2</m:t>
                              </m:r>
                            </m:sup>
                          </m:sSup>
                        </m:den>
                      </m:f>
                      <m:r>
                        <a:rPr lang="en-GB" sz="2400" i="1">
                          <a:latin typeface="Cambria Math"/>
                        </a:rPr>
                        <m:t>+</m:t>
                      </m:r>
                      <m:f>
                        <m:fPr>
                          <m:ctrlPr>
                            <a:rPr lang="en-GB" sz="2400" i="1">
                              <a:latin typeface="Cambria Math" panose="02040503050406030204" pitchFamily="18" charset="0"/>
                            </a:rPr>
                          </m:ctrlPr>
                        </m:fPr>
                        <m:num>
                          <m:sSub>
                            <m:sSubPr>
                              <m:ctrlPr>
                                <a:rPr lang="en-GB" sz="2400" i="1">
                                  <a:latin typeface="Cambria Math" panose="02040503050406030204" pitchFamily="18" charset="0"/>
                                </a:rPr>
                              </m:ctrlPr>
                            </m:sSubPr>
                            <m:e>
                              <m:r>
                                <a:rPr lang="en-GB" sz="2400" i="1">
                                  <a:latin typeface="Cambria Math"/>
                                </a:rPr>
                                <m:t>𝐶</m:t>
                              </m:r>
                            </m:e>
                            <m:sub>
                              <m:r>
                                <a:rPr lang="en-GB" sz="2400" i="1">
                                  <a:latin typeface="Cambria Math" panose="02040503050406030204" pitchFamily="18" charset="0"/>
                                </a:rPr>
                                <m:t>1</m:t>
                              </m:r>
                            </m:sub>
                          </m:sSub>
                          <m:sSup>
                            <m:sSupPr>
                              <m:ctrlPr>
                                <a:rPr lang="en-GB" sz="2400" i="1">
                                  <a:latin typeface="Cambria Math" panose="02040503050406030204" pitchFamily="18" charset="0"/>
                                </a:rPr>
                              </m:ctrlPr>
                            </m:sSupPr>
                            <m:e>
                              <m:r>
                                <a:rPr lang="en-GB" sz="2400" i="1">
                                  <a:latin typeface="Cambria Math" panose="02040503050406030204" pitchFamily="18" charset="0"/>
                                </a:rPr>
                                <m:t>(</m:t>
                              </m:r>
                              <m:r>
                                <a:rPr lang="en-GB" sz="2400" i="1">
                                  <a:latin typeface="Cambria Math" panose="02040503050406030204" pitchFamily="18" charset="0"/>
                                </a:rPr>
                                <m:t>1</m:t>
                              </m:r>
                              <m:r>
                                <a:rPr lang="en-GB" sz="2400" i="1">
                                  <a:latin typeface="Cambria Math" panose="02040503050406030204" pitchFamily="18" charset="0"/>
                                </a:rPr>
                                <m:t>+</m:t>
                              </m:r>
                              <m:r>
                                <a:rPr lang="en-GB" sz="2400" i="1">
                                  <a:latin typeface="Cambria Math" panose="02040503050406030204" pitchFamily="18" charset="0"/>
                                </a:rPr>
                                <m:t>𝑔</m:t>
                              </m:r>
                              <m:r>
                                <a:rPr lang="en-GB" sz="2400" i="1">
                                  <a:latin typeface="Cambria Math" panose="02040503050406030204" pitchFamily="18" charset="0"/>
                                </a:rPr>
                                <m:t>)</m:t>
                              </m:r>
                            </m:e>
                            <m:sup>
                              <m:r>
                                <a:rPr lang="en-GB" sz="2400" i="1">
                                  <a:latin typeface="Cambria Math" panose="02040503050406030204" pitchFamily="18" charset="0"/>
                                </a:rPr>
                                <m:t>2</m:t>
                              </m:r>
                            </m:sup>
                          </m:sSup>
                        </m:num>
                        <m:den>
                          <m:sSup>
                            <m:sSupPr>
                              <m:ctrlPr>
                                <a:rPr lang="en-GB" sz="2400" i="1">
                                  <a:latin typeface="Cambria Math" panose="02040503050406030204" pitchFamily="18" charset="0"/>
                                </a:rPr>
                              </m:ctrlPr>
                            </m:sSupPr>
                            <m:e>
                              <m:r>
                                <a:rPr lang="en-GB" sz="2400" i="1">
                                  <a:latin typeface="Cambria Math"/>
                                </a:rPr>
                                <m:t>(</m:t>
                              </m:r>
                              <m:r>
                                <a:rPr lang="en-GB" sz="2400" i="1">
                                  <a:latin typeface="Cambria Math"/>
                                </a:rPr>
                                <m:t>1</m:t>
                              </m:r>
                              <m:r>
                                <a:rPr lang="en-GB" sz="2400" i="1">
                                  <a:latin typeface="Cambria Math"/>
                                </a:rPr>
                                <m:t>+</m:t>
                              </m:r>
                              <m:r>
                                <a:rPr lang="en-GB" sz="2400" i="1">
                                  <a:latin typeface="Cambria Math"/>
                                </a:rPr>
                                <m:t>𝑟</m:t>
                              </m:r>
                              <m:r>
                                <a:rPr lang="en-GB" sz="2400" i="1">
                                  <a:latin typeface="Cambria Math"/>
                                </a:rPr>
                                <m:t>)</m:t>
                              </m:r>
                            </m:e>
                            <m:sup>
                              <m:r>
                                <a:rPr lang="en-GB" sz="2400" i="1">
                                  <a:latin typeface="Cambria Math" panose="02040503050406030204" pitchFamily="18" charset="0"/>
                                </a:rPr>
                                <m:t>3</m:t>
                              </m:r>
                            </m:sup>
                          </m:sSup>
                        </m:den>
                      </m:f>
                      <m:r>
                        <a:rPr lang="en-GB" sz="2400" i="1">
                          <a:latin typeface="Cambria Math" panose="02040503050406030204" pitchFamily="18" charset="0"/>
                        </a:rPr>
                        <m:t>+</m:t>
                      </m:r>
                      <m:r>
                        <a:rPr lang="en-GB" sz="2400" i="1">
                          <a:latin typeface="Cambria Math"/>
                        </a:rPr>
                        <m:t>⋯</m:t>
                      </m:r>
                    </m:oMath>
                  </m:oMathPara>
                </a14:m>
                <a:endParaRPr lang="en-GB" sz="2400" i="1" dirty="0">
                  <a:latin typeface="Cambria Math"/>
                </a:endParaRPr>
              </a:p>
              <a:p>
                <a:pPr marL="109728" indent="0">
                  <a:buNone/>
                </a:pPr>
                <a:endParaRPr lang="en-GB" sz="2400" i="1" dirty="0">
                  <a:latin typeface="Cambria Math" panose="02040503050406030204" pitchFamily="18" charset="0"/>
                </a:endParaRPr>
              </a:p>
              <a:p>
                <a:pPr marL="109728" indent="0">
                  <a:buNone/>
                </a:pPr>
                <a14:m>
                  <m:oMathPara xmlns:m="http://schemas.openxmlformats.org/officeDocument/2006/math">
                    <m:oMathParaPr>
                      <m:jc m:val="centerGroup"/>
                    </m:oMathParaPr>
                    <m:oMath xmlns:m="http://schemas.openxmlformats.org/officeDocument/2006/math">
                      <m:r>
                        <a:rPr lang="en-GB" sz="2400" i="1">
                          <a:latin typeface="Cambria Math" panose="02040503050406030204" pitchFamily="18" charset="0"/>
                        </a:rPr>
                        <m:t>=</m:t>
                      </m:r>
                      <m:nary>
                        <m:naryPr>
                          <m:chr m:val="∑"/>
                          <m:ctrlPr>
                            <a:rPr lang="en-GB" sz="2400" i="1">
                              <a:latin typeface="Cambria Math" panose="02040503050406030204" pitchFamily="18" charset="0"/>
                            </a:rPr>
                          </m:ctrlPr>
                        </m:naryPr>
                        <m:sub>
                          <m:r>
                            <m:rPr>
                              <m:brk m:alnAt="23"/>
                            </m:rPr>
                            <a:rPr lang="en-GB" sz="2400" i="1">
                              <a:latin typeface="Cambria Math"/>
                            </a:rPr>
                            <m:t>𝑖</m:t>
                          </m:r>
                          <m:r>
                            <a:rPr lang="en-GB" sz="2400" i="1">
                              <a:latin typeface="Cambria Math"/>
                            </a:rPr>
                            <m:t>=</m:t>
                          </m:r>
                          <m:r>
                            <a:rPr lang="en-GB" sz="2400" i="1">
                              <a:latin typeface="Cambria Math"/>
                            </a:rPr>
                            <m:t>1</m:t>
                          </m:r>
                        </m:sub>
                        <m:sup>
                          <m:r>
                            <a:rPr lang="en-GB" sz="2400" i="1">
                              <a:latin typeface="Cambria Math" panose="02040503050406030204" pitchFamily="18" charset="0"/>
                              <a:ea typeface="Cambria Math" panose="02040503050406030204" pitchFamily="18" charset="0"/>
                            </a:rPr>
                            <m:t>∞</m:t>
                          </m:r>
                        </m:sup>
                        <m:e>
                          <m:f>
                            <m:fPr>
                              <m:ctrlPr>
                                <a:rPr lang="en-GB" sz="2400" i="1">
                                  <a:solidFill>
                                    <a:prstClr val="black"/>
                                  </a:solidFill>
                                  <a:latin typeface="Cambria Math" panose="02040503050406030204" pitchFamily="18" charset="0"/>
                                </a:rPr>
                              </m:ctrlPr>
                            </m:fPr>
                            <m:num>
                              <m:sSub>
                                <m:sSubPr>
                                  <m:ctrlPr>
                                    <a:rPr lang="en-GB" sz="2400" i="1">
                                      <a:solidFill>
                                        <a:prstClr val="black"/>
                                      </a:solidFill>
                                      <a:latin typeface="Cambria Math" panose="02040503050406030204" pitchFamily="18" charset="0"/>
                                    </a:rPr>
                                  </m:ctrlPr>
                                </m:sSubPr>
                                <m:e>
                                  <m:r>
                                    <a:rPr lang="en-GB" sz="2400" i="1">
                                      <a:solidFill>
                                        <a:prstClr val="black"/>
                                      </a:solidFill>
                                      <a:latin typeface="Cambria Math"/>
                                    </a:rPr>
                                    <m:t>𝐶</m:t>
                                  </m:r>
                                </m:e>
                                <m:sub>
                                  <m:r>
                                    <a:rPr lang="en-GB" sz="2400" i="1">
                                      <a:solidFill>
                                        <a:prstClr val="black"/>
                                      </a:solidFill>
                                      <a:latin typeface="Cambria Math" panose="02040503050406030204" pitchFamily="18" charset="0"/>
                                    </a:rPr>
                                    <m:t>1</m:t>
                                  </m:r>
                                </m:sub>
                              </m:sSub>
                              <m:sSup>
                                <m:sSupPr>
                                  <m:ctrlPr>
                                    <a:rPr lang="en-GB" sz="2400" i="1">
                                      <a:solidFill>
                                        <a:prstClr val="black"/>
                                      </a:solidFill>
                                      <a:latin typeface="Cambria Math" panose="02040503050406030204" pitchFamily="18" charset="0"/>
                                    </a:rPr>
                                  </m:ctrlPr>
                                </m:sSupPr>
                                <m:e>
                                  <m:d>
                                    <m:dPr>
                                      <m:ctrlPr>
                                        <a:rPr lang="en-GB" sz="2400" i="1">
                                          <a:solidFill>
                                            <a:prstClr val="black"/>
                                          </a:solidFill>
                                          <a:latin typeface="Cambria Math" panose="02040503050406030204" pitchFamily="18" charset="0"/>
                                        </a:rPr>
                                      </m:ctrlPr>
                                    </m:dPr>
                                    <m:e>
                                      <m:r>
                                        <a:rPr lang="en-GB" sz="2400" i="1">
                                          <a:solidFill>
                                            <a:prstClr val="black"/>
                                          </a:solidFill>
                                          <a:latin typeface="Cambria Math" panose="02040503050406030204" pitchFamily="18" charset="0"/>
                                        </a:rPr>
                                        <m:t>1</m:t>
                                      </m:r>
                                      <m:r>
                                        <a:rPr lang="en-GB" sz="2400" i="1">
                                          <a:solidFill>
                                            <a:prstClr val="black"/>
                                          </a:solidFill>
                                          <a:latin typeface="Cambria Math" panose="02040503050406030204" pitchFamily="18" charset="0"/>
                                        </a:rPr>
                                        <m:t>+</m:t>
                                      </m:r>
                                      <m:r>
                                        <a:rPr lang="en-GB" sz="2400" i="1">
                                          <a:solidFill>
                                            <a:prstClr val="black"/>
                                          </a:solidFill>
                                          <a:latin typeface="Cambria Math" panose="02040503050406030204" pitchFamily="18" charset="0"/>
                                        </a:rPr>
                                        <m:t>𝑔</m:t>
                                      </m:r>
                                    </m:e>
                                  </m:d>
                                </m:e>
                                <m:sup>
                                  <m:r>
                                    <a:rPr lang="en-GB" sz="2400" i="1">
                                      <a:solidFill>
                                        <a:prstClr val="black"/>
                                      </a:solidFill>
                                      <a:latin typeface="Cambria Math" panose="02040503050406030204" pitchFamily="18" charset="0"/>
                                    </a:rPr>
                                    <m:t>𝑖</m:t>
                                  </m:r>
                                  <m:r>
                                    <a:rPr lang="en-GB" sz="2400" i="1">
                                      <a:solidFill>
                                        <a:prstClr val="black"/>
                                      </a:solidFill>
                                      <a:latin typeface="Cambria Math" panose="02040503050406030204" pitchFamily="18" charset="0"/>
                                    </a:rPr>
                                    <m:t>−</m:t>
                                  </m:r>
                                  <m:r>
                                    <a:rPr lang="en-GB" sz="2400" i="1">
                                      <a:solidFill>
                                        <a:prstClr val="black"/>
                                      </a:solidFill>
                                      <a:latin typeface="Cambria Math" panose="02040503050406030204" pitchFamily="18" charset="0"/>
                                    </a:rPr>
                                    <m:t>1</m:t>
                                  </m:r>
                                </m:sup>
                              </m:sSup>
                            </m:num>
                            <m:den>
                              <m:sSup>
                                <m:sSupPr>
                                  <m:ctrlPr>
                                    <a:rPr lang="en-GB" sz="2400" i="1">
                                      <a:solidFill>
                                        <a:prstClr val="black"/>
                                      </a:solidFill>
                                      <a:latin typeface="Cambria Math" panose="02040503050406030204" pitchFamily="18" charset="0"/>
                                    </a:rPr>
                                  </m:ctrlPr>
                                </m:sSupPr>
                                <m:e>
                                  <m:d>
                                    <m:dPr>
                                      <m:ctrlPr>
                                        <a:rPr lang="en-GB" sz="2400" i="1">
                                          <a:solidFill>
                                            <a:prstClr val="black"/>
                                          </a:solidFill>
                                          <a:latin typeface="Cambria Math" panose="02040503050406030204" pitchFamily="18" charset="0"/>
                                        </a:rPr>
                                      </m:ctrlPr>
                                    </m:dPr>
                                    <m:e>
                                      <m:r>
                                        <a:rPr lang="en-GB" sz="2400" i="1">
                                          <a:solidFill>
                                            <a:prstClr val="black"/>
                                          </a:solidFill>
                                          <a:latin typeface="Cambria Math"/>
                                        </a:rPr>
                                        <m:t>1</m:t>
                                      </m:r>
                                      <m:r>
                                        <a:rPr lang="en-GB" sz="2400" i="1">
                                          <a:solidFill>
                                            <a:prstClr val="black"/>
                                          </a:solidFill>
                                          <a:latin typeface="Cambria Math"/>
                                        </a:rPr>
                                        <m:t>+</m:t>
                                      </m:r>
                                      <m:r>
                                        <a:rPr lang="en-GB" sz="2400" i="1">
                                          <a:solidFill>
                                            <a:prstClr val="black"/>
                                          </a:solidFill>
                                          <a:latin typeface="Cambria Math"/>
                                        </a:rPr>
                                        <m:t>𝑟</m:t>
                                      </m:r>
                                    </m:e>
                                  </m:d>
                                </m:e>
                                <m:sup>
                                  <m:r>
                                    <a:rPr lang="en-GB" sz="2400" i="1">
                                      <a:solidFill>
                                        <a:prstClr val="black"/>
                                      </a:solidFill>
                                      <a:latin typeface="Cambria Math"/>
                                    </a:rPr>
                                    <m:t>𝑖</m:t>
                                  </m:r>
                                </m:sup>
                              </m:sSup>
                            </m:den>
                          </m:f>
                        </m:e>
                      </m:nary>
                      <m:r>
                        <a:rPr lang="en-GB" sz="2400" i="1">
                          <a:solidFill>
                            <a:prstClr val="black"/>
                          </a:solidFill>
                          <a:latin typeface="Cambria Math" panose="02040503050406030204" pitchFamily="18" charset="0"/>
                        </a:rPr>
                        <m:t>=</m:t>
                      </m:r>
                      <m:f>
                        <m:fPr>
                          <m:ctrlPr>
                            <a:rPr lang="en-GB" sz="2400" i="1">
                              <a:solidFill>
                                <a:prstClr val="black"/>
                              </a:solidFill>
                              <a:latin typeface="Cambria Math" panose="02040503050406030204" pitchFamily="18" charset="0"/>
                            </a:rPr>
                          </m:ctrlPr>
                        </m:fPr>
                        <m:num>
                          <m:sSub>
                            <m:sSubPr>
                              <m:ctrlPr>
                                <a:rPr lang="en-GB" sz="2400" i="1">
                                  <a:solidFill>
                                    <a:prstClr val="black"/>
                                  </a:solidFill>
                                  <a:latin typeface="Cambria Math" panose="02040503050406030204" pitchFamily="18" charset="0"/>
                                </a:rPr>
                              </m:ctrlPr>
                            </m:sSubPr>
                            <m:e>
                              <m:r>
                                <a:rPr lang="en-GB" sz="2400" i="1">
                                  <a:solidFill>
                                    <a:prstClr val="black"/>
                                  </a:solidFill>
                                  <a:latin typeface="Cambria Math" panose="02040503050406030204" pitchFamily="18" charset="0"/>
                                </a:rPr>
                                <m:t>𝐶</m:t>
                              </m:r>
                            </m:e>
                            <m:sub>
                              <m:r>
                                <a:rPr lang="en-GB" sz="2400" i="1">
                                  <a:solidFill>
                                    <a:prstClr val="black"/>
                                  </a:solidFill>
                                  <a:latin typeface="Cambria Math" panose="02040503050406030204" pitchFamily="18" charset="0"/>
                                </a:rPr>
                                <m:t>1</m:t>
                              </m:r>
                            </m:sub>
                          </m:sSub>
                        </m:num>
                        <m:den>
                          <m:r>
                            <a:rPr lang="en-GB" sz="2400" i="1">
                              <a:solidFill>
                                <a:prstClr val="black"/>
                              </a:solidFill>
                              <a:latin typeface="Cambria Math" panose="02040503050406030204" pitchFamily="18" charset="0"/>
                            </a:rPr>
                            <m:t>𝑟</m:t>
                          </m:r>
                          <m:r>
                            <a:rPr lang="en-GB" sz="2400" i="1">
                              <a:solidFill>
                                <a:prstClr val="black"/>
                              </a:solidFill>
                              <a:latin typeface="Cambria Math" panose="02040503050406030204" pitchFamily="18" charset="0"/>
                            </a:rPr>
                            <m:t>−</m:t>
                          </m:r>
                          <m:r>
                            <a:rPr lang="en-GB" sz="2400" i="1">
                              <a:solidFill>
                                <a:prstClr val="black"/>
                              </a:solidFill>
                              <a:latin typeface="Cambria Math" panose="02040503050406030204" pitchFamily="18" charset="0"/>
                            </a:rPr>
                            <m:t>𝑔</m:t>
                          </m:r>
                        </m:den>
                      </m:f>
                    </m:oMath>
                  </m:oMathPara>
                </a14:m>
                <a:endParaRPr lang="en-GB"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07368" y="1340768"/>
                <a:ext cx="11449272" cy="5517232"/>
              </a:xfrm>
              <a:blipFill>
                <a:blip r:embed="rId2"/>
                <a:stretch>
                  <a:fillRect t="-884"/>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E66B9F2D-08C1-4C69-ADD2-AFBC2286C895}"/>
              </a:ext>
            </a:extLst>
          </p:cNvPr>
          <p:cNvSpPr>
            <a:spLocks noGrp="1"/>
          </p:cNvSpPr>
          <p:nvPr>
            <p:ph type="sldNum" sz="quarter" idx="12"/>
          </p:nvPr>
        </p:nvSpPr>
        <p:spPr/>
        <p:txBody>
          <a:bodyPr/>
          <a:lstStyle/>
          <a:p>
            <a:fld id="{E268A2EE-60DF-4D9A-BDB5-E8B57244CE40}" type="slidenum">
              <a:rPr lang="en-GB" smtClean="0"/>
              <a:pPr/>
              <a:t>93</a:t>
            </a:fld>
            <a:endParaRPr lang="en-GB"/>
          </a:p>
        </p:txBody>
      </p:sp>
    </p:spTree>
    <p:extLst>
      <p:ext uri="{BB962C8B-B14F-4D97-AF65-F5344CB8AC3E}">
        <p14:creationId xmlns:p14="http://schemas.microsoft.com/office/powerpoint/2010/main" val="1812875456"/>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692696"/>
            <a:ext cx="11521280"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Growing Annuity at a Constant Rate </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35360" y="1340768"/>
                <a:ext cx="11521280" cy="5517232"/>
              </a:xfrm>
            </p:spPr>
            <p:txBody>
              <a:bodyPr>
                <a:normAutofit/>
              </a:bodyPr>
              <a:lstStyle/>
              <a:p>
                <a:r>
                  <a:rPr lang="en-GB" sz="2400" b="1" i="1" dirty="0">
                    <a:solidFill>
                      <a:srgbClr val="FF0000"/>
                    </a:solidFill>
                  </a:rPr>
                  <a:t>Growing Annuity:</a:t>
                </a:r>
              </a:p>
              <a:p>
                <a:r>
                  <a:rPr lang="en-GB" sz="2400" dirty="0"/>
                  <a:t>Imagine a student has the option to pay a specific lump sum of money in advance for a </a:t>
                </a:r>
                <a:r>
                  <a:rPr lang="en-GB" sz="2400" dirty="0">
                    <a:solidFill>
                      <a:srgbClr val="FF0000"/>
                    </a:solidFill>
                  </a:rPr>
                  <a:t>4 </a:t>
                </a:r>
                <a:r>
                  <a:rPr lang="en-GB" sz="2400" dirty="0"/>
                  <a:t>years study at university or pay yearly with a fixed rate increase each year. Which method is better?</a:t>
                </a:r>
              </a:p>
              <a:p>
                <a:r>
                  <a:rPr lang="en-GB" sz="2400" dirty="0"/>
                  <a:t>To answer this we need to find the PV for the stream of cash flow;</a:t>
                </a:r>
              </a:p>
              <a:p>
                <a:pPr marL="109728" indent="0">
                  <a:buNone/>
                </a:pPr>
                <a:endParaRPr lang="en-GB" sz="2400" dirty="0"/>
              </a:p>
              <a:p>
                <a:pPr marL="109728" indent="0">
                  <a:buNone/>
                </a:pPr>
                <a14:m>
                  <m:oMathPara xmlns:m="http://schemas.openxmlformats.org/officeDocument/2006/math">
                    <m:oMathParaPr>
                      <m:jc m:val="centerGroup"/>
                    </m:oMathParaPr>
                    <m:oMath xmlns:m="http://schemas.openxmlformats.org/officeDocument/2006/math">
                      <m:r>
                        <a:rPr lang="en-GB" sz="2400" i="1">
                          <a:latin typeface="Cambria Math"/>
                        </a:rPr>
                        <m:t>𝑃𝑉</m:t>
                      </m:r>
                      <m:r>
                        <a:rPr lang="en-GB" sz="2400" i="1">
                          <a:latin typeface="Cambria Math"/>
                        </a:rPr>
                        <m:t>=</m:t>
                      </m:r>
                      <m:f>
                        <m:fPr>
                          <m:ctrlPr>
                            <a:rPr lang="en-GB" sz="2400" i="1">
                              <a:latin typeface="Cambria Math" panose="02040503050406030204" pitchFamily="18" charset="0"/>
                            </a:rPr>
                          </m:ctrlPr>
                        </m:fPr>
                        <m:num>
                          <m:sSub>
                            <m:sSubPr>
                              <m:ctrlPr>
                                <a:rPr lang="en-GB" sz="2400" i="1">
                                  <a:latin typeface="Cambria Math" panose="02040503050406030204" pitchFamily="18" charset="0"/>
                                </a:rPr>
                              </m:ctrlPr>
                            </m:sSubPr>
                            <m:e>
                              <m:r>
                                <a:rPr lang="en-GB" sz="2400" i="1">
                                  <a:latin typeface="Cambria Math"/>
                                </a:rPr>
                                <m:t>𝐶</m:t>
                              </m:r>
                            </m:e>
                            <m:sub>
                              <m:r>
                                <a:rPr lang="en-GB" sz="2400" i="1">
                                  <a:latin typeface="Cambria Math"/>
                                </a:rPr>
                                <m:t>1</m:t>
                              </m:r>
                            </m:sub>
                          </m:sSub>
                        </m:num>
                        <m:den>
                          <m:r>
                            <a:rPr lang="en-GB" sz="2400" i="1">
                              <a:latin typeface="Cambria Math"/>
                            </a:rPr>
                            <m:t>(1+</m:t>
                          </m:r>
                          <m:r>
                            <a:rPr lang="en-GB" sz="2400" i="1">
                              <a:latin typeface="Cambria Math"/>
                            </a:rPr>
                            <m:t>𝑟</m:t>
                          </m:r>
                          <m:r>
                            <a:rPr lang="en-GB" sz="2400" i="1">
                              <a:latin typeface="Cambria Math"/>
                            </a:rPr>
                            <m:t>)</m:t>
                          </m:r>
                        </m:den>
                      </m:f>
                      <m:r>
                        <a:rPr lang="en-GB" sz="2400" i="1">
                          <a:latin typeface="Cambria Math"/>
                        </a:rPr>
                        <m:t>+</m:t>
                      </m:r>
                      <m:f>
                        <m:fPr>
                          <m:ctrlPr>
                            <a:rPr lang="en-GB" sz="2400" i="1">
                              <a:latin typeface="Cambria Math" panose="02040503050406030204" pitchFamily="18" charset="0"/>
                            </a:rPr>
                          </m:ctrlPr>
                        </m:fPr>
                        <m:num>
                          <m:sSub>
                            <m:sSubPr>
                              <m:ctrlPr>
                                <a:rPr lang="en-GB" sz="2400" i="1">
                                  <a:latin typeface="Cambria Math" panose="02040503050406030204" pitchFamily="18" charset="0"/>
                                </a:rPr>
                              </m:ctrlPr>
                            </m:sSubPr>
                            <m:e>
                              <m:r>
                                <a:rPr lang="en-GB" sz="2400" i="1">
                                  <a:latin typeface="Cambria Math"/>
                                </a:rPr>
                                <m:t>𝐶</m:t>
                              </m:r>
                            </m:e>
                            <m:sub>
                              <m:r>
                                <a:rPr lang="en-GB" sz="2400" i="1">
                                  <a:latin typeface="Cambria Math" panose="02040503050406030204" pitchFamily="18" charset="0"/>
                                </a:rPr>
                                <m:t>1</m:t>
                              </m:r>
                            </m:sub>
                          </m:sSub>
                          <m:r>
                            <a:rPr lang="en-GB" sz="2400" i="1">
                              <a:latin typeface="Cambria Math" panose="02040503050406030204" pitchFamily="18" charset="0"/>
                            </a:rPr>
                            <m:t>(1+</m:t>
                          </m:r>
                          <m:r>
                            <a:rPr lang="en-GB" sz="2400" i="1">
                              <a:latin typeface="Cambria Math" panose="02040503050406030204" pitchFamily="18" charset="0"/>
                            </a:rPr>
                            <m:t>𝑔</m:t>
                          </m:r>
                          <m:r>
                            <a:rPr lang="en-GB" sz="2400" i="1">
                              <a:latin typeface="Cambria Math" panose="02040503050406030204" pitchFamily="18" charset="0"/>
                            </a:rPr>
                            <m:t>)</m:t>
                          </m:r>
                        </m:num>
                        <m:den>
                          <m:sSup>
                            <m:sSupPr>
                              <m:ctrlPr>
                                <a:rPr lang="en-GB" sz="2400" i="1">
                                  <a:latin typeface="Cambria Math" panose="02040503050406030204" pitchFamily="18" charset="0"/>
                                </a:rPr>
                              </m:ctrlPr>
                            </m:sSupPr>
                            <m:e>
                              <m:r>
                                <a:rPr lang="en-GB" sz="2400" i="1">
                                  <a:latin typeface="Cambria Math"/>
                                </a:rPr>
                                <m:t>(1+</m:t>
                              </m:r>
                              <m:r>
                                <a:rPr lang="en-GB" sz="2400" i="1">
                                  <a:latin typeface="Cambria Math"/>
                                </a:rPr>
                                <m:t>𝑟</m:t>
                              </m:r>
                              <m:r>
                                <a:rPr lang="en-GB" sz="2400" i="1">
                                  <a:latin typeface="Cambria Math"/>
                                </a:rPr>
                                <m:t>)</m:t>
                              </m:r>
                            </m:e>
                            <m:sup>
                              <m:r>
                                <a:rPr lang="en-GB" sz="2400" i="1">
                                  <a:latin typeface="Cambria Math"/>
                                </a:rPr>
                                <m:t>2</m:t>
                              </m:r>
                            </m:sup>
                          </m:sSup>
                        </m:den>
                      </m:f>
                      <m:r>
                        <a:rPr lang="en-GB" sz="2400" i="1">
                          <a:latin typeface="Cambria Math"/>
                        </a:rPr>
                        <m:t>+</m:t>
                      </m:r>
                      <m:r>
                        <a:rPr lang="en-GB" sz="2400" i="1">
                          <a:latin typeface="Cambria Math" panose="02040503050406030204" pitchFamily="18" charset="0"/>
                        </a:rPr>
                        <m:t>…+</m:t>
                      </m:r>
                      <m:f>
                        <m:fPr>
                          <m:ctrlPr>
                            <a:rPr lang="en-GB" sz="2400" i="1">
                              <a:latin typeface="Cambria Math" panose="02040503050406030204" pitchFamily="18" charset="0"/>
                            </a:rPr>
                          </m:ctrlPr>
                        </m:fPr>
                        <m:num>
                          <m:sSub>
                            <m:sSubPr>
                              <m:ctrlPr>
                                <a:rPr lang="en-GB" sz="2400" i="1">
                                  <a:latin typeface="Cambria Math" panose="02040503050406030204" pitchFamily="18" charset="0"/>
                                </a:rPr>
                              </m:ctrlPr>
                            </m:sSubPr>
                            <m:e>
                              <m:r>
                                <a:rPr lang="en-GB" sz="2400" i="1">
                                  <a:latin typeface="Cambria Math"/>
                                </a:rPr>
                                <m:t>𝐶</m:t>
                              </m:r>
                            </m:e>
                            <m:sub>
                              <m:r>
                                <a:rPr lang="en-GB" sz="2400" i="1">
                                  <a:latin typeface="Cambria Math" panose="02040503050406030204" pitchFamily="18" charset="0"/>
                                </a:rPr>
                                <m:t>1</m:t>
                              </m:r>
                            </m:sub>
                          </m:sSub>
                          <m:sSup>
                            <m:sSupPr>
                              <m:ctrlPr>
                                <a:rPr lang="en-GB" sz="2400" i="1">
                                  <a:latin typeface="Cambria Math" panose="02040503050406030204" pitchFamily="18" charset="0"/>
                                </a:rPr>
                              </m:ctrlPr>
                            </m:sSupPr>
                            <m:e>
                              <m:r>
                                <a:rPr lang="en-GB" sz="2400" i="1">
                                  <a:latin typeface="Cambria Math" panose="02040503050406030204" pitchFamily="18" charset="0"/>
                                </a:rPr>
                                <m:t>(1+</m:t>
                              </m:r>
                              <m:r>
                                <a:rPr lang="en-GB" sz="2400" i="1">
                                  <a:latin typeface="Cambria Math" panose="02040503050406030204" pitchFamily="18" charset="0"/>
                                </a:rPr>
                                <m:t>𝑔</m:t>
                              </m:r>
                              <m:r>
                                <a:rPr lang="en-GB" sz="2400" i="1">
                                  <a:latin typeface="Cambria Math" panose="02040503050406030204" pitchFamily="18" charset="0"/>
                                </a:rPr>
                                <m:t>)</m:t>
                              </m:r>
                            </m:e>
                            <m:sup>
                              <m:r>
                                <a:rPr lang="en-GB" sz="2400" i="1">
                                  <a:latin typeface="Cambria Math" panose="02040503050406030204" pitchFamily="18" charset="0"/>
                                </a:rPr>
                                <m:t>𝑚</m:t>
                              </m:r>
                              <m:r>
                                <a:rPr lang="en-GB" sz="2400" i="1">
                                  <a:latin typeface="Cambria Math" panose="02040503050406030204" pitchFamily="18" charset="0"/>
                                </a:rPr>
                                <m:t>−1</m:t>
                              </m:r>
                            </m:sup>
                          </m:sSup>
                        </m:num>
                        <m:den>
                          <m:sSup>
                            <m:sSupPr>
                              <m:ctrlPr>
                                <a:rPr lang="en-GB" sz="2400" i="1">
                                  <a:latin typeface="Cambria Math" panose="02040503050406030204" pitchFamily="18" charset="0"/>
                                </a:rPr>
                              </m:ctrlPr>
                            </m:sSupPr>
                            <m:e>
                              <m:r>
                                <a:rPr lang="en-GB" sz="2400" i="1">
                                  <a:latin typeface="Cambria Math"/>
                                </a:rPr>
                                <m:t>(1+</m:t>
                              </m:r>
                              <m:r>
                                <a:rPr lang="en-GB" sz="2400" i="1">
                                  <a:latin typeface="Cambria Math"/>
                                </a:rPr>
                                <m:t>𝑟</m:t>
                              </m:r>
                              <m:r>
                                <a:rPr lang="en-GB" sz="2400" i="1">
                                  <a:latin typeface="Cambria Math"/>
                                </a:rPr>
                                <m:t>)</m:t>
                              </m:r>
                            </m:e>
                            <m:sup>
                              <m:r>
                                <a:rPr lang="en-GB" sz="2400" i="1">
                                  <a:latin typeface="Cambria Math" panose="02040503050406030204" pitchFamily="18" charset="0"/>
                                </a:rPr>
                                <m:t>𝑚</m:t>
                              </m:r>
                            </m:sup>
                          </m:sSup>
                        </m:den>
                      </m:f>
                    </m:oMath>
                  </m:oMathPara>
                </a14:m>
                <a:endParaRPr lang="en-GB" sz="2400" i="1" dirty="0">
                  <a:latin typeface="Cambria Math"/>
                </a:endParaRPr>
              </a:p>
              <a:p>
                <a:pPr marL="109728" indent="0">
                  <a:buNone/>
                </a:pPr>
                <a:endParaRPr lang="en-GB" sz="2400" i="1" dirty="0">
                  <a:latin typeface="Cambria Math" panose="02040503050406030204" pitchFamily="18" charset="0"/>
                </a:endParaRPr>
              </a:p>
              <a:p>
                <a:pPr marL="109728" indent="0">
                  <a:buNone/>
                </a:pPr>
                <a14:m>
                  <m:oMathPara xmlns:m="http://schemas.openxmlformats.org/officeDocument/2006/math">
                    <m:oMathParaPr>
                      <m:jc m:val="centerGroup"/>
                    </m:oMathParaPr>
                    <m:oMath xmlns:m="http://schemas.openxmlformats.org/officeDocument/2006/math">
                      <m:r>
                        <a:rPr lang="en-GB" sz="2400" i="1">
                          <a:latin typeface="Cambria Math" panose="02040503050406030204" pitchFamily="18" charset="0"/>
                        </a:rPr>
                        <m:t>=</m:t>
                      </m:r>
                      <m:nary>
                        <m:naryPr>
                          <m:chr m:val="∑"/>
                          <m:ctrlPr>
                            <a:rPr lang="en-GB" sz="2400" i="1">
                              <a:latin typeface="Cambria Math" panose="02040503050406030204" pitchFamily="18" charset="0"/>
                            </a:rPr>
                          </m:ctrlPr>
                        </m:naryPr>
                        <m:sub>
                          <m:r>
                            <m:rPr>
                              <m:brk m:alnAt="23"/>
                            </m:rPr>
                            <a:rPr lang="en-GB" sz="2400" i="1">
                              <a:latin typeface="Cambria Math"/>
                            </a:rPr>
                            <m:t>𝑖</m:t>
                          </m:r>
                          <m:r>
                            <a:rPr lang="en-GB" sz="2400" i="1">
                              <a:latin typeface="Cambria Math"/>
                            </a:rPr>
                            <m:t>=1</m:t>
                          </m:r>
                        </m:sub>
                        <m:sup>
                          <m:r>
                            <a:rPr lang="en-GB" sz="2400" i="1">
                              <a:latin typeface="Cambria Math" panose="02040503050406030204" pitchFamily="18" charset="0"/>
                              <a:ea typeface="Cambria Math" panose="02040503050406030204" pitchFamily="18" charset="0"/>
                            </a:rPr>
                            <m:t>𝑚</m:t>
                          </m:r>
                        </m:sup>
                        <m:e>
                          <m:f>
                            <m:fPr>
                              <m:ctrlPr>
                                <a:rPr lang="en-GB" sz="2400" i="1">
                                  <a:solidFill>
                                    <a:prstClr val="black"/>
                                  </a:solidFill>
                                  <a:latin typeface="Cambria Math" panose="02040503050406030204" pitchFamily="18" charset="0"/>
                                </a:rPr>
                              </m:ctrlPr>
                            </m:fPr>
                            <m:num>
                              <m:sSub>
                                <m:sSubPr>
                                  <m:ctrlPr>
                                    <a:rPr lang="en-GB" sz="2400" i="1">
                                      <a:solidFill>
                                        <a:prstClr val="black"/>
                                      </a:solidFill>
                                      <a:latin typeface="Cambria Math" panose="02040503050406030204" pitchFamily="18" charset="0"/>
                                    </a:rPr>
                                  </m:ctrlPr>
                                </m:sSubPr>
                                <m:e>
                                  <m:r>
                                    <a:rPr lang="en-GB" sz="2400" i="1">
                                      <a:solidFill>
                                        <a:prstClr val="black"/>
                                      </a:solidFill>
                                      <a:latin typeface="Cambria Math"/>
                                    </a:rPr>
                                    <m:t>𝐶</m:t>
                                  </m:r>
                                </m:e>
                                <m:sub>
                                  <m:r>
                                    <a:rPr lang="en-GB" sz="2400" i="1">
                                      <a:solidFill>
                                        <a:prstClr val="black"/>
                                      </a:solidFill>
                                      <a:latin typeface="Cambria Math" panose="02040503050406030204" pitchFamily="18" charset="0"/>
                                    </a:rPr>
                                    <m:t>1</m:t>
                                  </m:r>
                                </m:sub>
                              </m:sSub>
                              <m:sSup>
                                <m:sSupPr>
                                  <m:ctrlPr>
                                    <a:rPr lang="en-GB" sz="2400" i="1">
                                      <a:solidFill>
                                        <a:prstClr val="black"/>
                                      </a:solidFill>
                                      <a:latin typeface="Cambria Math" panose="02040503050406030204" pitchFamily="18" charset="0"/>
                                    </a:rPr>
                                  </m:ctrlPr>
                                </m:sSupPr>
                                <m:e>
                                  <m:d>
                                    <m:dPr>
                                      <m:ctrlPr>
                                        <a:rPr lang="en-GB" sz="2400" i="1">
                                          <a:solidFill>
                                            <a:prstClr val="black"/>
                                          </a:solidFill>
                                          <a:latin typeface="Cambria Math" panose="02040503050406030204" pitchFamily="18" charset="0"/>
                                        </a:rPr>
                                      </m:ctrlPr>
                                    </m:dPr>
                                    <m:e>
                                      <m:r>
                                        <a:rPr lang="en-GB" sz="2400" i="1">
                                          <a:solidFill>
                                            <a:prstClr val="black"/>
                                          </a:solidFill>
                                          <a:latin typeface="Cambria Math" panose="02040503050406030204" pitchFamily="18" charset="0"/>
                                        </a:rPr>
                                        <m:t>1+</m:t>
                                      </m:r>
                                      <m:r>
                                        <a:rPr lang="en-GB" sz="2400" i="1">
                                          <a:solidFill>
                                            <a:prstClr val="black"/>
                                          </a:solidFill>
                                          <a:latin typeface="Cambria Math" panose="02040503050406030204" pitchFamily="18" charset="0"/>
                                        </a:rPr>
                                        <m:t>𝑔</m:t>
                                      </m:r>
                                    </m:e>
                                  </m:d>
                                </m:e>
                                <m:sup>
                                  <m:r>
                                    <a:rPr lang="en-GB" sz="2400" i="1">
                                      <a:solidFill>
                                        <a:prstClr val="black"/>
                                      </a:solidFill>
                                      <a:latin typeface="Cambria Math" panose="02040503050406030204" pitchFamily="18" charset="0"/>
                                    </a:rPr>
                                    <m:t>𝑖</m:t>
                                  </m:r>
                                  <m:r>
                                    <a:rPr lang="en-GB" sz="2400" i="1">
                                      <a:solidFill>
                                        <a:prstClr val="black"/>
                                      </a:solidFill>
                                      <a:latin typeface="Cambria Math" panose="02040503050406030204" pitchFamily="18" charset="0"/>
                                    </a:rPr>
                                    <m:t>−1</m:t>
                                  </m:r>
                                </m:sup>
                              </m:sSup>
                            </m:num>
                            <m:den>
                              <m:sSup>
                                <m:sSupPr>
                                  <m:ctrlPr>
                                    <a:rPr lang="en-GB" sz="2400" i="1">
                                      <a:solidFill>
                                        <a:prstClr val="black"/>
                                      </a:solidFill>
                                      <a:latin typeface="Cambria Math" panose="02040503050406030204" pitchFamily="18" charset="0"/>
                                    </a:rPr>
                                  </m:ctrlPr>
                                </m:sSupPr>
                                <m:e>
                                  <m:d>
                                    <m:dPr>
                                      <m:ctrlPr>
                                        <a:rPr lang="en-GB" sz="2400" i="1">
                                          <a:solidFill>
                                            <a:prstClr val="black"/>
                                          </a:solidFill>
                                          <a:latin typeface="Cambria Math" panose="02040503050406030204" pitchFamily="18" charset="0"/>
                                        </a:rPr>
                                      </m:ctrlPr>
                                    </m:dPr>
                                    <m:e>
                                      <m:r>
                                        <a:rPr lang="en-GB" sz="2400" i="1">
                                          <a:solidFill>
                                            <a:prstClr val="black"/>
                                          </a:solidFill>
                                          <a:latin typeface="Cambria Math"/>
                                        </a:rPr>
                                        <m:t>1+</m:t>
                                      </m:r>
                                      <m:r>
                                        <a:rPr lang="en-GB" sz="2400" i="1">
                                          <a:solidFill>
                                            <a:prstClr val="black"/>
                                          </a:solidFill>
                                          <a:latin typeface="Cambria Math"/>
                                        </a:rPr>
                                        <m:t>𝑟</m:t>
                                      </m:r>
                                    </m:e>
                                  </m:d>
                                </m:e>
                                <m:sup>
                                  <m:r>
                                    <a:rPr lang="en-GB" sz="2400" i="1">
                                      <a:solidFill>
                                        <a:prstClr val="black"/>
                                      </a:solidFill>
                                      <a:latin typeface="Cambria Math"/>
                                    </a:rPr>
                                    <m:t>𝑖</m:t>
                                  </m:r>
                                </m:sup>
                              </m:sSup>
                            </m:den>
                          </m:f>
                        </m:e>
                      </m:nary>
                      <m:r>
                        <a:rPr lang="en-GB" sz="2400" i="1">
                          <a:solidFill>
                            <a:prstClr val="black"/>
                          </a:solidFill>
                          <a:latin typeface="Cambria Math" panose="02040503050406030204" pitchFamily="18" charset="0"/>
                        </a:rPr>
                        <m:t>=</m:t>
                      </m:r>
                      <m:f>
                        <m:fPr>
                          <m:ctrlPr>
                            <a:rPr lang="en-GB" sz="2400" i="1">
                              <a:solidFill>
                                <a:prstClr val="black"/>
                              </a:solidFill>
                              <a:latin typeface="Cambria Math" panose="02040503050406030204" pitchFamily="18" charset="0"/>
                            </a:rPr>
                          </m:ctrlPr>
                        </m:fPr>
                        <m:num>
                          <m:sSub>
                            <m:sSubPr>
                              <m:ctrlPr>
                                <a:rPr lang="en-GB" sz="2400" i="1">
                                  <a:solidFill>
                                    <a:prstClr val="black"/>
                                  </a:solidFill>
                                  <a:latin typeface="Cambria Math" panose="02040503050406030204" pitchFamily="18" charset="0"/>
                                </a:rPr>
                              </m:ctrlPr>
                            </m:sSubPr>
                            <m:e>
                              <m:r>
                                <a:rPr lang="en-GB" sz="2400" i="1">
                                  <a:solidFill>
                                    <a:prstClr val="black"/>
                                  </a:solidFill>
                                  <a:latin typeface="Cambria Math" panose="02040503050406030204" pitchFamily="18" charset="0"/>
                                </a:rPr>
                                <m:t>𝐶</m:t>
                              </m:r>
                            </m:e>
                            <m:sub>
                              <m:r>
                                <a:rPr lang="en-GB" sz="2400" i="1">
                                  <a:solidFill>
                                    <a:prstClr val="black"/>
                                  </a:solidFill>
                                  <a:latin typeface="Cambria Math" panose="02040503050406030204" pitchFamily="18" charset="0"/>
                                </a:rPr>
                                <m:t>1</m:t>
                              </m:r>
                            </m:sub>
                          </m:sSub>
                        </m:num>
                        <m:den>
                          <m:r>
                            <a:rPr lang="en-GB" sz="2400" i="1">
                              <a:solidFill>
                                <a:prstClr val="black"/>
                              </a:solidFill>
                              <a:latin typeface="Cambria Math" panose="02040503050406030204" pitchFamily="18" charset="0"/>
                            </a:rPr>
                            <m:t>𝑟</m:t>
                          </m:r>
                          <m:r>
                            <a:rPr lang="en-GB" sz="2400" i="1">
                              <a:solidFill>
                                <a:prstClr val="black"/>
                              </a:solidFill>
                              <a:latin typeface="Cambria Math" panose="02040503050406030204" pitchFamily="18" charset="0"/>
                            </a:rPr>
                            <m:t>−</m:t>
                          </m:r>
                          <m:r>
                            <a:rPr lang="en-GB" sz="2400" i="1">
                              <a:solidFill>
                                <a:prstClr val="black"/>
                              </a:solidFill>
                              <a:latin typeface="Cambria Math" panose="02040503050406030204" pitchFamily="18" charset="0"/>
                            </a:rPr>
                            <m:t>𝑔</m:t>
                          </m:r>
                        </m:den>
                      </m:f>
                      <m:d>
                        <m:dPr>
                          <m:begChr m:val="["/>
                          <m:endChr m:val="]"/>
                          <m:ctrlPr>
                            <a:rPr lang="en-GB" sz="2400" i="1">
                              <a:solidFill>
                                <a:prstClr val="black"/>
                              </a:solidFill>
                              <a:latin typeface="Cambria Math" panose="02040503050406030204" pitchFamily="18" charset="0"/>
                            </a:rPr>
                          </m:ctrlPr>
                        </m:dPr>
                        <m:e>
                          <m:r>
                            <a:rPr lang="en-GB" sz="2400" i="1">
                              <a:solidFill>
                                <a:prstClr val="black"/>
                              </a:solidFill>
                              <a:latin typeface="Cambria Math" panose="02040503050406030204" pitchFamily="18" charset="0"/>
                            </a:rPr>
                            <m:t>1−</m:t>
                          </m:r>
                          <m:f>
                            <m:fPr>
                              <m:ctrlPr>
                                <a:rPr lang="en-GB" sz="2400" i="1">
                                  <a:solidFill>
                                    <a:prstClr val="black"/>
                                  </a:solidFill>
                                  <a:latin typeface="Cambria Math" panose="02040503050406030204" pitchFamily="18" charset="0"/>
                                </a:rPr>
                              </m:ctrlPr>
                            </m:fPr>
                            <m:num>
                              <m:sSup>
                                <m:sSupPr>
                                  <m:ctrlPr>
                                    <a:rPr lang="en-GB" sz="2400" i="1">
                                      <a:solidFill>
                                        <a:prstClr val="black"/>
                                      </a:solidFill>
                                      <a:latin typeface="Cambria Math" panose="02040503050406030204" pitchFamily="18" charset="0"/>
                                    </a:rPr>
                                  </m:ctrlPr>
                                </m:sSupPr>
                                <m:e>
                                  <m:d>
                                    <m:dPr>
                                      <m:ctrlPr>
                                        <a:rPr lang="en-GB" sz="2400" i="1">
                                          <a:solidFill>
                                            <a:prstClr val="black"/>
                                          </a:solidFill>
                                          <a:latin typeface="Cambria Math" panose="02040503050406030204" pitchFamily="18" charset="0"/>
                                        </a:rPr>
                                      </m:ctrlPr>
                                    </m:dPr>
                                    <m:e>
                                      <m:r>
                                        <a:rPr lang="en-GB" sz="2400" i="1">
                                          <a:solidFill>
                                            <a:prstClr val="black"/>
                                          </a:solidFill>
                                          <a:latin typeface="Cambria Math" panose="02040503050406030204" pitchFamily="18" charset="0"/>
                                        </a:rPr>
                                        <m:t>1+</m:t>
                                      </m:r>
                                      <m:r>
                                        <a:rPr lang="en-GB" sz="2400" i="1">
                                          <a:solidFill>
                                            <a:prstClr val="black"/>
                                          </a:solidFill>
                                          <a:latin typeface="Cambria Math" panose="02040503050406030204" pitchFamily="18" charset="0"/>
                                        </a:rPr>
                                        <m:t>𝑔</m:t>
                                      </m:r>
                                    </m:e>
                                  </m:d>
                                </m:e>
                                <m:sup>
                                  <m:r>
                                    <a:rPr lang="en-GB" sz="2400" i="1">
                                      <a:solidFill>
                                        <a:prstClr val="black"/>
                                      </a:solidFill>
                                      <a:latin typeface="Cambria Math" panose="02040503050406030204" pitchFamily="18" charset="0"/>
                                    </a:rPr>
                                    <m:t>𝑚</m:t>
                                  </m:r>
                                </m:sup>
                              </m:sSup>
                            </m:num>
                            <m:den>
                              <m:sSup>
                                <m:sSupPr>
                                  <m:ctrlPr>
                                    <a:rPr lang="en-GB" sz="2400" i="1">
                                      <a:solidFill>
                                        <a:prstClr val="black"/>
                                      </a:solidFill>
                                      <a:latin typeface="Cambria Math" panose="02040503050406030204" pitchFamily="18" charset="0"/>
                                    </a:rPr>
                                  </m:ctrlPr>
                                </m:sSupPr>
                                <m:e>
                                  <m:d>
                                    <m:dPr>
                                      <m:ctrlPr>
                                        <a:rPr lang="en-GB" sz="2400" i="1">
                                          <a:solidFill>
                                            <a:prstClr val="black"/>
                                          </a:solidFill>
                                          <a:latin typeface="Cambria Math" panose="02040503050406030204" pitchFamily="18" charset="0"/>
                                        </a:rPr>
                                      </m:ctrlPr>
                                    </m:dPr>
                                    <m:e>
                                      <m:r>
                                        <a:rPr lang="en-GB" sz="2400" i="1">
                                          <a:solidFill>
                                            <a:prstClr val="black"/>
                                          </a:solidFill>
                                          <a:latin typeface="Cambria Math" panose="02040503050406030204" pitchFamily="18" charset="0"/>
                                        </a:rPr>
                                        <m:t>1+</m:t>
                                      </m:r>
                                      <m:r>
                                        <a:rPr lang="en-GB" sz="2400" i="1">
                                          <a:solidFill>
                                            <a:prstClr val="black"/>
                                          </a:solidFill>
                                          <a:latin typeface="Cambria Math" panose="02040503050406030204" pitchFamily="18" charset="0"/>
                                        </a:rPr>
                                        <m:t>𝑟</m:t>
                                      </m:r>
                                    </m:e>
                                  </m:d>
                                </m:e>
                                <m:sup>
                                  <m:r>
                                    <a:rPr lang="en-GB" sz="2400" i="1">
                                      <a:solidFill>
                                        <a:prstClr val="black"/>
                                      </a:solidFill>
                                      <a:latin typeface="Cambria Math" panose="02040503050406030204" pitchFamily="18" charset="0"/>
                                    </a:rPr>
                                    <m:t>𝑚</m:t>
                                  </m:r>
                                </m:sup>
                              </m:sSup>
                            </m:den>
                          </m:f>
                        </m:e>
                      </m:d>
                    </m:oMath>
                  </m:oMathPara>
                </a14:m>
                <a:endParaRPr lang="en-GB" sz="2400" dirty="0"/>
              </a:p>
              <a:p>
                <a:pPr marL="109728" indent="0">
                  <a:buNone/>
                </a:pPr>
                <a:endParaRPr lang="en-GB" sz="2400" dirty="0"/>
              </a:p>
              <a:p>
                <a:pPr>
                  <a:buFont typeface="Arial" panose="020B0604020202020204" pitchFamily="34" charset="0"/>
                  <a:buChar char="•"/>
                </a:pPr>
                <a:r>
                  <a:rPr lang="en-GB" sz="2400" dirty="0"/>
                  <a:t>If this value is bigger than the lump sum it will be better to go with the first option.</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35360" y="1340768"/>
                <a:ext cx="11521280" cy="5517232"/>
              </a:xfrm>
              <a:blipFill>
                <a:blip r:embed="rId3"/>
                <a:stretch>
                  <a:fillRect t="-884" r="-847" b="-552"/>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894BC84C-5DB0-4837-A4A8-680CC852DA8A}"/>
              </a:ext>
            </a:extLst>
          </p:cNvPr>
          <p:cNvSpPr>
            <a:spLocks noGrp="1"/>
          </p:cNvSpPr>
          <p:nvPr>
            <p:ph type="sldNum" sz="quarter" idx="12"/>
          </p:nvPr>
        </p:nvSpPr>
        <p:spPr/>
        <p:txBody>
          <a:bodyPr/>
          <a:lstStyle/>
          <a:p>
            <a:fld id="{E268A2EE-60DF-4D9A-BDB5-E8B57244CE40}" type="slidenum">
              <a:rPr lang="en-GB" smtClean="0"/>
              <a:pPr/>
              <a:t>94</a:t>
            </a:fld>
            <a:endParaRPr lang="en-GB"/>
          </a:p>
        </p:txBody>
      </p:sp>
    </p:spTree>
    <p:extLst>
      <p:ext uri="{BB962C8B-B14F-4D97-AF65-F5344CB8AC3E}">
        <p14:creationId xmlns:p14="http://schemas.microsoft.com/office/powerpoint/2010/main" val="3438698060"/>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692696"/>
            <a:ext cx="11593288"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Perpetuity &amp; Annuity (Review) </a:t>
            </a:r>
          </a:p>
        </p:txBody>
      </p:sp>
      <mc:AlternateContent xmlns:mc="http://schemas.openxmlformats.org/markup-compatibility/2006" xmlns:a14="http://schemas.microsoft.com/office/drawing/2010/main">
        <mc:Choice Requires="a14">
          <p:graphicFrame>
            <p:nvGraphicFramePr>
              <p:cNvPr id="4" name="Content Placeholder 3"/>
              <p:cNvGraphicFramePr>
                <a:graphicFrameLocks noGrp="1"/>
              </p:cNvGraphicFramePr>
              <p:nvPr>
                <p:ph idx="1"/>
              </p:nvPr>
            </p:nvGraphicFramePr>
            <p:xfrm>
              <a:off x="551385" y="2780930"/>
              <a:ext cx="11161240" cy="3816422"/>
            </p:xfrm>
            <a:graphic>
              <a:graphicData uri="http://schemas.openxmlformats.org/drawingml/2006/table">
                <a:tbl>
                  <a:tblPr firstRow="1" bandRow="1">
                    <a:tableStyleId>{F5AB1C69-6EDB-4FF4-983F-18BD219EF322}</a:tableStyleId>
                  </a:tblPr>
                  <a:tblGrid>
                    <a:gridCol w="1494809">
                      <a:extLst>
                        <a:ext uri="{9D8B030D-6E8A-4147-A177-3AD203B41FA5}">
                          <a16:colId xmlns:a16="http://schemas.microsoft.com/office/drawing/2014/main" val="20000"/>
                        </a:ext>
                      </a:extLst>
                    </a:gridCol>
                    <a:gridCol w="883816">
                      <a:extLst>
                        <a:ext uri="{9D8B030D-6E8A-4147-A177-3AD203B41FA5}">
                          <a16:colId xmlns:a16="http://schemas.microsoft.com/office/drawing/2014/main" val="20001"/>
                        </a:ext>
                      </a:extLst>
                    </a:gridCol>
                    <a:gridCol w="993902">
                      <a:extLst>
                        <a:ext uri="{9D8B030D-6E8A-4147-A177-3AD203B41FA5}">
                          <a16:colId xmlns:a16="http://schemas.microsoft.com/office/drawing/2014/main" val="20002"/>
                        </a:ext>
                      </a:extLst>
                    </a:gridCol>
                    <a:gridCol w="927296">
                      <a:extLst>
                        <a:ext uri="{9D8B030D-6E8A-4147-A177-3AD203B41FA5}">
                          <a16:colId xmlns:a16="http://schemas.microsoft.com/office/drawing/2014/main" val="20003"/>
                        </a:ext>
                      </a:extLst>
                    </a:gridCol>
                    <a:gridCol w="1400367">
                      <a:extLst>
                        <a:ext uri="{9D8B030D-6E8A-4147-A177-3AD203B41FA5}">
                          <a16:colId xmlns:a16="http://schemas.microsoft.com/office/drawing/2014/main" val="20004"/>
                        </a:ext>
                      </a:extLst>
                    </a:gridCol>
                    <a:gridCol w="1342881">
                      <a:extLst>
                        <a:ext uri="{9D8B030D-6E8A-4147-A177-3AD203B41FA5}">
                          <a16:colId xmlns:a16="http://schemas.microsoft.com/office/drawing/2014/main" val="20005"/>
                        </a:ext>
                      </a:extLst>
                    </a:gridCol>
                    <a:gridCol w="1253356">
                      <a:extLst>
                        <a:ext uri="{9D8B030D-6E8A-4147-A177-3AD203B41FA5}">
                          <a16:colId xmlns:a16="http://schemas.microsoft.com/office/drawing/2014/main" val="20006"/>
                        </a:ext>
                      </a:extLst>
                    </a:gridCol>
                    <a:gridCol w="626678">
                      <a:extLst>
                        <a:ext uri="{9D8B030D-6E8A-4147-A177-3AD203B41FA5}">
                          <a16:colId xmlns:a16="http://schemas.microsoft.com/office/drawing/2014/main" val="20007"/>
                        </a:ext>
                      </a:extLst>
                    </a:gridCol>
                    <a:gridCol w="2238135">
                      <a:extLst>
                        <a:ext uri="{9D8B030D-6E8A-4147-A177-3AD203B41FA5}">
                          <a16:colId xmlns:a16="http://schemas.microsoft.com/office/drawing/2014/main" val="20008"/>
                        </a:ext>
                      </a:extLst>
                    </a:gridCol>
                  </a:tblGrid>
                  <a:tr h="462743">
                    <a:tc>
                      <a:txBody>
                        <a:bodyPr/>
                        <a:lstStyle/>
                        <a:p>
                          <a:pPr algn="ctr"/>
                          <a:r>
                            <a:rPr lang="en-GB" sz="1400" dirty="0"/>
                            <a:t>Years</a:t>
                          </a:r>
                        </a:p>
                      </a:txBody>
                      <a:tcPr marL="91273" marR="91273"/>
                    </a:tc>
                    <a:tc>
                      <a:txBody>
                        <a:bodyPr/>
                        <a:lstStyle/>
                        <a:p>
                          <a:pPr algn="ctr"/>
                          <a:r>
                            <a:rPr lang="en-GB" dirty="0"/>
                            <a:t>1</a:t>
                          </a:r>
                          <a:endParaRPr lang="en-GB" b="0" dirty="0"/>
                        </a:p>
                      </a:txBody>
                      <a:tcPr marL="91273" marR="91273"/>
                    </a:tc>
                    <a:tc>
                      <a:txBody>
                        <a:bodyPr/>
                        <a:lstStyle/>
                        <a:p>
                          <a:pPr algn="ctr"/>
                          <a:r>
                            <a:rPr lang="en-GB" dirty="0"/>
                            <a:t>2</a:t>
                          </a:r>
                          <a:endParaRPr lang="en-GB" b="0" dirty="0"/>
                        </a:p>
                      </a:txBody>
                      <a:tcPr marL="91273" marR="91273"/>
                    </a:tc>
                    <a:tc>
                      <a:txBody>
                        <a:bodyPr/>
                        <a:lstStyle/>
                        <a:p>
                          <a:pPr algn="ctr"/>
                          <a:r>
                            <a:rPr lang="en-GB" dirty="0"/>
                            <a:t>…</a:t>
                          </a:r>
                          <a:endParaRPr lang="en-GB" b="0" dirty="0"/>
                        </a:p>
                      </a:txBody>
                      <a:tcPr marL="91273" marR="91273"/>
                    </a:tc>
                    <a:tc>
                      <a:txBody>
                        <a:bodyPr/>
                        <a:lstStyle/>
                        <a:p>
                          <a:pPr algn="ctr"/>
                          <a:r>
                            <a:rPr lang="en-GB" dirty="0"/>
                            <a:t>m-1</a:t>
                          </a:r>
                          <a:endParaRPr lang="en-GB" b="0" dirty="0"/>
                        </a:p>
                      </a:txBody>
                      <a:tcPr marL="91273" marR="91273"/>
                    </a:tc>
                    <a:tc>
                      <a:txBody>
                        <a:bodyPr/>
                        <a:lstStyle/>
                        <a:p>
                          <a:pPr algn="ctr"/>
                          <a:r>
                            <a:rPr lang="en-GB" dirty="0"/>
                            <a:t>m</a:t>
                          </a:r>
                          <a:endParaRPr lang="en-GB" b="0" dirty="0"/>
                        </a:p>
                      </a:txBody>
                      <a:tcPr marL="91273" marR="91273"/>
                    </a:tc>
                    <a:tc>
                      <a:txBody>
                        <a:bodyPr/>
                        <a:lstStyle/>
                        <a:p>
                          <a:pPr algn="ctr"/>
                          <a:r>
                            <a:rPr lang="en-GB" dirty="0"/>
                            <a:t>m+1</a:t>
                          </a:r>
                          <a:endParaRPr lang="en-GB" b="0" dirty="0"/>
                        </a:p>
                      </a:txBody>
                      <a:tcPr marL="91273" marR="91273"/>
                    </a:tc>
                    <a:tc>
                      <a:txBody>
                        <a:bodyPr/>
                        <a:lstStyle/>
                        <a:p>
                          <a:pPr algn="ctr"/>
                          <a:r>
                            <a:rPr lang="en-GB" dirty="0"/>
                            <a:t>…</a:t>
                          </a:r>
                          <a:endParaRPr lang="en-GB" b="0" dirty="0"/>
                        </a:p>
                      </a:txBody>
                      <a:tcPr marL="91273" marR="91273"/>
                    </a:tc>
                    <a:tc>
                      <a:txBody>
                        <a:bodyPr/>
                        <a:lstStyle/>
                        <a:p>
                          <a:pPr algn="ctr"/>
                          <a:r>
                            <a:rPr lang="en-GB" dirty="0"/>
                            <a:t>Present Value</a:t>
                          </a:r>
                          <a:endParaRPr lang="en-GB" dirty="0">
                            <a:solidFill>
                              <a:srgbClr val="FFFF00"/>
                            </a:solidFill>
                            <a:latin typeface="Arial" panose="020B0604020202020204" pitchFamily="34" charset="0"/>
                            <a:cs typeface="Arial" panose="020B0604020202020204" pitchFamily="34" charset="0"/>
                          </a:endParaRPr>
                        </a:p>
                      </a:txBody>
                      <a:tcPr marL="91273" marR="91273"/>
                    </a:tc>
                    <a:extLst>
                      <a:ext uri="{0D108BD9-81ED-4DB2-BD59-A6C34878D82A}">
                        <a16:rowId xmlns:a16="http://schemas.microsoft.com/office/drawing/2014/main" val="10000"/>
                      </a:ext>
                    </a:extLst>
                  </a:tr>
                  <a:tr h="646573">
                    <a:tc>
                      <a:txBody>
                        <a:bodyPr/>
                        <a:lstStyle/>
                        <a:p>
                          <a:pPr algn="ctr"/>
                          <a:r>
                            <a:rPr lang="en-GB" sz="1400" dirty="0"/>
                            <a:t>Perpetuity</a:t>
                          </a:r>
                        </a:p>
                        <a:p>
                          <a:pPr algn="ctr"/>
                          <a:r>
                            <a:rPr lang="en-GB" sz="1200" dirty="0"/>
                            <a:t>(model 1: unlimited)</a:t>
                          </a:r>
                        </a:p>
                      </a:txBody>
                      <a:tcPr marL="91273" marR="91273"/>
                    </a:tc>
                    <a:tc>
                      <a:txBody>
                        <a:bodyPr/>
                        <a:lstStyle/>
                        <a:p>
                          <a:pPr algn="ctr"/>
                          <a14:m>
                            <m:oMathPara xmlns:m="http://schemas.openxmlformats.org/officeDocument/2006/math">
                              <m:oMathParaPr>
                                <m:jc m:val="centerGroup"/>
                              </m:oMathParaPr>
                              <m:oMath xmlns:m="http://schemas.openxmlformats.org/officeDocument/2006/math">
                                <m:r>
                                  <a:rPr lang="en-GB" sz="1400" smtClean="0">
                                    <a:latin typeface="Cambria Math" panose="02040503050406030204" pitchFamily="18" charset="0"/>
                                  </a:rPr>
                                  <m:t>𝑪</m:t>
                                </m:r>
                              </m:oMath>
                            </m:oMathPara>
                          </a14:m>
                          <a:endParaRPr lang="en-GB" sz="1400" b="1" dirty="0"/>
                        </a:p>
                      </a:txBody>
                      <a:tcPr marL="91273" marR="9127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400" smtClean="0">
                                    <a:latin typeface="Cambria Math" panose="02040503050406030204" pitchFamily="18" charset="0"/>
                                  </a:rPr>
                                  <m:t>𝑪</m:t>
                                </m:r>
                              </m:oMath>
                            </m:oMathPara>
                          </a14:m>
                          <a:endParaRPr lang="en-GB" sz="1400" dirty="0"/>
                        </a:p>
                        <a:p>
                          <a:pPr algn="ctr"/>
                          <a:endParaRPr lang="en-GB" sz="1400" b="1" dirty="0"/>
                        </a:p>
                      </a:txBody>
                      <a:tcPr marL="91273" marR="9127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a:t>…</a:t>
                          </a:r>
                          <a:endParaRPr lang="en-GB" sz="1400" b="1" dirty="0"/>
                        </a:p>
                      </a:txBody>
                      <a:tcPr marL="91273" marR="9127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400" smtClean="0">
                                    <a:latin typeface="Cambria Math" panose="02040503050406030204" pitchFamily="18" charset="0"/>
                                  </a:rPr>
                                  <m:t>𝑪</m:t>
                                </m:r>
                              </m:oMath>
                            </m:oMathPara>
                          </a14:m>
                          <a:endParaRPr lang="en-GB" sz="1400" dirty="0"/>
                        </a:p>
                        <a:p>
                          <a:pPr algn="ctr"/>
                          <a:endParaRPr lang="en-GB" sz="1400" b="1" dirty="0"/>
                        </a:p>
                      </a:txBody>
                      <a:tcPr marL="91273" marR="9127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400" smtClean="0">
                                    <a:latin typeface="Cambria Math" panose="02040503050406030204" pitchFamily="18" charset="0"/>
                                  </a:rPr>
                                  <m:t>𝑪</m:t>
                                </m:r>
                              </m:oMath>
                            </m:oMathPara>
                          </a14:m>
                          <a:endParaRPr lang="en-GB" sz="1400" dirty="0"/>
                        </a:p>
                        <a:p>
                          <a:pPr algn="ctr"/>
                          <a:endParaRPr lang="en-GB" sz="1400" b="1" dirty="0"/>
                        </a:p>
                      </a:txBody>
                      <a:tcPr marL="91273" marR="9127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400" smtClean="0">
                                    <a:latin typeface="Cambria Math" panose="02040503050406030204" pitchFamily="18" charset="0"/>
                                  </a:rPr>
                                  <m:t>𝑪</m:t>
                                </m:r>
                              </m:oMath>
                            </m:oMathPara>
                          </a14:m>
                          <a:endParaRPr lang="en-GB" sz="1400" b="1" dirty="0"/>
                        </a:p>
                      </a:txBody>
                      <a:tcPr marL="91273" marR="91273"/>
                    </a:tc>
                    <a:tc>
                      <a:txBody>
                        <a:bodyPr/>
                        <a:lstStyle/>
                        <a:p>
                          <a:pPr algn="ctr"/>
                          <a:r>
                            <a:rPr lang="en-GB" sz="1400" dirty="0"/>
                            <a:t>…</a:t>
                          </a:r>
                          <a:endParaRPr lang="en-GB" sz="1400" b="1" dirty="0"/>
                        </a:p>
                      </a:txBody>
                      <a:tcPr marL="91273" marR="91273"/>
                    </a:tc>
                    <a:tc>
                      <a:txBody>
                        <a:bodyPr/>
                        <a:lstStyle/>
                        <a:p>
                          <a:pPr algn="ctr"/>
                          <a14:m>
                            <m:oMathPara xmlns:m="http://schemas.openxmlformats.org/officeDocument/2006/math">
                              <m:oMathParaPr>
                                <m:jc m:val="centerGroup"/>
                              </m:oMathParaPr>
                              <m:oMath xmlns:m="http://schemas.openxmlformats.org/officeDocument/2006/math">
                                <m:f>
                                  <m:fPr>
                                    <m:ctrlPr>
                                      <a:rPr lang="en-GB" sz="1400" i="1" smtClean="0">
                                        <a:latin typeface="Cambria Math" panose="02040503050406030204" pitchFamily="18" charset="0"/>
                                      </a:rPr>
                                    </m:ctrlPr>
                                  </m:fPr>
                                  <m:num>
                                    <m:r>
                                      <a:rPr lang="en-GB" sz="1400" smtClean="0">
                                        <a:latin typeface="Cambria Math" panose="02040503050406030204" pitchFamily="18" charset="0"/>
                                      </a:rPr>
                                      <m:t>𝑪</m:t>
                                    </m:r>
                                  </m:num>
                                  <m:den>
                                    <m:r>
                                      <a:rPr lang="en-GB" sz="1400" smtClean="0">
                                        <a:latin typeface="Cambria Math" panose="02040503050406030204" pitchFamily="18" charset="0"/>
                                      </a:rPr>
                                      <m:t>𝒓</m:t>
                                    </m:r>
                                  </m:den>
                                </m:f>
                              </m:oMath>
                            </m:oMathPara>
                          </a14:m>
                          <a:endParaRPr lang="en-GB" sz="1400" b="1" dirty="0"/>
                        </a:p>
                      </a:txBody>
                      <a:tcPr marL="91273" marR="91273"/>
                    </a:tc>
                    <a:extLst>
                      <a:ext uri="{0D108BD9-81ED-4DB2-BD59-A6C34878D82A}">
                        <a16:rowId xmlns:a16="http://schemas.microsoft.com/office/drawing/2014/main" val="10001"/>
                      </a:ext>
                    </a:extLst>
                  </a:tr>
                  <a:tr h="687751">
                    <a:tc>
                      <a:txBody>
                        <a:bodyPr/>
                        <a:lstStyle/>
                        <a:p>
                          <a:pPr algn="ctr"/>
                          <a:r>
                            <a:rPr lang="en-GB" sz="1400" dirty="0"/>
                            <a:t>Perpetuity</a:t>
                          </a:r>
                        </a:p>
                        <a:p>
                          <a:pPr algn="ctr"/>
                          <a:r>
                            <a:rPr lang="en-GB" sz="1200" dirty="0"/>
                            <a:t>(model 2: delayed)</a:t>
                          </a:r>
                        </a:p>
                      </a:txBody>
                      <a:tcPr marL="91273" marR="91273"/>
                    </a:tc>
                    <a:tc>
                      <a:txBody>
                        <a:bodyPr/>
                        <a:lstStyle/>
                        <a:p>
                          <a:pPr algn="ctr"/>
                          <a:r>
                            <a:rPr lang="en-GB" sz="1400" dirty="0"/>
                            <a:t>_</a:t>
                          </a:r>
                          <a:endParaRPr lang="en-GB" sz="1400" b="1" dirty="0"/>
                        </a:p>
                      </a:txBody>
                      <a:tcPr marL="91273" marR="91273"/>
                    </a:tc>
                    <a:tc>
                      <a:txBody>
                        <a:bodyPr/>
                        <a:lstStyle/>
                        <a:p>
                          <a:pPr algn="ctr"/>
                          <a:r>
                            <a:rPr lang="en-GB" sz="1400" dirty="0"/>
                            <a:t>_</a:t>
                          </a:r>
                          <a:endParaRPr lang="en-GB" sz="1400" b="1" dirty="0"/>
                        </a:p>
                      </a:txBody>
                      <a:tcPr marL="91273" marR="91273"/>
                    </a:tc>
                    <a:tc>
                      <a:txBody>
                        <a:bodyPr/>
                        <a:lstStyle/>
                        <a:p>
                          <a:pPr algn="ctr"/>
                          <a:r>
                            <a:rPr lang="en-GB" sz="1400" dirty="0"/>
                            <a:t>_</a:t>
                          </a:r>
                          <a:endParaRPr lang="en-GB" sz="1400" b="1" dirty="0"/>
                        </a:p>
                      </a:txBody>
                      <a:tcPr marL="91273" marR="91273"/>
                    </a:tc>
                    <a:tc>
                      <a:txBody>
                        <a:bodyPr/>
                        <a:lstStyle/>
                        <a:p>
                          <a:pPr algn="ctr"/>
                          <a:r>
                            <a:rPr lang="en-GB" sz="1400" dirty="0"/>
                            <a:t>_</a:t>
                          </a:r>
                          <a:endParaRPr lang="en-GB" sz="1400" b="1" dirty="0"/>
                        </a:p>
                      </a:txBody>
                      <a:tcPr marL="91273" marR="9127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400" smtClean="0">
                                    <a:latin typeface="Cambria Math" panose="02040503050406030204" pitchFamily="18" charset="0"/>
                                  </a:rPr>
                                  <m:t>𝑪</m:t>
                                </m:r>
                              </m:oMath>
                            </m:oMathPara>
                          </a14:m>
                          <a:endParaRPr lang="en-GB" sz="1400" dirty="0"/>
                        </a:p>
                        <a:p>
                          <a:pPr algn="ctr"/>
                          <a:endParaRPr lang="en-GB" sz="1400" b="1" dirty="0"/>
                        </a:p>
                      </a:txBody>
                      <a:tcPr marL="91273" marR="9127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400" smtClean="0">
                                    <a:latin typeface="Cambria Math" panose="02040503050406030204" pitchFamily="18" charset="0"/>
                                  </a:rPr>
                                  <m:t>𝑪</m:t>
                                </m:r>
                              </m:oMath>
                            </m:oMathPara>
                          </a14:m>
                          <a:endParaRPr lang="en-GB" sz="1400" dirty="0"/>
                        </a:p>
                        <a:p>
                          <a:pPr algn="ctr"/>
                          <a:endParaRPr lang="en-GB" sz="1400" b="1" dirty="0"/>
                        </a:p>
                      </a:txBody>
                      <a:tcPr marL="91273" marR="91273"/>
                    </a:tc>
                    <a:tc>
                      <a:txBody>
                        <a:bodyPr/>
                        <a:lstStyle/>
                        <a:p>
                          <a:pPr algn="ctr"/>
                          <a:r>
                            <a:rPr lang="en-GB" sz="1400" dirty="0"/>
                            <a:t>…</a:t>
                          </a:r>
                          <a:endParaRPr lang="en-GB" sz="1400" b="1" dirty="0"/>
                        </a:p>
                      </a:txBody>
                      <a:tcPr marL="91273" marR="91273"/>
                    </a:tc>
                    <a:tc>
                      <a:txBody>
                        <a:bodyPr/>
                        <a:lstStyle/>
                        <a:p>
                          <a:pPr algn="ctr"/>
                          <a14:m>
                            <m:oMathPara xmlns:m="http://schemas.openxmlformats.org/officeDocument/2006/math">
                              <m:oMathParaPr>
                                <m:jc m:val="centerGroup"/>
                              </m:oMathParaPr>
                              <m:oMath xmlns:m="http://schemas.openxmlformats.org/officeDocument/2006/math">
                                <m:f>
                                  <m:fPr>
                                    <m:ctrlPr>
                                      <a:rPr lang="en-GB" sz="1400" i="1" smtClean="0">
                                        <a:latin typeface="Cambria Math" panose="02040503050406030204" pitchFamily="18" charset="0"/>
                                      </a:rPr>
                                    </m:ctrlPr>
                                  </m:fPr>
                                  <m:num>
                                    <m:r>
                                      <a:rPr lang="en-GB" sz="1400" smtClean="0">
                                        <a:latin typeface="Cambria Math" panose="02040503050406030204" pitchFamily="18" charset="0"/>
                                      </a:rPr>
                                      <m:t>𝑪</m:t>
                                    </m:r>
                                  </m:num>
                                  <m:den>
                                    <m:r>
                                      <a:rPr lang="en-GB" sz="1400" smtClean="0">
                                        <a:latin typeface="Cambria Math" panose="02040503050406030204" pitchFamily="18" charset="0"/>
                                      </a:rPr>
                                      <m:t>𝒓</m:t>
                                    </m:r>
                                    <m:sSup>
                                      <m:sSupPr>
                                        <m:ctrlPr>
                                          <a:rPr lang="en-GB" sz="1400" i="1" smtClean="0">
                                            <a:latin typeface="Cambria Math" panose="02040503050406030204" pitchFamily="18" charset="0"/>
                                          </a:rPr>
                                        </m:ctrlPr>
                                      </m:sSupPr>
                                      <m:e>
                                        <m:d>
                                          <m:dPr>
                                            <m:ctrlPr>
                                              <a:rPr lang="en-GB" sz="1400" i="1" smtClean="0">
                                                <a:latin typeface="Cambria Math" panose="02040503050406030204" pitchFamily="18" charset="0"/>
                                              </a:rPr>
                                            </m:ctrlPr>
                                          </m:dPr>
                                          <m:e>
                                            <m:r>
                                              <a:rPr lang="en-GB" sz="1400" smtClean="0">
                                                <a:latin typeface="Cambria Math" panose="02040503050406030204" pitchFamily="18" charset="0"/>
                                              </a:rPr>
                                              <m:t>𝟏</m:t>
                                            </m:r>
                                            <m:r>
                                              <a:rPr lang="en-GB" sz="1400" smtClean="0">
                                                <a:latin typeface="Cambria Math" panose="02040503050406030204" pitchFamily="18" charset="0"/>
                                              </a:rPr>
                                              <m:t>+</m:t>
                                            </m:r>
                                            <m:r>
                                              <a:rPr lang="en-GB" sz="1400" smtClean="0">
                                                <a:latin typeface="Cambria Math" panose="02040503050406030204" pitchFamily="18" charset="0"/>
                                              </a:rPr>
                                              <m:t>𝒓</m:t>
                                            </m:r>
                                          </m:e>
                                        </m:d>
                                      </m:e>
                                      <m:sup>
                                        <m:r>
                                          <a:rPr lang="en-GB" sz="1400" smtClean="0">
                                            <a:latin typeface="Cambria Math" panose="02040503050406030204" pitchFamily="18" charset="0"/>
                                          </a:rPr>
                                          <m:t>𝒎</m:t>
                                        </m:r>
                                      </m:sup>
                                    </m:sSup>
                                  </m:den>
                                </m:f>
                              </m:oMath>
                            </m:oMathPara>
                          </a14:m>
                          <a:endParaRPr lang="en-GB" sz="1400" b="1" dirty="0"/>
                        </a:p>
                      </a:txBody>
                      <a:tcPr marL="91273" marR="91273"/>
                    </a:tc>
                    <a:extLst>
                      <a:ext uri="{0D108BD9-81ED-4DB2-BD59-A6C34878D82A}">
                        <a16:rowId xmlns:a16="http://schemas.microsoft.com/office/drawing/2014/main" val="10002"/>
                      </a:ext>
                    </a:extLst>
                  </a:tr>
                  <a:tr h="651883">
                    <a:tc>
                      <a:txBody>
                        <a:bodyPr/>
                        <a:lstStyle/>
                        <a:p>
                          <a:pPr algn="ctr"/>
                          <a:r>
                            <a:rPr lang="en-GB" sz="1400" dirty="0"/>
                            <a:t>Annuity</a:t>
                          </a:r>
                        </a:p>
                        <a:p>
                          <a:pPr algn="ctr"/>
                          <a:r>
                            <a:rPr lang="en-GB" sz="1200" dirty="0"/>
                            <a:t>(for </a:t>
                          </a:r>
                          <a:r>
                            <a:rPr lang="en-GB" sz="1200" b="1" dirty="0">
                              <a:solidFill>
                                <a:srgbClr val="FF0000"/>
                              </a:solidFill>
                            </a:rPr>
                            <a:t>m</a:t>
                          </a:r>
                          <a:r>
                            <a:rPr lang="en-GB" sz="1200" dirty="0"/>
                            <a:t> years.)</a:t>
                          </a:r>
                        </a:p>
                      </a:txBody>
                      <a:tcPr marL="91273" marR="9127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400" smtClean="0">
                                    <a:latin typeface="Cambria Math" panose="02040503050406030204" pitchFamily="18" charset="0"/>
                                  </a:rPr>
                                  <m:t>𝑪</m:t>
                                </m:r>
                              </m:oMath>
                            </m:oMathPara>
                          </a14:m>
                          <a:endParaRPr lang="en-GB" sz="1400" dirty="0"/>
                        </a:p>
                        <a:p>
                          <a:pPr algn="ctr"/>
                          <a:endParaRPr lang="en-GB" sz="1400" b="1" dirty="0"/>
                        </a:p>
                      </a:txBody>
                      <a:tcPr marL="91273" marR="9127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400" smtClean="0">
                                    <a:latin typeface="Cambria Math" panose="02040503050406030204" pitchFamily="18" charset="0"/>
                                  </a:rPr>
                                  <m:t>𝑪</m:t>
                                </m:r>
                              </m:oMath>
                            </m:oMathPara>
                          </a14:m>
                          <a:endParaRPr lang="en-GB" sz="1400" dirty="0"/>
                        </a:p>
                        <a:p>
                          <a:pPr algn="ctr"/>
                          <a:endParaRPr lang="en-GB" sz="1400" b="1" dirty="0"/>
                        </a:p>
                      </a:txBody>
                      <a:tcPr marL="91273" marR="91273"/>
                    </a:tc>
                    <a:tc>
                      <a:txBody>
                        <a:bodyPr/>
                        <a:lstStyle/>
                        <a:p>
                          <a:pPr algn="ctr"/>
                          <a:r>
                            <a:rPr lang="en-GB" sz="1400" dirty="0"/>
                            <a:t>…</a:t>
                          </a:r>
                          <a:endParaRPr lang="en-GB" sz="1400" b="1" dirty="0"/>
                        </a:p>
                      </a:txBody>
                      <a:tcPr marL="91273" marR="9127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400" smtClean="0">
                                    <a:latin typeface="Cambria Math" panose="02040503050406030204" pitchFamily="18" charset="0"/>
                                  </a:rPr>
                                  <m:t>𝑪</m:t>
                                </m:r>
                              </m:oMath>
                            </m:oMathPara>
                          </a14:m>
                          <a:endParaRPr lang="en-GB" sz="1400" dirty="0"/>
                        </a:p>
                        <a:p>
                          <a:pPr algn="ctr"/>
                          <a:endParaRPr lang="en-GB" sz="1400" b="1" dirty="0"/>
                        </a:p>
                      </a:txBody>
                      <a:tcPr marL="91273" marR="9127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400" smtClean="0">
                                    <a:latin typeface="Cambria Math" panose="02040503050406030204" pitchFamily="18" charset="0"/>
                                  </a:rPr>
                                  <m:t>𝑪</m:t>
                                </m:r>
                              </m:oMath>
                            </m:oMathPara>
                          </a14:m>
                          <a:endParaRPr lang="en-GB" sz="1400" dirty="0"/>
                        </a:p>
                        <a:p>
                          <a:pPr algn="ctr"/>
                          <a:endParaRPr lang="en-GB" sz="1400" b="1" dirty="0"/>
                        </a:p>
                      </a:txBody>
                      <a:tcPr marL="91273" marR="91273"/>
                    </a:tc>
                    <a:tc>
                      <a:txBody>
                        <a:bodyPr/>
                        <a:lstStyle/>
                        <a:p>
                          <a:pPr algn="ctr"/>
                          <a:r>
                            <a:rPr lang="en-GB" sz="1400" dirty="0"/>
                            <a:t>0</a:t>
                          </a:r>
                          <a:endParaRPr lang="en-GB" sz="1400" b="1" dirty="0"/>
                        </a:p>
                      </a:txBody>
                      <a:tcPr marL="91273" marR="91273"/>
                    </a:tc>
                    <a:tc>
                      <a:txBody>
                        <a:bodyPr/>
                        <a:lstStyle/>
                        <a:p>
                          <a:pPr algn="ctr"/>
                          <a:r>
                            <a:rPr lang="en-GB" sz="1400" dirty="0"/>
                            <a:t>0</a:t>
                          </a:r>
                          <a:endParaRPr lang="en-GB" sz="1400" b="1" dirty="0"/>
                        </a:p>
                      </a:txBody>
                      <a:tcPr marL="91273" marR="91273"/>
                    </a:tc>
                    <a:tc>
                      <a:txBody>
                        <a:bodyPr/>
                        <a:lstStyle/>
                        <a:p>
                          <a:pPr algn="ctr"/>
                          <a14:m>
                            <m:oMathPara xmlns:m="http://schemas.openxmlformats.org/officeDocument/2006/math">
                              <m:oMathParaPr>
                                <m:jc m:val="centerGroup"/>
                              </m:oMathParaPr>
                              <m:oMath xmlns:m="http://schemas.openxmlformats.org/officeDocument/2006/math">
                                <m:f>
                                  <m:fPr>
                                    <m:ctrlPr>
                                      <a:rPr lang="en-GB" sz="1400" i="1" smtClean="0">
                                        <a:latin typeface="Cambria Math" panose="02040503050406030204" pitchFamily="18" charset="0"/>
                                      </a:rPr>
                                    </m:ctrlPr>
                                  </m:fPr>
                                  <m:num>
                                    <m:r>
                                      <a:rPr lang="en-GB" sz="1400" smtClean="0">
                                        <a:latin typeface="Cambria Math" panose="02040503050406030204" pitchFamily="18" charset="0"/>
                                      </a:rPr>
                                      <m:t>𝑪</m:t>
                                    </m:r>
                                  </m:num>
                                  <m:den>
                                    <m:r>
                                      <a:rPr lang="en-GB" sz="1400" smtClean="0">
                                        <a:latin typeface="Cambria Math" panose="02040503050406030204" pitchFamily="18" charset="0"/>
                                      </a:rPr>
                                      <m:t>𝒓</m:t>
                                    </m:r>
                                  </m:den>
                                </m:f>
                                <m:d>
                                  <m:dPr>
                                    <m:begChr m:val="["/>
                                    <m:endChr m:val="]"/>
                                    <m:ctrlPr>
                                      <a:rPr lang="en-GB" sz="1400" i="1" smtClean="0">
                                        <a:latin typeface="Cambria Math" panose="02040503050406030204" pitchFamily="18" charset="0"/>
                                      </a:rPr>
                                    </m:ctrlPr>
                                  </m:dPr>
                                  <m:e>
                                    <m:r>
                                      <a:rPr lang="en-GB" sz="1400" smtClean="0">
                                        <a:latin typeface="Cambria Math" panose="02040503050406030204" pitchFamily="18" charset="0"/>
                                      </a:rPr>
                                      <m:t>𝟏</m:t>
                                    </m:r>
                                    <m:r>
                                      <a:rPr lang="en-GB" sz="1400" smtClean="0">
                                        <a:latin typeface="Cambria Math" panose="02040503050406030204" pitchFamily="18" charset="0"/>
                                      </a:rPr>
                                      <m:t>−</m:t>
                                    </m:r>
                                    <m:f>
                                      <m:fPr>
                                        <m:ctrlPr>
                                          <a:rPr lang="en-GB" sz="1400" i="1" smtClean="0">
                                            <a:latin typeface="Cambria Math" panose="02040503050406030204" pitchFamily="18" charset="0"/>
                                          </a:rPr>
                                        </m:ctrlPr>
                                      </m:fPr>
                                      <m:num>
                                        <m:r>
                                          <a:rPr lang="en-GB" sz="1400" smtClean="0">
                                            <a:latin typeface="Cambria Math" panose="02040503050406030204" pitchFamily="18" charset="0"/>
                                          </a:rPr>
                                          <m:t>𝟏</m:t>
                                        </m:r>
                                      </m:num>
                                      <m:den>
                                        <m:sSup>
                                          <m:sSupPr>
                                            <m:ctrlPr>
                                              <a:rPr lang="en-GB" sz="1400" i="1" smtClean="0">
                                                <a:latin typeface="Cambria Math" panose="02040503050406030204" pitchFamily="18" charset="0"/>
                                              </a:rPr>
                                            </m:ctrlPr>
                                          </m:sSupPr>
                                          <m:e>
                                            <m:d>
                                              <m:dPr>
                                                <m:ctrlPr>
                                                  <a:rPr lang="en-GB" sz="1400" i="1" smtClean="0">
                                                    <a:latin typeface="Cambria Math" panose="02040503050406030204" pitchFamily="18" charset="0"/>
                                                  </a:rPr>
                                                </m:ctrlPr>
                                              </m:dPr>
                                              <m:e>
                                                <m:r>
                                                  <a:rPr lang="en-GB" sz="1400" smtClean="0">
                                                    <a:latin typeface="Cambria Math" panose="02040503050406030204" pitchFamily="18" charset="0"/>
                                                  </a:rPr>
                                                  <m:t>𝟏</m:t>
                                                </m:r>
                                                <m:r>
                                                  <a:rPr lang="en-GB" sz="1400" smtClean="0">
                                                    <a:latin typeface="Cambria Math" panose="02040503050406030204" pitchFamily="18" charset="0"/>
                                                  </a:rPr>
                                                  <m:t>+</m:t>
                                                </m:r>
                                                <m:r>
                                                  <a:rPr lang="en-GB" sz="1400" smtClean="0">
                                                    <a:latin typeface="Cambria Math" panose="02040503050406030204" pitchFamily="18" charset="0"/>
                                                  </a:rPr>
                                                  <m:t>𝒓</m:t>
                                                </m:r>
                                              </m:e>
                                            </m:d>
                                          </m:e>
                                          <m:sup>
                                            <m:r>
                                              <a:rPr lang="en-GB" sz="1400" smtClean="0">
                                                <a:latin typeface="Cambria Math" panose="02040503050406030204" pitchFamily="18" charset="0"/>
                                              </a:rPr>
                                              <m:t>𝒎</m:t>
                                            </m:r>
                                          </m:sup>
                                        </m:sSup>
                                      </m:den>
                                    </m:f>
                                  </m:e>
                                </m:d>
                              </m:oMath>
                            </m:oMathPara>
                          </a14:m>
                          <a:endParaRPr lang="en-GB" sz="1400" b="1" dirty="0"/>
                        </a:p>
                      </a:txBody>
                      <a:tcPr marL="91273" marR="91273"/>
                    </a:tc>
                    <a:extLst>
                      <a:ext uri="{0D108BD9-81ED-4DB2-BD59-A6C34878D82A}">
                        <a16:rowId xmlns:a16="http://schemas.microsoft.com/office/drawing/2014/main" val="10003"/>
                      </a:ext>
                    </a:extLst>
                  </a:tr>
                  <a:tr h="660916">
                    <a:tc>
                      <a:txBody>
                        <a:bodyPr/>
                        <a:lstStyle/>
                        <a:p>
                          <a:pPr algn="ctr"/>
                          <a:r>
                            <a:rPr lang="en-GB" sz="1400" dirty="0"/>
                            <a:t>Perpetuity</a:t>
                          </a:r>
                        </a:p>
                        <a:p>
                          <a:pPr algn="ctr"/>
                          <a:r>
                            <a:rPr lang="en-GB" sz="1200" dirty="0"/>
                            <a:t>(Growing)</a:t>
                          </a:r>
                        </a:p>
                      </a:txBody>
                      <a:tcPr marL="91273" marR="9127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400" smtClean="0">
                                    <a:latin typeface="Cambria Math" panose="02040503050406030204" pitchFamily="18" charset="0"/>
                                  </a:rPr>
                                  <m:t>𝑪</m:t>
                                </m:r>
                              </m:oMath>
                            </m:oMathPara>
                          </a14:m>
                          <a:endParaRPr lang="en-GB" sz="1400" dirty="0"/>
                        </a:p>
                        <a:p>
                          <a:pPr algn="ctr"/>
                          <a:endParaRPr lang="en-GB" sz="1400" b="1" dirty="0"/>
                        </a:p>
                      </a:txBody>
                      <a:tcPr marL="91273" marR="9127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400" smtClean="0">
                                    <a:latin typeface="Cambria Math" panose="02040503050406030204" pitchFamily="18" charset="0"/>
                                  </a:rPr>
                                  <m:t>𝑪</m:t>
                                </m:r>
                                <m:r>
                                  <a:rPr lang="en-GB" sz="1400" smtClean="0">
                                    <a:latin typeface="Cambria Math" panose="02040503050406030204" pitchFamily="18" charset="0"/>
                                  </a:rPr>
                                  <m:t>(</m:t>
                                </m:r>
                                <m:r>
                                  <a:rPr lang="en-GB" sz="1400" smtClean="0">
                                    <a:latin typeface="Cambria Math" panose="02040503050406030204" pitchFamily="18" charset="0"/>
                                  </a:rPr>
                                  <m:t>𝟏</m:t>
                                </m:r>
                                <m:r>
                                  <a:rPr lang="en-GB" sz="1400" smtClean="0">
                                    <a:latin typeface="Cambria Math" panose="02040503050406030204" pitchFamily="18" charset="0"/>
                                  </a:rPr>
                                  <m:t>+</m:t>
                                </m:r>
                                <m:r>
                                  <a:rPr lang="en-GB" sz="1400" smtClean="0">
                                    <a:latin typeface="Cambria Math" panose="02040503050406030204" pitchFamily="18" charset="0"/>
                                  </a:rPr>
                                  <m:t>𝒈</m:t>
                                </m:r>
                                <m:r>
                                  <a:rPr lang="en-GB" sz="1400" smtClean="0">
                                    <a:latin typeface="Cambria Math" panose="02040503050406030204" pitchFamily="18" charset="0"/>
                                  </a:rPr>
                                  <m:t>)</m:t>
                                </m:r>
                              </m:oMath>
                            </m:oMathPara>
                          </a14:m>
                          <a:endParaRPr lang="en-GB" sz="1400" dirty="0"/>
                        </a:p>
                        <a:p>
                          <a:pPr algn="ctr"/>
                          <a:endParaRPr lang="en-GB" sz="1400" b="1" dirty="0"/>
                        </a:p>
                      </a:txBody>
                      <a:tcPr marL="91273" marR="91273"/>
                    </a:tc>
                    <a:tc>
                      <a:txBody>
                        <a:bodyPr/>
                        <a:lstStyle/>
                        <a:p>
                          <a:pPr algn="ctr"/>
                          <a:r>
                            <a:rPr lang="en-GB" sz="1400" dirty="0"/>
                            <a:t>…</a:t>
                          </a:r>
                          <a:endParaRPr lang="en-GB" sz="1400" b="1" dirty="0"/>
                        </a:p>
                      </a:txBody>
                      <a:tcPr marL="91273" marR="91273"/>
                    </a:tc>
                    <a:tc>
                      <a:txBody>
                        <a:bodyPr/>
                        <a:lstStyle/>
                        <a:p>
                          <a:pPr algn="ctr"/>
                          <a14:m>
                            <m:oMathPara xmlns:m="http://schemas.openxmlformats.org/officeDocument/2006/math">
                              <m:oMathParaPr>
                                <m:jc m:val="centerGroup"/>
                              </m:oMathParaPr>
                              <m:oMath xmlns:m="http://schemas.openxmlformats.org/officeDocument/2006/math">
                                <m:r>
                                  <a:rPr lang="en-GB" sz="1400" smtClean="0">
                                    <a:latin typeface="Cambria Math" panose="02040503050406030204" pitchFamily="18" charset="0"/>
                                  </a:rPr>
                                  <m:t>𝑪</m:t>
                                </m:r>
                                <m:sSup>
                                  <m:sSupPr>
                                    <m:ctrlPr>
                                      <a:rPr lang="en-GB" sz="1400" i="1" smtClean="0">
                                        <a:latin typeface="Cambria Math" panose="02040503050406030204" pitchFamily="18" charset="0"/>
                                      </a:rPr>
                                    </m:ctrlPr>
                                  </m:sSupPr>
                                  <m:e>
                                    <m:d>
                                      <m:dPr>
                                        <m:ctrlPr>
                                          <a:rPr lang="en-GB" sz="1400" i="1" smtClean="0">
                                            <a:latin typeface="Cambria Math" panose="02040503050406030204" pitchFamily="18" charset="0"/>
                                          </a:rPr>
                                        </m:ctrlPr>
                                      </m:dPr>
                                      <m:e>
                                        <m:r>
                                          <a:rPr lang="en-GB" sz="1400" smtClean="0">
                                            <a:latin typeface="Cambria Math" panose="02040503050406030204" pitchFamily="18" charset="0"/>
                                          </a:rPr>
                                          <m:t>𝟏</m:t>
                                        </m:r>
                                        <m:r>
                                          <a:rPr lang="en-GB" sz="1400" smtClean="0">
                                            <a:latin typeface="Cambria Math" panose="02040503050406030204" pitchFamily="18" charset="0"/>
                                          </a:rPr>
                                          <m:t> +</m:t>
                                        </m:r>
                                        <m:r>
                                          <a:rPr lang="en-GB" sz="1400" smtClean="0">
                                            <a:latin typeface="Cambria Math" panose="02040503050406030204" pitchFamily="18" charset="0"/>
                                          </a:rPr>
                                          <m:t>𝒈</m:t>
                                        </m:r>
                                      </m:e>
                                    </m:d>
                                  </m:e>
                                  <m:sup>
                                    <m:r>
                                      <a:rPr lang="en-GB" sz="1400" smtClean="0">
                                        <a:latin typeface="Cambria Math" panose="02040503050406030204" pitchFamily="18" charset="0"/>
                                      </a:rPr>
                                      <m:t>𝒎</m:t>
                                    </m:r>
                                    <m:r>
                                      <a:rPr lang="en-GB" sz="1400" smtClean="0">
                                        <a:latin typeface="Cambria Math" panose="02040503050406030204" pitchFamily="18" charset="0"/>
                                      </a:rPr>
                                      <m:t>−</m:t>
                                    </m:r>
                                    <m:r>
                                      <a:rPr lang="en-GB" sz="1400" smtClean="0">
                                        <a:latin typeface="Cambria Math" panose="02040503050406030204" pitchFamily="18" charset="0"/>
                                      </a:rPr>
                                      <m:t>𝟐</m:t>
                                    </m:r>
                                  </m:sup>
                                </m:sSup>
                              </m:oMath>
                            </m:oMathPara>
                          </a14:m>
                          <a:endParaRPr lang="en-GB" sz="1400" b="1" dirty="0"/>
                        </a:p>
                      </a:txBody>
                      <a:tcPr marL="91273" marR="91273"/>
                    </a:tc>
                    <a:tc>
                      <a:txBody>
                        <a:bodyPr/>
                        <a:lstStyle/>
                        <a:p>
                          <a:pPr algn="ctr"/>
                          <a14:m>
                            <m:oMathPara xmlns:m="http://schemas.openxmlformats.org/officeDocument/2006/math">
                              <m:oMathParaPr>
                                <m:jc m:val="centerGroup"/>
                              </m:oMathParaPr>
                              <m:oMath xmlns:m="http://schemas.openxmlformats.org/officeDocument/2006/math">
                                <m:r>
                                  <a:rPr lang="en-GB" sz="1400" smtClean="0">
                                    <a:latin typeface="Cambria Math" panose="02040503050406030204" pitchFamily="18" charset="0"/>
                                  </a:rPr>
                                  <m:t>𝑪</m:t>
                                </m:r>
                                <m:sSup>
                                  <m:sSupPr>
                                    <m:ctrlPr>
                                      <a:rPr lang="en-GB" sz="1400" i="1" smtClean="0">
                                        <a:latin typeface="Cambria Math" panose="02040503050406030204" pitchFamily="18" charset="0"/>
                                      </a:rPr>
                                    </m:ctrlPr>
                                  </m:sSupPr>
                                  <m:e>
                                    <m:d>
                                      <m:dPr>
                                        <m:ctrlPr>
                                          <a:rPr lang="en-GB" sz="1400" i="1" smtClean="0">
                                            <a:latin typeface="Cambria Math" panose="02040503050406030204" pitchFamily="18" charset="0"/>
                                          </a:rPr>
                                        </m:ctrlPr>
                                      </m:dPr>
                                      <m:e>
                                        <m:r>
                                          <a:rPr lang="en-GB" sz="1400" smtClean="0">
                                            <a:latin typeface="Cambria Math" panose="02040503050406030204" pitchFamily="18" charset="0"/>
                                          </a:rPr>
                                          <m:t>𝟏</m:t>
                                        </m:r>
                                        <m:r>
                                          <a:rPr lang="en-GB" sz="1400" smtClean="0">
                                            <a:latin typeface="Cambria Math" panose="02040503050406030204" pitchFamily="18" charset="0"/>
                                          </a:rPr>
                                          <m:t> +</m:t>
                                        </m:r>
                                        <m:r>
                                          <a:rPr lang="en-GB" sz="1400" smtClean="0">
                                            <a:latin typeface="Cambria Math" panose="02040503050406030204" pitchFamily="18" charset="0"/>
                                          </a:rPr>
                                          <m:t>𝒈</m:t>
                                        </m:r>
                                      </m:e>
                                    </m:d>
                                  </m:e>
                                  <m:sup>
                                    <m:r>
                                      <a:rPr lang="en-GB" sz="1400" smtClean="0">
                                        <a:latin typeface="Cambria Math" panose="02040503050406030204" pitchFamily="18" charset="0"/>
                                      </a:rPr>
                                      <m:t>𝒎</m:t>
                                    </m:r>
                                    <m:r>
                                      <a:rPr lang="en-GB" sz="1400" smtClean="0">
                                        <a:latin typeface="Cambria Math" panose="02040503050406030204" pitchFamily="18" charset="0"/>
                                      </a:rPr>
                                      <m:t>−</m:t>
                                    </m:r>
                                    <m:r>
                                      <a:rPr lang="en-GB" sz="1400" smtClean="0">
                                        <a:latin typeface="Cambria Math" panose="02040503050406030204" pitchFamily="18" charset="0"/>
                                      </a:rPr>
                                      <m:t>𝟏</m:t>
                                    </m:r>
                                  </m:sup>
                                </m:sSup>
                              </m:oMath>
                            </m:oMathPara>
                          </a14:m>
                          <a:endParaRPr lang="en-GB" sz="1400" b="1" dirty="0"/>
                        </a:p>
                      </a:txBody>
                      <a:tcPr marL="91273" marR="91273"/>
                    </a:tc>
                    <a:tc>
                      <a:txBody>
                        <a:bodyPr/>
                        <a:lstStyle/>
                        <a:p>
                          <a:pPr algn="ctr"/>
                          <a14:m>
                            <m:oMathPara xmlns:m="http://schemas.openxmlformats.org/officeDocument/2006/math">
                              <m:oMathParaPr>
                                <m:jc m:val="centerGroup"/>
                              </m:oMathParaPr>
                              <m:oMath xmlns:m="http://schemas.openxmlformats.org/officeDocument/2006/math">
                                <m:r>
                                  <a:rPr lang="en-GB" sz="1400" smtClean="0">
                                    <a:latin typeface="Cambria Math" panose="02040503050406030204" pitchFamily="18" charset="0"/>
                                  </a:rPr>
                                  <m:t>𝑪</m:t>
                                </m:r>
                                <m:sSup>
                                  <m:sSupPr>
                                    <m:ctrlPr>
                                      <a:rPr lang="en-GB" sz="1400" i="1" smtClean="0">
                                        <a:latin typeface="Cambria Math" panose="02040503050406030204" pitchFamily="18" charset="0"/>
                                      </a:rPr>
                                    </m:ctrlPr>
                                  </m:sSupPr>
                                  <m:e>
                                    <m:d>
                                      <m:dPr>
                                        <m:ctrlPr>
                                          <a:rPr lang="en-GB" sz="1400" i="1" smtClean="0">
                                            <a:latin typeface="Cambria Math" panose="02040503050406030204" pitchFamily="18" charset="0"/>
                                          </a:rPr>
                                        </m:ctrlPr>
                                      </m:dPr>
                                      <m:e>
                                        <m:r>
                                          <a:rPr lang="en-GB" sz="1400" smtClean="0">
                                            <a:latin typeface="Cambria Math" panose="02040503050406030204" pitchFamily="18" charset="0"/>
                                          </a:rPr>
                                          <m:t>𝟏</m:t>
                                        </m:r>
                                        <m:r>
                                          <a:rPr lang="en-GB" sz="1400" smtClean="0">
                                            <a:latin typeface="Cambria Math" panose="02040503050406030204" pitchFamily="18" charset="0"/>
                                          </a:rPr>
                                          <m:t> +</m:t>
                                        </m:r>
                                        <m:r>
                                          <a:rPr lang="en-GB" sz="1400" smtClean="0">
                                            <a:latin typeface="Cambria Math" panose="02040503050406030204" pitchFamily="18" charset="0"/>
                                          </a:rPr>
                                          <m:t>𝒈</m:t>
                                        </m:r>
                                      </m:e>
                                    </m:d>
                                  </m:e>
                                  <m:sup>
                                    <m:r>
                                      <a:rPr lang="en-GB" sz="1400" smtClean="0">
                                        <a:latin typeface="Cambria Math" panose="02040503050406030204" pitchFamily="18" charset="0"/>
                                      </a:rPr>
                                      <m:t>𝒎</m:t>
                                    </m:r>
                                  </m:sup>
                                </m:sSup>
                              </m:oMath>
                            </m:oMathPara>
                          </a14:m>
                          <a:endParaRPr lang="en-GB" sz="1400" b="1" dirty="0"/>
                        </a:p>
                      </a:txBody>
                      <a:tcPr marL="91273" marR="91273"/>
                    </a:tc>
                    <a:tc>
                      <a:txBody>
                        <a:bodyPr/>
                        <a:lstStyle/>
                        <a:p>
                          <a:pPr algn="ctr"/>
                          <a:r>
                            <a:rPr lang="en-GB" sz="1400" dirty="0"/>
                            <a:t>…</a:t>
                          </a:r>
                          <a:endParaRPr lang="en-GB" sz="1400" b="1" dirty="0"/>
                        </a:p>
                      </a:txBody>
                      <a:tcPr marL="91273" marR="91273"/>
                    </a:tc>
                    <a:tc>
                      <a:txBody>
                        <a:bodyPr/>
                        <a:lstStyle/>
                        <a:p>
                          <a:pPr algn="ctr"/>
                          <a14:m>
                            <m:oMathPara xmlns:m="http://schemas.openxmlformats.org/officeDocument/2006/math">
                              <m:oMathParaPr>
                                <m:jc m:val="centerGroup"/>
                              </m:oMathParaPr>
                              <m:oMath xmlns:m="http://schemas.openxmlformats.org/officeDocument/2006/math">
                                <m:f>
                                  <m:fPr>
                                    <m:ctrlPr>
                                      <a:rPr lang="en-GB" sz="1400" i="1" smtClean="0">
                                        <a:latin typeface="Cambria Math" panose="02040503050406030204" pitchFamily="18" charset="0"/>
                                      </a:rPr>
                                    </m:ctrlPr>
                                  </m:fPr>
                                  <m:num>
                                    <m:r>
                                      <a:rPr lang="en-GB" sz="1400" smtClean="0">
                                        <a:latin typeface="Cambria Math" panose="02040503050406030204" pitchFamily="18" charset="0"/>
                                      </a:rPr>
                                      <m:t>𝑪</m:t>
                                    </m:r>
                                  </m:num>
                                  <m:den>
                                    <m:r>
                                      <a:rPr lang="en-GB" sz="1400" smtClean="0">
                                        <a:latin typeface="Cambria Math" panose="02040503050406030204" pitchFamily="18" charset="0"/>
                                      </a:rPr>
                                      <m:t>𝒓</m:t>
                                    </m:r>
                                    <m:r>
                                      <a:rPr lang="en-GB" sz="1400" smtClean="0">
                                        <a:latin typeface="Cambria Math" panose="02040503050406030204" pitchFamily="18" charset="0"/>
                                      </a:rPr>
                                      <m:t>−</m:t>
                                    </m:r>
                                    <m:r>
                                      <a:rPr lang="en-GB" sz="1400" smtClean="0">
                                        <a:latin typeface="Cambria Math" panose="02040503050406030204" pitchFamily="18" charset="0"/>
                                      </a:rPr>
                                      <m:t>𝒈</m:t>
                                    </m:r>
                                  </m:den>
                                </m:f>
                              </m:oMath>
                            </m:oMathPara>
                          </a14:m>
                          <a:endParaRPr lang="en-GB" sz="1400" b="1" dirty="0"/>
                        </a:p>
                      </a:txBody>
                      <a:tcPr marL="91273" marR="91273"/>
                    </a:tc>
                    <a:extLst>
                      <a:ext uri="{0D108BD9-81ED-4DB2-BD59-A6C34878D82A}">
                        <a16:rowId xmlns:a16="http://schemas.microsoft.com/office/drawing/2014/main" val="10004"/>
                      </a:ext>
                    </a:extLst>
                  </a:tr>
                  <a:tr h="706556">
                    <a:tc>
                      <a:txBody>
                        <a:bodyPr/>
                        <a:lstStyle/>
                        <a:p>
                          <a:pPr algn="ctr"/>
                          <a:r>
                            <a:rPr lang="en-GB" sz="1400" dirty="0"/>
                            <a:t>Annuity</a:t>
                          </a:r>
                        </a:p>
                        <a:p>
                          <a:pPr algn="ctr"/>
                          <a:r>
                            <a:rPr lang="en-GB" sz="1200" dirty="0"/>
                            <a:t>(Growing)</a:t>
                          </a:r>
                        </a:p>
                      </a:txBody>
                      <a:tcPr marL="91273" marR="9127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400" smtClean="0">
                                    <a:latin typeface="Cambria Math" panose="02040503050406030204" pitchFamily="18" charset="0"/>
                                  </a:rPr>
                                  <m:t>𝑪</m:t>
                                </m:r>
                              </m:oMath>
                            </m:oMathPara>
                          </a14:m>
                          <a:endParaRPr lang="en-GB" sz="1400" b="1" dirty="0"/>
                        </a:p>
                      </a:txBody>
                      <a:tcPr marL="91273" marR="9127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400" smtClean="0">
                                    <a:latin typeface="Cambria Math" panose="02040503050406030204" pitchFamily="18" charset="0"/>
                                  </a:rPr>
                                  <m:t>𝑪</m:t>
                                </m:r>
                                <m:r>
                                  <a:rPr lang="en-GB" sz="1400" smtClean="0">
                                    <a:latin typeface="Cambria Math" panose="02040503050406030204" pitchFamily="18" charset="0"/>
                                  </a:rPr>
                                  <m:t>(</m:t>
                                </m:r>
                                <m:r>
                                  <a:rPr lang="en-GB" sz="1400" smtClean="0">
                                    <a:latin typeface="Cambria Math" panose="02040503050406030204" pitchFamily="18" charset="0"/>
                                  </a:rPr>
                                  <m:t>𝟏</m:t>
                                </m:r>
                                <m:r>
                                  <a:rPr lang="en-GB" sz="1400" smtClean="0">
                                    <a:latin typeface="Cambria Math" panose="02040503050406030204" pitchFamily="18" charset="0"/>
                                  </a:rPr>
                                  <m:t>+</m:t>
                                </m:r>
                                <m:r>
                                  <a:rPr lang="en-GB" sz="1400" smtClean="0">
                                    <a:latin typeface="Cambria Math" panose="02040503050406030204" pitchFamily="18" charset="0"/>
                                  </a:rPr>
                                  <m:t>𝒈</m:t>
                                </m:r>
                                <m:r>
                                  <a:rPr lang="en-GB" sz="1400" smtClean="0">
                                    <a:latin typeface="Cambria Math" panose="02040503050406030204" pitchFamily="18" charset="0"/>
                                  </a:rPr>
                                  <m:t>)</m:t>
                                </m:r>
                              </m:oMath>
                            </m:oMathPara>
                          </a14:m>
                          <a:endParaRPr lang="en-GB" sz="1400" b="1" dirty="0"/>
                        </a:p>
                      </a:txBody>
                      <a:tcPr marL="91273" marR="91273"/>
                    </a:tc>
                    <a:tc>
                      <a:txBody>
                        <a:bodyPr/>
                        <a:lstStyle/>
                        <a:p>
                          <a:pPr algn="ctr"/>
                          <a:r>
                            <a:rPr lang="en-GB" sz="1400" dirty="0"/>
                            <a:t>…</a:t>
                          </a:r>
                          <a:endParaRPr lang="en-GB" sz="1400" b="1" dirty="0"/>
                        </a:p>
                      </a:txBody>
                      <a:tcPr marL="91273" marR="91273"/>
                    </a:tc>
                    <a:tc>
                      <a:txBody>
                        <a:bodyPr/>
                        <a:lstStyle/>
                        <a:p>
                          <a:pPr algn="ctr"/>
                          <a14:m>
                            <m:oMathPara xmlns:m="http://schemas.openxmlformats.org/officeDocument/2006/math">
                              <m:oMathParaPr>
                                <m:jc m:val="centerGroup"/>
                              </m:oMathParaPr>
                              <m:oMath xmlns:m="http://schemas.openxmlformats.org/officeDocument/2006/math">
                                <m:r>
                                  <a:rPr lang="en-GB" sz="1400" smtClean="0">
                                    <a:latin typeface="Cambria Math" panose="02040503050406030204" pitchFamily="18" charset="0"/>
                                  </a:rPr>
                                  <m:t>𝑪</m:t>
                                </m:r>
                                <m:sSup>
                                  <m:sSupPr>
                                    <m:ctrlPr>
                                      <a:rPr lang="en-GB" sz="1400" i="1" smtClean="0">
                                        <a:latin typeface="Cambria Math" panose="02040503050406030204" pitchFamily="18" charset="0"/>
                                      </a:rPr>
                                    </m:ctrlPr>
                                  </m:sSupPr>
                                  <m:e>
                                    <m:d>
                                      <m:dPr>
                                        <m:ctrlPr>
                                          <a:rPr lang="en-GB" sz="1400" i="1" smtClean="0">
                                            <a:latin typeface="Cambria Math" panose="02040503050406030204" pitchFamily="18" charset="0"/>
                                          </a:rPr>
                                        </m:ctrlPr>
                                      </m:dPr>
                                      <m:e>
                                        <m:r>
                                          <a:rPr lang="en-GB" sz="1400" smtClean="0">
                                            <a:latin typeface="Cambria Math" panose="02040503050406030204" pitchFamily="18" charset="0"/>
                                          </a:rPr>
                                          <m:t>𝟏</m:t>
                                        </m:r>
                                        <m:r>
                                          <a:rPr lang="en-GB" sz="1400" smtClean="0">
                                            <a:latin typeface="Cambria Math" panose="02040503050406030204" pitchFamily="18" charset="0"/>
                                          </a:rPr>
                                          <m:t> +</m:t>
                                        </m:r>
                                        <m:r>
                                          <a:rPr lang="en-GB" sz="1400" smtClean="0">
                                            <a:latin typeface="Cambria Math" panose="02040503050406030204" pitchFamily="18" charset="0"/>
                                          </a:rPr>
                                          <m:t>𝒈</m:t>
                                        </m:r>
                                      </m:e>
                                    </m:d>
                                  </m:e>
                                  <m:sup>
                                    <m:r>
                                      <a:rPr lang="en-GB" sz="1400" smtClean="0">
                                        <a:latin typeface="Cambria Math" panose="02040503050406030204" pitchFamily="18" charset="0"/>
                                      </a:rPr>
                                      <m:t>𝒎</m:t>
                                    </m:r>
                                    <m:r>
                                      <a:rPr lang="en-GB" sz="1400" smtClean="0">
                                        <a:latin typeface="Cambria Math" panose="02040503050406030204" pitchFamily="18" charset="0"/>
                                      </a:rPr>
                                      <m:t>−</m:t>
                                    </m:r>
                                    <m:r>
                                      <a:rPr lang="en-GB" sz="1400" smtClean="0">
                                        <a:latin typeface="Cambria Math" panose="02040503050406030204" pitchFamily="18" charset="0"/>
                                      </a:rPr>
                                      <m:t>𝟐</m:t>
                                    </m:r>
                                  </m:sup>
                                </m:sSup>
                              </m:oMath>
                            </m:oMathPara>
                          </a14:m>
                          <a:endParaRPr lang="en-GB" sz="1400" b="1" dirty="0"/>
                        </a:p>
                      </a:txBody>
                      <a:tcPr marL="91273" marR="91273"/>
                    </a:tc>
                    <a:tc>
                      <a:txBody>
                        <a:bodyPr/>
                        <a:lstStyle/>
                        <a:p>
                          <a:pPr algn="ctr"/>
                          <a14:m>
                            <m:oMathPara xmlns:m="http://schemas.openxmlformats.org/officeDocument/2006/math">
                              <m:oMathParaPr>
                                <m:jc m:val="centerGroup"/>
                              </m:oMathParaPr>
                              <m:oMath xmlns:m="http://schemas.openxmlformats.org/officeDocument/2006/math">
                                <m:r>
                                  <a:rPr lang="en-GB" sz="1400" smtClean="0">
                                    <a:latin typeface="Cambria Math" panose="02040503050406030204" pitchFamily="18" charset="0"/>
                                  </a:rPr>
                                  <m:t>𝑪</m:t>
                                </m:r>
                                <m:sSup>
                                  <m:sSupPr>
                                    <m:ctrlPr>
                                      <a:rPr lang="en-GB" sz="1400" i="1" smtClean="0">
                                        <a:latin typeface="Cambria Math" panose="02040503050406030204" pitchFamily="18" charset="0"/>
                                      </a:rPr>
                                    </m:ctrlPr>
                                  </m:sSupPr>
                                  <m:e>
                                    <m:d>
                                      <m:dPr>
                                        <m:ctrlPr>
                                          <a:rPr lang="en-GB" sz="1400" i="1" smtClean="0">
                                            <a:latin typeface="Cambria Math" panose="02040503050406030204" pitchFamily="18" charset="0"/>
                                          </a:rPr>
                                        </m:ctrlPr>
                                      </m:dPr>
                                      <m:e>
                                        <m:r>
                                          <a:rPr lang="en-GB" sz="1400" smtClean="0">
                                            <a:latin typeface="Cambria Math" panose="02040503050406030204" pitchFamily="18" charset="0"/>
                                          </a:rPr>
                                          <m:t>𝟏</m:t>
                                        </m:r>
                                        <m:r>
                                          <a:rPr lang="en-GB" sz="1400" smtClean="0">
                                            <a:latin typeface="Cambria Math" panose="02040503050406030204" pitchFamily="18" charset="0"/>
                                          </a:rPr>
                                          <m:t> +</m:t>
                                        </m:r>
                                        <m:r>
                                          <a:rPr lang="en-GB" sz="1400" smtClean="0">
                                            <a:latin typeface="Cambria Math" panose="02040503050406030204" pitchFamily="18" charset="0"/>
                                          </a:rPr>
                                          <m:t>𝒈</m:t>
                                        </m:r>
                                      </m:e>
                                    </m:d>
                                  </m:e>
                                  <m:sup>
                                    <m:r>
                                      <a:rPr lang="en-GB" sz="1400" smtClean="0">
                                        <a:latin typeface="Cambria Math" panose="02040503050406030204" pitchFamily="18" charset="0"/>
                                      </a:rPr>
                                      <m:t>𝒎</m:t>
                                    </m:r>
                                    <m:r>
                                      <a:rPr lang="en-GB" sz="1400" smtClean="0">
                                        <a:latin typeface="Cambria Math" panose="02040503050406030204" pitchFamily="18" charset="0"/>
                                      </a:rPr>
                                      <m:t>−</m:t>
                                    </m:r>
                                    <m:r>
                                      <a:rPr lang="en-GB" sz="1400" smtClean="0">
                                        <a:latin typeface="Cambria Math" panose="02040503050406030204" pitchFamily="18" charset="0"/>
                                      </a:rPr>
                                      <m:t>𝟏</m:t>
                                    </m:r>
                                  </m:sup>
                                </m:sSup>
                              </m:oMath>
                            </m:oMathPara>
                          </a14:m>
                          <a:endParaRPr lang="en-GB" sz="1400" b="1" dirty="0"/>
                        </a:p>
                      </a:txBody>
                      <a:tcPr marL="91273" marR="91273"/>
                    </a:tc>
                    <a:tc>
                      <a:txBody>
                        <a:bodyPr/>
                        <a:lstStyle/>
                        <a:p>
                          <a:pPr algn="ctr"/>
                          <a:r>
                            <a:rPr lang="en-GB" sz="1400" dirty="0"/>
                            <a:t>0</a:t>
                          </a:r>
                          <a:endParaRPr lang="en-GB" sz="1400" b="0" dirty="0"/>
                        </a:p>
                      </a:txBody>
                      <a:tcPr marL="91273" marR="91273"/>
                    </a:tc>
                    <a:tc>
                      <a:txBody>
                        <a:bodyPr/>
                        <a:lstStyle/>
                        <a:p>
                          <a:pPr algn="ctr"/>
                          <a:r>
                            <a:rPr lang="en-GB" sz="1400" dirty="0"/>
                            <a:t>0</a:t>
                          </a:r>
                          <a:endParaRPr lang="en-GB" sz="1400" b="0" dirty="0"/>
                        </a:p>
                      </a:txBody>
                      <a:tcPr marL="91273" marR="91273"/>
                    </a:tc>
                    <a:tc>
                      <a:txBody>
                        <a:bodyPr/>
                        <a:lstStyle/>
                        <a:p>
                          <a:pPr algn="ctr"/>
                          <a14:m>
                            <m:oMathPara xmlns:m="http://schemas.openxmlformats.org/officeDocument/2006/math">
                              <m:oMathParaPr>
                                <m:jc m:val="centerGroup"/>
                              </m:oMathParaPr>
                              <m:oMath xmlns:m="http://schemas.openxmlformats.org/officeDocument/2006/math">
                                <m:f>
                                  <m:fPr>
                                    <m:ctrlPr>
                                      <a:rPr lang="en-GB" sz="1400" i="1" smtClean="0">
                                        <a:latin typeface="Cambria Math" panose="02040503050406030204" pitchFamily="18" charset="0"/>
                                      </a:rPr>
                                    </m:ctrlPr>
                                  </m:fPr>
                                  <m:num>
                                    <m:r>
                                      <a:rPr lang="en-GB" sz="1400" smtClean="0">
                                        <a:latin typeface="Cambria Math" panose="02040503050406030204" pitchFamily="18" charset="0"/>
                                      </a:rPr>
                                      <m:t>𝑪</m:t>
                                    </m:r>
                                  </m:num>
                                  <m:den>
                                    <m:r>
                                      <a:rPr lang="en-GB" sz="1400">
                                        <a:latin typeface="Cambria Math" panose="02040503050406030204" pitchFamily="18" charset="0"/>
                                      </a:rPr>
                                      <m:t>𝒓</m:t>
                                    </m:r>
                                    <m:r>
                                      <a:rPr lang="en-GB" sz="1400">
                                        <a:latin typeface="Cambria Math" panose="02040503050406030204" pitchFamily="18" charset="0"/>
                                      </a:rPr>
                                      <m:t>−</m:t>
                                    </m:r>
                                    <m:r>
                                      <a:rPr lang="en-GB" sz="1400">
                                        <a:latin typeface="Cambria Math" panose="02040503050406030204" pitchFamily="18" charset="0"/>
                                      </a:rPr>
                                      <m:t>𝒈</m:t>
                                    </m:r>
                                  </m:den>
                                </m:f>
                                <m:d>
                                  <m:dPr>
                                    <m:begChr m:val="["/>
                                    <m:endChr m:val="]"/>
                                    <m:ctrlPr>
                                      <a:rPr lang="en-GB" sz="1400" i="1" smtClean="0">
                                        <a:latin typeface="Cambria Math" panose="02040503050406030204" pitchFamily="18" charset="0"/>
                                      </a:rPr>
                                    </m:ctrlPr>
                                  </m:dPr>
                                  <m:e>
                                    <m:r>
                                      <a:rPr lang="en-GB" sz="1400" smtClean="0">
                                        <a:latin typeface="Cambria Math" panose="02040503050406030204" pitchFamily="18" charset="0"/>
                                      </a:rPr>
                                      <m:t>𝟏</m:t>
                                    </m:r>
                                    <m:r>
                                      <a:rPr lang="en-GB" sz="1400" smtClean="0">
                                        <a:latin typeface="Cambria Math" panose="02040503050406030204" pitchFamily="18" charset="0"/>
                                      </a:rPr>
                                      <m:t>−</m:t>
                                    </m:r>
                                    <m:f>
                                      <m:fPr>
                                        <m:ctrlPr>
                                          <a:rPr lang="en-GB" sz="1400" i="1" smtClean="0">
                                            <a:latin typeface="Cambria Math" panose="02040503050406030204" pitchFamily="18" charset="0"/>
                                          </a:rPr>
                                        </m:ctrlPr>
                                      </m:fPr>
                                      <m:num>
                                        <m:sSup>
                                          <m:sSupPr>
                                            <m:ctrlPr>
                                              <a:rPr lang="en-GB" sz="1400" i="1" smtClean="0">
                                                <a:latin typeface="Cambria Math" panose="02040503050406030204" pitchFamily="18" charset="0"/>
                                              </a:rPr>
                                            </m:ctrlPr>
                                          </m:sSupPr>
                                          <m:e>
                                            <m:d>
                                              <m:dPr>
                                                <m:ctrlPr>
                                                  <a:rPr lang="en-GB" sz="1400" i="1" smtClean="0">
                                                    <a:latin typeface="Cambria Math" panose="02040503050406030204" pitchFamily="18" charset="0"/>
                                                  </a:rPr>
                                                </m:ctrlPr>
                                              </m:dPr>
                                              <m:e>
                                                <m:r>
                                                  <a:rPr lang="en-GB" sz="1400" smtClean="0">
                                                    <a:latin typeface="Cambria Math" panose="02040503050406030204" pitchFamily="18" charset="0"/>
                                                  </a:rPr>
                                                  <m:t>𝟏</m:t>
                                                </m:r>
                                                <m:r>
                                                  <a:rPr lang="en-GB" sz="1400" smtClean="0">
                                                    <a:latin typeface="Cambria Math" panose="02040503050406030204" pitchFamily="18" charset="0"/>
                                                  </a:rPr>
                                                  <m:t>+</m:t>
                                                </m:r>
                                                <m:r>
                                                  <a:rPr lang="en-GB" sz="1400" smtClean="0">
                                                    <a:latin typeface="Cambria Math" panose="02040503050406030204" pitchFamily="18" charset="0"/>
                                                  </a:rPr>
                                                  <m:t>𝒈</m:t>
                                                </m:r>
                                              </m:e>
                                            </m:d>
                                          </m:e>
                                          <m:sup>
                                            <m:r>
                                              <a:rPr lang="en-GB" sz="1400" smtClean="0">
                                                <a:latin typeface="Cambria Math" panose="02040503050406030204" pitchFamily="18" charset="0"/>
                                              </a:rPr>
                                              <m:t>𝒎</m:t>
                                            </m:r>
                                          </m:sup>
                                        </m:sSup>
                                      </m:num>
                                      <m:den>
                                        <m:sSup>
                                          <m:sSupPr>
                                            <m:ctrlPr>
                                              <a:rPr lang="en-GB" sz="1400" i="1" smtClean="0">
                                                <a:latin typeface="Cambria Math" panose="02040503050406030204" pitchFamily="18" charset="0"/>
                                              </a:rPr>
                                            </m:ctrlPr>
                                          </m:sSupPr>
                                          <m:e>
                                            <m:d>
                                              <m:dPr>
                                                <m:ctrlPr>
                                                  <a:rPr lang="en-GB" sz="1400" i="1" smtClean="0">
                                                    <a:latin typeface="Cambria Math" panose="02040503050406030204" pitchFamily="18" charset="0"/>
                                                  </a:rPr>
                                                </m:ctrlPr>
                                              </m:dPr>
                                              <m:e>
                                                <m:r>
                                                  <a:rPr lang="en-GB" sz="1400" smtClean="0">
                                                    <a:latin typeface="Cambria Math" panose="02040503050406030204" pitchFamily="18" charset="0"/>
                                                  </a:rPr>
                                                  <m:t>𝟏</m:t>
                                                </m:r>
                                                <m:r>
                                                  <a:rPr lang="en-GB" sz="1400" smtClean="0">
                                                    <a:latin typeface="Cambria Math" panose="02040503050406030204" pitchFamily="18" charset="0"/>
                                                  </a:rPr>
                                                  <m:t>+</m:t>
                                                </m:r>
                                                <m:r>
                                                  <a:rPr lang="en-GB" sz="1400" smtClean="0">
                                                    <a:latin typeface="Cambria Math" panose="02040503050406030204" pitchFamily="18" charset="0"/>
                                                  </a:rPr>
                                                  <m:t>𝒓</m:t>
                                                </m:r>
                                              </m:e>
                                            </m:d>
                                          </m:e>
                                          <m:sup>
                                            <m:r>
                                              <a:rPr lang="en-GB" sz="1400" smtClean="0">
                                                <a:latin typeface="Cambria Math" panose="02040503050406030204" pitchFamily="18" charset="0"/>
                                              </a:rPr>
                                              <m:t>𝒎</m:t>
                                            </m:r>
                                          </m:sup>
                                        </m:sSup>
                                      </m:den>
                                    </m:f>
                                  </m:e>
                                </m:d>
                              </m:oMath>
                            </m:oMathPara>
                          </a14:m>
                          <a:endParaRPr lang="en-GB" sz="1400" b="1" dirty="0"/>
                        </a:p>
                      </a:txBody>
                      <a:tcPr marL="91273" marR="91273"/>
                    </a:tc>
                    <a:extLst>
                      <a:ext uri="{0D108BD9-81ED-4DB2-BD59-A6C34878D82A}">
                        <a16:rowId xmlns:a16="http://schemas.microsoft.com/office/drawing/2014/main" val="10005"/>
                      </a:ext>
                    </a:extLst>
                  </a:tr>
                </a:tbl>
              </a:graphicData>
            </a:graphic>
          </p:graphicFrame>
        </mc:Choice>
        <mc:Fallback xmlns="">
          <p:graphicFrame>
            <p:nvGraphicFramePr>
              <p:cNvPr id="4" name="Content Placeholder 3"/>
              <p:cNvGraphicFramePr>
                <a:graphicFrameLocks noGrp="1"/>
              </p:cNvGraphicFramePr>
              <p:nvPr>
                <p:ph idx="1"/>
                <p:extLst>
                  <p:ext uri="{D42A27DB-BD31-4B8C-83A1-F6EECF244321}">
                    <p14:modId xmlns:p14="http://schemas.microsoft.com/office/powerpoint/2010/main" val="2574149495"/>
                  </p:ext>
                </p:extLst>
              </p:nvPr>
            </p:nvGraphicFramePr>
            <p:xfrm>
              <a:off x="551385" y="2780930"/>
              <a:ext cx="11161240" cy="3816422"/>
            </p:xfrm>
            <a:graphic>
              <a:graphicData uri="http://schemas.openxmlformats.org/drawingml/2006/table">
                <a:tbl>
                  <a:tblPr firstRow="1" bandRow="1">
                    <a:tableStyleId>{F5AB1C69-6EDB-4FF4-983F-18BD219EF322}</a:tableStyleId>
                  </a:tblPr>
                  <a:tblGrid>
                    <a:gridCol w="1494809">
                      <a:extLst>
                        <a:ext uri="{9D8B030D-6E8A-4147-A177-3AD203B41FA5}">
                          <a16:colId xmlns:a16="http://schemas.microsoft.com/office/drawing/2014/main" val="20000"/>
                        </a:ext>
                      </a:extLst>
                    </a:gridCol>
                    <a:gridCol w="883816">
                      <a:extLst>
                        <a:ext uri="{9D8B030D-6E8A-4147-A177-3AD203B41FA5}">
                          <a16:colId xmlns:a16="http://schemas.microsoft.com/office/drawing/2014/main" val="20001"/>
                        </a:ext>
                      </a:extLst>
                    </a:gridCol>
                    <a:gridCol w="993902">
                      <a:extLst>
                        <a:ext uri="{9D8B030D-6E8A-4147-A177-3AD203B41FA5}">
                          <a16:colId xmlns:a16="http://schemas.microsoft.com/office/drawing/2014/main" val="20002"/>
                        </a:ext>
                      </a:extLst>
                    </a:gridCol>
                    <a:gridCol w="927296">
                      <a:extLst>
                        <a:ext uri="{9D8B030D-6E8A-4147-A177-3AD203B41FA5}">
                          <a16:colId xmlns:a16="http://schemas.microsoft.com/office/drawing/2014/main" val="20003"/>
                        </a:ext>
                      </a:extLst>
                    </a:gridCol>
                    <a:gridCol w="1400367">
                      <a:extLst>
                        <a:ext uri="{9D8B030D-6E8A-4147-A177-3AD203B41FA5}">
                          <a16:colId xmlns:a16="http://schemas.microsoft.com/office/drawing/2014/main" val="20004"/>
                        </a:ext>
                      </a:extLst>
                    </a:gridCol>
                    <a:gridCol w="1342881">
                      <a:extLst>
                        <a:ext uri="{9D8B030D-6E8A-4147-A177-3AD203B41FA5}">
                          <a16:colId xmlns:a16="http://schemas.microsoft.com/office/drawing/2014/main" val="20005"/>
                        </a:ext>
                      </a:extLst>
                    </a:gridCol>
                    <a:gridCol w="1253356">
                      <a:extLst>
                        <a:ext uri="{9D8B030D-6E8A-4147-A177-3AD203B41FA5}">
                          <a16:colId xmlns:a16="http://schemas.microsoft.com/office/drawing/2014/main" val="20006"/>
                        </a:ext>
                      </a:extLst>
                    </a:gridCol>
                    <a:gridCol w="626678">
                      <a:extLst>
                        <a:ext uri="{9D8B030D-6E8A-4147-A177-3AD203B41FA5}">
                          <a16:colId xmlns:a16="http://schemas.microsoft.com/office/drawing/2014/main" val="20007"/>
                        </a:ext>
                      </a:extLst>
                    </a:gridCol>
                    <a:gridCol w="2238135">
                      <a:extLst>
                        <a:ext uri="{9D8B030D-6E8A-4147-A177-3AD203B41FA5}">
                          <a16:colId xmlns:a16="http://schemas.microsoft.com/office/drawing/2014/main" val="20008"/>
                        </a:ext>
                      </a:extLst>
                    </a:gridCol>
                  </a:tblGrid>
                  <a:tr h="462743">
                    <a:tc>
                      <a:txBody>
                        <a:bodyPr/>
                        <a:lstStyle/>
                        <a:p>
                          <a:pPr algn="ctr"/>
                          <a:r>
                            <a:rPr lang="en-GB" sz="1400" dirty="0"/>
                            <a:t>Years</a:t>
                          </a:r>
                        </a:p>
                      </a:txBody>
                      <a:tcPr marL="91273" marR="91273"/>
                    </a:tc>
                    <a:tc>
                      <a:txBody>
                        <a:bodyPr/>
                        <a:lstStyle/>
                        <a:p>
                          <a:pPr algn="ctr"/>
                          <a:r>
                            <a:rPr lang="en-GB" dirty="0"/>
                            <a:t>1</a:t>
                          </a:r>
                          <a:endParaRPr lang="en-GB" b="0" dirty="0"/>
                        </a:p>
                      </a:txBody>
                      <a:tcPr marL="91273" marR="91273"/>
                    </a:tc>
                    <a:tc>
                      <a:txBody>
                        <a:bodyPr/>
                        <a:lstStyle/>
                        <a:p>
                          <a:pPr algn="ctr"/>
                          <a:r>
                            <a:rPr lang="en-GB" dirty="0"/>
                            <a:t>2</a:t>
                          </a:r>
                          <a:endParaRPr lang="en-GB" b="0" dirty="0"/>
                        </a:p>
                      </a:txBody>
                      <a:tcPr marL="91273" marR="91273"/>
                    </a:tc>
                    <a:tc>
                      <a:txBody>
                        <a:bodyPr/>
                        <a:lstStyle/>
                        <a:p>
                          <a:pPr algn="ctr"/>
                          <a:r>
                            <a:rPr lang="en-GB" dirty="0"/>
                            <a:t>…</a:t>
                          </a:r>
                          <a:endParaRPr lang="en-GB" b="0" dirty="0"/>
                        </a:p>
                      </a:txBody>
                      <a:tcPr marL="91273" marR="91273"/>
                    </a:tc>
                    <a:tc>
                      <a:txBody>
                        <a:bodyPr/>
                        <a:lstStyle/>
                        <a:p>
                          <a:pPr algn="ctr"/>
                          <a:r>
                            <a:rPr lang="en-GB" dirty="0"/>
                            <a:t>m-1</a:t>
                          </a:r>
                          <a:endParaRPr lang="en-GB" b="0" dirty="0"/>
                        </a:p>
                      </a:txBody>
                      <a:tcPr marL="91273" marR="91273"/>
                    </a:tc>
                    <a:tc>
                      <a:txBody>
                        <a:bodyPr/>
                        <a:lstStyle/>
                        <a:p>
                          <a:pPr algn="ctr"/>
                          <a:r>
                            <a:rPr lang="en-GB" dirty="0"/>
                            <a:t>m</a:t>
                          </a:r>
                          <a:endParaRPr lang="en-GB" b="0" dirty="0"/>
                        </a:p>
                      </a:txBody>
                      <a:tcPr marL="91273" marR="91273"/>
                    </a:tc>
                    <a:tc>
                      <a:txBody>
                        <a:bodyPr/>
                        <a:lstStyle/>
                        <a:p>
                          <a:pPr algn="ctr"/>
                          <a:r>
                            <a:rPr lang="en-GB" dirty="0"/>
                            <a:t>m+1</a:t>
                          </a:r>
                          <a:endParaRPr lang="en-GB" b="0" dirty="0"/>
                        </a:p>
                      </a:txBody>
                      <a:tcPr marL="91273" marR="91273"/>
                    </a:tc>
                    <a:tc>
                      <a:txBody>
                        <a:bodyPr/>
                        <a:lstStyle/>
                        <a:p>
                          <a:pPr algn="ctr"/>
                          <a:r>
                            <a:rPr lang="en-GB" dirty="0"/>
                            <a:t>…</a:t>
                          </a:r>
                          <a:endParaRPr lang="en-GB" b="0" dirty="0"/>
                        </a:p>
                      </a:txBody>
                      <a:tcPr marL="91273" marR="91273"/>
                    </a:tc>
                    <a:tc>
                      <a:txBody>
                        <a:bodyPr/>
                        <a:lstStyle/>
                        <a:p>
                          <a:pPr algn="ctr"/>
                          <a:r>
                            <a:rPr lang="en-GB" dirty="0"/>
                            <a:t>Present Value</a:t>
                          </a:r>
                          <a:endParaRPr lang="en-GB" dirty="0">
                            <a:solidFill>
                              <a:srgbClr val="FFFF00"/>
                            </a:solidFill>
                            <a:latin typeface="Arial" panose="020B0604020202020204" pitchFamily="34" charset="0"/>
                            <a:cs typeface="Arial" panose="020B0604020202020204" pitchFamily="34" charset="0"/>
                          </a:endParaRPr>
                        </a:p>
                      </a:txBody>
                      <a:tcPr marL="91273" marR="91273"/>
                    </a:tc>
                    <a:extLst>
                      <a:ext uri="{0D108BD9-81ED-4DB2-BD59-A6C34878D82A}">
                        <a16:rowId xmlns:a16="http://schemas.microsoft.com/office/drawing/2014/main" val="10000"/>
                      </a:ext>
                    </a:extLst>
                  </a:tr>
                  <a:tr h="646573">
                    <a:tc>
                      <a:txBody>
                        <a:bodyPr/>
                        <a:lstStyle/>
                        <a:p>
                          <a:pPr algn="ctr"/>
                          <a:r>
                            <a:rPr lang="en-GB" sz="1400" dirty="0"/>
                            <a:t>Perpetuity</a:t>
                          </a:r>
                        </a:p>
                        <a:p>
                          <a:pPr algn="ctr"/>
                          <a:r>
                            <a:rPr lang="en-GB" sz="1200" dirty="0"/>
                            <a:t>(model 1: unlimited)</a:t>
                          </a:r>
                        </a:p>
                      </a:txBody>
                      <a:tcPr marL="91273" marR="91273"/>
                    </a:tc>
                    <a:tc>
                      <a:txBody>
                        <a:bodyPr/>
                        <a:lstStyle/>
                        <a:p>
                          <a:endParaRPr lang="en-US"/>
                        </a:p>
                      </a:txBody>
                      <a:tcPr marL="91273" marR="91273">
                        <a:blipFill>
                          <a:blip r:embed="rId2"/>
                          <a:stretch>
                            <a:fillRect l="-169655" t="-76415" r="-997241" b="-421698"/>
                          </a:stretch>
                        </a:blipFill>
                      </a:tcPr>
                    </a:tc>
                    <a:tc>
                      <a:txBody>
                        <a:bodyPr/>
                        <a:lstStyle/>
                        <a:p>
                          <a:endParaRPr lang="en-US"/>
                        </a:p>
                      </a:txBody>
                      <a:tcPr marL="91273" marR="91273">
                        <a:blipFill>
                          <a:blip r:embed="rId2"/>
                          <a:stretch>
                            <a:fillRect l="-238415" t="-76415" r="-781707" b="-421698"/>
                          </a:stretch>
                        </a:blip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a:t>…</a:t>
                          </a:r>
                          <a:endParaRPr lang="en-GB" sz="1400" b="1" dirty="0"/>
                        </a:p>
                      </a:txBody>
                      <a:tcPr marL="91273" marR="91273"/>
                    </a:tc>
                    <a:tc>
                      <a:txBody>
                        <a:bodyPr/>
                        <a:lstStyle/>
                        <a:p>
                          <a:endParaRPr lang="en-US"/>
                        </a:p>
                      </a:txBody>
                      <a:tcPr marL="91273" marR="91273">
                        <a:blipFill>
                          <a:blip r:embed="rId2"/>
                          <a:stretch>
                            <a:fillRect l="-307391" t="-76415" r="-391304" b="-421698"/>
                          </a:stretch>
                        </a:blipFill>
                      </a:tcPr>
                    </a:tc>
                    <a:tc>
                      <a:txBody>
                        <a:bodyPr/>
                        <a:lstStyle/>
                        <a:p>
                          <a:endParaRPr lang="en-US"/>
                        </a:p>
                      </a:txBody>
                      <a:tcPr marL="91273" marR="91273">
                        <a:blipFill>
                          <a:blip r:embed="rId2"/>
                          <a:stretch>
                            <a:fillRect l="-425909" t="-76415" r="-309091" b="-421698"/>
                          </a:stretch>
                        </a:blipFill>
                      </a:tcPr>
                    </a:tc>
                    <a:tc>
                      <a:txBody>
                        <a:bodyPr/>
                        <a:lstStyle/>
                        <a:p>
                          <a:endParaRPr lang="en-US"/>
                        </a:p>
                      </a:txBody>
                      <a:tcPr marL="91273" marR="91273">
                        <a:blipFill>
                          <a:blip r:embed="rId2"/>
                          <a:stretch>
                            <a:fillRect l="-561650" t="-76415" r="-230097" b="-421698"/>
                          </a:stretch>
                        </a:blipFill>
                      </a:tcPr>
                    </a:tc>
                    <a:tc>
                      <a:txBody>
                        <a:bodyPr/>
                        <a:lstStyle/>
                        <a:p>
                          <a:pPr algn="ctr"/>
                          <a:r>
                            <a:rPr lang="en-GB" sz="1400" dirty="0"/>
                            <a:t>…</a:t>
                          </a:r>
                          <a:endParaRPr lang="en-GB" sz="1400" b="1" dirty="0"/>
                        </a:p>
                      </a:txBody>
                      <a:tcPr marL="91273" marR="91273"/>
                    </a:tc>
                    <a:tc>
                      <a:txBody>
                        <a:bodyPr/>
                        <a:lstStyle/>
                        <a:p>
                          <a:endParaRPr lang="en-US"/>
                        </a:p>
                      </a:txBody>
                      <a:tcPr marL="91273" marR="91273">
                        <a:blipFill>
                          <a:blip r:embed="rId2"/>
                          <a:stretch>
                            <a:fillRect l="-399455" t="-76415" r="-1090" b="-421698"/>
                          </a:stretch>
                        </a:blipFill>
                      </a:tcPr>
                    </a:tc>
                    <a:extLst>
                      <a:ext uri="{0D108BD9-81ED-4DB2-BD59-A6C34878D82A}">
                        <a16:rowId xmlns:a16="http://schemas.microsoft.com/office/drawing/2014/main" val="10001"/>
                      </a:ext>
                    </a:extLst>
                  </a:tr>
                  <a:tr h="687751">
                    <a:tc>
                      <a:txBody>
                        <a:bodyPr/>
                        <a:lstStyle/>
                        <a:p>
                          <a:pPr algn="ctr"/>
                          <a:r>
                            <a:rPr lang="en-GB" sz="1400" dirty="0"/>
                            <a:t>Perpetuity</a:t>
                          </a:r>
                        </a:p>
                        <a:p>
                          <a:pPr algn="ctr"/>
                          <a:r>
                            <a:rPr lang="en-GB" sz="1200" dirty="0"/>
                            <a:t>(model 2: delayed)</a:t>
                          </a:r>
                        </a:p>
                      </a:txBody>
                      <a:tcPr marL="91273" marR="91273"/>
                    </a:tc>
                    <a:tc>
                      <a:txBody>
                        <a:bodyPr/>
                        <a:lstStyle/>
                        <a:p>
                          <a:pPr algn="ctr"/>
                          <a:r>
                            <a:rPr lang="en-GB" sz="1400" dirty="0"/>
                            <a:t>_</a:t>
                          </a:r>
                          <a:endParaRPr lang="en-GB" sz="1400" b="1" dirty="0"/>
                        </a:p>
                      </a:txBody>
                      <a:tcPr marL="91273" marR="91273"/>
                    </a:tc>
                    <a:tc>
                      <a:txBody>
                        <a:bodyPr/>
                        <a:lstStyle/>
                        <a:p>
                          <a:pPr algn="ctr"/>
                          <a:r>
                            <a:rPr lang="en-GB" sz="1400" dirty="0"/>
                            <a:t>_</a:t>
                          </a:r>
                          <a:endParaRPr lang="en-GB" sz="1400" b="1" dirty="0"/>
                        </a:p>
                      </a:txBody>
                      <a:tcPr marL="91273" marR="91273"/>
                    </a:tc>
                    <a:tc>
                      <a:txBody>
                        <a:bodyPr/>
                        <a:lstStyle/>
                        <a:p>
                          <a:pPr algn="ctr"/>
                          <a:r>
                            <a:rPr lang="en-GB" sz="1400" dirty="0"/>
                            <a:t>_</a:t>
                          </a:r>
                          <a:endParaRPr lang="en-GB" sz="1400" b="1" dirty="0"/>
                        </a:p>
                      </a:txBody>
                      <a:tcPr marL="91273" marR="91273"/>
                    </a:tc>
                    <a:tc>
                      <a:txBody>
                        <a:bodyPr/>
                        <a:lstStyle/>
                        <a:p>
                          <a:pPr algn="ctr"/>
                          <a:r>
                            <a:rPr lang="en-GB" sz="1400" dirty="0"/>
                            <a:t>_</a:t>
                          </a:r>
                          <a:endParaRPr lang="en-GB" sz="1400" b="1" dirty="0"/>
                        </a:p>
                      </a:txBody>
                      <a:tcPr marL="91273" marR="91273"/>
                    </a:tc>
                    <a:tc>
                      <a:txBody>
                        <a:bodyPr/>
                        <a:lstStyle/>
                        <a:p>
                          <a:endParaRPr lang="en-US"/>
                        </a:p>
                      </a:txBody>
                      <a:tcPr marL="91273" marR="91273">
                        <a:blipFill>
                          <a:blip r:embed="rId2"/>
                          <a:stretch>
                            <a:fillRect l="-425909" t="-165487" r="-309091" b="-295575"/>
                          </a:stretch>
                        </a:blipFill>
                      </a:tcPr>
                    </a:tc>
                    <a:tc>
                      <a:txBody>
                        <a:bodyPr/>
                        <a:lstStyle/>
                        <a:p>
                          <a:endParaRPr lang="en-US"/>
                        </a:p>
                      </a:txBody>
                      <a:tcPr marL="91273" marR="91273">
                        <a:blipFill>
                          <a:blip r:embed="rId2"/>
                          <a:stretch>
                            <a:fillRect l="-561650" t="-165487" r="-230097" b="-295575"/>
                          </a:stretch>
                        </a:blipFill>
                      </a:tcPr>
                    </a:tc>
                    <a:tc>
                      <a:txBody>
                        <a:bodyPr/>
                        <a:lstStyle/>
                        <a:p>
                          <a:pPr algn="ctr"/>
                          <a:r>
                            <a:rPr lang="en-GB" sz="1400" dirty="0"/>
                            <a:t>…</a:t>
                          </a:r>
                          <a:endParaRPr lang="en-GB" sz="1400" b="1" dirty="0"/>
                        </a:p>
                      </a:txBody>
                      <a:tcPr marL="91273" marR="91273"/>
                    </a:tc>
                    <a:tc>
                      <a:txBody>
                        <a:bodyPr/>
                        <a:lstStyle/>
                        <a:p>
                          <a:endParaRPr lang="en-US"/>
                        </a:p>
                      </a:txBody>
                      <a:tcPr marL="91273" marR="91273">
                        <a:blipFill>
                          <a:blip r:embed="rId2"/>
                          <a:stretch>
                            <a:fillRect l="-399455" t="-165487" r="-1090" b="-295575"/>
                          </a:stretch>
                        </a:blipFill>
                      </a:tcPr>
                    </a:tc>
                    <a:extLst>
                      <a:ext uri="{0D108BD9-81ED-4DB2-BD59-A6C34878D82A}">
                        <a16:rowId xmlns:a16="http://schemas.microsoft.com/office/drawing/2014/main" val="10002"/>
                      </a:ext>
                    </a:extLst>
                  </a:tr>
                  <a:tr h="651883">
                    <a:tc>
                      <a:txBody>
                        <a:bodyPr/>
                        <a:lstStyle/>
                        <a:p>
                          <a:pPr algn="ctr"/>
                          <a:r>
                            <a:rPr lang="en-GB" sz="1400" dirty="0"/>
                            <a:t>Annuity</a:t>
                          </a:r>
                        </a:p>
                        <a:p>
                          <a:pPr algn="ctr"/>
                          <a:r>
                            <a:rPr lang="en-GB" sz="1200" dirty="0"/>
                            <a:t>(for </a:t>
                          </a:r>
                          <a:r>
                            <a:rPr lang="en-GB" sz="1200" b="1" dirty="0">
                              <a:solidFill>
                                <a:srgbClr val="FF0000"/>
                              </a:solidFill>
                            </a:rPr>
                            <a:t>m</a:t>
                          </a:r>
                          <a:r>
                            <a:rPr lang="en-GB" sz="1200" dirty="0"/>
                            <a:t> years.)</a:t>
                          </a:r>
                        </a:p>
                      </a:txBody>
                      <a:tcPr marL="91273" marR="91273"/>
                    </a:tc>
                    <a:tc>
                      <a:txBody>
                        <a:bodyPr/>
                        <a:lstStyle/>
                        <a:p>
                          <a:endParaRPr lang="en-US"/>
                        </a:p>
                      </a:txBody>
                      <a:tcPr marL="91273" marR="91273">
                        <a:blipFill>
                          <a:blip r:embed="rId2"/>
                          <a:stretch>
                            <a:fillRect l="-169655" t="-280374" r="-997241" b="-212150"/>
                          </a:stretch>
                        </a:blipFill>
                      </a:tcPr>
                    </a:tc>
                    <a:tc>
                      <a:txBody>
                        <a:bodyPr/>
                        <a:lstStyle/>
                        <a:p>
                          <a:endParaRPr lang="en-US"/>
                        </a:p>
                      </a:txBody>
                      <a:tcPr marL="91273" marR="91273">
                        <a:blipFill>
                          <a:blip r:embed="rId2"/>
                          <a:stretch>
                            <a:fillRect l="-238415" t="-280374" r="-781707" b="-212150"/>
                          </a:stretch>
                        </a:blipFill>
                      </a:tcPr>
                    </a:tc>
                    <a:tc>
                      <a:txBody>
                        <a:bodyPr/>
                        <a:lstStyle/>
                        <a:p>
                          <a:pPr algn="ctr"/>
                          <a:r>
                            <a:rPr lang="en-GB" sz="1400" dirty="0"/>
                            <a:t>…</a:t>
                          </a:r>
                          <a:endParaRPr lang="en-GB" sz="1400" b="1" dirty="0"/>
                        </a:p>
                      </a:txBody>
                      <a:tcPr marL="91273" marR="91273"/>
                    </a:tc>
                    <a:tc>
                      <a:txBody>
                        <a:bodyPr/>
                        <a:lstStyle/>
                        <a:p>
                          <a:endParaRPr lang="en-US"/>
                        </a:p>
                      </a:txBody>
                      <a:tcPr marL="91273" marR="91273">
                        <a:blipFill>
                          <a:blip r:embed="rId2"/>
                          <a:stretch>
                            <a:fillRect l="-307391" t="-280374" r="-391304" b="-212150"/>
                          </a:stretch>
                        </a:blipFill>
                      </a:tcPr>
                    </a:tc>
                    <a:tc>
                      <a:txBody>
                        <a:bodyPr/>
                        <a:lstStyle/>
                        <a:p>
                          <a:endParaRPr lang="en-US"/>
                        </a:p>
                      </a:txBody>
                      <a:tcPr marL="91273" marR="91273">
                        <a:blipFill>
                          <a:blip r:embed="rId2"/>
                          <a:stretch>
                            <a:fillRect l="-425909" t="-280374" r="-309091" b="-212150"/>
                          </a:stretch>
                        </a:blipFill>
                      </a:tcPr>
                    </a:tc>
                    <a:tc>
                      <a:txBody>
                        <a:bodyPr/>
                        <a:lstStyle/>
                        <a:p>
                          <a:pPr algn="ctr"/>
                          <a:r>
                            <a:rPr lang="en-GB" sz="1400" dirty="0"/>
                            <a:t>0</a:t>
                          </a:r>
                          <a:endParaRPr lang="en-GB" sz="1400" b="1" dirty="0"/>
                        </a:p>
                      </a:txBody>
                      <a:tcPr marL="91273" marR="91273"/>
                    </a:tc>
                    <a:tc>
                      <a:txBody>
                        <a:bodyPr/>
                        <a:lstStyle/>
                        <a:p>
                          <a:pPr algn="ctr"/>
                          <a:r>
                            <a:rPr lang="en-GB" sz="1400" dirty="0"/>
                            <a:t>0</a:t>
                          </a:r>
                          <a:endParaRPr lang="en-GB" sz="1400" b="1" dirty="0"/>
                        </a:p>
                      </a:txBody>
                      <a:tcPr marL="91273" marR="91273"/>
                    </a:tc>
                    <a:tc>
                      <a:txBody>
                        <a:bodyPr/>
                        <a:lstStyle/>
                        <a:p>
                          <a:endParaRPr lang="en-US"/>
                        </a:p>
                      </a:txBody>
                      <a:tcPr marL="91273" marR="91273">
                        <a:blipFill>
                          <a:blip r:embed="rId2"/>
                          <a:stretch>
                            <a:fillRect l="-399455" t="-280374" r="-1090" b="-212150"/>
                          </a:stretch>
                        </a:blipFill>
                      </a:tcPr>
                    </a:tc>
                    <a:extLst>
                      <a:ext uri="{0D108BD9-81ED-4DB2-BD59-A6C34878D82A}">
                        <a16:rowId xmlns:a16="http://schemas.microsoft.com/office/drawing/2014/main" val="10003"/>
                      </a:ext>
                    </a:extLst>
                  </a:tr>
                  <a:tr h="660916">
                    <a:tc>
                      <a:txBody>
                        <a:bodyPr/>
                        <a:lstStyle/>
                        <a:p>
                          <a:pPr algn="ctr"/>
                          <a:r>
                            <a:rPr lang="en-GB" sz="1400" dirty="0"/>
                            <a:t>Perpetuity</a:t>
                          </a:r>
                        </a:p>
                        <a:p>
                          <a:pPr algn="ctr"/>
                          <a:r>
                            <a:rPr lang="en-GB" sz="1200" dirty="0"/>
                            <a:t>(Growing)</a:t>
                          </a:r>
                        </a:p>
                      </a:txBody>
                      <a:tcPr marL="91273" marR="91273"/>
                    </a:tc>
                    <a:tc>
                      <a:txBody>
                        <a:bodyPr/>
                        <a:lstStyle/>
                        <a:p>
                          <a:endParaRPr lang="en-US"/>
                        </a:p>
                      </a:txBody>
                      <a:tcPr marL="91273" marR="91273">
                        <a:blipFill>
                          <a:blip r:embed="rId2"/>
                          <a:stretch>
                            <a:fillRect l="-169655" t="-373394" r="-997241" b="-108257"/>
                          </a:stretch>
                        </a:blipFill>
                      </a:tcPr>
                    </a:tc>
                    <a:tc>
                      <a:txBody>
                        <a:bodyPr/>
                        <a:lstStyle/>
                        <a:p>
                          <a:endParaRPr lang="en-US"/>
                        </a:p>
                      </a:txBody>
                      <a:tcPr marL="91273" marR="91273">
                        <a:blipFill>
                          <a:blip r:embed="rId2"/>
                          <a:stretch>
                            <a:fillRect l="-238415" t="-373394" r="-781707" b="-108257"/>
                          </a:stretch>
                        </a:blipFill>
                      </a:tcPr>
                    </a:tc>
                    <a:tc>
                      <a:txBody>
                        <a:bodyPr/>
                        <a:lstStyle/>
                        <a:p>
                          <a:pPr algn="ctr"/>
                          <a:r>
                            <a:rPr lang="en-GB" sz="1400" dirty="0"/>
                            <a:t>…</a:t>
                          </a:r>
                          <a:endParaRPr lang="en-GB" sz="1400" b="1" dirty="0"/>
                        </a:p>
                      </a:txBody>
                      <a:tcPr marL="91273" marR="91273"/>
                    </a:tc>
                    <a:tc>
                      <a:txBody>
                        <a:bodyPr/>
                        <a:lstStyle/>
                        <a:p>
                          <a:endParaRPr lang="en-US"/>
                        </a:p>
                      </a:txBody>
                      <a:tcPr marL="91273" marR="91273">
                        <a:blipFill>
                          <a:blip r:embed="rId2"/>
                          <a:stretch>
                            <a:fillRect l="-307391" t="-373394" r="-391304" b="-108257"/>
                          </a:stretch>
                        </a:blipFill>
                      </a:tcPr>
                    </a:tc>
                    <a:tc>
                      <a:txBody>
                        <a:bodyPr/>
                        <a:lstStyle/>
                        <a:p>
                          <a:endParaRPr lang="en-US"/>
                        </a:p>
                      </a:txBody>
                      <a:tcPr marL="91273" marR="91273">
                        <a:blipFill>
                          <a:blip r:embed="rId2"/>
                          <a:stretch>
                            <a:fillRect l="-425909" t="-373394" r="-309091" b="-108257"/>
                          </a:stretch>
                        </a:blipFill>
                      </a:tcPr>
                    </a:tc>
                    <a:tc>
                      <a:txBody>
                        <a:bodyPr/>
                        <a:lstStyle/>
                        <a:p>
                          <a:endParaRPr lang="en-US"/>
                        </a:p>
                      </a:txBody>
                      <a:tcPr marL="91273" marR="91273">
                        <a:blipFill>
                          <a:blip r:embed="rId2"/>
                          <a:stretch>
                            <a:fillRect l="-561650" t="-373394" r="-230097" b="-108257"/>
                          </a:stretch>
                        </a:blipFill>
                      </a:tcPr>
                    </a:tc>
                    <a:tc>
                      <a:txBody>
                        <a:bodyPr/>
                        <a:lstStyle/>
                        <a:p>
                          <a:pPr algn="ctr"/>
                          <a:r>
                            <a:rPr lang="en-GB" sz="1400" dirty="0"/>
                            <a:t>…</a:t>
                          </a:r>
                          <a:endParaRPr lang="en-GB" sz="1400" b="1" dirty="0"/>
                        </a:p>
                      </a:txBody>
                      <a:tcPr marL="91273" marR="91273"/>
                    </a:tc>
                    <a:tc>
                      <a:txBody>
                        <a:bodyPr/>
                        <a:lstStyle/>
                        <a:p>
                          <a:endParaRPr lang="en-US"/>
                        </a:p>
                      </a:txBody>
                      <a:tcPr marL="91273" marR="91273">
                        <a:blipFill>
                          <a:blip r:embed="rId2"/>
                          <a:stretch>
                            <a:fillRect l="-399455" t="-373394" r="-1090" b="-108257"/>
                          </a:stretch>
                        </a:blipFill>
                      </a:tcPr>
                    </a:tc>
                    <a:extLst>
                      <a:ext uri="{0D108BD9-81ED-4DB2-BD59-A6C34878D82A}">
                        <a16:rowId xmlns:a16="http://schemas.microsoft.com/office/drawing/2014/main" val="10004"/>
                      </a:ext>
                    </a:extLst>
                  </a:tr>
                  <a:tr h="706556">
                    <a:tc>
                      <a:txBody>
                        <a:bodyPr/>
                        <a:lstStyle/>
                        <a:p>
                          <a:pPr algn="ctr"/>
                          <a:r>
                            <a:rPr lang="en-GB" sz="1400" dirty="0"/>
                            <a:t>Annuity</a:t>
                          </a:r>
                        </a:p>
                        <a:p>
                          <a:pPr algn="ctr"/>
                          <a:r>
                            <a:rPr lang="en-GB" sz="1200" dirty="0"/>
                            <a:t>(Growing)</a:t>
                          </a:r>
                        </a:p>
                      </a:txBody>
                      <a:tcPr marL="91273" marR="91273"/>
                    </a:tc>
                    <a:tc>
                      <a:txBody>
                        <a:bodyPr/>
                        <a:lstStyle/>
                        <a:p>
                          <a:endParaRPr lang="en-US"/>
                        </a:p>
                      </a:txBody>
                      <a:tcPr marL="91273" marR="91273">
                        <a:blipFill>
                          <a:blip r:embed="rId2"/>
                          <a:stretch>
                            <a:fillRect l="-169655" t="-444828" r="-997241" b="-1724"/>
                          </a:stretch>
                        </a:blipFill>
                      </a:tcPr>
                    </a:tc>
                    <a:tc>
                      <a:txBody>
                        <a:bodyPr/>
                        <a:lstStyle/>
                        <a:p>
                          <a:endParaRPr lang="en-US"/>
                        </a:p>
                      </a:txBody>
                      <a:tcPr marL="91273" marR="91273">
                        <a:blipFill>
                          <a:blip r:embed="rId2"/>
                          <a:stretch>
                            <a:fillRect l="-238415" t="-444828" r="-781707" b="-1724"/>
                          </a:stretch>
                        </a:blipFill>
                      </a:tcPr>
                    </a:tc>
                    <a:tc>
                      <a:txBody>
                        <a:bodyPr/>
                        <a:lstStyle/>
                        <a:p>
                          <a:pPr algn="ctr"/>
                          <a:r>
                            <a:rPr lang="en-GB" sz="1400" dirty="0"/>
                            <a:t>…</a:t>
                          </a:r>
                          <a:endParaRPr lang="en-GB" sz="1400" b="1" dirty="0"/>
                        </a:p>
                      </a:txBody>
                      <a:tcPr marL="91273" marR="91273"/>
                    </a:tc>
                    <a:tc>
                      <a:txBody>
                        <a:bodyPr/>
                        <a:lstStyle/>
                        <a:p>
                          <a:endParaRPr lang="en-US"/>
                        </a:p>
                      </a:txBody>
                      <a:tcPr marL="91273" marR="91273">
                        <a:blipFill>
                          <a:blip r:embed="rId2"/>
                          <a:stretch>
                            <a:fillRect l="-307391" t="-444828" r="-391304" b="-1724"/>
                          </a:stretch>
                        </a:blipFill>
                      </a:tcPr>
                    </a:tc>
                    <a:tc>
                      <a:txBody>
                        <a:bodyPr/>
                        <a:lstStyle/>
                        <a:p>
                          <a:endParaRPr lang="en-US"/>
                        </a:p>
                      </a:txBody>
                      <a:tcPr marL="91273" marR="91273">
                        <a:blipFill>
                          <a:blip r:embed="rId2"/>
                          <a:stretch>
                            <a:fillRect l="-425909" t="-444828" r="-309091" b="-1724"/>
                          </a:stretch>
                        </a:blipFill>
                      </a:tcPr>
                    </a:tc>
                    <a:tc>
                      <a:txBody>
                        <a:bodyPr/>
                        <a:lstStyle/>
                        <a:p>
                          <a:pPr algn="ctr"/>
                          <a:r>
                            <a:rPr lang="en-GB" sz="1400" dirty="0"/>
                            <a:t>0</a:t>
                          </a:r>
                          <a:endParaRPr lang="en-GB" sz="1400" b="0" dirty="0"/>
                        </a:p>
                      </a:txBody>
                      <a:tcPr marL="91273" marR="91273"/>
                    </a:tc>
                    <a:tc>
                      <a:txBody>
                        <a:bodyPr/>
                        <a:lstStyle/>
                        <a:p>
                          <a:pPr algn="ctr"/>
                          <a:r>
                            <a:rPr lang="en-GB" sz="1400" dirty="0"/>
                            <a:t>0</a:t>
                          </a:r>
                          <a:endParaRPr lang="en-GB" sz="1400" b="0" dirty="0"/>
                        </a:p>
                      </a:txBody>
                      <a:tcPr marL="91273" marR="91273"/>
                    </a:tc>
                    <a:tc>
                      <a:txBody>
                        <a:bodyPr/>
                        <a:lstStyle/>
                        <a:p>
                          <a:endParaRPr lang="en-US"/>
                        </a:p>
                      </a:txBody>
                      <a:tcPr marL="91273" marR="91273">
                        <a:blipFill>
                          <a:blip r:embed="rId2"/>
                          <a:stretch>
                            <a:fillRect l="-399455" t="-444828" r="-1090" b="-1724"/>
                          </a:stretch>
                        </a:blipFill>
                      </a:tcPr>
                    </a:tc>
                    <a:extLst>
                      <a:ext uri="{0D108BD9-81ED-4DB2-BD59-A6C34878D82A}">
                        <a16:rowId xmlns:a16="http://schemas.microsoft.com/office/drawing/2014/main" val="10005"/>
                      </a:ext>
                    </a:extLst>
                  </a:tr>
                </a:tbl>
              </a:graphicData>
            </a:graphic>
          </p:graphicFrame>
        </mc:Fallback>
      </mc:AlternateContent>
      <p:sp>
        <p:nvSpPr>
          <p:cNvPr id="7" name="Right Arrow 6"/>
          <p:cNvSpPr/>
          <p:nvPr/>
        </p:nvSpPr>
        <p:spPr>
          <a:xfrm>
            <a:off x="2279576" y="3503826"/>
            <a:ext cx="6624736" cy="285215"/>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8" name="Right Arrow 7"/>
          <p:cNvSpPr/>
          <p:nvPr/>
        </p:nvSpPr>
        <p:spPr>
          <a:xfrm>
            <a:off x="6697998" y="4195754"/>
            <a:ext cx="2206315" cy="313366"/>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0" name="TextBox 9"/>
          <p:cNvSpPr txBox="1"/>
          <p:nvPr/>
        </p:nvSpPr>
        <p:spPr>
          <a:xfrm>
            <a:off x="335360" y="1556795"/>
            <a:ext cx="11521280" cy="1200329"/>
          </a:xfrm>
          <a:prstGeom prst="rect">
            <a:avLst/>
          </a:prstGeom>
          <a:noFill/>
        </p:spPr>
        <p:txBody>
          <a:bodyPr wrap="square" rtlCol="0">
            <a:spAutoFit/>
          </a:bodyPr>
          <a:lstStyle/>
          <a:p>
            <a:pPr marL="285750" indent="-285750">
              <a:buClr>
                <a:srgbClr val="A54FA7"/>
              </a:buClr>
              <a:buFont typeface="Arial" panose="020B0604020202020204" pitchFamily="34" charset="0"/>
              <a:buChar char="•"/>
            </a:pPr>
            <a:r>
              <a:rPr lang="en-GB" sz="2400" dirty="0">
                <a:solidFill>
                  <a:prstClr val="black"/>
                </a:solidFill>
              </a:rPr>
              <a:t>To see the difference between perpetuities (starting from year </a:t>
            </a:r>
            <a:r>
              <a:rPr lang="en-GB" sz="2400" dirty="0">
                <a:solidFill>
                  <a:srgbClr val="FF0000"/>
                </a:solidFill>
              </a:rPr>
              <a:t>1</a:t>
            </a:r>
            <a:r>
              <a:rPr lang="en-GB" sz="2400" dirty="0">
                <a:solidFill>
                  <a:prstClr val="black"/>
                </a:solidFill>
              </a:rPr>
              <a:t> or later) and annuity the following table would be informative:</a:t>
            </a:r>
          </a:p>
          <a:p>
            <a:endParaRPr lang="en-GB" sz="2400" dirty="0">
              <a:solidFill>
                <a:prstClr val="black"/>
              </a:solidFill>
            </a:endParaRPr>
          </a:p>
        </p:txBody>
      </p:sp>
      <p:sp>
        <p:nvSpPr>
          <p:cNvPr id="11" name="Right Brace 10"/>
          <p:cNvSpPr/>
          <p:nvPr/>
        </p:nvSpPr>
        <p:spPr>
          <a:xfrm rot="5400000">
            <a:off x="4695460" y="2416889"/>
            <a:ext cx="208790" cy="5184576"/>
          </a:xfrm>
          <a:prstGeom prst="rightBrace">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prstClr val="black"/>
              </a:solidFill>
            </a:endParaRPr>
          </a:p>
        </p:txBody>
      </p:sp>
      <p:sp>
        <p:nvSpPr>
          <p:cNvPr id="9" name="Right Arrow 8"/>
          <p:cNvSpPr/>
          <p:nvPr/>
        </p:nvSpPr>
        <p:spPr>
          <a:xfrm>
            <a:off x="2279576" y="5517233"/>
            <a:ext cx="6624736" cy="292031"/>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12" name="Right Brace 11"/>
          <p:cNvSpPr/>
          <p:nvPr/>
        </p:nvSpPr>
        <p:spPr>
          <a:xfrm rot="5400000">
            <a:off x="4723462" y="3793426"/>
            <a:ext cx="152786" cy="5184576"/>
          </a:xfrm>
          <a:prstGeom prst="rightBrace">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prstClr val="black"/>
              </a:solidFill>
            </a:endParaRPr>
          </a:p>
        </p:txBody>
      </p:sp>
      <p:sp>
        <p:nvSpPr>
          <p:cNvPr id="3" name="Slide Number Placeholder 2">
            <a:extLst>
              <a:ext uri="{FF2B5EF4-FFF2-40B4-BE49-F238E27FC236}">
                <a16:creationId xmlns:a16="http://schemas.microsoft.com/office/drawing/2014/main" id="{0D47FA27-AD86-4276-BEF4-D6088A49121F}"/>
              </a:ext>
            </a:extLst>
          </p:cNvPr>
          <p:cNvSpPr>
            <a:spLocks noGrp="1"/>
          </p:cNvSpPr>
          <p:nvPr>
            <p:ph type="sldNum" sz="quarter" idx="12"/>
          </p:nvPr>
        </p:nvSpPr>
        <p:spPr/>
        <p:txBody>
          <a:bodyPr/>
          <a:lstStyle/>
          <a:p>
            <a:fld id="{E268A2EE-60DF-4D9A-BDB5-E8B57244CE40}" type="slidenum">
              <a:rPr lang="en-GB" smtClean="0"/>
              <a:pPr/>
              <a:t>95</a:t>
            </a:fld>
            <a:endParaRPr lang="en-GB"/>
          </a:p>
        </p:txBody>
      </p:sp>
    </p:spTree>
    <p:extLst>
      <p:ext uri="{BB962C8B-B14F-4D97-AF65-F5344CB8AC3E}">
        <p14:creationId xmlns:p14="http://schemas.microsoft.com/office/powerpoint/2010/main" val="3695755460"/>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692696"/>
            <a:ext cx="11521280"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Future Value of an Annuity</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35360" y="1340768"/>
                <a:ext cx="11521280" cy="5517232"/>
              </a:xfrm>
            </p:spPr>
            <p:txBody>
              <a:bodyPr>
                <a:normAutofit/>
              </a:bodyPr>
              <a:lstStyle/>
              <a:p>
                <a:r>
                  <a:rPr lang="en-GB" sz="2400" b="1" i="1" dirty="0">
                    <a:solidFill>
                      <a:srgbClr val="FF0000"/>
                    </a:solidFill>
                  </a:rPr>
                  <a:t>Future Value of an Annuity:</a:t>
                </a:r>
              </a:p>
              <a:p>
                <a:r>
                  <a:rPr lang="en-GB" sz="2400" dirty="0"/>
                  <a:t>Imagine that you save a specific amount of money, </a:t>
                </a:r>
                <a14:m>
                  <m:oMath xmlns:m="http://schemas.openxmlformats.org/officeDocument/2006/math">
                    <m:r>
                      <a:rPr lang="en-GB" sz="2400" i="1">
                        <a:solidFill>
                          <a:srgbClr val="FF0000"/>
                        </a:solidFill>
                        <a:latin typeface="Cambria Math" panose="02040503050406030204" pitchFamily="18" charset="0"/>
                      </a:rPr>
                      <m:t>𝐶</m:t>
                    </m:r>
                  </m:oMath>
                </a14:m>
                <a:r>
                  <a:rPr lang="en-GB" sz="2400" dirty="0"/>
                  <a:t>, every year (e.g. for your child) for </a:t>
                </a:r>
                <a14:m>
                  <m:oMath xmlns:m="http://schemas.openxmlformats.org/officeDocument/2006/math">
                    <m:r>
                      <a:rPr lang="en-GB" sz="2400" i="1">
                        <a:solidFill>
                          <a:srgbClr val="FF0000"/>
                        </a:solidFill>
                        <a:latin typeface="Cambria Math" panose="02040503050406030204" pitchFamily="18" charset="0"/>
                      </a:rPr>
                      <m:t>𝑚</m:t>
                    </m:r>
                  </m:oMath>
                </a14:m>
                <a:r>
                  <a:rPr lang="en-GB" sz="2400" dirty="0">
                    <a:solidFill>
                      <a:srgbClr val="FF0000"/>
                    </a:solidFill>
                  </a:rPr>
                  <a:t> </a:t>
                </a:r>
                <a:r>
                  <a:rPr lang="en-GB" sz="2400" dirty="0"/>
                  <a:t>years and suppose that the rate of interest remains </a:t>
                </a:r>
                <a14:m>
                  <m:oMath xmlns:m="http://schemas.openxmlformats.org/officeDocument/2006/math">
                    <m:r>
                      <a:rPr lang="en-GB" sz="2400" i="1">
                        <a:solidFill>
                          <a:srgbClr val="FF0000"/>
                        </a:solidFill>
                        <a:latin typeface="Cambria Math" panose="02040503050406030204" pitchFamily="18" charset="0"/>
                      </a:rPr>
                      <m:t>𝑟</m:t>
                    </m:r>
                  </m:oMath>
                </a14:m>
                <a:r>
                  <a:rPr lang="en-GB" sz="2400" dirty="0"/>
                  <a:t> during all these years. What is the future value of this annuity? Or what the value of your money will be at the end of </a:t>
                </a:r>
                <a14:m>
                  <m:oMath xmlns:m="http://schemas.openxmlformats.org/officeDocument/2006/math">
                    <m:r>
                      <a:rPr lang="en-GB" sz="2400" i="1">
                        <a:solidFill>
                          <a:srgbClr val="FF0000"/>
                        </a:solidFill>
                        <a:latin typeface="Cambria Math" panose="02040503050406030204" pitchFamily="18" charset="0"/>
                      </a:rPr>
                      <m:t>𝑚</m:t>
                    </m:r>
                  </m:oMath>
                </a14:m>
                <a:r>
                  <a:rPr lang="en-GB" sz="2400" dirty="0"/>
                  <a:t> years?</a:t>
                </a:r>
              </a:p>
              <a:p>
                <a:r>
                  <a:rPr lang="en-GB" sz="2400" dirty="0"/>
                  <a:t>In order to find the future value of an annuity, first, we should find the PV of the annuity using the annuity factor:</a:t>
                </a:r>
              </a:p>
              <a:p>
                <a:pPr marL="109728" indent="0">
                  <a:buNone/>
                </a:pPr>
                <a:endParaRPr lang="en-GB" sz="1400" dirty="0"/>
              </a:p>
              <a:p>
                <a:pPr marL="109728" indent="0">
                  <a:buNone/>
                </a:pPr>
                <a14:m>
                  <m:oMathPara xmlns:m="http://schemas.openxmlformats.org/officeDocument/2006/math">
                    <m:oMathParaPr>
                      <m:jc m:val="centerGroup"/>
                    </m:oMathParaPr>
                    <m:oMath xmlns:m="http://schemas.openxmlformats.org/officeDocument/2006/math">
                      <m:r>
                        <a:rPr lang="en-GB" sz="2400" i="1">
                          <a:latin typeface="Cambria Math" panose="02040503050406030204" pitchFamily="18" charset="0"/>
                        </a:rPr>
                        <m:t>𝑃𝑉</m:t>
                      </m:r>
                      <m:r>
                        <a:rPr lang="en-GB" sz="2400" i="1">
                          <a:latin typeface="Cambria Math" panose="02040503050406030204" pitchFamily="18" charset="0"/>
                        </a:rPr>
                        <m:t>=</m:t>
                      </m:r>
                      <m:r>
                        <a:rPr lang="en-GB" sz="2400" i="1">
                          <a:latin typeface="Cambria Math" panose="02040503050406030204" pitchFamily="18" charset="0"/>
                        </a:rPr>
                        <m:t>𝐶</m:t>
                      </m:r>
                      <m:d>
                        <m:dPr>
                          <m:begChr m:val="["/>
                          <m:endChr m:val="]"/>
                          <m:ctrlPr>
                            <a:rPr lang="en-GB" sz="2400" i="1">
                              <a:latin typeface="Cambria Math" panose="02040503050406030204" pitchFamily="18" charset="0"/>
                            </a:rPr>
                          </m:ctrlPr>
                        </m:dPr>
                        <m:e>
                          <m:f>
                            <m:fPr>
                              <m:ctrlPr>
                                <a:rPr lang="en-GB" sz="2400" i="1">
                                  <a:latin typeface="Cambria Math" panose="02040503050406030204" pitchFamily="18" charset="0"/>
                                </a:rPr>
                              </m:ctrlPr>
                            </m:fPr>
                            <m:num>
                              <m:r>
                                <a:rPr lang="en-GB" sz="2400" i="1">
                                  <a:latin typeface="Cambria Math" panose="02040503050406030204" pitchFamily="18" charset="0"/>
                                </a:rPr>
                                <m:t>1</m:t>
                              </m:r>
                            </m:num>
                            <m:den>
                              <m:r>
                                <a:rPr lang="en-GB" sz="2400" i="1">
                                  <a:latin typeface="Cambria Math" panose="02040503050406030204" pitchFamily="18" charset="0"/>
                                </a:rPr>
                                <m:t>𝑟</m:t>
                              </m:r>
                            </m:den>
                          </m:f>
                          <m:r>
                            <a:rPr lang="en-GB" sz="2400" i="1">
                              <a:latin typeface="Cambria Math" panose="02040503050406030204" pitchFamily="18" charset="0"/>
                            </a:rPr>
                            <m:t>−</m:t>
                          </m:r>
                          <m:f>
                            <m:fPr>
                              <m:ctrlPr>
                                <a:rPr lang="en-GB" sz="2400" i="1">
                                  <a:latin typeface="Cambria Math" panose="02040503050406030204" pitchFamily="18" charset="0"/>
                                </a:rPr>
                              </m:ctrlPr>
                            </m:fPr>
                            <m:num>
                              <m:r>
                                <a:rPr lang="en-GB" sz="2400" i="1">
                                  <a:latin typeface="Cambria Math" panose="02040503050406030204" pitchFamily="18" charset="0"/>
                                </a:rPr>
                                <m:t>1</m:t>
                              </m:r>
                            </m:num>
                            <m:den>
                              <m:r>
                                <a:rPr lang="en-GB" sz="2400" i="1">
                                  <a:latin typeface="Cambria Math" panose="02040503050406030204" pitchFamily="18" charset="0"/>
                                </a:rPr>
                                <m:t>𝑟</m:t>
                              </m:r>
                              <m:sSup>
                                <m:sSupPr>
                                  <m:ctrlPr>
                                    <a:rPr lang="en-GB" sz="2400" i="1">
                                      <a:latin typeface="Cambria Math" panose="02040503050406030204" pitchFamily="18" charset="0"/>
                                    </a:rPr>
                                  </m:ctrlPr>
                                </m:sSupPr>
                                <m:e>
                                  <m:d>
                                    <m:dPr>
                                      <m:ctrlPr>
                                        <a:rPr lang="en-GB" sz="2400" i="1">
                                          <a:latin typeface="Cambria Math" panose="02040503050406030204" pitchFamily="18" charset="0"/>
                                        </a:rPr>
                                      </m:ctrlPr>
                                    </m:dPr>
                                    <m:e>
                                      <m:r>
                                        <a:rPr lang="en-GB" sz="2400" i="1">
                                          <a:latin typeface="Cambria Math" panose="02040503050406030204" pitchFamily="18" charset="0"/>
                                        </a:rPr>
                                        <m:t>1+</m:t>
                                      </m:r>
                                      <m:r>
                                        <a:rPr lang="en-GB" sz="2400" i="1">
                                          <a:latin typeface="Cambria Math" panose="02040503050406030204" pitchFamily="18" charset="0"/>
                                        </a:rPr>
                                        <m:t>𝑟</m:t>
                                      </m:r>
                                    </m:e>
                                  </m:d>
                                </m:e>
                                <m:sup>
                                  <m:r>
                                    <a:rPr lang="en-GB" sz="2400" i="1">
                                      <a:latin typeface="Cambria Math" panose="02040503050406030204" pitchFamily="18" charset="0"/>
                                    </a:rPr>
                                    <m:t>𝑚</m:t>
                                  </m:r>
                                </m:sup>
                              </m:sSup>
                            </m:den>
                          </m:f>
                        </m:e>
                      </m:d>
                      <m:r>
                        <a:rPr lang="en-GB" sz="2400" i="1">
                          <a:latin typeface="Cambria Math" panose="02040503050406030204" pitchFamily="18" charset="0"/>
                        </a:rPr>
                        <m:t>=</m:t>
                      </m:r>
                      <m:r>
                        <a:rPr lang="en-GB" sz="2400" i="1">
                          <a:latin typeface="Cambria Math" panose="02040503050406030204" pitchFamily="18" charset="0"/>
                        </a:rPr>
                        <m:t>𝐶</m:t>
                      </m:r>
                      <m:r>
                        <a:rPr lang="en-GB" sz="2400" i="1">
                          <a:latin typeface="Cambria Math" panose="02040503050406030204" pitchFamily="18" charset="0"/>
                          <a:ea typeface="Cambria Math" panose="02040503050406030204" pitchFamily="18" charset="0"/>
                        </a:rPr>
                        <m:t>×</m:t>
                      </m:r>
                      <m:sSubSup>
                        <m:sSubSupPr>
                          <m:ctrlPr>
                            <a:rPr lang="en-GB" sz="2400" i="1">
                              <a:latin typeface="Cambria Math" panose="02040503050406030204" pitchFamily="18" charset="0"/>
                              <a:ea typeface="Cambria Math" panose="02040503050406030204" pitchFamily="18" charset="0"/>
                            </a:rPr>
                          </m:ctrlPr>
                        </m:sSubSupPr>
                        <m:e>
                          <m:r>
                            <a:rPr lang="en-GB" sz="2400" i="1">
                              <a:latin typeface="Cambria Math" panose="02040503050406030204" pitchFamily="18" charset="0"/>
                              <a:ea typeface="Cambria Math" panose="02040503050406030204" pitchFamily="18" charset="0"/>
                            </a:rPr>
                            <m:t>𝐴</m:t>
                          </m:r>
                        </m:e>
                        <m:sub>
                          <m:r>
                            <a:rPr lang="en-GB" sz="2400" i="1">
                              <a:latin typeface="Cambria Math" panose="02040503050406030204" pitchFamily="18" charset="0"/>
                              <a:ea typeface="Cambria Math" panose="02040503050406030204" pitchFamily="18" charset="0"/>
                            </a:rPr>
                            <m:t>𝑟</m:t>
                          </m:r>
                        </m:sub>
                        <m:sup>
                          <m:r>
                            <a:rPr lang="en-GB" sz="2400" i="1">
                              <a:latin typeface="Cambria Math" panose="02040503050406030204" pitchFamily="18" charset="0"/>
                              <a:ea typeface="Cambria Math" panose="02040503050406030204" pitchFamily="18" charset="0"/>
                            </a:rPr>
                            <m:t>𝑚</m:t>
                          </m:r>
                        </m:sup>
                      </m:sSubSup>
                    </m:oMath>
                  </m:oMathPara>
                </a14:m>
                <a:endParaRPr lang="en-GB" sz="2400" dirty="0"/>
              </a:p>
              <a:p>
                <a:pPr marL="109728" indent="0">
                  <a:buNone/>
                </a:pPr>
                <a:endParaRPr lang="en-GB" sz="1400" dirty="0"/>
              </a:p>
              <a:p>
                <a:pPr marL="109728" indent="0">
                  <a:buNone/>
                </a:pPr>
                <a:r>
                  <a:rPr lang="en-GB" sz="2400" dirty="0"/>
                  <a:t>So, the Future Value (FV) of this annuity at a compound rate would be:</a:t>
                </a:r>
              </a:p>
              <a:p>
                <a:pPr marL="109728" indent="0">
                  <a:buNone/>
                </a:pPr>
                <a:endParaRPr lang="en-GB" sz="2400" dirty="0"/>
              </a:p>
              <a:p>
                <a:pPr marL="109728" indent="0">
                  <a:buNone/>
                </a:pPr>
                <a14:m>
                  <m:oMathPara xmlns:m="http://schemas.openxmlformats.org/officeDocument/2006/math">
                    <m:oMathParaPr>
                      <m:jc m:val="centerGroup"/>
                    </m:oMathParaPr>
                    <m:oMath xmlns:m="http://schemas.openxmlformats.org/officeDocument/2006/math">
                      <m:r>
                        <a:rPr lang="en-GB" sz="2400" i="1">
                          <a:latin typeface="Cambria Math" panose="02040503050406030204" pitchFamily="18" charset="0"/>
                        </a:rPr>
                        <m:t>𝐹𝑉</m:t>
                      </m:r>
                      <m:r>
                        <a:rPr lang="en-GB" sz="2400" i="1">
                          <a:latin typeface="Cambria Math" panose="02040503050406030204" pitchFamily="18" charset="0"/>
                        </a:rPr>
                        <m:t>=</m:t>
                      </m:r>
                      <m:r>
                        <a:rPr lang="en-GB" sz="2400" i="1">
                          <a:latin typeface="Cambria Math" panose="02040503050406030204" pitchFamily="18" charset="0"/>
                        </a:rPr>
                        <m:t>𝑃𝑉</m:t>
                      </m:r>
                      <m:r>
                        <a:rPr lang="en-GB" sz="2400" i="1">
                          <a:latin typeface="Cambria Math" panose="02040503050406030204" pitchFamily="18" charset="0"/>
                          <a:ea typeface="Cambria Math" panose="02040503050406030204" pitchFamily="18" charset="0"/>
                        </a:rPr>
                        <m:t>×</m:t>
                      </m:r>
                      <m:sSup>
                        <m:sSupPr>
                          <m:ctrlPr>
                            <a:rPr lang="en-GB" sz="2400" i="1">
                              <a:latin typeface="Cambria Math" panose="02040503050406030204" pitchFamily="18" charset="0"/>
                              <a:ea typeface="Cambria Math" panose="02040503050406030204" pitchFamily="18" charset="0"/>
                            </a:rPr>
                          </m:ctrlPr>
                        </m:sSupPr>
                        <m:e>
                          <m:d>
                            <m:dPr>
                              <m:ctrlPr>
                                <a:rPr lang="en-GB" sz="2400" i="1">
                                  <a:latin typeface="Cambria Math" panose="02040503050406030204" pitchFamily="18" charset="0"/>
                                  <a:ea typeface="Cambria Math" panose="02040503050406030204" pitchFamily="18" charset="0"/>
                                </a:rPr>
                              </m:ctrlPr>
                            </m:dPr>
                            <m:e>
                              <m:r>
                                <a:rPr lang="en-GB" sz="2400" i="1">
                                  <a:latin typeface="Cambria Math" panose="02040503050406030204" pitchFamily="18" charset="0"/>
                                  <a:ea typeface="Cambria Math" panose="02040503050406030204" pitchFamily="18" charset="0"/>
                                </a:rPr>
                                <m:t>1+</m:t>
                              </m:r>
                              <m:r>
                                <a:rPr lang="en-GB" sz="2400" i="1">
                                  <a:latin typeface="Cambria Math" panose="02040503050406030204" pitchFamily="18" charset="0"/>
                                  <a:ea typeface="Cambria Math" panose="02040503050406030204" pitchFamily="18" charset="0"/>
                                </a:rPr>
                                <m:t>𝑟</m:t>
                              </m:r>
                            </m:e>
                          </m:d>
                        </m:e>
                        <m:sup>
                          <m:r>
                            <a:rPr lang="en-GB" sz="2400" i="1">
                              <a:latin typeface="Cambria Math" panose="02040503050406030204" pitchFamily="18" charset="0"/>
                              <a:ea typeface="Cambria Math" panose="02040503050406030204" pitchFamily="18" charset="0"/>
                            </a:rPr>
                            <m:t>𝑚</m:t>
                          </m:r>
                        </m:sup>
                      </m:sSup>
                      <m:r>
                        <a:rPr lang="en-GB" sz="2400" i="1">
                          <a:latin typeface="Cambria Math" panose="02040503050406030204" pitchFamily="18" charset="0"/>
                          <a:ea typeface="Cambria Math" panose="02040503050406030204" pitchFamily="18" charset="0"/>
                        </a:rPr>
                        <m:t>=</m:t>
                      </m:r>
                      <m:f>
                        <m:fPr>
                          <m:ctrlPr>
                            <a:rPr lang="en-GB" sz="2400" i="1">
                              <a:latin typeface="Cambria Math" panose="02040503050406030204" pitchFamily="18" charset="0"/>
                              <a:ea typeface="Cambria Math" panose="02040503050406030204" pitchFamily="18" charset="0"/>
                            </a:rPr>
                          </m:ctrlPr>
                        </m:fPr>
                        <m:num>
                          <m:r>
                            <a:rPr lang="en-GB" sz="2400" i="1">
                              <a:latin typeface="Cambria Math" panose="02040503050406030204" pitchFamily="18" charset="0"/>
                              <a:ea typeface="Cambria Math" panose="02040503050406030204" pitchFamily="18" charset="0"/>
                            </a:rPr>
                            <m:t>𝐶</m:t>
                          </m:r>
                        </m:num>
                        <m:den>
                          <m:r>
                            <a:rPr lang="en-GB" sz="2400" i="1">
                              <a:latin typeface="Cambria Math" panose="02040503050406030204" pitchFamily="18" charset="0"/>
                              <a:ea typeface="Cambria Math" panose="02040503050406030204" pitchFamily="18" charset="0"/>
                            </a:rPr>
                            <m:t>𝑟</m:t>
                          </m:r>
                        </m:den>
                      </m:f>
                      <m:d>
                        <m:dPr>
                          <m:begChr m:val="["/>
                          <m:endChr m:val="]"/>
                          <m:ctrlPr>
                            <a:rPr lang="en-GB" sz="2400" i="1">
                              <a:latin typeface="Cambria Math" panose="02040503050406030204" pitchFamily="18" charset="0"/>
                              <a:ea typeface="Cambria Math" panose="02040503050406030204" pitchFamily="18" charset="0"/>
                            </a:rPr>
                          </m:ctrlPr>
                        </m:dPr>
                        <m:e>
                          <m:sSup>
                            <m:sSupPr>
                              <m:ctrlPr>
                                <a:rPr lang="en-GB" sz="2400" i="1">
                                  <a:latin typeface="Cambria Math" panose="02040503050406030204" pitchFamily="18" charset="0"/>
                                  <a:ea typeface="Cambria Math" panose="02040503050406030204" pitchFamily="18" charset="0"/>
                                </a:rPr>
                              </m:ctrlPr>
                            </m:sSupPr>
                            <m:e>
                              <m:d>
                                <m:dPr>
                                  <m:ctrlPr>
                                    <a:rPr lang="en-GB" sz="2400" i="1">
                                      <a:latin typeface="Cambria Math" panose="02040503050406030204" pitchFamily="18" charset="0"/>
                                      <a:ea typeface="Cambria Math" panose="02040503050406030204" pitchFamily="18" charset="0"/>
                                    </a:rPr>
                                  </m:ctrlPr>
                                </m:dPr>
                                <m:e>
                                  <m:r>
                                    <a:rPr lang="en-GB" sz="2400" i="1">
                                      <a:latin typeface="Cambria Math" panose="02040503050406030204" pitchFamily="18" charset="0"/>
                                      <a:ea typeface="Cambria Math" panose="02040503050406030204" pitchFamily="18" charset="0"/>
                                    </a:rPr>
                                    <m:t>1+</m:t>
                                  </m:r>
                                  <m:r>
                                    <a:rPr lang="en-GB" sz="2400" i="1">
                                      <a:latin typeface="Cambria Math" panose="02040503050406030204" pitchFamily="18" charset="0"/>
                                      <a:ea typeface="Cambria Math" panose="02040503050406030204" pitchFamily="18" charset="0"/>
                                    </a:rPr>
                                    <m:t>𝑟</m:t>
                                  </m:r>
                                </m:e>
                              </m:d>
                            </m:e>
                            <m:sup>
                              <m:r>
                                <a:rPr lang="en-GB" sz="2400" i="1">
                                  <a:latin typeface="Cambria Math" panose="02040503050406030204" pitchFamily="18" charset="0"/>
                                  <a:ea typeface="Cambria Math" panose="02040503050406030204" pitchFamily="18" charset="0"/>
                                </a:rPr>
                                <m:t>𝑚</m:t>
                              </m:r>
                            </m:sup>
                          </m:sSup>
                          <m:r>
                            <a:rPr lang="en-GB" sz="2400" i="1">
                              <a:latin typeface="Cambria Math" panose="02040503050406030204" pitchFamily="18" charset="0"/>
                              <a:ea typeface="Cambria Math" panose="02040503050406030204" pitchFamily="18" charset="0"/>
                            </a:rPr>
                            <m:t>−1</m:t>
                          </m:r>
                        </m:e>
                      </m:d>
                    </m:oMath>
                  </m:oMathPara>
                </a14:m>
                <a:endParaRPr lang="en-GB" sz="2400" dirty="0"/>
              </a:p>
              <a:p>
                <a:endParaRPr lang="en-GB"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35360" y="1340768"/>
                <a:ext cx="11521280" cy="5517232"/>
              </a:xfrm>
              <a:blipFill>
                <a:blip r:embed="rId2"/>
                <a:stretch>
                  <a:fillRect t="-884" r="-582"/>
                </a:stretch>
              </a:blipFill>
            </p:spPr>
            <p:txBody>
              <a:bodyPr/>
              <a:lstStyle/>
              <a:p>
                <a:r>
                  <a:rPr lang="en-GB">
                    <a:noFill/>
                  </a:rPr>
                  <a:t> </a:t>
                </a:r>
              </a:p>
            </p:txBody>
          </p:sp>
        </mc:Fallback>
      </mc:AlternateContent>
      <p:cxnSp>
        <p:nvCxnSpPr>
          <p:cNvPr id="5" name="Straight Arrow Connector 4"/>
          <p:cNvCxnSpPr/>
          <p:nvPr/>
        </p:nvCxnSpPr>
        <p:spPr>
          <a:xfrm flipH="1">
            <a:off x="8207310" y="4193114"/>
            <a:ext cx="504056" cy="2160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 name="TextBox 5"/>
              <p:cNvSpPr txBox="1"/>
              <p:nvPr/>
            </p:nvSpPr>
            <p:spPr>
              <a:xfrm>
                <a:off x="8711366" y="3936440"/>
                <a:ext cx="2520280" cy="369332"/>
              </a:xfrm>
              <a:prstGeom prst="rect">
                <a:avLst/>
              </a:prstGeom>
              <a:noFill/>
            </p:spPr>
            <p:txBody>
              <a:bodyPr wrap="square" rtlCol="0">
                <a:spAutoFit/>
              </a:bodyPr>
              <a:lstStyle/>
              <a:p>
                <a:r>
                  <a:rPr lang="en-GB" dirty="0"/>
                  <a:t>Annuity for </a:t>
                </a:r>
                <a14:m>
                  <m:oMath xmlns:m="http://schemas.openxmlformats.org/officeDocument/2006/math">
                    <m:r>
                      <a:rPr lang="en-GB" i="1">
                        <a:solidFill>
                          <a:srgbClr val="FF0000"/>
                        </a:solidFill>
                        <a:latin typeface="Cambria Math" panose="02040503050406030204" pitchFamily="18" charset="0"/>
                      </a:rPr>
                      <m:t>𝑚</m:t>
                    </m:r>
                  </m:oMath>
                </a14:m>
                <a:r>
                  <a:rPr lang="en-GB" dirty="0">
                    <a:solidFill>
                      <a:srgbClr val="FF0000"/>
                    </a:solidFill>
                  </a:rPr>
                  <a:t> </a:t>
                </a:r>
                <a:r>
                  <a:rPr lang="en-GB" dirty="0"/>
                  <a:t>yeras </a:t>
                </a:r>
              </a:p>
            </p:txBody>
          </p:sp>
        </mc:Choice>
        <mc:Fallback xmlns="">
          <p:sp>
            <p:nvSpPr>
              <p:cNvPr id="6" name="TextBox 5"/>
              <p:cNvSpPr txBox="1">
                <a:spLocks noRot="1" noChangeAspect="1" noMove="1" noResize="1" noEditPoints="1" noAdjustHandles="1" noChangeArrowheads="1" noChangeShapeType="1" noTextEdit="1"/>
              </p:cNvSpPr>
              <p:nvPr/>
            </p:nvSpPr>
            <p:spPr>
              <a:xfrm>
                <a:off x="8711366" y="3936440"/>
                <a:ext cx="2520280" cy="369332"/>
              </a:xfrm>
              <a:prstGeom prst="rect">
                <a:avLst/>
              </a:prstGeom>
              <a:blipFill>
                <a:blip r:embed="rId3"/>
                <a:stretch>
                  <a:fillRect l="-1937" t="-10000" b="-26667"/>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99EF2F93-46F6-460A-BDF3-0B77D7A87E8A}"/>
              </a:ext>
            </a:extLst>
          </p:cNvPr>
          <p:cNvSpPr>
            <a:spLocks noGrp="1"/>
          </p:cNvSpPr>
          <p:nvPr>
            <p:ph type="sldNum" sz="quarter" idx="12"/>
          </p:nvPr>
        </p:nvSpPr>
        <p:spPr/>
        <p:txBody>
          <a:bodyPr/>
          <a:lstStyle/>
          <a:p>
            <a:fld id="{E268A2EE-60DF-4D9A-BDB5-E8B57244CE40}" type="slidenum">
              <a:rPr lang="en-GB" smtClean="0"/>
              <a:pPr/>
              <a:t>96</a:t>
            </a:fld>
            <a:endParaRPr lang="en-GB"/>
          </a:p>
        </p:txBody>
      </p:sp>
    </p:spTree>
    <p:extLst>
      <p:ext uri="{BB962C8B-B14F-4D97-AF65-F5344CB8AC3E}">
        <p14:creationId xmlns:p14="http://schemas.microsoft.com/office/powerpoint/2010/main" val="1817352204"/>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692696"/>
            <a:ext cx="11593288"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Some Specific Examples </a:t>
            </a:r>
          </a:p>
        </p:txBody>
      </p:sp>
      <p:sp>
        <p:nvSpPr>
          <p:cNvPr id="3" name="Content Placeholder 2"/>
          <p:cNvSpPr>
            <a:spLocks noGrp="1"/>
          </p:cNvSpPr>
          <p:nvPr>
            <p:ph idx="1"/>
          </p:nvPr>
        </p:nvSpPr>
        <p:spPr>
          <a:xfrm>
            <a:off x="335360" y="1340768"/>
            <a:ext cx="11593288" cy="5517232"/>
          </a:xfrm>
        </p:spPr>
        <p:txBody>
          <a:bodyPr>
            <a:normAutofit/>
          </a:bodyPr>
          <a:lstStyle/>
          <a:p>
            <a:pPr>
              <a:buFont typeface="Courier New" panose="02070309020205020404" pitchFamily="49" charset="0"/>
              <a:buChar char="o"/>
            </a:pPr>
            <a:r>
              <a:rPr lang="en-GB" sz="2400" b="1" i="1" dirty="0">
                <a:solidFill>
                  <a:srgbClr val="FF0000"/>
                </a:solidFill>
              </a:rPr>
              <a:t>A Delayed Annuity</a:t>
            </a:r>
            <a:r>
              <a:rPr lang="en-GB" sz="2400" dirty="0"/>
              <a:t>:</a:t>
            </a:r>
            <a:r>
              <a:rPr lang="fr-FR" sz="2400" dirty="0"/>
              <a:t>(Example </a:t>
            </a:r>
            <a:r>
              <a:rPr lang="fr-FR" sz="2400" dirty="0">
                <a:solidFill>
                  <a:srgbClr val="FF0000"/>
                </a:solidFill>
              </a:rPr>
              <a:t>4.18</a:t>
            </a:r>
            <a:r>
              <a:rPr lang="fr-FR" sz="2400" dirty="0"/>
              <a:t>, </a:t>
            </a:r>
            <a:r>
              <a:rPr lang="fr-FR" sz="2400" dirty="0" err="1"/>
              <a:t>Hiillier</a:t>
            </a:r>
            <a:r>
              <a:rPr lang="fr-FR" sz="2400" dirty="0"/>
              <a:t> et al </a:t>
            </a:r>
            <a:r>
              <a:rPr lang="fr-FR" sz="2400" dirty="0">
                <a:solidFill>
                  <a:srgbClr val="FF0000"/>
                </a:solidFill>
              </a:rPr>
              <a:t>2013</a:t>
            </a:r>
            <a:r>
              <a:rPr lang="fr-FR" sz="2400" dirty="0"/>
              <a:t>, p.</a:t>
            </a:r>
            <a:r>
              <a:rPr lang="fr-FR" sz="2400" dirty="0">
                <a:solidFill>
                  <a:srgbClr val="FF0000"/>
                </a:solidFill>
              </a:rPr>
              <a:t>111</a:t>
            </a:r>
            <a:r>
              <a:rPr lang="fr-FR" sz="2400" dirty="0"/>
              <a:t>): </a:t>
            </a:r>
            <a:r>
              <a:rPr lang="en-GB" sz="2400" dirty="0"/>
              <a:t> </a:t>
            </a:r>
          </a:p>
        </p:txBody>
      </p:sp>
      <mc:AlternateContent xmlns:mc="http://schemas.openxmlformats.org/markup-compatibility/2006" xmlns:a14="http://schemas.microsoft.com/office/drawing/2010/main">
        <mc:Choice Requires="a14">
          <p:sp>
            <p:nvSpPr>
              <p:cNvPr id="4" name="Content Placeholder 2"/>
              <p:cNvSpPr txBox="1">
                <a:spLocks/>
              </p:cNvSpPr>
              <p:nvPr/>
            </p:nvSpPr>
            <p:spPr>
              <a:xfrm>
                <a:off x="335360" y="1836402"/>
                <a:ext cx="11593288" cy="4760950"/>
              </a:xfrm>
              <a:prstGeom prst="rect">
                <a:avLst/>
              </a:prstGeom>
            </p:spPr>
            <p:txBody>
              <a:bodyPr vert="horz">
                <a:norm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0" indent="0">
                  <a:buNone/>
                  <a:defRPr/>
                </a:pPr>
                <a:r>
                  <a:rPr lang="en-US" sz="2400" dirty="0"/>
                  <a:t>Roberto Balotelli will receive a four-year annuity of </a:t>
                </a:r>
                <a14:m>
                  <m:oMath xmlns:m="http://schemas.openxmlformats.org/officeDocument/2006/math">
                    <m:r>
                      <a:rPr lang="en-US" sz="2400" i="1">
                        <a:solidFill>
                          <a:srgbClr val="FF0000"/>
                        </a:solidFill>
                        <a:latin typeface="Cambria Math" panose="02040503050406030204" pitchFamily="18" charset="0"/>
                      </a:rPr>
                      <m:t>€</m:t>
                    </m:r>
                    <m:r>
                      <a:rPr lang="en-GB" sz="2400" i="1">
                        <a:solidFill>
                          <a:srgbClr val="FF0000"/>
                        </a:solidFill>
                        <a:latin typeface="Cambria Math" panose="02040503050406030204" pitchFamily="18" charset="0"/>
                      </a:rPr>
                      <m:t>500</m:t>
                    </m:r>
                    <m:r>
                      <a:rPr lang="en-GB" sz="2400" i="1">
                        <a:solidFill>
                          <a:srgbClr val="FF0000"/>
                        </a:solidFill>
                        <a:latin typeface="Cambria Math" panose="02040503050406030204" pitchFamily="18" charset="0"/>
                      </a:rPr>
                      <m:t> </m:t>
                    </m:r>
                  </m:oMath>
                </a14:m>
                <a:r>
                  <a:rPr lang="en-US" sz="2400" dirty="0"/>
                  <a:t>per year, beginning on date </a:t>
                </a:r>
                <a:r>
                  <a:rPr lang="en-US" sz="2400" dirty="0">
                    <a:solidFill>
                      <a:srgbClr val="FF0000"/>
                    </a:solidFill>
                  </a:rPr>
                  <a:t>6</a:t>
                </a:r>
                <a:r>
                  <a:rPr lang="en-US" sz="2400" dirty="0"/>
                  <a:t>. If the interest rate is </a:t>
                </a:r>
                <a:r>
                  <a:rPr lang="en-US" sz="2400" dirty="0">
                    <a:solidFill>
                      <a:srgbClr val="FF0000"/>
                    </a:solidFill>
                  </a:rPr>
                  <a:t>10</a:t>
                </a:r>
                <a:r>
                  <a:rPr lang="en-US" sz="2400" dirty="0"/>
                  <a:t> per cent, what is the present value of his annuity? How do you do it?</a:t>
                </a:r>
              </a:p>
              <a:p>
                <a:pPr>
                  <a:defRPr/>
                </a:pPr>
                <a:endParaRPr lang="en-US" dirty="0"/>
              </a:p>
              <a:p>
                <a:pPr>
                  <a:defRPr/>
                </a:pPr>
                <a:endParaRPr lang="en-US" dirty="0"/>
              </a:p>
              <a:p>
                <a:pPr marL="457200" indent="-457200">
                  <a:buFontTx/>
                  <a:buAutoNum type="arabicPeriod"/>
                  <a:defRPr/>
                </a:pPr>
                <a:endParaRPr lang="en-US" sz="2400" dirty="0"/>
              </a:p>
              <a:p>
                <a:pPr marL="457200" indent="-457200">
                  <a:buFontTx/>
                  <a:buAutoNum type="arabicPeriod"/>
                  <a:defRPr/>
                </a:pPr>
                <a:r>
                  <a:rPr lang="en-US" sz="2400" dirty="0"/>
                  <a:t>Discount annuity back to year </a:t>
                </a:r>
                <a:r>
                  <a:rPr lang="en-US" sz="2400" dirty="0">
                    <a:solidFill>
                      <a:srgbClr val="FF0000"/>
                    </a:solidFill>
                  </a:rPr>
                  <a:t>5</a:t>
                </a:r>
              </a:p>
              <a:p>
                <a:pPr marL="457200" indent="-457200">
                  <a:buFontTx/>
                  <a:buAutoNum type="arabicPeriod"/>
                  <a:defRPr/>
                </a:pPr>
                <a:r>
                  <a:rPr lang="en-US" sz="2400" dirty="0"/>
                  <a:t>Discount year </a:t>
                </a:r>
                <a:r>
                  <a:rPr lang="en-US" sz="2400" dirty="0">
                    <a:solidFill>
                      <a:srgbClr val="FF0000"/>
                    </a:solidFill>
                  </a:rPr>
                  <a:t>5</a:t>
                </a:r>
                <a:r>
                  <a:rPr lang="en-US" sz="2400" dirty="0"/>
                  <a:t> value of annuity back to year </a:t>
                </a:r>
                <a14:m>
                  <m:oMath xmlns:m="http://schemas.openxmlformats.org/officeDocument/2006/math">
                    <m:r>
                      <a:rPr lang="en-GB" sz="2400" i="1">
                        <a:solidFill>
                          <a:srgbClr val="FF0000"/>
                        </a:solidFill>
                        <a:latin typeface="Cambria Math" panose="02040503050406030204" pitchFamily="18" charset="0"/>
                      </a:rPr>
                      <m:t>0</m:t>
                    </m:r>
                  </m:oMath>
                </a14:m>
                <a:endParaRPr lang="en-GB" sz="2400" dirty="0"/>
              </a:p>
            </p:txBody>
          </p:sp>
        </mc:Choice>
        <mc:Fallback xmlns="">
          <p:sp>
            <p:nvSpPr>
              <p:cNvPr id="4" name="Content Placeholder 2"/>
              <p:cNvSpPr txBox="1">
                <a:spLocks noRot="1" noChangeAspect="1" noMove="1" noResize="1" noEditPoints="1" noAdjustHandles="1" noChangeArrowheads="1" noChangeShapeType="1" noTextEdit="1"/>
              </p:cNvSpPr>
              <p:nvPr/>
            </p:nvSpPr>
            <p:spPr>
              <a:xfrm>
                <a:off x="335360" y="1836402"/>
                <a:ext cx="11593288" cy="4760950"/>
              </a:xfrm>
              <a:prstGeom prst="rect">
                <a:avLst/>
              </a:prstGeom>
              <a:blipFill>
                <a:blip r:embed="rId2"/>
                <a:stretch>
                  <a:fillRect l="-841" t="-1024"/>
                </a:stretch>
              </a:blipFill>
            </p:spPr>
            <p:txBody>
              <a:bodyPr/>
              <a:lstStyle/>
              <a:p>
                <a:r>
                  <a:rPr lang="en-GB">
                    <a:noFill/>
                  </a:rPr>
                  <a:t> </a:t>
                </a:r>
              </a:p>
            </p:txBody>
          </p:sp>
        </mc:Fallback>
      </mc:AlternateContent>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83028" y="2831847"/>
            <a:ext cx="7992888" cy="1194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4616181" y="6416843"/>
            <a:ext cx="3089189" cy="3295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dirty="0"/>
          </a:p>
          <a:p>
            <a:pPr algn="ctr"/>
            <a:endParaRPr lang="en-GB" sz="800" dirty="0"/>
          </a:p>
          <a:p>
            <a:pPr algn="ctr"/>
            <a:r>
              <a:rPr lang="en-GB" sz="500" b="1" dirty="0">
                <a:solidFill>
                  <a:srgbClr val="FF0000"/>
                </a:solidFill>
              </a:rPr>
              <a:t>Adopted from Hillier’s PPT , The McGraw-Hill Companies, 2012</a:t>
            </a:r>
          </a:p>
          <a:p>
            <a:pPr algn="ctr"/>
            <a:endParaRPr lang="en-GB" dirty="0"/>
          </a:p>
        </p:txBody>
      </p:sp>
      <p:sp>
        <p:nvSpPr>
          <p:cNvPr id="7" name="Slide Number Placeholder 6">
            <a:extLst>
              <a:ext uri="{FF2B5EF4-FFF2-40B4-BE49-F238E27FC236}">
                <a16:creationId xmlns:a16="http://schemas.microsoft.com/office/drawing/2014/main" id="{144A8B1D-E046-4CAB-85EA-C3CDFCA4493A}"/>
              </a:ext>
            </a:extLst>
          </p:cNvPr>
          <p:cNvSpPr>
            <a:spLocks noGrp="1"/>
          </p:cNvSpPr>
          <p:nvPr>
            <p:ph type="sldNum" sz="quarter" idx="12"/>
          </p:nvPr>
        </p:nvSpPr>
        <p:spPr/>
        <p:txBody>
          <a:bodyPr/>
          <a:lstStyle/>
          <a:p>
            <a:fld id="{E268A2EE-60DF-4D9A-BDB5-E8B57244CE40}" type="slidenum">
              <a:rPr lang="en-GB" smtClean="0"/>
              <a:pPr/>
              <a:t>97</a:t>
            </a:fld>
            <a:endParaRPr lang="en-GB"/>
          </a:p>
        </p:txBody>
      </p:sp>
    </p:spTree>
    <p:extLst>
      <p:ext uri="{BB962C8B-B14F-4D97-AF65-F5344CB8AC3E}">
        <p14:creationId xmlns:p14="http://schemas.microsoft.com/office/powerpoint/2010/main" val="2109445236"/>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692696"/>
            <a:ext cx="11593288"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Some Specific Examples </a:t>
            </a:r>
          </a:p>
        </p:txBody>
      </p:sp>
      <mc:AlternateContent xmlns:mc="http://schemas.openxmlformats.org/markup-compatibility/2006" xmlns:a14="http://schemas.microsoft.com/office/drawing/2010/main">
        <mc:Choice Requires="a14">
          <p:sp>
            <p:nvSpPr>
              <p:cNvPr id="4" name="Content Placeholder 2"/>
              <p:cNvSpPr>
                <a:spLocks noGrp="1"/>
              </p:cNvSpPr>
              <p:nvPr>
                <p:ph idx="1"/>
              </p:nvPr>
            </p:nvSpPr>
            <p:spPr>
              <a:xfrm>
                <a:off x="334964" y="1341438"/>
                <a:ext cx="11593513" cy="5516562"/>
              </a:xfrm>
            </p:spPr>
            <p:txBody>
              <a:bodyPr>
                <a:normAutofit/>
              </a:bodyPr>
              <a:lstStyle/>
              <a:p>
                <a:pPr marL="0" indent="0">
                  <a:buNone/>
                  <a:defRPr/>
                </a:pPr>
                <a:r>
                  <a:rPr lang="en-GB" sz="2400" b="1" u="sng" dirty="0"/>
                  <a:t>Step 1</a:t>
                </a:r>
                <a:r>
                  <a:rPr lang="en-GB" sz="2400" b="1" dirty="0"/>
                  <a:t>:</a:t>
                </a:r>
                <a:r>
                  <a:rPr lang="en-GB" sz="2400" dirty="0"/>
                  <a:t> Discount annuity to year </a:t>
                </a:r>
                <a:r>
                  <a:rPr lang="en-GB" sz="2400" dirty="0">
                    <a:solidFill>
                      <a:srgbClr val="FF0000"/>
                    </a:solidFill>
                  </a:rPr>
                  <a:t>5</a:t>
                </a:r>
              </a:p>
              <a:p>
                <a:pPr eaLnBrk="1" hangingPunct="1">
                  <a:defRPr/>
                </a:pPr>
                <a:endParaRPr lang="en-GB" dirty="0"/>
              </a:p>
              <a:p>
                <a:pPr marL="109728" indent="0">
                  <a:buNone/>
                  <a:defRPr/>
                </a:pPr>
                <a14:m>
                  <m:oMathPara xmlns:m="http://schemas.openxmlformats.org/officeDocument/2006/math">
                    <m:oMathParaPr>
                      <m:jc m:val="centerGroup"/>
                    </m:oMathParaPr>
                    <m:oMath xmlns:m="http://schemas.openxmlformats.org/officeDocument/2006/math">
                      <m:r>
                        <a:rPr lang="en-GB" sz="2400" i="1">
                          <a:latin typeface="Cambria Math" panose="02040503050406030204" pitchFamily="18" charset="0"/>
                        </a:rPr>
                        <m:t>€</m:t>
                      </m:r>
                      <m:r>
                        <a:rPr lang="en-GB" sz="2400" i="1">
                          <a:latin typeface="Cambria Math" panose="02040503050406030204" pitchFamily="18" charset="0"/>
                        </a:rPr>
                        <m:t>500</m:t>
                      </m:r>
                      <m:d>
                        <m:dPr>
                          <m:begChr m:val="["/>
                          <m:endChr m:val="]"/>
                          <m:ctrlPr>
                            <a:rPr lang="en-GB" sz="2400" i="1">
                              <a:latin typeface="Cambria Math" panose="02040503050406030204" pitchFamily="18" charset="0"/>
                            </a:rPr>
                          </m:ctrlPr>
                        </m:dPr>
                        <m:e>
                          <m:f>
                            <m:fPr>
                              <m:ctrlPr>
                                <a:rPr lang="en-GB" sz="2400" i="1">
                                  <a:latin typeface="Cambria Math" panose="02040503050406030204" pitchFamily="18" charset="0"/>
                                </a:rPr>
                              </m:ctrlPr>
                            </m:fPr>
                            <m:num>
                              <m:r>
                                <a:rPr lang="en-GB" sz="2400" i="1">
                                  <a:latin typeface="Cambria Math" panose="02040503050406030204" pitchFamily="18" charset="0"/>
                                </a:rPr>
                                <m:t>1</m:t>
                              </m:r>
                              <m:r>
                                <a:rPr lang="en-GB" sz="2400" i="1">
                                  <a:latin typeface="Cambria Math" panose="02040503050406030204" pitchFamily="18" charset="0"/>
                                </a:rPr>
                                <m:t>−</m:t>
                              </m:r>
                              <m:f>
                                <m:fPr>
                                  <m:ctrlPr>
                                    <a:rPr lang="en-GB" sz="2400" i="1">
                                      <a:latin typeface="Cambria Math" panose="02040503050406030204" pitchFamily="18" charset="0"/>
                                    </a:rPr>
                                  </m:ctrlPr>
                                </m:fPr>
                                <m:num>
                                  <m:r>
                                    <a:rPr lang="en-GB" sz="2400" i="1">
                                      <a:latin typeface="Cambria Math" panose="02040503050406030204" pitchFamily="18" charset="0"/>
                                    </a:rPr>
                                    <m:t>1</m:t>
                                  </m:r>
                                </m:num>
                                <m:den>
                                  <m:sSup>
                                    <m:sSupPr>
                                      <m:ctrlPr>
                                        <a:rPr lang="en-GB" sz="2400" i="1">
                                          <a:latin typeface="Cambria Math" panose="02040503050406030204" pitchFamily="18" charset="0"/>
                                        </a:rPr>
                                      </m:ctrlPr>
                                    </m:sSupPr>
                                    <m:e>
                                      <m:d>
                                        <m:dPr>
                                          <m:ctrlPr>
                                            <a:rPr lang="en-GB" sz="2400" i="1">
                                              <a:latin typeface="Cambria Math" panose="02040503050406030204" pitchFamily="18" charset="0"/>
                                            </a:rPr>
                                          </m:ctrlPr>
                                        </m:dPr>
                                        <m:e>
                                          <m:r>
                                            <a:rPr lang="en-GB" sz="2400" i="1">
                                              <a:latin typeface="Cambria Math" panose="02040503050406030204" pitchFamily="18" charset="0"/>
                                            </a:rPr>
                                            <m:t>1</m:t>
                                          </m:r>
                                          <m:r>
                                            <a:rPr lang="en-GB" sz="2400" i="1">
                                              <a:latin typeface="Cambria Math" panose="02040503050406030204" pitchFamily="18" charset="0"/>
                                            </a:rPr>
                                            <m:t>.</m:t>
                                          </m:r>
                                          <m:r>
                                            <a:rPr lang="en-GB" sz="2400" i="1">
                                              <a:latin typeface="Cambria Math" panose="02040503050406030204" pitchFamily="18" charset="0"/>
                                            </a:rPr>
                                            <m:t>10</m:t>
                                          </m:r>
                                        </m:e>
                                      </m:d>
                                    </m:e>
                                    <m:sup>
                                      <m:r>
                                        <a:rPr lang="en-GB" sz="2400" i="1">
                                          <a:latin typeface="Cambria Math" panose="02040503050406030204" pitchFamily="18" charset="0"/>
                                        </a:rPr>
                                        <m:t>4</m:t>
                                      </m:r>
                                    </m:sup>
                                  </m:sSup>
                                </m:den>
                              </m:f>
                            </m:num>
                            <m:den>
                              <m:r>
                                <a:rPr lang="en-GB" sz="2400" i="1">
                                  <a:latin typeface="Cambria Math" panose="02040503050406030204" pitchFamily="18" charset="0"/>
                                </a:rPr>
                                <m:t>0</m:t>
                              </m:r>
                              <m:r>
                                <a:rPr lang="en-GB" sz="2400" i="1">
                                  <a:latin typeface="Cambria Math" panose="02040503050406030204" pitchFamily="18" charset="0"/>
                                </a:rPr>
                                <m:t>.</m:t>
                              </m:r>
                              <m:r>
                                <a:rPr lang="en-GB" sz="2400" i="1">
                                  <a:latin typeface="Cambria Math" panose="02040503050406030204" pitchFamily="18" charset="0"/>
                                </a:rPr>
                                <m:t>10</m:t>
                              </m:r>
                            </m:den>
                          </m:f>
                        </m:e>
                      </m:d>
                      <m:r>
                        <a:rPr lang="en-GB" sz="2400" i="1">
                          <a:latin typeface="Cambria Math" panose="02040503050406030204" pitchFamily="18" charset="0"/>
                        </a:rPr>
                        <m:t>=</m:t>
                      </m:r>
                      <m:r>
                        <a:rPr lang="en-GB" sz="2400" i="1">
                          <a:latin typeface="Cambria Math" panose="02040503050406030204" pitchFamily="18" charset="0"/>
                        </a:rPr>
                        <m:t>500</m:t>
                      </m:r>
                      <m:r>
                        <a:rPr lang="en-GB" sz="2400" i="1">
                          <a:latin typeface="Cambria Math" panose="02040503050406030204" pitchFamily="18" charset="0"/>
                          <a:ea typeface="Cambria Math" panose="02040503050406030204" pitchFamily="18" charset="0"/>
                        </a:rPr>
                        <m:t>×</m:t>
                      </m:r>
                      <m:sSubSup>
                        <m:sSubSupPr>
                          <m:ctrlPr>
                            <a:rPr lang="en-GB" sz="2400" i="1">
                              <a:latin typeface="Cambria Math" panose="02040503050406030204" pitchFamily="18" charset="0"/>
                              <a:ea typeface="Cambria Math" panose="02040503050406030204" pitchFamily="18" charset="0"/>
                            </a:rPr>
                          </m:ctrlPr>
                        </m:sSubSupPr>
                        <m:e>
                          <m:r>
                            <a:rPr lang="en-GB" sz="2400" i="1">
                              <a:latin typeface="Cambria Math" panose="02040503050406030204" pitchFamily="18" charset="0"/>
                              <a:ea typeface="Cambria Math" panose="02040503050406030204" pitchFamily="18" charset="0"/>
                            </a:rPr>
                            <m:t>𝐴</m:t>
                          </m:r>
                        </m:e>
                        <m:sub>
                          <m:r>
                            <a:rPr lang="en-GB" sz="2400" i="1">
                              <a:latin typeface="Cambria Math" panose="02040503050406030204" pitchFamily="18" charset="0"/>
                              <a:ea typeface="Cambria Math" panose="02040503050406030204" pitchFamily="18" charset="0"/>
                            </a:rPr>
                            <m:t>0</m:t>
                          </m:r>
                          <m:r>
                            <a:rPr lang="en-GB" sz="2400" i="1">
                              <a:latin typeface="Cambria Math" panose="02040503050406030204" pitchFamily="18" charset="0"/>
                              <a:ea typeface="Cambria Math" panose="02040503050406030204" pitchFamily="18" charset="0"/>
                            </a:rPr>
                            <m:t>.</m:t>
                          </m:r>
                          <m:r>
                            <a:rPr lang="en-GB" sz="2400" i="1">
                              <a:latin typeface="Cambria Math" panose="02040503050406030204" pitchFamily="18" charset="0"/>
                              <a:ea typeface="Cambria Math" panose="02040503050406030204" pitchFamily="18" charset="0"/>
                            </a:rPr>
                            <m:t>10</m:t>
                          </m:r>
                        </m:sub>
                        <m:sup>
                          <m:r>
                            <a:rPr lang="en-GB" sz="2400" i="1">
                              <a:latin typeface="Cambria Math" panose="02040503050406030204" pitchFamily="18" charset="0"/>
                              <a:ea typeface="Cambria Math" panose="02040503050406030204" pitchFamily="18" charset="0"/>
                            </a:rPr>
                            <m:t>4</m:t>
                          </m:r>
                        </m:sup>
                      </m:sSubSup>
                      <m:r>
                        <a:rPr lang="en-GB" sz="2400" i="1">
                          <a:latin typeface="Cambria Math" panose="02040503050406030204" pitchFamily="18" charset="0"/>
                          <a:ea typeface="Cambria Math" panose="02040503050406030204" pitchFamily="18" charset="0"/>
                        </a:rPr>
                        <m:t>=</m:t>
                      </m:r>
                      <m:r>
                        <a:rPr lang="en-GB" sz="2400" i="1">
                          <a:latin typeface="Cambria Math" panose="02040503050406030204" pitchFamily="18" charset="0"/>
                          <a:ea typeface="Cambria Math" panose="02040503050406030204" pitchFamily="18" charset="0"/>
                        </a:rPr>
                        <m:t>500</m:t>
                      </m:r>
                      <m:r>
                        <a:rPr lang="en-GB" sz="2400" i="1">
                          <a:latin typeface="Cambria Math" panose="02040503050406030204" pitchFamily="18" charset="0"/>
                          <a:ea typeface="Cambria Math" panose="02040503050406030204" pitchFamily="18" charset="0"/>
                        </a:rPr>
                        <m:t>×</m:t>
                      </m:r>
                      <m:r>
                        <a:rPr lang="en-GB" sz="2400" i="1">
                          <a:latin typeface="Cambria Math" panose="02040503050406030204" pitchFamily="18" charset="0"/>
                          <a:ea typeface="Cambria Math" panose="02040503050406030204" pitchFamily="18" charset="0"/>
                        </a:rPr>
                        <m:t>3</m:t>
                      </m:r>
                      <m:r>
                        <a:rPr lang="en-GB" sz="2400" i="1">
                          <a:latin typeface="Cambria Math" panose="02040503050406030204" pitchFamily="18" charset="0"/>
                          <a:ea typeface="Cambria Math" panose="02040503050406030204" pitchFamily="18" charset="0"/>
                        </a:rPr>
                        <m:t>.</m:t>
                      </m:r>
                      <m:r>
                        <a:rPr lang="en-GB" sz="2400" i="1">
                          <a:latin typeface="Cambria Math" panose="02040503050406030204" pitchFamily="18" charset="0"/>
                          <a:ea typeface="Cambria Math" panose="02040503050406030204" pitchFamily="18" charset="0"/>
                        </a:rPr>
                        <m:t>1699</m:t>
                      </m:r>
                    </m:oMath>
                  </m:oMathPara>
                </a14:m>
                <a:endParaRPr lang="en-GB" sz="2400" dirty="0">
                  <a:ea typeface="Cambria Math" panose="02040503050406030204" pitchFamily="18" charset="0"/>
                </a:endParaRPr>
              </a:p>
              <a:p>
                <a:pPr marL="109728" indent="0">
                  <a:buNone/>
                  <a:defRPr/>
                </a:pPr>
                <a:r>
                  <a:rPr lang="en-GB" sz="2400" dirty="0"/>
                  <a:t>                                                                                 </a:t>
                </a:r>
                <a14:m>
                  <m:oMath xmlns:m="http://schemas.openxmlformats.org/officeDocument/2006/math">
                    <m:r>
                      <a:rPr lang="en-GB" sz="2400" i="1">
                        <a:latin typeface="Cambria Math" panose="02040503050406030204" pitchFamily="18" charset="0"/>
                      </a:rPr>
                      <m:t>=€</m:t>
                    </m:r>
                    <m:r>
                      <a:rPr lang="en-GB" sz="2400" i="1">
                        <a:latin typeface="Cambria Math" panose="02040503050406030204" pitchFamily="18" charset="0"/>
                      </a:rPr>
                      <m:t>1584</m:t>
                    </m:r>
                    <m:r>
                      <a:rPr lang="en-GB" sz="2400" i="1">
                        <a:latin typeface="Cambria Math" panose="02040503050406030204" pitchFamily="18" charset="0"/>
                      </a:rPr>
                      <m:t>.</m:t>
                    </m:r>
                    <m:r>
                      <a:rPr lang="en-GB" sz="2400" i="1">
                        <a:latin typeface="Cambria Math" panose="02040503050406030204" pitchFamily="18" charset="0"/>
                      </a:rPr>
                      <m:t>95</m:t>
                    </m:r>
                  </m:oMath>
                </a14:m>
                <a:endParaRPr lang="en-GB" sz="2400" dirty="0"/>
              </a:p>
              <a:p>
                <a:pPr marL="0" indent="0">
                  <a:buNone/>
                  <a:defRPr/>
                </a:pPr>
                <a:endParaRPr lang="en-GB" dirty="0"/>
              </a:p>
              <a:p>
                <a:pPr marL="0" indent="0">
                  <a:buNone/>
                  <a:defRPr/>
                </a:pPr>
                <a:r>
                  <a:rPr lang="en-GB" sz="2400" b="1" u="sng" dirty="0"/>
                  <a:t>Step 2</a:t>
                </a:r>
                <a:r>
                  <a:rPr lang="en-GB" sz="2400" b="1" dirty="0"/>
                  <a:t>:</a:t>
                </a:r>
                <a:r>
                  <a:rPr lang="en-GB" sz="2400" dirty="0"/>
                  <a:t> Discount year </a:t>
                </a:r>
                <a:r>
                  <a:rPr lang="en-GB" sz="2400" dirty="0">
                    <a:solidFill>
                      <a:srgbClr val="FF0000"/>
                    </a:solidFill>
                  </a:rPr>
                  <a:t>5</a:t>
                </a:r>
                <a:r>
                  <a:rPr lang="en-GB" sz="2400" dirty="0"/>
                  <a:t> value back to year </a:t>
                </a:r>
                <a14:m>
                  <m:oMath xmlns:m="http://schemas.openxmlformats.org/officeDocument/2006/math">
                    <m:r>
                      <a:rPr lang="en-GB" sz="2400" i="1">
                        <a:solidFill>
                          <a:srgbClr val="FF0000"/>
                        </a:solidFill>
                        <a:latin typeface="Cambria Math" panose="02040503050406030204" pitchFamily="18" charset="0"/>
                      </a:rPr>
                      <m:t>0</m:t>
                    </m:r>
                  </m:oMath>
                </a14:m>
                <a:endParaRPr lang="en-GB" sz="2400" dirty="0"/>
              </a:p>
              <a:p>
                <a:pPr marL="0" indent="0">
                  <a:buNone/>
                  <a:defRPr/>
                </a:pPr>
                <a:endParaRPr lang="en-GB" sz="2400" dirty="0"/>
              </a:p>
            </p:txBody>
          </p:sp>
        </mc:Choice>
        <mc:Fallback xmlns="">
          <p:sp>
            <p:nvSpPr>
              <p:cNvPr id="4" name="Content Placeholder 2"/>
              <p:cNvSpPr>
                <a:spLocks noGrp="1" noRot="1" noChangeAspect="1" noMove="1" noResize="1" noEditPoints="1" noAdjustHandles="1" noChangeArrowheads="1" noChangeShapeType="1" noTextEdit="1"/>
              </p:cNvSpPr>
              <p:nvPr>
                <p:ph idx="1"/>
              </p:nvPr>
            </p:nvSpPr>
            <p:spPr>
              <a:xfrm>
                <a:off x="334964" y="1341438"/>
                <a:ext cx="11593513" cy="5516562"/>
              </a:xfrm>
              <a:blipFill>
                <a:blip r:embed="rId3"/>
                <a:stretch>
                  <a:fillRect l="-841" t="-884"/>
                </a:stretch>
              </a:blipFill>
            </p:spPr>
            <p:txBody>
              <a:bodyPr/>
              <a:lstStyle/>
              <a:p>
                <a:r>
                  <a:rPr lang="en-GB">
                    <a:noFill/>
                  </a:rPr>
                  <a:t> </a:t>
                </a:r>
              </a:p>
            </p:txBody>
          </p:sp>
        </mc:Fallback>
      </mc:AlternateContent>
      <p:graphicFrame>
        <p:nvGraphicFramePr>
          <p:cNvPr id="6" name="Object 3"/>
          <p:cNvGraphicFramePr>
            <a:graphicFrameLocks noChangeAspect="1"/>
          </p:cNvGraphicFramePr>
          <p:nvPr/>
        </p:nvGraphicFramePr>
        <p:xfrm>
          <a:off x="5663953" y="5157193"/>
          <a:ext cx="2846387" cy="1052513"/>
        </p:xfrm>
        <a:graphic>
          <a:graphicData uri="http://schemas.openxmlformats.org/presentationml/2006/ole">
            <mc:AlternateContent xmlns:mc="http://schemas.openxmlformats.org/markup-compatibility/2006">
              <mc:Choice xmlns:v="urn:schemas-microsoft-com:vml" Requires="v">
                <p:oleObj name="Equation" r:id="rId4" imgW="1130591" imgH="419146" progId="Equation.DSMT4">
                  <p:embed/>
                </p:oleObj>
              </mc:Choice>
              <mc:Fallback>
                <p:oleObj name="Equation" r:id="rId4" imgW="1130591" imgH="419146" progId="Equation.DSMT4">
                  <p:embed/>
                  <p:pic>
                    <p:nvPicPr>
                      <p:cNvPr id="6"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63953" y="5157193"/>
                        <a:ext cx="2846387"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Rectangle 6"/>
          <p:cNvSpPr/>
          <p:nvPr/>
        </p:nvSpPr>
        <p:spPr>
          <a:xfrm>
            <a:off x="4616181" y="6416843"/>
            <a:ext cx="3089189" cy="3295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dirty="0"/>
          </a:p>
          <a:p>
            <a:pPr algn="ctr"/>
            <a:endParaRPr lang="en-GB" sz="800" dirty="0"/>
          </a:p>
          <a:p>
            <a:pPr algn="ctr"/>
            <a:r>
              <a:rPr lang="en-GB" sz="500" b="1" dirty="0">
                <a:solidFill>
                  <a:srgbClr val="FF0000"/>
                </a:solidFill>
              </a:rPr>
              <a:t>Adopted from Hillier’s PPT , The McGraw-Hill Companies, 2012</a:t>
            </a:r>
          </a:p>
          <a:p>
            <a:pPr algn="ctr"/>
            <a:endParaRPr lang="en-GB" dirty="0"/>
          </a:p>
        </p:txBody>
      </p:sp>
      <p:sp>
        <p:nvSpPr>
          <p:cNvPr id="3" name="Slide Number Placeholder 2">
            <a:extLst>
              <a:ext uri="{FF2B5EF4-FFF2-40B4-BE49-F238E27FC236}">
                <a16:creationId xmlns:a16="http://schemas.microsoft.com/office/drawing/2014/main" id="{42699DB7-08C3-41AE-B28F-8F75774B17FE}"/>
              </a:ext>
            </a:extLst>
          </p:cNvPr>
          <p:cNvSpPr>
            <a:spLocks noGrp="1"/>
          </p:cNvSpPr>
          <p:nvPr>
            <p:ph type="sldNum" sz="quarter" idx="12"/>
          </p:nvPr>
        </p:nvSpPr>
        <p:spPr/>
        <p:txBody>
          <a:bodyPr/>
          <a:lstStyle/>
          <a:p>
            <a:fld id="{E268A2EE-60DF-4D9A-BDB5-E8B57244CE40}" type="slidenum">
              <a:rPr lang="en-GB" smtClean="0"/>
              <a:pPr/>
              <a:t>98</a:t>
            </a:fld>
            <a:endParaRPr lang="en-GB"/>
          </a:p>
        </p:txBody>
      </p:sp>
    </p:spTree>
    <p:extLst>
      <p:ext uri="{BB962C8B-B14F-4D97-AF65-F5344CB8AC3E}">
        <p14:creationId xmlns:p14="http://schemas.microsoft.com/office/powerpoint/2010/main" val="1220237120"/>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692696"/>
            <a:ext cx="11593288" cy="576064"/>
          </a:xfr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GB" sz="2800" dirty="0"/>
              <a:t>Some Specific Examples </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35360" y="1340768"/>
                <a:ext cx="11593288" cy="5517232"/>
              </a:xfrm>
            </p:spPr>
            <p:txBody>
              <a:bodyPr>
                <a:normAutofit/>
              </a:bodyPr>
              <a:lstStyle/>
              <a:p>
                <a:pPr>
                  <a:buFont typeface="Courier New" panose="02070309020205020404" pitchFamily="49" charset="0"/>
                  <a:buChar char="o"/>
                </a:pPr>
                <a:r>
                  <a:rPr lang="en-GB" sz="2400" b="1" u="sng" dirty="0">
                    <a:solidFill>
                      <a:srgbClr val="FF0000"/>
                    </a:solidFill>
                  </a:rPr>
                  <a:t>Annuity Due</a:t>
                </a:r>
                <a:r>
                  <a:rPr lang="en-GB" sz="2400" dirty="0"/>
                  <a:t>: </a:t>
                </a:r>
                <a:r>
                  <a:rPr lang="en-GB" sz="1200" dirty="0"/>
                  <a:t>(Example </a:t>
                </a:r>
                <a:r>
                  <a:rPr lang="en-GB" sz="1200" dirty="0">
                    <a:solidFill>
                      <a:srgbClr val="FF0000"/>
                    </a:solidFill>
                  </a:rPr>
                  <a:t>4.19</a:t>
                </a:r>
                <a:r>
                  <a:rPr lang="en-GB" sz="1200" dirty="0"/>
                  <a:t>, Hillier et al </a:t>
                </a:r>
                <a:r>
                  <a:rPr lang="en-GB" sz="1200" dirty="0">
                    <a:solidFill>
                      <a:srgbClr val="FF0000"/>
                    </a:solidFill>
                  </a:rPr>
                  <a:t>2013</a:t>
                </a:r>
                <a:r>
                  <a:rPr lang="en-GB" sz="1200" dirty="0"/>
                  <a:t>, p.</a:t>
                </a:r>
                <a:r>
                  <a:rPr lang="en-GB" sz="1200" dirty="0">
                    <a:solidFill>
                      <a:srgbClr val="FF0000"/>
                    </a:solidFill>
                  </a:rPr>
                  <a:t>112</a:t>
                </a:r>
                <a:r>
                  <a:rPr lang="en-GB" sz="1200" dirty="0"/>
                  <a:t>) </a:t>
                </a:r>
              </a:p>
              <a:p>
                <a:pPr marL="109728" indent="0">
                  <a:buNone/>
                </a:pPr>
                <a:endParaRPr lang="en-GB" sz="800" dirty="0"/>
              </a:p>
              <a:p>
                <a:pPr marL="109728" indent="0">
                  <a:buNone/>
                </a:pPr>
                <a:r>
                  <a:rPr lang="en-GB" sz="2400" dirty="0"/>
                  <a:t>Mark Lancaster receives </a:t>
                </a:r>
                <a:r>
                  <a:rPr lang="en-GB" sz="2400" dirty="0">
                    <a:solidFill>
                      <a:srgbClr val="FF0000"/>
                    </a:solidFill>
                  </a:rPr>
                  <a:t>£50,000 </a:t>
                </a:r>
                <a:r>
                  <a:rPr lang="en-GB" sz="2400" dirty="0"/>
                  <a:t>a year for </a:t>
                </a:r>
                <a:r>
                  <a:rPr lang="en-GB" sz="2400" dirty="0">
                    <a:solidFill>
                      <a:srgbClr val="FF0000"/>
                    </a:solidFill>
                  </a:rPr>
                  <a:t>20</a:t>
                </a:r>
                <a:r>
                  <a:rPr lang="en-GB" sz="2400" dirty="0"/>
                  <a:t> years from a competition. Assume that the first payment occurs immediately and that the discount rate is </a:t>
                </a:r>
                <a:r>
                  <a:rPr lang="en-GB" sz="2400" dirty="0">
                    <a:solidFill>
                      <a:srgbClr val="FF0000"/>
                    </a:solidFill>
                  </a:rPr>
                  <a:t>8</a:t>
                </a:r>
                <a:r>
                  <a:rPr lang="en-GB" sz="2400" dirty="0"/>
                  <a:t> per cent.  What is the value of the prize? </a:t>
                </a:r>
              </a:p>
              <a:p>
                <a:pPr marL="109728" indent="0">
                  <a:buNone/>
                </a:pPr>
                <a:endParaRPr lang="en-GB" sz="800" dirty="0"/>
              </a:p>
              <a:p>
                <a:pPr marL="109728" indent="0">
                  <a:buNone/>
                </a:pPr>
                <a14:m>
                  <m:oMathPara xmlns:m="http://schemas.openxmlformats.org/officeDocument/2006/math">
                    <m:oMathParaPr>
                      <m:jc m:val="centerGroup"/>
                    </m:oMathParaPr>
                    <m:oMath xmlns:m="http://schemas.openxmlformats.org/officeDocument/2006/math">
                      <m:r>
                        <a:rPr lang="en-GB" sz="2400" i="1">
                          <a:latin typeface="Cambria Math" panose="02040503050406030204" pitchFamily="18" charset="0"/>
                        </a:rPr>
                        <m:t>£</m:t>
                      </m:r>
                      <m:r>
                        <a:rPr lang="en-GB" sz="2400" i="1">
                          <a:latin typeface="Cambria Math" panose="02040503050406030204" pitchFamily="18" charset="0"/>
                        </a:rPr>
                        <m:t>50</m:t>
                      </m:r>
                      <m:r>
                        <a:rPr lang="en-GB" sz="2400" i="1">
                          <a:latin typeface="Cambria Math" panose="02040503050406030204" pitchFamily="18" charset="0"/>
                        </a:rPr>
                        <m:t>,</m:t>
                      </m:r>
                      <m:r>
                        <a:rPr lang="en-GB" sz="2400" i="1">
                          <a:latin typeface="Cambria Math" panose="02040503050406030204" pitchFamily="18" charset="0"/>
                        </a:rPr>
                        <m:t>000</m:t>
                      </m:r>
                      <m:r>
                        <a:rPr lang="en-GB" sz="2400" i="1">
                          <a:latin typeface="Cambria Math" panose="02040503050406030204" pitchFamily="18" charset="0"/>
                        </a:rPr>
                        <m:t>+£</m:t>
                      </m:r>
                      <m:r>
                        <a:rPr lang="en-GB" sz="2400" i="1">
                          <a:latin typeface="Cambria Math" panose="02040503050406030204" pitchFamily="18" charset="0"/>
                        </a:rPr>
                        <m:t>50</m:t>
                      </m:r>
                      <m:r>
                        <a:rPr lang="en-GB" sz="2400" i="1">
                          <a:latin typeface="Cambria Math" panose="02040503050406030204" pitchFamily="18" charset="0"/>
                        </a:rPr>
                        <m:t>,</m:t>
                      </m:r>
                      <m:r>
                        <a:rPr lang="en-GB" sz="2400" i="1">
                          <a:latin typeface="Cambria Math" panose="02040503050406030204" pitchFamily="18" charset="0"/>
                        </a:rPr>
                        <m:t>000</m:t>
                      </m:r>
                      <m:r>
                        <a:rPr lang="en-GB" sz="2400" i="1">
                          <a:latin typeface="Cambria Math" panose="02040503050406030204" pitchFamily="18" charset="0"/>
                          <a:ea typeface="Cambria Math" panose="02040503050406030204" pitchFamily="18" charset="0"/>
                        </a:rPr>
                        <m:t>×</m:t>
                      </m:r>
                      <m:sSubSup>
                        <m:sSubSupPr>
                          <m:ctrlPr>
                            <a:rPr lang="en-GB" sz="2400" i="1">
                              <a:latin typeface="Cambria Math" panose="02040503050406030204" pitchFamily="18" charset="0"/>
                              <a:ea typeface="Cambria Math" panose="02040503050406030204" pitchFamily="18" charset="0"/>
                            </a:rPr>
                          </m:ctrlPr>
                        </m:sSubSupPr>
                        <m:e>
                          <m:r>
                            <a:rPr lang="en-GB" sz="2400" i="1">
                              <a:latin typeface="Cambria Math" panose="02040503050406030204" pitchFamily="18" charset="0"/>
                              <a:ea typeface="Cambria Math" panose="02040503050406030204" pitchFamily="18" charset="0"/>
                            </a:rPr>
                            <m:t>𝐴</m:t>
                          </m:r>
                        </m:e>
                        <m:sub>
                          <m:r>
                            <a:rPr lang="en-GB" sz="2400" i="1">
                              <a:latin typeface="Cambria Math" panose="02040503050406030204" pitchFamily="18" charset="0"/>
                              <a:ea typeface="Cambria Math" panose="02040503050406030204" pitchFamily="18" charset="0"/>
                            </a:rPr>
                            <m:t>0</m:t>
                          </m:r>
                          <m:r>
                            <a:rPr lang="en-GB" sz="2400" i="1">
                              <a:latin typeface="Cambria Math" panose="02040503050406030204" pitchFamily="18" charset="0"/>
                              <a:ea typeface="Cambria Math" panose="02040503050406030204" pitchFamily="18" charset="0"/>
                            </a:rPr>
                            <m:t>.</m:t>
                          </m:r>
                          <m:r>
                            <a:rPr lang="en-GB" sz="2400" i="1">
                              <a:latin typeface="Cambria Math" panose="02040503050406030204" pitchFamily="18" charset="0"/>
                              <a:ea typeface="Cambria Math" panose="02040503050406030204" pitchFamily="18" charset="0"/>
                            </a:rPr>
                            <m:t>08</m:t>
                          </m:r>
                        </m:sub>
                        <m:sup>
                          <m:r>
                            <a:rPr lang="en-GB" sz="2400" i="1">
                              <a:latin typeface="Cambria Math" panose="02040503050406030204" pitchFamily="18" charset="0"/>
                              <a:ea typeface="Cambria Math" panose="02040503050406030204" pitchFamily="18" charset="0"/>
                            </a:rPr>
                            <m:t>19</m:t>
                          </m:r>
                        </m:sup>
                      </m:sSubSup>
                      <m:r>
                        <a:rPr lang="en-GB" sz="2400" i="1">
                          <a:latin typeface="Cambria Math" panose="02040503050406030204" pitchFamily="18" charset="0"/>
                          <a:ea typeface="Cambria Math" panose="02040503050406030204" pitchFamily="18" charset="0"/>
                        </a:rPr>
                        <m:t>=</m:t>
                      </m:r>
                      <m:r>
                        <a:rPr lang="en-GB" sz="2400" i="1">
                          <a:latin typeface="Cambria Math" panose="02040503050406030204" pitchFamily="18" charset="0"/>
                          <a:ea typeface="Cambria Math" panose="02040503050406030204" pitchFamily="18" charset="0"/>
                        </a:rPr>
                        <m:t>50</m:t>
                      </m:r>
                      <m:r>
                        <a:rPr lang="en-GB" sz="2400" i="1">
                          <a:latin typeface="Cambria Math" panose="02040503050406030204" pitchFamily="18" charset="0"/>
                          <a:ea typeface="Cambria Math" panose="02040503050406030204" pitchFamily="18" charset="0"/>
                        </a:rPr>
                        <m:t>,</m:t>
                      </m:r>
                      <m:r>
                        <a:rPr lang="en-GB" sz="2400" i="1">
                          <a:latin typeface="Cambria Math" panose="02040503050406030204" pitchFamily="18" charset="0"/>
                          <a:ea typeface="Cambria Math" panose="02040503050406030204" pitchFamily="18" charset="0"/>
                        </a:rPr>
                        <m:t>000</m:t>
                      </m:r>
                      <m:r>
                        <a:rPr lang="en-GB" sz="2400" i="1">
                          <a:latin typeface="Cambria Math" panose="02040503050406030204" pitchFamily="18" charset="0"/>
                          <a:ea typeface="Cambria Math" panose="02040503050406030204" pitchFamily="18" charset="0"/>
                        </a:rPr>
                        <m:t>+</m:t>
                      </m:r>
                      <m:d>
                        <m:dPr>
                          <m:ctrlPr>
                            <a:rPr lang="en-GB" sz="2400" i="1">
                              <a:latin typeface="Cambria Math" panose="02040503050406030204" pitchFamily="18" charset="0"/>
                              <a:ea typeface="Cambria Math" panose="02040503050406030204" pitchFamily="18" charset="0"/>
                            </a:rPr>
                          </m:ctrlPr>
                        </m:dPr>
                        <m:e>
                          <m:r>
                            <a:rPr lang="en-GB" sz="2400" i="1">
                              <a:latin typeface="Cambria Math" panose="02040503050406030204" pitchFamily="18" charset="0"/>
                              <a:ea typeface="Cambria Math" panose="02040503050406030204" pitchFamily="18" charset="0"/>
                            </a:rPr>
                            <m:t>50</m:t>
                          </m:r>
                          <m:r>
                            <a:rPr lang="en-GB" sz="2400" i="1">
                              <a:latin typeface="Cambria Math" panose="02040503050406030204" pitchFamily="18" charset="0"/>
                              <a:ea typeface="Cambria Math" panose="02040503050406030204" pitchFamily="18" charset="0"/>
                            </a:rPr>
                            <m:t>,</m:t>
                          </m:r>
                          <m:r>
                            <a:rPr lang="en-GB" sz="2400" i="1">
                              <a:latin typeface="Cambria Math" panose="02040503050406030204" pitchFamily="18" charset="0"/>
                              <a:ea typeface="Cambria Math" panose="02040503050406030204" pitchFamily="18" charset="0"/>
                            </a:rPr>
                            <m:t>000</m:t>
                          </m:r>
                          <m:r>
                            <a:rPr lang="en-GB" sz="2400" i="1">
                              <a:latin typeface="Cambria Math" panose="02040503050406030204" pitchFamily="18" charset="0"/>
                              <a:ea typeface="Cambria Math" panose="02040503050406030204" pitchFamily="18" charset="0"/>
                            </a:rPr>
                            <m:t>×</m:t>
                          </m:r>
                          <m:r>
                            <a:rPr lang="en-GB" sz="2400" i="1">
                              <a:latin typeface="Cambria Math" panose="02040503050406030204" pitchFamily="18" charset="0"/>
                              <a:ea typeface="Cambria Math" panose="02040503050406030204" pitchFamily="18" charset="0"/>
                            </a:rPr>
                            <m:t>9</m:t>
                          </m:r>
                          <m:r>
                            <a:rPr lang="en-GB" sz="2400" i="1">
                              <a:latin typeface="Cambria Math" panose="02040503050406030204" pitchFamily="18" charset="0"/>
                              <a:ea typeface="Cambria Math" panose="02040503050406030204" pitchFamily="18" charset="0"/>
                            </a:rPr>
                            <m:t>.</m:t>
                          </m:r>
                          <m:r>
                            <a:rPr lang="en-GB" sz="2400" i="1">
                              <a:latin typeface="Cambria Math" panose="02040503050406030204" pitchFamily="18" charset="0"/>
                              <a:ea typeface="Cambria Math" panose="02040503050406030204" pitchFamily="18" charset="0"/>
                            </a:rPr>
                            <m:t>6036</m:t>
                          </m:r>
                        </m:e>
                      </m:d>
                      <m:r>
                        <a:rPr lang="en-GB" sz="2400" i="1">
                          <a:latin typeface="Cambria Math" panose="02040503050406030204" pitchFamily="18" charset="0"/>
                          <a:ea typeface="Cambria Math" panose="02040503050406030204" pitchFamily="18" charset="0"/>
                        </a:rPr>
                        <m:t>=£</m:t>
                      </m:r>
                      <m:r>
                        <a:rPr lang="en-GB" sz="2400" i="1">
                          <a:latin typeface="Cambria Math" panose="02040503050406030204" pitchFamily="18" charset="0"/>
                          <a:ea typeface="Cambria Math" panose="02040503050406030204" pitchFamily="18" charset="0"/>
                        </a:rPr>
                        <m:t>530</m:t>
                      </m:r>
                      <m:r>
                        <a:rPr lang="en-GB" sz="2400" i="1">
                          <a:latin typeface="Cambria Math" panose="02040503050406030204" pitchFamily="18" charset="0"/>
                          <a:ea typeface="Cambria Math" panose="02040503050406030204" pitchFamily="18" charset="0"/>
                        </a:rPr>
                        <m:t>,</m:t>
                      </m:r>
                      <m:r>
                        <a:rPr lang="en-GB" sz="2400" i="1">
                          <a:latin typeface="Cambria Math" panose="02040503050406030204" pitchFamily="18" charset="0"/>
                          <a:ea typeface="Cambria Math" panose="02040503050406030204" pitchFamily="18" charset="0"/>
                        </a:rPr>
                        <m:t>180</m:t>
                      </m:r>
                    </m:oMath>
                  </m:oMathPara>
                </a14:m>
                <a:endParaRPr lang="en-GB" sz="2400" dirty="0"/>
              </a:p>
              <a:p>
                <a:pPr marL="109728" indent="0">
                  <a:buNone/>
                </a:pPr>
                <a:endParaRPr lang="en-GB" sz="2400" dirty="0"/>
              </a:p>
              <a:p>
                <a:pPr marL="109728" indent="0">
                  <a:buNone/>
                </a:pPr>
                <a:endParaRPr lang="en-GB" sz="2400" dirty="0"/>
              </a:p>
              <a:p>
                <a:pPr>
                  <a:buFont typeface="Courier New" panose="02070309020205020404" pitchFamily="49" charset="0"/>
                  <a:buChar char="o"/>
                </a:pPr>
                <a:r>
                  <a:rPr lang="en-GB" sz="2400" b="1" u="sng" dirty="0">
                    <a:solidFill>
                      <a:srgbClr val="FF0000"/>
                    </a:solidFill>
                  </a:rPr>
                  <a:t>Infrequent Annuities</a:t>
                </a:r>
                <a:r>
                  <a:rPr lang="en-GB" sz="2400" dirty="0"/>
                  <a:t>: </a:t>
                </a:r>
                <a:r>
                  <a:rPr lang="en-GB" sz="1200" dirty="0"/>
                  <a:t>(Example </a:t>
                </a:r>
                <a:r>
                  <a:rPr lang="en-GB" sz="1200" dirty="0">
                    <a:solidFill>
                      <a:srgbClr val="FF0000"/>
                    </a:solidFill>
                  </a:rPr>
                  <a:t>4.20</a:t>
                </a:r>
                <a:r>
                  <a:rPr lang="en-GB" sz="1200" dirty="0"/>
                  <a:t>, Hillier et al </a:t>
                </a:r>
                <a:r>
                  <a:rPr lang="en-GB" sz="1200" dirty="0">
                    <a:solidFill>
                      <a:srgbClr val="FF0000"/>
                    </a:solidFill>
                  </a:rPr>
                  <a:t>2013</a:t>
                </a:r>
                <a:r>
                  <a:rPr lang="en-GB" sz="1200" dirty="0"/>
                  <a:t>, p.</a:t>
                </a:r>
                <a:r>
                  <a:rPr lang="en-GB" sz="1200" dirty="0">
                    <a:solidFill>
                      <a:srgbClr val="FF0000"/>
                    </a:solidFill>
                  </a:rPr>
                  <a:t>112</a:t>
                </a:r>
                <a:r>
                  <a:rPr lang="en-GB" sz="1200" dirty="0"/>
                  <a:t>) </a:t>
                </a:r>
              </a:p>
              <a:p>
                <a:pPr marL="109728" indent="0">
                  <a:buNone/>
                </a:pPr>
                <a:endParaRPr lang="en-GB" sz="800" dirty="0"/>
              </a:p>
              <a:p>
                <a:pPr marL="109728" indent="0">
                  <a:buNone/>
                </a:pPr>
                <a:r>
                  <a:rPr lang="en-GB" sz="2400" dirty="0"/>
                  <a:t>Ann Chen receives an annuity of </a:t>
                </a:r>
                <a:r>
                  <a:rPr lang="en-GB" sz="2400" dirty="0">
                    <a:solidFill>
                      <a:srgbClr val="FF0000"/>
                    </a:solidFill>
                  </a:rPr>
                  <a:t>£450</a:t>
                </a:r>
                <a:r>
                  <a:rPr lang="en-GB" sz="2400" dirty="0"/>
                  <a:t>, payable once every two years. The annuity stretches out over </a:t>
                </a:r>
                <a:r>
                  <a:rPr lang="en-GB" sz="2400" dirty="0">
                    <a:solidFill>
                      <a:srgbClr val="FF0000"/>
                    </a:solidFill>
                  </a:rPr>
                  <a:t>20</a:t>
                </a:r>
                <a:r>
                  <a:rPr lang="en-GB" sz="2400" dirty="0"/>
                  <a:t> years. The first payment occurs at date </a:t>
                </a:r>
                <a:r>
                  <a:rPr lang="en-GB" sz="2400" dirty="0">
                    <a:solidFill>
                      <a:srgbClr val="FF0000"/>
                    </a:solidFill>
                  </a:rPr>
                  <a:t>2</a:t>
                </a:r>
                <a:r>
                  <a:rPr lang="en-GB" sz="2400" dirty="0"/>
                  <a:t>— that is, two years from today. The annual interest rate is </a:t>
                </a:r>
                <a:r>
                  <a:rPr lang="en-GB" sz="2400" dirty="0">
                    <a:solidFill>
                      <a:srgbClr val="FF0000"/>
                    </a:solidFill>
                  </a:rPr>
                  <a:t>6</a:t>
                </a:r>
                <a:r>
                  <a:rPr lang="en-GB" sz="2400" dirty="0"/>
                  <a:t> percent.  What is the value of this annuity?</a:t>
                </a:r>
              </a:p>
              <a:p>
                <a:pPr marL="109728" indent="0">
                  <a:buNone/>
                </a:pPr>
                <a:endParaRPr lang="en-GB"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35360" y="1340768"/>
                <a:ext cx="11593288" cy="5517232"/>
              </a:xfrm>
              <a:blipFill>
                <a:blip r:embed="rId2"/>
                <a:stretch>
                  <a:fillRect t="-884" r="-1157"/>
                </a:stretch>
              </a:blipFill>
            </p:spPr>
            <p:txBody>
              <a:bodyPr/>
              <a:lstStyle/>
              <a:p>
                <a:r>
                  <a:rPr lang="en-GB">
                    <a:noFill/>
                  </a:rPr>
                  <a:t> </a:t>
                </a:r>
              </a:p>
            </p:txBody>
          </p:sp>
        </mc:Fallback>
      </mc:AlternateContent>
      <p:sp>
        <p:nvSpPr>
          <p:cNvPr id="4" name="Right Brace 3"/>
          <p:cNvSpPr/>
          <p:nvPr/>
        </p:nvSpPr>
        <p:spPr>
          <a:xfrm rot="5400000">
            <a:off x="3813514" y="2636912"/>
            <a:ext cx="252028" cy="212423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 name="TextBox 4"/>
          <p:cNvSpPr txBox="1"/>
          <p:nvPr/>
        </p:nvSpPr>
        <p:spPr>
          <a:xfrm>
            <a:off x="2985422" y="3730052"/>
            <a:ext cx="2016224" cy="369332"/>
          </a:xfrm>
          <a:prstGeom prst="rect">
            <a:avLst/>
          </a:prstGeom>
          <a:noFill/>
        </p:spPr>
        <p:txBody>
          <a:bodyPr wrap="square" rtlCol="0">
            <a:spAutoFit/>
          </a:bodyPr>
          <a:lstStyle/>
          <a:p>
            <a:r>
              <a:rPr lang="en-GB" dirty="0">
                <a:solidFill>
                  <a:srgbClr val="FF0000"/>
                </a:solidFill>
              </a:rPr>
              <a:t>19</a:t>
            </a:r>
            <a:r>
              <a:rPr lang="en-GB" dirty="0"/>
              <a:t> years Annuity </a:t>
            </a:r>
          </a:p>
        </p:txBody>
      </p:sp>
      <p:sp>
        <p:nvSpPr>
          <p:cNvPr id="6" name="Rectangle 5"/>
          <p:cNvSpPr/>
          <p:nvPr/>
        </p:nvSpPr>
        <p:spPr>
          <a:xfrm>
            <a:off x="4616181" y="6416843"/>
            <a:ext cx="3089189" cy="3295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dirty="0"/>
          </a:p>
          <a:p>
            <a:pPr algn="ctr"/>
            <a:endParaRPr lang="en-GB" sz="800" dirty="0"/>
          </a:p>
          <a:p>
            <a:pPr algn="ctr"/>
            <a:r>
              <a:rPr lang="en-GB" sz="500" b="1" dirty="0">
                <a:solidFill>
                  <a:srgbClr val="FF0000"/>
                </a:solidFill>
              </a:rPr>
              <a:t>Adopted from Hillier’s PPT , The McGraw-Hill Companies, 2012</a:t>
            </a:r>
          </a:p>
          <a:p>
            <a:pPr algn="ctr"/>
            <a:endParaRPr lang="en-GB" dirty="0"/>
          </a:p>
        </p:txBody>
      </p:sp>
      <p:sp>
        <p:nvSpPr>
          <p:cNvPr id="7" name="Slide Number Placeholder 6">
            <a:extLst>
              <a:ext uri="{FF2B5EF4-FFF2-40B4-BE49-F238E27FC236}">
                <a16:creationId xmlns:a16="http://schemas.microsoft.com/office/drawing/2014/main" id="{F9BD59FD-DD73-4F60-AC65-B7295E57D447}"/>
              </a:ext>
            </a:extLst>
          </p:cNvPr>
          <p:cNvSpPr>
            <a:spLocks noGrp="1"/>
          </p:cNvSpPr>
          <p:nvPr>
            <p:ph type="sldNum" sz="quarter" idx="12"/>
          </p:nvPr>
        </p:nvSpPr>
        <p:spPr/>
        <p:txBody>
          <a:bodyPr/>
          <a:lstStyle/>
          <a:p>
            <a:fld id="{E268A2EE-60DF-4D9A-BDB5-E8B57244CE40}" type="slidenum">
              <a:rPr lang="en-GB" smtClean="0"/>
              <a:pPr/>
              <a:t>99</a:t>
            </a:fld>
            <a:endParaRPr lang="en-GB"/>
          </a:p>
        </p:txBody>
      </p:sp>
    </p:spTree>
    <p:extLst>
      <p:ext uri="{BB962C8B-B14F-4D97-AF65-F5344CB8AC3E}">
        <p14:creationId xmlns:p14="http://schemas.microsoft.com/office/powerpoint/2010/main" val="1161106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Custom 1">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E2EFD9"/>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1_Urban">
  <a:themeElements>
    <a:clrScheme name="Custom 13">
      <a:dk1>
        <a:srgbClr val="000000"/>
      </a:dk1>
      <a:lt1>
        <a:sysClr val="window" lastClr="FFFFFF"/>
      </a:lt1>
      <a:dk2>
        <a:srgbClr val="5E5E5E"/>
      </a:dk2>
      <a:lt2>
        <a:srgbClr val="DDDDDD"/>
      </a:lt2>
      <a:accent1>
        <a:srgbClr val="418AB3"/>
      </a:accent1>
      <a:accent2>
        <a:srgbClr val="A6B727"/>
      </a:accent2>
      <a:accent3>
        <a:srgbClr val="F69200"/>
      </a:accent3>
      <a:accent4>
        <a:srgbClr val="D7E7F0"/>
      </a:accent4>
      <a:accent5>
        <a:srgbClr val="FEC306"/>
      </a:accent5>
      <a:accent6>
        <a:srgbClr val="F0F4CF"/>
      </a:accent6>
      <a:hlink>
        <a:srgbClr val="F59E00"/>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Glossy">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12700" cap="flat" cmpd="sng" algn="ctr">
          <a:solidFill>
            <a:schemeClr val="phClr">
              <a:tint val="95000"/>
              <a:shade val="95000"/>
              <a:satMod val="120000"/>
            </a:schemeClr>
          </a:solidFill>
          <a:prstDash val="solid"/>
        </a:ln>
        <a:ln w="55000" cap="flat" cmpd="thickThin" algn="ctr">
          <a:solidFill>
            <a:schemeClr val="phClr">
              <a:tint val="90000"/>
              <a:satMod val="130000"/>
            </a:schemeClr>
          </a:solidFill>
          <a:prstDash val="solid"/>
        </a:ln>
        <a:ln w="50800" cap="flat" cmpd="sng"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BD_ppt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D_pptTemplat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87108</TotalTime>
  <Words>33624</Words>
  <Application>Microsoft Office PowerPoint</Application>
  <PresentationFormat>Widescreen</PresentationFormat>
  <Paragraphs>3205</Paragraphs>
  <Slides>232</Slides>
  <Notes>5</Notes>
  <HiddenSlides>0</HiddenSlides>
  <MMClips>1</MMClips>
  <ScaleCrop>false</ScaleCrop>
  <HeadingPairs>
    <vt:vector size="8" baseType="variant">
      <vt:variant>
        <vt:lpstr>Fonts Used</vt:lpstr>
      </vt:variant>
      <vt:variant>
        <vt:i4>21</vt:i4>
      </vt:variant>
      <vt:variant>
        <vt:lpstr>Theme</vt:lpstr>
      </vt:variant>
      <vt:variant>
        <vt:i4>2</vt:i4>
      </vt:variant>
      <vt:variant>
        <vt:lpstr>Embedded OLE Servers</vt:lpstr>
      </vt:variant>
      <vt:variant>
        <vt:i4>2</vt:i4>
      </vt:variant>
      <vt:variant>
        <vt:lpstr>Slide Titles</vt:lpstr>
      </vt:variant>
      <vt:variant>
        <vt:i4>232</vt:i4>
      </vt:variant>
    </vt:vector>
  </HeadingPairs>
  <TitlesOfParts>
    <vt:vector size="257" baseType="lpstr">
      <vt:lpstr>Arial</vt:lpstr>
      <vt:lpstr>Arial Narrow</vt:lpstr>
      <vt:lpstr>Calibri</vt:lpstr>
      <vt:lpstr>Calibri Light</vt:lpstr>
      <vt:lpstr>Cambria Math</vt:lpstr>
      <vt:lpstr>CMMI12</vt:lpstr>
      <vt:lpstr>CMR12</vt:lpstr>
      <vt:lpstr>CMTI12</vt:lpstr>
      <vt:lpstr>Courier New</vt:lpstr>
      <vt:lpstr>Georgia</vt:lpstr>
      <vt:lpstr>HKGrotesk-Regular</vt:lpstr>
      <vt:lpstr>Roboto</vt:lpstr>
      <vt:lpstr>Söhne</vt:lpstr>
      <vt:lpstr>SourceSansPro</vt:lpstr>
      <vt:lpstr>Symbol</vt:lpstr>
      <vt:lpstr>Tahoma</vt:lpstr>
      <vt:lpstr>Times New Roman</vt:lpstr>
      <vt:lpstr>Verdana</vt:lpstr>
      <vt:lpstr>Wingdings</vt:lpstr>
      <vt:lpstr>Wingdings 2</vt:lpstr>
      <vt:lpstr>ヒラギノ角ゴ Pro W3</vt:lpstr>
      <vt:lpstr>Urban</vt:lpstr>
      <vt:lpstr>1_Urban</vt:lpstr>
      <vt:lpstr>Equation</vt:lpstr>
      <vt:lpstr>Equation.DSMT4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Banking &amp; Money Market</vt:lpstr>
      <vt:lpstr>PowerPoint Presentation</vt:lpstr>
      <vt:lpstr>PowerPoint Presentation</vt:lpstr>
      <vt:lpstr>PowerPoint Presentation</vt:lpstr>
      <vt:lpstr>PowerPoint Presentation</vt:lpstr>
      <vt:lpstr>Banks</vt:lpstr>
      <vt:lpstr>Banks</vt:lpstr>
      <vt:lpstr>Banks</vt:lpstr>
      <vt:lpstr>Banks</vt:lpstr>
      <vt:lpstr>Banks</vt:lpstr>
      <vt:lpstr>Non-bank Financial Institutions</vt:lpstr>
      <vt:lpstr>Basic Facts About Financial Structure Through Some Countries</vt:lpstr>
      <vt:lpstr>Facts of Financial Structure </vt:lpstr>
      <vt:lpstr>Facts of Financial Structure (More General) </vt:lpstr>
      <vt:lpstr>The Bank Balance Sheet</vt:lpstr>
      <vt:lpstr>The Bank Balance Sheet</vt:lpstr>
      <vt:lpstr>The Bank Balance Sheet (Real But Very Concise Sample) </vt:lpstr>
      <vt:lpstr>How Banks Make A Profit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Test Yourself</vt:lpstr>
      <vt:lpstr>PowerPoint Presentation</vt:lpstr>
      <vt:lpstr>What Is Finance?</vt:lpstr>
      <vt:lpstr>Two Main Areas of Financial Economics</vt:lpstr>
      <vt:lpstr>Corporation</vt:lpstr>
      <vt:lpstr>Separation of Ownership &amp; Management in Corporations</vt:lpstr>
      <vt:lpstr>Separation of Ownership &amp; Management</vt:lpstr>
      <vt:lpstr>Assets</vt:lpstr>
      <vt:lpstr>Real &amp; Financial Assets</vt:lpstr>
      <vt:lpstr>Financial Assets &amp; Securities</vt:lpstr>
      <vt:lpstr>Balance Sheet</vt:lpstr>
      <vt:lpstr>Balance Sheet</vt:lpstr>
      <vt:lpstr>Balance Sheet of Inmarsat plc in 2009 &amp; 2010</vt:lpstr>
      <vt:lpstr>Investment &amp; Financing Decisions </vt:lpstr>
      <vt:lpstr>Investment &amp; Financing Decisions</vt:lpstr>
      <vt:lpstr>Capital Structure</vt:lpstr>
      <vt:lpstr>Hurdle Rate &amp; Opportunity Cost</vt:lpstr>
      <vt:lpstr>Opportunity Cost of Capital</vt:lpstr>
      <vt:lpstr>Time Value of Money</vt:lpstr>
      <vt:lpstr>Compound Rate of Interest </vt:lpstr>
      <vt:lpstr>Future Value &amp; Present Value</vt:lpstr>
      <vt:lpstr>Future Value &amp; Present Value ( Intra-year Compounding)</vt:lpstr>
      <vt:lpstr>Future Value &amp; Present Value</vt:lpstr>
      <vt:lpstr>The Present Value of a Multiple Cash Inflows</vt:lpstr>
      <vt:lpstr>The Net Present Value</vt:lpstr>
      <vt:lpstr>Test Yourself</vt:lpstr>
      <vt:lpstr>Extra Questions &amp; Answers</vt:lpstr>
      <vt:lpstr>Extra Questions &amp; Answers</vt:lpstr>
      <vt:lpstr>Extra Questions &amp; Answers</vt:lpstr>
      <vt:lpstr>Extra Questions &amp; Answers</vt:lpstr>
      <vt:lpstr>Extra Questions &amp; Answers</vt:lpstr>
      <vt:lpstr>Extra Questions &amp; Answers</vt:lpstr>
      <vt:lpstr>Extra Questions &amp; Answers</vt:lpstr>
      <vt:lpstr>Extra Questions &amp; Answers</vt:lpstr>
      <vt:lpstr>Perpetuity and its PV </vt:lpstr>
      <vt:lpstr>Delayed Perpetuity and its PV </vt:lpstr>
      <vt:lpstr>Annuity and its PV</vt:lpstr>
      <vt:lpstr>Old South-Sea Annuity (12/Nov/1784)</vt:lpstr>
      <vt:lpstr>Growing Perpetuity at a Constant Rate</vt:lpstr>
      <vt:lpstr>Growing Annuity at a Constant Rate </vt:lpstr>
      <vt:lpstr>Perpetuity &amp; Annuity (Review) </vt:lpstr>
      <vt:lpstr>Future Value of an Annuity</vt:lpstr>
      <vt:lpstr>Some Specific Examples </vt:lpstr>
      <vt:lpstr>Some Specific Examples </vt:lpstr>
      <vt:lpstr>Some Specific Examples </vt:lpstr>
      <vt:lpstr>Some Specific Examples </vt:lpstr>
      <vt:lpstr>Some Specific Examples </vt:lpstr>
      <vt:lpstr>Some Specific Examples</vt:lpstr>
      <vt:lpstr>Quoted (Nominal) VS Effective Annual Interest Rate</vt:lpstr>
      <vt:lpstr>Quoted (Nominal) VS Effective Annual Interest Rate</vt:lpstr>
      <vt:lpstr>Continuous Compounding</vt:lpstr>
      <vt:lpstr>PowerPoint Presentation</vt:lpstr>
      <vt:lpstr>PowerPoint Presentation</vt:lpstr>
      <vt:lpstr>PV of Bonds </vt:lpstr>
      <vt:lpstr>PV of Bonds </vt:lpstr>
      <vt:lpstr>PV of Bonds </vt:lpstr>
      <vt:lpstr>PV of Bonds </vt:lpstr>
      <vt:lpstr>PV of Bonds </vt:lpstr>
      <vt:lpstr>PV of Bonds </vt:lpstr>
      <vt:lpstr>The Term Structure of Interest Rates (Yield Curve)</vt:lpstr>
      <vt:lpstr>The Term Structure of Interest Rates (Yield Curve)</vt:lpstr>
      <vt:lpstr>Yield Curve &amp; Its Meaning</vt:lpstr>
      <vt:lpstr>Yield Curve &amp; Its Meaning</vt:lpstr>
      <vt:lpstr>Yield Curve &amp; Its Meaning</vt:lpstr>
      <vt:lpstr>Yield Curve &amp; Its Meaning</vt:lpstr>
      <vt:lpstr>PV &amp; Different Interest Rates (Spot Rates)</vt:lpstr>
      <vt:lpstr>PV of Bonds &amp; Frequency of Payments</vt:lpstr>
      <vt:lpstr>PV of Bonds &amp; Frequency of Payments</vt:lpstr>
      <vt:lpstr>Bond’s Return &amp; Inflation</vt:lpstr>
      <vt:lpstr>Bond’s Return &amp; Inflation</vt:lpstr>
      <vt:lpstr>Appendix</vt:lpstr>
      <vt:lpstr>Some Basics in Algebra</vt:lpstr>
      <vt:lpstr>Some Basics in Algebra</vt:lpstr>
      <vt:lpstr>Some Basics in Algebra</vt:lpstr>
      <vt:lpstr>Some Basics in Algebra</vt:lpstr>
      <vt:lpstr>Some Basics in Algebra</vt:lpstr>
      <vt:lpstr>Some Basics in Algebra</vt:lpstr>
      <vt:lpstr>Some Basics in Algebra</vt:lpstr>
      <vt:lpstr>Test Yourself</vt:lpstr>
      <vt:lpstr>Extra Questions &amp; Answers</vt:lpstr>
      <vt:lpstr>Extra Questions &amp; Answers</vt:lpstr>
      <vt:lpstr>Extra Questions &amp; Answers</vt:lpstr>
      <vt:lpstr>Extra Questions &amp; Answers</vt:lpstr>
      <vt:lpstr>Extra Questions &amp; Answers</vt:lpstr>
      <vt:lpstr>Extra Questions &amp; Answers</vt:lpstr>
      <vt:lpstr>Extra Questions &amp; Answers</vt:lpstr>
      <vt:lpstr>Extra Questions &amp; Answers</vt:lpstr>
      <vt:lpstr>Extra Questions &amp; Answers</vt:lpstr>
      <vt:lpstr>Securitisation</vt:lpstr>
      <vt:lpstr>Securitisation</vt:lpstr>
      <vt:lpstr>Securitisation</vt:lpstr>
      <vt:lpstr>How Does Securitisation Work?</vt:lpstr>
      <vt:lpstr>Securitisation</vt:lpstr>
      <vt:lpstr>Equity (Stock) Market</vt:lpstr>
      <vt:lpstr>The Concept of Market Capitalisation</vt:lpstr>
      <vt:lpstr>Valuation of Common Stocks</vt:lpstr>
      <vt:lpstr>Valuation of Common Stocks</vt:lpstr>
      <vt:lpstr>Valuation of Common Stocks</vt:lpstr>
      <vt:lpstr>Valuation of Common Stocks</vt:lpstr>
      <vt:lpstr>Valuation of Common Stocks</vt:lpstr>
      <vt:lpstr>Derivatives</vt:lpstr>
      <vt:lpstr>Derivatives (Example)</vt:lpstr>
      <vt:lpstr>Derivatives </vt:lpstr>
      <vt:lpstr>Hedging with Forward Contracts </vt:lpstr>
      <vt:lpstr>Hedging with Forward / Future Contracts </vt:lpstr>
      <vt:lpstr>Some Terminologies </vt:lpstr>
      <vt:lpstr>Swaps</vt:lpstr>
      <vt:lpstr>Swaps</vt:lpstr>
      <vt:lpstr>Swaps</vt:lpstr>
      <vt:lpstr>Options</vt:lpstr>
      <vt:lpstr>What is a Financial Option?</vt:lpstr>
      <vt:lpstr>Definitions &amp; Different Types of Options</vt:lpstr>
      <vt:lpstr>Different Types of Options</vt:lpstr>
      <vt:lpstr>More Terminologies</vt:lpstr>
      <vt:lpstr>Option Premium</vt:lpstr>
      <vt:lpstr>Option Premium</vt:lpstr>
      <vt:lpstr>Some More Terminologies</vt:lpstr>
      <vt:lpstr>Example</vt:lpstr>
      <vt:lpstr>Another Example</vt:lpstr>
      <vt:lpstr>PowerPoint Presentation</vt:lpstr>
      <vt:lpstr>Option Payoffs At Expiration</vt:lpstr>
      <vt:lpstr>PowerPoint Presentation</vt:lpstr>
      <vt:lpstr>Option Payoffs At Expiration</vt:lpstr>
      <vt:lpstr>Example</vt:lpstr>
      <vt:lpstr>Another Example</vt:lpstr>
      <vt:lpstr>Short Position in a Call Option Contract </vt:lpstr>
      <vt:lpstr>Short Position in a Put Option Contract </vt:lpstr>
      <vt:lpstr>Profit For Holding An Option To Expiration</vt:lpstr>
      <vt:lpstr>Profit For Holding An Option To Expiration</vt:lpstr>
      <vt:lpstr>Combination of Options</vt:lpstr>
      <vt:lpstr>Combination of Options</vt:lpstr>
      <vt:lpstr>Combination of Options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Extra Questions &amp; Answers</vt:lpstr>
      <vt:lpstr>Extra Questions &amp; Answers</vt:lpstr>
      <vt:lpstr>Extra Questions &amp; Answers</vt:lpstr>
      <vt:lpstr>Extra Questions &amp; Answers</vt:lpstr>
      <vt:lpstr>Extra Questions &amp; Answers</vt:lpstr>
      <vt:lpstr>Extra Questions &amp; Answers</vt:lpstr>
      <vt:lpstr>Extra Questions &amp; Answers</vt:lpstr>
      <vt:lpstr>PowerPoint Presentation</vt:lpstr>
      <vt:lpstr>PowerPoint Presentation</vt:lpstr>
      <vt:lpstr>PowerPoint Presentation</vt:lpstr>
      <vt:lpstr>PowerPoint Presentation</vt:lpstr>
      <vt:lpstr>Replicating An Option in the Binomial Model</vt:lpstr>
      <vt:lpstr>The Binomial Pricing (General Formula)</vt:lpstr>
      <vt:lpstr>The Binomial Pricing (General Formula)</vt:lpstr>
      <vt:lpstr>Example</vt:lpstr>
      <vt:lpstr>A Multiperiod Model</vt:lpstr>
      <vt:lpstr>A Multiperiod Model</vt:lpstr>
      <vt:lpstr>A Multiperiod Model</vt:lpstr>
      <vt:lpstr>All In One Go</vt:lpstr>
      <vt:lpstr>Example</vt:lpstr>
      <vt:lpstr>A Risk-Neutral Pricing (Two-State Model)</vt:lpstr>
      <vt:lpstr>A Risk-Neutral Two-State Model</vt:lpstr>
      <vt:lpstr>Risk-Neutral Probabilities and Option Pricing</vt:lpstr>
      <vt:lpstr>Example</vt:lpstr>
      <vt:lpstr>Test Yourself</vt:lpstr>
      <vt:lpstr>Some Explanations For the Previous Questions</vt:lpstr>
      <vt:lpstr>Extra Questions &amp; Answers</vt:lpstr>
      <vt:lpstr>Extra Questions &amp; Answers</vt:lpstr>
      <vt:lpstr>Extra Questions &amp; Answers</vt:lpstr>
      <vt:lpstr>Extra Questions &amp; Answers</vt:lpstr>
      <vt:lpstr>Extra Questions &amp; Answers</vt:lpstr>
      <vt:lpstr>Extra Questions &amp; Answers</vt:lpstr>
      <vt:lpstr>Extra Questions &amp; Answers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Farzad Javidanrad</dc:creator>
  <cp:lastModifiedBy>Javidanrad, Farzad</cp:lastModifiedBy>
  <cp:revision>355</cp:revision>
  <dcterms:created xsi:type="dcterms:W3CDTF">2014-01-26T08:26:32Z</dcterms:created>
  <dcterms:modified xsi:type="dcterms:W3CDTF">2025-07-13T14:48:17Z</dcterms:modified>
</cp:coreProperties>
</file>