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3"/>
  </p:notesMasterIdLst>
  <p:sldIdLst>
    <p:sldId id="258" r:id="rId2"/>
    <p:sldId id="260" r:id="rId3"/>
    <p:sldId id="339" r:id="rId4"/>
    <p:sldId id="259" r:id="rId5"/>
    <p:sldId id="619" r:id="rId6"/>
    <p:sldId id="620" r:id="rId7"/>
    <p:sldId id="621" r:id="rId8"/>
    <p:sldId id="622" r:id="rId9"/>
    <p:sldId id="261" r:id="rId10"/>
    <p:sldId id="262" r:id="rId11"/>
    <p:sldId id="263" r:id="rId12"/>
    <p:sldId id="264" r:id="rId13"/>
    <p:sldId id="340" r:id="rId14"/>
    <p:sldId id="342" r:id="rId15"/>
    <p:sldId id="341" r:id="rId16"/>
    <p:sldId id="624" r:id="rId17"/>
    <p:sldId id="265" r:id="rId18"/>
    <p:sldId id="266" r:id="rId19"/>
    <p:sldId id="267" r:id="rId20"/>
    <p:sldId id="268" r:id="rId21"/>
    <p:sldId id="269" r:id="rId22"/>
    <p:sldId id="272" r:id="rId23"/>
    <p:sldId id="270" r:id="rId24"/>
    <p:sldId id="271" r:id="rId25"/>
    <p:sldId id="625" r:id="rId26"/>
    <p:sldId id="274" r:id="rId27"/>
    <p:sldId id="331" r:id="rId28"/>
    <p:sldId id="332" r:id="rId29"/>
    <p:sldId id="334" r:id="rId30"/>
    <p:sldId id="303" r:id="rId31"/>
    <p:sldId id="623" r:id="rId32"/>
    <p:sldId id="304" r:id="rId33"/>
    <p:sldId id="307" r:id="rId34"/>
    <p:sldId id="305" r:id="rId35"/>
    <p:sldId id="306" r:id="rId36"/>
    <p:sldId id="630" r:id="rId37"/>
    <p:sldId id="337" r:id="rId38"/>
    <p:sldId id="631" r:id="rId39"/>
    <p:sldId id="626" r:id="rId40"/>
    <p:sldId id="627" r:id="rId41"/>
    <p:sldId id="628" r:id="rId42"/>
    <p:sldId id="629" r:id="rId43"/>
    <p:sldId id="308" r:id="rId44"/>
    <p:sldId id="290" r:id="rId45"/>
    <p:sldId id="291" r:id="rId46"/>
    <p:sldId id="338" r:id="rId47"/>
    <p:sldId id="309" r:id="rId48"/>
    <p:sldId id="310" r:id="rId49"/>
    <p:sldId id="311" r:id="rId50"/>
    <p:sldId id="312" r:id="rId51"/>
    <p:sldId id="313" r:id="rId52"/>
    <p:sldId id="314" r:id="rId53"/>
    <p:sldId id="315" r:id="rId54"/>
    <p:sldId id="316" r:id="rId55"/>
    <p:sldId id="317" r:id="rId56"/>
    <p:sldId id="318" r:id="rId57"/>
    <p:sldId id="319" r:id="rId58"/>
    <p:sldId id="329" r:id="rId59"/>
    <p:sldId id="330" r:id="rId60"/>
    <p:sldId id="321" r:id="rId61"/>
    <p:sldId id="336" r:id="rId62"/>
    <p:sldId id="322" r:id="rId63"/>
    <p:sldId id="323" r:id="rId64"/>
    <p:sldId id="324" r:id="rId65"/>
    <p:sldId id="325" r:id="rId66"/>
    <p:sldId id="326" r:id="rId67"/>
    <p:sldId id="327" r:id="rId68"/>
    <p:sldId id="328" r:id="rId69"/>
    <p:sldId id="343" r:id="rId70"/>
    <p:sldId id="344" r:id="rId71"/>
    <p:sldId id="345" r:id="rId72"/>
    <p:sldId id="346" r:id="rId73"/>
    <p:sldId id="347" r:id="rId74"/>
    <p:sldId id="348" r:id="rId75"/>
    <p:sldId id="349" r:id="rId76"/>
    <p:sldId id="350" r:id="rId77"/>
    <p:sldId id="351" r:id="rId78"/>
    <p:sldId id="595" r:id="rId79"/>
    <p:sldId id="596" r:id="rId80"/>
    <p:sldId id="598" r:id="rId81"/>
    <p:sldId id="599" r:id="rId82"/>
    <p:sldId id="600" r:id="rId83"/>
    <p:sldId id="601" r:id="rId84"/>
    <p:sldId id="607" r:id="rId85"/>
    <p:sldId id="603" r:id="rId86"/>
    <p:sldId id="604" r:id="rId87"/>
    <p:sldId id="602" r:id="rId88"/>
    <p:sldId id="606" r:id="rId89"/>
    <p:sldId id="605" r:id="rId90"/>
    <p:sldId id="608" r:id="rId91"/>
    <p:sldId id="609" r:id="rId92"/>
    <p:sldId id="610" r:id="rId93"/>
    <p:sldId id="286" r:id="rId94"/>
    <p:sldId id="611" r:id="rId95"/>
    <p:sldId id="612" r:id="rId96"/>
    <p:sldId id="613" r:id="rId97"/>
    <p:sldId id="614" r:id="rId98"/>
    <p:sldId id="615" r:id="rId99"/>
    <p:sldId id="616" r:id="rId100"/>
    <p:sldId id="617" r:id="rId101"/>
    <p:sldId id="618" r:id="rId10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C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57" autoAdjust="0"/>
    <p:restoredTop sz="97382" autoAdjust="0"/>
  </p:normalViewPr>
  <p:slideViewPr>
    <p:cSldViewPr snapToGrid="0">
      <p:cViewPr varScale="1">
        <p:scale>
          <a:sx n="159" d="100"/>
          <a:sy n="159" d="100"/>
        </p:scale>
        <p:origin x="564" y="14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2E2B1-981D-4F1A-9BAE-1829B3B2A0BD}" type="doc">
      <dgm:prSet loTypeId="urn:microsoft.com/office/officeart/2017/3/layout/HorizontalPathTimeline" loCatId="process" qsTypeId="urn:microsoft.com/office/officeart/2005/8/quickstyle/simple1" qsCatId="simple" csTypeId="urn:microsoft.com/office/officeart/2005/8/colors/accent1_2" csCatId="accent1" phldr="1"/>
      <dgm:spPr/>
      <dgm:t>
        <a:bodyPr/>
        <a:lstStyle/>
        <a:p>
          <a:endParaRPr lang="en-US"/>
        </a:p>
      </dgm:t>
    </dgm:pt>
    <dgm:pt modelId="{6C3E5AAA-6F4F-4BCF-8216-9AEAD90832BF}">
      <dgm:prSet/>
      <dgm:spPr/>
      <dgm:t>
        <a:bodyPr/>
        <a:lstStyle/>
        <a:p>
          <a:pPr>
            <a:defRPr b="1"/>
          </a:pPr>
          <a:r>
            <a:rPr lang="en-US"/>
            <a:t>1970s</a:t>
          </a:r>
        </a:p>
      </dgm:t>
    </dgm:pt>
    <dgm:pt modelId="{1B1A6171-0B70-4353-B782-336B3E074D97}" type="parTrans" cxnId="{C0E295E7-A290-454E-B1B6-6AC558E648AE}">
      <dgm:prSet/>
      <dgm:spPr/>
      <dgm:t>
        <a:bodyPr/>
        <a:lstStyle/>
        <a:p>
          <a:endParaRPr lang="en-US"/>
        </a:p>
      </dgm:t>
    </dgm:pt>
    <dgm:pt modelId="{E7898946-2DE2-47AC-A80E-7BA1AD734E8C}" type="sibTrans" cxnId="{C0E295E7-A290-454E-B1B6-6AC558E648AE}">
      <dgm:prSet/>
      <dgm:spPr/>
      <dgm:t>
        <a:bodyPr/>
        <a:lstStyle/>
        <a:p>
          <a:endParaRPr lang="en-US"/>
        </a:p>
      </dgm:t>
    </dgm:pt>
    <dgm:pt modelId="{700D040E-E44C-4BA2-A8AA-7B725A91FDB4}">
      <dgm:prSet/>
      <dgm:spPr/>
      <dgm:t>
        <a:bodyPr/>
        <a:lstStyle/>
        <a:p>
          <a:r>
            <a:rPr lang="en-US" dirty="0"/>
            <a:t>GATT dealt with only tariff barriers but by the 1970s non-tariff barriers has also started increasing.</a:t>
          </a:r>
        </a:p>
      </dgm:t>
    </dgm:pt>
    <dgm:pt modelId="{3C75B68E-B1A6-4E78-BFF7-CCED2D1321A8}" type="parTrans" cxnId="{6BB6F605-7C38-4642-904C-700147C31CC6}">
      <dgm:prSet/>
      <dgm:spPr/>
      <dgm:t>
        <a:bodyPr/>
        <a:lstStyle/>
        <a:p>
          <a:endParaRPr lang="en-US"/>
        </a:p>
      </dgm:t>
    </dgm:pt>
    <dgm:pt modelId="{A7A9B2BA-6967-4A4F-AFD0-1E71AFBE8AE7}" type="sibTrans" cxnId="{6BB6F605-7C38-4642-904C-700147C31CC6}">
      <dgm:prSet/>
      <dgm:spPr/>
      <dgm:t>
        <a:bodyPr/>
        <a:lstStyle/>
        <a:p>
          <a:endParaRPr lang="en-US"/>
        </a:p>
      </dgm:t>
    </dgm:pt>
    <dgm:pt modelId="{5CEE6245-F872-4A0A-B92E-FBAC5A892A2E}">
      <dgm:prSet/>
      <dgm:spPr/>
      <dgm:t>
        <a:bodyPr/>
        <a:lstStyle/>
        <a:p>
          <a:pPr>
            <a:defRPr b="1"/>
          </a:pPr>
          <a:r>
            <a:rPr lang="en-US"/>
            <a:t>1980s</a:t>
          </a:r>
        </a:p>
      </dgm:t>
    </dgm:pt>
    <dgm:pt modelId="{983AD033-7440-4182-A032-4DB4A1826606}" type="parTrans" cxnId="{7385FDE6-3626-4636-BF7F-D86C8519B0B6}">
      <dgm:prSet/>
      <dgm:spPr/>
      <dgm:t>
        <a:bodyPr/>
        <a:lstStyle/>
        <a:p>
          <a:endParaRPr lang="en-US"/>
        </a:p>
      </dgm:t>
    </dgm:pt>
    <dgm:pt modelId="{CA152FF6-1DBF-4A80-A80A-4B82DB334E42}" type="sibTrans" cxnId="{7385FDE6-3626-4636-BF7F-D86C8519B0B6}">
      <dgm:prSet/>
      <dgm:spPr/>
      <dgm:t>
        <a:bodyPr/>
        <a:lstStyle/>
        <a:p>
          <a:endParaRPr lang="en-US"/>
        </a:p>
      </dgm:t>
    </dgm:pt>
    <dgm:pt modelId="{72395A8C-3C71-4A37-927E-0ACFCAD831A8}">
      <dgm:prSet/>
      <dgm:spPr/>
      <dgm:t>
        <a:bodyPr/>
        <a:lstStyle/>
        <a:p>
          <a:r>
            <a:rPr lang="en-US"/>
            <a:t>GATT dealt with trade in goods. But by the 1980s developed countries started having comparative advantages in trade in services.</a:t>
          </a:r>
        </a:p>
      </dgm:t>
    </dgm:pt>
    <dgm:pt modelId="{05258CF2-D454-4A6F-8D93-57AE8A3D8D34}" type="parTrans" cxnId="{BD69189F-D3A1-47E0-8415-02AC54515FDB}">
      <dgm:prSet/>
      <dgm:spPr/>
      <dgm:t>
        <a:bodyPr/>
        <a:lstStyle/>
        <a:p>
          <a:endParaRPr lang="en-US"/>
        </a:p>
      </dgm:t>
    </dgm:pt>
    <dgm:pt modelId="{E1E96CA6-E8A1-41BC-BE8D-2CE0A6039989}" type="sibTrans" cxnId="{BD69189F-D3A1-47E0-8415-02AC54515FDB}">
      <dgm:prSet/>
      <dgm:spPr/>
      <dgm:t>
        <a:bodyPr/>
        <a:lstStyle/>
        <a:p>
          <a:endParaRPr lang="en-US"/>
        </a:p>
      </dgm:t>
    </dgm:pt>
    <dgm:pt modelId="{90563DD9-9434-4058-B587-550F4015E934}">
      <dgm:prSet/>
      <dgm:spPr/>
      <dgm:t>
        <a:bodyPr/>
        <a:lstStyle/>
        <a:p>
          <a:r>
            <a:rPr lang="en-US" dirty="0"/>
            <a:t>By the 1980s, developing countries started pursuing export-oriented growth. For e.g.- Singapore, South Korea etc.</a:t>
          </a:r>
        </a:p>
      </dgm:t>
    </dgm:pt>
    <dgm:pt modelId="{3E14029B-ACC8-4FF4-9BA5-B4277305662E}" type="parTrans" cxnId="{9DC25135-9BF7-4DB9-B854-E6713941C948}">
      <dgm:prSet/>
      <dgm:spPr/>
      <dgm:t>
        <a:bodyPr/>
        <a:lstStyle/>
        <a:p>
          <a:endParaRPr lang="en-US"/>
        </a:p>
      </dgm:t>
    </dgm:pt>
    <dgm:pt modelId="{89A4DCEC-A521-4CEB-806D-4B38CCF875B0}" type="sibTrans" cxnId="{9DC25135-9BF7-4DB9-B854-E6713941C948}">
      <dgm:prSet/>
      <dgm:spPr/>
      <dgm:t>
        <a:bodyPr/>
        <a:lstStyle/>
        <a:p>
          <a:endParaRPr lang="en-US"/>
        </a:p>
      </dgm:t>
    </dgm:pt>
    <dgm:pt modelId="{88D60290-5CCC-49ED-B3B4-BA515644C1AB}">
      <dgm:prSet/>
      <dgm:spPr/>
      <dgm:t>
        <a:bodyPr/>
        <a:lstStyle/>
        <a:p>
          <a:pPr>
            <a:defRPr b="1"/>
          </a:pPr>
          <a:r>
            <a:rPr lang="en-US" dirty="0"/>
            <a:t>1980s</a:t>
          </a:r>
        </a:p>
      </dgm:t>
    </dgm:pt>
    <dgm:pt modelId="{06660C89-0A85-499B-9AFE-83D977212718}" type="sibTrans" cxnId="{C0AED1AB-9F4E-469E-A646-6B57C9076460}">
      <dgm:prSet/>
      <dgm:spPr/>
      <dgm:t>
        <a:bodyPr/>
        <a:lstStyle/>
        <a:p>
          <a:endParaRPr lang="en-US"/>
        </a:p>
      </dgm:t>
    </dgm:pt>
    <dgm:pt modelId="{31B4EC2C-97C1-4589-BA99-E83FAAE9C72B}" type="parTrans" cxnId="{C0AED1AB-9F4E-469E-A646-6B57C9076460}">
      <dgm:prSet/>
      <dgm:spPr/>
      <dgm:t>
        <a:bodyPr/>
        <a:lstStyle/>
        <a:p>
          <a:endParaRPr lang="en-US"/>
        </a:p>
      </dgm:t>
    </dgm:pt>
    <dgm:pt modelId="{F31A0D66-B4C6-4BA6-BEC3-EA6481CC1104}" type="pres">
      <dgm:prSet presAssocID="{35A2E2B1-981D-4F1A-9BAE-1829B3B2A0BD}" presName="root" presStyleCnt="0">
        <dgm:presLayoutVars>
          <dgm:chMax/>
          <dgm:chPref/>
          <dgm:animLvl val="lvl"/>
        </dgm:presLayoutVars>
      </dgm:prSet>
      <dgm:spPr/>
    </dgm:pt>
    <dgm:pt modelId="{4E9AAB9E-5D59-4E5D-A4EE-D7D7AF20DDE8}" type="pres">
      <dgm:prSet presAssocID="{35A2E2B1-981D-4F1A-9BAE-1829B3B2A0BD}" presName="divider" presStyleLbl="node1" presStyleIdx="0" presStyleCnt="1"/>
      <dgm:spPr/>
    </dgm:pt>
    <dgm:pt modelId="{B3E2C6C8-0B83-4B4E-9C82-9E9FF21668B7}" type="pres">
      <dgm:prSet presAssocID="{35A2E2B1-981D-4F1A-9BAE-1829B3B2A0BD}" presName="nodes" presStyleCnt="0">
        <dgm:presLayoutVars>
          <dgm:chMax/>
          <dgm:chPref/>
          <dgm:animLvl val="lvl"/>
        </dgm:presLayoutVars>
      </dgm:prSet>
      <dgm:spPr/>
    </dgm:pt>
    <dgm:pt modelId="{D104894D-DBA8-4B7A-BE6B-A8328A692BE8}" type="pres">
      <dgm:prSet presAssocID="{6C3E5AAA-6F4F-4BCF-8216-9AEAD90832BF}" presName="composite" presStyleCnt="0"/>
      <dgm:spPr/>
    </dgm:pt>
    <dgm:pt modelId="{D93B34B8-C4BF-4F15-A2E4-D609611A8A8F}" type="pres">
      <dgm:prSet presAssocID="{6C3E5AAA-6F4F-4BCF-8216-9AEAD90832BF}" presName="L1TextContainer" presStyleLbl="revTx" presStyleIdx="0" presStyleCnt="3">
        <dgm:presLayoutVars>
          <dgm:chMax val="1"/>
          <dgm:chPref val="1"/>
          <dgm:bulletEnabled val="1"/>
        </dgm:presLayoutVars>
      </dgm:prSet>
      <dgm:spPr/>
    </dgm:pt>
    <dgm:pt modelId="{4BA56A3B-925B-458E-936E-5C4BE3D6F5C0}" type="pres">
      <dgm:prSet presAssocID="{6C3E5AAA-6F4F-4BCF-8216-9AEAD90832BF}" presName="L2TextContainerWrapper" presStyleCnt="0">
        <dgm:presLayoutVars>
          <dgm:chMax val="0"/>
          <dgm:chPref val="0"/>
          <dgm:bulletEnabled val="1"/>
        </dgm:presLayoutVars>
      </dgm:prSet>
      <dgm:spPr/>
    </dgm:pt>
    <dgm:pt modelId="{A1BDE12B-1BC5-4780-AAA5-BEE4E6E53C01}" type="pres">
      <dgm:prSet presAssocID="{6C3E5AAA-6F4F-4BCF-8216-9AEAD90832BF}" presName="L2TextContainer" presStyleLbl="bgAccFollowNode1" presStyleIdx="0" presStyleCnt="3"/>
      <dgm:spPr/>
    </dgm:pt>
    <dgm:pt modelId="{125D8A8B-A8DB-4F3D-9AA2-F6C38D46A346}" type="pres">
      <dgm:prSet presAssocID="{6C3E5AAA-6F4F-4BCF-8216-9AEAD90832BF}" presName="FlexibleEmptyPlaceHolder" presStyleCnt="0"/>
      <dgm:spPr/>
    </dgm:pt>
    <dgm:pt modelId="{DEFBDB3B-6476-46E2-857E-3594460D00BB}" type="pres">
      <dgm:prSet presAssocID="{6C3E5AAA-6F4F-4BCF-8216-9AEAD90832BF}" presName="ConnectLine" presStyleLbl="alignNode1" presStyleIdx="0"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516AFD94-B0E7-49F6-AE85-D8F2E0D021EE}" type="pres">
      <dgm:prSet presAssocID="{6C3E5AAA-6F4F-4BCF-8216-9AEAD90832BF}" presName="ConnectorPoint" presStyleLbl="fgAcc1" presStyleIdx="0" presStyleCnt="3"/>
      <dgm:spPr>
        <a:solidFill>
          <a:schemeClr val="lt1">
            <a:alpha val="90000"/>
            <a:hueOff val="0"/>
            <a:satOff val="0"/>
            <a:lumOff val="0"/>
            <a:alphaOff val="0"/>
          </a:schemeClr>
        </a:solidFill>
        <a:ln w="12700" cap="flat" cmpd="sng" algn="ctr">
          <a:noFill/>
          <a:prstDash val="solid"/>
          <a:miter lim="800000"/>
        </a:ln>
        <a:effectLst/>
      </dgm:spPr>
    </dgm:pt>
    <dgm:pt modelId="{82FDB1AF-9E49-41EC-B13C-65200E9BB53B}" type="pres">
      <dgm:prSet presAssocID="{6C3E5AAA-6F4F-4BCF-8216-9AEAD90832BF}" presName="EmptyPlaceHolder" presStyleCnt="0"/>
      <dgm:spPr/>
    </dgm:pt>
    <dgm:pt modelId="{7DC8282B-D784-4663-A054-BA2A3120F9CD}" type="pres">
      <dgm:prSet presAssocID="{E7898946-2DE2-47AC-A80E-7BA1AD734E8C}" presName="spaceBetweenRectangles" presStyleCnt="0"/>
      <dgm:spPr/>
    </dgm:pt>
    <dgm:pt modelId="{C2BAF035-7383-47F4-AD03-DCAC6A6EA2DF}" type="pres">
      <dgm:prSet presAssocID="{5CEE6245-F872-4A0A-B92E-FBAC5A892A2E}" presName="composite" presStyleCnt="0"/>
      <dgm:spPr/>
    </dgm:pt>
    <dgm:pt modelId="{A249F827-7352-4FE2-98C6-C591E840EB20}" type="pres">
      <dgm:prSet presAssocID="{5CEE6245-F872-4A0A-B92E-FBAC5A892A2E}" presName="L1TextContainer" presStyleLbl="revTx" presStyleIdx="1" presStyleCnt="3">
        <dgm:presLayoutVars>
          <dgm:chMax val="1"/>
          <dgm:chPref val="1"/>
          <dgm:bulletEnabled val="1"/>
        </dgm:presLayoutVars>
      </dgm:prSet>
      <dgm:spPr/>
    </dgm:pt>
    <dgm:pt modelId="{8932C838-B4E8-4BBD-8C5F-A96A7AA69E29}" type="pres">
      <dgm:prSet presAssocID="{5CEE6245-F872-4A0A-B92E-FBAC5A892A2E}" presName="L2TextContainerWrapper" presStyleCnt="0">
        <dgm:presLayoutVars>
          <dgm:chMax val="0"/>
          <dgm:chPref val="0"/>
          <dgm:bulletEnabled val="1"/>
        </dgm:presLayoutVars>
      </dgm:prSet>
      <dgm:spPr/>
    </dgm:pt>
    <dgm:pt modelId="{989C21CC-35EA-4644-9910-9D002F4512A7}" type="pres">
      <dgm:prSet presAssocID="{5CEE6245-F872-4A0A-B92E-FBAC5A892A2E}" presName="L2TextContainer" presStyleLbl="bgAccFollowNode1" presStyleIdx="1" presStyleCnt="3"/>
      <dgm:spPr/>
    </dgm:pt>
    <dgm:pt modelId="{47C576D3-5C40-4292-A0A1-23373D7EB612}" type="pres">
      <dgm:prSet presAssocID="{5CEE6245-F872-4A0A-B92E-FBAC5A892A2E}" presName="FlexibleEmptyPlaceHolder" presStyleCnt="0"/>
      <dgm:spPr/>
    </dgm:pt>
    <dgm:pt modelId="{0C2B3C10-CF76-4CE1-89C1-31762A390818}" type="pres">
      <dgm:prSet presAssocID="{5CEE6245-F872-4A0A-B92E-FBAC5A892A2E}" presName="ConnectLine" presStyleLbl="alignNode1" presStyleIdx="1"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ACEDB57C-EF60-4B8A-98EE-22C0B2B52BAF}" type="pres">
      <dgm:prSet presAssocID="{5CEE6245-F872-4A0A-B92E-FBAC5A892A2E}" presName="ConnectorPoint" presStyleLbl="fgAcc1" presStyleIdx="1" presStyleCnt="3"/>
      <dgm:spPr>
        <a:solidFill>
          <a:schemeClr val="lt1">
            <a:alpha val="90000"/>
            <a:hueOff val="0"/>
            <a:satOff val="0"/>
            <a:lumOff val="0"/>
            <a:alphaOff val="0"/>
          </a:schemeClr>
        </a:solidFill>
        <a:ln w="12700" cap="flat" cmpd="sng" algn="ctr">
          <a:noFill/>
          <a:prstDash val="solid"/>
          <a:miter lim="800000"/>
        </a:ln>
        <a:effectLst/>
      </dgm:spPr>
    </dgm:pt>
    <dgm:pt modelId="{5D815B92-3C87-4A75-B4FF-2BF875D24220}" type="pres">
      <dgm:prSet presAssocID="{5CEE6245-F872-4A0A-B92E-FBAC5A892A2E}" presName="EmptyPlaceHolder" presStyleCnt="0"/>
      <dgm:spPr/>
    </dgm:pt>
    <dgm:pt modelId="{E30AC88F-7512-4A0F-952B-442D9F6933AD}" type="pres">
      <dgm:prSet presAssocID="{CA152FF6-1DBF-4A80-A80A-4B82DB334E42}" presName="spaceBetweenRectangles" presStyleCnt="0"/>
      <dgm:spPr/>
    </dgm:pt>
    <dgm:pt modelId="{85CBE9E7-7CC7-4331-B32F-070C1BBFA5BC}" type="pres">
      <dgm:prSet presAssocID="{88D60290-5CCC-49ED-B3B4-BA515644C1AB}" presName="composite" presStyleCnt="0"/>
      <dgm:spPr/>
    </dgm:pt>
    <dgm:pt modelId="{28B9C4D5-E01F-4218-9665-DF970A7C261F}" type="pres">
      <dgm:prSet presAssocID="{88D60290-5CCC-49ED-B3B4-BA515644C1AB}" presName="L1TextContainer" presStyleLbl="revTx" presStyleIdx="2" presStyleCnt="3">
        <dgm:presLayoutVars>
          <dgm:chMax val="1"/>
          <dgm:chPref val="1"/>
          <dgm:bulletEnabled val="1"/>
        </dgm:presLayoutVars>
      </dgm:prSet>
      <dgm:spPr/>
    </dgm:pt>
    <dgm:pt modelId="{3945B029-18EC-45B8-93B4-19DDDFF8F5EB}" type="pres">
      <dgm:prSet presAssocID="{88D60290-5CCC-49ED-B3B4-BA515644C1AB}" presName="L2TextContainerWrapper" presStyleCnt="0">
        <dgm:presLayoutVars>
          <dgm:chMax val="0"/>
          <dgm:chPref val="0"/>
          <dgm:bulletEnabled val="1"/>
        </dgm:presLayoutVars>
      </dgm:prSet>
      <dgm:spPr/>
    </dgm:pt>
    <dgm:pt modelId="{643760CF-6FF7-47CC-A5D1-ABB58B7C1738}" type="pres">
      <dgm:prSet presAssocID="{88D60290-5CCC-49ED-B3B4-BA515644C1AB}" presName="L2TextContainer" presStyleLbl="bgAccFollowNode1" presStyleIdx="2" presStyleCnt="3"/>
      <dgm:spPr/>
    </dgm:pt>
    <dgm:pt modelId="{FFF6C50D-E0DA-46CB-931E-1823BA3BC49D}" type="pres">
      <dgm:prSet presAssocID="{88D60290-5CCC-49ED-B3B4-BA515644C1AB}" presName="FlexibleEmptyPlaceHolder" presStyleCnt="0"/>
      <dgm:spPr/>
    </dgm:pt>
    <dgm:pt modelId="{87D7348B-3467-4EC0-BD40-2FDDB36CE135}" type="pres">
      <dgm:prSet presAssocID="{88D60290-5CCC-49ED-B3B4-BA515644C1AB}" presName="ConnectLine" presStyleLbl="alignNode1" presStyleIdx="2"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6A572A39-3F56-43B8-949B-BCDCEC0DD43F}" type="pres">
      <dgm:prSet presAssocID="{88D60290-5CCC-49ED-B3B4-BA515644C1AB}" presName="ConnectorPoint" presStyleLbl="fgAcc1" presStyleIdx="2" presStyleCnt="3"/>
      <dgm:spPr>
        <a:solidFill>
          <a:schemeClr val="lt1">
            <a:alpha val="90000"/>
            <a:hueOff val="0"/>
            <a:satOff val="0"/>
            <a:lumOff val="0"/>
            <a:alphaOff val="0"/>
          </a:schemeClr>
        </a:solidFill>
        <a:ln w="12700" cap="flat" cmpd="sng" algn="ctr">
          <a:noFill/>
          <a:prstDash val="solid"/>
          <a:miter lim="800000"/>
        </a:ln>
        <a:effectLst/>
      </dgm:spPr>
    </dgm:pt>
    <dgm:pt modelId="{BA0DFA2E-C28C-41C6-9B55-58DC6282F198}" type="pres">
      <dgm:prSet presAssocID="{88D60290-5CCC-49ED-B3B4-BA515644C1AB}" presName="EmptyPlaceHolder" presStyleCnt="0"/>
      <dgm:spPr/>
    </dgm:pt>
  </dgm:ptLst>
  <dgm:cxnLst>
    <dgm:cxn modelId="{6BB6F605-7C38-4642-904C-700147C31CC6}" srcId="{6C3E5AAA-6F4F-4BCF-8216-9AEAD90832BF}" destId="{700D040E-E44C-4BA2-A8AA-7B725A91FDB4}" srcOrd="0" destOrd="0" parTransId="{3C75B68E-B1A6-4E78-BFF7-CCED2D1321A8}" sibTransId="{A7A9B2BA-6967-4A4F-AFD0-1E71AFBE8AE7}"/>
    <dgm:cxn modelId="{82A84E0F-9ECF-4D4C-BDC1-DD338ED0E714}" type="presOf" srcId="{90563DD9-9434-4058-B587-550F4015E934}" destId="{643760CF-6FF7-47CC-A5D1-ABB58B7C1738}" srcOrd="0" destOrd="0" presId="urn:microsoft.com/office/officeart/2017/3/layout/HorizontalPathTimeline"/>
    <dgm:cxn modelId="{DE1A161F-6136-4DA5-9483-9C618128E8D1}" type="presOf" srcId="{88D60290-5CCC-49ED-B3B4-BA515644C1AB}" destId="{28B9C4D5-E01F-4218-9665-DF970A7C261F}" srcOrd="0" destOrd="0" presId="urn:microsoft.com/office/officeart/2017/3/layout/HorizontalPathTimeline"/>
    <dgm:cxn modelId="{9DC25135-9BF7-4DB9-B854-E6713941C948}" srcId="{88D60290-5CCC-49ED-B3B4-BA515644C1AB}" destId="{90563DD9-9434-4058-B587-550F4015E934}" srcOrd="0" destOrd="0" parTransId="{3E14029B-ACC8-4FF4-9BA5-B4277305662E}" sibTransId="{89A4DCEC-A521-4CEB-806D-4B38CCF875B0}"/>
    <dgm:cxn modelId="{D993523C-A3BE-4EE6-A11F-4CFE7DC92CF0}" type="presOf" srcId="{700D040E-E44C-4BA2-A8AA-7B725A91FDB4}" destId="{A1BDE12B-1BC5-4780-AAA5-BEE4E6E53C01}" srcOrd="0" destOrd="0" presId="urn:microsoft.com/office/officeart/2017/3/layout/HorizontalPathTimeline"/>
    <dgm:cxn modelId="{03729F5F-D447-4E47-91A5-7CD1170D4D96}" type="presOf" srcId="{72395A8C-3C71-4A37-927E-0ACFCAD831A8}" destId="{989C21CC-35EA-4644-9910-9D002F4512A7}" srcOrd="0" destOrd="0" presId="urn:microsoft.com/office/officeart/2017/3/layout/HorizontalPathTimeline"/>
    <dgm:cxn modelId="{16C0B365-E9D3-4742-8B15-8FE7A4DEA085}" type="presOf" srcId="{35A2E2B1-981D-4F1A-9BAE-1829B3B2A0BD}" destId="{F31A0D66-B4C6-4BA6-BEC3-EA6481CC1104}" srcOrd="0" destOrd="0" presId="urn:microsoft.com/office/officeart/2017/3/layout/HorizontalPathTimeline"/>
    <dgm:cxn modelId="{F1878A9E-AE8D-4DA7-A1D9-429C2D3B192A}" type="presOf" srcId="{5CEE6245-F872-4A0A-B92E-FBAC5A892A2E}" destId="{A249F827-7352-4FE2-98C6-C591E840EB20}" srcOrd="0" destOrd="0" presId="urn:microsoft.com/office/officeart/2017/3/layout/HorizontalPathTimeline"/>
    <dgm:cxn modelId="{BD69189F-D3A1-47E0-8415-02AC54515FDB}" srcId="{5CEE6245-F872-4A0A-B92E-FBAC5A892A2E}" destId="{72395A8C-3C71-4A37-927E-0ACFCAD831A8}" srcOrd="0" destOrd="0" parTransId="{05258CF2-D454-4A6F-8D93-57AE8A3D8D34}" sibTransId="{E1E96CA6-E8A1-41BC-BE8D-2CE0A6039989}"/>
    <dgm:cxn modelId="{1B5084A8-0986-4698-8A32-CFB690A69856}" type="presOf" srcId="{6C3E5AAA-6F4F-4BCF-8216-9AEAD90832BF}" destId="{D93B34B8-C4BF-4F15-A2E4-D609611A8A8F}" srcOrd="0" destOrd="0" presId="urn:microsoft.com/office/officeart/2017/3/layout/HorizontalPathTimeline"/>
    <dgm:cxn modelId="{C0AED1AB-9F4E-469E-A646-6B57C9076460}" srcId="{35A2E2B1-981D-4F1A-9BAE-1829B3B2A0BD}" destId="{88D60290-5CCC-49ED-B3B4-BA515644C1AB}" srcOrd="2" destOrd="0" parTransId="{31B4EC2C-97C1-4589-BA99-E83FAAE9C72B}" sibTransId="{06660C89-0A85-499B-9AFE-83D977212718}"/>
    <dgm:cxn modelId="{7385FDE6-3626-4636-BF7F-D86C8519B0B6}" srcId="{35A2E2B1-981D-4F1A-9BAE-1829B3B2A0BD}" destId="{5CEE6245-F872-4A0A-B92E-FBAC5A892A2E}" srcOrd="1" destOrd="0" parTransId="{983AD033-7440-4182-A032-4DB4A1826606}" sibTransId="{CA152FF6-1DBF-4A80-A80A-4B82DB334E42}"/>
    <dgm:cxn modelId="{C0E295E7-A290-454E-B1B6-6AC558E648AE}" srcId="{35A2E2B1-981D-4F1A-9BAE-1829B3B2A0BD}" destId="{6C3E5AAA-6F4F-4BCF-8216-9AEAD90832BF}" srcOrd="0" destOrd="0" parTransId="{1B1A6171-0B70-4353-B782-336B3E074D97}" sibTransId="{E7898946-2DE2-47AC-A80E-7BA1AD734E8C}"/>
    <dgm:cxn modelId="{3802F544-2BA1-4749-9AB7-E994CD8C25FB}" type="presParOf" srcId="{F31A0D66-B4C6-4BA6-BEC3-EA6481CC1104}" destId="{4E9AAB9E-5D59-4E5D-A4EE-D7D7AF20DDE8}" srcOrd="0" destOrd="0" presId="urn:microsoft.com/office/officeart/2017/3/layout/HorizontalPathTimeline"/>
    <dgm:cxn modelId="{ACF95CEA-A9AA-4B00-8F2A-EF4CD83725F3}" type="presParOf" srcId="{F31A0D66-B4C6-4BA6-BEC3-EA6481CC1104}" destId="{B3E2C6C8-0B83-4B4E-9C82-9E9FF21668B7}" srcOrd="1" destOrd="0" presId="urn:microsoft.com/office/officeart/2017/3/layout/HorizontalPathTimeline"/>
    <dgm:cxn modelId="{42585DAD-BD24-4587-9B57-23B0DAB8F4B1}" type="presParOf" srcId="{B3E2C6C8-0B83-4B4E-9C82-9E9FF21668B7}" destId="{D104894D-DBA8-4B7A-BE6B-A8328A692BE8}" srcOrd="0" destOrd="0" presId="urn:microsoft.com/office/officeart/2017/3/layout/HorizontalPathTimeline"/>
    <dgm:cxn modelId="{F5945B16-BF9A-47C9-A297-DDD4EC2A9E9E}" type="presParOf" srcId="{D104894D-DBA8-4B7A-BE6B-A8328A692BE8}" destId="{D93B34B8-C4BF-4F15-A2E4-D609611A8A8F}" srcOrd="0" destOrd="0" presId="urn:microsoft.com/office/officeart/2017/3/layout/HorizontalPathTimeline"/>
    <dgm:cxn modelId="{26D5853F-5F35-49C9-83BC-13E06087DD31}" type="presParOf" srcId="{D104894D-DBA8-4B7A-BE6B-A8328A692BE8}" destId="{4BA56A3B-925B-458E-936E-5C4BE3D6F5C0}" srcOrd="1" destOrd="0" presId="urn:microsoft.com/office/officeart/2017/3/layout/HorizontalPathTimeline"/>
    <dgm:cxn modelId="{EAA2F7CD-3947-44D0-90DF-A9D3FE804FE9}" type="presParOf" srcId="{4BA56A3B-925B-458E-936E-5C4BE3D6F5C0}" destId="{A1BDE12B-1BC5-4780-AAA5-BEE4E6E53C01}" srcOrd="0" destOrd="0" presId="urn:microsoft.com/office/officeart/2017/3/layout/HorizontalPathTimeline"/>
    <dgm:cxn modelId="{5AC0052A-F062-4C5F-A386-80392626971A}" type="presParOf" srcId="{4BA56A3B-925B-458E-936E-5C4BE3D6F5C0}" destId="{125D8A8B-A8DB-4F3D-9AA2-F6C38D46A346}" srcOrd="1" destOrd="0" presId="urn:microsoft.com/office/officeart/2017/3/layout/HorizontalPathTimeline"/>
    <dgm:cxn modelId="{D44C83F8-5B85-4C80-A357-2A028DB7B349}" type="presParOf" srcId="{D104894D-DBA8-4B7A-BE6B-A8328A692BE8}" destId="{DEFBDB3B-6476-46E2-857E-3594460D00BB}" srcOrd="2" destOrd="0" presId="urn:microsoft.com/office/officeart/2017/3/layout/HorizontalPathTimeline"/>
    <dgm:cxn modelId="{F08B4EFA-382D-4490-B860-26F9FBDAF44C}" type="presParOf" srcId="{D104894D-DBA8-4B7A-BE6B-A8328A692BE8}" destId="{516AFD94-B0E7-49F6-AE85-D8F2E0D021EE}" srcOrd="3" destOrd="0" presId="urn:microsoft.com/office/officeart/2017/3/layout/HorizontalPathTimeline"/>
    <dgm:cxn modelId="{5C36FCD8-EDA7-47BF-B7B8-E91F20BB8966}" type="presParOf" srcId="{D104894D-DBA8-4B7A-BE6B-A8328A692BE8}" destId="{82FDB1AF-9E49-41EC-B13C-65200E9BB53B}" srcOrd="4" destOrd="0" presId="urn:microsoft.com/office/officeart/2017/3/layout/HorizontalPathTimeline"/>
    <dgm:cxn modelId="{EBE22BB2-28A3-4552-B865-A1D98D297CE1}" type="presParOf" srcId="{B3E2C6C8-0B83-4B4E-9C82-9E9FF21668B7}" destId="{7DC8282B-D784-4663-A054-BA2A3120F9CD}" srcOrd="1" destOrd="0" presId="urn:microsoft.com/office/officeart/2017/3/layout/HorizontalPathTimeline"/>
    <dgm:cxn modelId="{D215D9E5-F6B7-4397-9E63-A5078F2624B4}" type="presParOf" srcId="{B3E2C6C8-0B83-4B4E-9C82-9E9FF21668B7}" destId="{C2BAF035-7383-47F4-AD03-DCAC6A6EA2DF}" srcOrd="2" destOrd="0" presId="urn:microsoft.com/office/officeart/2017/3/layout/HorizontalPathTimeline"/>
    <dgm:cxn modelId="{5E2753DE-7B94-4819-9081-612FF0F482FC}" type="presParOf" srcId="{C2BAF035-7383-47F4-AD03-DCAC6A6EA2DF}" destId="{A249F827-7352-4FE2-98C6-C591E840EB20}" srcOrd="0" destOrd="0" presId="urn:microsoft.com/office/officeart/2017/3/layout/HorizontalPathTimeline"/>
    <dgm:cxn modelId="{261876C1-9DBA-4030-80BA-32D0BE491496}" type="presParOf" srcId="{C2BAF035-7383-47F4-AD03-DCAC6A6EA2DF}" destId="{8932C838-B4E8-4BBD-8C5F-A96A7AA69E29}" srcOrd="1" destOrd="0" presId="urn:microsoft.com/office/officeart/2017/3/layout/HorizontalPathTimeline"/>
    <dgm:cxn modelId="{33AABB24-BCA6-427B-87E8-DE4B5DBE7944}" type="presParOf" srcId="{8932C838-B4E8-4BBD-8C5F-A96A7AA69E29}" destId="{989C21CC-35EA-4644-9910-9D002F4512A7}" srcOrd="0" destOrd="0" presId="urn:microsoft.com/office/officeart/2017/3/layout/HorizontalPathTimeline"/>
    <dgm:cxn modelId="{F5D96E66-E938-4157-95D5-88C5F7A5A606}" type="presParOf" srcId="{8932C838-B4E8-4BBD-8C5F-A96A7AA69E29}" destId="{47C576D3-5C40-4292-A0A1-23373D7EB612}" srcOrd="1" destOrd="0" presId="urn:microsoft.com/office/officeart/2017/3/layout/HorizontalPathTimeline"/>
    <dgm:cxn modelId="{AE7E1FFD-4F14-42AE-B00C-FF5290578A33}" type="presParOf" srcId="{C2BAF035-7383-47F4-AD03-DCAC6A6EA2DF}" destId="{0C2B3C10-CF76-4CE1-89C1-31762A390818}" srcOrd="2" destOrd="0" presId="urn:microsoft.com/office/officeart/2017/3/layout/HorizontalPathTimeline"/>
    <dgm:cxn modelId="{C66237E6-D5EC-467F-8343-F029163331F3}" type="presParOf" srcId="{C2BAF035-7383-47F4-AD03-DCAC6A6EA2DF}" destId="{ACEDB57C-EF60-4B8A-98EE-22C0B2B52BAF}" srcOrd="3" destOrd="0" presId="urn:microsoft.com/office/officeart/2017/3/layout/HorizontalPathTimeline"/>
    <dgm:cxn modelId="{2FBA4E70-6757-43A0-8380-5AB21AE83AEC}" type="presParOf" srcId="{C2BAF035-7383-47F4-AD03-DCAC6A6EA2DF}" destId="{5D815B92-3C87-4A75-B4FF-2BF875D24220}" srcOrd="4" destOrd="0" presId="urn:microsoft.com/office/officeart/2017/3/layout/HorizontalPathTimeline"/>
    <dgm:cxn modelId="{AF47877A-4DAC-428F-BAB6-44C625D92155}" type="presParOf" srcId="{B3E2C6C8-0B83-4B4E-9C82-9E9FF21668B7}" destId="{E30AC88F-7512-4A0F-952B-442D9F6933AD}" srcOrd="3" destOrd="0" presId="urn:microsoft.com/office/officeart/2017/3/layout/HorizontalPathTimeline"/>
    <dgm:cxn modelId="{BF68C553-23C2-4808-81EE-3FA3AC7B6FFB}" type="presParOf" srcId="{B3E2C6C8-0B83-4B4E-9C82-9E9FF21668B7}" destId="{85CBE9E7-7CC7-4331-B32F-070C1BBFA5BC}" srcOrd="4" destOrd="0" presId="urn:microsoft.com/office/officeart/2017/3/layout/HorizontalPathTimeline"/>
    <dgm:cxn modelId="{C234204E-F000-48F9-BD6F-ABE5997C24A9}" type="presParOf" srcId="{85CBE9E7-7CC7-4331-B32F-070C1BBFA5BC}" destId="{28B9C4D5-E01F-4218-9665-DF970A7C261F}" srcOrd="0" destOrd="0" presId="urn:microsoft.com/office/officeart/2017/3/layout/HorizontalPathTimeline"/>
    <dgm:cxn modelId="{C6EDCA45-2609-45B2-A07D-8AA6C517E442}" type="presParOf" srcId="{85CBE9E7-7CC7-4331-B32F-070C1BBFA5BC}" destId="{3945B029-18EC-45B8-93B4-19DDDFF8F5EB}" srcOrd="1" destOrd="0" presId="urn:microsoft.com/office/officeart/2017/3/layout/HorizontalPathTimeline"/>
    <dgm:cxn modelId="{98555F99-08AB-4DDD-8F06-4BB21BCBFFDD}" type="presParOf" srcId="{3945B029-18EC-45B8-93B4-19DDDFF8F5EB}" destId="{643760CF-6FF7-47CC-A5D1-ABB58B7C1738}" srcOrd="0" destOrd="0" presId="urn:microsoft.com/office/officeart/2017/3/layout/HorizontalPathTimeline"/>
    <dgm:cxn modelId="{F275F0D3-C324-48B2-AD02-E1AED9CE89A4}" type="presParOf" srcId="{3945B029-18EC-45B8-93B4-19DDDFF8F5EB}" destId="{FFF6C50D-E0DA-46CB-931E-1823BA3BC49D}" srcOrd="1" destOrd="0" presId="urn:microsoft.com/office/officeart/2017/3/layout/HorizontalPathTimeline"/>
    <dgm:cxn modelId="{9134241E-85ED-4C92-96F5-E12588450DD9}" type="presParOf" srcId="{85CBE9E7-7CC7-4331-B32F-070C1BBFA5BC}" destId="{87D7348B-3467-4EC0-BD40-2FDDB36CE135}" srcOrd="2" destOrd="0" presId="urn:microsoft.com/office/officeart/2017/3/layout/HorizontalPathTimeline"/>
    <dgm:cxn modelId="{2DA5BBF2-B12F-4430-AD5A-1F6364D2217F}" type="presParOf" srcId="{85CBE9E7-7CC7-4331-B32F-070C1BBFA5BC}" destId="{6A572A39-3F56-43B8-949B-BCDCEC0DD43F}" srcOrd="3" destOrd="0" presId="urn:microsoft.com/office/officeart/2017/3/layout/HorizontalPathTimeline"/>
    <dgm:cxn modelId="{41D506A7-7B1F-46BA-AD7E-9D07CC41AA84}" type="presParOf" srcId="{85CBE9E7-7CC7-4331-B32F-070C1BBFA5BC}" destId="{BA0DFA2E-C28C-41C6-9B55-58DC6282F198}" srcOrd="4" destOrd="0" presId="urn:microsoft.com/office/officeart/2017/3/layout/HorizontalPathTimelin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3B34B8-C4BF-4F15-A2E4-D609611A8A8F}">
      <dsp:nvSpPr>
        <dsp:cNvPr id="0" name=""/>
        <dsp:cNvSpPr/>
      </dsp:nvSpPr>
      <dsp:spPr>
        <a:xfrm>
          <a:off x="225552" y="2479715"/>
          <a:ext cx="1804416" cy="52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755650">
            <a:lnSpc>
              <a:spcPct val="90000"/>
            </a:lnSpc>
            <a:spcBef>
              <a:spcPct val="0"/>
            </a:spcBef>
            <a:spcAft>
              <a:spcPct val="35000"/>
            </a:spcAft>
            <a:buNone/>
            <a:defRPr b="1"/>
          </a:pPr>
          <a:r>
            <a:rPr lang="en-US" sz="1700" kern="1200"/>
            <a:t>1970s</a:t>
          </a:r>
        </a:p>
      </dsp:txBody>
      <dsp:txXfrm>
        <a:off x="225552" y="2479715"/>
        <a:ext cx="1804416" cy="521802"/>
      </dsp:txXfrm>
    </dsp:sp>
    <dsp:sp modelId="{4E9AAB9E-5D59-4E5D-A4EE-D7D7AF20DDE8}">
      <dsp:nvSpPr>
        <dsp:cNvPr id="0" name=""/>
        <dsp:cNvSpPr/>
      </dsp:nvSpPr>
      <dsp:spPr>
        <a:xfrm>
          <a:off x="0" y="2216505"/>
          <a:ext cx="4511040" cy="18470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BDE12B-1BC5-4780-AAA5-BEE4E6E53C01}">
      <dsp:nvSpPr>
        <dsp:cNvPr id="0" name=""/>
        <dsp:cNvSpPr/>
      </dsp:nvSpPr>
      <dsp:spPr>
        <a:xfrm>
          <a:off x="135331" y="263931"/>
          <a:ext cx="1984857" cy="116756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kern="1200" dirty="0"/>
            <a:t>GATT dealt with only tariff barriers but by the 1970s non-tariff barriers has also started increasing.</a:t>
          </a:r>
        </a:p>
      </dsp:txBody>
      <dsp:txXfrm>
        <a:off x="135331" y="263931"/>
        <a:ext cx="1984857" cy="1167561"/>
      </dsp:txXfrm>
    </dsp:sp>
    <dsp:sp modelId="{DEFBDB3B-6476-46E2-857E-3594460D00BB}">
      <dsp:nvSpPr>
        <dsp:cNvPr id="0" name=""/>
        <dsp:cNvSpPr/>
      </dsp:nvSpPr>
      <dsp:spPr>
        <a:xfrm>
          <a:off x="1127760" y="1431493"/>
          <a:ext cx="0" cy="785012"/>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A249F827-7352-4FE2-98C6-C591E840EB20}">
      <dsp:nvSpPr>
        <dsp:cNvPr id="0" name=""/>
        <dsp:cNvSpPr/>
      </dsp:nvSpPr>
      <dsp:spPr>
        <a:xfrm>
          <a:off x="1353312" y="1616201"/>
          <a:ext cx="1804416" cy="52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755650">
            <a:lnSpc>
              <a:spcPct val="90000"/>
            </a:lnSpc>
            <a:spcBef>
              <a:spcPct val="0"/>
            </a:spcBef>
            <a:spcAft>
              <a:spcPct val="35000"/>
            </a:spcAft>
            <a:buNone/>
            <a:defRPr b="1"/>
          </a:pPr>
          <a:r>
            <a:rPr lang="en-US" sz="1700" kern="1200"/>
            <a:t>1980s</a:t>
          </a:r>
        </a:p>
      </dsp:txBody>
      <dsp:txXfrm>
        <a:off x="1353312" y="1616201"/>
        <a:ext cx="1804416" cy="521802"/>
      </dsp:txXfrm>
    </dsp:sp>
    <dsp:sp modelId="{989C21CC-35EA-4644-9910-9D002F4512A7}">
      <dsp:nvSpPr>
        <dsp:cNvPr id="0" name=""/>
        <dsp:cNvSpPr/>
      </dsp:nvSpPr>
      <dsp:spPr>
        <a:xfrm>
          <a:off x="1263091" y="3186226"/>
          <a:ext cx="1984857" cy="13688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kern="1200"/>
            <a:t>GATT dealt with trade in goods. But by the 1980s developed countries started having comparative advantages in trade in services.</a:t>
          </a:r>
        </a:p>
      </dsp:txBody>
      <dsp:txXfrm>
        <a:off x="1263091" y="3186226"/>
        <a:ext cx="1984857" cy="1368865"/>
      </dsp:txXfrm>
    </dsp:sp>
    <dsp:sp modelId="{0C2B3C10-CF76-4CE1-89C1-31762A390818}">
      <dsp:nvSpPr>
        <dsp:cNvPr id="0" name=""/>
        <dsp:cNvSpPr/>
      </dsp:nvSpPr>
      <dsp:spPr>
        <a:xfrm>
          <a:off x="2255520" y="2401214"/>
          <a:ext cx="0" cy="785012"/>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516AFD94-B0E7-49F6-AE85-D8F2E0D021EE}">
      <dsp:nvSpPr>
        <dsp:cNvPr id="0" name=""/>
        <dsp:cNvSpPr/>
      </dsp:nvSpPr>
      <dsp:spPr>
        <a:xfrm>
          <a:off x="1070038" y="2251138"/>
          <a:ext cx="115443" cy="11544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CEDB57C-EF60-4B8A-98EE-22C0B2B52BAF}">
      <dsp:nvSpPr>
        <dsp:cNvPr id="0" name=""/>
        <dsp:cNvSpPr/>
      </dsp:nvSpPr>
      <dsp:spPr>
        <a:xfrm>
          <a:off x="2197798" y="2251138"/>
          <a:ext cx="115443" cy="11544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8B9C4D5-E01F-4218-9665-DF970A7C261F}">
      <dsp:nvSpPr>
        <dsp:cNvPr id="0" name=""/>
        <dsp:cNvSpPr/>
      </dsp:nvSpPr>
      <dsp:spPr>
        <a:xfrm>
          <a:off x="2481072" y="2479715"/>
          <a:ext cx="1804416" cy="52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755650">
            <a:lnSpc>
              <a:spcPct val="90000"/>
            </a:lnSpc>
            <a:spcBef>
              <a:spcPct val="0"/>
            </a:spcBef>
            <a:spcAft>
              <a:spcPct val="35000"/>
            </a:spcAft>
            <a:buNone/>
            <a:defRPr b="1"/>
          </a:pPr>
          <a:r>
            <a:rPr lang="en-US" sz="1700" kern="1200" dirty="0"/>
            <a:t>1980s</a:t>
          </a:r>
        </a:p>
      </dsp:txBody>
      <dsp:txXfrm>
        <a:off x="2481072" y="2479715"/>
        <a:ext cx="1804416" cy="521802"/>
      </dsp:txXfrm>
    </dsp:sp>
    <dsp:sp modelId="{643760CF-6FF7-47CC-A5D1-ABB58B7C1738}">
      <dsp:nvSpPr>
        <dsp:cNvPr id="0" name=""/>
        <dsp:cNvSpPr/>
      </dsp:nvSpPr>
      <dsp:spPr>
        <a:xfrm>
          <a:off x="2390851" y="62627"/>
          <a:ext cx="1984857" cy="13688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kern="1200" dirty="0"/>
            <a:t>By the 1980s, developing countries started pursuing export-oriented growth. For e.g.- Singapore, South Korea etc.</a:t>
          </a:r>
        </a:p>
      </dsp:txBody>
      <dsp:txXfrm>
        <a:off x="2390851" y="62627"/>
        <a:ext cx="1984857" cy="1368865"/>
      </dsp:txXfrm>
    </dsp:sp>
    <dsp:sp modelId="{87D7348B-3467-4EC0-BD40-2FDDB36CE135}">
      <dsp:nvSpPr>
        <dsp:cNvPr id="0" name=""/>
        <dsp:cNvSpPr/>
      </dsp:nvSpPr>
      <dsp:spPr>
        <a:xfrm>
          <a:off x="3383280" y="1431493"/>
          <a:ext cx="0" cy="785012"/>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6A572A39-3F56-43B8-949B-BCDCEC0DD43F}">
      <dsp:nvSpPr>
        <dsp:cNvPr id="0" name=""/>
        <dsp:cNvSpPr/>
      </dsp:nvSpPr>
      <dsp:spPr>
        <a:xfrm>
          <a:off x="3325558" y="2251138"/>
          <a:ext cx="115443" cy="11544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E5AB79-393F-4007-A04C-0AF4DD17B674}" type="datetimeFigureOut">
              <a:rPr lang="en-GB" smtClean="0"/>
              <a:t>26/07/2025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59484-7A38-423E-B1D9-36D3E8F76E6C}" type="slidenum">
              <a:rPr lang="en-GB" smtClean="0"/>
              <a:t>‹#›</a:t>
            </a:fld>
            <a:endParaRPr lang="en-GB"/>
          </a:p>
        </p:txBody>
      </p:sp>
    </p:spTree>
    <p:extLst>
      <p:ext uri="{BB962C8B-B14F-4D97-AF65-F5344CB8AC3E}">
        <p14:creationId xmlns:p14="http://schemas.microsoft.com/office/powerpoint/2010/main" val="33470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78</a:t>
            </a:fld>
            <a:endParaRPr lang="en-US" dirty="0"/>
          </a:p>
        </p:txBody>
      </p:sp>
    </p:spTree>
    <p:extLst>
      <p:ext uri="{BB962C8B-B14F-4D97-AF65-F5344CB8AC3E}">
        <p14:creationId xmlns:p14="http://schemas.microsoft.com/office/powerpoint/2010/main" val="2952583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89</a:t>
            </a:fld>
            <a:endParaRPr lang="en-US" dirty="0"/>
          </a:p>
        </p:txBody>
      </p:sp>
    </p:spTree>
    <p:extLst>
      <p:ext uri="{BB962C8B-B14F-4D97-AF65-F5344CB8AC3E}">
        <p14:creationId xmlns:p14="http://schemas.microsoft.com/office/powerpoint/2010/main" val="4058400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a:extLst>
              <a:ext uri="{FF2B5EF4-FFF2-40B4-BE49-F238E27FC236}">
                <a16:creationId xmlns:a16="http://schemas.microsoft.com/office/drawing/2014/main" id="{4E50CEAA-4B56-401C-BD7F-66A7F4A6698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B65C3A2-0F30-474B-B2E3-E46FDC1522BF}" type="slidenum">
              <a:rPr lang="en-US" altLang="en-US"/>
              <a:pPr eaLnBrk="1" hangingPunct="1"/>
              <a:t>93</a:t>
            </a:fld>
            <a:endParaRPr lang="en-US" altLang="en-US"/>
          </a:p>
        </p:txBody>
      </p:sp>
      <p:sp>
        <p:nvSpPr>
          <p:cNvPr id="89091" name="Rectangle 2">
            <a:extLst>
              <a:ext uri="{FF2B5EF4-FFF2-40B4-BE49-F238E27FC236}">
                <a16:creationId xmlns:a16="http://schemas.microsoft.com/office/drawing/2014/main" id="{2A3026CD-607F-4CF8-A504-035B0CCD2659}"/>
              </a:ext>
            </a:extLst>
          </p:cNvPr>
          <p:cNvSpPr>
            <a:spLocks noGrp="1" noRot="1" noChangeAspect="1" noChangeArrowheads="1" noTextEdit="1"/>
          </p:cNvSpPr>
          <p:nvPr>
            <p:ph type="sldImg"/>
          </p:nvPr>
        </p:nvSpPr>
        <p:spPr>
          <a:xfrm>
            <a:off x="382588" y="685800"/>
            <a:ext cx="6096000" cy="3429000"/>
          </a:xfrm>
          <a:ln/>
        </p:spPr>
      </p:sp>
      <p:sp>
        <p:nvSpPr>
          <p:cNvPr id="89092" name="Rectangle 3">
            <a:extLst>
              <a:ext uri="{FF2B5EF4-FFF2-40B4-BE49-F238E27FC236}">
                <a16:creationId xmlns:a16="http://schemas.microsoft.com/office/drawing/2014/main" id="{90298061-3487-4AD3-9D93-609221061698}"/>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Students often have trouble understanding the units of the real exchange rate.  </a:t>
            </a:r>
          </a:p>
          <a:p>
            <a:pPr eaLnBrk="1" hangingPunct="1"/>
            <a:r>
              <a:rPr lang="en-US" altLang="en-US"/>
              <a:t>It’s worth explaining each line carefully, and making sure students understand it before displaying the next line.  </a:t>
            </a:r>
          </a:p>
          <a:p>
            <a:pPr eaLnBrk="1" hangingPunct="1"/>
            <a:r>
              <a:rPr lang="en-US" altLang="en-US"/>
              <a:t>Note:  The examples here and in the text are in terms of one good, a Mars bar.  But P and P* are the overall price levels of the domestic &amp; foreign countries.  Thus, they each measure the price of a basket of goods.  </a:t>
            </a:r>
          </a:p>
          <a:p>
            <a:pPr eaLnBrk="1" hangingPunct="1"/>
            <a:endParaRPr lang="en-US" altLang="en-US"/>
          </a:p>
          <a:p>
            <a:pPr eaLnBrk="1" hangingPunct="1"/>
            <a:r>
              <a:rPr lang="en-US" altLang="en-US"/>
              <a:t>When you get to the bottom line, emphasize that the real exchange rate measures the amount of purchasing power in Japan that must be sacrificed for each unit of purchasing power in Europe. </a:t>
            </a:r>
          </a:p>
        </p:txBody>
      </p:sp>
    </p:spTree>
    <p:extLst>
      <p:ext uri="{BB962C8B-B14F-4D97-AF65-F5344CB8AC3E}">
        <p14:creationId xmlns:p14="http://schemas.microsoft.com/office/powerpoint/2010/main" val="1302318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79</a:t>
            </a:fld>
            <a:endParaRPr lang="en-US" dirty="0"/>
          </a:p>
        </p:txBody>
      </p:sp>
    </p:spTree>
    <p:extLst>
      <p:ext uri="{BB962C8B-B14F-4D97-AF65-F5344CB8AC3E}">
        <p14:creationId xmlns:p14="http://schemas.microsoft.com/office/powerpoint/2010/main" val="333542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81</a:t>
            </a:fld>
            <a:endParaRPr lang="en-US" dirty="0"/>
          </a:p>
        </p:txBody>
      </p:sp>
    </p:spTree>
    <p:extLst>
      <p:ext uri="{BB962C8B-B14F-4D97-AF65-F5344CB8AC3E}">
        <p14:creationId xmlns:p14="http://schemas.microsoft.com/office/powerpoint/2010/main" val="3483470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82</a:t>
            </a:fld>
            <a:endParaRPr lang="en-US" dirty="0"/>
          </a:p>
        </p:txBody>
      </p:sp>
    </p:spTree>
    <p:extLst>
      <p:ext uri="{BB962C8B-B14F-4D97-AF65-F5344CB8AC3E}">
        <p14:creationId xmlns:p14="http://schemas.microsoft.com/office/powerpoint/2010/main" val="3765459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83</a:t>
            </a:fld>
            <a:endParaRPr lang="en-US" dirty="0"/>
          </a:p>
        </p:txBody>
      </p:sp>
    </p:spTree>
    <p:extLst>
      <p:ext uri="{BB962C8B-B14F-4D97-AF65-F5344CB8AC3E}">
        <p14:creationId xmlns:p14="http://schemas.microsoft.com/office/powerpoint/2010/main" val="3072499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84</a:t>
            </a:fld>
            <a:endParaRPr lang="en-US" dirty="0"/>
          </a:p>
        </p:txBody>
      </p:sp>
    </p:spTree>
    <p:extLst>
      <p:ext uri="{BB962C8B-B14F-4D97-AF65-F5344CB8AC3E}">
        <p14:creationId xmlns:p14="http://schemas.microsoft.com/office/powerpoint/2010/main" val="4264999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85</a:t>
            </a:fld>
            <a:endParaRPr lang="en-US" dirty="0"/>
          </a:p>
        </p:txBody>
      </p:sp>
    </p:spTree>
    <p:extLst>
      <p:ext uri="{BB962C8B-B14F-4D97-AF65-F5344CB8AC3E}">
        <p14:creationId xmlns:p14="http://schemas.microsoft.com/office/powerpoint/2010/main" val="109526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86</a:t>
            </a:fld>
            <a:endParaRPr lang="en-US" dirty="0"/>
          </a:p>
        </p:txBody>
      </p:sp>
    </p:spTree>
    <p:extLst>
      <p:ext uri="{BB962C8B-B14F-4D97-AF65-F5344CB8AC3E}">
        <p14:creationId xmlns:p14="http://schemas.microsoft.com/office/powerpoint/2010/main" val="776512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The Uruguay Round of GATT negotiations, </a:t>
            </a:r>
            <a:r>
              <a:rPr lang="en-US" dirty="0"/>
              <a:t>begun in 1986 in Punta del Este, Uruguay (hence its name), was the largest trade negotiation in history. It was the eighth round of GATT talks within a span of 40 years and took more than 7 years to complete. </a:t>
            </a:r>
          </a:p>
          <a:p>
            <a:pPr marL="171450" indent="-171450">
              <a:buFont typeface="Arial" panose="020B0604020202020204" pitchFamily="34" charset="0"/>
              <a:buChar char="•"/>
            </a:pPr>
            <a:r>
              <a:rPr lang="en-US" dirty="0"/>
              <a:t>The negotiations modified the original GATT treaty in several important ways:</a:t>
            </a:r>
          </a:p>
          <a:p>
            <a:pPr marL="628650" lvl="1" indent="-171450">
              <a:buFont typeface="Arial" panose="020B0604020202020204" pitchFamily="34" charset="0"/>
              <a:buChar char="•"/>
            </a:pPr>
            <a:r>
              <a:rPr lang="en-US" b="1" dirty="0"/>
              <a:t>Agreement on Services: </a:t>
            </a:r>
            <a:r>
              <a:rPr lang="en-US" dirty="0"/>
              <a:t>Because of the ever-increasing importance of services to the total volume of world trade, nations wanted to include GATT provisions for trade in services. </a:t>
            </a:r>
          </a:p>
          <a:p>
            <a:pPr marL="628650" lvl="1" indent="-171450">
              <a:buFont typeface="Arial" panose="020B0604020202020204" pitchFamily="34" charset="0"/>
              <a:buChar char="•"/>
            </a:pPr>
            <a:r>
              <a:rPr lang="en-US" b="1" dirty="0"/>
              <a:t>Agreement on Intellectual Property:</a:t>
            </a:r>
            <a:r>
              <a:rPr lang="en-US" dirty="0"/>
              <a:t> The Uruguay Round created the Agreement on Trade-Related Aspects of Intellectual Property (TRIPS) to help standardize intellectual property rules around the world. </a:t>
            </a:r>
          </a:p>
          <a:p>
            <a:pPr marL="628650" lvl="1" indent="-171450">
              <a:buFont typeface="Arial" panose="020B0604020202020204" pitchFamily="34" charset="0"/>
              <a:buChar char="•"/>
            </a:pPr>
            <a:r>
              <a:rPr lang="en-US" b="1" dirty="0"/>
              <a:t>Agreement on Agricultural Subsidies:</a:t>
            </a:r>
            <a:r>
              <a:rPr lang="en-US" dirty="0"/>
              <a:t> The Uruguay Round addressed the main issues of agricultural tariffs and nontariff barriers in its Agreement on Agriculture. The agreement forces countries to convert all nontariff barriers to tariffs—a process called “tariffication.”</a:t>
            </a:r>
          </a:p>
          <a:p>
            <a:pPr marL="171450" indent="-171450">
              <a:buFont typeface="Arial" panose="020B0604020202020204" pitchFamily="34" charset="0"/>
              <a:buChar char="•"/>
            </a:pPr>
            <a:r>
              <a:rPr lang="en-US" dirty="0"/>
              <a:t>Perhaps the greatest achievement of the Uruguay Round was the creation of the World Trade Organization (WTO).</a:t>
            </a:r>
          </a:p>
          <a:p>
            <a:endParaRPr lang="en-US" dirty="0"/>
          </a:p>
        </p:txBody>
      </p:sp>
      <p:sp>
        <p:nvSpPr>
          <p:cNvPr id="4" name="Slide Number Placeholder 3"/>
          <p:cNvSpPr>
            <a:spLocks noGrp="1"/>
          </p:cNvSpPr>
          <p:nvPr>
            <p:ph type="sldNum" sz="quarter" idx="10"/>
          </p:nvPr>
        </p:nvSpPr>
        <p:spPr/>
        <p:txBody>
          <a:bodyPr/>
          <a:lstStyle/>
          <a:p>
            <a:fld id="{A73D6722-9B4D-4E29-B226-C325925A8118}" type="slidenum">
              <a:rPr lang="en-US" smtClean="0"/>
              <a:t>87</a:t>
            </a:fld>
            <a:endParaRPr lang="en-US" dirty="0"/>
          </a:p>
        </p:txBody>
      </p:sp>
    </p:spTree>
    <p:extLst>
      <p:ext uri="{BB962C8B-B14F-4D97-AF65-F5344CB8AC3E}">
        <p14:creationId xmlns:p14="http://schemas.microsoft.com/office/powerpoint/2010/main" val="1282274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49021104-BA25-4300-BEE2-6213EC9EBB93}" type="datetime1">
              <a:rPr lang="en-GB" smtClean="0">
                <a:solidFill>
                  <a:srgbClr val="438086"/>
                </a:solidFill>
              </a:rPr>
              <a:t>26/07/2025</a:t>
            </a:fld>
            <a:endParaRPr lang="en-GB">
              <a:solidFill>
                <a:srgbClr val="438086"/>
              </a:solidFill>
            </a:endParaRPr>
          </a:p>
        </p:txBody>
      </p:sp>
      <p:sp>
        <p:nvSpPr>
          <p:cNvPr id="17" name="Footer Placeholder 16"/>
          <p:cNvSpPr>
            <a:spLocks noGrp="1"/>
          </p:cNvSpPr>
          <p:nvPr>
            <p:ph type="ftr" sz="quarter" idx="11"/>
          </p:nvPr>
        </p:nvSpPr>
        <p:spPr>
          <a:xfrm>
            <a:off x="7213600" y="4205288"/>
            <a:ext cx="1727200" cy="457200"/>
          </a:xfrm>
        </p:spPr>
        <p:txBody>
          <a:bodyPr/>
          <a:lstStyle/>
          <a:p>
            <a:endParaRPr lang="en-GB">
              <a:solidFill>
                <a:srgbClr val="438086"/>
              </a:solidFill>
            </a:endParaRPr>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268A2EE-60DF-4D9A-BDB5-E8B57244CE40}"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846057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BFC1BF3-70C4-45CE-9F5B-4A2A6F8DAD8C}" type="datetime1">
              <a:rPr lang="en-GB" smtClean="0">
                <a:solidFill>
                  <a:srgbClr val="438086"/>
                </a:solidFill>
              </a:rPr>
              <a:t>26/07/2025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502665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DF7199D-C309-4B31-B187-3E6D9C698650}" type="datetime1">
              <a:rPr lang="en-GB" smtClean="0">
                <a:solidFill>
                  <a:srgbClr val="438086"/>
                </a:solidFill>
              </a:rPr>
              <a:t>26/07/2025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231813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E6ECADE-EA39-41E3-A406-F9368150DBBF}" type="datetime1">
              <a:rPr lang="en-GB" smtClean="0">
                <a:solidFill>
                  <a:srgbClr val="438086"/>
                </a:solidFill>
              </a:rPr>
              <a:t>26/07/2025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24908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E2E6ACB-D379-41BC-AEBC-C5C0451A1F13}" type="datetime1">
              <a:rPr lang="en-GB" smtClean="0">
                <a:solidFill>
                  <a:srgbClr val="438086"/>
                </a:solidFill>
              </a:rPr>
              <a:t>26/07/2025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502427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0E12CC9-D7A2-4A83-808C-A5E55E96FF04}" type="datetime1">
              <a:rPr lang="en-GB" smtClean="0">
                <a:solidFill>
                  <a:srgbClr val="438086"/>
                </a:solidFill>
              </a:rPr>
              <a:t>26/07/2025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449643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A8F7CA59-BE67-433D-8B93-6E0D503CCCC9}" type="datetime1">
              <a:rPr lang="en-GB" smtClean="0">
                <a:solidFill>
                  <a:srgbClr val="438086"/>
                </a:solidFill>
              </a:rPr>
              <a:t>26/07/2025</a:t>
            </a:fld>
            <a:endParaRPr lang="en-GB">
              <a:solidFill>
                <a:srgbClr val="438086"/>
              </a:solidFill>
            </a:endParaRPr>
          </a:p>
        </p:txBody>
      </p:sp>
      <p:sp>
        <p:nvSpPr>
          <p:cNvPr id="27" name="Slide Number Placeholder 26"/>
          <p:cNvSpPr>
            <a:spLocks noGrp="1"/>
          </p:cNvSpPr>
          <p:nvPr>
            <p:ph type="sldNum" sz="quarter" idx="11"/>
          </p:nvPr>
        </p:nvSpPr>
        <p:spPr/>
        <p:txBody>
          <a:bodyPr rtlCol="0"/>
          <a:lstStyle/>
          <a:p>
            <a:fld id="{E268A2EE-60DF-4D9A-BDB5-E8B57244CE40}" type="slidenum">
              <a:rPr lang="en-GB" smtClean="0"/>
              <a:pPr/>
              <a:t>‹#›</a:t>
            </a:fld>
            <a:endParaRPr lang="en-GB"/>
          </a:p>
        </p:txBody>
      </p:sp>
      <p:sp>
        <p:nvSpPr>
          <p:cNvPr id="28" name="Footer Placeholder 27"/>
          <p:cNvSpPr>
            <a:spLocks noGrp="1"/>
          </p:cNvSpPr>
          <p:nvPr>
            <p:ph type="ftr" sz="quarter" idx="12"/>
          </p:nvPr>
        </p:nvSpPr>
        <p:spPr/>
        <p:txBody>
          <a:bodyPr rtlCol="0"/>
          <a:lstStyle/>
          <a:p>
            <a:endParaRPr lang="en-GB">
              <a:solidFill>
                <a:srgbClr val="438086"/>
              </a:solidFill>
            </a:endParaRPr>
          </a:p>
        </p:txBody>
      </p:sp>
    </p:spTree>
    <p:extLst>
      <p:ext uri="{BB962C8B-B14F-4D97-AF65-F5344CB8AC3E}">
        <p14:creationId xmlns:p14="http://schemas.microsoft.com/office/powerpoint/2010/main" val="1721270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7A1FAA96-8431-4AB3-B575-2F92E63C9403}" type="datetime1">
              <a:rPr lang="en-GB" smtClean="0">
                <a:solidFill>
                  <a:srgbClr val="438086"/>
                </a:solidFill>
              </a:rPr>
              <a:t>26/07/2025</a:t>
            </a:fld>
            <a:endParaRPr lang="en-GB">
              <a:solidFill>
                <a:srgbClr val="438086"/>
              </a:solidFill>
            </a:endParaRPr>
          </a:p>
        </p:txBody>
      </p:sp>
      <p:sp>
        <p:nvSpPr>
          <p:cNvPr id="4" name="Footer Placeholder 3"/>
          <p:cNvSpPr>
            <a:spLocks noGrp="1"/>
          </p:cNvSpPr>
          <p:nvPr>
            <p:ph type="ftr" sz="quarter" idx="11"/>
          </p:nvPr>
        </p:nvSpPr>
        <p:spPr>
          <a:xfrm>
            <a:off x="7010400" y="612648"/>
            <a:ext cx="1767840" cy="457200"/>
          </a:xfrm>
        </p:spPr>
        <p:txBody>
          <a:bodyPr/>
          <a:lstStyle/>
          <a:p>
            <a:endParaRPr lang="en-GB">
              <a:solidFill>
                <a:srgbClr val="438086"/>
              </a:solidFill>
            </a:endParaRPr>
          </a:p>
        </p:txBody>
      </p:sp>
      <p:sp>
        <p:nvSpPr>
          <p:cNvPr id="5" name="Slide Number Placeholder 4"/>
          <p:cNvSpPr>
            <a:spLocks noGrp="1"/>
          </p:cNvSpPr>
          <p:nvPr>
            <p:ph type="sldNum" sz="quarter" idx="12"/>
          </p:nvPr>
        </p:nvSpPr>
        <p:spPr>
          <a:xfrm>
            <a:off x="10899648" y="2272"/>
            <a:ext cx="1016000" cy="365760"/>
          </a:xfrm>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177123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7022D9-37D5-41C5-B06F-0E0D5396898D}" type="datetime1">
              <a:rPr lang="en-GB" smtClean="0">
                <a:solidFill>
                  <a:srgbClr val="438086"/>
                </a:solidFill>
              </a:rPr>
              <a:t>26/07/2025</a:t>
            </a:fld>
            <a:endParaRPr lang="en-GB">
              <a:solidFill>
                <a:srgbClr val="438086"/>
              </a:solidFill>
            </a:endParaRPr>
          </a:p>
        </p:txBody>
      </p:sp>
      <p:sp>
        <p:nvSpPr>
          <p:cNvPr id="3" name="Footer Placeholder 2"/>
          <p:cNvSpPr>
            <a:spLocks noGrp="1"/>
          </p:cNvSpPr>
          <p:nvPr>
            <p:ph type="ftr" sz="quarter" idx="11"/>
          </p:nvPr>
        </p:nvSpPr>
        <p:spPr/>
        <p:txBody>
          <a:bodyPr/>
          <a:lstStyle/>
          <a:p>
            <a:endParaRPr lang="en-GB">
              <a:solidFill>
                <a:srgbClr val="438086"/>
              </a:solidFill>
            </a:endParaRPr>
          </a:p>
        </p:txBody>
      </p:sp>
      <p:sp>
        <p:nvSpPr>
          <p:cNvPr id="4" name="Slide Number Placeholder 3"/>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61948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EB4D66-E0BC-4F26-B819-04821D6ECF79}" type="datetime1">
              <a:rPr lang="en-GB" smtClean="0">
                <a:solidFill>
                  <a:srgbClr val="438086"/>
                </a:solidFill>
              </a:rPr>
              <a:t>26/07/2025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980749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839EBC-C6D1-41CE-B4FB-90132DA051FF}" type="datetime1">
              <a:rPr lang="en-GB" smtClean="0">
                <a:solidFill>
                  <a:srgbClr val="438086"/>
                </a:solidFill>
              </a:rPr>
              <a:t>26/07/2025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23149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82C602E5-98D7-416D-BD88-F7B664343C9F}" type="datetime1">
              <a:rPr lang="en-GB" smtClean="0">
                <a:solidFill>
                  <a:srgbClr val="438086"/>
                </a:solidFill>
              </a:rPr>
              <a:t>26/07/2025</a:t>
            </a:fld>
            <a:endParaRPr lang="en-GB">
              <a:solidFill>
                <a:srgbClr val="438086"/>
              </a:solidFill>
            </a:endParaRP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GB">
              <a:solidFill>
                <a:srgbClr val="438086"/>
              </a:solidFill>
            </a:endParaRPr>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268A2EE-60DF-4D9A-BDB5-E8B57244CE40}" type="slidenum">
              <a:rPr lang="en-GB" smtClean="0"/>
              <a:pPr/>
              <a:t>‹#›</a:t>
            </a:fld>
            <a:endParaRPr lang="en-GB"/>
          </a:p>
        </p:txBody>
      </p:sp>
    </p:spTree>
    <p:extLst>
      <p:ext uri="{BB962C8B-B14F-4D97-AF65-F5344CB8AC3E}">
        <p14:creationId xmlns:p14="http://schemas.microsoft.com/office/powerpoint/2010/main" val="796137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11.png"/><Relationship Id="rId5" Type="http://schemas.openxmlformats.org/officeDocument/2006/relationships/image" Target="../media/image100.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80.png"/><Relationship Id="rId1" Type="http://schemas.openxmlformats.org/officeDocument/2006/relationships/slideLayout" Target="../slideLayouts/slideLayout2.xml"/><Relationship Id="rId4" Type="http://schemas.openxmlformats.org/officeDocument/2006/relationships/image" Target="../media/image200.png"/></Relationships>
</file>

<file path=ppt/slides/_rels/slide3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5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62.png"/></Relationships>
</file>

<file path=ppt/slides/_rels/slide33.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570.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580.png"/><Relationship Id="rId5" Type="http://schemas.openxmlformats.org/officeDocument/2006/relationships/image" Target="../media/image58.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611.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160.png"/></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280.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271.png"/><Relationship Id="rId5" Type="http://schemas.openxmlformats.org/officeDocument/2006/relationships/image" Target="../media/image260.png"/><Relationship Id="rId4" Type="http://schemas.openxmlformats.org/officeDocument/2006/relationships/image" Target="../media/image35.png"/></Relationships>
</file>

<file path=ppt/slides/_rels/slide5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6.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37.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image" Target="../media/image331.png"/><Relationship Id="rId1" Type="http://schemas.openxmlformats.org/officeDocument/2006/relationships/slideLayout" Target="../slideLayouts/slideLayout2.xml"/><Relationship Id="rId6" Type="http://schemas.openxmlformats.org/officeDocument/2006/relationships/image" Target="../media/image340.png"/><Relationship Id="rId5" Type="http://schemas.openxmlformats.org/officeDocument/2006/relationships/image" Target="../media/image330.png"/><Relationship Id="rId4" Type="http://schemas.openxmlformats.org/officeDocument/2006/relationships/image" Target="../media/image320.png"/></Relationships>
</file>

<file path=ppt/slides/_rels/slide5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43.png"/><Relationship Id="rId1" Type="http://schemas.openxmlformats.org/officeDocument/2006/relationships/slideLayout" Target="../slideLayouts/slideLayout2.xml"/><Relationship Id="rId5" Type="http://schemas.microsoft.com/office/2007/relationships/hdphoto" Target="../media/hdphoto6.wdp"/><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46.png"/><Relationship Id="rId1" Type="http://schemas.openxmlformats.org/officeDocument/2006/relationships/slideLayout" Target="../slideLayouts/slideLayout2.xml"/><Relationship Id="rId5" Type="http://schemas.microsoft.com/office/2007/relationships/hdphoto" Target="../media/hdphoto9.wdp"/><Relationship Id="rId4" Type="http://schemas.openxmlformats.org/officeDocument/2006/relationships/image" Target="../media/image4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10.png"/><Relationship Id="rId1" Type="http://schemas.openxmlformats.org/officeDocument/2006/relationships/slideLayout" Target="../slideLayouts/slideLayout2.xml"/><Relationship Id="rId4" Type="http://schemas.openxmlformats.org/officeDocument/2006/relationships/image" Target="../media/image50.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6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6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www.wto.org/english/tratop_e/texti_e/texintro_e.htm"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www.jetro.go.jp/"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wto.org/" TargetMode="External"/><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www.wto.org/"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www.wto.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2.jpeg"/><Relationship Id="rId7" Type="http://schemas.openxmlformats.org/officeDocument/2006/relationships/diagramColors" Target="../diagrams/colors1.xml"/><Relationship Id="rId2" Type="http://schemas.openxmlformats.org/officeDocument/2006/relationships/slideLayout" Target="../slideLayouts/slideLayout8.xml"/><Relationship Id="rId1" Type="http://schemas.openxmlformats.org/officeDocument/2006/relationships/video" Target="https://www.youtube.com/embed/fWmHHfimLvw?feature=oembed" TargetMode="Externa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30.png"/><Relationship Id="rId1" Type="http://schemas.openxmlformats.org/officeDocument/2006/relationships/slideLayout" Target="../slideLayouts/slideLayout7.xml"/><Relationship Id="rId4" Type="http://schemas.openxmlformats.org/officeDocument/2006/relationships/image" Target="../media/image152.png"/></Relationships>
</file>

<file path=ppt/slides/_rels/slide93.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30.png"/></Relationships>
</file>

<file path=ppt/slides/_rels/slide9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571.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a:t>Week 3</a:t>
            </a:r>
          </a:p>
          <a:p>
            <a:r>
              <a:rPr lang="en-GB" sz="1600" dirty="0">
                <a:solidFill>
                  <a:schemeClr val="tx1"/>
                </a:solidFill>
              </a:rPr>
              <a:t>Globalisation &amp;</a:t>
            </a:r>
          </a:p>
          <a:p>
            <a:r>
              <a:rPr lang="en-GB" sz="1600" dirty="0">
                <a:solidFill>
                  <a:schemeClr val="tx1"/>
                </a:solidFill>
              </a:rPr>
              <a:t>Principle of International Trade,</a:t>
            </a:r>
          </a:p>
          <a:p>
            <a:r>
              <a:rPr lang="en-GB" sz="1600" dirty="0">
                <a:solidFill>
                  <a:schemeClr val="tx1"/>
                </a:solidFill>
              </a:rPr>
              <a:t>International Competition &amp; Corporation, </a:t>
            </a:r>
          </a:p>
          <a:p>
            <a:r>
              <a:rPr lang="en-GB" sz="1600" dirty="0">
                <a:solidFill>
                  <a:schemeClr val="tx1"/>
                </a:solidFill>
              </a:rPr>
              <a:t>Economic &amp; Political Risks</a:t>
            </a:r>
          </a:p>
          <a:p>
            <a:endParaRPr lang="en-GB" sz="1600" dirty="0">
              <a:solidFill>
                <a:schemeClr val="tx1"/>
              </a:solidFill>
            </a:endParaRPr>
          </a:p>
        </p:txBody>
      </p:sp>
      <p:sp>
        <p:nvSpPr>
          <p:cNvPr id="4" name="Title 1"/>
          <p:cNvSpPr txBox="1">
            <a:spLocks/>
          </p:cNvSpPr>
          <p:nvPr/>
        </p:nvSpPr>
        <p:spPr>
          <a:xfrm>
            <a:off x="946852" y="1778463"/>
            <a:ext cx="9899616" cy="1470025"/>
          </a:xfrm>
          <a:prstGeom prst="rect">
            <a:avLst/>
          </a:prstGeom>
          <a:effectLst>
            <a:outerShdw blurRad="50800" dist="38100" dir="5400000" algn="t" rotWithShape="0">
              <a:prstClr val="black">
                <a:alpha val="40000"/>
              </a:prstClr>
            </a:outerShdw>
          </a:effectLst>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r>
              <a:rPr lang="en-GB" b="1" dirty="0"/>
              <a:t>Topics in International Business &amp; Finance</a:t>
            </a:r>
          </a:p>
          <a:p>
            <a:pPr algn="ctr"/>
            <a:endParaRPr lang="en-GB" b="1" dirty="0"/>
          </a:p>
        </p:txBody>
      </p:sp>
      <p:sp>
        <p:nvSpPr>
          <p:cNvPr id="5" name="Subtitle 2"/>
          <p:cNvSpPr txBox="1">
            <a:spLocks/>
          </p:cNvSpPr>
          <p:nvPr/>
        </p:nvSpPr>
        <p:spPr>
          <a:xfrm>
            <a:off x="4856549" y="3908305"/>
            <a:ext cx="6446108" cy="2784260"/>
          </a:xfrm>
          <a:prstGeom prst="rect">
            <a:avLst/>
          </a:prstGeom>
          <a:effectLst>
            <a:innerShdw blurRad="63500" dist="50800" dir="5400000">
              <a:prstClr val="black">
                <a:alpha val="50000"/>
              </a:prstClr>
            </a:innerShdw>
          </a:effectLst>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r>
              <a:rPr lang="en-GB" dirty="0"/>
              <a:t>Lecturer: </a:t>
            </a:r>
          </a:p>
          <a:p>
            <a:r>
              <a:rPr lang="en-GB" dirty="0">
                <a:solidFill>
                  <a:schemeClr val="tx1"/>
                </a:solidFill>
              </a:rPr>
              <a:t>Farzad Javidanrad </a:t>
            </a:r>
          </a:p>
          <a:p>
            <a:endParaRPr lang="en-GB" dirty="0"/>
          </a:p>
          <a:p>
            <a:endParaRPr lang="en-GB" sz="1400" dirty="0">
              <a:solidFill>
                <a:schemeClr val="tx1"/>
              </a:solidFill>
            </a:endParaRPr>
          </a:p>
          <a:p>
            <a:endParaRPr lang="en-GB" sz="1400" dirty="0">
              <a:solidFill>
                <a:schemeClr val="tx1"/>
              </a:solidFill>
            </a:endParaRPr>
          </a:p>
          <a:p>
            <a:endParaRPr lang="en-GB" sz="1400" dirty="0"/>
          </a:p>
          <a:p>
            <a:endParaRPr lang="en-GB" sz="1100" b="1" dirty="0"/>
          </a:p>
          <a:p>
            <a:endParaRPr lang="en-GB" sz="1100" b="1" dirty="0"/>
          </a:p>
          <a:p>
            <a:endParaRPr lang="en-GB" sz="1100" b="1" dirty="0"/>
          </a:p>
        </p:txBody>
      </p:sp>
      <p:sp>
        <p:nvSpPr>
          <p:cNvPr id="6" name="Rectangle 5"/>
          <p:cNvSpPr/>
          <p:nvPr/>
        </p:nvSpPr>
        <p:spPr>
          <a:xfrm>
            <a:off x="3977981" y="2197319"/>
            <a:ext cx="4236037"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4008">
              <a:spcBef>
                <a:spcPts val="300"/>
              </a:spcBef>
              <a:buClr>
                <a:srgbClr val="A04DA3"/>
              </a:buClr>
            </a:pPr>
            <a:r>
              <a:rPr lang="en-GB" sz="2400" dirty="0">
                <a:solidFill>
                  <a:schemeClr val="accent5">
                    <a:lumMod val="20000"/>
                    <a:lumOff val="80000"/>
                  </a:schemeClr>
                </a:solidFill>
              </a:rPr>
              <a:t>(Warwick Summer School 2023)</a:t>
            </a:r>
          </a:p>
        </p:txBody>
      </p:sp>
      <p:sp>
        <p:nvSpPr>
          <p:cNvPr id="7" name="Slide Number Placeholder 6">
            <a:extLst>
              <a:ext uri="{FF2B5EF4-FFF2-40B4-BE49-F238E27FC236}">
                <a16:creationId xmlns:a16="http://schemas.microsoft.com/office/drawing/2014/main" id="{BD218C20-3521-4C5D-8E17-B927A83806ED}"/>
              </a:ext>
            </a:extLst>
          </p:cNvPr>
          <p:cNvSpPr>
            <a:spLocks noGrp="1"/>
          </p:cNvSpPr>
          <p:nvPr>
            <p:ph type="sldNum" sz="quarter" idx="12"/>
          </p:nvPr>
        </p:nvSpPr>
        <p:spPr>
          <a:xfrm>
            <a:off x="11035551" y="112265"/>
            <a:ext cx="996949" cy="365760"/>
          </a:xfrm>
        </p:spPr>
        <p:txBody>
          <a:bodyPr/>
          <a:lstStyle/>
          <a:p>
            <a:fld id="{E268A2EE-60DF-4D9A-BDB5-E8B57244CE40}" type="slidenum">
              <a:rPr lang="en-GB" smtClean="0">
                <a:solidFill>
                  <a:schemeClr val="tx1"/>
                </a:solidFill>
              </a:rPr>
              <a:pPr/>
              <a:t>1</a:t>
            </a:fld>
            <a:endParaRPr lang="en-GB" dirty="0">
              <a:solidFill>
                <a:schemeClr val="tx1"/>
              </a:solidFill>
            </a:endParaRPr>
          </a:p>
        </p:txBody>
      </p:sp>
      <p:pic>
        <p:nvPicPr>
          <p:cNvPr id="11" name="Picture 10">
            <a:extLst>
              <a:ext uri="{FF2B5EF4-FFF2-40B4-BE49-F238E27FC236}">
                <a16:creationId xmlns:a16="http://schemas.microsoft.com/office/drawing/2014/main" id="{BB82F404-1CB9-432E-9E48-0BF628275F27}"/>
              </a:ext>
            </a:extLst>
          </p:cNvPr>
          <p:cNvPicPr>
            <a:picLocks noChangeAspect="1"/>
          </p:cNvPicPr>
          <p:nvPr/>
        </p:nvPicPr>
        <p:blipFill>
          <a:blip r:embed="rId2"/>
          <a:stretch>
            <a:fillRect/>
          </a:stretch>
        </p:blipFill>
        <p:spPr>
          <a:xfrm>
            <a:off x="9390282" y="4464445"/>
            <a:ext cx="2454808" cy="1769925"/>
          </a:xfrm>
          <a:prstGeom prst="rect">
            <a:avLst/>
          </a:prstGeom>
        </p:spPr>
      </p:pic>
      <p:pic>
        <p:nvPicPr>
          <p:cNvPr id="12" name="Picture 11">
            <a:extLst>
              <a:ext uri="{FF2B5EF4-FFF2-40B4-BE49-F238E27FC236}">
                <a16:creationId xmlns:a16="http://schemas.microsoft.com/office/drawing/2014/main" id="{36CE93AD-91C7-487C-9ACD-07D281EF65D4}"/>
              </a:ext>
            </a:extLst>
          </p:cNvPr>
          <p:cNvPicPr>
            <a:picLocks noChangeAspect="1"/>
          </p:cNvPicPr>
          <p:nvPr/>
        </p:nvPicPr>
        <p:blipFill>
          <a:blip r:embed="rId3"/>
          <a:stretch>
            <a:fillRect/>
          </a:stretch>
        </p:blipFill>
        <p:spPr>
          <a:xfrm>
            <a:off x="4856549" y="163245"/>
            <a:ext cx="2483269" cy="1393489"/>
          </a:xfrm>
          <a:prstGeom prst="rect">
            <a:avLst/>
          </a:prstGeom>
        </p:spPr>
      </p:pic>
    </p:spTree>
    <p:extLst>
      <p:ext uri="{BB962C8B-B14F-4D97-AF65-F5344CB8AC3E}">
        <p14:creationId xmlns:p14="http://schemas.microsoft.com/office/powerpoint/2010/main" val="1026657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Globalisation of Markets</a:t>
            </a:r>
          </a:p>
        </p:txBody>
      </p:sp>
      <p:sp>
        <p:nvSpPr>
          <p:cNvPr id="3" name="Content Placeholder 2"/>
          <p:cNvSpPr>
            <a:spLocks noGrp="1"/>
          </p:cNvSpPr>
          <p:nvPr>
            <p:ph idx="1"/>
          </p:nvPr>
        </p:nvSpPr>
        <p:spPr>
          <a:xfrm>
            <a:off x="285226" y="1258349"/>
            <a:ext cx="11630421" cy="5316187"/>
          </a:xfrm>
        </p:spPr>
        <p:txBody>
          <a:bodyPr>
            <a:normAutofit fontScale="92500" lnSpcReduction="10000"/>
          </a:bodyPr>
          <a:lstStyle/>
          <a:p>
            <a:pPr marL="0" lvl="0" indent="0">
              <a:buNone/>
            </a:pPr>
            <a:r>
              <a:rPr lang="en-US" sz="2400" b="1" u="sng" dirty="0"/>
              <a:t>Globalization of Markets:</a:t>
            </a:r>
            <a:endParaRPr lang="en-US" sz="2400" b="1" u="sng" dirty="0">
              <a:solidFill>
                <a:schemeClr val="tx2"/>
              </a:solidFill>
            </a:endParaRPr>
          </a:p>
          <a:p>
            <a:r>
              <a:rPr lang="en-US" sz="2400" b="1" dirty="0">
                <a:solidFill>
                  <a:schemeClr val="tx2"/>
                </a:solidFill>
              </a:rPr>
              <a:t>Benefits of Globalisation of Markets</a:t>
            </a:r>
          </a:p>
          <a:p>
            <a:pPr lvl="1"/>
            <a:r>
              <a:rPr lang="en-US" sz="2200" dirty="0"/>
              <a:t>Reduces marketing costs</a:t>
            </a:r>
            <a:r>
              <a:rPr lang="en-US" sz="2200" dirty="0">
                <a:solidFill>
                  <a:schemeClr val="tx1"/>
                </a:solidFill>
              </a:rPr>
              <a:t>: By standardising certain marketing activities (</a:t>
            </a:r>
            <a:r>
              <a:rPr lang="en-US" sz="2200" dirty="0">
                <a:solidFill>
                  <a:srgbClr val="FF0000"/>
                </a:solidFill>
              </a:rPr>
              <a:t>McDonald’s</a:t>
            </a:r>
            <a:r>
              <a:rPr lang="en-US" sz="2200" dirty="0">
                <a:solidFill>
                  <a:schemeClr val="tx1"/>
                </a:solidFill>
              </a:rPr>
              <a:t>, </a:t>
            </a:r>
            <a:r>
              <a:rPr lang="en-US" sz="2200" dirty="0">
                <a:solidFill>
                  <a:srgbClr val="FF0000"/>
                </a:solidFill>
              </a:rPr>
              <a:t>HP advertisements</a:t>
            </a:r>
            <a:r>
              <a:rPr lang="en-US" sz="2200" dirty="0">
                <a:solidFill>
                  <a:schemeClr val="tx1"/>
                </a:solidFill>
              </a:rPr>
              <a:t>)</a:t>
            </a:r>
          </a:p>
          <a:p>
            <a:pPr lvl="1"/>
            <a:endParaRPr lang="en-US" sz="2200" dirty="0"/>
          </a:p>
          <a:p>
            <a:pPr lvl="1"/>
            <a:r>
              <a:rPr lang="en-US" sz="2200" dirty="0"/>
              <a:t>Creates new market opportunities </a:t>
            </a:r>
            <a:r>
              <a:rPr lang="en-US" sz="2200" dirty="0">
                <a:solidFill>
                  <a:schemeClr val="tx1"/>
                </a:solidFill>
              </a:rPr>
              <a:t>(more foreign demand, </a:t>
            </a:r>
            <a:r>
              <a:rPr lang="en-US" sz="2200" dirty="0">
                <a:solidFill>
                  <a:srgbClr val="FF0000"/>
                </a:solidFill>
              </a:rPr>
              <a:t>selling palm oil worldwide</a:t>
            </a:r>
            <a:r>
              <a:rPr lang="en-US" sz="2200" dirty="0">
                <a:solidFill>
                  <a:schemeClr val="tx1"/>
                </a:solidFill>
              </a:rPr>
              <a:t>) </a:t>
            </a:r>
          </a:p>
          <a:p>
            <a:pPr lvl="1"/>
            <a:endParaRPr lang="en-US" sz="2200" dirty="0">
              <a:solidFill>
                <a:schemeClr val="tx1"/>
              </a:solidFill>
            </a:endParaRPr>
          </a:p>
          <a:p>
            <a:pPr lvl="1"/>
            <a:r>
              <a:rPr lang="en-US" sz="2200" dirty="0"/>
              <a:t>Levels uneven income streams </a:t>
            </a:r>
            <a:r>
              <a:rPr lang="en-US" sz="2200" dirty="0">
                <a:solidFill>
                  <a:schemeClr val="tx1"/>
                </a:solidFill>
              </a:rPr>
              <a:t>(products can be sold permanently instead of seasonally, </a:t>
            </a:r>
            <a:r>
              <a:rPr lang="en-US" sz="2200" dirty="0">
                <a:solidFill>
                  <a:srgbClr val="FF0000"/>
                </a:solidFill>
              </a:rPr>
              <a:t>watermelon or banana in the middle of winter</a:t>
            </a:r>
            <a:r>
              <a:rPr lang="en-US" sz="2200" dirty="0">
                <a:solidFill>
                  <a:schemeClr val="tx1"/>
                </a:solidFill>
              </a:rPr>
              <a:t>/ </a:t>
            </a:r>
            <a:r>
              <a:rPr lang="en-US" sz="2200" dirty="0">
                <a:solidFill>
                  <a:srgbClr val="FF0000"/>
                </a:solidFill>
              </a:rPr>
              <a:t>selling heating system in summer</a:t>
            </a:r>
            <a:r>
              <a:rPr lang="en-US" sz="2200" dirty="0">
                <a:solidFill>
                  <a:schemeClr val="tx1"/>
                </a:solidFill>
              </a:rPr>
              <a:t>)</a:t>
            </a:r>
          </a:p>
          <a:p>
            <a:pPr lvl="1"/>
            <a:endParaRPr lang="en-US" sz="2200" dirty="0">
              <a:solidFill>
                <a:schemeClr val="tx1"/>
              </a:solidFill>
            </a:endParaRPr>
          </a:p>
          <a:p>
            <a:pPr lvl="1"/>
            <a:r>
              <a:rPr lang="en-US" sz="2200" dirty="0"/>
              <a:t>Considers the local buyers’ needs </a:t>
            </a:r>
            <a:r>
              <a:rPr lang="en-US" sz="2200" dirty="0">
                <a:solidFill>
                  <a:schemeClr val="tx1"/>
                </a:solidFill>
              </a:rPr>
              <a:t>(Making sure that the products are based on the taste of the local buyers, </a:t>
            </a:r>
            <a:r>
              <a:rPr lang="en-US" sz="2200" dirty="0">
                <a:solidFill>
                  <a:srgbClr val="FF0000"/>
                </a:solidFill>
              </a:rPr>
              <a:t>veggie Big-Mac or Maharaja Mac in India</a:t>
            </a:r>
            <a:r>
              <a:rPr lang="en-US" sz="2200" dirty="0">
                <a:solidFill>
                  <a:schemeClr val="tx1"/>
                </a:solidFill>
              </a:rPr>
              <a:t>)</a:t>
            </a:r>
          </a:p>
          <a:p>
            <a:pPr lvl="1"/>
            <a:endParaRPr lang="en-US" sz="2200" dirty="0">
              <a:solidFill>
                <a:schemeClr val="tx1"/>
              </a:solidFill>
            </a:endParaRPr>
          </a:p>
          <a:p>
            <a:pPr lvl="1"/>
            <a:r>
              <a:rPr lang="en-US" sz="2200" dirty="0"/>
              <a:t>Considers global sustainability </a:t>
            </a:r>
            <a:r>
              <a:rPr lang="en-US" sz="2200" dirty="0">
                <a:solidFill>
                  <a:schemeClr val="tx1"/>
                </a:solidFill>
              </a:rPr>
              <a:t>(Increase in transparency, due to the extensive use of social media by people, push firms to think about the sustainability of their products. If the production of a company causes harm to the environment, there will be a global awareness about that that might change the policy of the firm, </a:t>
            </a:r>
            <a:r>
              <a:rPr lang="en-US" sz="2200" dirty="0">
                <a:solidFill>
                  <a:srgbClr val="FF0000"/>
                </a:solidFill>
              </a:rPr>
              <a:t>using decomposable materials instead of plastic</a:t>
            </a:r>
            <a:r>
              <a:rPr lang="en-US" sz="2200" dirty="0">
                <a:solidFill>
                  <a:schemeClr val="tx1"/>
                </a:solidFill>
              </a:rPr>
              <a:t>)</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10</a:t>
            </a:fld>
            <a:endParaRPr lang="en-GB"/>
          </a:p>
        </p:txBody>
      </p:sp>
    </p:spTree>
    <p:extLst>
      <p:ext uri="{BB962C8B-B14F-4D97-AF65-F5344CB8AC3E}">
        <p14:creationId xmlns:p14="http://schemas.microsoft.com/office/powerpoint/2010/main" val="361302482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78205" y="986396"/>
            <a:ext cx="12113795" cy="5709255"/>
          </a:xfrm>
          <a:prstGeom prst="rect">
            <a:avLst/>
          </a:prstGeom>
          <a:noFill/>
        </p:spPr>
        <p:txBody>
          <a:bodyPr wrap="square" rtlCol="0">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Local content requirements </a:t>
            </a:r>
            <a:r>
              <a:rPr kumimoji="0" lang="en-US" sz="2000" b="0" i="0" u="none" strike="noStrike" kern="1200" cap="none" spc="0" normalizeH="0" baseline="0" noProof="0" dirty="0">
                <a:ln>
                  <a:noFill/>
                </a:ln>
                <a:solidFill>
                  <a:prstClr val="black"/>
                </a:solidFill>
                <a:effectLst/>
                <a:uLnTx/>
                <a:uFillTx/>
                <a:latin typeface="Arial"/>
                <a:ea typeface="+mn-ea"/>
                <a:cs typeface="+mn-cs"/>
              </a:rPr>
              <a:t>(</a:t>
            </a:r>
            <a:r>
              <a:rPr kumimoji="0" lang="en-US" sz="2000" b="0" i="0" u="none" strike="noStrike" kern="1200" cap="none" spc="0" normalizeH="0" baseline="0" noProof="0" dirty="0">
                <a:ln>
                  <a:noFill/>
                </a:ln>
                <a:solidFill>
                  <a:srgbClr val="FF0000"/>
                </a:solidFill>
                <a:effectLst/>
                <a:uLnTx/>
                <a:uFillTx/>
                <a:latin typeface="Arial"/>
                <a:ea typeface="+mn-ea"/>
                <a:cs typeface="+mn-cs"/>
              </a:rPr>
              <a:t>40% </a:t>
            </a:r>
            <a:r>
              <a:rPr kumimoji="0" lang="en-US" sz="2000" b="0" i="0" u="none" strike="noStrike" kern="1200" cap="none" spc="0" normalizeH="0" baseline="0" noProof="0" dirty="0">
                <a:ln>
                  <a:noFill/>
                </a:ln>
                <a:solidFill>
                  <a:prstClr val="black"/>
                </a:solidFill>
                <a:effectLst/>
                <a:uLnTx/>
                <a:uFillTx/>
                <a:latin typeface="Arial"/>
                <a:ea typeface="+mn-ea"/>
                <a:cs typeface="+mn-cs"/>
              </a:rPr>
              <a:t>FDI &amp; </a:t>
            </a:r>
            <a:r>
              <a:rPr kumimoji="0" lang="en-US" sz="2000" b="0" i="0" u="none" strike="noStrike" kern="1200" cap="none" spc="0" normalizeH="0" baseline="0" noProof="0" dirty="0">
                <a:ln>
                  <a:noFill/>
                </a:ln>
                <a:solidFill>
                  <a:srgbClr val="FF0000"/>
                </a:solidFill>
                <a:effectLst/>
                <a:uLnTx/>
                <a:uFillTx/>
                <a:latin typeface="Arial"/>
                <a:ea typeface="+mn-ea"/>
                <a:cs typeface="+mn-cs"/>
              </a:rPr>
              <a:t>60%</a:t>
            </a:r>
            <a:r>
              <a:rPr kumimoji="0" lang="en-US" sz="2000" b="0" i="0" u="none" strike="noStrike" kern="1200" cap="none" spc="0" normalizeH="0" baseline="0" noProof="0" dirty="0">
                <a:ln>
                  <a:noFill/>
                </a:ln>
                <a:solidFill>
                  <a:prstClr val="black"/>
                </a:solidFill>
                <a:effectLst/>
                <a:uLnTx/>
                <a:uFillTx/>
                <a:latin typeface="Arial"/>
                <a:ea typeface="+mn-ea"/>
                <a:cs typeface="+mn-cs"/>
              </a:rPr>
              <a:t> Domestic ownership)</a:t>
            </a:r>
            <a:r>
              <a:rPr kumimoji="0" lang="en-US" sz="20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a:t>
            </a:r>
            <a:r>
              <a:rPr kumimoji="0" lang="en-US" sz="2000" b="0" i="0" u="none" strike="noStrike" kern="1200" cap="none" spc="0" normalizeH="0" baseline="0" noProof="0" dirty="0">
                <a:ln>
                  <a:noFill/>
                </a:ln>
                <a:solidFill>
                  <a:srgbClr val="4472C4"/>
                </a:solidFill>
                <a:effectLst/>
                <a:uLnTx/>
                <a:uFillTx/>
                <a:latin typeface="Arial"/>
                <a:ea typeface="+mn-ea"/>
                <a:cs typeface="+mn-cs"/>
                <a:sym typeface="Wingdings" panose="05000000000000000000" pitchFamily="2" charset="2"/>
              </a:rPr>
              <a:t>in Many developing nations you cannot have dominant ownership of companies if the investing company is foreign.   </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4472C4"/>
              </a:solidFill>
              <a:effectLst/>
              <a:uLnTx/>
              <a:uFillTx/>
              <a:latin typeface="Calibri" panose="020F0502020204030204"/>
              <a:ea typeface="+mn-ea"/>
              <a:cs typeface="+mn-cs"/>
            </a:endParaRPr>
          </a:p>
          <a:p>
            <a:pPr marL="342900" lvl="0" indent="-342900">
              <a:buClr>
                <a:srgbClr val="E19825">
                  <a:lumMod val="75000"/>
                </a:srgbClr>
              </a:buClr>
              <a:buFont typeface="Wingdings" panose="05000000000000000000" pitchFamily="2" charset="2"/>
              <a:buChar char="q"/>
            </a:pPr>
            <a:r>
              <a:rPr kumimoji="0" lang="en-US" sz="2000" b="1" i="0" u="none" strike="noStrike" kern="1200" cap="none" spc="0" normalizeH="0" baseline="0" noProof="0" dirty="0">
                <a:ln>
                  <a:noFill/>
                </a:ln>
                <a:solidFill>
                  <a:prstClr val="black"/>
                </a:solidFill>
                <a:effectLst/>
                <a:uLnTx/>
                <a:uFillTx/>
                <a:latin typeface="Arial"/>
                <a:ea typeface="+mn-ea"/>
                <a:cs typeface="+mn-cs"/>
              </a:rPr>
              <a:t>How to manage Political risks?</a:t>
            </a:r>
          </a:p>
          <a:p>
            <a:pPr marL="342900" lvl="0" indent="-342900">
              <a:buClr>
                <a:srgbClr val="E19825">
                  <a:lumMod val="75000"/>
                </a:srgbClr>
              </a:buClr>
              <a:buFont typeface="Arial" panose="020B0604020202020204" pitchFamily="34" charset="0"/>
              <a:buChar char="•"/>
            </a:pPr>
            <a:r>
              <a:rPr kumimoji="0" lang="en-US" sz="2000" b="0" i="0" u="none" strike="noStrike" kern="1200" cap="none" spc="0" normalizeH="0" baseline="0" noProof="0" dirty="0">
                <a:ln>
                  <a:noFill/>
                </a:ln>
                <a:solidFill>
                  <a:prstClr val="black"/>
                </a:solidFill>
                <a:effectLst/>
                <a:uLnTx/>
                <a:uFillTx/>
                <a:latin typeface="Arial"/>
                <a:ea typeface="+mn-ea"/>
                <a:cs typeface="+mn-cs"/>
              </a:rPr>
              <a:t>The three main methods of managing </a:t>
            </a:r>
            <a:r>
              <a:rPr kumimoji="0" lang="en-US" sz="2000" b="1" i="0" u="none" strike="noStrike" kern="1200" cap="none" spc="0" normalizeH="0" baseline="0" noProof="0" dirty="0">
                <a:ln>
                  <a:noFill/>
                </a:ln>
                <a:solidFill>
                  <a:prstClr val="black"/>
                </a:solidFill>
                <a:effectLst/>
                <a:uLnTx/>
                <a:uFillTx/>
                <a:latin typeface="Arial"/>
                <a:ea typeface="+mn-ea"/>
                <a:cs typeface="+mn-cs"/>
              </a:rPr>
              <a:t>political risk </a:t>
            </a:r>
            <a:r>
              <a:rPr kumimoji="0" lang="en-US" sz="2000" b="0" i="0" u="none" strike="noStrike" kern="1200" cap="none" spc="0" normalizeH="0" baseline="0" noProof="0" dirty="0">
                <a:ln>
                  <a:noFill/>
                </a:ln>
                <a:solidFill>
                  <a:prstClr val="black"/>
                </a:solidFill>
                <a:effectLst/>
                <a:uLnTx/>
                <a:uFillTx/>
                <a:latin typeface="Arial"/>
                <a:ea typeface="+mn-ea"/>
                <a:cs typeface="+mn-cs"/>
              </a:rPr>
              <a:t>are </a:t>
            </a:r>
            <a:r>
              <a:rPr kumimoji="0" lang="en-US" sz="2000" b="0" i="0" u="none" strike="noStrike" kern="1200" cap="none" spc="0" normalizeH="0" baseline="0" noProof="0" dirty="0">
                <a:ln>
                  <a:noFill/>
                </a:ln>
                <a:solidFill>
                  <a:srgbClr val="FF0000"/>
                </a:solidFill>
                <a:effectLst/>
                <a:uLnTx/>
                <a:uFillTx/>
                <a:latin typeface="Arial"/>
                <a:ea typeface="+mn-ea"/>
                <a:cs typeface="+mn-cs"/>
              </a:rPr>
              <a:t>adaptation</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information</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gathering</a:t>
            </a:r>
            <a:r>
              <a:rPr kumimoji="0" lang="en-US" sz="2000" b="0" i="0" u="none" strike="noStrike" kern="1200" cap="none" spc="0" normalizeH="0" baseline="0" noProof="0" dirty="0">
                <a:ln>
                  <a:noFill/>
                </a:ln>
                <a:solidFill>
                  <a:prstClr val="black"/>
                </a:solidFill>
                <a:effectLst/>
                <a:uLnTx/>
                <a:uFillTx/>
                <a:latin typeface="Arial"/>
                <a:ea typeface="+mn-ea"/>
                <a:cs typeface="+mn-cs"/>
              </a:rPr>
              <a:t>, and </a:t>
            </a:r>
            <a:r>
              <a:rPr kumimoji="0" lang="en-US" sz="2000" b="0" i="0" u="none" strike="noStrike" kern="1200" cap="none" spc="0" normalizeH="0" baseline="0" noProof="0" dirty="0">
                <a:ln>
                  <a:noFill/>
                </a:ln>
                <a:solidFill>
                  <a:srgbClr val="FF0000"/>
                </a:solidFill>
                <a:effectLst/>
                <a:uLnTx/>
                <a:uFillTx/>
                <a:latin typeface="Arial"/>
                <a:ea typeface="+mn-ea"/>
                <a:cs typeface="+mn-cs"/>
              </a:rPr>
              <a:t>political influence</a:t>
            </a:r>
            <a:r>
              <a:rPr kumimoji="0" lang="en-US" sz="2000" b="0" i="0" u="none" strike="noStrike" kern="1200" cap="none" spc="0" normalizeH="0" baseline="0" noProof="0" dirty="0">
                <a:ln>
                  <a:noFill/>
                </a:ln>
                <a:solidFill>
                  <a:prstClr val="black"/>
                </a:solidFill>
                <a:effectLst/>
                <a:uLnTx/>
                <a:uFillTx/>
                <a:latin typeface="Arial"/>
                <a:ea typeface="+mn-ea"/>
                <a:cs typeface="+mn-cs"/>
              </a:rPr>
              <a:t>.</a:t>
            </a:r>
          </a:p>
          <a:p>
            <a:pPr marL="342900" lvl="0" indent="-342900">
              <a:buClr>
                <a:srgbClr val="E19825">
                  <a:lumMod val="75000"/>
                </a:srgbClr>
              </a:buClr>
              <a:buFont typeface="Arial" panose="020B0604020202020204" pitchFamily="34" charset="0"/>
              <a:buChar char="•"/>
            </a:pPr>
            <a:endParaRPr lang="en-US" sz="800" dirty="0">
              <a:solidFill>
                <a:prstClr val="black"/>
              </a:solidFill>
              <a:latin typeface="Arial"/>
            </a:endParaRPr>
          </a:p>
          <a:p>
            <a:pPr marL="342900" lvl="0" indent="-342900">
              <a:buClr>
                <a:srgbClr val="E19825">
                  <a:lumMod val="75000"/>
                </a:srgbClr>
              </a:buClr>
              <a:buFont typeface="Arial" panose="020B0604020202020204" pitchFamily="34" charset="0"/>
              <a:buChar char="•"/>
            </a:pPr>
            <a:r>
              <a:rPr kumimoji="0" lang="en-US" sz="2000" b="1" i="0" u="sng" strike="noStrike" kern="1200" cap="none" spc="0" normalizeH="0" baseline="0" noProof="0" dirty="0">
                <a:ln>
                  <a:noFill/>
                </a:ln>
                <a:solidFill>
                  <a:srgbClr val="FF0000"/>
                </a:solidFill>
                <a:effectLst/>
                <a:uLnTx/>
                <a:uFillTx/>
                <a:latin typeface="Arial"/>
                <a:ea typeface="+mn-ea"/>
                <a:cs typeface="+mn-cs"/>
              </a:rPr>
              <a:t>Adoption</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lang="en-US" sz="2000" dirty="0">
                <a:solidFill>
                  <a:prstClr val="black"/>
                </a:solidFill>
                <a:latin typeface="Arial"/>
              </a:rPr>
              <a:t>It means </a:t>
            </a:r>
            <a:r>
              <a:rPr kumimoji="0" lang="en-US" sz="2000" b="0" i="0" u="none" strike="noStrike" kern="1200" cap="none" spc="0" normalizeH="0" baseline="0" noProof="0" dirty="0">
                <a:ln>
                  <a:noFill/>
                </a:ln>
                <a:solidFill>
                  <a:prstClr val="black"/>
                </a:solidFill>
                <a:effectLst/>
                <a:uLnTx/>
                <a:uFillTx/>
                <a:latin typeface="Arial"/>
                <a:ea typeface="+mn-ea"/>
                <a:cs typeface="+mn-cs"/>
              </a:rPr>
              <a:t>incorporating risk into business strategies, often with the help of local officials. Companies can incorporate risk in four ways:</a:t>
            </a:r>
          </a:p>
          <a:p>
            <a:pPr marL="342900" lvl="0" indent="-342900">
              <a:buClr>
                <a:srgbClr val="E19825">
                  <a:lumMod val="75000"/>
                </a:srgbClr>
              </a:buClr>
              <a:buFont typeface="Arial" panose="020B0604020202020204" pitchFamily="34" charset="0"/>
              <a:buChar cha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457200" lvl="0" indent="-457200">
              <a:buClr>
                <a:srgbClr val="E19825">
                  <a:lumMod val="75000"/>
                </a:srgbClr>
              </a:buClr>
              <a:buFont typeface="+mj-lt"/>
              <a:buAutoNum type="arabicParenR"/>
            </a:pPr>
            <a:r>
              <a:rPr kumimoji="0" lang="en-US" sz="2000" b="0" i="0" u="none" strike="noStrike" kern="1200" cap="none" spc="0" normalizeH="0" baseline="0" noProof="0" dirty="0">
                <a:ln>
                  <a:noFill/>
                </a:ln>
                <a:solidFill>
                  <a:prstClr val="black"/>
                </a:solidFill>
                <a:effectLst/>
                <a:uLnTx/>
                <a:uFillTx/>
                <a:latin typeface="Arial"/>
                <a:ea typeface="+mn-ea"/>
                <a:cs typeface="+mn-cs"/>
              </a:rPr>
              <a:t>First, </a:t>
            </a:r>
            <a:r>
              <a:rPr kumimoji="0" lang="en-US" sz="2000" b="0" i="0" u="none" strike="noStrike" kern="1200" cap="none" spc="0" normalizeH="0" baseline="0" noProof="0" dirty="0">
                <a:ln>
                  <a:noFill/>
                </a:ln>
                <a:solidFill>
                  <a:srgbClr val="FF0000"/>
                </a:solidFill>
                <a:effectLst/>
                <a:uLnTx/>
                <a:uFillTx/>
                <a:latin typeface="Arial"/>
                <a:ea typeface="+mn-ea"/>
                <a:cs typeface="+mn-cs"/>
              </a:rPr>
              <a:t>partnerships</a:t>
            </a:r>
            <a:r>
              <a:rPr kumimoji="0" lang="en-US" sz="2000" b="0" i="0" u="none" strike="noStrike" kern="1200" cap="none" spc="0" normalizeH="0" baseline="0" noProof="0" dirty="0">
                <a:ln>
                  <a:noFill/>
                </a:ln>
                <a:solidFill>
                  <a:prstClr val="black"/>
                </a:solidFill>
                <a:effectLst/>
                <a:uLnTx/>
                <a:uFillTx/>
                <a:latin typeface="Arial"/>
                <a:ea typeface="+mn-ea"/>
                <a:cs typeface="+mn-cs"/>
              </a:rPr>
              <a:t> help companies leverage expansion plans. They can be informal arrangements or include joint ventures, strategic alliances, and cross-holdings of company stock. </a:t>
            </a:r>
          </a:p>
          <a:p>
            <a:pPr marL="457200" lvl="0" indent="-457200">
              <a:buClr>
                <a:srgbClr val="E19825">
                  <a:lumMod val="75000"/>
                </a:srgbClr>
              </a:buClr>
              <a:buFont typeface="+mj-lt"/>
              <a:buAutoNum type="arabicParen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457200" lvl="0" indent="-457200">
              <a:buClr>
                <a:srgbClr val="E19825">
                  <a:lumMod val="75000"/>
                </a:srgbClr>
              </a:buClr>
              <a:buFont typeface="+mj-lt"/>
              <a:buAutoNum type="arabicParenR"/>
            </a:pPr>
            <a:r>
              <a:rPr kumimoji="0" lang="en-US" sz="2000" b="0" i="0" u="none" strike="noStrike" kern="1200" cap="none" spc="0" normalizeH="0" baseline="0" noProof="0" dirty="0">
                <a:ln>
                  <a:noFill/>
                </a:ln>
                <a:solidFill>
                  <a:prstClr val="black"/>
                </a:solidFill>
                <a:effectLst/>
                <a:uLnTx/>
                <a:uFillTx/>
                <a:latin typeface="Arial"/>
                <a:ea typeface="+mn-ea"/>
                <a:cs typeface="+mn-cs"/>
              </a:rPr>
              <a:t>Second, </a:t>
            </a:r>
            <a:r>
              <a:rPr kumimoji="0" lang="en-US" sz="2000" b="0" i="0" u="none" strike="noStrike" kern="1200" cap="none" spc="0" normalizeH="0" baseline="0" noProof="0" dirty="0">
                <a:ln>
                  <a:noFill/>
                </a:ln>
                <a:solidFill>
                  <a:srgbClr val="FF0000"/>
                </a:solidFill>
                <a:effectLst/>
                <a:uLnTx/>
                <a:uFillTx/>
                <a:latin typeface="Arial"/>
                <a:ea typeface="+mn-ea"/>
                <a:cs typeface="+mn-cs"/>
              </a:rPr>
              <a:t>localisation</a:t>
            </a:r>
            <a:r>
              <a:rPr kumimoji="0" lang="en-US" sz="2000" b="0" i="0" u="none" strike="noStrike" kern="1200" cap="none" spc="0" normalizeH="0" baseline="0" noProof="0" dirty="0">
                <a:ln>
                  <a:noFill/>
                </a:ln>
                <a:solidFill>
                  <a:prstClr val="black"/>
                </a:solidFill>
                <a:effectLst/>
                <a:uLnTx/>
                <a:uFillTx/>
                <a:latin typeface="Arial"/>
                <a:ea typeface="+mn-ea"/>
                <a:cs typeface="+mn-cs"/>
              </a:rPr>
              <a:t> entails modifying operations, the product mix, or some other business element—even the company name—to suit local tastes and culture. </a:t>
            </a:r>
          </a:p>
          <a:p>
            <a:pPr marL="457200" lvl="0" indent="-457200">
              <a:buClr>
                <a:srgbClr val="E19825">
                  <a:lumMod val="75000"/>
                </a:srgbClr>
              </a:buClr>
              <a:buFont typeface="+mj-lt"/>
              <a:buAutoNum type="arabicParen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457200" lvl="0" indent="-457200">
              <a:buClr>
                <a:srgbClr val="E19825">
                  <a:lumMod val="75000"/>
                </a:srgbClr>
              </a:buClr>
              <a:buFont typeface="+mj-lt"/>
              <a:buAutoNum type="arabicParenR"/>
            </a:pPr>
            <a:r>
              <a:rPr kumimoji="0" lang="en-US" sz="2000" b="0" i="0" u="none" strike="noStrike" kern="1200" cap="none" spc="0" normalizeH="0" baseline="0" noProof="0" dirty="0">
                <a:ln>
                  <a:noFill/>
                </a:ln>
                <a:solidFill>
                  <a:prstClr val="black"/>
                </a:solidFill>
                <a:effectLst/>
                <a:uLnTx/>
                <a:uFillTx/>
                <a:latin typeface="Arial"/>
                <a:ea typeface="+mn-ea"/>
                <a:cs typeface="+mn-cs"/>
              </a:rPr>
              <a:t>Third, </a:t>
            </a:r>
            <a:r>
              <a:rPr kumimoji="0" lang="en-US" sz="2000" b="0" i="0" u="none" strike="noStrike" kern="1200" cap="none" spc="0" normalizeH="0" baseline="0" noProof="0" dirty="0">
                <a:ln>
                  <a:noFill/>
                </a:ln>
                <a:solidFill>
                  <a:srgbClr val="FF0000"/>
                </a:solidFill>
                <a:effectLst/>
                <a:uLnTx/>
                <a:uFillTx/>
                <a:latin typeface="Arial"/>
                <a:ea typeface="+mn-ea"/>
                <a:cs typeface="+mn-cs"/>
              </a:rPr>
              <a:t>development</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assistance</a:t>
            </a:r>
            <a:r>
              <a:rPr kumimoji="0" lang="en-US" sz="2000" b="0" i="0" u="none" strike="noStrike" kern="1200" cap="none" spc="0" normalizeH="0" baseline="0" noProof="0" dirty="0">
                <a:ln>
                  <a:noFill/>
                </a:ln>
                <a:solidFill>
                  <a:prstClr val="black"/>
                </a:solidFill>
                <a:effectLst/>
                <a:uLnTx/>
                <a:uFillTx/>
                <a:latin typeface="Arial"/>
                <a:ea typeface="+mn-ea"/>
                <a:cs typeface="+mn-cs"/>
              </a:rPr>
              <a:t> allows an international business to assist the host country or region in improving the quality of life for locals. </a:t>
            </a:r>
          </a:p>
          <a:p>
            <a:pPr marL="457200" lvl="0" indent="-457200">
              <a:buClr>
                <a:srgbClr val="E19825">
                  <a:lumMod val="75000"/>
                </a:srgbClr>
              </a:buClr>
              <a:buFont typeface="+mj-lt"/>
              <a:buAutoNum type="arabicParen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457200" lvl="0" indent="-457200">
              <a:buClr>
                <a:srgbClr val="E19825">
                  <a:lumMod val="75000"/>
                </a:srgbClr>
              </a:buClr>
              <a:buFont typeface="+mj-lt"/>
              <a:buAutoNum type="arabicParenR"/>
            </a:pPr>
            <a:r>
              <a:rPr kumimoji="0" lang="en-US" sz="2000" b="0" i="0" u="none" strike="noStrike" kern="1200" cap="none" spc="0" normalizeH="0" baseline="0" noProof="0" dirty="0">
                <a:ln>
                  <a:noFill/>
                </a:ln>
                <a:solidFill>
                  <a:prstClr val="black"/>
                </a:solidFill>
                <a:effectLst/>
                <a:uLnTx/>
                <a:uFillTx/>
                <a:latin typeface="Arial"/>
                <a:ea typeface="+mn-ea"/>
                <a:cs typeface="+mn-cs"/>
              </a:rPr>
              <a:t>Fourth, </a:t>
            </a:r>
            <a:r>
              <a:rPr kumimoji="0" lang="en-US" sz="2000" b="0" i="0" u="none" strike="noStrike" kern="1200" cap="none" spc="0" normalizeH="0" baseline="0" noProof="0" dirty="0">
                <a:ln>
                  <a:noFill/>
                </a:ln>
                <a:solidFill>
                  <a:srgbClr val="FF0000"/>
                </a:solidFill>
                <a:effectLst/>
                <a:uLnTx/>
                <a:uFillTx/>
                <a:latin typeface="Arial"/>
                <a:ea typeface="+mn-ea"/>
                <a:cs typeface="+mn-cs"/>
              </a:rPr>
              <a:t>insurance</a:t>
            </a:r>
            <a:r>
              <a:rPr kumimoji="0" lang="en-US" sz="2000" b="0" i="0" u="none" strike="noStrike" kern="1200" cap="none" spc="0" normalizeH="0" baseline="0" noProof="0" dirty="0">
                <a:ln>
                  <a:noFill/>
                </a:ln>
                <a:solidFill>
                  <a:prstClr val="black"/>
                </a:solidFill>
                <a:effectLst/>
                <a:uLnTx/>
                <a:uFillTx/>
                <a:latin typeface="Arial"/>
                <a:ea typeface="+mn-ea"/>
                <a:cs typeface="+mn-cs"/>
              </a:rPr>
              <a:t> against political risk can be essential to companies entering risky business environments. </a:t>
            </a: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100</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489205"/>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Managing Political Risks</a:t>
            </a:r>
          </a:p>
        </p:txBody>
      </p:sp>
    </p:spTree>
    <p:extLst>
      <p:ext uri="{BB962C8B-B14F-4D97-AF65-F5344CB8AC3E}">
        <p14:creationId xmlns:p14="http://schemas.microsoft.com/office/powerpoint/2010/main" val="2610217797"/>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2831544"/>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r>
              <a:rPr kumimoji="0" lang="en-US" sz="2200" b="1" i="0" u="sng" strike="noStrike" kern="1200" cap="none" spc="0" normalizeH="0" baseline="0" noProof="0" dirty="0">
                <a:ln>
                  <a:noFill/>
                </a:ln>
                <a:solidFill>
                  <a:srgbClr val="FF0000"/>
                </a:solidFill>
                <a:effectLst/>
                <a:uLnTx/>
                <a:uFillTx/>
                <a:latin typeface="Arial"/>
                <a:ea typeface="+mn-ea"/>
                <a:cs typeface="+mn-cs"/>
              </a:rPr>
              <a:t>Information Gathering</a:t>
            </a:r>
            <a:r>
              <a:rPr kumimoji="0" lang="en-US" sz="2200" b="0" i="0" u="none" strike="noStrike" kern="1200" cap="none" spc="0" normalizeH="0" baseline="0" noProof="0" dirty="0">
                <a:ln>
                  <a:noFill/>
                </a:ln>
                <a:solidFill>
                  <a:prstClr val="black"/>
                </a:solidFill>
                <a:effectLst/>
                <a:uLnTx/>
                <a:uFillTx/>
                <a:latin typeface="Arial"/>
                <a:ea typeface="+mn-ea"/>
                <a:cs typeface="+mn-cs"/>
              </a:rPr>
              <a:t>: International firms attempt to gather the information that will help them predict and manage political risk. (</a:t>
            </a:r>
            <a:r>
              <a:rPr kumimoji="0" lang="en-US" sz="2200" b="0" i="0" u="none" strike="noStrike" kern="1200" cap="none" spc="0" normalizeH="0" baseline="0" noProof="0" dirty="0">
                <a:ln>
                  <a:noFill/>
                </a:ln>
                <a:solidFill>
                  <a:schemeClr val="accent1"/>
                </a:solidFill>
                <a:effectLst/>
                <a:uLnTx/>
                <a:uFillTx/>
                <a:latin typeface="Arial"/>
                <a:ea typeface="+mn-ea"/>
                <a:cs typeface="+mn-cs"/>
              </a:rPr>
              <a:t>using special agencies specialised in providing such information such as international banks, domestic government agencies </a:t>
            </a:r>
            <a:r>
              <a:rPr kumimoji="0" lang="en-US" sz="2200" b="0" i="0" u="none" strike="noStrike" kern="1200" cap="none" spc="0" normalizeH="0" baseline="0" noProof="0" dirty="0">
                <a:ln>
                  <a:noFill/>
                </a:ln>
                <a:solidFill>
                  <a:prstClr val="black"/>
                </a:solidFill>
                <a:effectLst/>
                <a:uLnTx/>
                <a:uFillTx/>
                <a:latin typeface="Arial"/>
                <a:ea typeface="+mn-ea"/>
                <a:cs typeface="+mn-cs"/>
              </a:rPr>
              <a:t>)</a:t>
            </a:r>
          </a:p>
          <a:p>
            <a:pPr marL="342900" lvl="0" indent="-342900">
              <a:buClr>
                <a:srgbClr val="E19825">
                  <a:lumMod val="75000"/>
                </a:srgbClr>
              </a:buClr>
              <a:buFont typeface="Arial" panose="020B0604020202020204" pitchFamily="34" charset="0"/>
              <a:buChar char="•"/>
            </a:pPr>
            <a:endParaRPr lang="en-US" sz="2400" dirty="0">
              <a:solidFill>
                <a:prstClr val="black"/>
              </a:solidFill>
              <a:latin typeface="Arial"/>
            </a:endParaRPr>
          </a:p>
          <a:p>
            <a:pPr marL="342900" lvl="0" indent="-342900">
              <a:buClr>
                <a:srgbClr val="E19825">
                  <a:lumMod val="75000"/>
                </a:srgbClr>
              </a:buClr>
              <a:buFont typeface="Arial" panose="020B0604020202020204" pitchFamily="34" charset="0"/>
              <a:buChar char="•"/>
            </a:pPr>
            <a:r>
              <a:rPr kumimoji="0" lang="en-US" sz="2200" b="1" i="0" u="sng" strike="noStrike" kern="1200" cap="none" spc="0" normalizeH="0" baseline="0" noProof="0" dirty="0">
                <a:ln>
                  <a:noFill/>
                </a:ln>
                <a:solidFill>
                  <a:srgbClr val="FF0000"/>
                </a:solidFill>
                <a:effectLst/>
                <a:uLnTx/>
                <a:uFillTx/>
                <a:latin typeface="Arial"/>
                <a:ea typeface="+mn-ea"/>
                <a:cs typeface="+mn-cs"/>
              </a:rPr>
              <a:t>Political Influence</a:t>
            </a:r>
            <a:r>
              <a:rPr kumimoji="0" lang="en-US" sz="2200" b="0" i="0" u="none" strike="noStrike" kern="1200" cap="none" spc="0" normalizeH="0" baseline="0" noProof="0" dirty="0">
                <a:ln>
                  <a:noFill/>
                </a:ln>
                <a:solidFill>
                  <a:prstClr val="black"/>
                </a:solidFill>
                <a:effectLst/>
                <a:uLnTx/>
                <a:uFillTx/>
                <a:latin typeface="Arial"/>
                <a:ea typeface="+mn-ea"/>
                <a:cs typeface="+mn-cs"/>
              </a:rPr>
              <a:t>: Lobbying is the policy of hiring people to represent a company’s views on political matters. Lobbyists meet with a local public official to influence their position on issues relevant to the company. Bribes often represent attempts to gain political influence. </a:t>
            </a: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101</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Managing Political Risks</a:t>
            </a:r>
          </a:p>
        </p:txBody>
      </p:sp>
    </p:spTree>
    <p:extLst>
      <p:ext uri="{BB962C8B-B14F-4D97-AF65-F5344CB8AC3E}">
        <p14:creationId xmlns:p14="http://schemas.microsoft.com/office/powerpoint/2010/main" val="1278678569"/>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Globalisation of Markets</a:t>
            </a:r>
          </a:p>
        </p:txBody>
      </p:sp>
      <p:sp>
        <p:nvSpPr>
          <p:cNvPr id="3" name="Content Placeholder 2"/>
          <p:cNvSpPr>
            <a:spLocks noGrp="1"/>
          </p:cNvSpPr>
          <p:nvPr>
            <p:ph idx="1"/>
          </p:nvPr>
        </p:nvSpPr>
        <p:spPr>
          <a:xfrm>
            <a:off x="285226" y="1258349"/>
            <a:ext cx="11630421" cy="5316187"/>
          </a:xfrm>
        </p:spPr>
        <p:txBody>
          <a:bodyPr>
            <a:normAutofit/>
          </a:bodyPr>
          <a:lstStyle/>
          <a:p>
            <a:pPr marL="0" lvl="0" indent="0">
              <a:buNone/>
            </a:pPr>
            <a:r>
              <a:rPr lang="en-US" sz="2400" b="1" u="sng" dirty="0"/>
              <a:t>Globalization of Production:</a:t>
            </a:r>
            <a:endParaRPr lang="en-US" sz="2400" b="1" u="sng" dirty="0">
              <a:solidFill>
                <a:schemeClr val="tx2"/>
              </a:solidFill>
            </a:endParaRPr>
          </a:p>
          <a:p>
            <a:r>
              <a:rPr lang="en-US" sz="2400" b="1" dirty="0">
                <a:solidFill>
                  <a:schemeClr val="tx2"/>
                </a:solidFill>
              </a:rPr>
              <a:t>Benefits of Globalisation of Production</a:t>
            </a:r>
          </a:p>
          <a:p>
            <a:pPr lvl="1"/>
            <a:r>
              <a:rPr lang="en-US" sz="2400" dirty="0"/>
              <a:t>Access to lower-cost workers </a:t>
            </a:r>
            <a:r>
              <a:rPr lang="en-US" sz="2400" dirty="0">
                <a:solidFill>
                  <a:schemeClr val="tx1"/>
                </a:solidFill>
              </a:rPr>
              <a:t>(Lower-cost labour, </a:t>
            </a:r>
            <a:r>
              <a:rPr lang="en-US" sz="2400" dirty="0">
                <a:solidFill>
                  <a:srgbClr val="FF0000"/>
                </a:solidFill>
              </a:rPr>
              <a:t>Boing pieces</a:t>
            </a:r>
            <a:r>
              <a:rPr lang="en-US" sz="2400" dirty="0">
                <a:solidFill>
                  <a:schemeClr val="tx1"/>
                </a:solidFill>
              </a:rPr>
              <a:t>)</a:t>
            </a:r>
          </a:p>
          <a:p>
            <a:pPr lvl="1"/>
            <a:endParaRPr lang="en-US" sz="2400" dirty="0">
              <a:solidFill>
                <a:schemeClr val="tx1"/>
              </a:solidFill>
            </a:endParaRPr>
          </a:p>
          <a:p>
            <a:pPr lvl="1"/>
            <a:r>
              <a:rPr lang="en-US" sz="2400" dirty="0"/>
              <a:t>Access to technical expertise </a:t>
            </a:r>
            <a:r>
              <a:rPr lang="en-US" sz="2400" dirty="0">
                <a:solidFill>
                  <a:schemeClr val="tx1"/>
                </a:solidFill>
              </a:rPr>
              <a:t>(Getting knowledge from those who know how things are going to be done, </a:t>
            </a:r>
            <a:r>
              <a:rPr lang="en-US" sz="2400" dirty="0">
                <a:solidFill>
                  <a:srgbClr val="FF0000"/>
                </a:solidFill>
              </a:rPr>
              <a:t>Cocoa beans production in South America, Boing pieces</a:t>
            </a:r>
            <a:r>
              <a:rPr lang="en-US" sz="2400" dirty="0">
                <a:solidFill>
                  <a:schemeClr val="tx1"/>
                </a:solidFill>
              </a:rPr>
              <a:t>)</a:t>
            </a:r>
          </a:p>
          <a:p>
            <a:pPr lvl="1"/>
            <a:endParaRPr lang="en-US" sz="2400" dirty="0">
              <a:solidFill>
                <a:schemeClr val="tx1"/>
              </a:solidFill>
            </a:endParaRPr>
          </a:p>
          <a:p>
            <a:pPr lvl="1"/>
            <a:r>
              <a:rPr lang="en-US" sz="2400" dirty="0"/>
              <a:t>Access to production inputs </a:t>
            </a:r>
            <a:r>
              <a:rPr lang="en-US" sz="2400" dirty="0">
                <a:solidFill>
                  <a:schemeClr val="tx1"/>
                </a:solidFill>
              </a:rPr>
              <a:t>(lower cost of materials, </a:t>
            </a:r>
            <a:r>
              <a:rPr lang="en-US" sz="2400" dirty="0">
                <a:solidFill>
                  <a:srgbClr val="FF0000"/>
                </a:solidFill>
              </a:rPr>
              <a:t>petrochemical products in the Middle East</a:t>
            </a:r>
            <a:r>
              <a:rPr lang="en-US" sz="2400" dirty="0">
                <a:solidFill>
                  <a:schemeClr val="tx1"/>
                </a:solidFill>
              </a:rPr>
              <a:t>)</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11</a:t>
            </a:fld>
            <a:endParaRPr lang="en-GB"/>
          </a:p>
        </p:txBody>
      </p:sp>
    </p:spTree>
    <p:extLst>
      <p:ext uri="{BB962C8B-B14F-4D97-AF65-F5344CB8AC3E}">
        <p14:creationId xmlns:p14="http://schemas.microsoft.com/office/powerpoint/2010/main" val="4101319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Trade</a:t>
            </a:r>
          </a:p>
        </p:txBody>
      </p:sp>
      <p:sp>
        <p:nvSpPr>
          <p:cNvPr id="3" name="Content Placeholder 2"/>
          <p:cNvSpPr>
            <a:spLocks noGrp="1"/>
          </p:cNvSpPr>
          <p:nvPr>
            <p:ph idx="1"/>
          </p:nvPr>
        </p:nvSpPr>
        <p:spPr>
          <a:xfrm>
            <a:off x="191070" y="1258349"/>
            <a:ext cx="11873552" cy="5597379"/>
          </a:xfrm>
        </p:spPr>
        <p:txBody>
          <a:bodyPr>
            <a:normAutofit lnSpcReduction="10000"/>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altLang="en-US" b="1" i="0" u="none" strike="noStrike" kern="1200" cap="none" spc="0" normalizeH="0" baseline="0" noProof="0" dirty="0">
                <a:ln>
                  <a:noFill/>
                </a:ln>
                <a:solidFill>
                  <a:srgbClr val="000000"/>
                </a:solidFill>
                <a:effectLst/>
                <a:uLnTx/>
                <a:uFillTx/>
                <a:latin typeface="Arial"/>
                <a:ea typeface="+mn-ea"/>
                <a:cs typeface="+mn-cs"/>
              </a:rPr>
              <a:t>Fact</a:t>
            </a: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 The expansion of international trade is an inseparable part of globalisation.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prstClr val="black"/>
                </a:solidFill>
                <a:effectLst/>
                <a:uLnTx/>
                <a:uFillTx/>
                <a:latin typeface="Arial"/>
                <a:ea typeface="+mn-ea"/>
                <a:cs typeface="+mn-cs"/>
              </a:rPr>
              <a:t>Benefits of International Trade:</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Greater choice of goods and services</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Important engine for job creation in many countries </a:t>
            </a:r>
            <a:r>
              <a:rPr kumimoji="0" lang="en-US" sz="2400" b="0" i="0" u="none" strike="noStrike" kern="1200" cap="none" spc="0" normalizeH="0" baseline="0" noProof="0" dirty="0">
                <a:ln>
                  <a:noFill/>
                </a:ln>
                <a:solidFill>
                  <a:prstClr val="black"/>
                </a:solidFill>
                <a:effectLst/>
                <a:uLnTx/>
                <a:uFillTx/>
                <a:latin typeface="Arial"/>
                <a:ea typeface="+mn-ea"/>
                <a:cs typeface="+mn-cs"/>
              </a:rPr>
              <a:t>(</a:t>
            </a:r>
            <a:r>
              <a:rPr lang="en-US" sz="2000" dirty="0"/>
              <a:t>The U.S. Department of Commerce (</a:t>
            </a:r>
            <a:r>
              <a:rPr lang="en-US" sz="2000" dirty="0">
                <a:solidFill>
                  <a:schemeClr val="accent5">
                    <a:lumMod val="75000"/>
                  </a:schemeClr>
                </a:solidFill>
              </a:rPr>
              <a:t>www.commerce.gov</a:t>
            </a:r>
            <a:r>
              <a:rPr lang="en-US" sz="2000" dirty="0"/>
              <a:t>) calculates that for every </a:t>
            </a:r>
            <a:r>
              <a:rPr lang="en-US" sz="2000" dirty="0">
                <a:solidFill>
                  <a:srgbClr val="FF0000"/>
                </a:solidFill>
              </a:rPr>
              <a:t>$1 billion </a:t>
            </a:r>
            <a:r>
              <a:rPr lang="en-US" sz="2000" dirty="0"/>
              <a:t>increase in exports, </a:t>
            </a:r>
            <a:r>
              <a:rPr lang="en-US" sz="2000" dirty="0">
                <a:solidFill>
                  <a:srgbClr val="FF0000"/>
                </a:solidFill>
              </a:rPr>
              <a:t>22,800</a:t>
            </a:r>
            <a:r>
              <a:rPr lang="en-US" sz="2000" dirty="0"/>
              <a:t> jobs are created in the US</a:t>
            </a:r>
            <a:r>
              <a:rPr lang="en-US" sz="2000" dirty="0">
                <a:solidFill>
                  <a:schemeClr val="tx1"/>
                </a:solidFill>
              </a:rPr>
              <a:t>)</a:t>
            </a:r>
            <a:endParaRPr kumimoji="0" lang="en-US" sz="2000" b="0" i="0" u="none" strike="noStrike" kern="1200" cap="none" spc="0" normalizeH="0" baseline="0" noProof="0" dirty="0">
              <a:ln>
                <a:noFill/>
              </a:ln>
              <a:solidFill>
                <a:schemeClr val="tx1"/>
              </a:solidFill>
              <a:effectLst/>
              <a:uLnTx/>
              <a:uFillTx/>
              <a:latin typeface="Arial"/>
              <a:ea typeface="+mn-ea"/>
              <a:cs typeface="+mn-cs"/>
            </a:endParaRP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altLang="en-US" sz="800" b="0" i="0" u="none" strike="noStrike" kern="1200" cap="none" spc="0" normalizeH="0" baseline="0" noProof="0" dirty="0">
              <a:ln>
                <a:noFill/>
              </a:ln>
              <a:solidFill>
                <a:srgbClr val="000000"/>
              </a:solidFill>
              <a:effectLst/>
              <a:uLnTx/>
              <a:uFillTx/>
              <a:latin typeface="Arial"/>
              <a:ea typeface="+mn-ea"/>
              <a:cs typeface="+mn-cs"/>
            </a:endParaRPr>
          </a:p>
          <a:p>
            <a:pPr>
              <a:spcBef>
                <a:spcPts val="600"/>
              </a:spcBef>
            </a:pPr>
            <a:r>
              <a:rPr lang="en-US" sz="2200" dirty="0"/>
              <a:t>In </a:t>
            </a:r>
            <a:r>
              <a:rPr lang="en-US" sz="2200" dirty="0">
                <a:solidFill>
                  <a:srgbClr val="FF0000"/>
                </a:solidFill>
              </a:rPr>
              <a:t>1991,</a:t>
            </a:r>
            <a:r>
              <a:rPr lang="en-US" sz="2200" dirty="0"/>
              <a:t> </a:t>
            </a:r>
            <a:r>
              <a:rPr lang="en-US" sz="2200" b="1" dirty="0"/>
              <a:t>Walmart</a:t>
            </a:r>
            <a:r>
              <a:rPr lang="en-US" sz="2200" dirty="0"/>
              <a:t> first became an international company.</a:t>
            </a:r>
          </a:p>
          <a:p>
            <a:pPr>
              <a:spcBef>
                <a:spcPts val="1200"/>
              </a:spcBef>
            </a:pPr>
            <a:r>
              <a:rPr lang="en-US" sz="1800" dirty="0"/>
              <a:t>Ambitious global expansion:</a:t>
            </a:r>
          </a:p>
          <a:p>
            <a:pPr lvl="1"/>
            <a:r>
              <a:rPr lang="en-US" sz="1800" dirty="0"/>
              <a:t>Walmart has around </a:t>
            </a:r>
            <a:r>
              <a:rPr lang="en-US" sz="1800" dirty="0">
                <a:solidFill>
                  <a:srgbClr val="FF0000"/>
                </a:solidFill>
              </a:rPr>
              <a:t>5,300</a:t>
            </a:r>
            <a:r>
              <a:rPr lang="en-US" sz="1800" dirty="0"/>
              <a:t> stores in the United States and </a:t>
            </a:r>
          </a:p>
          <a:p>
            <a:pPr marL="411480" lvl="1" indent="0">
              <a:buNone/>
            </a:pPr>
            <a:r>
              <a:rPr lang="en-US" sz="1800" dirty="0"/>
              <a:t>more than </a:t>
            </a:r>
            <a:r>
              <a:rPr lang="en-US" sz="1800" dirty="0">
                <a:solidFill>
                  <a:srgbClr val="FF0000"/>
                </a:solidFill>
              </a:rPr>
              <a:t>6,200</a:t>
            </a:r>
            <a:r>
              <a:rPr lang="en-US" sz="1800" dirty="0"/>
              <a:t> stores in </a:t>
            </a:r>
            <a:r>
              <a:rPr lang="en-US" sz="1800" dirty="0">
                <a:solidFill>
                  <a:srgbClr val="FF0000"/>
                </a:solidFill>
              </a:rPr>
              <a:t>27</a:t>
            </a:r>
            <a:r>
              <a:rPr lang="en-US" sz="1800" dirty="0"/>
              <a:t> other countries.</a:t>
            </a:r>
          </a:p>
          <a:p>
            <a:pPr lvl="1"/>
            <a:r>
              <a:rPr lang="en-US" sz="1800" dirty="0"/>
              <a:t>Nearly </a:t>
            </a:r>
            <a:r>
              <a:rPr lang="en-US" sz="1800" dirty="0">
                <a:solidFill>
                  <a:srgbClr val="FF0000"/>
                </a:solidFill>
              </a:rPr>
              <a:t>$486 </a:t>
            </a:r>
            <a:r>
              <a:rPr lang="en-US" sz="1800" dirty="0"/>
              <a:t>billion in sales globally.</a:t>
            </a:r>
          </a:p>
          <a:p>
            <a:pPr lvl="1"/>
            <a:r>
              <a:rPr lang="en-US" sz="1800" dirty="0"/>
              <a:t>Walmart is one of the world’s largest companies.</a:t>
            </a:r>
          </a:p>
          <a:p>
            <a:pPr lvl="1"/>
            <a:r>
              <a:rPr lang="en-US" sz="1800" dirty="0"/>
              <a:t>Walmart sources inexpensive merchandise from low-cost production</a:t>
            </a:r>
          </a:p>
          <a:p>
            <a:pPr marL="411480" lvl="1" indent="0">
              <a:buNone/>
            </a:pPr>
            <a:r>
              <a:rPr lang="en-US" sz="1800" dirty="0"/>
              <a:t>locations such as China.</a:t>
            </a:r>
          </a:p>
          <a:p>
            <a:pPr>
              <a:spcBef>
                <a:spcPts val="1200"/>
              </a:spcBef>
            </a:pPr>
            <a:r>
              <a:rPr lang="en-US" sz="1800" dirty="0"/>
              <a:t>Helping boost international trade.</a:t>
            </a: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12</a:t>
            </a:fld>
            <a:endParaRPr lang="en-GB"/>
          </a:p>
        </p:txBody>
      </p:sp>
      <p:pic>
        <p:nvPicPr>
          <p:cNvPr id="5" name="Picture 4">
            <a:extLst>
              <a:ext uri="{FF2B5EF4-FFF2-40B4-BE49-F238E27FC236}">
                <a16:creationId xmlns:a16="http://schemas.microsoft.com/office/drawing/2014/main" id="{55D2274E-B043-6D18-9E73-2DBFC6147E9C}"/>
              </a:ext>
            </a:extLst>
          </p:cNvPr>
          <p:cNvPicPr>
            <a:picLocks noChangeAspect="1"/>
          </p:cNvPicPr>
          <p:nvPr/>
        </p:nvPicPr>
        <p:blipFill>
          <a:blip r:embed="rId2"/>
          <a:stretch>
            <a:fillRect/>
          </a:stretch>
        </p:blipFill>
        <p:spPr>
          <a:xfrm>
            <a:off x="7621025" y="3875964"/>
            <a:ext cx="3786623" cy="2588810"/>
          </a:xfrm>
          <a:prstGeom prst="rect">
            <a:avLst/>
          </a:prstGeom>
        </p:spPr>
      </p:pic>
    </p:spTree>
    <p:extLst>
      <p:ext uri="{BB962C8B-B14F-4D97-AF65-F5344CB8AC3E}">
        <p14:creationId xmlns:p14="http://schemas.microsoft.com/office/powerpoint/2010/main" val="3556401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For and Against Globalisation</a:t>
            </a:r>
          </a:p>
        </p:txBody>
      </p:sp>
      <p:sp>
        <p:nvSpPr>
          <p:cNvPr id="3" name="Content Placeholder 2"/>
          <p:cNvSpPr>
            <a:spLocks noGrp="1"/>
          </p:cNvSpPr>
          <p:nvPr>
            <p:ph idx="1"/>
          </p:nvPr>
        </p:nvSpPr>
        <p:spPr>
          <a:xfrm>
            <a:off x="191070" y="1258349"/>
            <a:ext cx="11873552" cy="5597379"/>
          </a:xfrm>
        </p:spPr>
        <p:txBody>
          <a:bodyPr>
            <a:normAutofit/>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200" b="1" i="0" u="sng" strike="noStrike" kern="1200" cap="none" spc="0" normalizeH="0" baseline="0" noProof="0" dirty="0">
                <a:ln>
                  <a:noFill/>
                </a:ln>
                <a:solidFill>
                  <a:prstClr val="black"/>
                </a:solidFill>
                <a:effectLst/>
                <a:uLnTx/>
                <a:uFillTx/>
                <a:latin typeface="Arial"/>
                <a:ea typeface="+mn-ea"/>
                <a:cs typeface="+mn-cs"/>
              </a:rPr>
              <a:t>For Globalisation</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Increases </a:t>
            </a:r>
            <a:r>
              <a:rPr kumimoji="0" lang="en-US" sz="2200" b="0" i="0" u="none" strike="noStrike" kern="1200" cap="none" spc="0" normalizeH="0" baseline="0" noProof="0" dirty="0">
                <a:ln>
                  <a:noFill/>
                </a:ln>
                <a:solidFill>
                  <a:srgbClr val="FF0000"/>
                </a:solidFill>
                <a:effectLst/>
                <a:uLnTx/>
                <a:uFillTx/>
                <a:latin typeface="Arial"/>
                <a:ea typeface="+mn-ea"/>
                <a:cs typeface="+mn-cs"/>
              </a:rPr>
              <a:t>wealth</a:t>
            </a:r>
            <a:r>
              <a:rPr kumimoji="0" lang="en-US" sz="2200" b="0" i="0" u="none" strike="noStrike" kern="1200" cap="none" spc="0" normalizeH="0" baseline="0" noProof="0" dirty="0">
                <a:ln>
                  <a:noFill/>
                </a:ln>
                <a:solidFill>
                  <a:prstClr val="black"/>
                </a:solidFill>
                <a:effectLst/>
                <a:uLnTx/>
                <a:uFillTx/>
                <a:latin typeface="Arial"/>
                <a:ea typeface="+mn-ea"/>
                <a:cs typeface="+mn-cs"/>
              </a:rPr>
              <a:t> and </a:t>
            </a:r>
            <a:r>
              <a:rPr kumimoji="0" lang="en-US" sz="2200" b="0" i="0" u="none" strike="noStrike" kern="1200" cap="none" spc="0" normalizeH="0" baseline="0" noProof="0" dirty="0">
                <a:ln>
                  <a:noFill/>
                </a:ln>
                <a:solidFill>
                  <a:srgbClr val="FF0000"/>
                </a:solidFill>
                <a:effectLst/>
                <a:uLnTx/>
                <a:uFillTx/>
                <a:latin typeface="Arial"/>
                <a:ea typeface="+mn-ea"/>
                <a:cs typeface="+mn-cs"/>
              </a:rPr>
              <a:t>efficiency</a:t>
            </a:r>
            <a:r>
              <a:rPr kumimoji="0" lang="en-US" sz="2200" b="0" i="0" u="none" strike="noStrike" kern="1200" cap="none" spc="0" normalizeH="0" baseline="0" noProof="0" dirty="0">
                <a:ln>
                  <a:noFill/>
                </a:ln>
                <a:solidFill>
                  <a:prstClr val="black"/>
                </a:solidFill>
                <a:effectLst/>
                <a:uLnTx/>
                <a:uFillTx/>
                <a:latin typeface="Arial"/>
                <a:ea typeface="+mn-ea"/>
                <a:cs typeface="+mn-cs"/>
              </a:rPr>
              <a:t> in all nations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Generates </a:t>
            </a:r>
            <a:r>
              <a:rPr kumimoji="0" lang="en-US" sz="2200" b="0" i="0" u="none" strike="noStrike" kern="1200" cap="none" spc="0" normalizeH="0" baseline="0" noProof="0" dirty="0">
                <a:ln>
                  <a:noFill/>
                </a:ln>
                <a:solidFill>
                  <a:srgbClr val="FF0000"/>
                </a:solidFill>
                <a:effectLst/>
                <a:uLnTx/>
                <a:uFillTx/>
                <a:latin typeface="Arial"/>
                <a:ea typeface="+mn-ea"/>
                <a:cs typeface="+mn-cs"/>
              </a:rPr>
              <a:t>labour &amp; capital market flexibility </a:t>
            </a:r>
            <a:r>
              <a:rPr kumimoji="0" lang="en-US" sz="2200" b="0" i="0" u="none" strike="noStrike" kern="1200" cap="none" spc="0" normalizeH="0" baseline="0" noProof="0" dirty="0">
                <a:ln>
                  <a:noFill/>
                </a:ln>
                <a:solidFill>
                  <a:prstClr val="black"/>
                </a:solidFill>
                <a:effectLst/>
                <a:uLnTx/>
                <a:uFillTx/>
                <a:latin typeface="Arial"/>
                <a:ea typeface="+mn-ea"/>
                <a:cs typeface="+mn-cs"/>
              </a:rPr>
              <a:t>in </a:t>
            </a:r>
            <a:r>
              <a:rPr kumimoji="0" lang="en-US" sz="2200" b="0" i="0" u="sng" strike="noStrike" kern="1200" cap="none" spc="0" normalizeH="0" baseline="0" noProof="0" dirty="0">
                <a:ln>
                  <a:noFill/>
                </a:ln>
                <a:solidFill>
                  <a:prstClr val="black"/>
                </a:solidFill>
                <a:effectLst/>
                <a:uLnTx/>
                <a:uFillTx/>
                <a:latin typeface="Arial"/>
                <a:ea typeface="+mn-ea"/>
                <a:cs typeface="+mn-cs"/>
              </a:rPr>
              <a:t>developed nations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Advances the </a:t>
            </a:r>
            <a:r>
              <a:rPr kumimoji="0" lang="en-US" sz="2200" b="0" i="0" u="none" strike="noStrike" kern="1200" cap="none" spc="0" normalizeH="0" baseline="0" noProof="0" dirty="0">
                <a:ln>
                  <a:noFill/>
                </a:ln>
                <a:solidFill>
                  <a:srgbClr val="FF0000"/>
                </a:solidFill>
                <a:effectLst/>
                <a:uLnTx/>
                <a:uFillTx/>
                <a:latin typeface="Arial"/>
                <a:ea typeface="+mn-ea"/>
                <a:cs typeface="+mn-cs"/>
              </a:rPr>
              <a:t>economies &amp; technology</a:t>
            </a:r>
            <a:r>
              <a:rPr kumimoji="0" lang="en-US" sz="2200" b="0" i="0" u="none" strike="noStrike" kern="1200" cap="none" spc="0" normalizeH="0" baseline="0" noProof="0" dirty="0">
                <a:ln>
                  <a:noFill/>
                </a:ln>
                <a:solidFill>
                  <a:prstClr val="black"/>
                </a:solidFill>
                <a:effectLst/>
                <a:uLnTx/>
                <a:uFillTx/>
                <a:latin typeface="Arial"/>
                <a:ea typeface="+mn-ea"/>
                <a:cs typeface="+mn-cs"/>
              </a:rPr>
              <a:t> of </a:t>
            </a:r>
            <a:r>
              <a:rPr kumimoji="0" lang="en-US" sz="2200" b="0" i="0" u="sng" strike="noStrike" kern="1200" cap="none" spc="0" normalizeH="0" baseline="0" noProof="0" dirty="0">
                <a:ln>
                  <a:noFill/>
                </a:ln>
                <a:solidFill>
                  <a:prstClr val="black"/>
                </a:solidFill>
                <a:effectLst/>
                <a:uLnTx/>
                <a:uFillTx/>
                <a:latin typeface="Arial"/>
                <a:ea typeface="+mn-ea"/>
                <a:cs typeface="+mn-cs"/>
              </a:rPr>
              <a:t>developing nations</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Allows </a:t>
            </a:r>
            <a:r>
              <a:rPr kumimoji="0" lang="en-US" sz="2200" b="0" i="0" u="none" strike="noStrike" kern="1200" cap="none" spc="0" normalizeH="0" baseline="0" noProof="0" dirty="0">
                <a:ln>
                  <a:noFill/>
                </a:ln>
                <a:solidFill>
                  <a:srgbClr val="FF0000"/>
                </a:solidFill>
                <a:effectLst/>
                <a:uLnTx/>
                <a:uFillTx/>
                <a:latin typeface="Arial"/>
                <a:ea typeface="+mn-ea"/>
                <a:cs typeface="+mn-cs"/>
              </a:rPr>
              <a:t>poor countries </a:t>
            </a:r>
            <a:r>
              <a:rPr kumimoji="0" lang="en-US" sz="2200" b="0" i="0" u="none" strike="noStrike" kern="1200" cap="none" spc="0" normalizeH="0" baseline="0" noProof="0" dirty="0">
                <a:ln>
                  <a:noFill/>
                </a:ln>
                <a:solidFill>
                  <a:prstClr val="black"/>
                </a:solidFill>
                <a:effectLst/>
                <a:uLnTx/>
                <a:uFillTx/>
                <a:latin typeface="Arial"/>
                <a:ea typeface="+mn-ea"/>
                <a:cs typeface="+mn-cs"/>
              </a:rPr>
              <a:t>to profit from </a:t>
            </a:r>
            <a:r>
              <a:rPr kumimoji="0" lang="en-US" sz="2200" b="0" i="0" u="sng" strike="noStrike" kern="1200" cap="none" spc="0" normalizeH="0" baseline="0" noProof="0" dirty="0">
                <a:ln>
                  <a:noFill/>
                </a:ln>
                <a:solidFill>
                  <a:prstClr val="black"/>
                </a:solidFill>
                <a:effectLst/>
                <a:uLnTx/>
                <a:uFillTx/>
                <a:latin typeface="Arial"/>
                <a:ea typeface="+mn-ea"/>
                <a:cs typeface="+mn-cs"/>
              </a:rPr>
              <a:t>their differing circumstances and skills </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lang="en-US" sz="2200" dirty="0">
                <a:solidFill>
                  <a:prstClr val="black"/>
                </a:solidFill>
                <a:latin typeface="Arial"/>
              </a:rPr>
              <a:t>It creates </a:t>
            </a:r>
            <a:r>
              <a:rPr lang="en-US" sz="2200" dirty="0">
                <a:solidFill>
                  <a:srgbClr val="FF0000"/>
                </a:solidFill>
                <a:latin typeface="Arial"/>
              </a:rPr>
              <a:t>some institutions </a:t>
            </a:r>
            <a:r>
              <a:rPr lang="en-US" sz="2200" dirty="0">
                <a:solidFill>
                  <a:prstClr val="black"/>
                </a:solidFill>
                <a:latin typeface="Arial"/>
              </a:rPr>
              <a:t>in developing economies that </a:t>
            </a:r>
            <a:r>
              <a:rPr lang="en-US" sz="2200" u="sng" dirty="0">
                <a:solidFill>
                  <a:prstClr val="black"/>
                </a:solidFill>
                <a:latin typeface="Arial"/>
              </a:rPr>
              <a:t>promote same values/same rules</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kumimoji="0" lang="en-US" sz="2200" b="0" i="0" strike="noStrike" kern="1200" cap="none" spc="0" normalizeH="0" baseline="0" noProof="0" dirty="0">
                <a:ln>
                  <a:noFill/>
                </a:ln>
                <a:solidFill>
                  <a:prstClr val="black"/>
                </a:solidFill>
                <a:effectLst/>
                <a:uLnTx/>
                <a:uFillTx/>
                <a:latin typeface="Arial"/>
                <a:ea typeface="+mn-ea"/>
                <a:cs typeface="+mn-cs"/>
              </a:rPr>
              <a:t>It </a:t>
            </a:r>
            <a:r>
              <a:rPr kumimoji="0" lang="en-US" sz="2200" b="0" i="0" strike="noStrike" kern="1200" cap="none" spc="0" normalizeH="0" baseline="0" noProof="0" dirty="0">
                <a:ln>
                  <a:noFill/>
                </a:ln>
                <a:solidFill>
                  <a:srgbClr val="FF0000"/>
                </a:solidFill>
                <a:effectLst/>
                <a:uLnTx/>
                <a:uFillTx/>
                <a:latin typeface="Arial"/>
                <a:ea typeface="+mn-ea"/>
                <a:cs typeface="+mn-cs"/>
              </a:rPr>
              <a:t>creates tax income </a:t>
            </a:r>
            <a:r>
              <a:rPr kumimoji="0" lang="en-US" sz="2200" b="0" i="0" strike="noStrike" kern="1200" cap="none" spc="0" normalizeH="0" baseline="0" noProof="0" dirty="0">
                <a:ln>
                  <a:noFill/>
                </a:ln>
                <a:solidFill>
                  <a:prstClr val="black"/>
                </a:solidFill>
                <a:effectLst/>
                <a:uLnTx/>
                <a:uFillTx/>
                <a:latin typeface="Arial"/>
                <a:ea typeface="+mn-ea"/>
                <a:cs typeface="+mn-cs"/>
              </a:rPr>
              <a:t>for the governments in </a:t>
            </a:r>
            <a:r>
              <a:rPr kumimoji="0" lang="en-US" sz="2200" b="0" i="0" u="sng" strike="noStrike" kern="1200" cap="none" spc="0" normalizeH="0" baseline="0" noProof="0" dirty="0">
                <a:ln>
                  <a:noFill/>
                </a:ln>
                <a:solidFill>
                  <a:prstClr val="black"/>
                </a:solidFill>
                <a:effectLst/>
                <a:uLnTx/>
                <a:uFillTx/>
                <a:latin typeface="Arial"/>
                <a:ea typeface="+mn-ea"/>
                <a:cs typeface="+mn-cs"/>
              </a:rPr>
              <a:t>poor countries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2400" b="0" i="0" u="sng" strike="noStrike" kern="1200" cap="none" spc="0" normalizeH="0" baseline="0" noProof="0" dirty="0">
              <a:ln>
                <a:noFill/>
              </a:ln>
              <a:solidFill>
                <a:prstClr val="black"/>
              </a:solidFill>
              <a:effectLst/>
              <a:uLnTx/>
              <a:uFillTx/>
              <a:latin typeface="Arial"/>
              <a:ea typeface="+mn-ea"/>
              <a:cs typeface="+mn-cs"/>
            </a:endParaRPr>
          </a:p>
          <a:p>
            <a:pPr marL="109728" indent="0">
              <a:spcAft>
                <a:spcPts val="600"/>
              </a:spcAft>
              <a:buNone/>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13</a:t>
            </a:fld>
            <a:endParaRPr lang="en-GB"/>
          </a:p>
        </p:txBody>
      </p:sp>
    </p:spTree>
    <p:extLst>
      <p:ext uri="{BB962C8B-B14F-4D97-AF65-F5344CB8AC3E}">
        <p14:creationId xmlns:p14="http://schemas.microsoft.com/office/powerpoint/2010/main" val="1045086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For and Against Globalisation</a:t>
            </a:r>
          </a:p>
        </p:txBody>
      </p:sp>
      <p:sp>
        <p:nvSpPr>
          <p:cNvPr id="3" name="Content Placeholder 2"/>
          <p:cNvSpPr>
            <a:spLocks noGrp="1"/>
          </p:cNvSpPr>
          <p:nvPr>
            <p:ph idx="1"/>
          </p:nvPr>
        </p:nvSpPr>
        <p:spPr>
          <a:xfrm>
            <a:off x="191070" y="1258349"/>
            <a:ext cx="11873552" cy="5597379"/>
          </a:xfrm>
        </p:spPr>
        <p:txBody>
          <a:bodyPr>
            <a:normAutofit/>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200" b="1" i="0" u="sng" strike="noStrike" kern="1200" cap="none" spc="0" normalizeH="0" baseline="0" noProof="0" dirty="0">
                <a:ln>
                  <a:noFill/>
                </a:ln>
                <a:solidFill>
                  <a:prstClr val="black"/>
                </a:solidFill>
                <a:effectLst/>
                <a:uLnTx/>
                <a:uFillTx/>
                <a:latin typeface="Arial"/>
                <a:ea typeface="+mn-ea"/>
                <a:cs typeface="+mn-cs"/>
              </a:rPr>
              <a:t>Against Globalisation</a:t>
            </a:r>
          </a:p>
          <a:p>
            <a:pPr marL="256032" marR="0" lvl="0" indent="-256032" algn="l" defTabSz="914400" rtl="0" eaLnBrk="1" fontAlgn="auto" latinLnBrk="0" hangingPunct="1">
              <a:lnSpc>
                <a:spcPct val="100000"/>
              </a:lnSpc>
              <a:spcBef>
                <a:spcPts val="15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Eliminates jobs </a:t>
            </a:r>
            <a:r>
              <a:rPr kumimoji="0" lang="en-US" sz="2200" b="0" i="0" u="none" strike="noStrike" kern="1200" cap="none" spc="0" normalizeH="0" baseline="0" noProof="0" dirty="0">
                <a:ln>
                  <a:noFill/>
                </a:ln>
                <a:solidFill>
                  <a:prstClr val="black"/>
                </a:solidFill>
                <a:effectLst/>
                <a:uLnTx/>
                <a:uFillTx/>
                <a:latin typeface="Arial"/>
                <a:ea typeface="+mn-ea"/>
                <a:cs typeface="+mn-cs"/>
              </a:rPr>
              <a:t>in </a:t>
            </a:r>
            <a:r>
              <a:rPr kumimoji="0" lang="en-US" sz="2200" b="0" i="0" u="sng" strike="noStrike" kern="1200" cap="none" spc="0" normalizeH="0" baseline="0" noProof="0" dirty="0">
                <a:ln>
                  <a:noFill/>
                </a:ln>
                <a:solidFill>
                  <a:prstClr val="black"/>
                </a:solidFill>
                <a:effectLst/>
                <a:uLnTx/>
                <a:uFillTx/>
                <a:latin typeface="Arial"/>
                <a:ea typeface="+mn-ea"/>
                <a:cs typeface="+mn-cs"/>
              </a:rPr>
              <a:t>developed nations</a:t>
            </a:r>
          </a:p>
          <a:p>
            <a:pPr marL="256032" marR="0" lvl="0" indent="-256032" algn="l" defTabSz="914400" rtl="0" eaLnBrk="1" fontAlgn="auto" latinLnBrk="0" hangingPunct="1">
              <a:lnSpc>
                <a:spcPct val="100000"/>
              </a:lnSpc>
              <a:spcBef>
                <a:spcPts val="15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Lowers wages </a:t>
            </a:r>
            <a:r>
              <a:rPr kumimoji="0" lang="en-US" sz="2200" b="0" i="0" u="none" strike="noStrike" kern="1200" cap="none" spc="0" normalizeH="0" baseline="0" noProof="0" dirty="0">
                <a:ln>
                  <a:noFill/>
                </a:ln>
                <a:solidFill>
                  <a:prstClr val="black"/>
                </a:solidFill>
                <a:effectLst/>
                <a:uLnTx/>
                <a:uFillTx/>
                <a:latin typeface="Arial"/>
                <a:ea typeface="+mn-ea"/>
                <a:cs typeface="+mn-cs"/>
              </a:rPr>
              <a:t>in </a:t>
            </a:r>
            <a:r>
              <a:rPr kumimoji="0" lang="en-US" sz="2200" b="0" i="0" u="sng" strike="noStrike" kern="1200" cap="none" spc="0" normalizeH="0" baseline="0" noProof="0" dirty="0">
                <a:ln>
                  <a:noFill/>
                </a:ln>
                <a:solidFill>
                  <a:prstClr val="black"/>
                </a:solidFill>
                <a:effectLst/>
                <a:uLnTx/>
                <a:uFillTx/>
                <a:latin typeface="Arial"/>
                <a:ea typeface="+mn-ea"/>
                <a:cs typeface="+mn-cs"/>
              </a:rPr>
              <a:t>developed nations</a:t>
            </a:r>
          </a:p>
          <a:p>
            <a:pPr marL="256032" marR="0" lvl="0" indent="-256032" algn="l" defTabSz="914400" rtl="0" eaLnBrk="1" fontAlgn="auto" latinLnBrk="0" hangingPunct="1">
              <a:lnSpc>
                <a:spcPct val="100000"/>
              </a:lnSpc>
              <a:spcBef>
                <a:spcPts val="15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Exploits workers </a:t>
            </a:r>
            <a:r>
              <a:rPr kumimoji="0" lang="en-US" sz="2200" b="0" i="0" u="none" strike="noStrike" kern="1200" cap="none" spc="0" normalizeH="0" baseline="0" noProof="0" dirty="0">
                <a:ln>
                  <a:noFill/>
                </a:ln>
                <a:solidFill>
                  <a:prstClr val="black"/>
                </a:solidFill>
                <a:effectLst/>
                <a:uLnTx/>
                <a:uFillTx/>
                <a:latin typeface="Arial"/>
                <a:ea typeface="+mn-ea"/>
                <a:cs typeface="+mn-cs"/>
              </a:rPr>
              <a:t>in </a:t>
            </a:r>
            <a:r>
              <a:rPr kumimoji="0" lang="en-US" sz="2200" b="0" i="0" u="sng" strike="noStrike" kern="1200" cap="none" spc="0" normalizeH="0" baseline="0" noProof="0" dirty="0">
                <a:ln>
                  <a:noFill/>
                </a:ln>
                <a:solidFill>
                  <a:prstClr val="black"/>
                </a:solidFill>
                <a:effectLst/>
                <a:uLnTx/>
                <a:uFillTx/>
                <a:latin typeface="Arial"/>
                <a:ea typeface="+mn-ea"/>
                <a:cs typeface="+mn-cs"/>
              </a:rPr>
              <a:t>developing nations</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Creates a </a:t>
            </a:r>
            <a:r>
              <a:rPr kumimoji="0" lang="en-US" sz="2200" b="0" i="0" u="none" strike="noStrike" kern="1200" cap="none" spc="0" normalizeH="0" baseline="0" noProof="0" dirty="0">
                <a:ln>
                  <a:noFill/>
                </a:ln>
                <a:solidFill>
                  <a:srgbClr val="FF0000"/>
                </a:solidFill>
                <a:effectLst/>
                <a:uLnTx/>
                <a:uFillTx/>
                <a:latin typeface="Arial"/>
                <a:ea typeface="+mn-ea"/>
                <a:cs typeface="+mn-cs"/>
              </a:rPr>
              <a:t>wage gap between white-collar and blue-collar </a:t>
            </a:r>
            <a:r>
              <a:rPr kumimoji="0" lang="en-US" sz="2200" b="0" i="0" u="none" strike="noStrike" kern="1200" cap="none" spc="0" normalizeH="0" baseline="0" noProof="0" dirty="0">
                <a:ln>
                  <a:noFill/>
                </a:ln>
                <a:solidFill>
                  <a:prstClr val="black"/>
                </a:solidFill>
                <a:effectLst/>
                <a:uLnTx/>
                <a:uFillTx/>
                <a:latin typeface="Arial"/>
                <a:ea typeface="+mn-ea"/>
                <a:cs typeface="+mn-cs"/>
              </a:rPr>
              <a:t>occupations in developed nations</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Homogenises</a:t>
            </a:r>
            <a:r>
              <a:rPr kumimoji="0" lang="en-US" sz="2200" b="0" i="0" u="none" strike="noStrike" kern="1200" cap="none" spc="0" normalizeH="0" baseline="0" noProof="0" dirty="0">
                <a:ln>
                  <a:noFill/>
                </a:ln>
                <a:solidFill>
                  <a:prstClr val="black"/>
                </a:solidFill>
                <a:effectLst/>
                <a:uLnTx/>
                <a:uFillTx/>
                <a:latin typeface="Arial"/>
                <a:ea typeface="+mn-ea"/>
                <a:cs typeface="+mn-cs"/>
              </a:rPr>
              <a:t> our world and </a:t>
            </a:r>
            <a:r>
              <a:rPr kumimoji="0" lang="en-US" sz="2200" b="0" i="0" u="none" strike="noStrike" kern="1200" cap="none" spc="0" normalizeH="0" baseline="0" noProof="0" dirty="0">
                <a:ln>
                  <a:noFill/>
                </a:ln>
                <a:solidFill>
                  <a:srgbClr val="FF0000"/>
                </a:solidFill>
                <a:effectLst/>
                <a:uLnTx/>
                <a:uFillTx/>
                <a:latin typeface="Arial"/>
                <a:ea typeface="+mn-ea"/>
                <a:cs typeface="+mn-cs"/>
              </a:rPr>
              <a:t>destroys</a:t>
            </a:r>
            <a:r>
              <a:rPr kumimoji="0" lang="en-US" sz="2200" b="0" i="0" u="none" strike="noStrike" kern="1200" cap="none" spc="0" normalizeH="0" baseline="0" noProof="0" dirty="0">
                <a:ln>
                  <a:noFill/>
                </a:ln>
                <a:solidFill>
                  <a:prstClr val="black"/>
                </a:solidFill>
                <a:effectLst/>
                <a:uLnTx/>
                <a:uFillTx/>
                <a:latin typeface="Arial"/>
                <a:ea typeface="+mn-ea"/>
                <a:cs typeface="+mn-cs"/>
              </a:rPr>
              <a:t> our </a:t>
            </a:r>
            <a:r>
              <a:rPr kumimoji="0" lang="en-US" sz="2200" b="0" i="0" u="sng" strike="noStrike" kern="1200" cap="none" spc="0" normalizeH="0" baseline="0" noProof="0" dirty="0">
                <a:ln>
                  <a:noFill/>
                </a:ln>
                <a:solidFill>
                  <a:prstClr val="black"/>
                </a:solidFill>
                <a:effectLst/>
                <a:uLnTx/>
                <a:uFillTx/>
                <a:latin typeface="Arial"/>
                <a:ea typeface="+mn-ea"/>
                <a:cs typeface="+mn-cs"/>
              </a:rPr>
              <a:t>rich diversity of cultures</a:t>
            </a:r>
          </a:p>
          <a:p>
            <a:pPr marL="256032" marR="0" lvl="0" indent="-256032" algn="l" defTabSz="914400" rtl="0" eaLnBrk="1" fontAlgn="auto" latinLnBrk="0" hangingPunct="1">
              <a:lnSpc>
                <a:spcPct val="100000"/>
              </a:lnSpc>
              <a:spcBef>
                <a:spcPts val="12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Empowers supranational institutions </a:t>
            </a:r>
            <a:r>
              <a:rPr kumimoji="0" lang="en-US" sz="2200" b="0" i="0" u="none" strike="noStrike" kern="1200" cap="none" spc="0" normalizeH="0" baseline="0" noProof="0" dirty="0">
                <a:ln>
                  <a:noFill/>
                </a:ln>
                <a:solidFill>
                  <a:prstClr val="black"/>
                </a:solidFill>
                <a:effectLst/>
                <a:uLnTx/>
                <a:uFillTx/>
                <a:latin typeface="Arial"/>
                <a:ea typeface="+mn-ea"/>
                <a:cs typeface="+mn-cs"/>
              </a:rPr>
              <a:t>at the </a:t>
            </a:r>
            <a:r>
              <a:rPr kumimoji="0" lang="en-US" sz="2200" b="0" i="0" u="sng" strike="noStrike" kern="1200" cap="none" spc="0" normalizeH="0" baseline="0" noProof="0" dirty="0">
                <a:ln>
                  <a:noFill/>
                </a:ln>
                <a:solidFill>
                  <a:prstClr val="black"/>
                </a:solidFill>
                <a:effectLst/>
                <a:uLnTx/>
                <a:uFillTx/>
                <a:latin typeface="Arial"/>
                <a:ea typeface="+mn-ea"/>
                <a:cs typeface="+mn-cs"/>
              </a:rPr>
              <a:t>expense</a:t>
            </a:r>
            <a:r>
              <a:rPr kumimoji="0" lang="en-US" sz="2200" b="0" i="0" u="none" strike="noStrike" kern="1200" cap="none" spc="0" normalizeH="0" baseline="0" noProof="0" dirty="0">
                <a:ln>
                  <a:noFill/>
                </a:ln>
                <a:solidFill>
                  <a:prstClr val="black"/>
                </a:solidFill>
                <a:effectLst/>
                <a:uLnTx/>
                <a:uFillTx/>
                <a:latin typeface="Arial"/>
                <a:ea typeface="+mn-ea"/>
                <a:cs typeface="+mn-cs"/>
              </a:rPr>
              <a:t> of </a:t>
            </a:r>
            <a:r>
              <a:rPr kumimoji="0" lang="en-US" sz="2200" b="0" i="0" u="sng" strike="noStrike" kern="1200" cap="none" spc="0" normalizeH="0" baseline="0" noProof="0" dirty="0">
                <a:ln>
                  <a:noFill/>
                </a:ln>
                <a:solidFill>
                  <a:prstClr val="black"/>
                </a:solidFill>
                <a:effectLst/>
                <a:uLnTx/>
                <a:uFillTx/>
                <a:latin typeface="Arial"/>
                <a:ea typeface="+mn-ea"/>
                <a:cs typeface="+mn-cs"/>
              </a:rPr>
              <a:t>national governments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200" dirty="0">
                <a:solidFill>
                  <a:prstClr val="black"/>
                </a:solidFill>
                <a:latin typeface="Arial"/>
              </a:rPr>
              <a:t>It </a:t>
            </a:r>
            <a:r>
              <a:rPr lang="en-US" sz="2200" dirty="0">
                <a:solidFill>
                  <a:srgbClr val="FF0000"/>
                </a:solidFill>
                <a:latin typeface="Arial"/>
              </a:rPr>
              <a:t>increases the environmental damage/pollution </a:t>
            </a:r>
            <a:r>
              <a:rPr lang="en-US" sz="2200" dirty="0">
                <a:solidFill>
                  <a:prstClr val="black"/>
                </a:solidFill>
                <a:latin typeface="Arial"/>
              </a:rPr>
              <a:t>in </a:t>
            </a:r>
            <a:r>
              <a:rPr lang="en-US" sz="2200" u="sng" dirty="0">
                <a:solidFill>
                  <a:prstClr val="black"/>
                </a:solidFill>
                <a:latin typeface="Arial"/>
              </a:rPr>
              <a:t>countries without strong protection laws or strong monitoring institutions </a:t>
            </a:r>
            <a:endParaRPr kumimoji="0" lang="en-US" sz="2200" b="0" i="0" u="sng" strike="noStrike" kern="1200" cap="none" spc="0" normalizeH="0" baseline="0" noProof="0" dirty="0">
              <a:ln>
                <a:noFill/>
              </a:ln>
              <a:solidFill>
                <a:prstClr val="black"/>
              </a:solidFill>
              <a:effectLst/>
              <a:uLnTx/>
              <a:uFillTx/>
              <a:latin typeface="Arial"/>
              <a:ea typeface="+mn-ea"/>
              <a:cs typeface="+mn-cs"/>
            </a:endParaRPr>
          </a:p>
          <a:p>
            <a:pPr marL="109728" indent="0">
              <a:spcAft>
                <a:spcPts val="600"/>
              </a:spcAft>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14</a:t>
            </a:fld>
            <a:endParaRPr lang="en-GB"/>
          </a:p>
        </p:txBody>
      </p:sp>
      <p:pic>
        <p:nvPicPr>
          <p:cNvPr id="5" name="Picture 4">
            <a:extLst>
              <a:ext uri="{FF2B5EF4-FFF2-40B4-BE49-F238E27FC236}">
                <a16:creationId xmlns:a16="http://schemas.microsoft.com/office/drawing/2014/main" id="{D8B584FB-3BDD-A1BB-7ED6-6BD646187921}"/>
              </a:ext>
            </a:extLst>
          </p:cNvPr>
          <p:cNvPicPr>
            <a:picLocks noChangeAspect="1"/>
          </p:cNvPicPr>
          <p:nvPr/>
        </p:nvPicPr>
        <p:blipFill>
          <a:blip r:embed="rId2"/>
          <a:stretch>
            <a:fillRect/>
          </a:stretch>
        </p:blipFill>
        <p:spPr>
          <a:xfrm>
            <a:off x="4751471" y="5287154"/>
            <a:ext cx="2250908" cy="1363050"/>
          </a:xfrm>
          <a:prstGeom prst="rect">
            <a:avLst/>
          </a:prstGeom>
        </p:spPr>
      </p:pic>
      <p:sp>
        <p:nvSpPr>
          <p:cNvPr id="6" name="TextBox 5">
            <a:extLst>
              <a:ext uri="{FF2B5EF4-FFF2-40B4-BE49-F238E27FC236}">
                <a16:creationId xmlns:a16="http://schemas.microsoft.com/office/drawing/2014/main" id="{CFC43E7F-CD97-61AD-5C02-A0EA11FDC725}"/>
              </a:ext>
            </a:extLst>
          </p:cNvPr>
          <p:cNvSpPr txBox="1"/>
          <p:nvPr/>
        </p:nvSpPr>
        <p:spPr>
          <a:xfrm>
            <a:off x="7072324" y="6169116"/>
            <a:ext cx="3284621" cy="215444"/>
          </a:xfrm>
          <a:prstGeom prst="rect">
            <a:avLst/>
          </a:prstGeom>
          <a:noFill/>
        </p:spPr>
        <p:txBody>
          <a:bodyPr wrap="square" rtlCol="0">
            <a:spAutoFit/>
          </a:bodyPr>
          <a:lstStyle/>
          <a:p>
            <a:r>
              <a:rPr lang="en-US" sz="800" dirty="0"/>
              <a:t>South Africa has failed to protect locals from gold mine pollution</a:t>
            </a:r>
          </a:p>
        </p:txBody>
      </p:sp>
      <p:pic>
        <p:nvPicPr>
          <p:cNvPr id="7" name="Picture 6">
            <a:extLst>
              <a:ext uri="{FF2B5EF4-FFF2-40B4-BE49-F238E27FC236}">
                <a16:creationId xmlns:a16="http://schemas.microsoft.com/office/drawing/2014/main" id="{6CA37F46-D4BF-CDD5-2D1B-E41D65647D88}"/>
              </a:ext>
            </a:extLst>
          </p:cNvPr>
          <p:cNvPicPr>
            <a:picLocks noChangeAspect="1"/>
          </p:cNvPicPr>
          <p:nvPr/>
        </p:nvPicPr>
        <p:blipFill rotWithShape="1">
          <a:blip r:embed="rId3"/>
          <a:srcRect t="7545" b="8070"/>
          <a:stretch/>
        </p:blipFill>
        <p:spPr>
          <a:xfrm>
            <a:off x="6096000" y="2031220"/>
            <a:ext cx="2153676" cy="1363051"/>
          </a:xfrm>
          <a:prstGeom prst="rect">
            <a:avLst/>
          </a:prstGeom>
        </p:spPr>
      </p:pic>
      <p:sp>
        <p:nvSpPr>
          <p:cNvPr id="8" name="TextBox 7">
            <a:extLst>
              <a:ext uri="{FF2B5EF4-FFF2-40B4-BE49-F238E27FC236}">
                <a16:creationId xmlns:a16="http://schemas.microsoft.com/office/drawing/2014/main" id="{5F6C3918-525D-F986-29D4-7F6DC3B6D8DB}"/>
              </a:ext>
            </a:extLst>
          </p:cNvPr>
          <p:cNvSpPr txBox="1"/>
          <p:nvPr/>
        </p:nvSpPr>
        <p:spPr>
          <a:xfrm>
            <a:off x="8422105" y="2201779"/>
            <a:ext cx="2784348" cy="215444"/>
          </a:xfrm>
          <a:prstGeom prst="rect">
            <a:avLst/>
          </a:prstGeom>
          <a:noFill/>
        </p:spPr>
        <p:txBody>
          <a:bodyPr wrap="square" rtlCol="0">
            <a:spAutoFit/>
          </a:bodyPr>
          <a:lstStyle/>
          <a:p>
            <a:r>
              <a:rPr lang="en-US" sz="800" dirty="0"/>
              <a:t>Child labour ‘is helping to power our mobile phones’</a:t>
            </a:r>
            <a:endParaRPr lang="en-GB" sz="800" dirty="0"/>
          </a:p>
        </p:txBody>
      </p:sp>
    </p:spTree>
    <p:extLst>
      <p:ext uri="{BB962C8B-B14F-4D97-AF65-F5344CB8AC3E}">
        <p14:creationId xmlns:p14="http://schemas.microsoft.com/office/powerpoint/2010/main" val="353022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Trade &amp; Globalisation: The Essence of Capitalism</a:t>
            </a:r>
          </a:p>
        </p:txBody>
      </p:sp>
      <p:sp>
        <p:nvSpPr>
          <p:cNvPr id="3" name="Content Placeholder 2"/>
          <p:cNvSpPr>
            <a:spLocks noGrp="1"/>
          </p:cNvSpPr>
          <p:nvPr>
            <p:ph idx="1"/>
          </p:nvPr>
        </p:nvSpPr>
        <p:spPr>
          <a:xfrm>
            <a:off x="191070" y="1258349"/>
            <a:ext cx="8168276" cy="5597379"/>
          </a:xfrm>
        </p:spPr>
        <p:txBody>
          <a:bodyPr>
            <a:normAutofit/>
          </a:bodyPr>
          <a:lstStyle/>
          <a:p>
            <a:pPr>
              <a:spcAft>
                <a:spcPts val="600"/>
              </a:spcAft>
              <a:buFont typeface="Arial" panose="020B0604020202020204" pitchFamily="34" charset="0"/>
              <a:buChar char="•"/>
            </a:pPr>
            <a:r>
              <a:rPr lang="en-GB" sz="2000" b="1" dirty="0"/>
              <a:t>Is It Possible To Stop The Process Of Globalisation? (Deglobalisation) </a:t>
            </a:r>
          </a:p>
          <a:p>
            <a:pPr marL="109728" indent="0">
              <a:spcAft>
                <a:spcPts val="600"/>
              </a:spcAft>
              <a:buNone/>
            </a:pPr>
            <a:r>
              <a:rPr lang="en-GB" sz="2000" dirty="0"/>
              <a:t>Answer this question for the anti-globalist politicians!!</a:t>
            </a:r>
          </a:p>
          <a:p>
            <a:pPr marL="109728" indent="0">
              <a:spcAft>
                <a:spcPts val="600"/>
              </a:spcAft>
              <a:buNone/>
            </a:pPr>
            <a:r>
              <a:rPr lang="en-GB" sz="2000" dirty="0"/>
              <a:t>The short answer is NO. </a:t>
            </a:r>
            <a:r>
              <a:rPr lang="en-GB" sz="2000" dirty="0">
                <a:solidFill>
                  <a:srgbClr val="FF0000"/>
                </a:solidFill>
              </a:rPr>
              <a:t>The process of globalisation is an integral part of capitalism</a:t>
            </a:r>
            <a:r>
              <a:rPr lang="en-GB" sz="2000" dirty="0"/>
              <a:t>.</a:t>
            </a:r>
          </a:p>
          <a:p>
            <a:pPr marL="109728" indent="0">
              <a:spcAft>
                <a:spcPts val="600"/>
              </a:spcAft>
              <a:buNone/>
            </a:pPr>
            <a:endParaRPr lang="en-GB" sz="2000" dirty="0"/>
          </a:p>
          <a:p>
            <a:pPr marL="109728" indent="0">
              <a:spcAft>
                <a:spcPts val="600"/>
              </a:spcAft>
              <a:buNone/>
            </a:pPr>
            <a:r>
              <a:rPr lang="en-GB" sz="2000" dirty="0">
                <a:solidFill>
                  <a:srgbClr val="FF0000"/>
                </a:solidFill>
              </a:rPr>
              <a:t>To chase profit and survive in a constantly increasing competition</a:t>
            </a:r>
            <a:r>
              <a:rPr lang="en-GB" sz="2000" dirty="0"/>
              <a:t>:</a:t>
            </a:r>
          </a:p>
          <a:p>
            <a:pPr marL="109728" indent="0">
              <a:spcAft>
                <a:spcPts val="600"/>
              </a:spcAft>
              <a:buNone/>
            </a:pPr>
            <a:r>
              <a:rPr lang="en-GB" sz="2000" dirty="0"/>
              <a:t>1- All big companies should expand their markets beyond their national territories.</a:t>
            </a:r>
          </a:p>
          <a:p>
            <a:pPr marL="109728" indent="0">
              <a:spcAft>
                <a:spcPts val="600"/>
              </a:spcAft>
              <a:buNone/>
            </a:pPr>
            <a:r>
              <a:rPr lang="en-GB" sz="2000" dirty="0"/>
              <a:t>2- They should continuously change their strategy in order to reduce their costs and increase their income. Investing in other countries is part of this strategy.</a:t>
            </a:r>
          </a:p>
          <a:p>
            <a:pPr marL="109728" indent="0">
              <a:spcAft>
                <a:spcPts val="600"/>
              </a:spcAft>
              <a:buNone/>
            </a:pPr>
            <a:r>
              <a:rPr lang="en-GB" sz="2000" dirty="0"/>
              <a:t>3- They must invest massively in new technologies (in some cases without getting any help from governments or national banks), but sometimes they can benefit in terms of tax and subsidies when they move to other countries.  </a:t>
            </a:r>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15</a:t>
            </a:fld>
            <a:endParaRPr lang="en-GB"/>
          </a:p>
        </p:txBody>
      </p:sp>
      <p:pic>
        <p:nvPicPr>
          <p:cNvPr id="6" name="Picture 5">
            <a:extLst>
              <a:ext uri="{FF2B5EF4-FFF2-40B4-BE49-F238E27FC236}">
                <a16:creationId xmlns:a16="http://schemas.microsoft.com/office/drawing/2014/main" id="{F2969BC5-5E8B-A33A-7156-0B60C2668BB3}"/>
              </a:ext>
            </a:extLst>
          </p:cNvPr>
          <p:cNvPicPr>
            <a:picLocks noChangeAspect="1"/>
          </p:cNvPicPr>
          <p:nvPr/>
        </p:nvPicPr>
        <p:blipFill>
          <a:blip r:embed="rId2"/>
          <a:stretch>
            <a:fillRect/>
          </a:stretch>
        </p:blipFill>
        <p:spPr>
          <a:xfrm>
            <a:off x="8209684" y="1138984"/>
            <a:ext cx="3918464" cy="2854411"/>
          </a:xfrm>
          <a:prstGeom prst="rect">
            <a:avLst/>
          </a:prstGeom>
        </p:spPr>
      </p:pic>
      <p:sp>
        <p:nvSpPr>
          <p:cNvPr id="8" name="TextBox 7">
            <a:extLst>
              <a:ext uri="{FF2B5EF4-FFF2-40B4-BE49-F238E27FC236}">
                <a16:creationId xmlns:a16="http://schemas.microsoft.com/office/drawing/2014/main" id="{93CB87BA-DC50-4B65-69AC-1459C1F9971D}"/>
              </a:ext>
            </a:extLst>
          </p:cNvPr>
          <p:cNvSpPr txBox="1"/>
          <p:nvPr/>
        </p:nvSpPr>
        <p:spPr>
          <a:xfrm>
            <a:off x="8575585" y="3857172"/>
            <a:ext cx="3336324" cy="169277"/>
          </a:xfrm>
          <a:prstGeom prst="rect">
            <a:avLst/>
          </a:prstGeom>
          <a:noFill/>
        </p:spPr>
        <p:txBody>
          <a:bodyPr wrap="square">
            <a:spAutoFit/>
          </a:bodyPr>
          <a:lstStyle/>
          <a:p>
            <a:r>
              <a:rPr lang="en-GB" sz="500" dirty="0"/>
              <a:t>https://trumpwhitehouse.archives.gov/articles/president-trump-we-have-rejected-globalism-and-embraced-patriotism/</a:t>
            </a:r>
          </a:p>
        </p:txBody>
      </p:sp>
      <p:pic>
        <p:nvPicPr>
          <p:cNvPr id="10" name="Picture 9">
            <a:extLst>
              <a:ext uri="{FF2B5EF4-FFF2-40B4-BE49-F238E27FC236}">
                <a16:creationId xmlns:a16="http://schemas.microsoft.com/office/drawing/2014/main" id="{EC16541F-A0D9-B70B-3FD1-F121F02D7889}"/>
              </a:ext>
            </a:extLst>
          </p:cNvPr>
          <p:cNvPicPr>
            <a:picLocks noChangeAspect="1"/>
          </p:cNvPicPr>
          <p:nvPr/>
        </p:nvPicPr>
        <p:blipFill>
          <a:blip r:embed="rId3"/>
          <a:stretch>
            <a:fillRect/>
          </a:stretch>
        </p:blipFill>
        <p:spPr>
          <a:xfrm>
            <a:off x="8483275" y="4057038"/>
            <a:ext cx="3428634" cy="2733203"/>
          </a:xfrm>
          <a:prstGeom prst="rect">
            <a:avLst/>
          </a:prstGeom>
        </p:spPr>
      </p:pic>
    </p:spTree>
    <p:extLst>
      <p:ext uri="{BB962C8B-B14F-4D97-AF65-F5344CB8AC3E}">
        <p14:creationId xmlns:p14="http://schemas.microsoft.com/office/powerpoint/2010/main" val="4046673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38B173-7BE2-9D74-726E-2B1DB925F76F}"/>
              </a:ext>
            </a:extLst>
          </p:cNvPr>
          <p:cNvSpPr>
            <a:spLocks noGrp="1"/>
          </p:cNvSpPr>
          <p:nvPr>
            <p:ph type="sldNum" sz="quarter" idx="12"/>
          </p:nvPr>
        </p:nvSpPr>
        <p:spPr/>
        <p:txBody>
          <a:bodyPr/>
          <a:lstStyle/>
          <a:p>
            <a:fld id="{E268A2EE-60DF-4D9A-BDB5-E8B57244CE40}" type="slidenum">
              <a:rPr lang="en-GB" smtClean="0"/>
              <a:pPr/>
              <a:t>16</a:t>
            </a:fld>
            <a:endParaRPr lang="en-GB"/>
          </a:p>
        </p:txBody>
      </p:sp>
      <p:sp>
        <p:nvSpPr>
          <p:cNvPr id="3" name="TextBox 2">
            <a:extLst>
              <a:ext uri="{FF2B5EF4-FFF2-40B4-BE49-F238E27FC236}">
                <a16:creationId xmlns:a16="http://schemas.microsoft.com/office/drawing/2014/main" id="{961F7C95-44C5-714E-5BA3-255A7B5F5A03}"/>
              </a:ext>
            </a:extLst>
          </p:cNvPr>
          <p:cNvSpPr txBox="1"/>
          <p:nvPr/>
        </p:nvSpPr>
        <p:spPr>
          <a:xfrm>
            <a:off x="2262522" y="1267804"/>
            <a:ext cx="7315200" cy="584775"/>
          </a:xfrm>
          <a:prstGeom prst="rect">
            <a:avLst/>
          </a:prstGeom>
          <a:noFill/>
        </p:spPr>
        <p:txBody>
          <a:bodyPr wrap="square" rtlCol="0">
            <a:spAutoFit/>
          </a:bodyPr>
          <a:lstStyle/>
          <a:p>
            <a:r>
              <a:rPr lang="en-GB" sz="3200" dirty="0"/>
              <a:t>Some Theories on International Trade</a:t>
            </a:r>
          </a:p>
        </p:txBody>
      </p:sp>
      <p:pic>
        <p:nvPicPr>
          <p:cNvPr id="4" name="Picture 3">
            <a:extLst>
              <a:ext uri="{FF2B5EF4-FFF2-40B4-BE49-F238E27FC236}">
                <a16:creationId xmlns:a16="http://schemas.microsoft.com/office/drawing/2014/main" id="{924536C1-F957-DBED-1E93-23DA3E8EACB4}"/>
              </a:ext>
            </a:extLst>
          </p:cNvPr>
          <p:cNvPicPr>
            <a:picLocks noChangeAspect="1"/>
          </p:cNvPicPr>
          <p:nvPr/>
        </p:nvPicPr>
        <p:blipFill>
          <a:blip r:embed="rId2"/>
          <a:stretch>
            <a:fillRect/>
          </a:stretch>
        </p:blipFill>
        <p:spPr>
          <a:xfrm>
            <a:off x="2082642" y="2131541"/>
            <a:ext cx="7047519" cy="4026714"/>
          </a:xfrm>
          <a:prstGeom prst="rect">
            <a:avLst/>
          </a:prstGeom>
        </p:spPr>
      </p:pic>
    </p:spTree>
    <p:extLst>
      <p:ext uri="{BB962C8B-B14F-4D97-AF65-F5344CB8AC3E}">
        <p14:creationId xmlns:p14="http://schemas.microsoft.com/office/powerpoint/2010/main" val="2168124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Timeline of Trade Theories</a:t>
            </a:r>
          </a:p>
        </p:txBody>
      </p:sp>
      <p:sp>
        <p:nvSpPr>
          <p:cNvPr id="3" name="Content Placeholder 2"/>
          <p:cNvSpPr>
            <a:spLocks noGrp="1"/>
          </p:cNvSpPr>
          <p:nvPr>
            <p:ph idx="1"/>
          </p:nvPr>
        </p:nvSpPr>
        <p:spPr>
          <a:xfrm>
            <a:off x="191070" y="1258349"/>
            <a:ext cx="11873552" cy="5597379"/>
          </a:xfrm>
        </p:spPr>
        <p:txBody>
          <a:bodyPr>
            <a:normAutofit/>
          </a:bodyPr>
          <a:lstStyle/>
          <a:p>
            <a:pPr>
              <a:spcAft>
                <a:spcPts val="600"/>
              </a:spcAft>
              <a:buFont typeface="Arial" panose="020B0604020202020204" pitchFamily="34" charset="0"/>
              <a:buChar char="•"/>
            </a:pPr>
            <a:r>
              <a:rPr lang="en-US" sz="2400" dirty="0"/>
              <a:t>Trade between different groups of people has existed for many thousands of years. But it was not until the </a:t>
            </a:r>
            <a:r>
              <a:rPr lang="en-US" sz="2400" dirty="0">
                <a:solidFill>
                  <a:srgbClr val="FF0000"/>
                </a:solidFill>
              </a:rPr>
              <a:t>15</a:t>
            </a:r>
            <a:r>
              <a:rPr lang="en-US" sz="2400" baseline="30000" dirty="0">
                <a:solidFill>
                  <a:srgbClr val="FF0000"/>
                </a:solidFill>
              </a:rPr>
              <a:t>th</a:t>
            </a:r>
            <a:r>
              <a:rPr lang="en-US" sz="2400" dirty="0"/>
              <a:t> century that scholars tried to conceive this concept in the form of a theory.</a:t>
            </a:r>
          </a:p>
          <a:p>
            <a:pPr>
              <a:spcAft>
                <a:spcPts val="600"/>
              </a:spcAft>
              <a:buFont typeface="Arial" panose="020B0604020202020204" pitchFamily="34" charset="0"/>
              <a:buChar char="•"/>
            </a:pPr>
            <a:r>
              <a:rPr lang="en-US" sz="2400" dirty="0"/>
              <a:t> The following figure shows a timeline of when the main </a:t>
            </a:r>
            <a:r>
              <a:rPr lang="en-US" sz="2400" dirty="0">
                <a:solidFill>
                  <a:srgbClr val="FF0000"/>
                </a:solidFill>
              </a:rPr>
              <a:t>theories of international trade </a:t>
            </a:r>
            <a:r>
              <a:rPr lang="en-US" sz="2400" dirty="0"/>
              <a:t>were proposed.</a:t>
            </a: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17</a:t>
            </a:fld>
            <a:endParaRPr lang="en-GB"/>
          </a:p>
        </p:txBody>
      </p:sp>
      <p:pic>
        <p:nvPicPr>
          <p:cNvPr id="6" name="Picture 3" descr="Timeline&#10;&#10;Description automatically generated">
            <a:extLst>
              <a:ext uri="{FF2B5EF4-FFF2-40B4-BE49-F238E27FC236}">
                <a16:creationId xmlns:a16="http://schemas.microsoft.com/office/drawing/2014/main" id="{4D648C82-1CD0-5E8C-1B30-48B555D1C2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639" y="3418579"/>
            <a:ext cx="10126639" cy="2921146"/>
          </a:xfrm>
          <a:prstGeom prst="rect">
            <a:avLst/>
          </a:prstGeom>
        </p:spPr>
      </p:pic>
    </p:spTree>
    <p:extLst>
      <p:ext uri="{BB962C8B-B14F-4D97-AF65-F5344CB8AC3E}">
        <p14:creationId xmlns:p14="http://schemas.microsoft.com/office/powerpoint/2010/main" val="3933433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Mercantilism As An Extreme Trade Theory</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91070" y="1258349"/>
                <a:ext cx="11873552" cy="5597379"/>
              </a:xfrm>
            </p:spPr>
            <p:txBody>
              <a:bodyPr>
                <a:normAutofit fontScale="85000" lnSpcReduction="20000"/>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lang="en-US" sz="2400" b="1" u="sng" spc="240" dirty="0">
                    <a:solidFill>
                      <a:srgbClr val="000000"/>
                    </a:solidFill>
                    <a:latin typeface="Arial"/>
                    <a:cs typeface="Calibri"/>
                  </a:rPr>
                  <a:t>H</a:t>
                </a:r>
                <a:r>
                  <a:rPr kumimoji="0" lang="en-US" sz="2400" b="1" i="0" u="sng" strike="noStrike" kern="1200" cap="none" spc="80" normalizeH="0" baseline="0" noProof="0" dirty="0">
                    <a:ln>
                      <a:noFill/>
                    </a:ln>
                    <a:solidFill>
                      <a:srgbClr val="000000"/>
                    </a:solidFill>
                    <a:effectLst/>
                    <a:uLnTx/>
                    <a:uFillTx/>
                    <a:latin typeface="Arial"/>
                    <a:ea typeface="+mn-ea"/>
                    <a:cs typeface="Calibri"/>
                  </a:rPr>
                  <a:t>ow</a:t>
                </a:r>
                <a:r>
                  <a:rPr kumimoji="0" lang="en-US" sz="2400" b="1" i="0" u="sng" strike="noStrike" kern="1200" cap="none" spc="75" normalizeH="0" baseline="0" noProof="0" dirty="0">
                    <a:ln>
                      <a:noFill/>
                    </a:ln>
                    <a:solidFill>
                      <a:srgbClr val="000000"/>
                    </a:solidFill>
                    <a:effectLst/>
                    <a:uLnTx/>
                    <a:uFillTx/>
                    <a:latin typeface="Arial"/>
                    <a:ea typeface="+mn-ea"/>
                    <a:cs typeface="Calibri"/>
                  </a:rPr>
                  <a:t> </a:t>
                </a:r>
                <a:r>
                  <a:rPr kumimoji="0" lang="en-US" sz="2400" b="1" i="0" u="sng" strike="noStrike" kern="1200" cap="none" spc="140" normalizeH="0" baseline="0" noProof="0" dirty="0">
                    <a:ln>
                      <a:noFill/>
                    </a:ln>
                    <a:solidFill>
                      <a:srgbClr val="000000"/>
                    </a:solidFill>
                    <a:effectLst/>
                    <a:uLnTx/>
                    <a:uFillTx/>
                    <a:latin typeface="Arial"/>
                    <a:ea typeface="+mn-ea"/>
                    <a:cs typeface="Calibri"/>
                  </a:rPr>
                  <a:t>M</a:t>
                </a:r>
                <a:r>
                  <a:rPr kumimoji="0" lang="en-US" sz="2400" b="1" i="0" u="sng" strike="noStrike" kern="1200" cap="none" spc="75" normalizeH="0" baseline="0" noProof="0" dirty="0">
                    <a:ln>
                      <a:noFill/>
                    </a:ln>
                    <a:solidFill>
                      <a:srgbClr val="000000"/>
                    </a:solidFill>
                    <a:effectLst/>
                    <a:uLnTx/>
                    <a:uFillTx/>
                    <a:latin typeface="Arial"/>
                    <a:ea typeface="+mn-ea"/>
                    <a:cs typeface="Calibri"/>
                  </a:rPr>
                  <a:t>e</a:t>
                </a:r>
                <a:r>
                  <a:rPr kumimoji="0" lang="en-US" sz="2400" b="1" i="0" u="sng" strike="noStrike" kern="1200" cap="none" spc="30" normalizeH="0" baseline="0" noProof="0" dirty="0">
                    <a:ln>
                      <a:noFill/>
                    </a:ln>
                    <a:solidFill>
                      <a:srgbClr val="000000"/>
                    </a:solidFill>
                    <a:effectLst/>
                    <a:uLnTx/>
                    <a:uFillTx/>
                    <a:latin typeface="Arial"/>
                    <a:ea typeface="+mn-ea"/>
                    <a:cs typeface="Calibri"/>
                  </a:rPr>
                  <a:t>r</a:t>
                </a:r>
                <a:r>
                  <a:rPr kumimoji="0" lang="en-US" sz="2400" b="1" i="0" u="sng" strike="noStrike" kern="1200" cap="none" spc="40" normalizeH="0" baseline="0" noProof="0" dirty="0">
                    <a:ln>
                      <a:noFill/>
                    </a:ln>
                    <a:solidFill>
                      <a:srgbClr val="000000"/>
                    </a:solidFill>
                    <a:effectLst/>
                    <a:uLnTx/>
                    <a:uFillTx/>
                    <a:latin typeface="Arial"/>
                    <a:ea typeface="+mn-ea"/>
                    <a:cs typeface="Calibri"/>
                  </a:rPr>
                  <a:t>cantilism</a:t>
                </a:r>
                <a:r>
                  <a:rPr kumimoji="0" lang="en-US" sz="2400" b="1" i="0" u="sng" strike="noStrike" kern="1200" cap="none" spc="75" normalizeH="0" baseline="0" noProof="0" dirty="0">
                    <a:ln>
                      <a:noFill/>
                    </a:ln>
                    <a:solidFill>
                      <a:srgbClr val="000000"/>
                    </a:solidFill>
                    <a:effectLst/>
                    <a:uLnTx/>
                    <a:uFillTx/>
                    <a:latin typeface="Arial"/>
                    <a:ea typeface="+mn-ea"/>
                    <a:cs typeface="Calibri"/>
                  </a:rPr>
                  <a:t> </a:t>
                </a:r>
                <a:r>
                  <a:rPr kumimoji="0" lang="en-US" sz="2400" b="1" i="0" u="sng" strike="noStrike" kern="1200" cap="none" spc="30" normalizeH="0" baseline="0" noProof="0" dirty="0">
                    <a:ln>
                      <a:noFill/>
                    </a:ln>
                    <a:solidFill>
                      <a:srgbClr val="000000"/>
                    </a:solidFill>
                    <a:effectLst/>
                    <a:uLnTx/>
                    <a:uFillTx/>
                    <a:latin typeface="Arial"/>
                    <a:ea typeface="+mn-ea"/>
                    <a:cs typeface="Calibri"/>
                  </a:rPr>
                  <a:t>W</a:t>
                </a:r>
                <a:r>
                  <a:rPr kumimoji="0" lang="en-US" sz="2400" b="1" i="0" u="sng" strike="noStrike" kern="1200" cap="none" spc="75" normalizeH="0" baseline="0" noProof="0" dirty="0">
                    <a:ln>
                      <a:noFill/>
                    </a:ln>
                    <a:solidFill>
                      <a:srgbClr val="000000"/>
                    </a:solidFill>
                    <a:effectLst/>
                    <a:uLnTx/>
                    <a:uFillTx/>
                    <a:latin typeface="Arial"/>
                    <a:ea typeface="+mn-ea"/>
                    <a:cs typeface="Calibri"/>
                  </a:rPr>
                  <a:t>orked</a:t>
                </a:r>
                <a:endParaRPr kumimoji="0" lang="en-US" sz="2400" b="1" i="0" u="sng"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Mercantilism: </a:t>
                </a:r>
                <a:r>
                  <a:rPr kumimoji="0" lang="en-US" sz="2400" i="0" u="none" strike="noStrike" kern="1200" cap="none" spc="0" normalizeH="0" baseline="0" noProof="0" dirty="0">
                    <a:ln>
                      <a:noFill/>
                    </a:ln>
                    <a:effectLst/>
                    <a:uLnTx/>
                    <a:uFillTx/>
                    <a:latin typeface="Arial"/>
                    <a:ea typeface="+mn-ea"/>
                    <a:cs typeface="+mn-cs"/>
                  </a:rPr>
                  <a:t>An economic doctrine in which </a:t>
                </a:r>
                <a:r>
                  <a:rPr kumimoji="0" lang="en-US" sz="2400" b="0" i="0" u="none" strike="noStrike" kern="1200" cap="none" spc="0" normalizeH="0" baseline="0" noProof="0" dirty="0">
                    <a:ln>
                      <a:noFill/>
                    </a:ln>
                    <a:solidFill>
                      <a:srgbClr val="FF0000"/>
                    </a:solidFill>
                    <a:effectLst/>
                    <a:uLnTx/>
                    <a:uFillTx/>
                    <a:latin typeface="Arial"/>
                    <a:ea typeface="+mn-ea"/>
                    <a:cs typeface="+mn-cs"/>
                  </a:rPr>
                  <a:t>permanent economic growth </a:t>
                </a:r>
                <a:r>
                  <a:rPr kumimoji="0" lang="en-US" sz="2400" b="0" i="0" u="none" strike="noStrike" kern="1200" cap="none" spc="0" normalizeH="0" baseline="0" noProof="0" dirty="0">
                    <a:ln>
                      <a:noFill/>
                    </a:ln>
                    <a:solidFill>
                      <a:prstClr val="black"/>
                    </a:solidFill>
                    <a:effectLst/>
                    <a:uLnTx/>
                    <a:uFillTx/>
                    <a:latin typeface="Arial"/>
                    <a:ea typeface="+mn-ea"/>
                    <a:cs typeface="+mn-cs"/>
                  </a:rPr>
                  <a:t>can be achieved by the accumulation of </a:t>
                </a:r>
                <a:r>
                  <a:rPr kumimoji="0" lang="en-US" sz="2400" b="0" i="0" u="none" strike="noStrike" kern="1200" cap="none" spc="0" normalizeH="0" baseline="0" noProof="0" dirty="0">
                    <a:ln>
                      <a:noFill/>
                    </a:ln>
                    <a:solidFill>
                      <a:srgbClr val="FF0000"/>
                    </a:solidFill>
                    <a:effectLst/>
                    <a:uLnTx/>
                    <a:uFillTx/>
                    <a:latin typeface="Arial"/>
                    <a:ea typeface="+mn-ea"/>
                    <a:cs typeface="+mn-cs"/>
                  </a:rPr>
                  <a:t>financial wealth</a:t>
                </a:r>
                <a:r>
                  <a:rPr kumimoji="0" lang="en-US" sz="2400" b="0" i="0" u="none" strike="noStrike" kern="1200" cap="none" spc="0" normalizeH="0" baseline="0" noProof="0" dirty="0">
                    <a:ln>
                      <a:noFill/>
                    </a:ln>
                    <a:solidFill>
                      <a:prstClr val="black"/>
                    </a:solidFill>
                    <a:effectLst/>
                    <a:uLnTx/>
                    <a:uFillTx/>
                    <a:latin typeface="Arial"/>
                    <a:ea typeface="+mn-ea"/>
                    <a:cs typeface="+mn-cs"/>
                  </a:rPr>
                  <a:t>, </a:t>
                </a:r>
                <a:r>
                  <a:rPr kumimoji="0" lang="en-US" sz="2400" b="0" i="0" u="sng" strike="noStrike" kern="1200" cap="none" spc="0" normalizeH="0" baseline="0" noProof="0" dirty="0">
                    <a:ln>
                      <a:noFill/>
                    </a:ln>
                    <a:solidFill>
                      <a:prstClr val="black"/>
                    </a:solidFill>
                    <a:effectLst/>
                    <a:uLnTx/>
                    <a:uFillTx/>
                    <a:latin typeface="Arial"/>
                    <a:ea typeface="+mn-ea"/>
                    <a:cs typeface="+mn-cs"/>
                  </a:rPr>
                  <a:t>usually in the form of gold/silver</a:t>
                </a:r>
                <a:r>
                  <a:rPr kumimoji="0" lang="en-US" sz="2400" b="0" i="0" u="none" strike="noStrike" kern="1200" cap="none" spc="0" normalizeH="0" baseline="0" noProof="0" dirty="0">
                    <a:ln>
                      <a:noFill/>
                    </a:ln>
                    <a:solidFill>
                      <a:prstClr val="black"/>
                    </a:solidFill>
                    <a:effectLst/>
                    <a:uLnTx/>
                    <a:uFillTx/>
                    <a:latin typeface="Arial"/>
                    <a:ea typeface="+mn-ea"/>
                    <a:cs typeface="+mn-cs"/>
                  </a:rPr>
                  <a:t>, by </a:t>
                </a:r>
                <a:r>
                  <a:rPr lang="en-US" sz="2400" b="1" u="sng" dirty="0">
                    <a:solidFill>
                      <a:prstClr val="black"/>
                    </a:solidFill>
                    <a:latin typeface="Arial"/>
                  </a:rPr>
                  <a:t>maintaining a trade surplus strategy</a:t>
                </a:r>
                <a:r>
                  <a:rPr lang="en-US" sz="2400" dirty="0">
                    <a:solidFill>
                      <a:prstClr val="black"/>
                    </a:solidFill>
                    <a:latin typeface="Arial"/>
                  </a:rPr>
                  <a:t> (i.e., </a:t>
                </a:r>
                <a:r>
                  <a:rPr kumimoji="0" lang="en-US" sz="2400" b="0" i="0" u="none" strike="noStrike" kern="1200" cap="none" spc="0" normalizeH="0" baseline="0" noProof="0" dirty="0">
                    <a:ln>
                      <a:noFill/>
                    </a:ln>
                    <a:solidFill>
                      <a:prstClr val="black"/>
                    </a:solidFill>
                    <a:effectLst/>
                    <a:uLnTx/>
                    <a:uFillTx/>
                    <a:latin typeface="Arial"/>
                    <a:ea typeface="+mn-ea"/>
                    <a:cs typeface="+mn-cs"/>
                  </a:rPr>
                  <a:t>encouraging exports and discouraging imports).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The doctrine was based on extensive, dominative, and predatory business &amp; trade behaviour.</a:t>
                </a:r>
              </a:p>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Three Pillars: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Maintain Trade Surplus </a:t>
                </a:r>
                <a:r>
                  <a:rPr kumimoji="0" lang="en-US" sz="2400" b="0" i="0" u="none" strike="noStrike" kern="1200" cap="none" spc="0" normalizeH="0" baseline="0" noProof="0" dirty="0">
                    <a:ln>
                      <a:noFill/>
                    </a:ln>
                    <a:solidFill>
                      <a:prstClr val="black"/>
                    </a:solidFill>
                    <a:effectLst/>
                    <a:uLnTx/>
                    <a:uFillTx/>
                    <a:latin typeface="Arial"/>
                    <a:ea typeface="+mn-ea"/>
                    <a:cs typeface="+mn-cs"/>
                  </a:rPr>
                  <a:t>(To make sure that the inflow of bullions </a:t>
                </a:r>
                <a14:m>
                  <m:oMath xmlns:m="http://schemas.openxmlformats.org/officeDocument/2006/math">
                    <m:r>
                      <a:rPr kumimoji="0" lang="en-GB" sz="24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&gt;</m:t>
                    </m:r>
                  </m:oMath>
                </a14:m>
                <a:r>
                  <a:rPr kumimoji="0" lang="en-US" sz="2400" b="0" i="0" u="none" strike="noStrike" kern="1200" cap="none" spc="0" normalizeH="0" baseline="0" noProof="0" dirty="0">
                    <a:ln>
                      <a:noFill/>
                    </a:ln>
                    <a:solidFill>
                      <a:prstClr val="black"/>
                    </a:solidFill>
                    <a:effectLst/>
                    <a:uLnTx/>
                    <a:uFillTx/>
                    <a:latin typeface="Arial"/>
                    <a:ea typeface="+mn-ea"/>
                    <a:cs typeface="+mn-cs"/>
                  </a:rPr>
                  <a:t> the outflow of bullions)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Government Intervention </a:t>
                </a:r>
                <a:r>
                  <a:rPr kumimoji="0" lang="en-US" sz="2400" b="0" i="0" u="none" strike="noStrike" kern="1200" cap="none" spc="0" normalizeH="0" baseline="0" noProof="0" dirty="0">
                    <a:ln>
                      <a:noFill/>
                    </a:ln>
                    <a:solidFill>
                      <a:prstClr val="black"/>
                    </a:solidFill>
                    <a:effectLst/>
                    <a:uLnTx/>
                    <a:uFillTx/>
                    <a:latin typeface="Arial"/>
                    <a:ea typeface="+mn-ea"/>
                    <a:cs typeface="+mn-cs"/>
                  </a:rPr>
                  <a:t>(to provide all legal &amp; military supports to protect domestic merchants/products against all rival foreign merchants/products)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Colonialism</a:t>
                </a:r>
                <a:r>
                  <a:rPr kumimoji="0" lang="en-US" sz="2400" b="0" i="0" u="none" strike="noStrike" kern="1200" cap="none" spc="0" normalizeH="0" baseline="0" noProof="0" dirty="0">
                    <a:ln>
                      <a:noFill/>
                    </a:ln>
                    <a:solidFill>
                      <a:prstClr val="black"/>
                    </a:solidFill>
                    <a:effectLst/>
                    <a:uLnTx/>
                    <a:uFillTx/>
                    <a:latin typeface="Arial"/>
                    <a:ea typeface="+mn-ea"/>
                    <a:cs typeface="+mn-cs"/>
                  </a:rPr>
                  <a:t> (Having colonies around the world to serve as </a:t>
                </a:r>
                <a:r>
                  <a:rPr kumimoji="0" lang="en-US" sz="2400" b="0" i="0" u="none" strike="noStrike" kern="1200" cap="none" spc="0" normalizeH="0" baseline="0" noProof="0" dirty="0">
                    <a:ln>
                      <a:noFill/>
                    </a:ln>
                    <a:solidFill>
                      <a:srgbClr val="FF0000"/>
                    </a:solidFill>
                    <a:effectLst/>
                    <a:uLnTx/>
                    <a:uFillTx/>
                    <a:latin typeface="Arial"/>
                    <a:ea typeface="+mn-ea"/>
                    <a:cs typeface="+mn-cs"/>
                  </a:rPr>
                  <a:t>sources of inexpensive raw materials </a:t>
                </a:r>
                <a:r>
                  <a:rPr kumimoji="0" lang="en-US" sz="2400" b="0" i="0" u="none" strike="noStrike" kern="1200" cap="none" spc="0" normalizeH="0" baseline="0" noProof="0" dirty="0">
                    <a:ln>
                      <a:noFill/>
                    </a:ln>
                    <a:solidFill>
                      <a:prstClr val="black"/>
                    </a:solidFill>
                    <a:effectLst/>
                    <a:uLnTx/>
                    <a:uFillTx/>
                    <a:latin typeface="Arial"/>
                    <a:ea typeface="+mn-ea"/>
                    <a:cs typeface="+mn-cs"/>
                  </a:rPr>
                  <a:t>and as </a:t>
                </a:r>
                <a:r>
                  <a:rPr kumimoji="0" lang="en-US" sz="2400" b="0" i="0" u="none" strike="noStrike" kern="1200" cap="none" spc="0" normalizeH="0" baseline="0" noProof="0" dirty="0">
                    <a:ln>
                      <a:noFill/>
                    </a:ln>
                    <a:solidFill>
                      <a:srgbClr val="FF0000"/>
                    </a:solidFill>
                    <a:effectLst/>
                    <a:uLnTx/>
                    <a:uFillTx/>
                    <a:latin typeface="Arial"/>
                    <a:ea typeface="+mn-ea"/>
                    <a:cs typeface="+mn-cs"/>
                  </a:rPr>
                  <a:t>markets for higher-priced finished goods</a:t>
                </a:r>
                <a:r>
                  <a:rPr kumimoji="0" lang="en-US" sz="2400" b="0" i="0" u="none" strike="noStrike" kern="1200" cap="none" spc="0" normalizeH="0" baseline="0" noProof="0" dirty="0">
                    <a:ln>
                      <a:noFill/>
                    </a:ln>
                    <a:solidFill>
                      <a:prstClr val="black"/>
                    </a:solidFill>
                    <a:effectLst/>
                    <a:uLnTx/>
                    <a:uFillTx/>
                    <a:latin typeface="Arial"/>
                    <a:ea typeface="+mn-ea"/>
                    <a:cs typeface="+mn-cs"/>
                  </a:rPr>
                  <a:t>. These colonies were the source of essential raw materials, including tea, sugar, tobacco, rubber, and cotton. These resources would be shipped to the mercantilist nation, where they were incorporated into finished goods such as clothing, cigars, and other products. These finished goods would then be sold to the colonies. </a:t>
                </a:r>
                <a:r>
                  <a:rPr kumimoji="0" lang="en-US" sz="2400" b="0" i="0" u="none" strike="noStrike" kern="1200" cap="none" spc="0" normalizeH="0" baseline="0" noProof="0" dirty="0">
                    <a:ln>
                      <a:noFill/>
                    </a:ln>
                    <a:solidFill>
                      <a:srgbClr val="FF0000"/>
                    </a:solidFill>
                    <a:effectLst/>
                    <a:uLnTx/>
                    <a:uFillTx/>
                    <a:latin typeface="Arial"/>
                    <a:ea typeface="+mn-ea"/>
                    <a:cs typeface="+mn-cs"/>
                  </a:rPr>
                  <a:t>Trade between mercantilist countries and their colonies was a huge source of profits for the mercantilist powers. The colonies received low prices for basic raw materials but paid high prices for finished goods</a:t>
                </a:r>
                <a:r>
                  <a:rPr kumimoji="0" lang="en-US" sz="2400" b="0" i="0" u="none" strike="noStrike" kern="1200" cap="none" spc="0" normalizeH="0" baseline="0" noProof="0" dirty="0">
                    <a:ln>
                      <a:noFill/>
                    </a:ln>
                    <a:solidFill>
                      <a:prstClr val="black"/>
                    </a:solidFill>
                    <a:effectLst/>
                    <a:uLnTx/>
                    <a:uFillTx/>
                    <a:latin typeface="Arial"/>
                    <a:ea typeface="+mn-ea"/>
                    <a:cs typeface="+mn-cs"/>
                  </a:rPr>
                  <a: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109728" indent="0">
                  <a:buNone/>
                </a:pPr>
                <a:endParaRPr lang="en-GB"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1070" y="1258349"/>
                <a:ext cx="11873552" cy="5597379"/>
              </a:xfrm>
              <a:blipFill>
                <a:blip r:embed="rId2"/>
                <a:stretch>
                  <a:fillRect l="-513" t="-1523" r="-71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18</a:t>
            </a:fld>
            <a:endParaRPr lang="en-GB"/>
          </a:p>
        </p:txBody>
      </p:sp>
    </p:spTree>
    <p:extLst>
      <p:ext uri="{BB962C8B-B14F-4D97-AF65-F5344CB8AC3E}">
        <p14:creationId xmlns:p14="http://schemas.microsoft.com/office/powerpoint/2010/main" val="2346774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Mercantilism As An Extreme Trade Theory</a:t>
            </a:r>
          </a:p>
        </p:txBody>
      </p:sp>
      <p:sp>
        <p:nvSpPr>
          <p:cNvPr id="3" name="Content Placeholder 2"/>
          <p:cNvSpPr>
            <a:spLocks noGrp="1"/>
          </p:cNvSpPr>
          <p:nvPr>
            <p:ph idx="1"/>
          </p:nvPr>
        </p:nvSpPr>
        <p:spPr>
          <a:xfrm>
            <a:off x="191070" y="1258349"/>
            <a:ext cx="11873552" cy="5597379"/>
          </a:xfrm>
        </p:spPr>
        <p:txBody>
          <a:bodyPr>
            <a:normAutofit lnSpcReduction="10000"/>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400" b="1" i="0" u="none" strike="noStrike" kern="1200" cap="none" spc="70" normalizeH="0" baseline="0" noProof="0" dirty="0">
                <a:ln>
                  <a:noFill/>
                </a:ln>
                <a:solidFill>
                  <a:srgbClr val="000000"/>
                </a:solidFill>
                <a:effectLst/>
                <a:uLnTx/>
                <a:uFillTx/>
                <a:latin typeface="Arial"/>
                <a:ea typeface="+mn-ea"/>
                <a:cs typeface="Calibri"/>
              </a:rPr>
              <a:t>Flaws</a:t>
            </a:r>
            <a:r>
              <a:rPr kumimoji="0" lang="en-US" sz="2400" b="1" i="0" u="none" strike="noStrike" kern="1200" cap="none" spc="75" normalizeH="0" baseline="0" noProof="0" dirty="0">
                <a:ln>
                  <a:noFill/>
                </a:ln>
                <a:solidFill>
                  <a:srgbClr val="000000"/>
                </a:solidFill>
                <a:effectLst/>
                <a:uLnTx/>
                <a:uFillTx/>
                <a:latin typeface="Arial"/>
                <a:ea typeface="+mn-ea"/>
                <a:cs typeface="Calibri"/>
              </a:rPr>
              <a:t> </a:t>
            </a:r>
            <a:r>
              <a:rPr kumimoji="0" lang="en-US" sz="2400" b="1" i="0" u="none" strike="noStrike" kern="1200" cap="none" spc="65" normalizeH="0" baseline="0" noProof="0" dirty="0">
                <a:ln>
                  <a:noFill/>
                </a:ln>
                <a:solidFill>
                  <a:srgbClr val="000000"/>
                </a:solidFill>
                <a:effectLst/>
                <a:uLnTx/>
                <a:uFillTx/>
                <a:latin typeface="Arial"/>
                <a:ea typeface="+mn-ea"/>
                <a:cs typeface="Calibri"/>
              </a:rPr>
              <a:t>of</a:t>
            </a:r>
            <a:r>
              <a:rPr kumimoji="0" lang="en-US" sz="2400" b="1" i="0" u="none" strike="noStrike" kern="1200" cap="none" spc="75" normalizeH="0" baseline="0" noProof="0" dirty="0">
                <a:ln>
                  <a:noFill/>
                </a:ln>
                <a:solidFill>
                  <a:srgbClr val="000000"/>
                </a:solidFill>
                <a:effectLst/>
                <a:uLnTx/>
                <a:uFillTx/>
                <a:latin typeface="Arial"/>
                <a:ea typeface="+mn-ea"/>
                <a:cs typeface="Calibri"/>
              </a:rPr>
              <a:t> </a:t>
            </a:r>
            <a:r>
              <a:rPr kumimoji="0" lang="en-US" sz="2400" b="1" i="0" u="none" strike="noStrike" kern="1200" cap="none" spc="140" normalizeH="0" baseline="0" noProof="0" dirty="0">
                <a:ln>
                  <a:noFill/>
                </a:ln>
                <a:solidFill>
                  <a:srgbClr val="000000"/>
                </a:solidFill>
                <a:effectLst/>
                <a:uLnTx/>
                <a:uFillTx/>
                <a:latin typeface="Arial"/>
                <a:ea typeface="+mn-ea"/>
                <a:cs typeface="Calibri"/>
              </a:rPr>
              <a:t>M</a:t>
            </a:r>
            <a:r>
              <a:rPr kumimoji="0" lang="en-US" sz="2400" b="1" i="0" u="none" strike="noStrike" kern="1200" cap="none" spc="75" normalizeH="0" baseline="0" noProof="0" dirty="0">
                <a:ln>
                  <a:noFill/>
                </a:ln>
                <a:solidFill>
                  <a:srgbClr val="000000"/>
                </a:solidFill>
                <a:effectLst/>
                <a:uLnTx/>
                <a:uFillTx/>
                <a:latin typeface="Arial"/>
                <a:ea typeface="+mn-ea"/>
                <a:cs typeface="Calibri"/>
              </a:rPr>
              <a:t>e</a:t>
            </a:r>
            <a:r>
              <a:rPr kumimoji="0" lang="en-US" sz="2400" b="1" i="0" u="none" strike="noStrike" kern="1200" cap="none" spc="30" normalizeH="0" baseline="0" noProof="0" dirty="0">
                <a:ln>
                  <a:noFill/>
                </a:ln>
                <a:solidFill>
                  <a:srgbClr val="000000"/>
                </a:solidFill>
                <a:effectLst/>
                <a:uLnTx/>
                <a:uFillTx/>
                <a:latin typeface="Arial"/>
                <a:ea typeface="+mn-ea"/>
                <a:cs typeface="Calibri"/>
              </a:rPr>
              <a:t>r</a:t>
            </a:r>
            <a:r>
              <a:rPr kumimoji="0" lang="en-US" sz="2400" b="1" i="0" u="none" strike="noStrike" kern="1200" cap="none" spc="40" normalizeH="0" baseline="0" noProof="0" dirty="0">
                <a:ln>
                  <a:noFill/>
                </a:ln>
                <a:solidFill>
                  <a:srgbClr val="000000"/>
                </a:solidFill>
                <a:effectLst/>
                <a:uLnTx/>
                <a:uFillTx/>
                <a:latin typeface="Arial"/>
                <a:ea typeface="+mn-ea"/>
                <a:cs typeface="Calibri"/>
              </a:rPr>
              <a:t>cantilism</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World trade is a zero-sum game</a:t>
            </a:r>
            <a:r>
              <a:rPr kumimoji="0" lang="en-US" sz="2200" b="0" i="0" u="none" strike="noStrike" kern="1200" cap="none" spc="0" normalizeH="0" baseline="0" noProof="0" dirty="0">
                <a:ln>
                  <a:noFill/>
                </a:ln>
                <a:solidFill>
                  <a:prstClr val="black"/>
                </a:solidFill>
                <a:effectLst/>
                <a:uLnTx/>
                <a:uFillTx/>
                <a:latin typeface="Arial"/>
                <a:ea typeface="+mn-ea"/>
                <a:cs typeface="+mn-cs"/>
              </a:rPr>
              <a:t>. A nation benefits from trade only at the expense of other nations. According to LaHaye (2008), “</a:t>
            </a:r>
            <a:r>
              <a:rPr kumimoji="0" lang="en-US" sz="2200" b="0" i="0" u="none" strike="noStrike" kern="1200" cap="none" spc="0" normalizeH="0" baseline="0" noProof="0" dirty="0">
                <a:ln>
                  <a:noFill/>
                </a:ln>
                <a:solidFill>
                  <a:schemeClr val="accent5">
                    <a:lumMod val="75000"/>
                  </a:schemeClr>
                </a:solidFill>
                <a:effectLst/>
                <a:uLnTx/>
                <a:uFillTx/>
                <a:latin typeface="Arial"/>
                <a:ea typeface="+mn-ea"/>
                <a:cs typeface="+mn-cs"/>
              </a:rPr>
              <a:t>During the mercantilist period, military conflict between nation-states was both more frequent and more extensive than at any other time in history</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Restricts international trade</a:t>
            </a:r>
            <a:r>
              <a:rPr kumimoji="0" lang="en-US" sz="2200" b="0" i="0" u="none" strike="noStrike" kern="1200" cap="none" spc="0" normalizeH="0" baseline="0" noProof="0" dirty="0">
                <a:ln>
                  <a:noFill/>
                </a:ln>
                <a:solidFill>
                  <a:prstClr val="black"/>
                </a:solidFill>
                <a:effectLst/>
                <a:uLnTx/>
                <a:uFillTx/>
                <a:latin typeface="Arial"/>
                <a:ea typeface="+mn-ea"/>
                <a:cs typeface="+mn-cs"/>
              </a:rPr>
              <a:t>. If all nations do that there will be no trade. This is an intrinsic flaw.</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Limits colonies’ market potential</a:t>
            </a:r>
            <a:r>
              <a:rPr kumimoji="0" lang="en-US" sz="2200" b="0" i="0" u="none" strike="noStrike" kern="1200" cap="none" spc="0" normalizeH="0" baseline="0" noProof="0" dirty="0">
                <a:ln>
                  <a:noFill/>
                </a:ln>
                <a:solidFill>
                  <a:prstClr val="black"/>
                </a:solidFill>
                <a:effectLst/>
                <a:uLnTx/>
                <a:uFillTx/>
                <a:latin typeface="Arial"/>
                <a:ea typeface="+mn-ea"/>
                <a:cs typeface="+mn-cs"/>
              </a:rPr>
              <a:t>. Lack of effective demand from the colonies as they are not paid fairly for their resources.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Accumulation of precious metals was wrongly conceptualized as the accumulation of wealth</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109728" indent="0">
              <a:buNone/>
            </a:pPr>
            <a:r>
              <a:rPr kumimoji="0" lang="en-GB" sz="2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2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a:t>
            </a:r>
            <a:r>
              <a:rPr kumimoji="0" lang="en-GB" sz="2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)BT     More gold &amp; silver       more inflation      cheaper to import      (</a:t>
            </a:r>
            <a:r>
              <a:rPr kumimoji="0" lang="en-GB" sz="2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rPr>
              <a:t>-</a:t>
            </a:r>
            <a:r>
              <a:rPr kumimoji="0" lang="en-GB" sz="2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)BT       Losing gold &amp; silver</a:t>
            </a: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19</a:t>
            </a:fld>
            <a:endParaRPr lang="en-GB"/>
          </a:p>
        </p:txBody>
      </p:sp>
      <p:sp>
        <p:nvSpPr>
          <p:cNvPr id="5" name="Right Arrow 3">
            <a:extLst>
              <a:ext uri="{FF2B5EF4-FFF2-40B4-BE49-F238E27FC236}">
                <a16:creationId xmlns:a16="http://schemas.microsoft.com/office/drawing/2014/main" id="{924966D4-F77B-C6BF-D458-AD15EE243116}"/>
              </a:ext>
            </a:extLst>
          </p:cNvPr>
          <p:cNvSpPr/>
          <p:nvPr/>
        </p:nvSpPr>
        <p:spPr>
          <a:xfrm>
            <a:off x="3731808" y="5819264"/>
            <a:ext cx="288032" cy="216024"/>
          </a:xfrm>
          <a:prstGeom prst="rightArrow">
            <a:avLst/>
          </a:prstGeom>
          <a:solidFill>
            <a:srgbClr val="FFFF0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6" name="Right Arrow 3">
            <a:extLst>
              <a:ext uri="{FF2B5EF4-FFF2-40B4-BE49-F238E27FC236}">
                <a16:creationId xmlns:a16="http://schemas.microsoft.com/office/drawing/2014/main" id="{F0AF742B-AC7B-7DAB-F045-5128CEDFC9D7}"/>
              </a:ext>
            </a:extLst>
          </p:cNvPr>
          <p:cNvSpPr/>
          <p:nvPr/>
        </p:nvSpPr>
        <p:spPr>
          <a:xfrm>
            <a:off x="5928924" y="5819264"/>
            <a:ext cx="288032" cy="216024"/>
          </a:xfrm>
          <a:prstGeom prst="rightArrow">
            <a:avLst/>
          </a:prstGeom>
          <a:solidFill>
            <a:srgbClr val="FFFF0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7" name="Right Arrow 3">
            <a:extLst>
              <a:ext uri="{FF2B5EF4-FFF2-40B4-BE49-F238E27FC236}">
                <a16:creationId xmlns:a16="http://schemas.microsoft.com/office/drawing/2014/main" id="{E51FE428-AB59-1EFC-2C74-88367D4B2D98}"/>
              </a:ext>
            </a:extLst>
          </p:cNvPr>
          <p:cNvSpPr/>
          <p:nvPr/>
        </p:nvSpPr>
        <p:spPr>
          <a:xfrm>
            <a:off x="8597931" y="5808727"/>
            <a:ext cx="288032" cy="216024"/>
          </a:xfrm>
          <a:prstGeom prst="rightArrow">
            <a:avLst/>
          </a:prstGeom>
          <a:solidFill>
            <a:srgbClr val="FFFF0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8" name="Right Arrow 3">
            <a:extLst>
              <a:ext uri="{FF2B5EF4-FFF2-40B4-BE49-F238E27FC236}">
                <a16:creationId xmlns:a16="http://schemas.microsoft.com/office/drawing/2014/main" id="{756C0F70-EBF3-491D-F9B8-CBD64D9C348A}"/>
              </a:ext>
            </a:extLst>
          </p:cNvPr>
          <p:cNvSpPr/>
          <p:nvPr/>
        </p:nvSpPr>
        <p:spPr>
          <a:xfrm>
            <a:off x="9668584" y="5819264"/>
            <a:ext cx="288032" cy="216024"/>
          </a:xfrm>
          <a:prstGeom prst="rightArrow">
            <a:avLst/>
          </a:prstGeom>
          <a:solidFill>
            <a:srgbClr val="FFFF0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9" name="Right Arrow 3">
            <a:extLst>
              <a:ext uri="{FF2B5EF4-FFF2-40B4-BE49-F238E27FC236}">
                <a16:creationId xmlns:a16="http://schemas.microsoft.com/office/drawing/2014/main" id="{9034996B-511F-9E1A-2112-B810536E2E8C}"/>
              </a:ext>
            </a:extLst>
          </p:cNvPr>
          <p:cNvSpPr/>
          <p:nvPr/>
        </p:nvSpPr>
        <p:spPr>
          <a:xfrm>
            <a:off x="1057227" y="5819264"/>
            <a:ext cx="288032" cy="216024"/>
          </a:xfrm>
          <a:prstGeom prst="rightArrow">
            <a:avLst/>
          </a:prstGeom>
          <a:solidFill>
            <a:srgbClr val="FFFF0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Tree>
    <p:extLst>
      <p:ext uri="{BB962C8B-B14F-4D97-AF65-F5344CB8AC3E}">
        <p14:creationId xmlns:p14="http://schemas.microsoft.com/office/powerpoint/2010/main" val="3819611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Business</a:t>
            </a:r>
          </a:p>
        </p:txBody>
      </p:sp>
      <p:sp>
        <p:nvSpPr>
          <p:cNvPr id="3" name="Content Placeholder 2"/>
          <p:cNvSpPr>
            <a:spLocks noGrp="1"/>
          </p:cNvSpPr>
          <p:nvPr>
            <p:ph idx="1"/>
          </p:nvPr>
        </p:nvSpPr>
        <p:spPr>
          <a:xfrm>
            <a:off x="285227" y="1258349"/>
            <a:ext cx="11421670" cy="5316187"/>
          </a:xfrm>
        </p:spPr>
        <p:txBody>
          <a:bodyPr>
            <a:normAutofit/>
          </a:bodyPr>
          <a:lstStyle/>
          <a:p>
            <a:pPr marL="0" lvl="0" indent="0">
              <a:buNone/>
            </a:pPr>
            <a:r>
              <a:rPr lang="en-US" sz="3200" dirty="0"/>
              <a:t>Learning Objectives:</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Identify the types of companies active in international business.</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Explain globalisation and how it affects markets and production.</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Detail the forces that drive</a:t>
            </a:r>
            <a:r>
              <a:rPr kumimoji="0" lang="en-US" altLang="en-US" sz="2200" b="0" i="0" u="none" strike="noStrike" kern="1200" cap="none" spc="0" normalizeH="0" baseline="0" noProof="0" dirty="0">
                <a:ln>
                  <a:noFill/>
                </a:ln>
                <a:solidFill>
                  <a:srgbClr val="FF0000"/>
                </a:solidFill>
                <a:effectLst/>
                <a:uLnTx/>
                <a:uFillTx/>
                <a:latin typeface="Arial"/>
                <a:ea typeface="+mn-ea"/>
                <a:cs typeface="+mn-cs"/>
              </a:rPr>
              <a:t> </a:t>
            </a: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globalisation.</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Outline the debate about</a:t>
            </a:r>
            <a:r>
              <a:rPr kumimoji="0" lang="en-US" altLang="en-US" sz="2200" b="0" i="0" u="none" strike="noStrike" kern="1200" cap="none" spc="0" normalizeH="0" baseline="0" noProof="0" dirty="0">
                <a:ln>
                  <a:noFill/>
                </a:ln>
                <a:solidFill>
                  <a:srgbClr val="FF0000"/>
                </a:solidFill>
                <a:effectLst/>
                <a:uLnTx/>
                <a:uFillTx/>
                <a:latin typeface="Arial"/>
                <a:ea typeface="+mn-ea"/>
                <a:cs typeface="+mn-cs"/>
              </a:rPr>
              <a:t> </a:t>
            </a: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globalisation’s impact on jobs and wages.</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Globalisation &amp; Capitalism</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a:t>
            </a:fld>
            <a:endParaRPr lang="en-GB"/>
          </a:p>
        </p:txBody>
      </p:sp>
      <p:sp>
        <p:nvSpPr>
          <p:cNvPr id="5" name="TextBox 4">
            <a:extLst>
              <a:ext uri="{FF2B5EF4-FFF2-40B4-BE49-F238E27FC236}">
                <a16:creationId xmlns:a16="http://schemas.microsoft.com/office/drawing/2014/main" id="{4F9F2F7B-288C-1FC9-E158-B48709939662}"/>
              </a:ext>
            </a:extLst>
          </p:cNvPr>
          <p:cNvSpPr txBox="1"/>
          <p:nvPr/>
        </p:nvSpPr>
        <p:spPr>
          <a:xfrm>
            <a:off x="485102" y="5395618"/>
            <a:ext cx="11421669" cy="492443"/>
          </a:xfrm>
          <a:prstGeom prst="rect">
            <a:avLst/>
          </a:prstGeom>
          <a:noFill/>
        </p:spPr>
        <p:txBody>
          <a:bodyPr wrap="square" rtlCol="0">
            <a:spAutoFit/>
          </a:bodyPr>
          <a:lstStyle/>
          <a:p>
            <a:pPr algn="ctr"/>
            <a:r>
              <a:rPr lang="en-GB" sz="800" dirty="0"/>
              <a:t>Some parts of this lecture is taken from the book “</a:t>
            </a:r>
            <a:r>
              <a:rPr lang="en-US" sz="800" dirty="0"/>
              <a:t>International Business: The Challenges of Globalization”, Ninth Edition, Global Edition, by John Wild and Kenneth Wild, 2019 Pearson Education Ltd</a:t>
            </a:r>
          </a:p>
          <a:p>
            <a:endParaRPr lang="en-GB" dirty="0"/>
          </a:p>
        </p:txBody>
      </p:sp>
    </p:spTree>
    <p:extLst>
      <p:ext uri="{BB962C8B-B14F-4D97-AF65-F5344CB8AC3E}">
        <p14:creationId xmlns:p14="http://schemas.microsoft.com/office/powerpoint/2010/main" val="489376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3200" dirty="0">
                <a:solidFill>
                  <a:schemeClr val="tx1"/>
                </a:solidFill>
              </a:rPr>
              <a:t>Theories of Absolute and Comparative Advantage </a:t>
            </a:r>
            <a:endParaRPr lang="en-GB" sz="3200" dirty="0">
              <a:solidFill>
                <a:schemeClr val="tx1"/>
              </a:solidFill>
            </a:endParaRPr>
          </a:p>
        </p:txBody>
      </p:sp>
      <p:sp>
        <p:nvSpPr>
          <p:cNvPr id="3" name="Content Placeholder 2"/>
          <p:cNvSpPr>
            <a:spLocks noGrp="1"/>
          </p:cNvSpPr>
          <p:nvPr>
            <p:ph idx="1"/>
          </p:nvPr>
        </p:nvSpPr>
        <p:spPr>
          <a:xfrm>
            <a:off x="191070" y="1258349"/>
            <a:ext cx="11873552" cy="5597379"/>
          </a:xfrm>
        </p:spPr>
        <p:txBody>
          <a:bodyPr>
            <a:normAutofit/>
          </a:bodyPr>
          <a:lstStyle/>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Adam Smith </a:t>
            </a:r>
            <a:r>
              <a:rPr kumimoji="0" lang="en-US" sz="2400" b="0" i="0" u="none" strike="noStrike" kern="1200" cap="none" spc="0" normalizeH="0" baseline="0" noProof="0" dirty="0">
                <a:ln>
                  <a:noFill/>
                </a:ln>
                <a:solidFill>
                  <a:prstClr val="black"/>
                </a:solidFill>
                <a:effectLst/>
                <a:uLnTx/>
                <a:uFillTx/>
                <a:latin typeface="Arial"/>
                <a:ea typeface="+mn-ea"/>
                <a:cs typeface="+mn-cs"/>
              </a:rPr>
              <a:t>helped to instigate the concept of </a:t>
            </a:r>
            <a:r>
              <a:rPr kumimoji="0" lang="en-US" sz="2400" b="0" i="0" u="sng" strike="noStrike" kern="1200" cap="none" spc="0" normalizeH="0" baseline="0" noProof="0" dirty="0">
                <a:ln>
                  <a:noFill/>
                </a:ln>
                <a:solidFill>
                  <a:srgbClr val="FF0000"/>
                </a:solidFill>
                <a:effectLst/>
                <a:uLnTx/>
                <a:uFillTx/>
                <a:latin typeface="Arial"/>
                <a:ea typeface="+mn-ea"/>
                <a:cs typeface="+mn-cs"/>
              </a:rPr>
              <a:t>absolute advantage </a:t>
            </a:r>
            <a:r>
              <a:rPr kumimoji="0" lang="en-US" sz="2400" b="0" i="0" u="none" strike="noStrike" kern="1200" cap="none" spc="0" normalizeH="0" baseline="0" noProof="0" dirty="0">
                <a:ln>
                  <a:noFill/>
                </a:ln>
                <a:solidFill>
                  <a:prstClr val="black"/>
                </a:solidFill>
                <a:effectLst/>
                <a:uLnTx/>
                <a:uFillTx/>
                <a:latin typeface="Arial"/>
                <a:ea typeface="+mn-ea"/>
                <a:cs typeface="+mn-cs"/>
              </a:rPr>
              <a:t>and then </a:t>
            </a:r>
            <a:r>
              <a:rPr kumimoji="0" lang="en-US" sz="2400" b="1" i="0" u="none" strike="noStrike" kern="1200" cap="none" spc="0" normalizeH="0" baseline="0" noProof="0" dirty="0">
                <a:ln>
                  <a:noFill/>
                </a:ln>
                <a:solidFill>
                  <a:prstClr val="black"/>
                </a:solidFill>
                <a:effectLst/>
                <a:uLnTx/>
                <a:uFillTx/>
                <a:latin typeface="Arial"/>
                <a:ea typeface="+mn-ea"/>
                <a:cs typeface="+mn-cs"/>
              </a:rPr>
              <a:t>Ricardo</a:t>
            </a:r>
            <a:r>
              <a:rPr kumimoji="0" lang="en-US" sz="2400" b="0" i="0" u="none" strike="noStrike" kern="1200" cap="none" spc="0" normalizeH="0" baseline="0" noProof="0" dirty="0">
                <a:ln>
                  <a:noFill/>
                </a:ln>
                <a:solidFill>
                  <a:prstClr val="black"/>
                </a:solidFill>
                <a:effectLst/>
                <a:uLnTx/>
                <a:uFillTx/>
                <a:latin typeface="Arial"/>
                <a:ea typeface="+mn-ea"/>
                <a:cs typeface="+mn-cs"/>
              </a:rPr>
              <a:t> explained how countries can </a:t>
            </a:r>
            <a:r>
              <a:rPr kumimoji="0" lang="en-US" sz="2400" b="0" i="0" u="sng" strike="noStrike" kern="1200" cap="none" spc="0" normalizeH="0" baseline="0" noProof="0" dirty="0">
                <a:ln>
                  <a:noFill/>
                </a:ln>
                <a:solidFill>
                  <a:prstClr val="black"/>
                </a:solidFill>
                <a:effectLst/>
                <a:uLnTx/>
                <a:uFillTx/>
                <a:latin typeface="Arial"/>
                <a:ea typeface="+mn-ea"/>
                <a:cs typeface="+mn-cs"/>
              </a:rPr>
              <a:t>benefit from trading even if one of them has an absolute advantage in producing everything with countries that have a </a:t>
            </a:r>
            <a:r>
              <a:rPr kumimoji="0" lang="en-US" sz="2400" b="0" i="0" u="sng" strike="noStrike" kern="1200" cap="none" spc="0" normalizeH="0" baseline="0" noProof="0" dirty="0">
                <a:ln>
                  <a:noFill/>
                </a:ln>
                <a:solidFill>
                  <a:srgbClr val="FF0000"/>
                </a:solidFill>
                <a:effectLst/>
                <a:uLnTx/>
                <a:uFillTx/>
                <a:latin typeface="Arial"/>
                <a:ea typeface="+mn-ea"/>
                <a:cs typeface="+mn-cs"/>
              </a:rPr>
              <a:t>comparative advantage</a:t>
            </a:r>
            <a:r>
              <a:rPr kumimoji="0" lang="en-US" sz="2400" b="0" i="0" u="none" strike="noStrike" kern="1200" cap="none" spc="0" normalizeH="0" baseline="0" noProof="0" dirty="0">
                <a:ln>
                  <a:noFill/>
                </a:ln>
                <a:solidFill>
                  <a:prstClr val="black"/>
                </a:solidFill>
                <a:effectLst/>
                <a:uLnTx/>
                <a:uFillTx/>
                <a:latin typeface="Arial"/>
                <a:ea typeface="+mn-ea"/>
                <a:cs typeface="+mn-cs"/>
              </a:rPr>
              <a:t>:</a:t>
            </a:r>
          </a:p>
          <a:p>
            <a:pPr marL="457200" marR="0" lvl="0" indent="-457200" algn="l" defTabSz="914400" rtl="0" eaLnBrk="1" fontAlgn="auto" latinLnBrk="0" hangingPunct="1">
              <a:lnSpc>
                <a:spcPct val="100000"/>
              </a:lnSpc>
              <a:spcBef>
                <a:spcPts val="1500"/>
              </a:spcBef>
              <a:spcAft>
                <a:spcPts val="0"/>
              </a:spcAft>
              <a:buClr>
                <a:srgbClr val="007FA3"/>
              </a:buClr>
              <a:buSzPct val="100000"/>
              <a:buFont typeface="+mj-lt"/>
              <a:buAutoNum type="arabicPeriod"/>
              <a:tabLst/>
              <a:defRPr/>
            </a:pPr>
            <a:r>
              <a:rPr lang="en-US" sz="2400" b="1" dirty="0">
                <a:solidFill>
                  <a:srgbClr val="FF0000"/>
                </a:solidFill>
                <a:latin typeface="Arial"/>
              </a:rPr>
              <a:t>Absolute</a:t>
            </a:r>
            <a:r>
              <a:rPr kumimoji="0" lang="en-US" sz="2400" b="1" i="0" u="none" strike="noStrike" kern="1200" cap="none" spc="0" normalizeH="0" baseline="0" noProof="0" dirty="0">
                <a:ln>
                  <a:noFill/>
                </a:ln>
                <a:solidFill>
                  <a:srgbClr val="FF0000"/>
                </a:solidFill>
                <a:effectLst/>
                <a:uLnTx/>
                <a:uFillTx/>
                <a:latin typeface="Arial"/>
                <a:ea typeface="+mn-ea"/>
                <a:cs typeface="+mn-cs"/>
              </a:rPr>
              <a:t> advantage</a:t>
            </a:r>
            <a:r>
              <a:rPr kumimoji="0" lang="en-US" sz="2400" b="1" i="0" u="none" strike="noStrike" kern="1200" cap="none" spc="0" normalizeH="0" baseline="0" noProof="0" dirty="0">
                <a:ln>
                  <a:noFill/>
                </a:ln>
                <a:effectLst/>
                <a:uLnTx/>
                <a:uFillTx/>
                <a:latin typeface="Arial"/>
                <a:ea typeface="+mn-ea"/>
                <a:cs typeface="+mn-cs"/>
              </a:rPr>
              <a:t>: When an entity (business or country) can produce a good/goods more efficiently using one unit of resources (here: labour)</a:t>
            </a:r>
          </a:p>
          <a:p>
            <a:pPr marL="457200" marR="0" lvl="0" indent="-457200" algn="l" defTabSz="914400" rtl="0" eaLnBrk="1" fontAlgn="auto" latinLnBrk="0" hangingPunct="1">
              <a:lnSpc>
                <a:spcPct val="100000"/>
              </a:lnSpc>
              <a:spcBef>
                <a:spcPts val="1500"/>
              </a:spcBef>
              <a:spcAft>
                <a:spcPts val="0"/>
              </a:spcAft>
              <a:buClr>
                <a:srgbClr val="007FA3"/>
              </a:buClr>
              <a:buSzPct val="100000"/>
              <a:buFont typeface="+mj-lt"/>
              <a:buAutoNum type="arabicPeriod"/>
              <a:tabLst/>
              <a:defRPr/>
            </a:pPr>
            <a:endParaRPr kumimoji="0" lang="en-US" sz="2400" b="1" i="0" u="none" strike="noStrike" kern="1200" cap="none" spc="0" normalizeH="0" baseline="0" noProof="0" dirty="0">
              <a:ln>
                <a:noFill/>
              </a:ln>
              <a:solidFill>
                <a:srgbClr val="FF0000"/>
              </a:solidFill>
              <a:effectLst/>
              <a:uLnTx/>
              <a:uFillTx/>
              <a:latin typeface="Arial"/>
              <a:ea typeface="+mn-ea"/>
              <a:cs typeface="+mn-cs"/>
            </a:endParaRPr>
          </a:p>
          <a:p>
            <a:pPr marL="457200" marR="0" lvl="0" indent="-457200" algn="l" defTabSz="914400" rtl="0" eaLnBrk="1" fontAlgn="auto" latinLnBrk="0" hangingPunct="1">
              <a:lnSpc>
                <a:spcPct val="100000"/>
              </a:lnSpc>
              <a:spcBef>
                <a:spcPts val="1500"/>
              </a:spcBef>
              <a:spcAft>
                <a:spcPts val="0"/>
              </a:spcAft>
              <a:buClr>
                <a:srgbClr val="007FA3"/>
              </a:buClr>
              <a:buSzPct val="100000"/>
              <a:buFont typeface="+mj-lt"/>
              <a:buAutoNum type="arabicPeriod"/>
              <a:tabLst/>
              <a:defRPr/>
            </a:pPr>
            <a:r>
              <a:rPr lang="en-US" sz="2400" b="1" dirty="0">
                <a:solidFill>
                  <a:srgbClr val="FF0000"/>
                </a:solidFill>
                <a:latin typeface="Arial"/>
              </a:rPr>
              <a:t>Comparative</a:t>
            </a:r>
            <a:r>
              <a:rPr kumimoji="0" lang="en-US" sz="2400" b="1" i="0" u="none" strike="noStrike" kern="1200" cap="none" spc="0" normalizeH="0" baseline="0" noProof="0" dirty="0">
                <a:ln>
                  <a:noFill/>
                </a:ln>
                <a:solidFill>
                  <a:srgbClr val="FF0000"/>
                </a:solidFill>
                <a:effectLst/>
                <a:uLnTx/>
                <a:uFillTx/>
                <a:latin typeface="Arial"/>
                <a:ea typeface="+mn-ea"/>
                <a:cs typeface="+mn-cs"/>
              </a:rPr>
              <a:t> advantage</a:t>
            </a:r>
            <a:r>
              <a:rPr kumimoji="0" lang="en-US" sz="2400" b="1" i="0" u="none" strike="noStrike" kern="1200" cap="none" spc="0" normalizeH="0" baseline="0" noProof="0" dirty="0">
                <a:ln>
                  <a:noFill/>
                </a:ln>
                <a:effectLst/>
                <a:uLnTx/>
                <a:uFillTx/>
                <a:latin typeface="Arial"/>
                <a:ea typeface="+mn-ea"/>
                <a:cs typeface="+mn-cs"/>
              </a:rPr>
              <a:t>: When an entity (business or country) is </a:t>
            </a:r>
            <a:r>
              <a:rPr kumimoji="0" lang="en-US" sz="2400" b="1" i="0" u="sng" strike="noStrike" kern="1200" cap="none" spc="0" normalizeH="0" baseline="0" noProof="0" dirty="0">
                <a:ln>
                  <a:noFill/>
                </a:ln>
                <a:effectLst/>
                <a:uLnTx/>
                <a:uFillTx/>
                <a:latin typeface="Arial"/>
                <a:ea typeface="+mn-ea"/>
                <a:cs typeface="+mn-cs"/>
              </a:rPr>
              <a:t>less efficient in the production of all goods</a:t>
            </a:r>
            <a:r>
              <a:rPr kumimoji="0" lang="en-US" sz="2400" b="1" i="0" u="none" strike="noStrike" kern="1200" cap="none" spc="0" normalizeH="0" baseline="0" noProof="0" dirty="0">
                <a:ln>
                  <a:noFill/>
                </a:ln>
                <a:effectLst/>
                <a:uLnTx/>
                <a:uFillTx/>
                <a:latin typeface="Arial"/>
                <a:ea typeface="+mn-ea"/>
                <a:cs typeface="+mn-cs"/>
              </a:rPr>
              <a:t>, but it is </a:t>
            </a:r>
            <a:r>
              <a:rPr kumimoji="0" lang="en-US" sz="2400" b="1" i="0" u="sng" strike="noStrike" kern="1200" cap="none" spc="0" normalizeH="0" baseline="0" noProof="0" dirty="0">
                <a:ln>
                  <a:noFill/>
                </a:ln>
                <a:effectLst/>
                <a:uLnTx/>
                <a:uFillTx/>
                <a:latin typeface="Arial"/>
                <a:ea typeface="+mn-ea"/>
                <a:cs typeface="+mn-cs"/>
              </a:rPr>
              <a:t>less inefficient in the production of one good</a:t>
            </a:r>
            <a:r>
              <a:rPr kumimoji="0" lang="en-US" sz="2400" b="1" i="0" u="none" strike="noStrike" kern="1200" cap="none" spc="0" normalizeH="0" baseline="0" noProof="0" dirty="0">
                <a:ln>
                  <a:noFill/>
                </a:ln>
                <a:effectLst/>
                <a:uLnTx/>
                <a:uFillTx/>
                <a:latin typeface="Arial"/>
                <a:ea typeface="+mn-ea"/>
                <a:cs typeface="+mn-cs"/>
              </a:rPr>
              <a:t>.</a:t>
            </a:r>
            <a:endParaRPr kumimoji="0" lang="en-US" sz="2400" b="1" i="0" u="none" strike="noStrike" kern="1200" cap="none" spc="0" normalizeH="0" baseline="0" noProof="0" dirty="0">
              <a:ln>
                <a:noFill/>
              </a:ln>
              <a:solidFill>
                <a:srgbClr val="FF0000"/>
              </a:solidFill>
              <a:effectLst/>
              <a:uLnTx/>
              <a:uFillTx/>
              <a:latin typeface="Arial"/>
              <a:ea typeface="+mn-ea"/>
              <a:cs typeface="+mn-cs"/>
            </a:endParaRPr>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20</a:t>
            </a:fld>
            <a:endParaRPr lang="en-GB"/>
          </a:p>
        </p:txBody>
      </p:sp>
    </p:spTree>
    <p:extLst>
      <p:ext uri="{BB962C8B-B14F-4D97-AF65-F5344CB8AC3E}">
        <p14:creationId xmlns:p14="http://schemas.microsoft.com/office/powerpoint/2010/main" val="35807394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3200" dirty="0">
                <a:solidFill>
                  <a:schemeClr val="tx1"/>
                </a:solidFill>
              </a:rPr>
              <a:t>Theories of Absolute and Comparative Advantage </a:t>
            </a:r>
            <a:endParaRPr lang="en-GB" sz="3200" dirty="0">
              <a:solidFill>
                <a:schemeClr val="tx1"/>
              </a:solidFill>
            </a:endParaRPr>
          </a:p>
        </p:txBody>
      </p:sp>
      <p:sp>
        <p:nvSpPr>
          <p:cNvPr id="3" name="Content Placeholder 2"/>
          <p:cNvSpPr>
            <a:spLocks noGrp="1"/>
          </p:cNvSpPr>
          <p:nvPr>
            <p:ph idx="1"/>
          </p:nvPr>
        </p:nvSpPr>
        <p:spPr>
          <a:xfrm>
            <a:off x="191070" y="1258349"/>
            <a:ext cx="11873552" cy="5597379"/>
          </a:xfrm>
        </p:spPr>
        <p:txBody>
          <a:bodyPr>
            <a:normAutofit/>
          </a:bodyPr>
          <a:lstStyle/>
          <a:p>
            <a:pPr>
              <a:buFont typeface="Wingdings" panose="05000000000000000000" pitchFamily="2" charset="2"/>
              <a:buChar char="q"/>
            </a:pPr>
            <a:r>
              <a:rPr kumimoji="0" lang="en-US" sz="2400" b="1" i="0" u="none" strike="noStrike" kern="1200" cap="none" spc="0" normalizeH="0" baseline="0" noProof="0" dirty="0">
                <a:ln>
                  <a:noFill/>
                </a:ln>
                <a:solidFill>
                  <a:prstClr val="black"/>
                </a:solidFill>
                <a:effectLst/>
                <a:uLnTx/>
                <a:uFillTx/>
                <a:latin typeface="Arial"/>
                <a:ea typeface="+mn-ea"/>
                <a:cs typeface="+mn-cs"/>
              </a:rPr>
              <a:t>Smith’s argument:</a:t>
            </a:r>
            <a:r>
              <a:rPr kumimoji="0" lang="en-US" sz="2400" b="0" i="0" u="none" strike="noStrike" kern="1200" cap="none" spc="0" normalizeH="0" baseline="0" noProof="0" dirty="0">
                <a:ln>
                  <a:noFill/>
                </a:ln>
                <a:solidFill>
                  <a:prstClr val="black"/>
                </a:solidFill>
                <a:effectLst/>
                <a:uLnTx/>
                <a:uFillTx/>
                <a:latin typeface="Arial"/>
                <a:ea typeface="+mn-ea"/>
                <a:cs typeface="+mn-cs"/>
              </a:rPr>
              <a:t> </a:t>
            </a:r>
            <a:r>
              <a:rPr kumimoji="0" lang="en-US" sz="2400" b="0" i="0" u="none" strike="noStrike" kern="1200" cap="none" spc="0" normalizeH="0" baseline="0" noProof="0" dirty="0">
                <a:ln>
                  <a:noFill/>
                </a:ln>
                <a:solidFill>
                  <a:srgbClr val="FF0000"/>
                </a:solidFill>
                <a:effectLst/>
                <a:uLnTx/>
                <a:uFillTx/>
                <a:latin typeface="Arial"/>
                <a:ea typeface="+mn-ea"/>
                <a:cs typeface="+mn-cs"/>
              </a:rPr>
              <a:t>Countries should specialise in the goods they can produce most efficiently and trade for those goods they can't produce as well</a:t>
            </a:r>
            <a:r>
              <a:rPr kumimoji="0" lang="en-US" sz="2400" b="0" i="0" u="none" strike="noStrike" kern="1200" cap="none" spc="0" normalizeH="0" baseline="0" noProof="0" dirty="0">
                <a:ln>
                  <a:noFill/>
                </a:ln>
                <a:solidFill>
                  <a:prstClr val="black"/>
                </a:solidFill>
                <a:effectLst/>
                <a:uLnTx/>
                <a:uFillTx/>
                <a:latin typeface="Arial"/>
                <a:ea typeface="+mn-ea"/>
                <a:cs typeface="+mn-cs"/>
              </a:rPr>
              <a:t>. If England can produce more good quality textiles per labour and Spain can produce more good quality wine per labour, so, both countries will be benefited from the trade of goods that they have an </a:t>
            </a:r>
            <a:r>
              <a:rPr kumimoji="0" lang="en-US" sz="2400" b="0" i="0" u="sng" strike="noStrike" kern="1200" cap="none" spc="0" normalizeH="0" baseline="0" noProof="0" dirty="0">
                <a:ln>
                  <a:noFill/>
                </a:ln>
                <a:solidFill>
                  <a:prstClr val="black"/>
                </a:solidFill>
                <a:effectLst/>
                <a:uLnTx/>
                <a:uFillTx/>
                <a:latin typeface="Arial"/>
                <a:ea typeface="+mn-ea"/>
                <a:cs typeface="+mn-cs"/>
              </a:rPr>
              <a:t>absolute advantage </a:t>
            </a:r>
            <a:r>
              <a:rPr kumimoji="0" lang="en-US" sz="2400" b="0" i="0" u="none" strike="noStrike" kern="1200" cap="none" spc="0" normalizeH="0" baseline="0" noProof="0" dirty="0">
                <a:ln>
                  <a:noFill/>
                </a:ln>
                <a:solidFill>
                  <a:prstClr val="black"/>
                </a:solidFill>
                <a:effectLst/>
                <a:uLnTx/>
                <a:uFillTx/>
                <a:latin typeface="Arial"/>
                <a:ea typeface="+mn-ea"/>
                <a:cs typeface="+mn-cs"/>
              </a:rPr>
              <a:t>in their production. </a:t>
            </a:r>
          </a:p>
          <a:p>
            <a:pPr>
              <a:buFont typeface="Wingdings" panose="05000000000000000000" pitchFamily="2" charset="2"/>
              <a:buChar char="q"/>
            </a:pPr>
            <a:endParaRPr lang="en-US" sz="2400" dirty="0">
              <a:solidFill>
                <a:prstClr val="black"/>
              </a:solidFill>
              <a:latin typeface="Arial"/>
            </a:endParaRPr>
          </a:p>
          <a:p>
            <a:pPr>
              <a:buFont typeface="Wingdings" panose="05000000000000000000" pitchFamily="2" charset="2"/>
              <a:buChar char="q"/>
            </a:pPr>
            <a:r>
              <a:rPr kumimoji="0" lang="en-US" sz="2400" b="1" i="0" u="none" strike="noStrike" kern="1200" cap="none" spc="0" normalizeH="0" baseline="0" noProof="0" dirty="0">
                <a:ln>
                  <a:noFill/>
                </a:ln>
                <a:solidFill>
                  <a:prstClr val="black"/>
                </a:solidFill>
                <a:effectLst/>
                <a:uLnTx/>
                <a:uFillTx/>
                <a:latin typeface="Arial"/>
                <a:ea typeface="+mn-ea"/>
                <a:cs typeface="+mn-cs"/>
              </a:rPr>
              <a:t>Ricardo’s argument: </a:t>
            </a:r>
            <a:r>
              <a:rPr kumimoji="0" lang="en-US" sz="2400" b="0" i="0" u="none" strike="noStrike" kern="1200" cap="none" spc="0" normalizeH="0" baseline="0" noProof="0" dirty="0">
                <a:ln>
                  <a:noFill/>
                </a:ln>
                <a:solidFill>
                  <a:srgbClr val="FF0000"/>
                </a:solidFill>
                <a:effectLst/>
                <a:uLnTx/>
                <a:uFillTx/>
                <a:latin typeface="Arial"/>
                <a:ea typeface="+mn-ea"/>
                <a:cs typeface="+mn-cs"/>
              </a:rPr>
              <a:t>Even without having an absolute advantage in the production of any good, free trade would be beneficial to both nations with or without absolute advantage</a:t>
            </a:r>
            <a:r>
              <a:rPr kumimoji="0" lang="en-US" sz="2400" b="0" i="0" u="none" strike="noStrike" kern="1200" cap="none" spc="0" normalizeH="0" baseline="0" noProof="0" dirty="0">
                <a:ln>
                  <a:noFill/>
                </a:ln>
                <a:solidFill>
                  <a:prstClr val="black"/>
                </a:solidFill>
                <a:effectLst/>
                <a:uLnTx/>
                <a:uFillTx/>
                <a:latin typeface="Arial"/>
                <a:ea typeface="+mn-ea"/>
                <a:cs typeface="+mn-cs"/>
              </a:rPr>
              <a:t>. </a:t>
            </a:r>
          </a:p>
          <a:p>
            <a:pPr>
              <a:buFont typeface="Arial" panose="020B0604020202020204" pitchFamily="34" charset="0"/>
              <a:buChar char="•"/>
            </a:pPr>
            <a:r>
              <a:rPr kumimoji="0" lang="en-US" sz="2400" b="0" i="0" u="none" strike="noStrike" kern="1200" cap="none" spc="0" normalizeH="0" baseline="0" noProof="0" dirty="0">
                <a:ln>
                  <a:noFill/>
                </a:ln>
                <a:solidFill>
                  <a:prstClr val="black"/>
                </a:solidFill>
                <a:effectLst/>
                <a:uLnTx/>
                <a:uFillTx/>
                <a:latin typeface="Arial"/>
                <a:ea typeface="+mn-ea"/>
                <a:cs typeface="+mn-cs"/>
              </a:rPr>
              <a:t>According to </a:t>
            </a:r>
            <a:r>
              <a:rPr lang="en-US" sz="2400" dirty="0">
                <a:solidFill>
                  <a:prstClr val="black"/>
                </a:solidFill>
                <a:latin typeface="Arial"/>
              </a:rPr>
              <a:t>both absolute and comparative advantage theories, there is n</a:t>
            </a:r>
            <a:r>
              <a:rPr kumimoji="0" lang="en-US" sz="2400" b="0" i="0" u="none" strike="noStrike" kern="1200" cap="none" spc="0" normalizeH="0" baseline="0" noProof="0" dirty="0">
                <a:ln>
                  <a:noFill/>
                </a:ln>
                <a:solidFill>
                  <a:prstClr val="black"/>
                </a:solidFill>
                <a:effectLst/>
                <a:uLnTx/>
                <a:uFillTx/>
                <a:latin typeface="Arial"/>
                <a:ea typeface="+mn-ea"/>
                <a:cs typeface="+mn-cs"/>
              </a:rPr>
              <a:t>o need to start a war to get a surplus in trade. All countries can be benefited if they choose trade instead of war.</a:t>
            </a:r>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21</a:t>
            </a:fld>
            <a:endParaRPr lang="en-GB"/>
          </a:p>
        </p:txBody>
      </p:sp>
    </p:spTree>
    <p:extLst>
      <p:ext uri="{BB962C8B-B14F-4D97-AF65-F5344CB8AC3E}">
        <p14:creationId xmlns:p14="http://schemas.microsoft.com/office/powerpoint/2010/main" val="1630171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3200" dirty="0">
                <a:solidFill>
                  <a:schemeClr val="tx1"/>
                </a:solidFill>
              </a:rPr>
              <a:t>Theories of Absolute and Comparative Advantage </a:t>
            </a:r>
            <a:endParaRPr lang="en-GB" sz="3200" dirty="0">
              <a:solidFill>
                <a:schemeClr val="tx1"/>
              </a:solidFill>
            </a:endParaRPr>
          </a:p>
        </p:txBody>
      </p:sp>
      <p:sp>
        <p:nvSpPr>
          <p:cNvPr id="3" name="Content Placeholder 2"/>
          <p:cNvSpPr>
            <a:spLocks noGrp="1"/>
          </p:cNvSpPr>
          <p:nvPr>
            <p:ph idx="1"/>
          </p:nvPr>
        </p:nvSpPr>
        <p:spPr>
          <a:xfrm>
            <a:off x="108284" y="1258349"/>
            <a:ext cx="11956338" cy="5597379"/>
          </a:xfrm>
        </p:spPr>
        <p:txBody>
          <a:bodyPr>
            <a:normAutofit lnSpcReduction="10000"/>
          </a:bodyPr>
          <a:lstStyle/>
          <a:p>
            <a:pPr marL="109728" indent="0">
              <a:buNone/>
            </a:pPr>
            <a:r>
              <a:rPr lang="en-GB" sz="2200" b="1" u="sng" dirty="0"/>
              <a:t>Assumptions and Limitations</a:t>
            </a:r>
            <a:r>
              <a:rPr lang="en-GB" sz="2200" dirty="0"/>
              <a:t>: These theories are based on some assumptions that may not be applicable in the real world.</a:t>
            </a:r>
          </a:p>
          <a:p>
            <a:pPr marL="566928" indent="-457200">
              <a:buAutoNum type="arabicPeriod"/>
            </a:pPr>
            <a:r>
              <a:rPr lang="en-GB" sz="2200" dirty="0">
                <a:solidFill>
                  <a:srgbClr val="FF0000"/>
                </a:solidFill>
              </a:rPr>
              <a:t>All entities/countries are driven only by the maximisation of production and hence, consumption</a:t>
            </a:r>
            <a:r>
              <a:rPr lang="en-GB" sz="2200" dirty="0"/>
              <a:t>. There are many other goals/industrial policies followed by the public sector (government) in supporting some specific productions/sectors either to boost economic activities or the maintain the economic, financial, and technological security of the economy.  </a:t>
            </a:r>
          </a:p>
          <a:p>
            <a:pPr marL="566928" indent="-457200">
              <a:buAutoNum type="arabicPeriod"/>
            </a:pPr>
            <a:endParaRPr lang="en-GB" sz="800" dirty="0"/>
          </a:p>
          <a:p>
            <a:pPr marL="566928" indent="-457200">
              <a:buAutoNum type="arabicPeriod"/>
            </a:pPr>
            <a:r>
              <a:rPr lang="en-GB" sz="2200" dirty="0"/>
              <a:t>The theories assume there are </a:t>
            </a:r>
            <a:r>
              <a:rPr lang="en-GB" sz="2200" dirty="0">
                <a:solidFill>
                  <a:srgbClr val="FF0000"/>
                </a:solidFill>
              </a:rPr>
              <a:t>only two countries with two goods</a:t>
            </a:r>
            <a:r>
              <a:rPr lang="en-GB" sz="2200" dirty="0"/>
              <a:t>, but in reality, we have many countries that produce many goods partially and globally.</a:t>
            </a:r>
          </a:p>
          <a:p>
            <a:pPr marL="566928" indent="-457200">
              <a:buAutoNum type="arabicPeriod"/>
            </a:pPr>
            <a:endParaRPr lang="en-GB" sz="800" dirty="0"/>
          </a:p>
          <a:p>
            <a:pPr marL="566928" indent="-457200">
              <a:buAutoNum type="arabicPeriod"/>
            </a:pPr>
            <a:r>
              <a:rPr lang="en-GB" sz="2200" dirty="0">
                <a:solidFill>
                  <a:srgbClr val="FF0000"/>
                </a:solidFill>
              </a:rPr>
              <a:t>Other costs in trade, such as transport, insurance</a:t>
            </a:r>
            <a:r>
              <a:rPr lang="en-GB" sz="2200" dirty="0"/>
              <a:t>, etc. are not considered in these theories.</a:t>
            </a:r>
          </a:p>
          <a:p>
            <a:pPr marL="566928" indent="-457200">
              <a:buAutoNum type="arabicPeriod"/>
            </a:pPr>
            <a:endParaRPr lang="en-GB" sz="800" dirty="0"/>
          </a:p>
          <a:p>
            <a:pPr marL="566928" indent="-457200">
              <a:buAutoNum type="arabicPeriod"/>
            </a:pPr>
            <a:r>
              <a:rPr lang="en-GB" sz="2200" dirty="0"/>
              <a:t>The theories are based on </a:t>
            </a:r>
            <a:r>
              <a:rPr lang="en-GB" sz="2200" dirty="0">
                <a:solidFill>
                  <a:srgbClr val="FF0000"/>
                </a:solidFill>
              </a:rPr>
              <a:t>labour as the only source of production </a:t>
            </a:r>
            <a:r>
              <a:rPr lang="en-GB" sz="2200" dirty="0"/>
              <a:t>which is </a:t>
            </a:r>
            <a:r>
              <a:rPr lang="en-GB" sz="2200" dirty="0">
                <a:solidFill>
                  <a:srgbClr val="FF0000"/>
                </a:solidFill>
              </a:rPr>
              <a:t>not transferable </a:t>
            </a:r>
            <a:r>
              <a:rPr lang="en-GB" sz="2200" dirty="0"/>
              <a:t>between nations. Technology and capital and even labour are transferable, and the advantages of countries are changing over time. </a:t>
            </a:r>
          </a:p>
          <a:p>
            <a:pPr marL="566928" indent="-457200">
              <a:buAutoNum type="arabicPeriod"/>
            </a:pPr>
            <a:endParaRPr lang="en-GB" sz="800" dirty="0"/>
          </a:p>
          <a:p>
            <a:pPr marL="566928" indent="-457200">
              <a:buFont typeface="+mj-lt"/>
              <a:buAutoNum type="arabicPeriod"/>
            </a:pPr>
            <a:r>
              <a:rPr lang="en-GB" sz="2200" dirty="0"/>
              <a:t>These theories assume that “</a:t>
            </a:r>
            <a:r>
              <a:rPr lang="en-GB" sz="2200" dirty="0">
                <a:solidFill>
                  <a:srgbClr val="FF0000"/>
                </a:solidFill>
              </a:rPr>
              <a:t>specialisation in the production of one particular good does not result in gains in efficiency</a:t>
            </a:r>
            <a:r>
              <a:rPr lang="en-GB" sz="2200" dirty="0"/>
              <a:t>”, but we need fewer resources by specialising in the field of production.</a:t>
            </a: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22</a:t>
            </a:fld>
            <a:endParaRPr lang="en-GB"/>
          </a:p>
        </p:txBody>
      </p:sp>
    </p:spTree>
    <p:extLst>
      <p:ext uri="{BB962C8B-B14F-4D97-AF65-F5344CB8AC3E}">
        <p14:creationId xmlns:p14="http://schemas.microsoft.com/office/powerpoint/2010/main" val="3092486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3200" dirty="0">
                <a:solidFill>
                  <a:schemeClr val="tx1"/>
                </a:solidFill>
              </a:rPr>
              <a:t>Factor Proportions Theory of Trade</a:t>
            </a:r>
            <a:endParaRPr lang="en-GB" sz="3200" dirty="0">
              <a:solidFill>
                <a:schemeClr val="tx1"/>
              </a:solidFill>
            </a:endParaRPr>
          </a:p>
        </p:txBody>
      </p:sp>
      <p:sp>
        <p:nvSpPr>
          <p:cNvPr id="3" name="Content Placeholder 2"/>
          <p:cNvSpPr>
            <a:spLocks noGrp="1"/>
          </p:cNvSpPr>
          <p:nvPr>
            <p:ph idx="1"/>
          </p:nvPr>
        </p:nvSpPr>
        <p:spPr>
          <a:xfrm>
            <a:off x="191070" y="1258349"/>
            <a:ext cx="11873552" cy="5597379"/>
          </a:xfrm>
        </p:spPr>
        <p:txBody>
          <a:bodyPr>
            <a:normAutofit/>
          </a:bodyPr>
          <a:lstStyle/>
          <a:p>
            <a:pPr>
              <a:buFont typeface="Arial" panose="020B0604020202020204" pitchFamily="34" charset="0"/>
              <a:buChar char="•"/>
            </a:pPr>
            <a:r>
              <a:rPr lang="en-US" sz="2200" b="1" dirty="0">
                <a:solidFill>
                  <a:srgbClr val="FF0000"/>
                </a:solidFill>
              </a:rPr>
              <a:t>Factor Proportions Theory: </a:t>
            </a:r>
            <a:r>
              <a:rPr lang="en-US" sz="2200" dirty="0"/>
              <a:t>resulted from the research of two economists, </a:t>
            </a:r>
            <a:r>
              <a:rPr lang="en-US" sz="2200" b="1" dirty="0"/>
              <a:t>Eli Heckscher </a:t>
            </a:r>
            <a:r>
              <a:rPr lang="en-US" sz="2200" dirty="0"/>
              <a:t>and </a:t>
            </a:r>
            <a:r>
              <a:rPr lang="en-US" sz="2200" b="1" dirty="0" err="1"/>
              <a:t>Bertil</a:t>
            </a:r>
            <a:r>
              <a:rPr lang="en-US" sz="2200" b="1" dirty="0"/>
              <a:t> Ohlin</a:t>
            </a:r>
            <a:r>
              <a:rPr lang="en-US" sz="2200" dirty="0"/>
              <a:t>, and is therefore sometimes called the </a:t>
            </a:r>
            <a:r>
              <a:rPr lang="en-US" sz="2200" b="1" dirty="0">
                <a:solidFill>
                  <a:srgbClr val="FF0000"/>
                </a:solidFill>
              </a:rPr>
              <a:t>Heckscher–Ohlin theory</a:t>
            </a:r>
            <a:r>
              <a:rPr lang="en-US" sz="2200" dirty="0"/>
              <a:t>. </a:t>
            </a:r>
          </a:p>
          <a:p>
            <a:pPr>
              <a:buFont typeface="Arial" panose="020B0604020202020204" pitchFamily="34" charset="0"/>
              <a:buChar char="•"/>
            </a:pPr>
            <a:endParaRPr lang="en-US" sz="800" dirty="0"/>
          </a:p>
          <a:p>
            <a:pPr>
              <a:buFont typeface="Arial" panose="020B0604020202020204" pitchFamily="34" charset="0"/>
              <a:buChar char="•"/>
            </a:pPr>
            <a:r>
              <a:rPr lang="en-US" sz="2200" dirty="0"/>
              <a:t>According to this theory, countries produce and </a:t>
            </a:r>
            <a:r>
              <a:rPr lang="en-US" sz="2200" b="1" u="sng" dirty="0"/>
              <a:t>export</a:t>
            </a:r>
            <a:r>
              <a:rPr lang="en-US" sz="2200" dirty="0"/>
              <a:t> goods that require resources (factors) that are abundant and </a:t>
            </a:r>
            <a:r>
              <a:rPr lang="en-US" sz="2200" b="1" u="sng" dirty="0"/>
              <a:t>import</a:t>
            </a:r>
            <a:r>
              <a:rPr lang="en-US" sz="2200" dirty="0"/>
              <a:t> goods that require resources in short supply.</a:t>
            </a:r>
          </a:p>
          <a:p>
            <a:pPr>
              <a:buFont typeface="Arial" panose="020B0604020202020204" pitchFamily="34" charset="0"/>
              <a:buChar char="•"/>
            </a:pPr>
            <a:endParaRPr lang="en-US" sz="800" dirty="0"/>
          </a:p>
          <a:p>
            <a:pPr>
              <a:buFont typeface="Arial" panose="020B0604020202020204" pitchFamily="34" charset="0"/>
              <a:buChar char="•"/>
            </a:pPr>
            <a:r>
              <a:rPr lang="en-US" sz="2200" dirty="0"/>
              <a:t>While in this theory the focus is on the factors of production in comparative advantage theory the emphasis is on productivity using resources.</a:t>
            </a:r>
          </a:p>
          <a:p>
            <a:pPr>
              <a:buFont typeface="Arial" panose="020B0604020202020204" pitchFamily="34" charset="0"/>
              <a:buChar char="•"/>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23</a:t>
            </a:fld>
            <a:endParaRPr lang="en-GB"/>
          </a:p>
        </p:txBody>
      </p:sp>
      <p:pic>
        <p:nvPicPr>
          <p:cNvPr id="5" name="Picture 3" descr="If the cost of labor is low relative to the cost of land and capital, they must specialize in products that require labor. If the cost of land and capital equipment is low relative to the cost of labor, they must specialize in products that require land and capital equipment.">
            <a:extLst>
              <a:ext uri="{FF2B5EF4-FFF2-40B4-BE49-F238E27FC236}">
                <a16:creationId xmlns:a16="http://schemas.microsoft.com/office/drawing/2014/main" id="{7FC0C8CF-17C8-3D44-6B83-10F6D3A817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5506" y="3922930"/>
            <a:ext cx="7720988" cy="2409670"/>
          </a:xfrm>
          <a:prstGeom prst="rect">
            <a:avLst/>
          </a:prstGeom>
        </p:spPr>
      </p:pic>
      <p:sp>
        <p:nvSpPr>
          <p:cNvPr id="7" name="TextBox 6">
            <a:extLst>
              <a:ext uri="{FF2B5EF4-FFF2-40B4-BE49-F238E27FC236}">
                <a16:creationId xmlns:a16="http://schemas.microsoft.com/office/drawing/2014/main" id="{6EF1F8ED-DE24-94D4-7218-4E9311624396}"/>
              </a:ext>
            </a:extLst>
          </p:cNvPr>
          <p:cNvSpPr txBox="1"/>
          <p:nvPr/>
        </p:nvSpPr>
        <p:spPr>
          <a:xfrm>
            <a:off x="2873415" y="6509525"/>
            <a:ext cx="6094070" cy="169277"/>
          </a:xfrm>
          <a:prstGeom prst="rect">
            <a:avLst/>
          </a:prstGeom>
          <a:noFill/>
        </p:spPr>
        <p:txBody>
          <a:bodyPr wrap="square">
            <a:spAutoFit/>
          </a:bodyPr>
          <a:lstStyle/>
          <a:p>
            <a:r>
              <a:rPr lang="en-US" sz="500" dirty="0"/>
              <a:t> taken from the book “International Business: The Challenges of Globalization”, Ninth Edition, Global Edition, by John Wild and Kenneth Wild, 2019 Pearson Education Ltd</a:t>
            </a:r>
          </a:p>
        </p:txBody>
      </p:sp>
    </p:spTree>
    <p:extLst>
      <p:ext uri="{BB962C8B-B14F-4D97-AF65-F5344CB8AC3E}">
        <p14:creationId xmlns:p14="http://schemas.microsoft.com/office/powerpoint/2010/main" val="23235609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374734"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US" sz="3200" dirty="0">
                <a:solidFill>
                  <a:schemeClr val="tx1"/>
                </a:solidFill>
              </a:rPr>
              <a:t>Factor Proportions Theory of Trade</a:t>
            </a:r>
            <a:endParaRPr lang="en-GB" sz="3200" dirty="0">
              <a:solidFill>
                <a:schemeClr val="tx1"/>
              </a:solidFill>
            </a:endParaRPr>
          </a:p>
        </p:txBody>
      </p:sp>
      <p:sp>
        <p:nvSpPr>
          <p:cNvPr id="3" name="Content Placeholder 2"/>
          <p:cNvSpPr>
            <a:spLocks noGrp="1"/>
          </p:cNvSpPr>
          <p:nvPr>
            <p:ph idx="1"/>
          </p:nvPr>
        </p:nvSpPr>
        <p:spPr>
          <a:xfrm>
            <a:off x="191070" y="1258349"/>
            <a:ext cx="11873552" cy="5597379"/>
          </a:xfrm>
        </p:spPr>
        <p:txBody>
          <a:bodyPr>
            <a:normAutofit/>
          </a:bodyPr>
          <a:lstStyle/>
          <a:p>
            <a:pPr marL="0" indent="0">
              <a:buNone/>
            </a:pPr>
            <a:r>
              <a:rPr lang="en-US" sz="2000" b="1" spc="65" dirty="0">
                <a:solidFill>
                  <a:schemeClr val="tx2"/>
                </a:solidFill>
                <a:cs typeface="Calibri"/>
              </a:rPr>
              <a:t>The</a:t>
            </a:r>
            <a:r>
              <a:rPr lang="en-US" sz="2000" b="1" spc="75" dirty="0">
                <a:solidFill>
                  <a:schemeClr val="tx2"/>
                </a:solidFill>
                <a:cs typeface="Calibri"/>
              </a:rPr>
              <a:t> </a:t>
            </a:r>
            <a:r>
              <a:rPr lang="en-US" sz="2000" b="1" spc="65" dirty="0">
                <a:solidFill>
                  <a:schemeClr val="tx2"/>
                </a:solidFill>
                <a:cs typeface="Calibri"/>
              </a:rPr>
              <a:t>Leontief</a:t>
            </a:r>
            <a:r>
              <a:rPr lang="en-US" sz="2000" b="1" spc="75" dirty="0">
                <a:solidFill>
                  <a:schemeClr val="tx2"/>
                </a:solidFill>
                <a:cs typeface="Calibri"/>
              </a:rPr>
              <a:t> Paradox</a:t>
            </a:r>
            <a:endParaRPr lang="en-US" sz="2000" b="1" dirty="0"/>
          </a:p>
          <a:p>
            <a:pPr>
              <a:spcBef>
                <a:spcPts val="1200"/>
              </a:spcBef>
            </a:pPr>
            <a:r>
              <a:rPr lang="en-US" sz="2000" b="1" dirty="0"/>
              <a:t>The Apparent Paradox</a:t>
            </a:r>
          </a:p>
          <a:p>
            <a:pPr lvl="1"/>
            <a:r>
              <a:rPr lang="en-US" sz="2000" dirty="0"/>
              <a:t>Leontief found evidence opposite of that predicted by the factor proportions theory.</a:t>
            </a:r>
          </a:p>
          <a:p>
            <a:pPr lvl="2"/>
            <a:r>
              <a:rPr lang="en-US" sz="2000" dirty="0"/>
              <a:t>U.S. exports are more labour-intensive than U.S. imports, while the US is the most capital-abundant country. </a:t>
            </a:r>
          </a:p>
          <a:p>
            <a:pPr lvl="2"/>
            <a:r>
              <a:rPr lang="en-US" sz="2000" dirty="0"/>
              <a:t>Leontief’s findings are supported by more recent research. </a:t>
            </a:r>
          </a:p>
          <a:p>
            <a:pPr>
              <a:spcBef>
                <a:spcPts val="1200"/>
              </a:spcBef>
            </a:pPr>
            <a:r>
              <a:rPr lang="en-US" sz="2000" b="1" dirty="0"/>
              <a:t>What might account for the paradox?</a:t>
            </a:r>
          </a:p>
          <a:p>
            <a:pPr lvl="1"/>
            <a:r>
              <a:rPr lang="en-US" sz="2000" dirty="0"/>
              <a:t>Factor proportions theory assumes a nation’s production factors to be </a:t>
            </a:r>
            <a:r>
              <a:rPr lang="en-US" sz="2000" dirty="0">
                <a:solidFill>
                  <a:srgbClr val="FF0000"/>
                </a:solidFill>
              </a:rPr>
              <a:t>homogeneous </a:t>
            </a:r>
            <a:r>
              <a:rPr lang="en-US" sz="2000" dirty="0"/>
              <a:t>(particularly labour).</a:t>
            </a:r>
          </a:p>
          <a:p>
            <a:pPr lvl="1"/>
            <a:r>
              <a:rPr lang="en-US" sz="2000" dirty="0"/>
              <a:t>Factor proportions theory seems to be </a:t>
            </a:r>
            <a:r>
              <a:rPr lang="en-US" sz="2000" u="sng" dirty="0"/>
              <a:t>supported when </a:t>
            </a:r>
            <a:r>
              <a:rPr lang="en-US" sz="2000" u="sng" dirty="0">
                <a:solidFill>
                  <a:srgbClr val="FF0000"/>
                </a:solidFill>
              </a:rPr>
              <a:t>expenditures on labour </a:t>
            </a:r>
            <a:r>
              <a:rPr lang="en-US" sz="2000" u="sng" dirty="0"/>
              <a:t>are considered.</a:t>
            </a:r>
          </a:p>
          <a:p>
            <a:pPr marL="411480" lvl="1" indent="0">
              <a:buNone/>
            </a:pPr>
            <a:endParaRPr lang="en-US" sz="2000" u="sng" dirty="0"/>
          </a:p>
          <a:p>
            <a:pPr marL="411480" lvl="1" indent="0">
              <a:buNone/>
            </a:pPr>
            <a:endParaRPr lang="en-US" sz="2000" u="sng" dirty="0"/>
          </a:p>
          <a:p>
            <a:pPr marL="411480" lvl="1" indent="0">
              <a:buNone/>
            </a:pPr>
            <a:r>
              <a:rPr lang="en-US" sz="2000" b="1" dirty="0">
                <a:solidFill>
                  <a:schemeClr val="tx1"/>
                </a:solidFill>
              </a:rPr>
              <a:t>Note:</a:t>
            </a:r>
            <a:r>
              <a:rPr lang="en-US" sz="2000" dirty="0">
                <a:solidFill>
                  <a:schemeClr val="tx1"/>
                </a:solidFill>
              </a:rPr>
              <a:t> Here we are not going to talk about other theories. Those who are interested can see Chapter </a:t>
            </a:r>
            <a:r>
              <a:rPr lang="en-US" sz="2000" dirty="0">
                <a:solidFill>
                  <a:srgbClr val="FF0000"/>
                </a:solidFill>
              </a:rPr>
              <a:t>5</a:t>
            </a:r>
            <a:r>
              <a:rPr lang="en-US" sz="2000" dirty="0">
                <a:solidFill>
                  <a:schemeClr val="tx1"/>
                </a:solidFill>
              </a:rPr>
              <a:t> of the book “International Business: The Challenges of Globalization”, Ninth Edition, Global Edition, by John Wild and Kenneth Wild, </a:t>
            </a:r>
            <a:r>
              <a:rPr lang="en-US" sz="2000" dirty="0">
                <a:solidFill>
                  <a:srgbClr val="FF0000"/>
                </a:solidFill>
              </a:rPr>
              <a:t>2019</a:t>
            </a:r>
            <a:r>
              <a:rPr lang="en-US" sz="2000" dirty="0">
                <a:solidFill>
                  <a:schemeClr val="tx1"/>
                </a:solidFill>
              </a:rPr>
              <a:t> Pearson Education Ltd.</a:t>
            </a:r>
          </a:p>
          <a:p>
            <a:pPr marL="411480" lvl="1" indent="0">
              <a:buNone/>
            </a:pPr>
            <a:endParaRPr lang="en-US" sz="2000" dirty="0">
              <a:solidFill>
                <a:schemeClr val="tx1"/>
              </a:solidFill>
            </a:endParaRPr>
          </a:p>
          <a:p>
            <a:pPr>
              <a:buFont typeface="Arial" panose="020B0604020202020204" pitchFamily="34" charset="0"/>
              <a:buChar char="•"/>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24</a:t>
            </a:fld>
            <a:endParaRPr lang="en-GB"/>
          </a:p>
        </p:txBody>
      </p:sp>
    </p:spTree>
    <p:extLst>
      <p:ext uri="{BB962C8B-B14F-4D97-AF65-F5344CB8AC3E}">
        <p14:creationId xmlns:p14="http://schemas.microsoft.com/office/powerpoint/2010/main" val="3757689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BB0B99-547B-A627-211D-9EBB1C4548DD}"/>
              </a:ext>
            </a:extLst>
          </p:cNvPr>
          <p:cNvSpPr>
            <a:spLocks noGrp="1"/>
          </p:cNvSpPr>
          <p:nvPr>
            <p:ph type="sldNum" sz="quarter" idx="12"/>
          </p:nvPr>
        </p:nvSpPr>
        <p:spPr/>
        <p:txBody>
          <a:bodyPr/>
          <a:lstStyle/>
          <a:p>
            <a:fld id="{E268A2EE-60DF-4D9A-BDB5-E8B57244CE40}" type="slidenum">
              <a:rPr lang="en-GB" smtClean="0"/>
              <a:pPr/>
              <a:t>25</a:t>
            </a:fld>
            <a:endParaRPr lang="en-GB"/>
          </a:p>
        </p:txBody>
      </p:sp>
      <p:sp>
        <p:nvSpPr>
          <p:cNvPr id="4" name="TextBox 3">
            <a:extLst>
              <a:ext uri="{FF2B5EF4-FFF2-40B4-BE49-F238E27FC236}">
                <a16:creationId xmlns:a16="http://schemas.microsoft.com/office/drawing/2014/main" id="{86AA9F4F-EA7B-97DD-F8C0-D47C3B40B462}"/>
              </a:ext>
            </a:extLst>
          </p:cNvPr>
          <p:cNvSpPr txBox="1"/>
          <p:nvPr/>
        </p:nvSpPr>
        <p:spPr>
          <a:xfrm>
            <a:off x="3048501" y="2986081"/>
            <a:ext cx="6097002" cy="769441"/>
          </a:xfrm>
          <a:prstGeom prst="rect">
            <a:avLst/>
          </a:prstGeom>
          <a:noFill/>
        </p:spPr>
        <p:txBody>
          <a:bodyPr wrap="square">
            <a:spAutoFit/>
          </a:bodyPr>
          <a:lstStyle/>
          <a:p>
            <a:r>
              <a:rPr kumimoji="0" lang="en-GB" sz="4400" b="0" i="0" u="none" strike="noStrike" kern="1200" cap="none" spc="0" normalizeH="0" baseline="0" noProof="0" dirty="0">
                <a:ln>
                  <a:noFill/>
                </a:ln>
                <a:solidFill>
                  <a:prstClr val="black"/>
                </a:solidFill>
                <a:effectLst/>
                <a:uLnTx/>
                <a:uFillTx/>
                <a:latin typeface="Calibri" panose="020F0502020204030204"/>
                <a:ea typeface="+mn-ea"/>
                <a:cs typeface="+mn-cs"/>
              </a:rPr>
              <a:t>Valuing Foreign Projects</a:t>
            </a:r>
            <a:endParaRPr lang="en-GB" sz="4400" dirty="0"/>
          </a:p>
        </p:txBody>
      </p:sp>
    </p:spTree>
    <p:extLst>
      <p:ext uri="{BB962C8B-B14F-4D97-AF65-F5344CB8AC3E}">
        <p14:creationId xmlns:p14="http://schemas.microsoft.com/office/powerpoint/2010/main" val="3541541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800" dirty="0">
                <a:solidFill>
                  <a:schemeClr val="tx1"/>
                </a:solidFill>
              </a:rPr>
              <a:t>International Trade for Corporations </a:t>
            </a:r>
            <a:endParaRPr lang="en-GB" sz="2500" dirty="0">
              <a:solidFill>
                <a:schemeClr val="tx1"/>
              </a:solidFill>
            </a:endParaRPr>
          </a:p>
        </p:txBody>
      </p:sp>
      <p:sp>
        <p:nvSpPr>
          <p:cNvPr id="3" name="Content Placeholder 2"/>
          <p:cNvSpPr>
            <a:spLocks noGrp="1"/>
          </p:cNvSpPr>
          <p:nvPr>
            <p:ph idx="1"/>
          </p:nvPr>
        </p:nvSpPr>
        <p:spPr>
          <a:xfrm>
            <a:off x="137020" y="1164599"/>
            <a:ext cx="11982276" cy="5693401"/>
          </a:xfrm>
        </p:spPr>
        <p:txBody>
          <a:bodyPr>
            <a:normAutofit/>
          </a:bodyPr>
          <a:lstStyle/>
          <a:p>
            <a:pPr>
              <a:spcAft>
                <a:spcPts val="600"/>
              </a:spcAft>
              <a:buFont typeface="Arial" panose="020B0604020202020204" pitchFamily="34" charset="0"/>
              <a:buChar char="•"/>
            </a:pPr>
            <a:r>
              <a:rPr lang="en-GB" sz="2000" b="1" dirty="0"/>
              <a:t>Big corporations do not just target the national markets</a:t>
            </a:r>
            <a:r>
              <a:rPr lang="en-GB" sz="2000" dirty="0"/>
              <a:t>. In order to survive in intense competition, they should </a:t>
            </a:r>
            <a:r>
              <a:rPr lang="en-GB" sz="2000" u="sng" dirty="0">
                <a:solidFill>
                  <a:srgbClr val="FF0000"/>
                </a:solidFill>
              </a:rPr>
              <a:t>permanently grow</a:t>
            </a:r>
            <a:r>
              <a:rPr lang="en-GB" sz="2000" dirty="0"/>
              <a:t>, </a:t>
            </a:r>
            <a:r>
              <a:rPr lang="en-GB" sz="2000" u="sng" dirty="0">
                <a:solidFill>
                  <a:srgbClr val="FF0000"/>
                </a:solidFill>
              </a:rPr>
              <a:t>constantly reduce risk </a:t>
            </a:r>
            <a:r>
              <a:rPr lang="en-GB" sz="2000" dirty="0"/>
              <a:t>and </a:t>
            </a:r>
            <a:r>
              <a:rPr lang="en-GB" sz="2000" u="sng" dirty="0">
                <a:solidFill>
                  <a:srgbClr val="FF0000"/>
                </a:solidFill>
              </a:rPr>
              <a:t>continuously search for new markets </a:t>
            </a:r>
            <a:r>
              <a:rPr lang="en-GB" sz="2000" dirty="0"/>
              <a:t>to get benefited from these new markets, either through selling goods and services or through finding cheaper labour, cheaper or subsidised capital, cheaper access to raw materials, etc. </a:t>
            </a:r>
            <a:r>
              <a:rPr lang="en-GB" sz="2000" b="1" dirty="0"/>
              <a:t>So, simply, they need to produce and invest in foreign countries</a:t>
            </a:r>
            <a:r>
              <a:rPr lang="en-GB" sz="2000" dirty="0"/>
              <a:t>. </a:t>
            </a:r>
          </a:p>
          <a:p>
            <a:pPr>
              <a:spcAft>
                <a:spcPts val="600"/>
              </a:spcAft>
              <a:buFont typeface="Arial" panose="020B0604020202020204" pitchFamily="34" charset="0"/>
              <a:buChar char="•"/>
            </a:pPr>
            <a:r>
              <a:rPr lang="en-GB" sz="2000" b="1" dirty="0">
                <a:solidFill>
                  <a:srgbClr val="FF0000"/>
                </a:solidFill>
              </a:rPr>
              <a:t>Integrated capital markets </a:t>
            </a:r>
            <a:r>
              <a:rPr lang="en-GB" sz="2000" dirty="0"/>
              <a:t>with </a:t>
            </a:r>
            <a:r>
              <a:rPr lang="en-GB" sz="2000" b="1" dirty="0">
                <a:solidFill>
                  <a:srgbClr val="FF0000"/>
                </a:solidFill>
              </a:rPr>
              <a:t>free capital movement </a:t>
            </a:r>
            <a:r>
              <a:rPr lang="en-GB" sz="2000" dirty="0"/>
              <a:t>through different currencies are the </a:t>
            </a:r>
            <a:r>
              <a:rPr lang="en-GB" sz="2000" u="sng" dirty="0"/>
              <a:t>necessary parts of this goal</a:t>
            </a:r>
            <a:r>
              <a:rPr lang="en-GB" sz="2000" dirty="0"/>
              <a:t>. </a:t>
            </a:r>
            <a:r>
              <a:rPr lang="en-GB" sz="2000" b="1" dirty="0"/>
              <a:t>Globalisation</a:t>
            </a:r>
            <a:r>
              <a:rPr lang="en-GB" sz="2000" dirty="0"/>
              <a:t> </a:t>
            </a:r>
            <a:r>
              <a:rPr lang="en-GB" sz="2000" u="sng" dirty="0"/>
              <a:t>facilitates this integration and free capital movement</a:t>
            </a:r>
            <a:r>
              <a:rPr lang="en-GB" sz="2000" dirty="0"/>
              <a:t>. </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t>Questions</a:t>
            </a:r>
            <a:r>
              <a:rPr lang="en-GB" sz="2000" dirty="0"/>
              <a:t>: </a:t>
            </a:r>
            <a:r>
              <a:rPr lang="en-GB" sz="2000" b="1" dirty="0"/>
              <a:t>Now, two questions:</a:t>
            </a:r>
          </a:p>
          <a:p>
            <a:pPr marL="624078" indent="-514350">
              <a:buClr>
                <a:srgbClr val="FF0000"/>
              </a:buClr>
              <a:buFont typeface="+mj-lt"/>
              <a:buAutoNum type="romanUcPeriod"/>
            </a:pPr>
            <a:r>
              <a:rPr lang="en-GB" sz="2000" dirty="0"/>
              <a:t>What methods can be applied to </a:t>
            </a:r>
            <a:r>
              <a:rPr lang="en-GB" sz="2000" dirty="0">
                <a:solidFill>
                  <a:srgbClr val="FF0000"/>
                </a:solidFill>
              </a:rPr>
              <a:t>value foreign currency cash flows</a:t>
            </a:r>
            <a:r>
              <a:rPr lang="en-GB" sz="2000" dirty="0"/>
              <a:t>?</a:t>
            </a:r>
          </a:p>
          <a:p>
            <a:pPr marL="624078" indent="-514350">
              <a:buClr>
                <a:srgbClr val="FF0000"/>
              </a:buClr>
              <a:buFont typeface="+mj-lt"/>
              <a:buAutoNum type="romanUcPeriod"/>
            </a:pPr>
            <a:r>
              <a:rPr lang="en-GB" sz="2000" dirty="0"/>
              <a:t>How </a:t>
            </a:r>
            <a:r>
              <a:rPr lang="en-GB" sz="2000" dirty="0">
                <a:solidFill>
                  <a:srgbClr val="FF0000"/>
                </a:solidFill>
              </a:rPr>
              <a:t>investment projects should be evaluated </a:t>
            </a:r>
            <a:r>
              <a:rPr lang="en-GB" sz="2000" dirty="0"/>
              <a:t>(in terms of domestic/foreign currency, tax system, inflation and interest rate) and </a:t>
            </a:r>
            <a:r>
              <a:rPr lang="en-GB" sz="2000" dirty="0">
                <a:solidFill>
                  <a:srgbClr val="FF0000"/>
                </a:solidFill>
              </a:rPr>
              <a:t>what currencies should be used when inputs and outputs are valued at different currencies</a:t>
            </a:r>
            <a:r>
              <a:rPr lang="en-GB" sz="2000" dirty="0"/>
              <a:t>?</a:t>
            </a:r>
          </a:p>
          <a:p>
            <a:pPr marL="624078" indent="-514350">
              <a:buFont typeface="+mj-lt"/>
              <a:buAutoNum type="romanUcPeriod"/>
            </a:pPr>
            <a:endParaRPr lang="en-GB" sz="2000" dirty="0"/>
          </a:p>
          <a:p>
            <a:pPr>
              <a:buFont typeface="Arial" panose="020B0604020202020204" pitchFamily="34" charset="0"/>
              <a:buChar char="•"/>
            </a:pPr>
            <a:r>
              <a:rPr lang="en-GB" sz="2000" b="1" dirty="0"/>
              <a:t>Before answering these questions, we need to know </a:t>
            </a:r>
            <a:r>
              <a:rPr lang="en-GB" sz="2000" b="1" dirty="0">
                <a:solidFill>
                  <a:srgbClr val="FF0000"/>
                </a:solidFill>
              </a:rPr>
              <a:t>how to deal with the risk of exchange rate fluctuations</a:t>
            </a:r>
            <a:r>
              <a:rPr lang="en-GB" sz="2000" b="1" dirty="0"/>
              <a:t>.</a:t>
            </a:r>
          </a:p>
        </p:txBody>
      </p:sp>
      <p:sp>
        <p:nvSpPr>
          <p:cNvPr id="4" name="Slide Number Placeholder 3">
            <a:extLst>
              <a:ext uri="{FF2B5EF4-FFF2-40B4-BE49-F238E27FC236}">
                <a16:creationId xmlns:a16="http://schemas.microsoft.com/office/drawing/2014/main" id="{CD4B522F-F0F5-4C4E-B10B-BFF9DE96BBC7}"/>
              </a:ext>
            </a:extLst>
          </p:cNvPr>
          <p:cNvSpPr>
            <a:spLocks noGrp="1"/>
          </p:cNvSpPr>
          <p:nvPr>
            <p:ph type="sldNum" sz="quarter" idx="12"/>
          </p:nvPr>
        </p:nvSpPr>
        <p:spPr/>
        <p:txBody>
          <a:bodyPr/>
          <a:lstStyle/>
          <a:p>
            <a:fld id="{E268A2EE-60DF-4D9A-BDB5-E8B57244CE40}" type="slidenum">
              <a:rPr lang="en-GB" smtClean="0"/>
              <a:pPr/>
              <a:t>26</a:t>
            </a:fld>
            <a:endParaRPr lang="en-GB"/>
          </a:p>
        </p:txBody>
      </p:sp>
    </p:spTree>
    <p:extLst>
      <p:ext uri="{BB962C8B-B14F-4D97-AF65-F5344CB8AC3E}">
        <p14:creationId xmlns:p14="http://schemas.microsoft.com/office/powerpoint/2010/main" val="1963979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Exchange Rate Risk </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37020" y="1090568"/>
                <a:ext cx="11982276" cy="5767431"/>
              </a:xfrm>
            </p:spPr>
            <p:txBody>
              <a:bodyPr>
                <a:normAutofit lnSpcReduction="10000"/>
              </a:bodyPr>
              <a:lstStyle/>
              <a:p>
                <a:pPr>
                  <a:spcAft>
                    <a:spcPts val="600"/>
                  </a:spcAft>
                  <a:buFont typeface="Wingdings" panose="05000000000000000000" pitchFamily="2" charset="2"/>
                  <a:buChar char="q"/>
                </a:pPr>
                <a:r>
                  <a:rPr lang="en-GB" sz="2000" b="1" u="sng" dirty="0">
                    <a:solidFill>
                      <a:srgbClr val="FF0000"/>
                    </a:solidFill>
                  </a:rPr>
                  <a:t>Risk of Exchange Rate Fluctuations</a:t>
                </a:r>
                <a:r>
                  <a:rPr lang="en-GB" sz="2000" dirty="0">
                    <a:solidFill>
                      <a:srgbClr val="FF0000"/>
                    </a:solidFill>
                  </a:rPr>
                  <a:t>:</a:t>
                </a:r>
                <a:endParaRPr lang="en-GB" sz="2000" b="1" u="sng" dirty="0">
                  <a:solidFill>
                    <a:srgbClr val="FF0000"/>
                  </a:solidFill>
                </a:endParaRPr>
              </a:p>
              <a:p>
                <a:pPr>
                  <a:spcAft>
                    <a:spcPts val="600"/>
                  </a:spcAft>
                  <a:buFont typeface="Arial" panose="020B0604020202020204" pitchFamily="34" charset="0"/>
                  <a:buChar char="•"/>
                </a:pPr>
                <a:r>
                  <a:rPr lang="en-GB" sz="2200" dirty="0"/>
                  <a:t>Fluctuating exchange rates cause a problem known as the </a:t>
                </a:r>
                <a:r>
                  <a:rPr lang="en-GB" sz="2200" dirty="0">
                    <a:solidFill>
                      <a:srgbClr val="FF0000"/>
                    </a:solidFill>
                  </a:rPr>
                  <a:t>importer-exporter dilemma</a:t>
                </a:r>
                <a:r>
                  <a:rPr lang="en-GB" sz="2200" dirty="0"/>
                  <a:t>:</a:t>
                </a:r>
              </a:p>
              <a:p>
                <a:pPr>
                  <a:spcAft>
                    <a:spcPts val="600"/>
                  </a:spcAft>
                  <a:buFont typeface="Arial" panose="020B0604020202020204" pitchFamily="34" charset="0"/>
                  <a:buChar char="•"/>
                </a:pPr>
                <a:endParaRPr lang="en-GB" sz="900" dirty="0"/>
              </a:p>
              <a:p>
                <a:pPr>
                  <a:spcAft>
                    <a:spcPts val="600"/>
                  </a:spcAft>
                  <a:buFont typeface="Wingdings" panose="05000000000000000000" pitchFamily="2" charset="2"/>
                  <a:buChar char="Ø"/>
                </a:pPr>
                <a:r>
                  <a:rPr lang="en-GB" sz="2000" b="1" dirty="0"/>
                  <a:t>US importer: </a:t>
                </a:r>
                <a:r>
                  <a:rPr lang="en-GB" sz="2000" dirty="0"/>
                  <a:t>if</a:t>
                </a:r>
                <a:r>
                  <a:rPr lang="en-GB" sz="2000" b="1" dirty="0"/>
                  <a:t> </a:t>
                </a:r>
                <a14:m>
                  <m:oMath xmlns:m="http://schemas.openxmlformats.org/officeDocument/2006/math">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r>
                      <m:rPr>
                        <m:nor/>
                      </m:rPr>
                      <a:rPr lang="en-GB" sz="2000" b="0" i="0" smtClean="0">
                        <a:ea typeface="Cambria Math" panose="02040503050406030204" pitchFamily="18" charset="0"/>
                      </a:rPr>
                      <m:t>more</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expensive</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for</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the</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US</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importer</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to</m:t>
                    </m:r>
                    <m:r>
                      <m:rPr>
                        <m:nor/>
                      </m:rPr>
                      <a:rPr lang="en-GB" sz="2000" b="0" i="0" smtClean="0">
                        <a:ea typeface="Cambria Math" panose="02040503050406030204" pitchFamily="18" charset="0"/>
                      </a:rPr>
                      <m:t> </m:t>
                    </m:r>
                    <m:r>
                      <m:rPr>
                        <m:nor/>
                      </m:rPr>
                      <a:rPr lang="en-GB" sz="2000" b="0" i="0" smtClean="0">
                        <a:ea typeface="Cambria Math" panose="02040503050406030204" pitchFamily="18" charset="0"/>
                      </a:rPr>
                      <m:t>import</m:t>
                    </m:r>
                    <m:r>
                      <m:rPr>
                        <m:nor/>
                      </m:rPr>
                      <a:rPr lang="en-GB" sz="2000" b="0" i="0" smtClean="0">
                        <a:ea typeface="Cambria Math" panose="02040503050406030204" pitchFamily="18" charset="0"/>
                      </a:rPr>
                      <m:t> </m:t>
                    </m:r>
                  </m:oMath>
                </a14:m>
                <a:endParaRPr lang="en-GB" sz="2000" dirty="0"/>
              </a:p>
              <a:p>
                <a:pPr>
                  <a:spcAft>
                    <a:spcPts val="600"/>
                  </a:spcAft>
                  <a:buFont typeface="Wingdings" panose="05000000000000000000" pitchFamily="2" charset="2"/>
                  <a:buChar char="Ø"/>
                </a:pPr>
                <a:r>
                  <a:rPr lang="en-GB" sz="2000" b="1" dirty="0"/>
                  <a:t>Foreign exporter to the US market: </a:t>
                </a:r>
                <a:r>
                  <a:rPr lang="en-GB" sz="2000" dirty="0"/>
                  <a:t>if</a:t>
                </a:r>
                <a:r>
                  <a:rPr lang="en-GB" sz="2000" b="1" dirty="0"/>
                  <a:t> </a:t>
                </a:r>
                <a14:m>
                  <m:oMath xmlns:m="http://schemas.openxmlformats.org/officeDocument/2006/math">
                    <m:r>
                      <a:rPr lang="en-GB" sz="2000" i="1" smtClean="0">
                        <a:solidFill>
                          <a:srgbClr val="FF0000"/>
                        </a:solidFill>
                        <a:latin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m:t>
                    </m:r>
                    <m:r>
                      <a:rPr lang="en-GB" sz="2000" i="1">
                        <a:latin typeface="Cambria Math" panose="02040503050406030204" pitchFamily="18" charset="0"/>
                        <a:ea typeface="Cambria Math" panose="02040503050406030204" pitchFamily="18" charset="0"/>
                      </a:rPr>
                      <m:t> ⟹</m:t>
                    </m:r>
                  </m:oMath>
                </a14:m>
                <a:r>
                  <a:rPr lang="en-GB" sz="2000" dirty="0"/>
                  <a:t> assuming no change in the sale, they can get less return when they convert </a:t>
                </a:r>
                <a14:m>
                  <m:oMath xmlns:m="http://schemas.openxmlformats.org/officeDocument/2006/math">
                    <m:r>
                      <a:rPr lang="en-GB" sz="2000" i="1">
                        <a:solidFill>
                          <a:srgbClr val="FF0000"/>
                        </a:solidFill>
                        <a:latin typeface="Cambria Math" panose="02040503050406030204" pitchFamily="18" charset="0"/>
                      </a:rPr>
                      <m:t>$</m:t>
                    </m:r>
                  </m:oMath>
                </a14:m>
                <a:r>
                  <a:rPr lang="en-GB" sz="2000" dirty="0"/>
                  <a:t> to their own currency. </a:t>
                </a:r>
              </a:p>
              <a:p>
                <a:pPr>
                  <a:spcAft>
                    <a:spcPts val="600"/>
                  </a:spcAft>
                  <a:buFont typeface="Arial" panose="020B0604020202020204" pitchFamily="34" charset="0"/>
                  <a:buChar char="•"/>
                </a:pPr>
                <a:r>
                  <a:rPr lang="en-GB" sz="2000" b="1" u="sng" dirty="0"/>
                  <a:t>Question</a:t>
                </a:r>
                <a:r>
                  <a:rPr lang="en-GB" sz="2000" dirty="0"/>
                  <a:t>: You have ordered a new machine from Germany that costs </a:t>
                </a:r>
                <a:r>
                  <a:rPr lang="en-GB" sz="2000" dirty="0">
                    <a:solidFill>
                      <a:srgbClr val="FF0000"/>
                    </a:solidFill>
                  </a:rPr>
                  <a:t>€1 million</a:t>
                </a:r>
                <a:r>
                  <a:rPr lang="en-GB" sz="2000" dirty="0"/>
                  <a:t>. On the day of the order, the </a:t>
                </a:r>
                <a:r>
                  <a:rPr lang="en-GB" sz="2000" dirty="0">
                    <a:solidFill>
                      <a:srgbClr val="FF0000"/>
                    </a:solidFill>
                  </a:rPr>
                  <a:t>$/€</a:t>
                </a:r>
                <a:r>
                  <a:rPr lang="en-GB" sz="2000" dirty="0"/>
                  <a:t> exchange rate was </a:t>
                </a:r>
                <a:r>
                  <a:rPr lang="en-GB" sz="2000" dirty="0">
                    <a:solidFill>
                      <a:srgbClr val="FF0000"/>
                    </a:solidFill>
                  </a:rPr>
                  <a:t>1.13 $ /€</a:t>
                </a:r>
                <a:r>
                  <a:rPr lang="en-GB" sz="2000" dirty="0"/>
                  <a:t>. The machine will ship in six months, and you expect the exchange rate to change to </a:t>
                </a:r>
                <a:r>
                  <a:rPr lang="en-GB" sz="2000" dirty="0">
                    <a:solidFill>
                      <a:srgbClr val="FF0000"/>
                    </a:solidFill>
                  </a:rPr>
                  <a:t>1.23 $ /€</a:t>
                </a:r>
                <a:r>
                  <a:rPr lang="en-GB" sz="2000" dirty="0"/>
                  <a:t>. What is the cost of the machine if you pay for it on the day of the order? What is the cost of the machine if you pay for it in six months? </a:t>
                </a:r>
              </a:p>
              <a:p>
                <a:pPr>
                  <a:spcAft>
                    <a:spcPts val="600"/>
                  </a:spcAft>
                  <a:buFont typeface="Arial" panose="020B0604020202020204" pitchFamily="34" charset="0"/>
                  <a:buChar char="•"/>
                </a:pPr>
                <a:endParaRPr lang="en-GB" sz="900" dirty="0"/>
              </a:p>
              <a:p>
                <a:pPr>
                  <a:spcAft>
                    <a:spcPts val="600"/>
                  </a:spcAft>
                  <a:buFont typeface="Arial" panose="020B0604020202020204" pitchFamily="34" charset="0"/>
                  <a:buChar char="•"/>
                </a:pPr>
                <a:r>
                  <a:rPr lang="en-GB" sz="2000" b="1" u="sng" dirty="0">
                    <a:solidFill>
                      <a:srgbClr val="FF0000"/>
                    </a:solidFill>
                  </a:rPr>
                  <a:t>Answer</a:t>
                </a:r>
                <a:r>
                  <a:rPr lang="en-GB" sz="2000" dirty="0"/>
                  <a:t>: If you pay for the machine on the day it is ordered, the cost is</a:t>
                </a:r>
              </a:p>
              <a:p>
                <a:pPr marL="109728" indent="0">
                  <a:spcAft>
                    <a:spcPts val="600"/>
                  </a:spcAft>
                  <a:buNone/>
                </a:pPr>
                <a14:m>
                  <m:oMathPara xmlns:m="http://schemas.openxmlformats.org/officeDocument/2006/math">
                    <m:oMathParaPr>
                      <m:jc m:val="centerGroup"/>
                    </m:oMathParaPr>
                    <m:oMath xmlns:m="http://schemas.openxmlformats.org/officeDocument/2006/math">
                      <m:r>
                        <a:rPr lang="en-GB" sz="2000" i="1" dirty="0" smtClean="0">
                          <a:solidFill>
                            <a:srgbClr val="FF0000"/>
                          </a:solidFill>
                          <a:latin typeface="Cambria Math" panose="02040503050406030204" pitchFamily="18" charset="0"/>
                        </a:rPr>
                        <m:t> </m:t>
                      </m:r>
                      <m:r>
                        <a:rPr lang="en-GB" sz="2000" i="1" dirty="0">
                          <a:solidFill>
                            <a:srgbClr val="FF0000"/>
                          </a:solidFill>
                          <a:latin typeface="Cambria Math" panose="02040503050406030204" pitchFamily="18" charset="0"/>
                        </a:rPr>
                        <m:t>€1 </m:t>
                      </m:r>
                      <m:r>
                        <a:rPr lang="en-GB" sz="2000" i="1" dirty="0">
                          <a:solidFill>
                            <a:srgbClr val="FF0000"/>
                          </a:solidFill>
                          <a:latin typeface="Cambria Math" panose="02040503050406030204" pitchFamily="18" charset="0"/>
                        </a:rPr>
                        <m:t>𝑚𝑖𝑙𝑙𝑖𝑜𝑛</m:t>
                      </m:r>
                      <m:r>
                        <a:rPr lang="en-GB" sz="2000" i="1" dirty="0" smtClean="0">
                          <a:solidFill>
                            <a:srgbClr val="FF0000"/>
                          </a:solidFill>
                          <a:latin typeface="Cambria Math" panose="02040503050406030204" pitchFamily="18" charset="0"/>
                          <a:ea typeface="Cambria Math" panose="02040503050406030204" pitchFamily="18" charset="0"/>
                        </a:rPr>
                        <m:t>×</m:t>
                      </m:r>
                      <m:r>
                        <a:rPr lang="en-GB" sz="2000" i="1" dirty="0">
                          <a:solidFill>
                            <a:srgbClr val="FF0000"/>
                          </a:solidFill>
                          <a:latin typeface="Cambria Math" panose="02040503050406030204" pitchFamily="18" charset="0"/>
                        </a:rPr>
                        <m:t>1.13</m:t>
                      </m:r>
                      <m:r>
                        <a:rPr lang="en-GB" sz="2000" b="0" i="1" dirty="0" smtClean="0">
                          <a:solidFill>
                            <a:srgbClr val="FF0000"/>
                          </a:solidFill>
                          <a:latin typeface="Cambria Math" panose="02040503050406030204" pitchFamily="18" charset="0"/>
                        </a:rPr>
                        <m:t> </m:t>
                      </m:r>
                      <m:r>
                        <m:rPr>
                          <m:nor/>
                        </m:rPr>
                        <a:rPr lang="en-GB" sz="2000" dirty="0">
                          <a:solidFill>
                            <a:srgbClr val="FF0000"/>
                          </a:solidFill>
                        </a:rPr>
                        <m:t>$</m:t>
                      </m:r>
                      <m:r>
                        <a:rPr lang="en-GB" sz="2000" i="1" dirty="0">
                          <a:solidFill>
                            <a:srgbClr val="FF0000"/>
                          </a:solidFill>
                          <a:latin typeface="Cambria Math" panose="02040503050406030204" pitchFamily="18" charset="0"/>
                        </a:rPr>
                        <m:t>/€=$1,130,000</m:t>
                      </m:r>
                    </m:oMath>
                  </m:oMathPara>
                </a14:m>
                <a:endParaRPr lang="en-GB" sz="2000" dirty="0">
                  <a:solidFill>
                    <a:srgbClr val="FF0000"/>
                  </a:solidFill>
                </a:endParaRPr>
              </a:p>
              <a:p>
                <a:pPr>
                  <a:spcAft>
                    <a:spcPts val="600"/>
                  </a:spcAft>
                  <a:buFont typeface="Arial" panose="020B0604020202020204" pitchFamily="34" charset="0"/>
                  <a:buChar char="•"/>
                </a:pPr>
                <a:r>
                  <a:rPr lang="en-GB" sz="2000" dirty="0"/>
                  <a:t>If you pay for the machine in six months when it ships, the cost is</a:t>
                </a:r>
              </a:p>
              <a:p>
                <a:pPr marL="109728" indent="0">
                  <a:spcAft>
                    <a:spcPts val="600"/>
                  </a:spcAft>
                  <a:buNone/>
                </a:pPr>
                <a14:m>
                  <m:oMathPara xmlns:m="http://schemas.openxmlformats.org/officeDocument/2006/math">
                    <m:oMathParaPr>
                      <m:jc m:val="centerGroup"/>
                    </m:oMathParaPr>
                    <m:oMath xmlns:m="http://schemas.openxmlformats.org/officeDocument/2006/math">
                      <m:r>
                        <a:rPr lang="en-GB" sz="200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1 </m:t>
                      </m:r>
                      <m:r>
                        <a:rPr lang="en-GB" sz="2000" i="1" dirty="0">
                          <a:solidFill>
                            <a:srgbClr val="FF0000"/>
                          </a:solidFill>
                          <a:latin typeface="Cambria Math" panose="02040503050406030204" pitchFamily="18" charset="0"/>
                        </a:rPr>
                        <m:t>𝑚𝑖𝑙𝑙𝑖𝑜𝑛</m:t>
                      </m:r>
                      <m:r>
                        <a:rPr lang="en-GB" sz="2000" i="1" dirty="0" smtClean="0">
                          <a:solidFill>
                            <a:srgbClr val="FF0000"/>
                          </a:solidFill>
                          <a:latin typeface="Cambria Math" panose="02040503050406030204" pitchFamily="18" charset="0"/>
                          <a:ea typeface="Cambria Math" panose="02040503050406030204" pitchFamily="18" charset="0"/>
                        </a:rPr>
                        <m:t>×</m:t>
                      </m:r>
                      <m:r>
                        <a:rPr lang="en-GB" sz="2000" i="1" dirty="0">
                          <a:solidFill>
                            <a:srgbClr val="FF0000"/>
                          </a:solidFill>
                          <a:latin typeface="Cambria Math" panose="02040503050406030204" pitchFamily="18" charset="0"/>
                        </a:rPr>
                        <m:t>1.23</m:t>
                      </m:r>
                      <m:r>
                        <m:rPr>
                          <m:nor/>
                        </m:rPr>
                        <a:rPr lang="en-GB" sz="2000" b="0" i="0" dirty="0" smtClean="0">
                          <a:solidFill>
                            <a:srgbClr val="FF0000"/>
                          </a:solidFill>
                          <a:latin typeface="Cambria Math" panose="02040503050406030204" pitchFamily="18" charset="0"/>
                        </a:rPr>
                        <m:t> </m:t>
                      </m:r>
                      <m:r>
                        <m:rPr>
                          <m:nor/>
                        </m:rPr>
                        <a:rPr lang="en-GB" sz="2000" dirty="0">
                          <a:solidFill>
                            <a:srgbClr val="FF0000"/>
                          </a:solidFill>
                        </a:rPr>
                        <m:t>$</m:t>
                      </m:r>
                      <m:r>
                        <a:rPr lang="en-GB" sz="2000" i="1" dirty="0">
                          <a:solidFill>
                            <a:srgbClr val="FF0000"/>
                          </a:solidFill>
                          <a:latin typeface="Cambria Math" panose="02040503050406030204" pitchFamily="18" charset="0"/>
                        </a:rPr>
                        <m:t>/€=$1,230,000</m:t>
                      </m:r>
                    </m:oMath>
                  </m:oMathPara>
                </a14:m>
                <a:endParaRPr lang="en-GB" sz="2000" dirty="0">
                  <a:solidFill>
                    <a:srgbClr val="FF0000"/>
                  </a:solidFill>
                </a:endParaRPr>
              </a:p>
              <a:p>
                <a:pPr>
                  <a:spcAft>
                    <a:spcPts val="600"/>
                  </a:spcAft>
                  <a:buFont typeface="Arial" panose="020B0604020202020204" pitchFamily="34" charset="0"/>
                  <a:buChar char="•"/>
                </a:pPr>
                <a:r>
                  <a:rPr lang="en-GB" sz="2000" dirty="0"/>
                  <a:t>Because of the change in exchange rates, the cost of the machine rises </a:t>
                </a:r>
                <a:r>
                  <a:rPr lang="en-GB" sz="2000" dirty="0">
                    <a:solidFill>
                      <a:srgbClr val="FF0000"/>
                    </a:solidFill>
                  </a:rPr>
                  <a:t>$100,000 </a:t>
                </a:r>
                <a:r>
                  <a:rPr lang="en-GB" sz="2000" dirty="0"/>
                  <a:t>or about </a:t>
                </a:r>
                <a:r>
                  <a:rPr lang="en-GB" sz="2000" dirty="0">
                    <a:solidFill>
                      <a:srgbClr val="FF0000"/>
                    </a:solidFill>
                  </a:rPr>
                  <a:t>8.8%</a:t>
                </a:r>
                <a:r>
                  <a:rPr lang="en-GB" sz="2000" dirty="0"/>
                  <a:t> higher.</a:t>
                </a:r>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37020" y="1090568"/>
                <a:ext cx="11982276" cy="5767431"/>
              </a:xfrm>
              <a:blipFill>
                <a:blip r:embed="rId2"/>
                <a:stretch>
                  <a:fillRect t="-116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F0F8A07-E81A-470C-84A9-DCF3CE2A0024}"/>
              </a:ext>
            </a:extLst>
          </p:cNvPr>
          <p:cNvSpPr>
            <a:spLocks noGrp="1"/>
          </p:cNvSpPr>
          <p:nvPr>
            <p:ph type="sldNum" sz="quarter" idx="12"/>
          </p:nvPr>
        </p:nvSpPr>
        <p:spPr/>
        <p:txBody>
          <a:bodyPr/>
          <a:lstStyle/>
          <a:p>
            <a:fld id="{E268A2EE-60DF-4D9A-BDB5-E8B57244CE40}" type="slidenum">
              <a:rPr lang="en-GB" smtClean="0"/>
              <a:pPr/>
              <a:t>27</a:t>
            </a:fld>
            <a:endParaRPr lang="en-GB"/>
          </a:p>
        </p:txBody>
      </p:sp>
    </p:spTree>
    <p:extLst>
      <p:ext uri="{BB962C8B-B14F-4D97-AF65-F5344CB8AC3E}">
        <p14:creationId xmlns:p14="http://schemas.microsoft.com/office/powerpoint/2010/main" val="3529831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Hedging with Forward Contracts</a:t>
            </a:r>
          </a:p>
        </p:txBody>
      </p:sp>
      <p:sp>
        <p:nvSpPr>
          <p:cNvPr id="3" name="Content Placeholder 2"/>
          <p:cNvSpPr>
            <a:spLocks noGrp="1"/>
          </p:cNvSpPr>
          <p:nvPr>
            <p:ph idx="1"/>
          </p:nvPr>
        </p:nvSpPr>
        <p:spPr>
          <a:xfrm>
            <a:off x="137020" y="1090568"/>
            <a:ext cx="11982276" cy="5767431"/>
          </a:xfrm>
        </p:spPr>
        <p:txBody>
          <a:bodyPr>
            <a:normAutofit lnSpcReduction="10000"/>
          </a:bodyPr>
          <a:lstStyle/>
          <a:p>
            <a:pPr>
              <a:spcAft>
                <a:spcPts val="600"/>
              </a:spcAft>
              <a:buFont typeface="Wingdings" panose="05000000000000000000" pitchFamily="2" charset="2"/>
              <a:buChar char="q"/>
            </a:pPr>
            <a:r>
              <a:rPr lang="en-GB" sz="2000" b="1" u="sng" dirty="0"/>
              <a:t>First way to reduce risk:</a:t>
            </a:r>
            <a:r>
              <a:rPr lang="en-GB" sz="2000" b="1" dirty="0"/>
              <a:t> </a:t>
            </a:r>
            <a:r>
              <a:rPr lang="en-GB" sz="2000" dirty="0"/>
              <a:t>One way to reduce the risk of exchange rate fluctuations is to have an </a:t>
            </a:r>
            <a:r>
              <a:rPr lang="en-GB" sz="2000" dirty="0">
                <a:solidFill>
                  <a:srgbClr val="FF0000"/>
                </a:solidFill>
              </a:rPr>
              <a:t>exchange rate forward contract</a:t>
            </a:r>
            <a:r>
              <a:rPr lang="en-GB" sz="2000" dirty="0"/>
              <a:t>: </a:t>
            </a:r>
          </a:p>
          <a:p>
            <a:pPr>
              <a:spcAft>
                <a:spcPts val="600"/>
              </a:spcAft>
              <a:buFont typeface="Wingdings" panose="05000000000000000000" pitchFamily="2" charset="2"/>
              <a:buChar char="§"/>
            </a:pPr>
            <a:r>
              <a:rPr lang="en-GB" sz="2000" b="1" u="sng" dirty="0"/>
              <a:t>What is a forward contract?</a:t>
            </a:r>
          </a:p>
          <a:p>
            <a:pPr marL="109728" indent="0">
              <a:spcAft>
                <a:spcPts val="600"/>
              </a:spcAft>
              <a:buNone/>
            </a:pPr>
            <a:r>
              <a:rPr lang="en-GB" sz="2000" dirty="0">
                <a:solidFill>
                  <a:srgbClr val="FF0000"/>
                </a:solidFill>
              </a:rPr>
              <a:t>Forward</a:t>
            </a:r>
            <a:r>
              <a:rPr lang="en-GB" sz="2000" dirty="0"/>
              <a:t> </a:t>
            </a:r>
            <a:r>
              <a:rPr lang="en-GB" sz="2000" dirty="0">
                <a:solidFill>
                  <a:srgbClr val="FF0000"/>
                </a:solidFill>
              </a:rPr>
              <a:t>Contract</a:t>
            </a:r>
            <a:r>
              <a:rPr lang="en-GB" sz="2000" dirty="0"/>
              <a:t>: An agreement to trade an asset on some future date, at a price that is locked in today. </a:t>
            </a:r>
          </a:p>
          <a:p>
            <a:pPr marL="109728" indent="0">
              <a:spcAft>
                <a:spcPts val="600"/>
              </a:spcAft>
              <a:buNone/>
            </a:pPr>
            <a:r>
              <a:rPr lang="en-GB" sz="2000" dirty="0">
                <a:solidFill>
                  <a:srgbClr val="FF0000"/>
                </a:solidFill>
              </a:rPr>
              <a:t>Futures contracts </a:t>
            </a:r>
            <a:r>
              <a:rPr lang="en-GB" sz="2000" dirty="0"/>
              <a:t>(contrary to </a:t>
            </a:r>
            <a:r>
              <a:rPr lang="en-GB" sz="2000" dirty="0">
                <a:solidFill>
                  <a:srgbClr val="FF0000"/>
                </a:solidFill>
              </a:rPr>
              <a:t>long-term contracts</a:t>
            </a:r>
            <a:r>
              <a:rPr lang="en-GB" sz="2000" dirty="0"/>
              <a:t>) </a:t>
            </a:r>
            <a:r>
              <a:rPr lang="en-GB" sz="2000" u="sng" dirty="0"/>
              <a:t>are traded anonymously</a:t>
            </a:r>
            <a:r>
              <a:rPr lang="en-GB" sz="2000" dirty="0"/>
              <a:t> on an exchange at a publicly observed market price and </a:t>
            </a:r>
            <a:r>
              <a:rPr lang="en-GB" sz="2000" u="sng" dirty="0"/>
              <a:t>are generally very liquid</a:t>
            </a:r>
            <a:r>
              <a:rPr lang="en-GB" sz="2000" dirty="0"/>
              <a:t>. Both the buyer and the seller can get out of the contract at any time by </a:t>
            </a:r>
            <a:r>
              <a:rPr lang="en-GB" sz="2000" u="sng" dirty="0"/>
              <a:t>selling it to a third party at the current market price</a:t>
            </a:r>
            <a:r>
              <a:rPr lang="en-GB" sz="2000" dirty="0"/>
              <a:t>. These contracts are designed to reduce risk.</a:t>
            </a:r>
          </a:p>
          <a:p>
            <a:pPr>
              <a:spcAft>
                <a:spcPts val="600"/>
              </a:spcAft>
              <a:buFont typeface="Wingdings" panose="05000000000000000000" pitchFamily="2" charset="2"/>
              <a:buChar char="§"/>
            </a:pPr>
            <a:endParaRPr lang="en-GB" sz="800" dirty="0"/>
          </a:p>
          <a:p>
            <a:pPr>
              <a:spcAft>
                <a:spcPts val="600"/>
              </a:spcAft>
              <a:buFont typeface="Wingdings" panose="05000000000000000000" pitchFamily="2" charset="2"/>
              <a:buChar char="Ø"/>
            </a:pPr>
            <a:r>
              <a:rPr lang="en-GB" sz="2000" b="1" u="sng" dirty="0"/>
              <a:t>Forward Exchange Rate:</a:t>
            </a:r>
          </a:p>
          <a:p>
            <a:pPr>
              <a:spcAft>
                <a:spcPts val="600"/>
              </a:spcAft>
              <a:buFont typeface="Arial" panose="020B0604020202020204" pitchFamily="34" charset="0"/>
              <a:buChar char="•"/>
            </a:pPr>
            <a:r>
              <a:rPr lang="en-GB" sz="2000" dirty="0"/>
              <a:t>A </a:t>
            </a:r>
            <a:r>
              <a:rPr lang="en-GB" sz="2000" dirty="0">
                <a:solidFill>
                  <a:srgbClr val="FF0000"/>
                </a:solidFill>
              </a:rPr>
              <a:t>currency forward contract </a:t>
            </a:r>
            <a:r>
              <a:rPr lang="en-GB" sz="2000" dirty="0"/>
              <a:t>is a contract that sets the exchange rate in advance. </a:t>
            </a:r>
            <a:r>
              <a:rPr lang="en-GB" sz="2000" u="sng" dirty="0"/>
              <a:t>By entering into a currency forward contract, a firm can </a:t>
            </a:r>
            <a:r>
              <a:rPr lang="en-GB" sz="2000" u="sng" dirty="0">
                <a:solidFill>
                  <a:srgbClr val="FF0000"/>
                </a:solidFill>
              </a:rPr>
              <a:t>lock in an exchange rate in advance </a:t>
            </a:r>
            <a:r>
              <a:rPr lang="en-GB" sz="2000" u="sng" dirty="0"/>
              <a:t>and reduce or eliminate its exposure to fluctuations in a currency’s value.</a:t>
            </a:r>
            <a:r>
              <a:rPr lang="en-GB" sz="2000" dirty="0"/>
              <a:t> The exchange rate set in the contract is referred to as the </a:t>
            </a:r>
            <a:r>
              <a:rPr lang="en-GB" sz="2000" dirty="0">
                <a:solidFill>
                  <a:srgbClr val="FF0000"/>
                </a:solidFill>
              </a:rPr>
              <a:t>forward exchange rate</a:t>
            </a:r>
            <a:r>
              <a:rPr lang="en-GB" sz="2000" dirty="0"/>
              <a:t>.</a:t>
            </a:r>
            <a:endParaRPr lang="en-GB" sz="2000" u="sng" dirty="0"/>
          </a:p>
          <a:p>
            <a:pPr>
              <a:spcAft>
                <a:spcPts val="600"/>
              </a:spcAft>
              <a:buFont typeface="Arial" panose="020B0604020202020204" pitchFamily="34" charset="0"/>
              <a:buChar char="•"/>
            </a:pPr>
            <a:r>
              <a:rPr lang="en-GB" sz="2000" b="1" u="sng" dirty="0"/>
              <a:t>A currency forward contract specifies:</a:t>
            </a:r>
          </a:p>
          <a:p>
            <a:pPr marL="624078" indent="-514350">
              <a:spcBef>
                <a:spcPts val="0"/>
              </a:spcBef>
              <a:buFont typeface="+mj-lt"/>
              <a:buAutoNum type="romanLcPeriod"/>
            </a:pPr>
            <a:r>
              <a:rPr lang="en-GB" sz="2000" dirty="0"/>
              <a:t>An exchange rate</a:t>
            </a:r>
          </a:p>
          <a:p>
            <a:pPr marL="624078" indent="-514350">
              <a:spcBef>
                <a:spcPts val="0"/>
              </a:spcBef>
              <a:buFont typeface="+mj-lt"/>
              <a:buAutoNum type="romanLcPeriod"/>
            </a:pPr>
            <a:r>
              <a:rPr lang="en-GB" sz="2000" dirty="0"/>
              <a:t>An amount of currency to exchange</a:t>
            </a:r>
          </a:p>
          <a:p>
            <a:pPr marL="624078" indent="-514350">
              <a:spcBef>
                <a:spcPts val="0"/>
              </a:spcBef>
              <a:buFont typeface="+mj-lt"/>
              <a:buAutoNum type="romanLcPeriod"/>
            </a:pPr>
            <a:r>
              <a:rPr lang="en-GB" sz="2000" dirty="0"/>
              <a:t>A delivery date on which the exchange will take place</a:t>
            </a:r>
          </a:p>
          <a:p>
            <a:pPr>
              <a:spcAft>
                <a:spcPts val="600"/>
              </a:spcAft>
              <a:buFont typeface="Arial" panose="020B0604020202020204" pitchFamily="34" charset="0"/>
              <a:buChar char="•"/>
            </a:pPr>
            <a:endParaRPr lang="en-GB" sz="2000" u="sng"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p:txBody>
      </p:sp>
      <p:sp>
        <p:nvSpPr>
          <p:cNvPr id="4" name="Slide Number Placeholder 3">
            <a:extLst>
              <a:ext uri="{FF2B5EF4-FFF2-40B4-BE49-F238E27FC236}">
                <a16:creationId xmlns:a16="http://schemas.microsoft.com/office/drawing/2014/main" id="{10B95DA2-0CA5-4401-8A56-03E04DC96C53}"/>
              </a:ext>
            </a:extLst>
          </p:cNvPr>
          <p:cNvSpPr>
            <a:spLocks noGrp="1"/>
          </p:cNvSpPr>
          <p:nvPr>
            <p:ph type="sldNum" sz="quarter" idx="12"/>
          </p:nvPr>
        </p:nvSpPr>
        <p:spPr/>
        <p:txBody>
          <a:bodyPr/>
          <a:lstStyle/>
          <a:p>
            <a:fld id="{E268A2EE-60DF-4D9A-BDB5-E8B57244CE40}" type="slidenum">
              <a:rPr lang="en-GB" smtClean="0"/>
              <a:pPr/>
              <a:t>28</a:t>
            </a:fld>
            <a:endParaRPr lang="en-GB"/>
          </a:p>
        </p:txBody>
      </p:sp>
    </p:spTree>
    <p:extLst>
      <p:ext uri="{BB962C8B-B14F-4D97-AF65-F5344CB8AC3E}">
        <p14:creationId xmlns:p14="http://schemas.microsoft.com/office/powerpoint/2010/main" val="12181980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Cash-and-Carry and the Pricing of Currency Forwards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37020" y="1090568"/>
                <a:ext cx="11982276" cy="5767431"/>
              </a:xfrm>
            </p:spPr>
            <p:txBody>
              <a:bodyPr>
                <a:normAutofit/>
              </a:bodyPr>
              <a:lstStyle/>
              <a:p>
                <a:pPr>
                  <a:spcAft>
                    <a:spcPts val="600"/>
                  </a:spcAft>
                  <a:buFont typeface="Wingdings" panose="05000000000000000000" pitchFamily="2" charset="2"/>
                  <a:buChar char="q"/>
                </a:pPr>
                <a:r>
                  <a:rPr lang="en-GB" sz="2000" b="1" u="sng" dirty="0"/>
                  <a:t>Second way to reduce risk:</a:t>
                </a:r>
                <a:r>
                  <a:rPr lang="en-GB" sz="2000" b="1" dirty="0"/>
                  <a:t> </a:t>
                </a:r>
                <a:r>
                  <a:rPr lang="en-GB" sz="2000" dirty="0"/>
                  <a:t>The </a:t>
                </a:r>
                <a:r>
                  <a:rPr lang="en-GB" sz="2000" dirty="0">
                    <a:solidFill>
                      <a:srgbClr val="FF0000"/>
                    </a:solidFill>
                  </a:rPr>
                  <a:t>Cash-and-Carry strategy</a:t>
                </a:r>
                <a:r>
                  <a:rPr lang="en-GB" sz="2000" dirty="0"/>
                  <a:t>, besides the </a:t>
                </a:r>
                <a:r>
                  <a:rPr lang="en-GB" sz="2000" dirty="0">
                    <a:solidFill>
                      <a:srgbClr val="FF0000"/>
                    </a:solidFill>
                  </a:rPr>
                  <a:t>currency forward contract</a:t>
                </a:r>
                <a:r>
                  <a:rPr lang="en-GB" sz="2000" dirty="0"/>
                  <a:t>,</a:t>
                </a:r>
                <a:r>
                  <a:rPr lang="en-GB" sz="2000" dirty="0">
                    <a:solidFill>
                      <a:srgbClr val="FF0000"/>
                    </a:solidFill>
                  </a:rPr>
                  <a:t> </a:t>
                </a:r>
                <a:r>
                  <a:rPr lang="en-GB" sz="2000" dirty="0"/>
                  <a:t>is another way that firms or banks can use to eliminate exchange rate risk.</a:t>
                </a:r>
              </a:p>
              <a:p>
                <a:pPr>
                  <a:spcAft>
                    <a:spcPts val="600"/>
                  </a:spcAft>
                  <a:buFont typeface="Wingdings" panose="05000000000000000000" pitchFamily="2" charset="2"/>
                  <a:buChar char="Ø"/>
                </a:pPr>
                <a:r>
                  <a:rPr lang="en-GB" sz="2000" b="1" u="sng" dirty="0"/>
                  <a:t>Cash-and-Carry Strategy</a:t>
                </a:r>
                <a:r>
                  <a:rPr lang="en-GB" sz="2000" dirty="0"/>
                  <a:t>: </a:t>
                </a:r>
              </a:p>
              <a:p>
                <a:pPr>
                  <a:spcAft>
                    <a:spcPts val="600"/>
                  </a:spcAft>
                  <a:buFont typeface="Arial" panose="020B0604020202020204" pitchFamily="34" charset="0"/>
                  <a:buChar char="•"/>
                </a:pPr>
                <a:r>
                  <a:rPr lang="en-GB" sz="2000" dirty="0"/>
                  <a:t>A strategy used to lock in the future cost of an asset by </a:t>
                </a:r>
                <a:r>
                  <a:rPr lang="en-GB" sz="2000" b="1" dirty="0">
                    <a:solidFill>
                      <a:srgbClr val="FF0000"/>
                    </a:solidFill>
                  </a:rPr>
                  <a:t>buying the asset for cash </a:t>
                </a:r>
                <a:r>
                  <a:rPr lang="en-GB" sz="2000" dirty="0"/>
                  <a:t>today and “</a:t>
                </a:r>
                <a:r>
                  <a:rPr lang="en-GB" sz="2000" dirty="0">
                    <a:solidFill>
                      <a:srgbClr val="FF0000"/>
                    </a:solidFill>
                  </a:rPr>
                  <a:t>carrying</a:t>
                </a:r>
                <a:r>
                  <a:rPr lang="en-GB" sz="2000" dirty="0"/>
                  <a:t>” it until a future date. For the exchange currency, we </a:t>
                </a:r>
                <a:r>
                  <a:rPr lang="en-GB" sz="2000" b="1" dirty="0"/>
                  <a:t>borrow</a:t>
                </a:r>
                <a:r>
                  <a:rPr lang="en-GB" sz="2000" dirty="0"/>
                  <a:t> cash, and we then invest (carry) in the future.</a:t>
                </a:r>
              </a:p>
              <a:p>
                <a:pPr>
                  <a:spcAft>
                    <a:spcPts val="600"/>
                  </a:spcAft>
                  <a:buFont typeface="Wingdings" panose="05000000000000000000" pitchFamily="2" charset="2"/>
                  <a:buChar char="§"/>
                </a:pPr>
                <a:r>
                  <a:rPr lang="en-GB" sz="2000" b="1" u="sng" dirty="0"/>
                  <a:t>The Law of One Price and the Forward Exchange Rate</a:t>
                </a:r>
                <a:r>
                  <a:rPr lang="en-GB" sz="2000" b="1" dirty="0"/>
                  <a:t>: </a:t>
                </a:r>
              </a:p>
              <a:p>
                <a:pPr>
                  <a:spcAft>
                    <a:spcPts val="600"/>
                  </a:spcAft>
                  <a:buFont typeface="Arial" panose="020B0604020202020204" pitchFamily="34" charset="0"/>
                  <a:buChar char="•"/>
                </a:pPr>
                <a:r>
                  <a:rPr lang="en-GB" sz="2000" dirty="0"/>
                  <a:t>Currency forward contracts allow investors to exchange a foreign currency (say </a:t>
                </a:r>
                <a:r>
                  <a:rPr lang="en-GB" sz="2000" dirty="0">
                    <a:solidFill>
                      <a:srgbClr val="FF0000"/>
                    </a:solidFill>
                  </a:rPr>
                  <a:t>€</a:t>
                </a:r>
                <a:r>
                  <a:rPr lang="en-GB" sz="2000" dirty="0"/>
                  <a:t>) </a:t>
                </a:r>
                <a:r>
                  <a:rPr lang="en-GB" sz="2000" u="sng" dirty="0"/>
                  <a:t>in the future</a:t>
                </a:r>
                <a:r>
                  <a:rPr lang="en-GB" sz="2000" dirty="0"/>
                  <a:t> for dollars </a:t>
                </a:r>
                <a:r>
                  <a:rPr lang="en-GB" sz="2000" u="sng" dirty="0"/>
                  <a:t>in the future </a:t>
                </a:r>
                <a:r>
                  <a:rPr lang="en-GB" sz="2000" dirty="0"/>
                  <a:t>at the forward exchange rate (</a:t>
                </a:r>
                <a14:m>
                  <m:oMath xmlns:m="http://schemas.openxmlformats.org/officeDocument/2006/math">
                    <m:r>
                      <a:rPr lang="en-GB" sz="2000" b="0" i="1" smtClean="0">
                        <a:solidFill>
                          <a:srgbClr val="FF0000"/>
                        </a:solidFill>
                        <a:latin typeface="Cambria Math" panose="02040503050406030204" pitchFamily="18" charset="0"/>
                      </a:rPr>
                      <m:t>𝐹</m:t>
                    </m:r>
                  </m:oMath>
                </a14:m>
                <a:r>
                  <a:rPr lang="en-GB" sz="2000" dirty="0"/>
                  <a:t>), but the </a:t>
                </a:r>
                <a:r>
                  <a:rPr lang="en-GB" sz="2000" u="sng" dirty="0"/>
                  <a:t>cash-and-carry strategy does the same job in three steps</a:t>
                </a:r>
                <a:r>
                  <a:rPr lang="en-GB" sz="2000" dirty="0"/>
                  <a:t>, and according to the </a:t>
                </a:r>
                <a:r>
                  <a:rPr lang="en-GB" sz="2000" dirty="0">
                    <a:solidFill>
                      <a:srgbClr val="FF0000"/>
                    </a:solidFill>
                  </a:rPr>
                  <a:t>Law of One Price, </a:t>
                </a:r>
                <a:r>
                  <a:rPr lang="en-GB" sz="2000" dirty="0"/>
                  <a:t>they </a:t>
                </a:r>
                <a:r>
                  <a:rPr lang="en-GB" sz="2000" u="sng" dirty="0"/>
                  <a:t>should give the same result</a:t>
                </a:r>
                <a:r>
                  <a:rPr lang="en-GB" sz="2000" dirty="0"/>
                  <a:t>.</a:t>
                </a:r>
                <a:endParaRPr lang="en-GB" sz="2000" u="sng" dirty="0"/>
              </a:p>
              <a:p>
                <a:pPr>
                  <a:spcAft>
                    <a:spcPts val="600"/>
                  </a:spcAft>
                  <a:buFont typeface="Arial" panose="020B0604020202020204" pitchFamily="34" charset="0"/>
                  <a:buChar char="•"/>
                </a:pPr>
                <a:r>
                  <a:rPr lang="en-GB" sz="2000" b="1" u="sng" dirty="0"/>
                  <a:t>Three steps of cash-and-carry strategy: </a:t>
                </a:r>
              </a:p>
              <a:p>
                <a:pPr marL="566928" indent="-457200">
                  <a:spcAft>
                    <a:spcPts val="600"/>
                  </a:spcAft>
                  <a:buFont typeface="+mj-lt"/>
                  <a:buAutoNum type="arabicPeriod"/>
                </a:pPr>
                <a:r>
                  <a:rPr lang="en-GB" sz="2000" dirty="0"/>
                  <a:t>Borrow </a:t>
                </a:r>
                <a:r>
                  <a:rPr lang="en-GB" sz="2000" dirty="0">
                    <a:solidFill>
                      <a:srgbClr val="FF0000"/>
                    </a:solidFill>
                  </a:rPr>
                  <a:t>€ </a:t>
                </a:r>
                <a:r>
                  <a:rPr lang="en-GB" sz="2000" dirty="0"/>
                  <a:t>today using a one-year loan at the interest rate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m:t>
                        </m:r>
                      </m:sub>
                    </m:sSub>
                  </m:oMath>
                </a14:m>
                <a:r>
                  <a:rPr lang="en-GB" sz="2000" dirty="0"/>
                  <a:t>.</a:t>
                </a:r>
              </a:p>
              <a:p>
                <a:pPr marL="566928" indent="-457200">
                  <a:spcAft>
                    <a:spcPts val="600"/>
                  </a:spcAft>
                  <a:buFont typeface="+mj-lt"/>
                  <a:buAutoNum type="arabicPeriod"/>
                </a:pPr>
                <a:r>
                  <a:rPr lang="en-GB" sz="2000" dirty="0"/>
                  <a:t>Exchange the </a:t>
                </a:r>
                <a:r>
                  <a:rPr lang="en-GB" sz="2000" dirty="0">
                    <a:solidFill>
                      <a:srgbClr val="FF0000"/>
                    </a:solidFill>
                  </a:rPr>
                  <a:t>€</a:t>
                </a:r>
                <a:r>
                  <a:rPr lang="en-GB" sz="2000" dirty="0"/>
                  <a:t> for </a:t>
                </a:r>
                <a14:m>
                  <m:oMath xmlns:m="http://schemas.openxmlformats.org/officeDocument/2006/math">
                    <m:r>
                      <a:rPr lang="en-GB" sz="2000" i="1" dirty="0" smtClean="0">
                        <a:solidFill>
                          <a:srgbClr val="FF0000"/>
                        </a:solidFill>
                        <a:latin typeface="Cambria Math" panose="02040503050406030204" pitchFamily="18" charset="0"/>
                      </a:rPr>
                      <m:t>$</m:t>
                    </m:r>
                  </m:oMath>
                </a14:m>
                <a:r>
                  <a:rPr lang="en-GB" sz="2000" dirty="0">
                    <a:solidFill>
                      <a:srgbClr val="FF0000"/>
                    </a:solidFill>
                  </a:rPr>
                  <a:t> </a:t>
                </a:r>
                <a:r>
                  <a:rPr lang="en-GB" sz="2000" dirty="0"/>
                  <a:t>today at the spot (current) exchange rate </a:t>
                </a:r>
                <a14:m>
                  <m:oMath xmlns:m="http://schemas.openxmlformats.org/officeDocument/2006/math">
                    <m:r>
                      <a:rPr lang="en-GB" sz="2000" i="1" dirty="0" smtClean="0">
                        <a:solidFill>
                          <a:srgbClr val="FF0000"/>
                        </a:solidFill>
                        <a:latin typeface="Cambria Math" panose="02040503050406030204" pitchFamily="18" charset="0"/>
                      </a:rPr>
                      <m:t>𝑆</m:t>
                    </m:r>
                    <m:r>
                      <a:rPr lang="en-GB" sz="2000" i="1" dirty="0" smtClean="0">
                        <a:solidFill>
                          <a:srgbClr val="FF0000"/>
                        </a:solidFill>
                        <a:latin typeface="Cambria Math" panose="02040503050406030204" pitchFamily="18" charset="0"/>
                      </a:rPr>
                      <m:t>(</m:t>
                    </m:r>
                    <m:f>
                      <m:fPr>
                        <m:ctrlPr>
                          <a:rPr lang="en-GB" sz="200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m:t>
                        </m:r>
                      </m:num>
                      <m:den>
                        <m:r>
                          <a:rPr lang="en-GB" sz="2000" dirty="0">
                            <a:solidFill>
                              <a:srgbClr val="FF0000"/>
                            </a:solidFill>
                            <a:latin typeface="Cambria Math" panose="02040503050406030204" pitchFamily="18" charset="0"/>
                          </a:rPr>
                          <m:t>€</m:t>
                        </m:r>
                      </m:den>
                    </m:f>
                    <m:r>
                      <a:rPr lang="en-GB" sz="2000" b="0" i="1" smtClean="0">
                        <a:solidFill>
                          <a:srgbClr val="FF0000"/>
                        </a:solidFill>
                        <a:latin typeface="Cambria Math" panose="02040503050406030204" pitchFamily="18" charset="0"/>
                      </a:rPr>
                      <m:t>)</m:t>
                    </m:r>
                  </m:oMath>
                </a14:m>
                <a:r>
                  <a:rPr lang="en-GB" sz="2000" dirty="0"/>
                  <a:t>.</a:t>
                </a:r>
              </a:p>
              <a:p>
                <a:pPr marL="566928" indent="-457200">
                  <a:spcAft>
                    <a:spcPts val="600"/>
                  </a:spcAft>
                  <a:buFont typeface="+mj-lt"/>
                  <a:buAutoNum type="arabicPeriod"/>
                </a:pPr>
                <a:r>
                  <a:rPr lang="en-GB" sz="2000" dirty="0"/>
                  <a:t>Invest the </a:t>
                </a:r>
                <a14:m>
                  <m:oMath xmlns:m="http://schemas.openxmlformats.org/officeDocument/2006/math">
                    <m:r>
                      <a:rPr lang="en-GB" sz="2000" b="0" i="1" smtClean="0">
                        <a:solidFill>
                          <a:srgbClr val="FF0000"/>
                        </a:solidFill>
                        <a:latin typeface="Cambria Math" panose="02040503050406030204" pitchFamily="18" charset="0"/>
                      </a:rPr>
                      <m:t>$</m:t>
                    </m:r>
                  </m:oMath>
                </a14:m>
                <a:r>
                  <a:rPr lang="en-GB" sz="2000" dirty="0">
                    <a:solidFill>
                      <a:srgbClr val="FF0000"/>
                    </a:solidFill>
                  </a:rPr>
                  <a:t> </a:t>
                </a:r>
                <a:r>
                  <a:rPr lang="en-GB" sz="2000" dirty="0"/>
                  <a:t>today for one year at the interest rate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m:t>
                        </m:r>
                      </m:sub>
                    </m:sSub>
                  </m:oMath>
                </a14:m>
                <a:r>
                  <a:rPr lang="en-GB" sz="2000" dirty="0"/>
                  <a:t>.</a:t>
                </a:r>
              </a:p>
              <a:p>
                <a:pPr>
                  <a:spcAft>
                    <a:spcPts val="600"/>
                  </a:spcAft>
                  <a:buFont typeface="Arial" panose="020B0604020202020204" pitchFamily="34" charset="0"/>
                  <a:buChar char="•"/>
                </a:pPr>
                <a:r>
                  <a:rPr lang="en-GB" sz="2000" dirty="0"/>
                  <a:t>These transactions in red replicate the forward contract in blue. </a:t>
                </a:r>
              </a:p>
              <a:p>
                <a:pPr marL="109728" indent="0">
                  <a:spcAft>
                    <a:spcPts val="600"/>
                  </a:spcAft>
                  <a:buNone/>
                </a:pPr>
                <a:endParaRPr lang="en-GB" sz="2000" dirty="0"/>
              </a:p>
              <a:p>
                <a:pPr>
                  <a:spcAft>
                    <a:spcPts val="600"/>
                  </a:spcAft>
                  <a:buFont typeface="Wingdings" panose="05000000000000000000" pitchFamily="2" charset="2"/>
                  <a:buChar char="§"/>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37020" y="1090568"/>
                <a:ext cx="11982276" cy="5767431"/>
              </a:xfrm>
              <a:blipFill>
                <a:blip r:embed="rId2"/>
                <a:stretch>
                  <a:fillRect t="-634" r="-712"/>
                </a:stretch>
              </a:blipFill>
            </p:spPr>
            <p:txBody>
              <a:bodyPr/>
              <a:lstStyle/>
              <a:p>
                <a:r>
                  <a:rPr lang="en-GB">
                    <a:noFill/>
                  </a:rPr>
                  <a:t> </a:t>
                </a:r>
              </a:p>
            </p:txBody>
          </p:sp>
        </mc:Fallback>
      </mc:AlternateContent>
      <p:pic>
        <p:nvPicPr>
          <p:cNvPr id="7" name="Picture 3" descr="fig30_05.gif">
            <a:extLst>
              <a:ext uri="{FF2B5EF4-FFF2-40B4-BE49-F238E27FC236}">
                <a16:creationId xmlns:a16="http://schemas.microsoft.com/office/drawing/2014/main" id="{41C7C2D3-0BB4-4C10-8A9D-8B9BC9CBA623}"/>
              </a:ext>
            </a:extLst>
          </p:cNvPr>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8151792" y="4496499"/>
            <a:ext cx="3967504" cy="178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58D2898B-EC6D-46AF-8AE4-EA7804DE863B}"/>
              </a:ext>
            </a:extLst>
          </p:cNvPr>
          <p:cNvSpPr txBox="1"/>
          <p:nvPr/>
        </p:nvSpPr>
        <p:spPr>
          <a:xfrm>
            <a:off x="10201014" y="5822994"/>
            <a:ext cx="914400" cy="276999"/>
          </a:xfrm>
          <a:prstGeom prst="rect">
            <a:avLst/>
          </a:prstGeom>
          <a:noFill/>
        </p:spPr>
        <p:txBody>
          <a:bodyPr wrap="square" rtlCol="0">
            <a:spAutoFit/>
          </a:bodyPr>
          <a:lstStyle/>
          <a:p>
            <a:r>
              <a:rPr lang="en-GB" sz="1200" dirty="0"/>
              <a:t>Borrow in </a:t>
            </a:r>
            <a:r>
              <a:rPr lang="en-GB" sz="1200" dirty="0">
                <a:solidFill>
                  <a:srgbClr val="FF0000"/>
                </a:solidFill>
              </a:rPr>
              <a:t>€</a:t>
            </a:r>
            <a:r>
              <a:rPr lang="en-GB" sz="1200" dirty="0"/>
              <a:t> </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765025A-1826-471A-8136-EBAF425ED571}"/>
                  </a:ext>
                </a:extLst>
              </p:cNvPr>
              <p:cNvSpPr txBox="1"/>
              <p:nvPr/>
            </p:nvSpPr>
            <p:spPr>
              <a:xfrm>
                <a:off x="9372147" y="5456877"/>
                <a:ext cx="686254" cy="461665"/>
              </a:xfrm>
              <a:prstGeom prst="rect">
                <a:avLst/>
              </a:prstGeom>
              <a:noFill/>
            </p:spPr>
            <p:txBody>
              <a:bodyPr wrap="square" rtlCol="0">
                <a:spAutoFit/>
              </a:bodyPr>
              <a:lstStyle/>
              <a:p>
                <a:r>
                  <a:rPr lang="en-GB" sz="1200" dirty="0"/>
                  <a:t>Change it into</a:t>
                </a:r>
                <a:r>
                  <a:rPr lang="en-GB" sz="1200" dirty="0">
                    <a:solidFill>
                      <a:srgbClr val="FF0000"/>
                    </a:solidFill>
                  </a:rPr>
                  <a:t> </a:t>
                </a:r>
                <a14:m>
                  <m:oMath xmlns:m="http://schemas.openxmlformats.org/officeDocument/2006/math">
                    <m:r>
                      <a:rPr lang="en-GB" sz="1200" i="1" dirty="0">
                        <a:solidFill>
                          <a:srgbClr val="FF0000"/>
                        </a:solidFill>
                        <a:latin typeface="Cambria Math" panose="02040503050406030204" pitchFamily="18" charset="0"/>
                      </a:rPr>
                      <m:t>$</m:t>
                    </m:r>
                  </m:oMath>
                </a14:m>
                <a:r>
                  <a:rPr lang="en-GB" sz="1200" dirty="0"/>
                  <a:t> </a:t>
                </a:r>
              </a:p>
            </p:txBody>
          </p:sp>
        </mc:Choice>
        <mc:Fallback xmlns="">
          <p:sp>
            <p:nvSpPr>
              <p:cNvPr id="9" name="TextBox 8">
                <a:extLst>
                  <a:ext uri="{FF2B5EF4-FFF2-40B4-BE49-F238E27FC236}">
                    <a16:creationId xmlns:a16="http://schemas.microsoft.com/office/drawing/2014/main" id="{F765025A-1826-471A-8136-EBAF425ED571}"/>
                  </a:ext>
                </a:extLst>
              </p:cNvPr>
              <p:cNvSpPr txBox="1">
                <a:spLocks noRot="1" noChangeAspect="1" noMove="1" noResize="1" noEditPoints="1" noAdjustHandles="1" noChangeArrowheads="1" noChangeShapeType="1" noTextEdit="1"/>
              </p:cNvSpPr>
              <p:nvPr/>
            </p:nvSpPr>
            <p:spPr>
              <a:xfrm>
                <a:off x="9372147" y="5456877"/>
                <a:ext cx="686254" cy="461665"/>
              </a:xfrm>
              <a:prstGeom prst="rect">
                <a:avLst/>
              </a:prstGeom>
              <a:blipFill>
                <a:blip r:embed="rId5"/>
                <a:stretch>
                  <a:fillRect b="-9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AF70CA7-5673-4847-A389-19AE678A2F06}"/>
                  </a:ext>
                </a:extLst>
              </p:cNvPr>
              <p:cNvSpPr txBox="1"/>
              <p:nvPr/>
            </p:nvSpPr>
            <p:spPr>
              <a:xfrm>
                <a:off x="10058401" y="5110830"/>
                <a:ext cx="914400" cy="276999"/>
              </a:xfrm>
              <a:prstGeom prst="rect">
                <a:avLst/>
              </a:prstGeom>
              <a:noFill/>
            </p:spPr>
            <p:txBody>
              <a:bodyPr wrap="square" rtlCol="0">
                <a:spAutoFit/>
              </a:bodyPr>
              <a:lstStyle/>
              <a:p>
                <a:r>
                  <a:rPr lang="en-GB" sz="1200" dirty="0"/>
                  <a:t>Invest the</a:t>
                </a:r>
                <a:r>
                  <a:rPr lang="en-GB" sz="1200" dirty="0">
                    <a:solidFill>
                      <a:srgbClr val="FF0000"/>
                    </a:solidFill>
                  </a:rPr>
                  <a:t> </a:t>
                </a:r>
                <a14:m>
                  <m:oMath xmlns:m="http://schemas.openxmlformats.org/officeDocument/2006/math">
                    <m:r>
                      <a:rPr lang="en-GB" sz="1200" i="1" dirty="0">
                        <a:solidFill>
                          <a:srgbClr val="FF0000"/>
                        </a:solidFill>
                        <a:latin typeface="Cambria Math" panose="02040503050406030204" pitchFamily="18" charset="0"/>
                      </a:rPr>
                      <m:t>$</m:t>
                    </m:r>
                  </m:oMath>
                </a14:m>
                <a:r>
                  <a:rPr lang="en-GB" sz="1200" dirty="0"/>
                  <a:t> </a:t>
                </a:r>
              </a:p>
            </p:txBody>
          </p:sp>
        </mc:Choice>
        <mc:Fallback xmlns="">
          <p:sp>
            <p:nvSpPr>
              <p:cNvPr id="10" name="TextBox 9">
                <a:extLst>
                  <a:ext uri="{FF2B5EF4-FFF2-40B4-BE49-F238E27FC236}">
                    <a16:creationId xmlns:a16="http://schemas.microsoft.com/office/drawing/2014/main" id="{FAF70CA7-5673-4847-A389-19AE678A2F06}"/>
                  </a:ext>
                </a:extLst>
              </p:cNvPr>
              <p:cNvSpPr txBox="1">
                <a:spLocks noRot="1" noChangeAspect="1" noMove="1" noResize="1" noEditPoints="1" noAdjustHandles="1" noChangeArrowheads="1" noChangeShapeType="1" noTextEdit="1"/>
              </p:cNvSpPr>
              <p:nvPr/>
            </p:nvSpPr>
            <p:spPr>
              <a:xfrm>
                <a:off x="10058401" y="5110830"/>
                <a:ext cx="914400" cy="276999"/>
              </a:xfrm>
              <a:prstGeom prst="rect">
                <a:avLst/>
              </a:prstGeom>
              <a:blipFill>
                <a:blip r:embed="rId6"/>
                <a:stretch>
                  <a:fillRect b="-15217"/>
                </a:stretch>
              </a:blipFill>
            </p:spPr>
            <p:txBody>
              <a:bodyPr/>
              <a:lstStyle/>
              <a:p>
                <a:r>
                  <a:rPr lang="en-GB">
                    <a:noFill/>
                  </a:rPr>
                  <a:t> </a:t>
                </a:r>
              </a:p>
            </p:txBody>
          </p:sp>
        </mc:Fallback>
      </mc:AlternateContent>
      <p:sp>
        <p:nvSpPr>
          <p:cNvPr id="11" name="Slide Number Placeholder 10">
            <a:extLst>
              <a:ext uri="{FF2B5EF4-FFF2-40B4-BE49-F238E27FC236}">
                <a16:creationId xmlns:a16="http://schemas.microsoft.com/office/drawing/2014/main" id="{2648EA36-5396-435B-9BF3-AC5C507078AC}"/>
              </a:ext>
            </a:extLst>
          </p:cNvPr>
          <p:cNvSpPr>
            <a:spLocks noGrp="1"/>
          </p:cNvSpPr>
          <p:nvPr>
            <p:ph type="sldNum" sz="quarter" idx="12"/>
          </p:nvPr>
        </p:nvSpPr>
        <p:spPr/>
        <p:txBody>
          <a:bodyPr/>
          <a:lstStyle/>
          <a:p>
            <a:fld id="{E268A2EE-60DF-4D9A-BDB5-E8B57244CE40}" type="slidenum">
              <a:rPr lang="en-GB" smtClean="0"/>
              <a:pPr/>
              <a:t>29</a:t>
            </a:fld>
            <a:endParaRPr lang="en-GB"/>
          </a:p>
        </p:txBody>
      </p:sp>
      <p:sp>
        <p:nvSpPr>
          <p:cNvPr id="4" name="Oval 3">
            <a:extLst>
              <a:ext uri="{FF2B5EF4-FFF2-40B4-BE49-F238E27FC236}">
                <a16:creationId xmlns:a16="http://schemas.microsoft.com/office/drawing/2014/main" id="{8B87DCD9-E9B3-EA74-0926-576CCFB3E3FF}"/>
              </a:ext>
            </a:extLst>
          </p:cNvPr>
          <p:cNvSpPr/>
          <p:nvPr/>
        </p:nvSpPr>
        <p:spPr>
          <a:xfrm>
            <a:off x="11526253" y="5191626"/>
            <a:ext cx="228600" cy="90836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c 4">
            <a:extLst>
              <a:ext uri="{FF2B5EF4-FFF2-40B4-BE49-F238E27FC236}">
                <a16:creationId xmlns:a16="http://schemas.microsoft.com/office/drawing/2014/main" id="{E56545F5-8823-3CF2-0446-185547AA868B}"/>
              </a:ext>
            </a:extLst>
          </p:cNvPr>
          <p:cNvSpPr/>
          <p:nvPr/>
        </p:nvSpPr>
        <p:spPr>
          <a:xfrm>
            <a:off x="11687796" y="6007897"/>
            <a:ext cx="134113" cy="998179"/>
          </a:xfrm>
          <a:prstGeom prst="arc">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6F395434-3949-7940-52E1-1800C511E5A0}"/>
              </a:ext>
            </a:extLst>
          </p:cNvPr>
          <p:cNvSpPr txBox="1"/>
          <p:nvPr/>
        </p:nvSpPr>
        <p:spPr>
          <a:xfrm>
            <a:off x="9372147" y="6384710"/>
            <a:ext cx="2747149" cy="461665"/>
          </a:xfrm>
          <a:prstGeom prst="rect">
            <a:avLst/>
          </a:prstGeom>
          <a:noFill/>
        </p:spPr>
        <p:txBody>
          <a:bodyPr wrap="square" rtlCol="0">
            <a:spAutoFit/>
          </a:bodyPr>
          <a:lstStyle/>
          <a:p>
            <a:r>
              <a:rPr lang="en-GB" sz="800" dirty="0"/>
              <a:t>In the forward contract, every part of the transaction happens in future, apart from the price which is fixed in advance</a:t>
            </a:r>
          </a:p>
        </p:txBody>
      </p:sp>
    </p:spTree>
    <p:extLst>
      <p:ext uri="{BB962C8B-B14F-4D97-AF65-F5344CB8AC3E}">
        <p14:creationId xmlns:p14="http://schemas.microsoft.com/office/powerpoint/2010/main" val="260392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SAMSUNG Group: A Multinational Corporation</a:t>
            </a:r>
          </a:p>
        </p:txBody>
      </p:sp>
      <p:sp>
        <p:nvSpPr>
          <p:cNvPr id="3" name="Content Placeholder 2"/>
          <p:cNvSpPr>
            <a:spLocks noGrp="1"/>
          </p:cNvSpPr>
          <p:nvPr>
            <p:ph idx="1"/>
          </p:nvPr>
        </p:nvSpPr>
        <p:spPr>
          <a:xfrm>
            <a:off x="285227" y="1258349"/>
            <a:ext cx="11421670" cy="5316187"/>
          </a:xfrm>
        </p:spPr>
        <p:txBody>
          <a:bodyPr>
            <a:normAutofit/>
          </a:bodyPr>
          <a:lstStyle/>
          <a:p>
            <a:pPr>
              <a:spcAft>
                <a:spcPts val="600"/>
              </a:spcAft>
              <a:buFont typeface="Wingdings" panose="05000000000000000000" pitchFamily="2" charset="2"/>
              <a:buChar char="q"/>
            </a:pPr>
            <a:r>
              <a:rPr lang="en-US" sz="2000" b="1" dirty="0"/>
              <a:t>One way to understand </a:t>
            </a:r>
            <a:r>
              <a:rPr lang="en-US" sz="2000" b="1" dirty="0" err="1"/>
              <a:t>globalisation</a:t>
            </a:r>
            <a:r>
              <a:rPr lang="en-US" sz="2000" b="1" dirty="0"/>
              <a:t> is to understand the concept of multinational corporations.</a:t>
            </a:r>
          </a:p>
          <a:p>
            <a:pPr>
              <a:spcAft>
                <a:spcPts val="600"/>
              </a:spcAft>
              <a:buFont typeface="Arial" panose="020B0604020202020204" pitchFamily="34" charset="0"/>
              <a:buChar char="•"/>
            </a:pPr>
            <a:r>
              <a:rPr lang="en-US" sz="2000" b="1" dirty="0"/>
              <a:t>Let’s start with </a:t>
            </a:r>
            <a:r>
              <a:rPr lang="en-US" sz="2000" b="1" dirty="0">
                <a:solidFill>
                  <a:srgbClr val="FF0000"/>
                </a:solidFill>
              </a:rPr>
              <a:t>SAMSUNG: </a:t>
            </a:r>
            <a:r>
              <a:rPr lang="en-US" sz="2000" b="1" dirty="0"/>
              <a:t>it</a:t>
            </a:r>
            <a:r>
              <a:rPr lang="en-US" sz="2000" dirty="0"/>
              <a:t> was founded by </a:t>
            </a:r>
            <a:r>
              <a:rPr lang="en-US" sz="2000" b="1" dirty="0"/>
              <a:t>Lee Byung-Chul </a:t>
            </a:r>
            <a:r>
              <a:rPr lang="en-US" sz="2000" dirty="0"/>
              <a:t>in </a:t>
            </a:r>
            <a:r>
              <a:rPr lang="en-US" sz="2000" dirty="0">
                <a:solidFill>
                  <a:srgbClr val="FF0000"/>
                </a:solidFill>
              </a:rPr>
              <a:t>1938</a:t>
            </a:r>
            <a:r>
              <a:rPr lang="en-US" sz="2000" dirty="0"/>
              <a:t> as a trading company.</a:t>
            </a:r>
          </a:p>
          <a:p>
            <a:pPr>
              <a:spcAft>
                <a:spcPts val="600"/>
              </a:spcAft>
              <a:buFont typeface="Arial" panose="020B0604020202020204" pitchFamily="34" charset="0"/>
              <a:buChar char="•"/>
            </a:pPr>
            <a:r>
              <a:rPr lang="en-US" sz="2000" dirty="0"/>
              <a:t>Until the </a:t>
            </a:r>
            <a:r>
              <a:rPr lang="en-US" sz="2000" dirty="0">
                <a:solidFill>
                  <a:srgbClr val="FF0000"/>
                </a:solidFill>
              </a:rPr>
              <a:t>1970s</a:t>
            </a:r>
            <a:r>
              <a:rPr lang="en-US" sz="2000" dirty="0"/>
              <a:t>, the group diversified into areas including</a:t>
            </a:r>
          </a:p>
          <a:p>
            <a:pPr marL="109728" indent="0">
              <a:spcAft>
                <a:spcPts val="600"/>
              </a:spcAft>
              <a:buNone/>
            </a:pPr>
            <a:r>
              <a:rPr lang="en-US" sz="2000" dirty="0">
                <a:solidFill>
                  <a:srgbClr val="FF0000"/>
                </a:solidFill>
              </a:rPr>
              <a:t>food processing</a:t>
            </a:r>
            <a:r>
              <a:rPr lang="en-US" sz="2000" dirty="0"/>
              <a:t>, </a:t>
            </a:r>
            <a:r>
              <a:rPr lang="en-US" sz="2000" dirty="0">
                <a:solidFill>
                  <a:srgbClr val="FF0000"/>
                </a:solidFill>
              </a:rPr>
              <a:t>textiles</a:t>
            </a:r>
            <a:r>
              <a:rPr lang="en-US" sz="2000" dirty="0"/>
              <a:t>, </a:t>
            </a:r>
            <a:r>
              <a:rPr lang="en-US" sz="2000" dirty="0">
                <a:solidFill>
                  <a:srgbClr val="FF0000"/>
                </a:solidFill>
              </a:rPr>
              <a:t>insurance</a:t>
            </a:r>
            <a:r>
              <a:rPr lang="en-US" sz="2000" dirty="0"/>
              <a:t>, </a:t>
            </a:r>
            <a:r>
              <a:rPr lang="en-US" sz="2000" dirty="0">
                <a:solidFill>
                  <a:srgbClr val="FF0000"/>
                </a:solidFill>
              </a:rPr>
              <a:t>securities</a:t>
            </a:r>
            <a:r>
              <a:rPr lang="en-US" sz="2000" dirty="0"/>
              <a:t>, and </a:t>
            </a:r>
            <a:r>
              <a:rPr lang="en-US" sz="2000" dirty="0">
                <a:solidFill>
                  <a:srgbClr val="FF0000"/>
                </a:solidFill>
              </a:rPr>
              <a:t>retail</a:t>
            </a:r>
            <a:r>
              <a:rPr lang="en-US" sz="2000" dirty="0"/>
              <a:t>.</a:t>
            </a:r>
          </a:p>
          <a:p>
            <a:pPr>
              <a:spcAft>
                <a:spcPts val="600"/>
              </a:spcAft>
              <a:buFont typeface="Arial" panose="020B0604020202020204" pitchFamily="34" charset="0"/>
              <a:buChar char="•"/>
            </a:pPr>
            <a:r>
              <a:rPr lang="en-US" sz="2000" dirty="0"/>
              <a:t>By the </a:t>
            </a:r>
            <a:r>
              <a:rPr lang="en-US" sz="2000" dirty="0">
                <a:solidFill>
                  <a:srgbClr val="FF0000"/>
                </a:solidFill>
              </a:rPr>
              <a:t>1990s</a:t>
            </a:r>
            <a:r>
              <a:rPr lang="en-US" sz="2000" dirty="0"/>
              <a:t>, the company entered the </a:t>
            </a:r>
            <a:r>
              <a:rPr lang="en-US" sz="2000" dirty="0">
                <a:solidFill>
                  <a:srgbClr val="FF0000"/>
                </a:solidFill>
              </a:rPr>
              <a:t>electronics industry </a:t>
            </a:r>
            <a:r>
              <a:rPr lang="en-US" sz="2000" dirty="0"/>
              <a:t>among </a:t>
            </a:r>
          </a:p>
          <a:p>
            <a:pPr marL="109728" indent="0">
              <a:spcAft>
                <a:spcPts val="600"/>
              </a:spcAft>
              <a:buNone/>
            </a:pPr>
            <a:r>
              <a:rPr lang="en-US" sz="2000" dirty="0"/>
              <a:t>Other industries such as construction, finance, etc. </a:t>
            </a:r>
          </a:p>
          <a:p>
            <a:pPr>
              <a:spcAft>
                <a:spcPts val="600"/>
              </a:spcAft>
              <a:buFont typeface="Arial" panose="020B0604020202020204" pitchFamily="34" charset="0"/>
              <a:buChar char="•"/>
            </a:pPr>
            <a:r>
              <a:rPr lang="en-US" sz="2000" dirty="0"/>
              <a:t>By the end of the </a:t>
            </a:r>
            <a:r>
              <a:rPr lang="en-US" sz="2000" dirty="0">
                <a:solidFill>
                  <a:srgbClr val="FF0000"/>
                </a:solidFill>
              </a:rPr>
              <a:t>2000s</a:t>
            </a:r>
            <a:r>
              <a:rPr lang="en-US" sz="2000" dirty="0"/>
              <a:t>, the company had established its headquarters</a:t>
            </a:r>
          </a:p>
          <a:p>
            <a:pPr>
              <a:spcAft>
                <a:spcPts val="600"/>
              </a:spcAft>
              <a:buFont typeface="Arial" panose="020B0604020202020204" pitchFamily="34" charset="0"/>
              <a:buChar char="•"/>
            </a:pPr>
            <a:r>
              <a:rPr lang="en-US" sz="2000" dirty="0"/>
              <a:t> in many countries. Its market cap is around </a:t>
            </a:r>
            <a:r>
              <a:rPr lang="en-US" sz="2000" dirty="0">
                <a:solidFill>
                  <a:srgbClr val="FF0000"/>
                </a:solidFill>
              </a:rPr>
              <a:t>$366 trillion </a:t>
            </a:r>
            <a:r>
              <a:rPr lang="en-US" sz="2000" dirty="0"/>
              <a:t>in </a:t>
            </a:r>
            <a:r>
              <a:rPr lang="en-US" sz="2000" dirty="0">
                <a:solidFill>
                  <a:srgbClr val="FF0000"/>
                </a:solidFill>
              </a:rPr>
              <a:t>2023 (July)</a:t>
            </a:r>
            <a:r>
              <a:rPr lang="en-US" sz="2000" dirty="0"/>
              <a:t>.   </a:t>
            </a:r>
            <a:endParaRPr lang="en-GB" sz="20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3</a:t>
            </a:fld>
            <a:endParaRPr lang="en-GB"/>
          </a:p>
        </p:txBody>
      </p:sp>
      <p:pic>
        <p:nvPicPr>
          <p:cNvPr id="6" name="Picture 5">
            <a:extLst>
              <a:ext uri="{FF2B5EF4-FFF2-40B4-BE49-F238E27FC236}">
                <a16:creationId xmlns:a16="http://schemas.microsoft.com/office/drawing/2014/main" id="{5D51699C-4297-3CA1-E3F8-89F2FDF97B6B}"/>
              </a:ext>
            </a:extLst>
          </p:cNvPr>
          <p:cNvPicPr>
            <a:picLocks noChangeAspect="1"/>
          </p:cNvPicPr>
          <p:nvPr/>
        </p:nvPicPr>
        <p:blipFill>
          <a:blip r:embed="rId2"/>
          <a:stretch>
            <a:fillRect/>
          </a:stretch>
        </p:blipFill>
        <p:spPr>
          <a:xfrm>
            <a:off x="7123536" y="4604466"/>
            <a:ext cx="1692073" cy="2253534"/>
          </a:xfrm>
          <a:prstGeom prst="rect">
            <a:avLst/>
          </a:prstGeom>
        </p:spPr>
      </p:pic>
      <p:pic>
        <p:nvPicPr>
          <p:cNvPr id="8" name="Picture 7">
            <a:extLst>
              <a:ext uri="{FF2B5EF4-FFF2-40B4-BE49-F238E27FC236}">
                <a16:creationId xmlns:a16="http://schemas.microsoft.com/office/drawing/2014/main" id="{ABC8BA2A-72DF-67BA-E505-ECD86DEBEA9B}"/>
              </a:ext>
            </a:extLst>
          </p:cNvPr>
          <p:cNvPicPr>
            <a:picLocks noChangeAspect="1"/>
          </p:cNvPicPr>
          <p:nvPr/>
        </p:nvPicPr>
        <p:blipFill rotWithShape="1">
          <a:blip r:embed="rId3"/>
          <a:srcRect l="18219"/>
          <a:stretch/>
        </p:blipFill>
        <p:spPr>
          <a:xfrm>
            <a:off x="3319583" y="4691044"/>
            <a:ext cx="3688841" cy="1603262"/>
          </a:xfrm>
          <a:prstGeom prst="rect">
            <a:avLst/>
          </a:prstGeom>
        </p:spPr>
      </p:pic>
      <p:pic>
        <p:nvPicPr>
          <p:cNvPr id="9" name="Picture 8">
            <a:extLst>
              <a:ext uri="{FF2B5EF4-FFF2-40B4-BE49-F238E27FC236}">
                <a16:creationId xmlns:a16="http://schemas.microsoft.com/office/drawing/2014/main" id="{E002B4E8-AE5C-BC6D-A413-F971369683F8}"/>
              </a:ext>
            </a:extLst>
          </p:cNvPr>
          <p:cNvPicPr>
            <a:picLocks noChangeAspect="1"/>
          </p:cNvPicPr>
          <p:nvPr/>
        </p:nvPicPr>
        <p:blipFill>
          <a:blip r:embed="rId4"/>
          <a:stretch>
            <a:fillRect/>
          </a:stretch>
        </p:blipFill>
        <p:spPr>
          <a:xfrm>
            <a:off x="485103" y="4691044"/>
            <a:ext cx="2756497" cy="1918777"/>
          </a:xfrm>
          <a:prstGeom prst="rect">
            <a:avLst/>
          </a:prstGeom>
        </p:spPr>
      </p:pic>
      <p:pic>
        <p:nvPicPr>
          <p:cNvPr id="10" name="Picture 9">
            <a:extLst>
              <a:ext uri="{FF2B5EF4-FFF2-40B4-BE49-F238E27FC236}">
                <a16:creationId xmlns:a16="http://schemas.microsoft.com/office/drawing/2014/main" id="{14709256-B352-3A8C-AEFF-05FFA4912D7A}"/>
              </a:ext>
            </a:extLst>
          </p:cNvPr>
          <p:cNvPicPr>
            <a:picLocks noChangeAspect="1"/>
          </p:cNvPicPr>
          <p:nvPr/>
        </p:nvPicPr>
        <p:blipFill>
          <a:blip r:embed="rId5"/>
          <a:stretch>
            <a:fillRect/>
          </a:stretch>
        </p:blipFill>
        <p:spPr>
          <a:xfrm>
            <a:off x="9884942" y="2323070"/>
            <a:ext cx="2101737" cy="3971236"/>
          </a:xfrm>
          <a:prstGeom prst="rect">
            <a:avLst/>
          </a:prstGeom>
        </p:spPr>
      </p:pic>
    </p:spTree>
    <p:extLst>
      <p:ext uri="{BB962C8B-B14F-4D97-AF65-F5344CB8AC3E}">
        <p14:creationId xmlns:p14="http://schemas.microsoft.com/office/powerpoint/2010/main" val="21192244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Valuing Foreign Projects</a:t>
            </a:r>
          </a:p>
        </p:txBody>
      </p:sp>
      <p:sp>
        <p:nvSpPr>
          <p:cNvPr id="3" name="Content Placeholder 2"/>
          <p:cNvSpPr>
            <a:spLocks noGrp="1"/>
          </p:cNvSpPr>
          <p:nvPr>
            <p:ph idx="1"/>
          </p:nvPr>
        </p:nvSpPr>
        <p:spPr>
          <a:xfrm>
            <a:off x="209726" y="1119813"/>
            <a:ext cx="11845254" cy="5645791"/>
          </a:xfrm>
        </p:spPr>
        <p:txBody>
          <a:bodyPr>
            <a:normAutofit/>
          </a:bodyPr>
          <a:lstStyle/>
          <a:p>
            <a:pPr>
              <a:buFont typeface="Wingdings" panose="05000000000000000000" pitchFamily="2" charset="2"/>
              <a:buChar char="q"/>
            </a:pPr>
            <a:r>
              <a:rPr lang="en-GB" dirty="0"/>
              <a:t>Let’s return to the topic of evaluation of investment projects in foreign countries:</a:t>
            </a:r>
          </a:p>
          <a:p>
            <a:pPr marL="109728" indent="0">
              <a:buNone/>
            </a:pPr>
            <a:endParaRPr lang="en-GB" sz="2000" dirty="0"/>
          </a:p>
          <a:p>
            <a:pPr>
              <a:buFont typeface="Arial" panose="020B0604020202020204" pitchFamily="34" charset="0"/>
              <a:buChar char="•"/>
            </a:pPr>
            <a:r>
              <a:rPr lang="en-GB" sz="2000" dirty="0"/>
              <a:t>We learned how to </a:t>
            </a:r>
            <a:r>
              <a:rPr lang="en-GB" sz="2000" dirty="0">
                <a:solidFill>
                  <a:srgbClr val="FF0000"/>
                </a:solidFill>
              </a:rPr>
              <a:t>hedge our business against the risk of exchange rate fluctuations</a:t>
            </a:r>
            <a:r>
              <a:rPr lang="en-GB" sz="2000" dirty="0"/>
              <a:t>. Now, it is time to think about the complexities of </a:t>
            </a:r>
            <a:r>
              <a:rPr lang="en-GB" sz="2000" dirty="0">
                <a:solidFill>
                  <a:srgbClr val="FF0000"/>
                </a:solidFill>
              </a:rPr>
              <a:t>investment in foreign countries with different currencies. </a:t>
            </a: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dirty="0"/>
              <a:t>We can think of investment in either the </a:t>
            </a:r>
            <a:r>
              <a:rPr lang="en-GB" sz="2000" dirty="0">
                <a:solidFill>
                  <a:srgbClr val="FF0000"/>
                </a:solidFill>
              </a:rPr>
              <a:t>production sector </a:t>
            </a:r>
            <a:r>
              <a:rPr lang="en-GB" sz="2000" dirty="0"/>
              <a:t>or the </a:t>
            </a:r>
            <a:r>
              <a:rPr lang="en-GB" sz="2000" dirty="0">
                <a:solidFill>
                  <a:srgbClr val="FF0000"/>
                </a:solidFill>
              </a:rPr>
              <a:t>financial sector</a:t>
            </a:r>
            <a:r>
              <a:rPr lang="en-GB" sz="2000" dirty="0"/>
              <a:t>. The rules are the same. For simplicity, we go through a scenario in which you have a </a:t>
            </a:r>
            <a:r>
              <a:rPr lang="en-GB" sz="2000" u="sng" dirty="0"/>
              <a:t>one-year investment in the foreign financial sector</a:t>
            </a:r>
            <a:r>
              <a:rPr lang="en-GB" sz="2000" dirty="0"/>
              <a:t>. </a:t>
            </a:r>
          </a:p>
          <a:p>
            <a:pPr>
              <a:buFont typeface="Arial" panose="020B0604020202020204" pitchFamily="34" charset="0"/>
              <a:buChar char="•"/>
            </a:pPr>
            <a:endParaRPr lang="en-GB" sz="2000" dirty="0"/>
          </a:p>
          <a:p>
            <a:pPr>
              <a:buFont typeface="Arial" panose="020B0604020202020204" pitchFamily="34" charset="0"/>
              <a:buChar char="•"/>
            </a:pPr>
            <a:r>
              <a:rPr lang="en-GB" sz="2000" dirty="0"/>
              <a:t>For example, </a:t>
            </a:r>
            <a:r>
              <a:rPr lang="en-GB" sz="2000" u="sng" dirty="0"/>
              <a:t>we buy a financial asset in a foreign financial market</a:t>
            </a:r>
            <a:r>
              <a:rPr lang="en-GB" sz="2000" dirty="0"/>
              <a:t>. We introduce a </a:t>
            </a:r>
            <a:r>
              <a:rPr lang="en-GB" sz="2000" dirty="0">
                <a:solidFill>
                  <a:srgbClr val="FF0000"/>
                </a:solidFill>
              </a:rPr>
              <a:t>basic benchmark model </a:t>
            </a:r>
            <a:r>
              <a:rPr lang="en-GB" sz="2000" dirty="0"/>
              <a:t>in the next slide. </a:t>
            </a:r>
            <a:r>
              <a:rPr lang="en-GB" sz="2000" b="1" dirty="0"/>
              <a:t>The assumptions</a:t>
            </a:r>
            <a:r>
              <a:rPr lang="en-GB" sz="2000" dirty="0"/>
              <a:t>: </a:t>
            </a:r>
          </a:p>
          <a:p>
            <a:pPr>
              <a:buFont typeface="Arial" panose="020B0604020202020204" pitchFamily="34" charset="0"/>
              <a:buChar char="•"/>
            </a:pPr>
            <a:endParaRPr lang="en-GB" sz="2000" dirty="0"/>
          </a:p>
          <a:p>
            <a:pPr marL="566928" indent="-457200">
              <a:buFont typeface="+mj-lt"/>
              <a:buAutoNum type="arabicPeriod"/>
            </a:pPr>
            <a:r>
              <a:rPr lang="en-GB" sz="2000" b="1" dirty="0"/>
              <a:t>There is free capital movement.</a:t>
            </a:r>
          </a:p>
          <a:p>
            <a:pPr marL="566928" indent="-457200">
              <a:buFont typeface="+mj-lt"/>
              <a:buAutoNum type="arabicPeriod"/>
            </a:pPr>
            <a:r>
              <a:rPr lang="en-GB" sz="2000" b="1" dirty="0"/>
              <a:t>All financial assets with the same return and same risk are perfect substitutes and for that reason, we have no preference between them.</a:t>
            </a:r>
            <a:r>
              <a:rPr lang="en-GB" sz="2000" dirty="0"/>
              <a:t> </a:t>
            </a:r>
          </a:p>
          <a:p>
            <a:pPr>
              <a:buFont typeface="Arial" panose="020B0604020202020204" pitchFamily="34" charset="0"/>
              <a:buChar char="•"/>
            </a:pPr>
            <a:endParaRPr lang="en-US" altLang="en-US" sz="2000" dirty="0"/>
          </a:p>
          <a:p>
            <a:pPr>
              <a:buFont typeface="Arial" panose="020B0604020202020204" pitchFamily="34" charset="0"/>
              <a:buChar char="•"/>
            </a:pPr>
            <a:endParaRPr lang="en-GB" sz="2000" dirty="0"/>
          </a:p>
          <a:p>
            <a:pPr>
              <a:buFont typeface="Wingdings" panose="05000000000000000000" pitchFamily="2" charset="2"/>
              <a:buChar char="Ø"/>
            </a:pPr>
            <a:endParaRPr lang="en-GB" sz="2000" dirty="0"/>
          </a:p>
        </p:txBody>
      </p:sp>
      <p:sp>
        <p:nvSpPr>
          <p:cNvPr id="5" name="Slide Number Placeholder 4">
            <a:extLst>
              <a:ext uri="{FF2B5EF4-FFF2-40B4-BE49-F238E27FC236}">
                <a16:creationId xmlns:a16="http://schemas.microsoft.com/office/drawing/2014/main" id="{CBDF9B83-EF93-40FD-ADDC-6B19D2C1ABA6}"/>
              </a:ext>
            </a:extLst>
          </p:cNvPr>
          <p:cNvSpPr>
            <a:spLocks noGrp="1"/>
          </p:cNvSpPr>
          <p:nvPr>
            <p:ph type="sldNum" sz="quarter" idx="12"/>
          </p:nvPr>
        </p:nvSpPr>
        <p:spPr/>
        <p:txBody>
          <a:bodyPr/>
          <a:lstStyle/>
          <a:p>
            <a:fld id="{E268A2EE-60DF-4D9A-BDB5-E8B57244CE40}" type="slidenum">
              <a:rPr lang="en-GB" smtClean="0"/>
              <a:pPr/>
              <a:t>30</a:t>
            </a:fld>
            <a:endParaRPr lang="en-GB"/>
          </a:p>
        </p:txBody>
      </p:sp>
    </p:spTree>
    <p:extLst>
      <p:ext uri="{BB962C8B-B14F-4D97-AF65-F5344CB8AC3E}">
        <p14:creationId xmlns:p14="http://schemas.microsoft.com/office/powerpoint/2010/main" val="2557390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Valuing Foreign Projects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5" y="1132513"/>
                <a:ext cx="11845254" cy="5645791"/>
              </a:xfrm>
            </p:spPr>
            <p:txBody>
              <a:bodyPr>
                <a:normAutofit/>
              </a:bodyPr>
              <a:lstStyle/>
              <a:p>
                <a:pPr>
                  <a:spcAft>
                    <a:spcPts val="600"/>
                  </a:spcAft>
                  <a:buFont typeface="Wingdings" panose="05000000000000000000" pitchFamily="2" charset="2"/>
                  <a:buChar char="q"/>
                </a:pPr>
                <a:r>
                  <a:rPr lang="en-GB" sz="2000" b="1" u="sng" dirty="0"/>
                  <a:t>A Benchmark Model Based On The Integration Of Capital Markets Across Currencies &amp; Borders:</a:t>
                </a:r>
              </a:p>
              <a:p>
                <a:pPr>
                  <a:buFont typeface="Arial" panose="020B0604020202020204" pitchFamily="34" charset="0"/>
                  <a:buChar char="•"/>
                </a:pPr>
                <a:r>
                  <a:rPr lang="en-GB" sz="2000" dirty="0"/>
                  <a:t>Consider </a:t>
                </a:r>
                <a:r>
                  <a:rPr lang="en-US" altLang="en-US" sz="2000" dirty="0"/>
                  <a:t>a risky </a:t>
                </a:r>
                <a:r>
                  <a:rPr lang="en-US" altLang="en-US" sz="2000" dirty="0">
                    <a:solidFill>
                      <a:srgbClr val="FF0000"/>
                    </a:solidFill>
                  </a:rPr>
                  <a:t>foreign asset </a:t>
                </a:r>
                <a:r>
                  <a:rPr lang="en-US" altLang="en-US" sz="2000" dirty="0"/>
                  <a:t>that is expected to pay the cash flow, </a:t>
                </a:r>
                <a14:m>
                  <m:oMath xmlns:m="http://schemas.openxmlformats.org/officeDocument/2006/math">
                    <m:r>
                      <a:rPr lang="en-US" altLang="en-US" sz="2000" i="1" dirty="0" smtClean="0">
                        <a:solidFill>
                          <a:srgbClr val="FF0000"/>
                        </a:solidFill>
                        <a:latin typeface="Cambria Math" panose="02040503050406030204" pitchFamily="18" charset="0"/>
                      </a:rPr>
                      <m:t>𝐶</m:t>
                    </m:r>
                    <m:r>
                      <a:rPr lang="en-US" altLang="en-US" sz="2000" i="1" baseline="-25000" dirty="0">
                        <a:solidFill>
                          <a:srgbClr val="FF0000"/>
                        </a:solidFill>
                        <a:latin typeface="Cambria Math" panose="02040503050406030204" pitchFamily="18" charset="0"/>
                      </a:rPr>
                      <m:t>𝐹𝐶</m:t>
                    </m:r>
                  </m:oMath>
                </a14:m>
                <a:r>
                  <a:rPr lang="en-US" altLang="en-US" sz="2000" dirty="0"/>
                  <a:t>, </a:t>
                </a:r>
                <a:r>
                  <a:rPr lang="en-US" altLang="en-US" sz="2000" u="sng" dirty="0"/>
                  <a:t>in one period</a:t>
                </a:r>
                <a:r>
                  <a:rPr lang="en-US" altLang="en-US" sz="2000" dirty="0"/>
                  <a:t>. In a normal market, the </a:t>
                </a:r>
                <a:r>
                  <a:rPr lang="en-US" altLang="en-US" sz="2000" dirty="0">
                    <a:solidFill>
                      <a:srgbClr val="FF0000"/>
                    </a:solidFill>
                  </a:rPr>
                  <a:t>theoretical price of this asset in a foreign market </a:t>
                </a:r>
                <a:r>
                  <a:rPr lang="en-US" altLang="en-US" sz="2000" dirty="0"/>
                  <a:t>is the present value of this cash flow using the cost of capital of a local investor, i.e.: </a:t>
                </a:r>
              </a:p>
              <a:p>
                <a:pPr marL="109728" indent="0" algn="ctr">
                  <a:buNone/>
                </a:pPr>
                <a14:m>
                  <m:oMath xmlns:m="http://schemas.openxmlformats.org/officeDocument/2006/math">
                    <m:sSub>
                      <m:sSubPr>
                        <m:ctrlPr>
                          <a:rPr lang="en-GB" altLang="en-US" sz="2000" b="0" i="1" smtClean="0">
                            <a:latin typeface="Cambria Math" panose="02040503050406030204" pitchFamily="18" charset="0"/>
                          </a:rPr>
                        </m:ctrlPr>
                      </m:sSubPr>
                      <m:e>
                        <m:r>
                          <a:rPr lang="en-GB" altLang="en-US" sz="2000" b="0" i="1" smtClean="0">
                            <a:latin typeface="Cambria Math" panose="02040503050406030204" pitchFamily="18" charset="0"/>
                          </a:rPr>
                          <m:t>𝑃</m:t>
                        </m:r>
                      </m:e>
                      <m:sub>
                        <m:r>
                          <a:rPr lang="en-GB" altLang="en-US" sz="2000" b="0" i="1" smtClean="0">
                            <a:latin typeface="Cambria Math" panose="02040503050406030204" pitchFamily="18" charset="0"/>
                          </a:rPr>
                          <m:t>𝐹𝐶</m:t>
                        </m:r>
                      </m:sub>
                    </m:sSub>
                    <m:r>
                      <a:rPr lang="en-GB" altLang="en-US" sz="2000" b="0" i="1" smtClean="0">
                        <a:latin typeface="Cambria Math" panose="02040503050406030204" pitchFamily="18" charset="0"/>
                      </a:rPr>
                      <m:t>=</m:t>
                    </m:r>
                    <m:f>
                      <m:fPr>
                        <m:ctrlPr>
                          <a:rPr lang="en-US" altLang="en-US" sz="2000" i="1" smtClean="0">
                            <a:latin typeface="Cambria Math" panose="02040503050406030204" pitchFamily="18" charset="0"/>
                          </a:rPr>
                        </m:ctrlPr>
                      </m:fPr>
                      <m:num>
                        <m:sSub>
                          <m:sSubPr>
                            <m:ctrlPr>
                              <a:rPr lang="en-US" altLang="en-US" sz="2000" i="1" smtClean="0">
                                <a:latin typeface="Cambria Math" panose="02040503050406030204" pitchFamily="18" charset="0"/>
                              </a:rPr>
                            </m:ctrlPr>
                          </m:sSubPr>
                          <m:e>
                            <m:r>
                              <a:rPr lang="en-GB" altLang="en-US" sz="2000" b="0" i="1" smtClean="0">
                                <a:latin typeface="Cambria Math" panose="02040503050406030204" pitchFamily="18" charset="0"/>
                              </a:rPr>
                              <m:t>𝐶</m:t>
                            </m:r>
                          </m:e>
                          <m:sub>
                            <m:r>
                              <a:rPr lang="en-GB" altLang="en-US" sz="2000" b="0" i="1" smtClean="0">
                                <a:latin typeface="Cambria Math" panose="02040503050406030204" pitchFamily="18" charset="0"/>
                              </a:rPr>
                              <m:t>𝐹𝐶</m:t>
                            </m:r>
                          </m:sub>
                        </m:sSub>
                      </m:num>
                      <m:den>
                        <m:d>
                          <m:dPr>
                            <m:ctrlPr>
                              <a:rPr lang="en-US" altLang="en-US" sz="2000" i="1" smtClean="0">
                                <a:latin typeface="Cambria Math" panose="02040503050406030204" pitchFamily="18" charset="0"/>
                              </a:rPr>
                            </m:ctrlPr>
                          </m:dPr>
                          <m:e>
                            <m:r>
                              <a:rPr lang="en-GB" altLang="en-US" sz="2000" b="0" i="1" smtClean="0">
                                <a:latin typeface="Cambria Math" panose="02040503050406030204" pitchFamily="18" charset="0"/>
                              </a:rPr>
                              <m:t>1 +</m:t>
                            </m:r>
                            <m:sSubSup>
                              <m:sSubSupPr>
                                <m:ctrlPr>
                                  <a:rPr lang="en-GB" altLang="en-US" sz="2000" b="0" i="1" smtClean="0">
                                    <a:latin typeface="Cambria Math" panose="02040503050406030204" pitchFamily="18" charset="0"/>
                                  </a:rPr>
                                </m:ctrlPr>
                              </m:sSubSupPr>
                              <m:e>
                                <m:r>
                                  <a:rPr lang="en-GB" altLang="en-US" sz="2000" b="0" i="1" smtClean="0">
                                    <a:latin typeface="Cambria Math" panose="02040503050406030204" pitchFamily="18" charset="0"/>
                                  </a:rPr>
                                  <m:t> </m:t>
                                </m:r>
                                <m:r>
                                  <a:rPr lang="en-GB" altLang="en-US" sz="2000" b="0" i="1" smtClean="0">
                                    <a:latin typeface="Cambria Math" panose="02040503050406030204" pitchFamily="18" charset="0"/>
                                  </a:rPr>
                                  <m:t>𝑟</m:t>
                                </m:r>
                              </m:e>
                              <m:sub>
                                <m:r>
                                  <a:rPr lang="en-GB" altLang="en-US" sz="2000" b="0" i="1" smtClean="0">
                                    <a:latin typeface="Cambria Math" panose="02040503050406030204" pitchFamily="18" charset="0"/>
                                  </a:rPr>
                                  <m:t>𝐹𝐶</m:t>
                                </m:r>
                              </m:sub>
                              <m:sup>
                                <m:r>
                                  <a:rPr lang="en-GB" altLang="en-US" sz="2000" b="0" i="1" smtClean="0">
                                    <a:latin typeface="Cambria Math" panose="02040503050406030204" pitchFamily="18" charset="0"/>
                                  </a:rPr>
                                  <m:t>∗</m:t>
                                </m:r>
                              </m:sup>
                            </m:sSubSup>
                          </m:e>
                        </m:d>
                      </m:den>
                    </m:f>
                  </m:oMath>
                </a14:m>
                <a:r>
                  <a:rPr lang="en-US" altLang="en-US" sz="2000" dirty="0"/>
                  <a:t> </a:t>
                </a:r>
              </a:p>
              <a:p>
                <a:pPr>
                  <a:buFont typeface="Arial" panose="020B0604020202020204" pitchFamily="34" charset="0"/>
                  <a:buChar char="•"/>
                </a:pPr>
                <a:r>
                  <a:rPr lang="en-US" altLang="en-US" sz="2000" dirty="0"/>
                  <a:t>A U.S. investor who wants to purchase this asset in dollars </a:t>
                </a:r>
                <a:r>
                  <a:rPr lang="en-US" altLang="en-US" sz="2000" b="1" dirty="0"/>
                  <a:t>will have to pay</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800" dirty="0"/>
              </a:p>
              <a:p>
                <a:pPr>
                  <a:buFont typeface="Arial" panose="020B0604020202020204" pitchFamily="34" charset="0"/>
                  <a:buChar char="•"/>
                </a:pPr>
                <a:r>
                  <a:rPr lang="en-US" altLang="en-US" sz="2000" dirty="0"/>
                  <a:t>Where </a:t>
                </a:r>
                <a14:m>
                  <m:oMath xmlns:m="http://schemas.openxmlformats.org/officeDocument/2006/math">
                    <m:r>
                      <a:rPr lang="en-US" altLang="en-US" sz="2000" i="1" dirty="0" smtClean="0">
                        <a:solidFill>
                          <a:srgbClr val="FF0000"/>
                        </a:solidFill>
                        <a:latin typeface="Cambria Math" panose="02040503050406030204" pitchFamily="18" charset="0"/>
                      </a:rPr>
                      <m:t>𝑆</m:t>
                    </m:r>
                  </m:oMath>
                </a14:m>
                <a:r>
                  <a:rPr lang="en-US" altLang="en-US" sz="2000" dirty="0"/>
                  <a:t> is the </a:t>
                </a:r>
                <a:r>
                  <a:rPr lang="en-US" altLang="en-US" sz="2000" dirty="0">
                    <a:solidFill>
                      <a:srgbClr val="FF0000"/>
                    </a:solidFill>
                  </a:rPr>
                  <a:t>current spot exchange rate</a:t>
                </a:r>
                <a:r>
                  <a:rPr lang="en-US" altLang="en-US" sz="2000" dirty="0"/>
                  <a:t> in dollars per foreign currency, </a:t>
                </a:r>
                <a14:m>
                  <m:oMath xmlns:m="http://schemas.openxmlformats.org/officeDocument/2006/math">
                    <m:d>
                      <m:dPr>
                        <m:ctrlPr>
                          <a:rPr lang="en-US" altLang="en-US" sz="2000" i="1" smtClean="0">
                            <a:latin typeface="Cambria Math" panose="02040503050406030204" pitchFamily="18" charset="0"/>
                          </a:rPr>
                        </m:ctrlPr>
                      </m:dPr>
                      <m:e>
                        <m:box>
                          <m:boxPr>
                            <m:ctrlPr>
                              <a:rPr lang="en-US" altLang="en-US" sz="2000" i="1" smtClean="0">
                                <a:latin typeface="Cambria Math" panose="02040503050406030204" pitchFamily="18" charset="0"/>
                              </a:rPr>
                            </m:ctrlPr>
                          </m:boxPr>
                          <m:e>
                            <m:argPr>
                              <m:argSz m:val="-1"/>
                            </m:argPr>
                            <m:f>
                              <m:fPr>
                                <m:ctrlPr>
                                  <a:rPr lang="en-US" altLang="en-US" sz="2000" i="1" smtClean="0">
                                    <a:solidFill>
                                      <a:srgbClr val="FF0000"/>
                                    </a:solidFill>
                                    <a:latin typeface="Cambria Math" panose="02040503050406030204" pitchFamily="18" charset="0"/>
                                  </a:rPr>
                                </m:ctrlPr>
                              </m:fPr>
                              <m:num>
                                <m:r>
                                  <a:rPr lang="en-GB" altLang="en-US" sz="2000" b="0" i="1" smtClean="0">
                                    <a:solidFill>
                                      <a:srgbClr val="FF0000"/>
                                    </a:solidFill>
                                    <a:latin typeface="Cambria Math" panose="02040503050406030204" pitchFamily="18" charset="0"/>
                                  </a:rPr>
                                  <m:t>$</m:t>
                                </m:r>
                              </m:num>
                              <m:den>
                                <m:r>
                                  <m:rPr>
                                    <m:nor/>
                                  </m:rPr>
                                  <a:rPr lang="en-GB" sz="1400" dirty="0">
                                    <a:solidFill>
                                      <a:srgbClr val="FF0000"/>
                                    </a:solidFill>
                                  </a:rPr>
                                  <m:t>€</m:t>
                                </m:r>
                              </m:den>
                            </m:f>
                          </m:e>
                        </m:box>
                      </m:e>
                    </m:d>
                  </m:oMath>
                </a14:m>
                <a:r>
                  <a:rPr lang="en-US" altLang="en-US" sz="2000" dirty="0"/>
                  <a:t>. </a:t>
                </a:r>
              </a:p>
              <a:p>
                <a:pPr>
                  <a:buFont typeface="Arial" panose="020B0604020202020204" pitchFamily="34" charset="0"/>
                  <a:buChar char="•"/>
                </a:pPr>
                <a:endParaRPr lang="en-US" altLang="en-US" sz="800" dirty="0"/>
              </a:p>
              <a:p>
                <a:pPr>
                  <a:buFont typeface="Arial" panose="020B0604020202020204" pitchFamily="34" charset="0"/>
                  <a:buChar char="•"/>
                </a:pPr>
                <a:r>
                  <a:rPr lang="en-US" altLang="en-US" sz="2000" b="1" dirty="0"/>
                  <a:t>A U.S. investor who has purchased this security would </a:t>
                </a:r>
                <a:r>
                  <a:rPr lang="en-US" altLang="en-US" sz="2000" b="1" u="sng" dirty="0"/>
                  <a:t>have to convert the future cash flow into dollars</a:t>
                </a:r>
                <a:r>
                  <a:rPr lang="en-US" altLang="en-US" sz="2000" b="1" dirty="0"/>
                  <a:t>, so </a:t>
                </a:r>
                <a:r>
                  <a:rPr lang="en-US" altLang="en-US" sz="2000" b="1" u="sng" dirty="0"/>
                  <a:t>the payoff is the dollar cash flow it produces</a:t>
                </a:r>
                <a:r>
                  <a:rPr lang="en-US" altLang="en-US" sz="2000" b="1" dirty="0"/>
                  <a:t>. </a:t>
                </a:r>
              </a:p>
              <a:p>
                <a:pPr>
                  <a:buFont typeface="Arial" panose="020B0604020202020204" pitchFamily="34" charset="0"/>
                  <a:buChar char="•"/>
                </a:pPr>
                <a:r>
                  <a:rPr lang="en-US" altLang="en-US" sz="2000" dirty="0"/>
                  <a:t>If </a:t>
                </a:r>
                <a14:m>
                  <m:oMath xmlns:m="http://schemas.openxmlformats.org/officeDocument/2006/math">
                    <m:r>
                      <a:rPr lang="en-GB" altLang="en-US" sz="2000" b="0" i="1" smtClean="0">
                        <a:solidFill>
                          <a:srgbClr val="FF0000"/>
                        </a:solidFill>
                        <a:latin typeface="Cambria Math" panose="02040503050406030204" pitchFamily="18" charset="0"/>
                      </a:rPr>
                      <m:t>𝐹</m:t>
                    </m:r>
                  </m:oMath>
                </a14:m>
                <a:r>
                  <a:rPr lang="en-US" altLang="en-US" sz="2000" dirty="0"/>
                  <a:t> is the forward exchange rate (e.g. after one year), the value of the foreign cash flow </a:t>
                </a:r>
                <a14:m>
                  <m:oMath xmlns:m="http://schemas.openxmlformats.org/officeDocument/2006/math">
                    <m:r>
                      <a:rPr lang="en-US" altLang="en-US" sz="2000" i="1" dirty="0">
                        <a:solidFill>
                          <a:srgbClr val="FF0000"/>
                        </a:solidFill>
                        <a:latin typeface="Cambria Math" panose="02040503050406030204" pitchFamily="18" charset="0"/>
                      </a:rPr>
                      <m:t>𝐶</m:t>
                    </m:r>
                    <m:r>
                      <a:rPr lang="en-US" altLang="en-US" sz="2000" i="1" baseline="-25000" dirty="0">
                        <a:solidFill>
                          <a:srgbClr val="FF0000"/>
                        </a:solidFill>
                        <a:latin typeface="Cambria Math" panose="02040503050406030204" pitchFamily="18" charset="0"/>
                      </a:rPr>
                      <m:t>𝐹𝐶</m:t>
                    </m:r>
                  </m:oMath>
                </a14:m>
                <a:r>
                  <a:rPr lang="en-US" altLang="en-US" sz="2000" dirty="0"/>
                  <a:t> in U.S. Dollar will be </a:t>
                </a:r>
                <a14:m>
                  <m:oMath xmlns:m="http://schemas.openxmlformats.org/officeDocument/2006/math">
                    <m:r>
                      <a:rPr lang="en-GB" altLang="en-US" sz="2000" b="0" i="1" smtClean="0">
                        <a:solidFill>
                          <a:srgbClr val="FF0000"/>
                        </a:solidFill>
                        <a:latin typeface="Cambria Math" panose="02040503050406030204" pitchFamily="18" charset="0"/>
                      </a:rPr>
                      <m:t>𝐹</m:t>
                    </m:r>
                    <m:r>
                      <a:rPr lang="en-GB" altLang="en-US" sz="2000" b="0" i="1" smtClean="0">
                        <a:solidFill>
                          <a:srgbClr val="FF0000"/>
                        </a:solidFill>
                        <a:latin typeface="Cambria Math" panose="02040503050406030204" pitchFamily="18" charset="0"/>
                        <a:ea typeface="Cambria Math" panose="02040503050406030204" pitchFamily="18" charset="0"/>
                      </a:rPr>
                      <m:t>×</m:t>
                    </m:r>
                  </m:oMath>
                </a14:m>
                <a:r>
                  <a:rPr lang="en-US" altLang="en-US" sz="2000" dirty="0">
                    <a:solidFill>
                      <a:srgbClr val="FF0000"/>
                    </a:solidFill>
                  </a:rPr>
                  <a:t> </a:t>
                </a:r>
                <a14:m>
                  <m:oMath xmlns:m="http://schemas.openxmlformats.org/officeDocument/2006/math">
                    <m:r>
                      <a:rPr lang="en-US" altLang="en-US" sz="2000" i="1" dirty="0">
                        <a:solidFill>
                          <a:srgbClr val="FF0000"/>
                        </a:solidFill>
                        <a:latin typeface="Cambria Math" panose="02040503050406030204" pitchFamily="18" charset="0"/>
                      </a:rPr>
                      <m:t>𝐶</m:t>
                    </m:r>
                    <m:r>
                      <a:rPr lang="en-US" altLang="en-US" sz="2000" i="1" baseline="-25000" dirty="0">
                        <a:solidFill>
                          <a:srgbClr val="FF0000"/>
                        </a:solidFill>
                        <a:latin typeface="Cambria Math" panose="02040503050406030204" pitchFamily="18" charset="0"/>
                      </a:rPr>
                      <m:t>𝐹𝐶</m:t>
                    </m:r>
                  </m:oMath>
                </a14:m>
                <a:r>
                  <a:rPr lang="en-US" altLang="en-US" sz="2000" dirty="0">
                    <a:solidFill>
                      <a:srgbClr val="FF0000"/>
                    </a:solidFill>
                  </a:rPr>
                  <a:t> </a:t>
                </a:r>
                <a:r>
                  <a:rPr lang="en-US" altLang="en-US" sz="2000" dirty="0"/>
                  <a:t>and its present value based on the U.S. currency would be </a:t>
                </a:r>
                <a14:m>
                  <m:oMath xmlns:m="http://schemas.openxmlformats.org/officeDocument/2006/math">
                    <m:f>
                      <m:fPr>
                        <m:ctrlPr>
                          <a:rPr lang="en-US" altLang="en-US" sz="2000" i="1" smtClean="0">
                            <a:solidFill>
                              <a:srgbClr val="FF0000"/>
                            </a:solidFill>
                            <a:latin typeface="Cambria Math" panose="02040503050406030204" pitchFamily="18" charset="0"/>
                          </a:rPr>
                        </m:ctrlPr>
                      </m:fPr>
                      <m:num>
                        <m:r>
                          <a:rPr lang="en-GB" altLang="en-US" sz="2000" i="1">
                            <a:solidFill>
                              <a:srgbClr val="FF0000"/>
                            </a:solidFill>
                            <a:latin typeface="Cambria Math" panose="02040503050406030204" pitchFamily="18" charset="0"/>
                          </a:rPr>
                          <m:t>𝐹</m:t>
                        </m:r>
                        <m:r>
                          <a:rPr lang="en-GB" altLang="en-US" sz="2000" i="1">
                            <a:solidFill>
                              <a:srgbClr val="FF0000"/>
                            </a:solidFill>
                            <a:latin typeface="Cambria Math" panose="02040503050406030204" pitchFamily="18" charset="0"/>
                            <a:ea typeface="Cambria Math" panose="02040503050406030204" pitchFamily="18" charset="0"/>
                          </a:rPr>
                          <m:t>×</m:t>
                        </m:r>
                        <m:r>
                          <m:rPr>
                            <m:nor/>
                          </m:rPr>
                          <a:rPr lang="en-US" altLang="en-US" sz="2000" dirty="0">
                            <a:solidFill>
                              <a:srgbClr val="FF0000"/>
                            </a:solidFill>
                          </a:rPr>
                          <m:t> </m:t>
                        </m:r>
                        <m:r>
                          <a:rPr lang="en-US" altLang="en-US" sz="2000" i="1" dirty="0">
                            <a:solidFill>
                              <a:srgbClr val="FF0000"/>
                            </a:solidFill>
                            <a:latin typeface="Cambria Math" panose="02040503050406030204" pitchFamily="18" charset="0"/>
                          </a:rPr>
                          <m:t>𝐶</m:t>
                        </m:r>
                        <m:r>
                          <a:rPr lang="en-US" altLang="en-US" sz="2000" i="1" baseline="-25000" dirty="0">
                            <a:solidFill>
                              <a:srgbClr val="FF0000"/>
                            </a:solidFill>
                            <a:latin typeface="Cambria Math" panose="02040503050406030204" pitchFamily="18" charset="0"/>
                          </a:rPr>
                          <m:t>𝐹𝐶</m:t>
                        </m:r>
                      </m:num>
                      <m:den>
                        <m:d>
                          <m:dPr>
                            <m:ctrlPr>
                              <a:rPr lang="en-US" altLang="en-US" sz="2000" i="1" smtClean="0">
                                <a:solidFill>
                                  <a:srgbClr val="FF0000"/>
                                </a:solidFill>
                                <a:latin typeface="Cambria Math" panose="02040503050406030204" pitchFamily="18" charset="0"/>
                              </a:rPr>
                            </m:ctrlPr>
                          </m:dPr>
                          <m:e>
                            <m:r>
                              <a:rPr lang="en-GB" altLang="en-US" sz="2000" b="0" i="1" smtClean="0">
                                <a:solidFill>
                                  <a:srgbClr val="FF0000"/>
                                </a:solidFill>
                                <a:latin typeface="Cambria Math" panose="02040503050406030204" pitchFamily="18" charset="0"/>
                              </a:rPr>
                              <m:t>1+</m:t>
                            </m:r>
                            <m:sSubSup>
                              <m:sSubSupPr>
                                <m:ctrlPr>
                                  <a:rPr lang="en-GB" altLang="en-US" sz="2000" b="0" i="1" smtClean="0">
                                    <a:solidFill>
                                      <a:srgbClr val="FF0000"/>
                                    </a:solidFill>
                                    <a:latin typeface="Cambria Math" panose="02040503050406030204" pitchFamily="18" charset="0"/>
                                  </a:rPr>
                                </m:ctrlPr>
                              </m:sSubSupPr>
                              <m:e>
                                <m:r>
                                  <a:rPr lang="en-GB" altLang="en-US" sz="2000" b="0" i="1" smtClean="0">
                                    <a:solidFill>
                                      <a:srgbClr val="FF0000"/>
                                    </a:solidFill>
                                    <a:latin typeface="Cambria Math" panose="02040503050406030204" pitchFamily="18" charset="0"/>
                                  </a:rPr>
                                  <m:t>𝑟</m:t>
                                </m:r>
                              </m:e>
                              <m:sub>
                                <m:r>
                                  <a:rPr lang="en-GB" altLang="en-US" sz="2000" b="0" i="1" smtClean="0">
                                    <a:solidFill>
                                      <a:srgbClr val="FF0000"/>
                                    </a:solidFill>
                                    <a:latin typeface="Cambria Math" panose="02040503050406030204" pitchFamily="18" charset="0"/>
                                  </a:rPr>
                                  <m:t>$</m:t>
                                </m:r>
                              </m:sub>
                              <m:sup>
                                <m:r>
                                  <a:rPr lang="en-GB" altLang="en-US" sz="2000" b="0" i="1" smtClean="0">
                                    <a:solidFill>
                                      <a:srgbClr val="FF0000"/>
                                    </a:solidFill>
                                    <a:latin typeface="Cambria Math" panose="02040503050406030204" pitchFamily="18" charset="0"/>
                                  </a:rPr>
                                  <m:t>∗</m:t>
                                </m:r>
                              </m:sup>
                            </m:sSubSup>
                          </m:e>
                        </m:d>
                      </m:den>
                    </m:f>
                  </m:oMath>
                </a14:m>
                <a:r>
                  <a:rPr lang="en-US" altLang="en-US" sz="2000" dirty="0">
                    <a:solidFill>
                      <a:srgbClr val="FF0000"/>
                    </a:solidFill>
                  </a:rPr>
                  <a:t> </a:t>
                </a:r>
                <a:r>
                  <a:rPr lang="en-US" altLang="en-US" sz="2000" dirty="0"/>
                  <a:t>, where </a:t>
                </a:r>
                <a14:m>
                  <m:oMath xmlns:m="http://schemas.openxmlformats.org/officeDocument/2006/math">
                    <m:sSubSup>
                      <m:sSubSupPr>
                        <m:ctrlPr>
                          <a:rPr lang="en-US" altLang="en-US" sz="2000" i="1" smtClean="0">
                            <a:solidFill>
                              <a:srgbClr val="FF0000"/>
                            </a:solidFill>
                            <a:latin typeface="Cambria Math" panose="02040503050406030204" pitchFamily="18" charset="0"/>
                          </a:rPr>
                        </m:ctrlPr>
                      </m:sSubSupPr>
                      <m:e>
                        <m:r>
                          <a:rPr lang="en-GB" altLang="en-US" sz="2000" b="0" i="1" smtClean="0">
                            <a:solidFill>
                              <a:srgbClr val="FF0000"/>
                            </a:solidFill>
                            <a:latin typeface="Cambria Math" panose="02040503050406030204" pitchFamily="18" charset="0"/>
                          </a:rPr>
                          <m:t>𝑟</m:t>
                        </m:r>
                      </m:e>
                      <m:sub>
                        <m:r>
                          <a:rPr lang="en-GB" altLang="en-US" sz="2000" b="0" i="1" smtClean="0">
                            <a:solidFill>
                              <a:srgbClr val="FF0000"/>
                            </a:solidFill>
                            <a:latin typeface="Cambria Math" panose="02040503050406030204" pitchFamily="18" charset="0"/>
                          </a:rPr>
                          <m:t>$</m:t>
                        </m:r>
                      </m:sub>
                      <m:sup>
                        <m:r>
                          <a:rPr lang="en-GB" altLang="en-US" sz="2000" b="0" i="1" smtClean="0">
                            <a:solidFill>
                              <a:srgbClr val="FF0000"/>
                            </a:solidFill>
                            <a:latin typeface="Cambria Math" panose="02040503050406030204" pitchFamily="18" charset="0"/>
                          </a:rPr>
                          <m:t>∗</m:t>
                        </m:r>
                      </m:sup>
                    </m:sSubSup>
                  </m:oMath>
                </a14:m>
                <a:r>
                  <a:rPr lang="en-US" altLang="en-US" sz="2000" dirty="0"/>
                  <a:t> is the discount rate (cost of capital) in the U.S.</a:t>
                </a:r>
              </a:p>
              <a:p>
                <a:pPr>
                  <a:buFont typeface="Arial" panose="020B0604020202020204" pitchFamily="34" charset="0"/>
                  <a:buChar char="•"/>
                </a:pPr>
                <a:endParaRPr lang="en-GB" sz="2000" dirty="0"/>
              </a:p>
              <a:p>
                <a:pPr>
                  <a:buFont typeface="Arial" panose="020B0604020202020204" pitchFamily="34" charset="0"/>
                  <a:buChar char="•"/>
                </a:pPr>
                <a:endParaRPr lang="en-US" altLang="en-US" sz="2000" dirty="0"/>
              </a:p>
              <a:p>
                <a:pPr>
                  <a:buFont typeface="Arial" panose="020B0604020202020204" pitchFamily="34" charset="0"/>
                  <a:buChar char="•"/>
                </a:pPr>
                <a:endParaRPr lang="en-GB" sz="2000" dirty="0"/>
              </a:p>
              <a:p>
                <a:pPr>
                  <a:buFont typeface="Wingdings" panose="05000000000000000000" pitchFamily="2" charset="2"/>
                  <a:buChar char="Ø"/>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5" y="1132513"/>
                <a:ext cx="11845254" cy="5645791"/>
              </a:xfrm>
              <a:blipFill>
                <a:blip r:embed="rId2"/>
                <a:stretch>
                  <a:fillRect t="-648" r="-4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4">
                <a:extLst>
                  <a:ext uri="{FF2B5EF4-FFF2-40B4-BE49-F238E27FC236}">
                    <a16:creationId xmlns:a16="http://schemas.microsoft.com/office/drawing/2014/main" id="{3533D752-C52C-483D-8B99-EB6D1E00DEE1}"/>
                  </a:ext>
                </a:extLst>
              </p:cNvPr>
              <p:cNvSpPr txBox="1"/>
              <p:nvPr/>
            </p:nvSpPr>
            <p:spPr bwMode="auto">
              <a:xfrm>
                <a:off x="5003187" y="3530698"/>
                <a:ext cx="2437848" cy="781243"/>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b="0" i="1" smtClean="0">
                              <a:solidFill>
                                <a:srgbClr val="000000"/>
                              </a:solidFill>
                              <a:latin typeface="Cambria Math" panose="02040503050406030204" pitchFamily="18" charset="0"/>
                            </a:rPr>
                            <m:t>𝑃</m:t>
                          </m:r>
                        </m:e>
                        <m:sub>
                          <m:r>
                            <a:rPr lang="en-GB" sz="2000" b="0" i="1" smtClean="0">
                              <a:solidFill>
                                <a:srgbClr val="000000"/>
                              </a:solidFill>
                              <a:latin typeface="Cambria Math" panose="02040503050406030204" pitchFamily="18" charset="0"/>
                            </a:rPr>
                            <m:t>$</m:t>
                          </m:r>
                        </m:sub>
                      </m:sSub>
                      <m:r>
                        <a:rPr lang="en-GB" sz="2000" b="0" i="1" smtClean="0">
                          <a:solidFill>
                            <a:srgbClr val="000000"/>
                          </a:solidFill>
                          <a:latin typeface="Cambria Math" panose="02040503050406030204" pitchFamily="18" charset="0"/>
                        </a:rPr>
                        <m:t>=</m:t>
                      </m:r>
                      <m:r>
                        <a:rPr lang="en-GB" sz="2000" i="1" smtClean="0">
                          <a:solidFill>
                            <a:srgbClr val="000000"/>
                          </a:solidFill>
                          <a:latin typeface="Cambria Math" panose="02040503050406030204" pitchFamily="18" charset="0"/>
                        </a:rPr>
                        <m:t>𝑆</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𝐶</m:t>
                              </m:r>
                            </m:e>
                            <m:sub>
                              <m:r>
                                <a:rPr lang="en-GB" sz="2000" i="1">
                                  <a:solidFill>
                                    <a:srgbClr val="000000"/>
                                  </a:solidFill>
                                  <a:latin typeface="Cambria Math" panose="02040503050406030204" pitchFamily="18" charset="0"/>
                                </a:rPr>
                                <m:t>𝐹𝐶</m:t>
                              </m:r>
                            </m:sub>
                          </m:sSub>
                        </m:num>
                        <m:den>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1 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𝐹𝐶</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m:t>
                          </m:r>
                        </m:den>
                      </m:f>
                    </m:oMath>
                  </m:oMathPara>
                </a14:m>
                <a:endParaRPr lang="en-GB" sz="2000" dirty="0"/>
              </a:p>
            </p:txBody>
          </p:sp>
        </mc:Choice>
        <mc:Fallback xmlns="">
          <p:sp>
            <p:nvSpPr>
              <p:cNvPr id="4" name="Object 4">
                <a:extLst>
                  <a:ext uri="{FF2B5EF4-FFF2-40B4-BE49-F238E27FC236}">
                    <a16:creationId xmlns:a16="http://schemas.microsoft.com/office/drawing/2014/main" id="{3533D752-C52C-483D-8B99-EB6D1E00DEE1}"/>
                  </a:ext>
                </a:extLst>
              </p:cNvPr>
              <p:cNvSpPr txBox="1">
                <a:spLocks noRot="1" noChangeAspect="1" noMove="1" noResize="1" noEditPoints="1" noAdjustHandles="1" noChangeArrowheads="1" noChangeShapeType="1" noTextEdit="1"/>
              </p:cNvSpPr>
              <p:nvPr/>
            </p:nvSpPr>
            <p:spPr bwMode="auto">
              <a:xfrm>
                <a:off x="5003187" y="3530698"/>
                <a:ext cx="2437848" cy="781243"/>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84CAEAC-4870-4C6A-9617-634C48902DD8}"/>
                  </a:ext>
                </a:extLst>
              </p:cNvPr>
              <p:cNvSpPr txBox="1"/>
              <p:nvPr/>
            </p:nvSpPr>
            <p:spPr>
              <a:xfrm>
                <a:off x="7550092" y="2641465"/>
                <a:ext cx="3582099" cy="307777"/>
              </a:xfrm>
              <a:prstGeom prst="rect">
                <a:avLst/>
              </a:prstGeom>
              <a:noFill/>
            </p:spPr>
            <p:txBody>
              <a:bodyPr wrap="square" rtlCol="0">
                <a:spAutoFit/>
              </a:bodyPr>
              <a:lstStyle/>
              <a:p>
                <a14:m>
                  <m:oMath xmlns:m="http://schemas.openxmlformats.org/officeDocument/2006/math">
                    <m:r>
                      <a:rPr lang="en-GB" sz="1400" i="1" dirty="0" smtClean="0">
                        <a:solidFill>
                          <a:srgbClr val="FF0000"/>
                        </a:solidFill>
                        <a:latin typeface="Cambria Math" panose="02040503050406030204" pitchFamily="18" charset="0"/>
                      </a:rPr>
                      <m:t>𝐹𝐶</m:t>
                    </m:r>
                  </m:oMath>
                </a14:m>
                <a:r>
                  <a:rPr lang="en-GB" sz="1400" dirty="0"/>
                  <a:t> = foreign currency e.g. Euro (</a:t>
                </a:r>
                <a:r>
                  <a:rPr lang="en-GB" sz="1400" dirty="0">
                    <a:solidFill>
                      <a:srgbClr val="FF0000"/>
                    </a:solidFill>
                  </a:rPr>
                  <a:t>€</a:t>
                </a:r>
                <a:r>
                  <a:rPr lang="en-GB" sz="1400" dirty="0"/>
                  <a:t>)</a:t>
                </a:r>
              </a:p>
            </p:txBody>
          </p:sp>
        </mc:Choice>
        <mc:Fallback xmlns="">
          <p:sp>
            <p:nvSpPr>
              <p:cNvPr id="7" name="TextBox 6">
                <a:extLst>
                  <a:ext uri="{FF2B5EF4-FFF2-40B4-BE49-F238E27FC236}">
                    <a16:creationId xmlns:a16="http://schemas.microsoft.com/office/drawing/2014/main" id="{A84CAEAC-4870-4C6A-9617-634C48902DD8}"/>
                  </a:ext>
                </a:extLst>
              </p:cNvPr>
              <p:cNvSpPr txBox="1">
                <a:spLocks noRot="1" noChangeAspect="1" noMove="1" noResize="1" noEditPoints="1" noAdjustHandles="1" noChangeArrowheads="1" noChangeShapeType="1" noTextEdit="1"/>
              </p:cNvSpPr>
              <p:nvPr/>
            </p:nvSpPr>
            <p:spPr>
              <a:xfrm>
                <a:off x="7550092" y="2641465"/>
                <a:ext cx="3582099" cy="307777"/>
              </a:xfrm>
              <a:prstGeom prst="rect">
                <a:avLst/>
              </a:prstGeom>
              <a:blipFill>
                <a:blip r:embed="rId4"/>
                <a:stretch>
                  <a:fillRect t="-1961" b="-19608"/>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C5CFDFCD-2B4E-42A0-AD71-E2F730DAF8CB}"/>
              </a:ext>
            </a:extLst>
          </p:cNvPr>
          <p:cNvSpPr txBox="1"/>
          <p:nvPr/>
        </p:nvSpPr>
        <p:spPr>
          <a:xfrm>
            <a:off x="3926048" y="2564520"/>
            <a:ext cx="1510017" cy="461665"/>
          </a:xfrm>
          <a:prstGeom prst="rect">
            <a:avLst/>
          </a:prstGeom>
          <a:noFill/>
        </p:spPr>
        <p:txBody>
          <a:bodyPr wrap="square" rtlCol="0">
            <a:spAutoFit/>
          </a:bodyPr>
          <a:lstStyle/>
          <a:p>
            <a:r>
              <a:rPr lang="en-GB" sz="1200" dirty="0">
                <a:solidFill>
                  <a:srgbClr val="FF0000"/>
                </a:solidFill>
              </a:rPr>
              <a:t>Price of the security in foreign currency</a:t>
            </a:r>
          </a:p>
        </p:txBody>
      </p:sp>
      <p:sp>
        <p:nvSpPr>
          <p:cNvPr id="9" name="TextBox 8">
            <a:extLst>
              <a:ext uri="{FF2B5EF4-FFF2-40B4-BE49-F238E27FC236}">
                <a16:creationId xmlns:a16="http://schemas.microsoft.com/office/drawing/2014/main" id="{C2657E8D-033D-4A9B-A458-2CA0707E09C7}"/>
              </a:ext>
            </a:extLst>
          </p:cNvPr>
          <p:cNvSpPr txBox="1"/>
          <p:nvPr/>
        </p:nvSpPr>
        <p:spPr>
          <a:xfrm>
            <a:off x="3650610" y="3632899"/>
            <a:ext cx="1510017" cy="461665"/>
          </a:xfrm>
          <a:prstGeom prst="rect">
            <a:avLst/>
          </a:prstGeom>
          <a:noFill/>
        </p:spPr>
        <p:txBody>
          <a:bodyPr wrap="square" rtlCol="0">
            <a:spAutoFit/>
          </a:bodyPr>
          <a:lstStyle/>
          <a:p>
            <a:r>
              <a:rPr lang="en-GB" sz="1200" dirty="0">
                <a:solidFill>
                  <a:srgbClr val="FF0000"/>
                </a:solidFill>
              </a:rPr>
              <a:t>Price of the security in domestic currency</a:t>
            </a:r>
          </a:p>
        </p:txBody>
      </p:sp>
      <p:sp>
        <p:nvSpPr>
          <p:cNvPr id="5" name="Slide Number Placeholder 4">
            <a:extLst>
              <a:ext uri="{FF2B5EF4-FFF2-40B4-BE49-F238E27FC236}">
                <a16:creationId xmlns:a16="http://schemas.microsoft.com/office/drawing/2014/main" id="{CBDF9B83-EF93-40FD-ADDC-6B19D2C1ABA6}"/>
              </a:ext>
            </a:extLst>
          </p:cNvPr>
          <p:cNvSpPr>
            <a:spLocks noGrp="1"/>
          </p:cNvSpPr>
          <p:nvPr>
            <p:ph type="sldNum" sz="quarter" idx="12"/>
          </p:nvPr>
        </p:nvSpPr>
        <p:spPr/>
        <p:txBody>
          <a:bodyPr/>
          <a:lstStyle/>
          <a:p>
            <a:fld id="{E268A2EE-60DF-4D9A-BDB5-E8B57244CE40}" type="slidenum">
              <a:rPr lang="en-GB" smtClean="0"/>
              <a:pPr/>
              <a:t>31</a:t>
            </a:fld>
            <a:endParaRPr lang="en-GB"/>
          </a:p>
        </p:txBody>
      </p:sp>
    </p:spTree>
    <p:extLst>
      <p:ext uri="{BB962C8B-B14F-4D97-AF65-F5344CB8AC3E}">
        <p14:creationId xmlns:p14="http://schemas.microsoft.com/office/powerpoint/2010/main" val="2164462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Valuing Foreign Projects &amp; Covered Interest Rate Parity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5" y="1132514"/>
                <a:ext cx="11845254" cy="5662569"/>
              </a:xfrm>
            </p:spPr>
            <p:txBody>
              <a:bodyPr>
                <a:normAutofit/>
              </a:bodyPr>
              <a:lstStyle/>
              <a:p>
                <a:pPr>
                  <a:spcAft>
                    <a:spcPts val="600"/>
                  </a:spcAft>
                  <a:buFont typeface="Arial" panose="020B0604020202020204" pitchFamily="34" charset="0"/>
                  <a:buChar char="•"/>
                </a:pPr>
                <a:r>
                  <a:rPr lang="en-GB" sz="2000" dirty="0"/>
                  <a:t>By the </a:t>
                </a:r>
                <a:r>
                  <a:rPr lang="en-GB" sz="2000" dirty="0">
                    <a:solidFill>
                      <a:srgbClr val="FF0000"/>
                    </a:solidFill>
                  </a:rPr>
                  <a:t>Law of One Price</a:t>
                </a:r>
                <a:r>
                  <a:rPr lang="en-GB" sz="2000" dirty="0"/>
                  <a:t>, there should be </a:t>
                </a:r>
                <a:r>
                  <a:rPr lang="en-GB" sz="2000" u="sng" dirty="0"/>
                  <a:t>no arbitrage opportunity</a:t>
                </a:r>
                <a:r>
                  <a:rPr lang="en-GB" sz="2000" dirty="0"/>
                  <a:t>, therefore, two present values should be equal, that is the PV of the securities expected cash flow in Dollar should be equal to the price of the security in Dollar: </a:t>
                </a:r>
              </a:p>
              <a:p>
                <a:pPr marL="109728" indent="0">
                  <a:spcAft>
                    <a:spcPts val="600"/>
                  </a:spcAft>
                  <a:buNone/>
                </a:pPr>
                <a14:m>
                  <m:oMathPara xmlns:m="http://schemas.openxmlformats.org/officeDocument/2006/math">
                    <m:oMathParaPr>
                      <m:jc m:val="centerGroup"/>
                    </m:oMathParaPr>
                    <m:oMath xmlns:m="http://schemas.openxmlformats.org/officeDocument/2006/math">
                      <m:f>
                        <m:fPr>
                          <m:ctrlPr>
                            <a:rPr lang="en-US" altLang="en-US" sz="2000" i="1" smtClean="0">
                              <a:solidFill>
                                <a:schemeClr val="tx1"/>
                              </a:solidFill>
                              <a:latin typeface="Cambria Math" panose="02040503050406030204" pitchFamily="18" charset="0"/>
                            </a:rPr>
                          </m:ctrlPr>
                        </m:fPr>
                        <m:num>
                          <m:r>
                            <a:rPr lang="en-GB" altLang="en-US" sz="2000" i="1">
                              <a:solidFill>
                                <a:schemeClr val="tx1"/>
                              </a:solidFill>
                              <a:latin typeface="Cambria Math" panose="02040503050406030204" pitchFamily="18" charset="0"/>
                            </a:rPr>
                            <m:t>𝐹</m:t>
                          </m:r>
                          <m:r>
                            <a:rPr lang="en-GB" altLang="en-US" sz="2000" i="1">
                              <a:solidFill>
                                <a:schemeClr val="tx1"/>
                              </a:solidFill>
                              <a:latin typeface="Cambria Math" panose="02040503050406030204" pitchFamily="18" charset="0"/>
                              <a:ea typeface="Cambria Math" panose="02040503050406030204" pitchFamily="18" charset="0"/>
                            </a:rPr>
                            <m:t>×</m:t>
                          </m:r>
                          <m:r>
                            <a:rPr lang="en-US" altLang="en-US" sz="2000" i="1" dirty="0">
                              <a:solidFill>
                                <a:schemeClr val="tx1"/>
                              </a:solidFill>
                              <a:latin typeface="Cambria Math" panose="02040503050406030204" pitchFamily="18" charset="0"/>
                            </a:rPr>
                            <m:t>𝐶</m:t>
                          </m:r>
                          <m:r>
                            <a:rPr lang="en-US" altLang="en-US" sz="2000" i="1" baseline="-25000" dirty="0">
                              <a:solidFill>
                                <a:schemeClr val="tx1"/>
                              </a:solidFill>
                              <a:latin typeface="Cambria Math" panose="02040503050406030204" pitchFamily="18" charset="0"/>
                            </a:rPr>
                            <m:t>𝐹𝐶</m:t>
                          </m:r>
                        </m:num>
                        <m:den>
                          <m:d>
                            <m:dPr>
                              <m:ctrlPr>
                                <a:rPr lang="en-US" altLang="en-US" sz="2000" i="1">
                                  <a:solidFill>
                                    <a:schemeClr val="tx1"/>
                                  </a:solidFill>
                                  <a:latin typeface="Cambria Math" panose="02040503050406030204" pitchFamily="18" charset="0"/>
                                </a:rPr>
                              </m:ctrlPr>
                            </m:dPr>
                            <m:e>
                              <m:r>
                                <a:rPr lang="en-GB" altLang="en-US" sz="2000" i="1">
                                  <a:solidFill>
                                    <a:schemeClr val="tx1"/>
                                  </a:solidFill>
                                  <a:latin typeface="Cambria Math" panose="02040503050406030204" pitchFamily="18" charset="0"/>
                                </a:rPr>
                                <m:t>1+</m:t>
                              </m:r>
                              <m:sSubSup>
                                <m:sSubSupPr>
                                  <m:ctrlPr>
                                    <a:rPr lang="en-GB" altLang="en-US" sz="2000" i="1">
                                      <a:solidFill>
                                        <a:schemeClr val="tx1"/>
                                      </a:solidFill>
                                      <a:latin typeface="Cambria Math" panose="02040503050406030204" pitchFamily="18" charset="0"/>
                                    </a:rPr>
                                  </m:ctrlPr>
                                </m:sSubSupPr>
                                <m:e>
                                  <m:r>
                                    <a:rPr lang="en-GB" altLang="en-US" sz="2000" i="1">
                                      <a:solidFill>
                                        <a:schemeClr val="tx1"/>
                                      </a:solidFill>
                                      <a:latin typeface="Cambria Math" panose="02040503050406030204" pitchFamily="18" charset="0"/>
                                    </a:rPr>
                                    <m:t>𝑟</m:t>
                                  </m:r>
                                </m:e>
                                <m:sub>
                                  <m:r>
                                    <a:rPr lang="en-GB" altLang="en-US" sz="2000" i="1">
                                      <a:solidFill>
                                        <a:schemeClr val="tx1"/>
                                      </a:solidFill>
                                      <a:latin typeface="Cambria Math" panose="02040503050406030204" pitchFamily="18" charset="0"/>
                                    </a:rPr>
                                    <m:t>$</m:t>
                                  </m:r>
                                </m:sub>
                                <m:sup>
                                  <m:r>
                                    <a:rPr lang="en-GB" altLang="en-US" sz="2000" i="1">
                                      <a:solidFill>
                                        <a:schemeClr val="tx1"/>
                                      </a:solidFill>
                                      <a:latin typeface="Cambria Math" panose="02040503050406030204" pitchFamily="18" charset="0"/>
                                    </a:rPr>
                                    <m:t>∗</m:t>
                                  </m:r>
                                </m:sup>
                              </m:sSubSup>
                            </m:e>
                          </m:d>
                        </m:den>
                      </m:f>
                      <m:r>
                        <a:rPr lang="en-GB" sz="2000" b="0" i="1" smtClean="0">
                          <a:solidFill>
                            <a:schemeClr val="tx1"/>
                          </a:solidFill>
                          <a:latin typeface="Cambria Math" panose="02040503050406030204" pitchFamily="18" charset="0"/>
                        </a:rPr>
                        <m:t>=</m:t>
                      </m:r>
                      <m:r>
                        <a:rPr lang="en-GB" sz="2000" i="1">
                          <a:solidFill>
                            <a:schemeClr val="tx1"/>
                          </a:solidFill>
                          <a:latin typeface="Cambria Math" panose="02040503050406030204" pitchFamily="18" charset="0"/>
                        </a:rPr>
                        <m:t>𝑆</m:t>
                      </m:r>
                      <m:r>
                        <a:rPr lang="en-GB" sz="2000" i="1">
                          <a:solidFill>
                            <a:schemeClr val="tx1"/>
                          </a:solidFill>
                          <a:latin typeface="Cambria Math" panose="02040503050406030204" pitchFamily="18" charset="0"/>
                        </a:rPr>
                        <m:t>×</m:t>
                      </m:r>
                      <m:r>
                        <a:rPr lang="en-GB" sz="2000">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sSub>
                            <m:sSubPr>
                              <m:ctrlPr>
                                <a:rPr lang="en-GB" sz="2000" i="1">
                                  <a:solidFill>
                                    <a:schemeClr val="tx1"/>
                                  </a:solidFill>
                                  <a:latin typeface="Cambria Math" panose="02040503050406030204" pitchFamily="18" charset="0"/>
                                </a:rPr>
                              </m:ctrlPr>
                            </m:sSubPr>
                            <m:e>
                              <m:r>
                                <a:rPr lang="en-GB" sz="2000" i="1">
                                  <a:solidFill>
                                    <a:schemeClr val="tx1"/>
                                  </a:solidFill>
                                  <a:latin typeface="Cambria Math" panose="02040503050406030204" pitchFamily="18" charset="0"/>
                                </a:rPr>
                                <m:t>𝐶</m:t>
                              </m:r>
                            </m:e>
                            <m:sub>
                              <m:r>
                                <a:rPr lang="en-GB" sz="2000" i="1">
                                  <a:solidFill>
                                    <a:schemeClr val="tx1"/>
                                  </a:solidFill>
                                  <a:latin typeface="Cambria Math" panose="02040503050406030204" pitchFamily="18" charset="0"/>
                                </a:rPr>
                                <m:t>𝐹𝐶</m:t>
                              </m:r>
                            </m:sub>
                          </m:sSub>
                        </m:num>
                        <m:den>
                          <m:r>
                            <a:rPr lang="en-GB" sz="2000" i="1">
                              <a:solidFill>
                                <a:schemeClr val="tx1"/>
                              </a:solidFill>
                              <a:latin typeface="Cambria Math" panose="02040503050406030204" pitchFamily="18" charset="0"/>
                            </a:rPr>
                            <m:t>(</m:t>
                          </m:r>
                          <m:r>
                            <m:rPr>
                              <m:nor/>
                            </m:rPr>
                            <a:rPr lang="en-GB" sz="2000">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sSubSup>
                            <m:sSubSupPr>
                              <m:ctrlPr>
                                <a:rPr lang="en-GB" sz="2000" i="1">
                                  <a:solidFill>
                                    <a:schemeClr val="tx1"/>
                                  </a:solidFill>
                                  <a:latin typeface="Cambria Math" panose="02040503050406030204" pitchFamily="18" charset="0"/>
                                </a:rPr>
                              </m:ctrlPr>
                            </m:sSubSupPr>
                            <m:e>
                              <m:r>
                                <a:rPr lang="en-GB" sz="2000" i="1">
                                  <a:solidFill>
                                    <a:schemeClr val="tx1"/>
                                  </a:solidFill>
                                  <a:latin typeface="Cambria Math" panose="02040503050406030204" pitchFamily="18" charset="0"/>
                                </a:rPr>
                                <m:t>𝑟</m:t>
                              </m:r>
                            </m:e>
                            <m:sub>
                              <m:r>
                                <a:rPr lang="en-GB" sz="2000" i="1">
                                  <a:solidFill>
                                    <a:schemeClr val="tx1"/>
                                  </a:solidFill>
                                  <a:latin typeface="Cambria Math" panose="02040503050406030204" pitchFamily="18" charset="0"/>
                                </a:rPr>
                                <m:t>𝐹𝐶</m:t>
                              </m:r>
                            </m:sub>
                            <m:sup>
                              <m:r>
                                <a:rPr lang="en-GB" sz="2000" i="1">
                                  <a:solidFill>
                                    <a:schemeClr val="tx1"/>
                                  </a:solidFill>
                                  <a:latin typeface="Cambria Math" panose="02040503050406030204" pitchFamily="18" charset="0"/>
                                </a:rPr>
                                <m:t>∗</m:t>
                              </m:r>
                            </m:sup>
                          </m:sSubSup>
                          <m:r>
                            <a:rPr lang="en-GB" sz="2000" i="1">
                              <a:solidFill>
                                <a:schemeClr val="tx1"/>
                              </a:solidFill>
                              <a:latin typeface="Cambria Math" panose="02040503050406030204" pitchFamily="18" charset="0"/>
                            </a:rPr>
                            <m:t>)</m:t>
                          </m:r>
                        </m:den>
                      </m:f>
                    </m:oMath>
                  </m:oMathPara>
                </a14:m>
                <a:endParaRPr lang="en-GB" sz="2000" dirty="0">
                  <a:solidFill>
                    <a:schemeClr val="tx1"/>
                  </a:solidFill>
                </a:endParaRPr>
              </a:p>
              <a:p>
                <a:pPr marL="109728" indent="0">
                  <a:spcAft>
                    <a:spcPts val="600"/>
                  </a:spcAft>
                  <a:buNone/>
                </a:pPr>
                <a:r>
                  <a:rPr lang="en-GB" sz="2000" dirty="0"/>
                  <a:t>Or by rearranging terms, we have: </a:t>
                </a:r>
              </a:p>
              <a:p>
                <a:pPr marL="109728" indent="0">
                  <a:spcAft>
                    <a:spcPts val="600"/>
                  </a:spcAft>
                  <a:buNone/>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𝐹</m:t>
                      </m:r>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rPr>
                          </m:ctrlPr>
                        </m:fPr>
                        <m:num>
                          <m:d>
                            <m:dPr>
                              <m:ctrlPr>
                                <a:rPr lang="en-US" altLang="en-US" sz="2000" i="1">
                                  <a:latin typeface="Cambria Math" panose="02040503050406030204" pitchFamily="18" charset="0"/>
                                </a:rPr>
                              </m:ctrlPr>
                            </m:dPr>
                            <m:e>
                              <m:r>
                                <a:rPr lang="en-GB" altLang="en-US" sz="2000" b="0" i="1" smtClean="0">
                                  <a:latin typeface="Cambria Math" panose="02040503050406030204" pitchFamily="18" charset="0"/>
                                </a:rPr>
                                <m:t>1</m:t>
                              </m:r>
                              <m:r>
                                <a:rPr lang="en-GB" altLang="en-US" sz="2000" i="1">
                                  <a:latin typeface="Cambria Math" panose="02040503050406030204" pitchFamily="18" charset="0"/>
                                </a:rPr>
                                <m:t>+</m:t>
                              </m:r>
                              <m:sSubSup>
                                <m:sSubSupPr>
                                  <m:ctrlPr>
                                    <a:rPr lang="en-GB" altLang="en-US" sz="2000" i="1">
                                      <a:latin typeface="Cambria Math" panose="02040503050406030204" pitchFamily="18" charset="0"/>
                                    </a:rPr>
                                  </m:ctrlPr>
                                </m:sSubSupPr>
                                <m:e>
                                  <m:r>
                                    <a:rPr lang="en-GB" altLang="en-US" sz="2000" i="1">
                                      <a:latin typeface="Cambria Math" panose="02040503050406030204" pitchFamily="18" charset="0"/>
                                    </a:rPr>
                                    <m:t>𝑟</m:t>
                                  </m:r>
                                </m:e>
                                <m:sub>
                                  <m:r>
                                    <a:rPr lang="en-GB" altLang="en-US" sz="2000" i="1">
                                      <a:latin typeface="Cambria Math" panose="02040503050406030204" pitchFamily="18" charset="0"/>
                                    </a:rPr>
                                    <m:t>$</m:t>
                                  </m:r>
                                </m:sub>
                                <m:sup>
                                  <m:r>
                                    <a:rPr lang="en-GB" altLang="en-US" sz="2000" i="1">
                                      <a:latin typeface="Cambria Math" panose="02040503050406030204" pitchFamily="18" charset="0"/>
                                    </a:rPr>
                                    <m:t>∗</m:t>
                                  </m:r>
                                </m:sup>
                              </m:sSubSup>
                            </m:e>
                          </m:d>
                        </m:num>
                        <m:den>
                          <m:r>
                            <a:rPr lang="en-GB" sz="2000" i="1">
                              <a:latin typeface="Cambria Math" panose="02040503050406030204" pitchFamily="18" charset="0"/>
                            </a:rPr>
                            <m:t>(</m:t>
                          </m:r>
                          <m:r>
                            <m:rPr>
                              <m:nor/>
                            </m:rPr>
                            <a:rPr lang="en-GB" sz="2000">
                              <a:latin typeface="Cambria Math" panose="02040503050406030204" pitchFamily="18" charset="0"/>
                            </a:rPr>
                            <m:t>1</m:t>
                          </m:r>
                          <m:r>
                            <a:rPr lang="en-GB" sz="2000" i="1">
                              <a:latin typeface="Cambria Math" panose="02040503050406030204" pitchFamily="18" charset="0"/>
                            </a:rPr>
                            <m:t>+</m:t>
                          </m:r>
                          <m:sSubSup>
                            <m:sSubSupPr>
                              <m:ctrlPr>
                                <a:rPr lang="en-GB" sz="2000" i="1">
                                  <a:latin typeface="Cambria Math" panose="02040503050406030204" pitchFamily="18" charset="0"/>
                                </a:rPr>
                              </m:ctrlPr>
                            </m:sSubSupPr>
                            <m:e>
                              <m:r>
                                <a:rPr lang="en-GB" sz="2000" i="1">
                                  <a:latin typeface="Cambria Math" panose="02040503050406030204" pitchFamily="18" charset="0"/>
                                </a:rPr>
                                <m:t>𝑟</m:t>
                              </m:r>
                            </m:e>
                            <m:sub>
                              <m:r>
                                <a:rPr lang="en-GB" sz="2000" i="1">
                                  <a:latin typeface="Cambria Math" panose="02040503050406030204" pitchFamily="18" charset="0"/>
                                </a:rPr>
                                <m:t>𝐹𝐶</m:t>
                              </m:r>
                            </m:sub>
                            <m:sup>
                              <m:r>
                                <a:rPr lang="en-GB" sz="2000" i="1">
                                  <a:latin typeface="Cambria Math" panose="02040503050406030204" pitchFamily="18" charset="0"/>
                                </a:rPr>
                                <m:t>∗</m:t>
                              </m:r>
                            </m:sup>
                          </m:sSubSup>
                          <m:r>
                            <a:rPr lang="en-GB" sz="2000" i="1">
                              <a:latin typeface="Cambria Math" panose="02040503050406030204" pitchFamily="18" charset="0"/>
                            </a:rPr>
                            <m:t>)</m:t>
                          </m:r>
                        </m:den>
                      </m:f>
                    </m:oMath>
                  </m:oMathPara>
                </a14:m>
                <a:endParaRPr lang="en-GB" sz="2000" dirty="0">
                  <a:solidFill>
                    <a:schemeClr val="tx1"/>
                  </a:solidFill>
                </a:endParaRPr>
              </a:p>
              <a:p>
                <a:pPr>
                  <a:buFont typeface="Wingdings" panose="05000000000000000000" pitchFamily="2" charset="2"/>
                  <a:buChar char="Ø"/>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dirty="0"/>
                  <a:t>This is called </a:t>
                </a:r>
                <a:r>
                  <a:rPr lang="en-GB" sz="2000" dirty="0">
                    <a:solidFill>
                      <a:srgbClr val="FF0000"/>
                    </a:solidFill>
                  </a:rPr>
                  <a:t>covered interest rate parity</a:t>
                </a:r>
                <a:r>
                  <a:rPr lang="en-GB" sz="2000" dirty="0"/>
                  <a:t>,</a:t>
                </a:r>
                <a:r>
                  <a:rPr lang="en-GB" sz="2000" dirty="0">
                    <a:solidFill>
                      <a:srgbClr val="FF0000"/>
                    </a:solidFill>
                  </a:rPr>
                  <a:t> </a:t>
                </a:r>
                <a:r>
                  <a:rPr lang="en-GB" sz="2000" dirty="0"/>
                  <a:t>which can be obtained using the </a:t>
                </a:r>
                <a:r>
                  <a:rPr lang="en-GB" sz="2000" b="1" dirty="0"/>
                  <a:t>cash-and-carry</a:t>
                </a:r>
                <a:r>
                  <a:rPr lang="en-GB" sz="2000" dirty="0"/>
                  <a:t> three steps strategy. </a:t>
                </a:r>
                <a:r>
                  <a:rPr lang="en-GB" sz="2000" dirty="0">
                    <a:solidFill>
                      <a:srgbClr val="FF0000"/>
                    </a:solidFill>
                  </a:rPr>
                  <a:t>Covered interest rate parity </a:t>
                </a:r>
                <a:r>
                  <a:rPr lang="en-GB" sz="2000" dirty="0"/>
                  <a:t>refers to a </a:t>
                </a:r>
                <a:r>
                  <a:rPr lang="en-GB" sz="2000" u="sng" dirty="0"/>
                  <a:t>theoretical condition </a:t>
                </a:r>
                <a:r>
                  <a:rPr lang="en-GB" sz="2000" dirty="0"/>
                  <a:t>in which the relationship between interest rates and the spot and forward currency values of two countries are in </a:t>
                </a:r>
                <a:r>
                  <a:rPr lang="en-GB" sz="2000" u="sng" dirty="0"/>
                  <a:t>equilibrium</a:t>
                </a:r>
                <a:r>
                  <a:rPr lang="en-GB" sz="2000" dirty="0"/>
                  <a:t>. The covered interest rate parity situation means there is </a:t>
                </a:r>
                <a:r>
                  <a:rPr lang="en-GB" sz="2000" u="sng" dirty="0"/>
                  <a:t>no opportunity for arbitrage </a:t>
                </a:r>
                <a:r>
                  <a:rPr lang="en-GB" sz="2000" dirty="0"/>
                  <a:t>using forward contracts, which often exists between countries with different interest rates.</a:t>
                </a:r>
              </a:p>
              <a:p>
                <a:pPr>
                  <a:buFont typeface="Arial" panose="020B0604020202020204"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5" y="1132514"/>
                <a:ext cx="11845254" cy="5662569"/>
              </a:xfrm>
              <a:blipFill>
                <a:blip r:embed="rId2"/>
                <a:stretch>
                  <a:fillRect t="-646" r="-72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7E065D0-774B-463F-917F-B649E72D06C9}"/>
                  </a:ext>
                </a:extLst>
              </p:cNvPr>
              <p:cNvSpPr txBox="1"/>
              <p:nvPr/>
            </p:nvSpPr>
            <p:spPr>
              <a:xfrm>
                <a:off x="3324039" y="3943621"/>
                <a:ext cx="1394969" cy="5468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 </m:t>
                          </m:r>
                          <m:r>
                            <a:rPr lang="en-GB" sz="1400" b="0" i="1" smtClean="0">
                              <a:latin typeface="Cambria Math" panose="02040503050406030204" pitchFamily="18" charset="0"/>
                            </a:rPr>
                            <m:t>𝑖𝑛</m:t>
                          </m:r>
                          <m:r>
                            <a:rPr lang="en-GB" sz="1400" b="0" i="1" smtClean="0">
                              <a:latin typeface="Cambria Math" panose="02040503050406030204" pitchFamily="18" charset="0"/>
                            </a:rPr>
                            <m:t> </m:t>
                          </m:r>
                          <m:r>
                            <a:rPr lang="en-GB" sz="1400" b="0" i="1" smtClean="0">
                              <a:latin typeface="Cambria Math" panose="02040503050406030204" pitchFamily="18" charset="0"/>
                            </a:rPr>
                            <m:t>𝑜𝑛𝑒</m:t>
                          </m:r>
                          <m:r>
                            <a:rPr lang="en-GB" sz="1400" b="0" i="1" smtClean="0">
                              <a:latin typeface="Cambria Math" panose="02040503050406030204" pitchFamily="18" charset="0"/>
                            </a:rPr>
                            <m:t> </m:t>
                          </m:r>
                          <m:r>
                            <a:rPr lang="en-GB" sz="1400" b="0" i="1" smtClean="0">
                              <a:latin typeface="Cambria Math" panose="02040503050406030204" pitchFamily="18" charset="0"/>
                            </a:rPr>
                            <m:t>𝑦𝑒𝑎𝑟</m:t>
                          </m:r>
                        </m:num>
                        <m:den>
                          <m:r>
                            <a:rPr lang="en-GB" sz="1400" b="0" i="1" smtClean="0">
                              <a:latin typeface="Cambria Math" panose="02040503050406030204" pitchFamily="18" charset="0"/>
                            </a:rPr>
                            <m:t>𝐹𝐶</m:t>
                          </m:r>
                          <m:r>
                            <a:rPr lang="en-GB" sz="1400" b="0" i="1" smtClean="0">
                              <a:latin typeface="Cambria Math" panose="02040503050406030204" pitchFamily="18" charset="0"/>
                            </a:rPr>
                            <m:t> </m:t>
                          </m:r>
                          <m:r>
                            <a:rPr lang="en-GB" sz="1400" b="0" i="1" smtClean="0">
                              <a:latin typeface="Cambria Math" panose="02040503050406030204" pitchFamily="18" charset="0"/>
                            </a:rPr>
                            <m:t>𝑖𝑛</m:t>
                          </m:r>
                          <m:r>
                            <a:rPr lang="en-GB" sz="1400" b="0" i="1" smtClean="0">
                              <a:latin typeface="Cambria Math" panose="02040503050406030204" pitchFamily="18" charset="0"/>
                            </a:rPr>
                            <m:t> </m:t>
                          </m:r>
                          <m:r>
                            <a:rPr lang="en-GB" sz="1400" b="0" i="1" smtClean="0">
                              <a:latin typeface="Cambria Math" panose="02040503050406030204" pitchFamily="18" charset="0"/>
                            </a:rPr>
                            <m:t>𝑜𝑛𝑒</m:t>
                          </m:r>
                          <m:r>
                            <a:rPr lang="en-GB" sz="1400" b="0" i="1" smtClean="0">
                              <a:latin typeface="Cambria Math" panose="02040503050406030204" pitchFamily="18" charset="0"/>
                            </a:rPr>
                            <m:t> </m:t>
                          </m:r>
                          <m:r>
                            <a:rPr lang="en-GB" sz="1400" b="0" i="1" smtClean="0">
                              <a:latin typeface="Cambria Math" panose="02040503050406030204" pitchFamily="18" charset="0"/>
                            </a:rPr>
                            <m:t>𝑦𝑒𝑎𝑟</m:t>
                          </m:r>
                        </m:den>
                      </m:f>
                    </m:oMath>
                  </m:oMathPara>
                </a14:m>
                <a:endParaRPr lang="en-GB" sz="1400" dirty="0"/>
              </a:p>
            </p:txBody>
          </p:sp>
        </mc:Choice>
        <mc:Fallback xmlns="">
          <p:sp>
            <p:nvSpPr>
              <p:cNvPr id="4" name="TextBox 3">
                <a:extLst>
                  <a:ext uri="{FF2B5EF4-FFF2-40B4-BE49-F238E27FC236}">
                    <a16:creationId xmlns:a16="http://schemas.microsoft.com/office/drawing/2014/main" id="{B7E065D0-774B-463F-917F-B649E72D06C9}"/>
                  </a:ext>
                </a:extLst>
              </p:cNvPr>
              <p:cNvSpPr txBox="1">
                <a:spLocks noRot="1" noChangeAspect="1" noMove="1" noResize="1" noEditPoints="1" noAdjustHandles="1" noChangeArrowheads="1" noChangeShapeType="1" noTextEdit="1"/>
              </p:cNvSpPr>
              <p:nvPr/>
            </p:nvSpPr>
            <p:spPr>
              <a:xfrm>
                <a:off x="3324039" y="3943621"/>
                <a:ext cx="1394969" cy="546816"/>
              </a:xfrm>
              <a:prstGeom prst="rect">
                <a:avLst/>
              </a:prstGeom>
              <a:blipFill>
                <a:blip r:embed="rId3"/>
                <a:stretch>
                  <a:fillRect b="-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985A274-26DA-4AE7-ADD7-F50EFD81AA11}"/>
                  </a:ext>
                </a:extLst>
              </p:cNvPr>
              <p:cNvSpPr txBox="1"/>
              <p:nvPr/>
            </p:nvSpPr>
            <p:spPr>
              <a:xfrm>
                <a:off x="5260496" y="4202049"/>
                <a:ext cx="1190039" cy="5468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 </m:t>
                          </m:r>
                          <m:r>
                            <a:rPr lang="en-GB" sz="1400" b="0" i="1" smtClean="0">
                              <a:latin typeface="Cambria Math" panose="02040503050406030204" pitchFamily="18" charset="0"/>
                            </a:rPr>
                            <m:t>𝑡𝑜𝑑𝑎𝑦</m:t>
                          </m:r>
                        </m:num>
                        <m:den>
                          <m:r>
                            <a:rPr lang="en-GB" sz="1400" b="0" i="1" smtClean="0">
                              <a:latin typeface="Cambria Math" panose="02040503050406030204" pitchFamily="18" charset="0"/>
                            </a:rPr>
                            <m:t>𝐹𝐶</m:t>
                          </m:r>
                          <m:r>
                            <a:rPr lang="en-GB" sz="1400" b="0" i="1" smtClean="0">
                              <a:latin typeface="Cambria Math" panose="02040503050406030204" pitchFamily="18" charset="0"/>
                            </a:rPr>
                            <m:t> </m:t>
                          </m:r>
                          <m:r>
                            <a:rPr lang="en-GB" sz="1400" b="0" i="1" smtClean="0">
                              <a:latin typeface="Cambria Math" panose="02040503050406030204" pitchFamily="18" charset="0"/>
                            </a:rPr>
                            <m:t>𝑡𝑜𝑑𝑎𝑦</m:t>
                          </m:r>
                        </m:den>
                      </m:f>
                    </m:oMath>
                  </m:oMathPara>
                </a14:m>
                <a:endParaRPr lang="en-GB" sz="1400" dirty="0"/>
              </a:p>
            </p:txBody>
          </p:sp>
        </mc:Choice>
        <mc:Fallback xmlns="">
          <p:sp>
            <p:nvSpPr>
              <p:cNvPr id="6" name="TextBox 5">
                <a:extLst>
                  <a:ext uri="{FF2B5EF4-FFF2-40B4-BE49-F238E27FC236}">
                    <a16:creationId xmlns:a16="http://schemas.microsoft.com/office/drawing/2014/main" id="{D985A274-26DA-4AE7-ADD7-F50EFD81AA11}"/>
                  </a:ext>
                </a:extLst>
              </p:cNvPr>
              <p:cNvSpPr txBox="1">
                <a:spLocks noRot="1" noChangeAspect="1" noMove="1" noResize="1" noEditPoints="1" noAdjustHandles="1" noChangeArrowheads="1" noChangeShapeType="1" noTextEdit="1"/>
              </p:cNvSpPr>
              <p:nvPr/>
            </p:nvSpPr>
            <p:spPr>
              <a:xfrm>
                <a:off x="5260496" y="4202049"/>
                <a:ext cx="1190039" cy="546816"/>
              </a:xfrm>
              <a:prstGeom prst="rect">
                <a:avLst/>
              </a:prstGeom>
              <a:blipFill>
                <a:blip r:embed="rId4"/>
                <a:stretch>
                  <a:fillRect b="-4444"/>
                </a:stretch>
              </a:blipFill>
            </p:spPr>
            <p:txBody>
              <a:bodyPr/>
              <a:lstStyle/>
              <a:p>
                <a:r>
                  <a:rPr lang="en-GB">
                    <a:noFill/>
                  </a:rPr>
                  <a:t> </a:t>
                </a:r>
              </a:p>
            </p:txBody>
          </p:sp>
        </mc:Fallback>
      </mc:AlternateContent>
      <p:cxnSp>
        <p:nvCxnSpPr>
          <p:cNvPr id="8" name="Straight Arrow Connector 7">
            <a:extLst>
              <a:ext uri="{FF2B5EF4-FFF2-40B4-BE49-F238E27FC236}">
                <a16:creationId xmlns:a16="http://schemas.microsoft.com/office/drawing/2014/main" id="{19BD9656-67A2-4F33-9A74-888D798DB32E}"/>
              </a:ext>
            </a:extLst>
          </p:cNvPr>
          <p:cNvCxnSpPr/>
          <p:nvPr/>
        </p:nvCxnSpPr>
        <p:spPr>
          <a:xfrm flipH="1">
            <a:off x="4650099" y="3866716"/>
            <a:ext cx="352738" cy="194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3CA00C5-B1F2-443B-8D91-C2171C09A638}"/>
              </a:ext>
            </a:extLst>
          </p:cNvPr>
          <p:cNvCxnSpPr>
            <a:cxnSpLocks/>
          </p:cNvCxnSpPr>
          <p:nvPr/>
        </p:nvCxnSpPr>
        <p:spPr>
          <a:xfrm>
            <a:off x="5653782" y="3904175"/>
            <a:ext cx="0" cy="2417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18F4EC76-BF35-4764-A776-6715865BCB67}"/>
              </a:ext>
            </a:extLst>
          </p:cNvPr>
          <p:cNvSpPr>
            <a:spLocks noGrp="1"/>
          </p:cNvSpPr>
          <p:nvPr>
            <p:ph type="sldNum" sz="quarter" idx="12"/>
          </p:nvPr>
        </p:nvSpPr>
        <p:spPr/>
        <p:txBody>
          <a:bodyPr/>
          <a:lstStyle/>
          <a:p>
            <a:fld id="{E268A2EE-60DF-4D9A-BDB5-E8B57244CE40}" type="slidenum">
              <a:rPr lang="en-GB" smtClean="0"/>
              <a:pPr/>
              <a:t>32</a:t>
            </a:fld>
            <a:endParaRPr lang="en-GB"/>
          </a:p>
        </p:txBody>
      </p:sp>
      <p:sp>
        <p:nvSpPr>
          <p:cNvPr id="5" name="Left Brace 4">
            <a:extLst>
              <a:ext uri="{FF2B5EF4-FFF2-40B4-BE49-F238E27FC236}">
                <a16:creationId xmlns:a16="http://schemas.microsoft.com/office/drawing/2014/main" id="{D8E07FA3-805E-A69B-2F4E-CA4B47D58987}"/>
              </a:ext>
            </a:extLst>
          </p:cNvPr>
          <p:cNvSpPr/>
          <p:nvPr/>
        </p:nvSpPr>
        <p:spPr>
          <a:xfrm rot="16200000">
            <a:off x="6595514" y="2169492"/>
            <a:ext cx="227193" cy="1464844"/>
          </a:xfrm>
          <a:prstGeom prst="leftBrace">
            <a:avLst>
              <a:gd name="adj1" fmla="val 0"/>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cxnSp>
        <p:nvCxnSpPr>
          <p:cNvPr id="11" name="Straight Arrow Connector 10">
            <a:extLst>
              <a:ext uri="{FF2B5EF4-FFF2-40B4-BE49-F238E27FC236}">
                <a16:creationId xmlns:a16="http://schemas.microsoft.com/office/drawing/2014/main" id="{68A41B8E-2D36-1CD4-D55F-10E41EE84A6D}"/>
              </a:ext>
            </a:extLst>
          </p:cNvPr>
          <p:cNvCxnSpPr/>
          <p:nvPr/>
        </p:nvCxnSpPr>
        <p:spPr>
          <a:xfrm>
            <a:off x="6821905" y="3116179"/>
            <a:ext cx="1732548" cy="1564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406B7C2-3BA2-EC96-09D6-3B8144CDBA9F}"/>
                  </a:ext>
                </a:extLst>
              </p:cNvPr>
              <p:cNvSpPr txBox="1"/>
              <p:nvPr/>
            </p:nvSpPr>
            <p:spPr>
              <a:xfrm>
                <a:off x="8452184" y="3116179"/>
                <a:ext cx="757990" cy="3716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rgbClr val="000000"/>
                              </a:solidFill>
                              <a:latin typeface="Cambria Math" panose="02040503050406030204" pitchFamily="18" charset="0"/>
                            </a:rPr>
                          </m:ctrlPr>
                        </m:sSubPr>
                        <m:e>
                          <m:r>
                            <a:rPr lang="en-GB" sz="1800" b="0" i="1" smtClean="0">
                              <a:solidFill>
                                <a:srgbClr val="000000"/>
                              </a:solidFill>
                              <a:latin typeface="Cambria Math" panose="02040503050406030204" pitchFamily="18" charset="0"/>
                            </a:rPr>
                            <m:t>𝑃</m:t>
                          </m:r>
                        </m:e>
                        <m:sub>
                          <m:r>
                            <a:rPr lang="en-GB" sz="1800" b="0" i="1" smtClean="0">
                              <a:solidFill>
                                <a:srgbClr val="000000"/>
                              </a:solidFill>
                              <a:latin typeface="Cambria Math" panose="02040503050406030204" pitchFamily="18" charset="0"/>
                            </a:rPr>
                            <m:t>$</m:t>
                          </m:r>
                        </m:sub>
                      </m:sSub>
                    </m:oMath>
                  </m:oMathPara>
                </a14:m>
                <a:endParaRPr lang="en-GB" dirty="0"/>
              </a:p>
            </p:txBody>
          </p:sp>
        </mc:Choice>
        <mc:Fallback xmlns="">
          <p:sp>
            <p:nvSpPr>
              <p:cNvPr id="12" name="TextBox 11">
                <a:extLst>
                  <a:ext uri="{FF2B5EF4-FFF2-40B4-BE49-F238E27FC236}">
                    <a16:creationId xmlns:a16="http://schemas.microsoft.com/office/drawing/2014/main" id="{0406B7C2-3BA2-EC96-09D6-3B8144CDBA9F}"/>
                  </a:ext>
                </a:extLst>
              </p:cNvPr>
              <p:cNvSpPr txBox="1">
                <a:spLocks noRot="1" noChangeAspect="1" noMove="1" noResize="1" noEditPoints="1" noAdjustHandles="1" noChangeArrowheads="1" noChangeShapeType="1" noTextEdit="1"/>
              </p:cNvSpPr>
              <p:nvPr/>
            </p:nvSpPr>
            <p:spPr>
              <a:xfrm>
                <a:off x="8452184" y="3116179"/>
                <a:ext cx="757990" cy="371640"/>
              </a:xfrm>
              <a:prstGeom prst="rect">
                <a:avLst/>
              </a:prstGeom>
              <a:blipFill>
                <a:blip r:embed="rId5"/>
                <a:stretch>
                  <a:fillRect b="-11475"/>
                </a:stretch>
              </a:blipFill>
            </p:spPr>
            <p:txBody>
              <a:bodyPr/>
              <a:lstStyle/>
              <a:p>
                <a:r>
                  <a:rPr lang="en-GB">
                    <a:noFill/>
                  </a:rPr>
                  <a:t> </a:t>
                </a:r>
              </a:p>
            </p:txBody>
          </p:sp>
        </mc:Fallback>
      </mc:AlternateContent>
    </p:spTree>
    <p:extLst>
      <p:ext uri="{BB962C8B-B14F-4D97-AF65-F5344CB8AC3E}">
        <p14:creationId xmlns:p14="http://schemas.microsoft.com/office/powerpoint/2010/main" val="1222472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Covered Interest Rate Parity For More Than A Year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4" y="1132514"/>
                <a:ext cx="11845255" cy="5316187"/>
              </a:xfrm>
            </p:spPr>
            <p:txBody>
              <a:bodyPr>
                <a:normAutofit lnSpcReduction="10000"/>
              </a:bodyPr>
              <a:lstStyle/>
              <a:p>
                <a:pPr>
                  <a:spcAft>
                    <a:spcPts val="600"/>
                  </a:spcAft>
                  <a:buFont typeface="Arial" panose="020B0604020202020204" pitchFamily="34" charset="0"/>
                  <a:buChar char="•"/>
                </a:pPr>
                <a:r>
                  <a:rPr lang="en-GB" sz="2000" dirty="0"/>
                  <a:t>In its re-arranged form as </a:t>
                </a:r>
                <a14:m>
                  <m:oMath xmlns:m="http://schemas.openxmlformats.org/officeDocument/2006/math">
                    <m:d>
                      <m:dPr>
                        <m:ctrlPr>
                          <a:rPr lang="en-US" altLang="en-US" sz="2000" i="1">
                            <a:solidFill>
                              <a:srgbClr val="FF0000"/>
                            </a:solidFill>
                            <a:latin typeface="Cambria Math" panose="02040503050406030204" pitchFamily="18" charset="0"/>
                          </a:rPr>
                        </m:ctrlPr>
                      </m:dPr>
                      <m:e>
                        <m:r>
                          <a:rPr lang="en-GB" altLang="en-US" sz="2000" i="1">
                            <a:solidFill>
                              <a:srgbClr val="FF0000"/>
                            </a:solidFill>
                            <a:latin typeface="Cambria Math" panose="02040503050406030204" pitchFamily="18" charset="0"/>
                          </a:rPr>
                          <m:t>1+</m:t>
                        </m:r>
                        <m:sSubSup>
                          <m:sSubSupPr>
                            <m:ctrlPr>
                              <a:rPr lang="en-GB" altLang="en-US" sz="2000" i="1">
                                <a:solidFill>
                                  <a:srgbClr val="FF0000"/>
                                </a:solidFill>
                                <a:latin typeface="Cambria Math" panose="02040503050406030204" pitchFamily="18" charset="0"/>
                              </a:rPr>
                            </m:ctrlPr>
                          </m:sSubSupPr>
                          <m:e>
                            <m:r>
                              <a:rPr lang="en-GB" altLang="en-US" sz="2000" i="1">
                                <a:solidFill>
                                  <a:srgbClr val="FF0000"/>
                                </a:solidFill>
                                <a:latin typeface="Cambria Math" panose="02040503050406030204" pitchFamily="18" charset="0"/>
                              </a:rPr>
                              <m:t>𝑟</m:t>
                            </m:r>
                          </m:e>
                          <m:sub>
                            <m:r>
                              <a:rPr lang="en-GB" altLang="en-US" sz="2000" i="1">
                                <a:solidFill>
                                  <a:srgbClr val="FF0000"/>
                                </a:solidFill>
                                <a:latin typeface="Cambria Math" panose="02040503050406030204" pitchFamily="18" charset="0"/>
                              </a:rPr>
                              <m:t>$</m:t>
                            </m:r>
                          </m:sub>
                          <m:sup>
                            <m:r>
                              <a:rPr lang="en-GB" altLang="en-US" sz="2000" i="1">
                                <a:solidFill>
                                  <a:srgbClr val="FF0000"/>
                                </a:solidFill>
                                <a:latin typeface="Cambria Math" panose="02040503050406030204" pitchFamily="18" charset="0"/>
                              </a:rPr>
                              <m:t>∗</m:t>
                            </m:r>
                          </m:sup>
                        </m:sSubSup>
                      </m:e>
                    </m:d>
                    <m:r>
                      <a:rPr lang="en-GB" altLang="en-US" sz="2000" i="1">
                        <a:solidFill>
                          <a:srgbClr val="FF0000"/>
                        </a:solidFill>
                        <a:latin typeface="Cambria Math" panose="02040503050406030204" pitchFamily="18" charset="0"/>
                      </a:rPr>
                      <m:t>=</m:t>
                    </m:r>
                    <m:f>
                      <m:fPr>
                        <m:ctrlPr>
                          <a:rPr lang="en-GB" altLang="en-US" sz="2000" i="1">
                            <a:solidFill>
                              <a:srgbClr val="FF0000"/>
                            </a:solidFill>
                            <a:latin typeface="Cambria Math" panose="02040503050406030204" pitchFamily="18" charset="0"/>
                          </a:rPr>
                        </m:ctrlPr>
                      </m:fPr>
                      <m:num>
                        <m:r>
                          <a:rPr lang="en-GB" altLang="en-US" sz="2000" i="1">
                            <a:solidFill>
                              <a:srgbClr val="FF0000"/>
                            </a:solidFill>
                            <a:latin typeface="Cambria Math" panose="02040503050406030204" pitchFamily="18" charset="0"/>
                          </a:rPr>
                          <m:t>𝐹</m:t>
                        </m:r>
                      </m:num>
                      <m:den>
                        <m:r>
                          <a:rPr lang="en-GB" altLang="en-US" sz="2000" i="1">
                            <a:solidFill>
                              <a:srgbClr val="FF0000"/>
                            </a:solidFill>
                            <a:latin typeface="Cambria Math" panose="02040503050406030204" pitchFamily="18" charset="0"/>
                          </a:rPr>
                          <m:t>𝑆</m:t>
                        </m:r>
                      </m:den>
                    </m:f>
                  </m:oMath>
                </a14:m>
                <a:r>
                  <a:rPr lang="en-GB" sz="2000" dirty="0">
                    <a:solidFill>
                      <a:srgbClr val="FF0000"/>
                    </a:solidFill>
                  </a:rPr>
                  <a:t> </a:t>
                </a:r>
                <a14:m>
                  <m:oMath xmlns:m="http://schemas.openxmlformats.org/officeDocument/2006/math">
                    <m:r>
                      <a:rPr lang="en-GB" sz="2000" i="1">
                        <a:solidFill>
                          <a:srgbClr val="FF0000"/>
                        </a:solidFill>
                        <a:latin typeface="Cambria Math" panose="02040503050406030204" pitchFamily="18" charset="0"/>
                      </a:rPr>
                      <m:t>(</m:t>
                    </m:r>
                    <m:r>
                      <m:rPr>
                        <m:nor/>
                      </m:rPr>
                      <a:rPr lang="en-GB" sz="2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m:t>
                    </m:r>
                    <m:sSubSup>
                      <m:sSubSupPr>
                        <m:ctrlPr>
                          <a:rPr lang="en-GB" sz="2000" i="1">
                            <a:solidFill>
                              <a:srgbClr val="FF0000"/>
                            </a:solidFill>
                            <a:latin typeface="Cambria Math" panose="02040503050406030204" pitchFamily="18" charset="0"/>
                          </a:rPr>
                        </m:ctrlPr>
                      </m:sSubSup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𝐹𝐶</m:t>
                        </m:r>
                      </m:sub>
                      <m:sup>
                        <m:r>
                          <a:rPr lang="en-GB" sz="2000" i="1">
                            <a:solidFill>
                              <a:srgbClr val="FF0000"/>
                            </a:solidFill>
                            <a:latin typeface="Cambria Math" panose="02040503050406030204" pitchFamily="18" charset="0"/>
                          </a:rPr>
                          <m:t>∗</m:t>
                        </m:r>
                      </m:sup>
                    </m:sSubSup>
                    <m:r>
                      <a:rPr lang="en-GB" sz="2000" i="1">
                        <a:solidFill>
                          <a:srgbClr val="FF0000"/>
                        </a:solidFill>
                        <a:latin typeface="Cambria Math" panose="02040503050406030204" pitchFamily="18" charset="0"/>
                      </a:rPr>
                      <m:t>)</m:t>
                    </m:r>
                  </m:oMath>
                </a14:m>
                <a:r>
                  <a:rPr lang="en-GB" sz="2000" dirty="0">
                    <a:solidFill>
                      <a:srgbClr val="FF0000"/>
                    </a:solidFill>
                  </a:rPr>
                  <a:t> </a:t>
                </a:r>
                <a:r>
                  <a:rPr lang="en-GB" sz="2000" dirty="0"/>
                  <a:t>it shows if there is </a:t>
                </a:r>
                <a:r>
                  <a:rPr lang="en-GB" sz="2000" dirty="0">
                    <a:solidFill>
                      <a:srgbClr val="FF0000"/>
                    </a:solidFill>
                  </a:rPr>
                  <a:t>interest rate differential </a:t>
                </a:r>
                <a:r>
                  <a:rPr lang="en-GB" sz="2000" dirty="0"/>
                  <a:t>between two currencies </a:t>
                </a:r>
                <a14:m>
                  <m:oMath xmlns:m="http://schemas.openxmlformats.org/officeDocument/2006/math">
                    <m:sSubSup>
                      <m:sSubSupPr>
                        <m:ctrlPr>
                          <a:rPr lang="en-GB" altLang="en-US" sz="2000" i="1">
                            <a:solidFill>
                              <a:srgbClr val="FF0000"/>
                            </a:solidFill>
                            <a:latin typeface="Cambria Math" panose="02040503050406030204" pitchFamily="18" charset="0"/>
                          </a:rPr>
                        </m:ctrlPr>
                      </m:sSubSupPr>
                      <m:e>
                        <m:r>
                          <a:rPr lang="en-GB" altLang="en-US" sz="2000" i="1">
                            <a:solidFill>
                              <a:srgbClr val="FF0000"/>
                            </a:solidFill>
                            <a:latin typeface="Cambria Math" panose="02040503050406030204" pitchFamily="18" charset="0"/>
                          </a:rPr>
                          <m:t>𝑟</m:t>
                        </m:r>
                      </m:e>
                      <m:sub>
                        <m:r>
                          <a:rPr lang="en-GB" altLang="en-US" sz="2000" i="1">
                            <a:solidFill>
                              <a:srgbClr val="FF0000"/>
                            </a:solidFill>
                            <a:latin typeface="Cambria Math" panose="02040503050406030204" pitchFamily="18" charset="0"/>
                          </a:rPr>
                          <m:t>$</m:t>
                        </m:r>
                      </m:sub>
                      <m:sup>
                        <m:r>
                          <a:rPr lang="en-GB" altLang="en-US" sz="2000" i="1">
                            <a:solidFill>
                              <a:srgbClr val="FF0000"/>
                            </a:solidFill>
                            <a:latin typeface="Cambria Math" panose="02040503050406030204" pitchFamily="18" charset="0"/>
                          </a:rPr>
                          <m:t>∗</m:t>
                        </m:r>
                      </m:sup>
                    </m:sSubSup>
                    <m:r>
                      <a:rPr lang="en-GB" altLang="en-US" sz="2000" i="1">
                        <a:solidFill>
                          <a:srgbClr val="FF0000"/>
                        </a:solidFill>
                        <a:latin typeface="Cambria Math" panose="02040503050406030204" pitchFamily="18" charset="0"/>
                        <a:ea typeface="Cambria Math" panose="02040503050406030204" pitchFamily="18" charset="0"/>
                      </a:rPr>
                      <m:t>≠</m:t>
                    </m:r>
                  </m:oMath>
                </a14:m>
                <a:r>
                  <a:rPr lang="en-GB" sz="2000" dirty="0">
                    <a:solidFill>
                      <a:srgbClr val="FF0000"/>
                    </a:solidFill>
                  </a:rPr>
                  <a:t> </a:t>
                </a:r>
                <a14:m>
                  <m:oMath xmlns:m="http://schemas.openxmlformats.org/officeDocument/2006/math">
                    <m:sSubSup>
                      <m:sSubSupPr>
                        <m:ctrlPr>
                          <a:rPr lang="en-GB" sz="2000" i="1">
                            <a:solidFill>
                              <a:srgbClr val="FF0000"/>
                            </a:solidFill>
                            <a:latin typeface="Cambria Math" panose="02040503050406030204" pitchFamily="18" charset="0"/>
                          </a:rPr>
                        </m:ctrlPr>
                      </m:sSubSup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𝐹𝐶</m:t>
                        </m:r>
                      </m:sub>
                      <m:sup>
                        <m:r>
                          <a:rPr lang="en-GB" sz="2000" i="1">
                            <a:solidFill>
                              <a:srgbClr val="FF0000"/>
                            </a:solidFill>
                            <a:latin typeface="Cambria Math" panose="02040503050406030204" pitchFamily="18" charset="0"/>
                          </a:rPr>
                          <m:t>∗</m:t>
                        </m:r>
                      </m:sup>
                    </m:sSubSup>
                  </m:oMath>
                </a14:m>
                <a:r>
                  <a:rPr lang="en-GB" sz="2000" dirty="0"/>
                  <a:t>, no one can get extra benefit by moving the capital from the low-interest rate country to the high-interest rate country, as </a:t>
                </a:r>
                <a:r>
                  <a:rPr lang="en-GB" sz="2000" u="sng" dirty="0"/>
                  <a:t>the differential will be offset by the relevant change in the spot and future exchange rates</a:t>
                </a:r>
                <a:r>
                  <a:rPr lang="en-GB" sz="2000" dirty="0"/>
                  <a:t>.</a:t>
                </a:r>
              </a:p>
              <a:p>
                <a:pPr>
                  <a:spcAft>
                    <a:spcPts val="600"/>
                  </a:spcAft>
                  <a:buFont typeface="Arial" panose="020B0604020202020204" pitchFamily="34" charset="0"/>
                  <a:buChar char="•"/>
                </a:pPr>
                <a:endParaRPr lang="en-GB" sz="2000" b="1" u="sng" dirty="0"/>
              </a:p>
              <a:p>
                <a:pPr>
                  <a:spcAft>
                    <a:spcPts val="600"/>
                  </a:spcAft>
                  <a:buFont typeface="Arial" panose="020B0604020202020204" pitchFamily="34" charset="0"/>
                  <a:buChar char="•"/>
                </a:pPr>
                <a:r>
                  <a:rPr lang="en-GB" sz="2000" b="1" u="sng" dirty="0"/>
                  <a:t>Covered Interest Rate Parity For More Than A Year</a:t>
                </a:r>
                <a:r>
                  <a:rPr lang="en-GB" sz="2000" dirty="0"/>
                  <a:t>: If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𝐹</m:t>
                        </m:r>
                      </m:e>
                      <m:sub>
                        <m:r>
                          <a:rPr lang="en-GB" sz="2000" b="0" i="1" smtClean="0">
                            <a:solidFill>
                              <a:srgbClr val="FF0000"/>
                            </a:solidFill>
                            <a:latin typeface="Cambria Math" panose="02040503050406030204" pitchFamily="18" charset="0"/>
                          </a:rPr>
                          <m:t>𝑇</m:t>
                        </m:r>
                      </m:sub>
                    </m:sSub>
                  </m:oMath>
                </a14:m>
                <a:r>
                  <a:rPr lang="en-GB" sz="2000" dirty="0">
                    <a:solidFill>
                      <a:srgbClr val="FF0000"/>
                    </a:solidFill>
                  </a:rPr>
                  <a:t> </a:t>
                </a:r>
                <a:r>
                  <a:rPr lang="en-GB" sz="2000" dirty="0"/>
                  <a:t>represents a forward contract for the exchange rate after </a:t>
                </a:r>
                <a14:m>
                  <m:oMath xmlns:m="http://schemas.openxmlformats.org/officeDocument/2006/math">
                    <m:r>
                      <a:rPr lang="en-GB" sz="2000" b="0" i="1" smtClean="0">
                        <a:solidFill>
                          <a:srgbClr val="FF0000"/>
                        </a:solidFill>
                        <a:latin typeface="Cambria Math" panose="02040503050406030204" pitchFamily="18" charset="0"/>
                      </a:rPr>
                      <m:t>𝑇</m:t>
                    </m:r>
                  </m:oMath>
                </a14:m>
                <a:r>
                  <a:rPr lang="en-GB" sz="2000" dirty="0"/>
                  <a:t> years, the covered interest rate parity can be generalised as: </a:t>
                </a:r>
              </a:p>
              <a:p>
                <a:pPr>
                  <a:spcAft>
                    <a:spcPts val="600"/>
                  </a:spcAft>
                  <a:buFont typeface="Arial" panose="020B0604020202020204" pitchFamily="34" charset="0"/>
                  <a:buChar char="•"/>
                </a:pPr>
                <a:endParaRPr lang="en-GB" sz="800" dirty="0"/>
              </a:p>
              <a:p>
                <a:pPr marL="109728" indent="0">
                  <a:spcAft>
                    <a:spcPts val="600"/>
                  </a:spcAft>
                  <a:buNone/>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𝑇</m:t>
                          </m:r>
                        </m:sub>
                      </m:sSub>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𝑟</m:t>
                                      </m:r>
                                    </m:e>
                                    <m:sub>
                                      <m:r>
                                        <a:rPr lang="en-GB" sz="2000" b="0" i="1" smtClean="0">
                                          <a:latin typeface="Cambria Math" panose="02040503050406030204" pitchFamily="18" charset="0"/>
                                          <a:ea typeface="Cambria Math" panose="02040503050406030204" pitchFamily="18" charset="0"/>
                                        </a:rPr>
                                        <m:t>𝐷𝐶</m:t>
                                      </m:r>
                                    </m:sub>
                                  </m:sSub>
                                </m:e>
                              </m:d>
                            </m:e>
                            <m:sup>
                              <m:r>
                                <a:rPr lang="en-GB" sz="2000" b="0" i="1" smtClean="0">
                                  <a:latin typeface="Cambria Math" panose="02040503050406030204" pitchFamily="18" charset="0"/>
                                  <a:ea typeface="Cambria Math" panose="02040503050406030204" pitchFamily="18" charset="0"/>
                                </a:rPr>
                                <m:t>𝑇</m:t>
                              </m:r>
                            </m:sup>
                          </m:sSup>
                        </m:num>
                        <m:den>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𝑟</m:t>
                                      </m:r>
                                    </m:e>
                                    <m:sub>
                                      <m:r>
                                        <a:rPr lang="en-GB" sz="2000" b="0" i="1" smtClean="0">
                                          <a:latin typeface="Cambria Math" panose="02040503050406030204" pitchFamily="18" charset="0"/>
                                          <a:ea typeface="Cambria Math" panose="02040503050406030204" pitchFamily="18" charset="0"/>
                                        </a:rPr>
                                        <m:t>𝐹𝐶</m:t>
                                      </m:r>
                                    </m:sub>
                                  </m:sSub>
                                </m:e>
                              </m:d>
                            </m:e>
                            <m:sup>
                              <m:r>
                                <a:rPr lang="en-GB" sz="2000" b="0" i="1" smtClean="0">
                                  <a:latin typeface="Cambria Math" panose="02040503050406030204" pitchFamily="18" charset="0"/>
                                  <a:ea typeface="Cambria Math" panose="02040503050406030204" pitchFamily="18" charset="0"/>
                                </a:rPr>
                                <m:t>𝑇</m:t>
                              </m:r>
                            </m:sup>
                          </m:sSup>
                        </m:den>
                      </m:f>
                    </m:oMath>
                  </m:oMathPara>
                </a14:m>
                <a:endParaRPr lang="en-GB" sz="2000" dirty="0"/>
              </a:p>
              <a:p>
                <a:pPr marL="109728" indent="0">
                  <a:buNone/>
                </a:pPr>
                <a:r>
                  <a:rPr lang="en-GB" sz="2000" dirty="0"/>
                  <a:t>Where </a:t>
                </a:r>
                <a14:m>
                  <m:oMath xmlns:m="http://schemas.openxmlformats.org/officeDocument/2006/math">
                    <m:sSub>
                      <m:sSubPr>
                        <m:ctrlPr>
                          <a:rPr lang="en-GB" sz="2000" i="1" smtClean="0">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𝑟</m:t>
                        </m:r>
                      </m:e>
                      <m:sub>
                        <m:r>
                          <a:rPr lang="en-GB" sz="2000" i="1">
                            <a:solidFill>
                              <a:srgbClr val="FF0000"/>
                            </a:solidFill>
                            <a:latin typeface="Cambria Math" panose="02040503050406030204" pitchFamily="18" charset="0"/>
                            <a:ea typeface="Cambria Math" panose="02040503050406030204" pitchFamily="18" charset="0"/>
                          </a:rPr>
                          <m:t>𝐷𝐶</m:t>
                        </m:r>
                      </m:sub>
                    </m:sSub>
                  </m:oMath>
                </a14:m>
                <a:r>
                  <a:rPr lang="en-GB" sz="2000" dirty="0"/>
                  <a:t> and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𝐹𝐶</m:t>
                        </m:r>
                      </m:sub>
                    </m:sSub>
                  </m:oMath>
                </a14:m>
                <a:r>
                  <a:rPr lang="en-GB" sz="2000" dirty="0"/>
                  <a:t> represents domestic and foreign </a:t>
                </a:r>
                <a:r>
                  <a:rPr lang="en-GB" sz="2000" u="sng" dirty="0"/>
                  <a:t>risk-free</a:t>
                </a:r>
                <a:r>
                  <a:rPr lang="en-GB" sz="2000" dirty="0"/>
                  <a:t> </a:t>
                </a:r>
                <a14:m>
                  <m:oMath xmlns:m="http://schemas.openxmlformats.org/officeDocument/2006/math">
                    <m:r>
                      <a:rPr lang="en-GB" sz="2000" b="0" i="1" smtClean="0">
                        <a:solidFill>
                          <a:srgbClr val="FF0000"/>
                        </a:solidFill>
                        <a:latin typeface="Cambria Math" panose="02040503050406030204" pitchFamily="18" charset="0"/>
                      </a:rPr>
                      <m:t>𝑇</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𝑦𝑒𝑎𝑟</m:t>
                    </m:r>
                    <m:r>
                      <a:rPr lang="en-GB" sz="2000" b="0" i="1" smtClean="0">
                        <a:solidFill>
                          <a:srgbClr val="FF0000"/>
                        </a:solidFill>
                        <a:latin typeface="Cambria Math" panose="02040503050406030204" pitchFamily="18" charset="0"/>
                      </a:rPr>
                      <m:t> </m:t>
                    </m:r>
                  </m:oMath>
                </a14:m>
                <a:r>
                  <a:rPr lang="en-GB" sz="2000" dirty="0"/>
                  <a:t>interest rates, respectively. </a:t>
                </a:r>
              </a:p>
              <a:p>
                <a:pPr marL="109728" indent="0">
                  <a:buNone/>
                </a:pPr>
                <a:endParaRPr lang="en-GB" sz="2000" dirty="0"/>
              </a:p>
              <a:p>
                <a:pPr marL="109728" indent="0">
                  <a:buNone/>
                </a:pPr>
                <a:r>
                  <a:rPr lang="en-GB" sz="2000" b="1" u="sng" dirty="0"/>
                  <a:t>Advantages of Forward Contracts: </a:t>
                </a:r>
              </a:p>
              <a:p>
                <a:pPr marL="109728" indent="0">
                  <a:buNone/>
                </a:pPr>
                <a:r>
                  <a:rPr lang="en-GB" sz="2000" dirty="0">
                    <a:solidFill>
                      <a:srgbClr val="FF0000"/>
                    </a:solidFill>
                  </a:rPr>
                  <a:t>Cash-and-carry strategy </a:t>
                </a:r>
                <a:r>
                  <a:rPr lang="en-GB" sz="2000" dirty="0"/>
                  <a:t>are often used by large banks as they can </a:t>
                </a:r>
                <a:r>
                  <a:rPr lang="en-GB" sz="2000" dirty="0">
                    <a:solidFill>
                      <a:srgbClr val="FF0000"/>
                    </a:solidFill>
                  </a:rPr>
                  <a:t>easily borrow </a:t>
                </a:r>
                <a:r>
                  <a:rPr lang="en-GB" sz="2000" dirty="0"/>
                  <a:t>at a very </a:t>
                </a:r>
                <a:r>
                  <a:rPr lang="en-GB" sz="2000" dirty="0">
                    <a:solidFill>
                      <a:srgbClr val="FF0000"/>
                    </a:solidFill>
                  </a:rPr>
                  <a:t>low transaction cost</a:t>
                </a:r>
                <a:r>
                  <a:rPr lang="en-GB" sz="2000" dirty="0"/>
                  <a:t>, but companies find the </a:t>
                </a:r>
                <a:r>
                  <a:rPr lang="en-GB" sz="2000" dirty="0">
                    <a:solidFill>
                      <a:srgbClr val="FF0000"/>
                    </a:solidFill>
                  </a:rPr>
                  <a:t>forward contracts </a:t>
                </a:r>
                <a:r>
                  <a:rPr lang="en-GB" sz="2000" dirty="0"/>
                  <a:t>much </a:t>
                </a:r>
                <a:r>
                  <a:rPr lang="en-GB" sz="2000" dirty="0">
                    <a:solidFill>
                      <a:srgbClr val="FF0000"/>
                    </a:solidFill>
                  </a:rPr>
                  <a:t>easier</a:t>
                </a:r>
                <a:r>
                  <a:rPr lang="en-GB" sz="2000" dirty="0"/>
                  <a:t> and, in some cases, </a:t>
                </a:r>
                <a:r>
                  <a:rPr lang="en-GB" sz="2000" dirty="0">
                    <a:solidFill>
                      <a:srgbClr val="FF0000"/>
                    </a:solidFill>
                  </a:rPr>
                  <a:t>more economical</a:t>
                </a:r>
                <a:r>
                  <a:rPr lang="en-GB" sz="20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4" y="1132514"/>
                <a:ext cx="11845255" cy="5316187"/>
              </a:xfrm>
              <a:blipFill>
                <a:blip r:embed="rId2"/>
                <a:stretch>
                  <a:fillRect t="-115" r="-669"/>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39A23F55-8541-48E6-B315-1B300D00550F}"/>
              </a:ext>
            </a:extLst>
          </p:cNvPr>
          <p:cNvSpPr>
            <a:spLocks noGrp="1"/>
          </p:cNvSpPr>
          <p:nvPr>
            <p:ph type="sldNum" sz="quarter" idx="12"/>
          </p:nvPr>
        </p:nvSpPr>
        <p:spPr/>
        <p:txBody>
          <a:bodyPr/>
          <a:lstStyle/>
          <a:p>
            <a:fld id="{E268A2EE-60DF-4D9A-BDB5-E8B57244CE40}" type="slidenum">
              <a:rPr lang="en-GB" smtClean="0"/>
              <a:pPr/>
              <a:t>33</a:t>
            </a:fld>
            <a:endParaRPr lang="en-GB"/>
          </a:p>
        </p:txBody>
      </p:sp>
    </p:spTree>
    <p:extLst>
      <p:ext uri="{BB962C8B-B14F-4D97-AF65-F5344CB8AC3E}">
        <p14:creationId xmlns:p14="http://schemas.microsoft.com/office/powerpoint/2010/main" val="3879393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Uncovered Interest Rate Parity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5" y="1132514"/>
                <a:ext cx="11845254" cy="5612235"/>
              </a:xfrm>
            </p:spPr>
            <p:txBody>
              <a:bodyPr>
                <a:normAutofit/>
              </a:bodyPr>
              <a:lstStyle/>
              <a:p>
                <a:pPr>
                  <a:spcAft>
                    <a:spcPts val="600"/>
                  </a:spcAft>
                  <a:buFont typeface="Arial" panose="020B0604020202020204" pitchFamily="34" charset="0"/>
                  <a:buChar char="•"/>
                </a:pPr>
                <a:r>
                  <a:rPr lang="en-GB" sz="2000" b="1" u="sng" dirty="0"/>
                  <a:t>Covered V.S. Uncovered Interest Rate Parity:</a:t>
                </a:r>
              </a:p>
              <a:p>
                <a:pPr>
                  <a:spcAft>
                    <a:spcPts val="600"/>
                  </a:spcAft>
                  <a:buFont typeface="Arial" panose="020B0604020202020204" pitchFamily="34" charset="0"/>
                  <a:buChar char="•"/>
                </a:pPr>
                <a:r>
                  <a:rPr lang="en-GB" sz="2000" dirty="0"/>
                  <a:t>In the covered interest rate parity, we impose </a:t>
                </a:r>
                <a14:m>
                  <m:oMath xmlns:m="http://schemas.openxmlformats.org/officeDocument/2006/math">
                    <m:r>
                      <a:rPr lang="en-GB" sz="2000" b="0" i="1" smtClean="0">
                        <a:solidFill>
                          <a:srgbClr val="FF0000"/>
                        </a:solidFill>
                        <a:latin typeface="Cambria Math" panose="02040503050406030204" pitchFamily="18" charset="0"/>
                      </a:rPr>
                      <m:t>𝐹</m:t>
                    </m:r>
                  </m:oMath>
                </a14:m>
                <a:r>
                  <a:rPr lang="en-GB" sz="2000" dirty="0"/>
                  <a:t> as the future (forward) exchange rate. </a:t>
                </a:r>
                <a14:m>
                  <m:oMath xmlns:m="http://schemas.openxmlformats.org/officeDocument/2006/math">
                    <m:r>
                      <a:rPr lang="en-GB" sz="2000" b="0" i="1" smtClean="0">
                        <a:solidFill>
                          <a:srgbClr val="FF0000"/>
                        </a:solidFill>
                        <a:latin typeface="Cambria Math" panose="02040503050406030204" pitchFamily="18" charset="0"/>
                      </a:rPr>
                      <m:t>𝐹</m:t>
                    </m:r>
                  </m:oMath>
                </a14:m>
                <a:r>
                  <a:rPr lang="en-GB" sz="2000" dirty="0"/>
                  <a:t> is guaranteed in future or forward contracts and protects us against the risk of exchange rate fluctuation. </a:t>
                </a:r>
              </a:p>
              <a:p>
                <a:pPr>
                  <a:spcAft>
                    <a:spcPts val="600"/>
                  </a:spcAft>
                  <a:buFont typeface="Arial" panose="020B0604020202020204" pitchFamily="34" charset="0"/>
                  <a:buChar char="•"/>
                </a:pPr>
                <a:r>
                  <a:rPr lang="en-GB" sz="2000" dirty="0"/>
                  <a:t>Without having a forward contract, the interest rate parity is said to be uncovered and </a:t>
                </a:r>
                <a14:m>
                  <m:oMath xmlns:m="http://schemas.openxmlformats.org/officeDocument/2006/math">
                    <m:r>
                      <a:rPr lang="en-GB" sz="2000" i="1" dirty="0" smtClean="0">
                        <a:solidFill>
                          <a:srgbClr val="FF0000"/>
                        </a:solidFill>
                        <a:latin typeface="Cambria Math" panose="02040503050406030204" pitchFamily="18" charset="0"/>
                      </a:rPr>
                      <m:t>𝐹</m:t>
                    </m:r>
                  </m:oMath>
                </a14:m>
                <a:r>
                  <a:rPr lang="en-GB" sz="2000" dirty="0"/>
                  <a:t> is replaced by our expectation about the future exchange rate, i.e.</a:t>
                </a:r>
              </a:p>
              <a:p>
                <a:pPr marL="109728" indent="0" algn="ctr">
                  <a:buNone/>
                </a:pPr>
                <a14:m>
                  <m:oMath xmlns:m="http://schemas.openxmlformats.org/officeDocument/2006/math">
                    <m:d>
                      <m:dPr>
                        <m:ctrlPr>
                          <a:rPr lang="en-US" altLang="en-US" sz="2000" i="1" smtClean="0">
                            <a:solidFill>
                              <a:schemeClr val="tx1"/>
                            </a:solidFill>
                            <a:latin typeface="Cambria Math" panose="02040503050406030204" pitchFamily="18" charset="0"/>
                          </a:rPr>
                        </m:ctrlPr>
                      </m:dPr>
                      <m:e>
                        <m:r>
                          <a:rPr lang="en-GB" altLang="en-US" sz="2000" i="1">
                            <a:solidFill>
                              <a:schemeClr val="tx1"/>
                            </a:solidFill>
                            <a:latin typeface="Cambria Math" panose="02040503050406030204" pitchFamily="18" charset="0"/>
                          </a:rPr>
                          <m:t>1+</m:t>
                        </m:r>
                        <m:sSubSup>
                          <m:sSubSupPr>
                            <m:ctrlPr>
                              <a:rPr lang="en-GB" altLang="en-US" sz="2000" i="1">
                                <a:solidFill>
                                  <a:schemeClr val="tx1"/>
                                </a:solidFill>
                                <a:latin typeface="Cambria Math" panose="02040503050406030204" pitchFamily="18" charset="0"/>
                              </a:rPr>
                            </m:ctrlPr>
                          </m:sSubSupPr>
                          <m:e>
                            <m:r>
                              <a:rPr lang="en-GB" altLang="en-US" sz="2000" i="1">
                                <a:solidFill>
                                  <a:schemeClr val="tx1"/>
                                </a:solidFill>
                                <a:latin typeface="Cambria Math" panose="02040503050406030204" pitchFamily="18" charset="0"/>
                              </a:rPr>
                              <m:t>𝑟</m:t>
                            </m:r>
                          </m:e>
                          <m:sub>
                            <m:r>
                              <a:rPr lang="en-GB" altLang="en-US" sz="2000" i="1">
                                <a:solidFill>
                                  <a:schemeClr val="tx1"/>
                                </a:solidFill>
                                <a:latin typeface="Cambria Math" panose="02040503050406030204" pitchFamily="18" charset="0"/>
                              </a:rPr>
                              <m:t>$</m:t>
                            </m:r>
                          </m:sub>
                          <m:sup>
                            <m:r>
                              <a:rPr lang="en-GB" altLang="en-US" sz="2000" i="1">
                                <a:solidFill>
                                  <a:schemeClr val="tx1"/>
                                </a:solidFill>
                                <a:latin typeface="Cambria Math" panose="02040503050406030204" pitchFamily="18" charset="0"/>
                              </a:rPr>
                              <m:t>∗</m:t>
                            </m:r>
                          </m:sup>
                        </m:sSubSup>
                      </m:e>
                    </m:d>
                    <m:r>
                      <a:rPr lang="en-GB" altLang="en-US" sz="2000" i="1">
                        <a:solidFill>
                          <a:schemeClr val="tx1"/>
                        </a:solidFill>
                        <a:latin typeface="Cambria Math" panose="02040503050406030204" pitchFamily="18" charset="0"/>
                      </a:rPr>
                      <m:t>=</m:t>
                    </m:r>
                    <m:f>
                      <m:fPr>
                        <m:ctrlPr>
                          <a:rPr lang="en-GB" altLang="en-US" sz="2000" i="1">
                            <a:solidFill>
                              <a:schemeClr val="tx1"/>
                            </a:solidFill>
                            <a:latin typeface="Cambria Math" panose="02040503050406030204" pitchFamily="18" charset="0"/>
                          </a:rPr>
                        </m:ctrlPr>
                      </m:fPr>
                      <m:num>
                        <m:r>
                          <a:rPr lang="en-GB" altLang="en-US" sz="2000" b="0" i="1" smtClean="0">
                            <a:solidFill>
                              <a:schemeClr val="tx1"/>
                            </a:solidFill>
                            <a:latin typeface="Cambria Math" panose="02040503050406030204" pitchFamily="18" charset="0"/>
                          </a:rPr>
                          <m:t>𝐸</m:t>
                        </m:r>
                        <m:r>
                          <a:rPr lang="en-GB" altLang="en-US" sz="2000" b="0" i="1" smtClean="0">
                            <a:solidFill>
                              <a:schemeClr val="tx1"/>
                            </a:solidFill>
                            <a:latin typeface="Cambria Math" panose="02040503050406030204" pitchFamily="18" charset="0"/>
                          </a:rPr>
                          <m:t>(</m:t>
                        </m:r>
                        <m:sSub>
                          <m:sSubPr>
                            <m:ctrlPr>
                              <a:rPr lang="en-GB" altLang="en-US" sz="2000" b="0" i="1" smtClean="0">
                                <a:solidFill>
                                  <a:schemeClr val="tx1"/>
                                </a:solidFill>
                                <a:latin typeface="Cambria Math" panose="02040503050406030204" pitchFamily="18" charset="0"/>
                              </a:rPr>
                            </m:ctrlPr>
                          </m:sSubPr>
                          <m:e>
                            <m:r>
                              <a:rPr lang="en-GB" altLang="en-US" sz="2000" b="0" i="1" smtClean="0">
                                <a:solidFill>
                                  <a:schemeClr val="tx1"/>
                                </a:solidFill>
                                <a:latin typeface="Cambria Math" panose="02040503050406030204" pitchFamily="18" charset="0"/>
                              </a:rPr>
                              <m:t>𝑆</m:t>
                            </m:r>
                          </m:e>
                          <m:sub>
                            <m:r>
                              <a:rPr lang="en-GB" altLang="en-US" sz="2000" b="0" i="1" smtClean="0">
                                <a:solidFill>
                                  <a:schemeClr val="tx1"/>
                                </a:solidFill>
                                <a:latin typeface="Cambria Math" panose="02040503050406030204" pitchFamily="18" charset="0"/>
                              </a:rPr>
                              <m:t>𝑡</m:t>
                            </m:r>
                            <m:r>
                              <a:rPr lang="en-GB" altLang="en-US" sz="2000" b="0" i="1" smtClean="0">
                                <a:solidFill>
                                  <a:schemeClr val="tx1"/>
                                </a:solidFill>
                                <a:latin typeface="Cambria Math" panose="02040503050406030204" pitchFamily="18" charset="0"/>
                              </a:rPr>
                              <m:t>+</m:t>
                            </m:r>
                            <m:r>
                              <a:rPr lang="en-GB" altLang="en-US" sz="2000" b="0" i="1" smtClean="0">
                                <a:solidFill>
                                  <a:schemeClr val="tx1"/>
                                </a:solidFill>
                                <a:latin typeface="Cambria Math" panose="02040503050406030204" pitchFamily="18" charset="0"/>
                              </a:rPr>
                              <m:t>𝑘</m:t>
                            </m:r>
                          </m:sub>
                        </m:sSub>
                        <m:r>
                          <a:rPr lang="en-GB" altLang="en-US" sz="2000" b="0" i="1" smtClean="0">
                            <a:solidFill>
                              <a:schemeClr val="tx1"/>
                            </a:solidFill>
                            <a:latin typeface="Cambria Math" panose="02040503050406030204" pitchFamily="18" charset="0"/>
                          </a:rPr>
                          <m:t>)</m:t>
                        </m:r>
                      </m:num>
                      <m:den>
                        <m:sSub>
                          <m:sSubPr>
                            <m:ctrlPr>
                              <a:rPr lang="en-GB" altLang="en-US" sz="2000" i="1" smtClean="0">
                                <a:solidFill>
                                  <a:schemeClr val="tx1"/>
                                </a:solidFill>
                                <a:latin typeface="Cambria Math" panose="02040503050406030204" pitchFamily="18" charset="0"/>
                              </a:rPr>
                            </m:ctrlPr>
                          </m:sSubPr>
                          <m:e>
                            <m:r>
                              <a:rPr lang="en-GB" altLang="en-US" sz="2000" b="0" i="1" smtClean="0">
                                <a:solidFill>
                                  <a:schemeClr val="tx1"/>
                                </a:solidFill>
                                <a:latin typeface="Cambria Math" panose="02040503050406030204" pitchFamily="18" charset="0"/>
                              </a:rPr>
                              <m:t>𝑆</m:t>
                            </m:r>
                          </m:e>
                          <m:sub>
                            <m:r>
                              <a:rPr lang="en-GB" altLang="en-US" sz="2000" b="0" i="1" smtClean="0">
                                <a:solidFill>
                                  <a:schemeClr val="tx1"/>
                                </a:solidFill>
                                <a:latin typeface="Cambria Math" panose="02040503050406030204" pitchFamily="18" charset="0"/>
                              </a:rPr>
                              <m:t>𝑡</m:t>
                            </m:r>
                          </m:sub>
                        </m:sSub>
                      </m:den>
                    </m:f>
                  </m:oMath>
                </a14:m>
                <a:r>
                  <a:rPr lang="en-GB" sz="2000" dirty="0">
                    <a:solidFill>
                      <a:schemeClr val="tx1"/>
                    </a:solidFill>
                  </a:rPr>
                  <a:t> </a:t>
                </a:r>
                <a14:m>
                  <m:oMath xmlns:m="http://schemas.openxmlformats.org/officeDocument/2006/math">
                    <m:r>
                      <a:rPr lang="en-GB" sz="2000" i="1">
                        <a:solidFill>
                          <a:schemeClr val="tx1"/>
                        </a:solidFill>
                        <a:latin typeface="Cambria Math" panose="02040503050406030204" pitchFamily="18" charset="0"/>
                      </a:rPr>
                      <m:t>(</m:t>
                    </m:r>
                    <m:r>
                      <m:rPr>
                        <m:nor/>
                      </m:rPr>
                      <a:rPr lang="en-GB" sz="2000">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sSubSup>
                      <m:sSubSupPr>
                        <m:ctrlPr>
                          <a:rPr lang="en-GB" sz="2000" i="1">
                            <a:solidFill>
                              <a:schemeClr val="tx1"/>
                            </a:solidFill>
                            <a:latin typeface="Cambria Math" panose="02040503050406030204" pitchFamily="18" charset="0"/>
                          </a:rPr>
                        </m:ctrlPr>
                      </m:sSubSupPr>
                      <m:e>
                        <m:r>
                          <a:rPr lang="en-GB" sz="2000" i="1">
                            <a:solidFill>
                              <a:schemeClr val="tx1"/>
                            </a:solidFill>
                            <a:latin typeface="Cambria Math" panose="02040503050406030204" pitchFamily="18" charset="0"/>
                          </a:rPr>
                          <m:t>𝑟</m:t>
                        </m:r>
                      </m:e>
                      <m:sub>
                        <m:r>
                          <a:rPr lang="en-GB" sz="2000" i="1">
                            <a:solidFill>
                              <a:schemeClr val="tx1"/>
                            </a:solidFill>
                            <a:latin typeface="Cambria Math" panose="02040503050406030204" pitchFamily="18" charset="0"/>
                          </a:rPr>
                          <m:t>𝐹𝐶</m:t>
                        </m:r>
                      </m:sub>
                      <m:sup>
                        <m:r>
                          <a:rPr lang="en-GB" sz="2000" i="1">
                            <a:solidFill>
                              <a:schemeClr val="tx1"/>
                            </a:solidFill>
                            <a:latin typeface="Cambria Math" panose="02040503050406030204" pitchFamily="18" charset="0"/>
                          </a:rPr>
                          <m:t>∗</m:t>
                        </m:r>
                      </m:sup>
                    </m:sSubSup>
                    <m:r>
                      <a:rPr lang="en-GB" sz="2000" i="1">
                        <a:solidFill>
                          <a:schemeClr val="tx1"/>
                        </a:solidFill>
                        <a:latin typeface="Cambria Math" panose="02040503050406030204" pitchFamily="18" charset="0"/>
                      </a:rPr>
                      <m:t>)</m:t>
                    </m:r>
                  </m:oMath>
                </a14:m>
                <a:endParaRPr lang="en-GB" sz="2000" dirty="0">
                  <a:solidFill>
                    <a:schemeClr val="tx1"/>
                  </a:solidFill>
                </a:endParaRPr>
              </a:p>
              <a:p>
                <a:pPr>
                  <a:buFont typeface="Wingdings" panose="05000000000000000000" pitchFamily="2" charset="2"/>
                  <a:buChar char="q"/>
                </a:pPr>
                <a:r>
                  <a:rPr lang="en-GB" sz="2000" b="1" u="sng" dirty="0"/>
                  <a:t>Three Vital Assumptions Behind the Theory Of Interest Rate Parity:</a:t>
                </a:r>
              </a:p>
              <a:p>
                <a:pPr marL="624078" indent="-514350">
                  <a:buFont typeface="+mj-lt"/>
                  <a:buAutoNum type="romanUcPeriod"/>
                </a:pPr>
                <a:r>
                  <a:rPr lang="en-GB" sz="2000" dirty="0"/>
                  <a:t>Internationally</a:t>
                </a:r>
                <a:r>
                  <a:rPr lang="en-GB" sz="2000" dirty="0">
                    <a:solidFill>
                      <a:srgbClr val="FF0000"/>
                    </a:solidFill>
                  </a:rPr>
                  <a:t> integrated capital markets</a:t>
                </a:r>
              </a:p>
              <a:p>
                <a:pPr marL="624078" indent="-514350">
                  <a:buFont typeface="+mj-lt"/>
                  <a:buAutoNum type="romanUcPeriod"/>
                </a:pPr>
                <a:r>
                  <a:rPr lang="en-GB" sz="2000" dirty="0">
                    <a:solidFill>
                      <a:srgbClr val="FF0000"/>
                    </a:solidFill>
                  </a:rPr>
                  <a:t>Free capital mobility </a:t>
                </a:r>
                <a:r>
                  <a:rPr lang="en-GB" sz="2000" dirty="0"/>
                  <a:t>between markets</a:t>
                </a:r>
              </a:p>
              <a:p>
                <a:pPr marL="624078" indent="-514350">
                  <a:buFont typeface="+mj-lt"/>
                  <a:buAutoNum type="romanUcPeriod"/>
                </a:pPr>
                <a:r>
                  <a:rPr lang="en-GB" sz="2000" dirty="0">
                    <a:solidFill>
                      <a:srgbClr val="FF0000"/>
                    </a:solidFill>
                  </a:rPr>
                  <a:t>Perfect substitution </a:t>
                </a:r>
                <a:r>
                  <a:rPr lang="en-GB" sz="2000" dirty="0"/>
                  <a:t>between domestic and foreign financial assets (bonds, shares, currencies, etc.)</a:t>
                </a:r>
              </a:p>
              <a:p>
                <a:pPr marL="624078" indent="-514350">
                  <a:buFont typeface="+mj-lt"/>
                  <a:buAutoNum type="romanUcPeriod"/>
                </a:pPr>
                <a:endParaRPr lang="en-GB" sz="800" dirty="0"/>
              </a:p>
              <a:p>
                <a:pPr>
                  <a:buFont typeface="Arial" panose="020B0604020202020204" pitchFamily="34" charset="0"/>
                  <a:buChar char="•"/>
                </a:pPr>
                <a:r>
                  <a:rPr lang="en-GB" sz="2000" b="1" u="sng" dirty="0"/>
                  <a:t>Meaning of internationally integrated capital markets</a:t>
                </a:r>
                <a:r>
                  <a:rPr lang="en-GB" sz="2000" b="1" dirty="0"/>
                  <a:t>: </a:t>
                </a:r>
                <a:r>
                  <a:rPr lang="en-GB" sz="2000" dirty="0"/>
                  <a:t>When any investor can exchange currencies in any amount at the spot or forward rates and is free to purchase or sell any security in any amount in any country at its current market prices, it is said that the capital markets are internationally (globally) integrated. </a:t>
                </a:r>
                <a:r>
                  <a:rPr lang="en-GB" sz="2000" dirty="0">
                    <a:solidFill>
                      <a:srgbClr val="FF0000"/>
                    </a:solidFill>
                  </a:rPr>
                  <a:t>When capital markets around the world are integrated the value of an investment does not depend on the currency used.</a:t>
                </a: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5" y="1132514"/>
                <a:ext cx="11845254" cy="5612235"/>
              </a:xfrm>
              <a:blipFill>
                <a:blip r:embed="rId2"/>
                <a:stretch>
                  <a:fillRect t="-652" r="-463" b="-652"/>
                </a:stretch>
              </a:blipFill>
            </p:spPr>
            <p:txBody>
              <a:bodyPr/>
              <a:lstStyle/>
              <a:p>
                <a:r>
                  <a:rPr lang="en-GB">
                    <a:noFill/>
                  </a:rPr>
                  <a:t> </a:t>
                </a:r>
              </a:p>
            </p:txBody>
          </p:sp>
        </mc:Fallback>
      </mc:AlternateContent>
      <p:sp>
        <p:nvSpPr>
          <p:cNvPr id="4" name="Arc 3">
            <a:extLst>
              <a:ext uri="{FF2B5EF4-FFF2-40B4-BE49-F238E27FC236}">
                <a16:creationId xmlns:a16="http://schemas.microsoft.com/office/drawing/2014/main" id="{32BE6827-654D-46B2-9678-5737EC35DF46}"/>
              </a:ext>
            </a:extLst>
          </p:cNvPr>
          <p:cNvSpPr/>
          <p:nvPr/>
        </p:nvSpPr>
        <p:spPr>
          <a:xfrm rot="20925353">
            <a:off x="5763237" y="2992567"/>
            <a:ext cx="2063692" cy="662731"/>
          </a:xfrm>
          <a:prstGeom prst="arc">
            <a:avLst>
              <a:gd name="adj1" fmla="val 13806501"/>
              <a:gd name="adj2" fmla="val 20710249"/>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3E60F08-0E77-4CFD-9235-CD7CF48FD700}"/>
                  </a:ext>
                </a:extLst>
              </p:cNvPr>
              <p:cNvSpPr txBox="1"/>
              <p:nvPr/>
            </p:nvSpPr>
            <p:spPr>
              <a:xfrm>
                <a:off x="7614407" y="2877629"/>
                <a:ext cx="4440573" cy="307777"/>
              </a:xfrm>
              <a:prstGeom prst="rect">
                <a:avLst/>
              </a:prstGeom>
              <a:noFill/>
            </p:spPr>
            <p:txBody>
              <a:bodyPr wrap="square" rtlCol="0">
                <a:spAutoFit/>
              </a:bodyPr>
              <a:lstStyle/>
              <a:p>
                <a:r>
                  <a:rPr lang="en-GB" sz="1400" dirty="0"/>
                  <a:t>Expected exchange rate </a:t>
                </a:r>
                <a14:m>
                  <m:oMath xmlns:m="http://schemas.openxmlformats.org/officeDocument/2006/math">
                    <m:r>
                      <a:rPr lang="en-GB" sz="1400" b="0" i="1" smtClean="0">
                        <a:solidFill>
                          <a:srgbClr val="FF0000"/>
                        </a:solidFill>
                        <a:latin typeface="Cambria Math" panose="02040503050406030204" pitchFamily="18" charset="0"/>
                      </a:rPr>
                      <m:t>𝑘</m:t>
                    </m:r>
                    <m:r>
                      <a:rPr lang="en-GB" sz="1400" b="0" i="0" smtClean="0">
                        <a:solidFill>
                          <a:srgbClr val="FF0000"/>
                        </a:solidFill>
                        <a:latin typeface="Cambria Math" panose="02040503050406030204" pitchFamily="18" charset="0"/>
                      </a:rPr>
                      <m:t>−</m:t>
                    </m:r>
                  </m:oMath>
                </a14:m>
                <a:r>
                  <a:rPr lang="en-GB" sz="1400" dirty="0">
                    <a:solidFill>
                      <a:srgbClr val="FF0000"/>
                    </a:solidFill>
                  </a:rPr>
                  <a:t>period </a:t>
                </a:r>
                <a:r>
                  <a:rPr lang="en-GB" sz="1400" dirty="0"/>
                  <a:t>ahead of current time</a:t>
                </a:r>
              </a:p>
            </p:txBody>
          </p:sp>
        </mc:Choice>
        <mc:Fallback xmlns="">
          <p:sp>
            <p:nvSpPr>
              <p:cNvPr id="5" name="TextBox 4">
                <a:extLst>
                  <a:ext uri="{FF2B5EF4-FFF2-40B4-BE49-F238E27FC236}">
                    <a16:creationId xmlns:a16="http://schemas.microsoft.com/office/drawing/2014/main" id="{33E60F08-0E77-4CFD-9235-CD7CF48FD700}"/>
                  </a:ext>
                </a:extLst>
              </p:cNvPr>
              <p:cNvSpPr txBox="1">
                <a:spLocks noRot="1" noChangeAspect="1" noMove="1" noResize="1" noEditPoints="1" noAdjustHandles="1" noChangeArrowheads="1" noChangeShapeType="1" noTextEdit="1"/>
              </p:cNvSpPr>
              <p:nvPr/>
            </p:nvSpPr>
            <p:spPr>
              <a:xfrm>
                <a:off x="7614407" y="2877629"/>
                <a:ext cx="4440573" cy="307777"/>
              </a:xfrm>
              <a:prstGeom prst="rect">
                <a:avLst/>
              </a:prstGeom>
              <a:blipFill>
                <a:blip r:embed="rId3"/>
                <a:stretch>
                  <a:fillRect l="-412" t="-3922" b="-19608"/>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31C9B955-8603-46D8-AC90-8D2F31BB8A91}"/>
              </a:ext>
            </a:extLst>
          </p:cNvPr>
          <p:cNvSpPr>
            <a:spLocks noGrp="1"/>
          </p:cNvSpPr>
          <p:nvPr>
            <p:ph type="sldNum" sz="quarter" idx="12"/>
          </p:nvPr>
        </p:nvSpPr>
        <p:spPr/>
        <p:txBody>
          <a:bodyPr/>
          <a:lstStyle/>
          <a:p>
            <a:fld id="{E268A2EE-60DF-4D9A-BDB5-E8B57244CE40}" type="slidenum">
              <a:rPr lang="en-GB" smtClean="0"/>
              <a:pPr/>
              <a:t>34</a:t>
            </a:fld>
            <a:endParaRPr lang="en-GB"/>
          </a:p>
        </p:txBody>
      </p:sp>
    </p:spTree>
    <p:extLst>
      <p:ext uri="{BB962C8B-B14F-4D97-AF65-F5344CB8AC3E}">
        <p14:creationId xmlns:p14="http://schemas.microsoft.com/office/powerpoint/2010/main" val="2078219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4" y="1132514"/>
                <a:ext cx="11845255" cy="5725486"/>
              </a:xfrm>
            </p:spPr>
            <p:txBody>
              <a:bodyPr>
                <a:normAutofit/>
              </a:bodyPr>
              <a:lstStyle/>
              <a:p>
                <a:pPr>
                  <a:spcAft>
                    <a:spcPts val="600"/>
                  </a:spcAft>
                  <a:buFont typeface="Arial" panose="020B0604020202020204" pitchFamily="34" charset="0"/>
                  <a:buChar char="•"/>
                </a:pPr>
                <a:r>
                  <a:rPr lang="en-GB" sz="2000" b="1" u="sng" dirty="0"/>
                  <a:t>Question</a:t>
                </a:r>
                <a:r>
                  <a:rPr lang="en-GB" sz="2000" dirty="0"/>
                  <a:t>: You are an American who is trying to calculate the present value of a </a:t>
                </a:r>
                <a14:m>
                  <m:oMath xmlns:m="http://schemas.openxmlformats.org/officeDocument/2006/math">
                    <m:r>
                      <a:rPr lang="en-GB" sz="2000" i="1" dirty="0" smtClean="0">
                        <a:solidFill>
                          <a:srgbClr val="FF0000"/>
                        </a:solidFill>
                        <a:latin typeface="Cambria Math" panose="02040503050406030204" pitchFamily="18" charset="0"/>
                      </a:rPr>
                      <m:t>₤25 </m:t>
                    </m:r>
                    <m:r>
                      <m:rPr>
                        <m:sty m:val="p"/>
                      </m:rPr>
                      <a:rPr lang="en-GB" sz="2000" i="0" dirty="0" smtClean="0">
                        <a:solidFill>
                          <a:srgbClr val="FF0000"/>
                        </a:solidFill>
                        <a:latin typeface="Cambria Math" panose="02040503050406030204" pitchFamily="18" charset="0"/>
                      </a:rPr>
                      <m:t>million</m:t>
                    </m:r>
                    <m:r>
                      <a:rPr lang="en-GB" sz="2000" i="1" dirty="0" smtClean="0">
                        <a:solidFill>
                          <a:srgbClr val="FF0000"/>
                        </a:solidFill>
                        <a:latin typeface="Cambria Math" panose="02040503050406030204" pitchFamily="18" charset="0"/>
                      </a:rPr>
                      <m:t> </m:t>
                    </m:r>
                  </m:oMath>
                </a14:m>
                <a:r>
                  <a:rPr lang="en-GB" sz="2000" dirty="0"/>
                  <a:t>cash flow that will occur one year in the future. You know that the spot exchange rate is </a:t>
                </a:r>
                <a14:m>
                  <m:oMath xmlns:m="http://schemas.openxmlformats.org/officeDocument/2006/math">
                    <m:r>
                      <a:rPr lang="en-GB" sz="2000" i="1" dirty="0" smtClean="0">
                        <a:solidFill>
                          <a:srgbClr val="FF0000"/>
                        </a:solidFill>
                        <a:latin typeface="Cambria Math" panose="02040503050406030204" pitchFamily="18" charset="0"/>
                      </a:rPr>
                      <m:t>𝑆</m:t>
                    </m:r>
                    <m:r>
                      <a:rPr lang="en-GB" sz="2000" i="1" dirty="0">
                        <a:solidFill>
                          <a:srgbClr val="FF0000"/>
                        </a:solidFill>
                        <a:latin typeface="Cambria Math" panose="02040503050406030204" pitchFamily="18" charset="0"/>
                      </a:rPr>
                      <m:t>=1.9397</m:t>
                    </m:r>
                    <m:r>
                      <a:rPr lang="en-GB" sz="2000" b="0" i="1" dirty="0" smtClean="0">
                        <a:solidFill>
                          <a:srgbClr val="FF0000"/>
                        </a:solidFill>
                        <a:latin typeface="Cambria Math" panose="02040503050406030204" pitchFamily="18" charset="0"/>
                      </a:rPr>
                      <m:t>(</m:t>
                    </m:r>
                    <m:f>
                      <m:fPr>
                        <m:ctrlPr>
                          <a:rPr lang="en-GB" sz="2000" i="1" dirty="0">
                            <a:solidFill>
                              <a:srgbClr val="FF0000"/>
                            </a:solidFill>
                            <a:latin typeface="Cambria Math" panose="02040503050406030204" pitchFamily="18" charset="0"/>
                          </a:rPr>
                        </m:ctrlPr>
                      </m:fPr>
                      <m:num>
                        <m:r>
                          <a:rPr lang="en-GB" sz="2000" b="0" i="1" dirty="0" smtClean="0">
                            <a:solidFill>
                              <a:srgbClr val="FF0000"/>
                            </a:solidFill>
                            <a:latin typeface="Cambria Math" panose="02040503050406030204" pitchFamily="18" charset="0"/>
                          </a:rPr>
                          <m:t>$</m:t>
                        </m:r>
                      </m:num>
                      <m:den>
                        <m:r>
                          <a:rPr lang="en-GB" sz="2000" i="1" dirty="0">
                            <a:solidFill>
                              <a:srgbClr val="FF0000"/>
                            </a:solidFill>
                            <a:latin typeface="Cambria Math" panose="02040503050406030204" pitchFamily="18" charset="0"/>
                          </a:rPr>
                          <m:t>₤</m:t>
                        </m:r>
                      </m:den>
                    </m:f>
                    <m:r>
                      <a:rPr lang="en-GB" sz="2000" b="0" i="1" dirty="0" smtClean="0">
                        <a:solidFill>
                          <a:srgbClr val="FF0000"/>
                        </a:solidFill>
                        <a:latin typeface="Cambria Math" panose="02040503050406030204" pitchFamily="18" charset="0"/>
                      </a:rPr>
                      <m:t>)</m:t>
                    </m:r>
                  </m:oMath>
                </a14:m>
                <a:r>
                  <a:rPr lang="en-GB" sz="2000" dirty="0">
                    <a:solidFill>
                      <a:srgbClr val="FF0000"/>
                    </a:solidFill>
                  </a:rPr>
                  <a:t> </a:t>
                </a:r>
                <a:r>
                  <a:rPr lang="en-GB" sz="2000" dirty="0"/>
                  <a:t>and the one-year forward rate is </a:t>
                </a:r>
                <a14:m>
                  <m:oMath xmlns:m="http://schemas.openxmlformats.org/officeDocument/2006/math">
                    <m:r>
                      <a:rPr lang="en-GB" sz="2000" b="0" i="1" dirty="0" smtClean="0">
                        <a:solidFill>
                          <a:srgbClr val="FF0000"/>
                        </a:solidFill>
                        <a:latin typeface="Cambria Math" panose="02040503050406030204" pitchFamily="18" charset="0"/>
                      </a:rPr>
                      <m:t>𝐹</m:t>
                    </m:r>
                    <m:r>
                      <a:rPr lang="en-GB" sz="2000" i="1" dirty="0" smtClean="0">
                        <a:solidFill>
                          <a:srgbClr val="FF0000"/>
                        </a:solidFill>
                        <a:latin typeface="Cambria Math" panose="02040503050406030204" pitchFamily="18" charset="0"/>
                      </a:rPr>
                      <m:t>=1.9581</m:t>
                    </m:r>
                    <m:r>
                      <a:rPr lang="en-GB" sz="2000" b="0" i="1" dirty="0" smtClean="0">
                        <a:solidFill>
                          <a:srgbClr val="FF0000"/>
                        </a:solidFill>
                        <a:latin typeface="Cambria Math" panose="02040503050406030204" pitchFamily="18" charset="0"/>
                      </a:rPr>
                      <m:t>(</m:t>
                    </m:r>
                    <m:f>
                      <m:fPr>
                        <m:ctrlPr>
                          <a:rPr lang="en-GB" sz="2000" i="1" dirty="0" smtClean="0">
                            <a:solidFill>
                              <a:srgbClr val="FF0000"/>
                            </a:solidFill>
                            <a:latin typeface="Cambria Math" panose="02040503050406030204" pitchFamily="18" charset="0"/>
                          </a:rPr>
                        </m:ctrlPr>
                      </m:fPr>
                      <m:num>
                        <m:r>
                          <a:rPr lang="en-GB" sz="2000" b="0" i="1" dirty="0" smtClean="0">
                            <a:solidFill>
                              <a:srgbClr val="FF0000"/>
                            </a:solidFill>
                            <a:latin typeface="Cambria Math" panose="02040503050406030204" pitchFamily="18" charset="0"/>
                          </a:rPr>
                          <m:t>$</m:t>
                        </m:r>
                      </m:num>
                      <m:den>
                        <m:r>
                          <a:rPr lang="en-GB" sz="2000" i="1" dirty="0" smtClean="0">
                            <a:solidFill>
                              <a:srgbClr val="FF0000"/>
                            </a:solidFill>
                            <a:latin typeface="Cambria Math" panose="02040503050406030204" pitchFamily="18" charset="0"/>
                          </a:rPr>
                          <m:t>₤</m:t>
                        </m:r>
                      </m:den>
                    </m:f>
                    <m:r>
                      <a:rPr lang="en-GB" sz="2000" b="0" i="1" dirty="0" smtClean="0">
                        <a:solidFill>
                          <a:srgbClr val="FF0000"/>
                        </a:solidFill>
                        <a:latin typeface="Cambria Math" panose="02040503050406030204" pitchFamily="18" charset="0"/>
                      </a:rPr>
                      <m:t>)</m:t>
                    </m:r>
                  </m:oMath>
                </a14:m>
                <a:r>
                  <a:rPr lang="en-GB" sz="2000" dirty="0">
                    <a:solidFill>
                      <a:srgbClr val="FF0000"/>
                    </a:solidFill>
                  </a:rPr>
                  <a:t>.</a:t>
                </a:r>
                <a:r>
                  <a:rPr lang="en-GB" sz="2000" dirty="0"/>
                  <a:t> You also know that the appropriate dollar cost of capital for this cash flow is </a:t>
                </a:r>
                <a:r>
                  <a:rPr lang="en-GB" sz="2000" dirty="0">
                    <a:solidFill>
                      <a:srgbClr val="FF0000"/>
                    </a:solidFill>
                  </a:rPr>
                  <a:t>6.25%</a:t>
                </a:r>
                <a:r>
                  <a:rPr lang="en-GB" sz="2000" dirty="0"/>
                  <a:t> and that the appropriate pound cost of capital for this cash flow is </a:t>
                </a:r>
                <a:r>
                  <a:rPr lang="en-GB" sz="2000" dirty="0">
                    <a:solidFill>
                      <a:srgbClr val="FF0000"/>
                    </a:solidFill>
                  </a:rPr>
                  <a:t>5.25%</a:t>
                </a:r>
                <a:r>
                  <a:rPr lang="en-GB" sz="2000" dirty="0"/>
                  <a:t>. </a:t>
                </a:r>
              </a:p>
              <a:p>
                <a:pPr marL="566928" indent="-457200">
                  <a:spcAft>
                    <a:spcPts val="600"/>
                  </a:spcAft>
                  <a:buFont typeface="+mj-lt"/>
                  <a:buAutoNum type="alphaLcParenR"/>
                </a:pPr>
                <a:r>
                  <a:rPr lang="en-GB" sz="2000" dirty="0"/>
                  <a:t>What is the present value of the </a:t>
                </a:r>
                <a14:m>
                  <m:oMath xmlns:m="http://schemas.openxmlformats.org/officeDocument/2006/math">
                    <m:r>
                      <a:rPr lang="en-GB" sz="2000" i="1" dirty="0" smtClean="0">
                        <a:solidFill>
                          <a:srgbClr val="FF0000"/>
                        </a:solidFill>
                        <a:latin typeface="Cambria Math" panose="02040503050406030204" pitchFamily="18" charset="0"/>
                      </a:rPr>
                      <m:t>₤25 </m:t>
                    </m:r>
                    <m:r>
                      <m:rPr>
                        <m:sty m:val="p"/>
                      </m:rPr>
                      <a:rPr lang="en-GB" sz="2000" i="0" dirty="0" smtClean="0">
                        <a:solidFill>
                          <a:srgbClr val="FF0000"/>
                        </a:solidFill>
                        <a:latin typeface="Cambria Math" panose="02040503050406030204" pitchFamily="18" charset="0"/>
                      </a:rPr>
                      <m:t>million</m:t>
                    </m:r>
                    <m:r>
                      <a:rPr lang="en-GB" sz="2000" i="1" dirty="0" smtClean="0">
                        <a:solidFill>
                          <a:srgbClr val="FF0000"/>
                        </a:solidFill>
                        <a:latin typeface="Cambria Math" panose="02040503050406030204" pitchFamily="18" charset="0"/>
                      </a:rPr>
                      <m:t> </m:t>
                    </m:r>
                  </m:oMath>
                </a14:m>
                <a:r>
                  <a:rPr lang="en-GB" sz="2000" dirty="0"/>
                  <a:t>cash flow from the standpoint of a British investor, and what is the dollar equivalent of this amount?</a:t>
                </a:r>
              </a:p>
              <a:p>
                <a:pPr marL="566928" indent="-457200">
                  <a:spcAft>
                    <a:spcPts val="600"/>
                  </a:spcAft>
                  <a:buFont typeface="+mj-lt"/>
                  <a:buAutoNum type="alphaLcParenR"/>
                </a:pPr>
                <a:r>
                  <a:rPr lang="en-GB" sz="2000" dirty="0"/>
                  <a:t>What is the present value of the </a:t>
                </a:r>
                <a14:m>
                  <m:oMath xmlns:m="http://schemas.openxmlformats.org/officeDocument/2006/math">
                    <m:r>
                      <a:rPr lang="en-GB" sz="2000" i="1" dirty="0">
                        <a:solidFill>
                          <a:srgbClr val="FF0000"/>
                        </a:solidFill>
                        <a:latin typeface="Cambria Math" panose="02040503050406030204" pitchFamily="18" charset="0"/>
                      </a:rPr>
                      <m:t>₤25 </m:t>
                    </m:r>
                    <m:r>
                      <m:rPr>
                        <m:sty m:val="p"/>
                      </m:rPr>
                      <a:rPr lang="en-GB" sz="2000" dirty="0">
                        <a:solidFill>
                          <a:srgbClr val="FF0000"/>
                        </a:solidFill>
                        <a:latin typeface="Cambria Math" panose="02040503050406030204" pitchFamily="18" charset="0"/>
                      </a:rPr>
                      <m:t>million</m:t>
                    </m:r>
                    <m:r>
                      <a:rPr lang="en-GB" sz="2000" i="1" dirty="0">
                        <a:solidFill>
                          <a:srgbClr val="FF0000"/>
                        </a:solidFill>
                        <a:latin typeface="Cambria Math" panose="02040503050406030204" pitchFamily="18" charset="0"/>
                      </a:rPr>
                      <m:t> </m:t>
                    </m:r>
                  </m:oMath>
                </a14:m>
                <a:r>
                  <a:rPr lang="en-GB" sz="2000" dirty="0"/>
                  <a:t>cash flow from the standpoint of a U.S. investor who first converts the </a:t>
                </a:r>
                <a14:m>
                  <m:oMath xmlns:m="http://schemas.openxmlformats.org/officeDocument/2006/math">
                    <m:r>
                      <a:rPr lang="en-GB" sz="2000" i="1" dirty="0">
                        <a:solidFill>
                          <a:srgbClr val="FF0000"/>
                        </a:solidFill>
                        <a:latin typeface="Cambria Math" panose="02040503050406030204" pitchFamily="18" charset="0"/>
                      </a:rPr>
                      <m:t>₤25 </m:t>
                    </m:r>
                    <m:r>
                      <m:rPr>
                        <m:sty m:val="p"/>
                      </m:rPr>
                      <a:rPr lang="en-GB" sz="2000" dirty="0">
                        <a:solidFill>
                          <a:srgbClr val="FF0000"/>
                        </a:solidFill>
                        <a:latin typeface="Cambria Math" panose="02040503050406030204" pitchFamily="18" charset="0"/>
                      </a:rPr>
                      <m:t>million</m:t>
                    </m:r>
                    <m:r>
                      <a:rPr lang="en-GB" sz="2000" i="1" dirty="0">
                        <a:solidFill>
                          <a:srgbClr val="FF0000"/>
                        </a:solidFill>
                        <a:latin typeface="Cambria Math" panose="02040503050406030204" pitchFamily="18" charset="0"/>
                      </a:rPr>
                      <m:t> </m:t>
                    </m:r>
                  </m:oMath>
                </a14:m>
                <a:r>
                  <a:rPr lang="en-GB" sz="2000" dirty="0"/>
                  <a:t>into dollars and then applies the dollar discount rate?</a:t>
                </a:r>
              </a:p>
              <a:p>
                <a:pPr>
                  <a:spcAft>
                    <a:spcPts val="600"/>
                  </a:spcAft>
                  <a:buFont typeface="Arial" panose="020B0604020202020204" pitchFamily="34" charset="0"/>
                  <a:buChar char="•"/>
                </a:pPr>
                <a:r>
                  <a:rPr lang="en-GB" sz="2000" b="1" u="sng" dirty="0">
                    <a:solidFill>
                      <a:srgbClr val="FF0000"/>
                    </a:solidFill>
                  </a:rPr>
                  <a:t>Answer</a:t>
                </a:r>
                <a:r>
                  <a:rPr lang="en-GB" sz="2000" dirty="0"/>
                  <a:t>:</a:t>
                </a:r>
                <a:r>
                  <a:rPr lang="en-GB" sz="2000" b="1" u="sng" dirty="0"/>
                  <a:t> </a:t>
                </a:r>
              </a:p>
              <a:p>
                <a:pPr>
                  <a:spcAft>
                    <a:spcPts val="600"/>
                  </a:spcAft>
                  <a:buFont typeface="Arial" panose="020B0604020202020204" pitchFamily="34" charset="0"/>
                  <a:buChar char="•"/>
                </a:pPr>
                <a:r>
                  <a:rPr lang="en-GB" sz="2000" b="1" u="sng" dirty="0"/>
                  <a:t>For the British investor</a:t>
                </a:r>
                <a:r>
                  <a:rPr lang="en-GB" sz="2000" dirty="0"/>
                  <a:t>, the PV of the pound cash flow is </a:t>
                </a:r>
                <a14:m>
                  <m:oMath xmlns:m="http://schemas.openxmlformats.org/officeDocument/2006/math">
                    <m:r>
                      <a:rPr lang="en-GB" sz="200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25 </m:t>
                    </m:r>
                    <m:r>
                      <a:rPr lang="en-GB" sz="2000" i="1" dirty="0">
                        <a:solidFill>
                          <a:srgbClr val="FF0000"/>
                        </a:solidFill>
                        <a:latin typeface="Cambria Math" panose="02040503050406030204" pitchFamily="18" charset="0"/>
                      </a:rPr>
                      <m:t>𝑚𝑖𝑙𝑙𝑖𝑜𝑛</m:t>
                    </m:r>
                    <m:r>
                      <a:rPr lang="en-GB" sz="2000" i="1" dirty="0">
                        <a:solidFill>
                          <a:srgbClr val="FF0000"/>
                        </a:solidFill>
                        <a:latin typeface="Cambria Math" panose="02040503050406030204" pitchFamily="18" charset="0"/>
                      </a:rPr>
                      <m:t>÷1.0525=₤23,752,969</m:t>
                    </m:r>
                  </m:oMath>
                </a14:m>
                <a:r>
                  <a:rPr lang="en-GB" sz="2000" dirty="0"/>
                  <a:t>. The dollar equivalent is </a:t>
                </a:r>
                <a14:m>
                  <m:oMath xmlns:m="http://schemas.openxmlformats.org/officeDocument/2006/math">
                    <m:r>
                      <a:rPr lang="en-GB" sz="200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23,752,969×$1.9397</m:t>
                    </m:r>
                    <m:r>
                      <a:rPr lang="en-GB" sz="2000" b="0" i="1" dirty="0" smtClean="0">
                        <a:solidFill>
                          <a:srgbClr val="FF0000"/>
                        </a:solidFill>
                        <a:latin typeface="Cambria Math" panose="02040503050406030204" pitchFamily="18" charset="0"/>
                      </a:rPr>
                      <m:t>(</m:t>
                    </m:r>
                    <m:f>
                      <m:fPr>
                        <m:ctrlPr>
                          <a:rPr lang="en-GB" sz="2000" i="1" dirty="0">
                            <a:solidFill>
                              <a:srgbClr val="FF0000"/>
                            </a:solidFill>
                            <a:latin typeface="Cambria Math" panose="02040503050406030204" pitchFamily="18" charset="0"/>
                          </a:rPr>
                        </m:ctrlPr>
                      </m:fPr>
                      <m:num>
                        <m:r>
                          <a:rPr lang="en-GB" sz="2000" b="0" i="1" dirty="0" smtClean="0">
                            <a:solidFill>
                              <a:srgbClr val="FF0000"/>
                            </a:solidFill>
                            <a:latin typeface="Cambria Math" panose="02040503050406030204" pitchFamily="18" charset="0"/>
                          </a:rPr>
                          <m:t>$</m:t>
                        </m:r>
                      </m:num>
                      <m:den>
                        <m:r>
                          <a:rPr lang="en-GB" sz="2000" i="1" dirty="0">
                            <a:solidFill>
                              <a:srgbClr val="FF0000"/>
                            </a:solidFill>
                            <a:latin typeface="Cambria Math" panose="02040503050406030204" pitchFamily="18" charset="0"/>
                          </a:rPr>
                          <m:t>₤</m:t>
                        </m:r>
                      </m:den>
                    </m:f>
                    <m:r>
                      <a:rPr lang="en-GB" sz="2000" b="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=$46,073,634</m:t>
                    </m:r>
                  </m:oMath>
                </a14:m>
                <a:r>
                  <a:rPr lang="en-GB" sz="2000" dirty="0"/>
                  <a:t>.</a:t>
                </a:r>
              </a:p>
              <a:p>
                <a:pPr>
                  <a:spcAft>
                    <a:spcPts val="600"/>
                  </a:spcAft>
                  <a:buFont typeface="Arial" panose="020B0604020202020204" pitchFamily="34" charset="0"/>
                  <a:buChar char="•"/>
                </a:pPr>
                <a:r>
                  <a:rPr lang="en-GB" sz="2000" b="1" u="sng" dirty="0"/>
                  <a:t>For the U.S. investor</a:t>
                </a:r>
                <a:r>
                  <a:rPr lang="en-GB" sz="2000" dirty="0"/>
                  <a:t>, the PV of converting </a:t>
                </a:r>
                <a14:m>
                  <m:oMath xmlns:m="http://schemas.openxmlformats.org/officeDocument/2006/math">
                    <m:r>
                      <a:rPr lang="en-GB" sz="2000" i="1" dirty="0">
                        <a:solidFill>
                          <a:srgbClr val="FF0000"/>
                        </a:solidFill>
                        <a:latin typeface="Cambria Math" panose="02040503050406030204" pitchFamily="18" charset="0"/>
                      </a:rPr>
                      <m:t>₤25 </m:t>
                    </m:r>
                    <m:r>
                      <m:rPr>
                        <m:sty m:val="p"/>
                      </m:rPr>
                      <a:rPr lang="en-GB" sz="2000" dirty="0">
                        <a:solidFill>
                          <a:srgbClr val="FF0000"/>
                        </a:solidFill>
                        <a:latin typeface="Cambria Math" panose="02040503050406030204" pitchFamily="18" charset="0"/>
                      </a:rPr>
                      <m:t>million</m:t>
                    </m:r>
                    <m:r>
                      <a:rPr lang="en-GB" sz="2000" i="1" dirty="0">
                        <a:solidFill>
                          <a:srgbClr val="FF0000"/>
                        </a:solidFill>
                        <a:latin typeface="Cambria Math" panose="02040503050406030204" pitchFamily="18" charset="0"/>
                      </a:rPr>
                      <m:t> </m:t>
                    </m:r>
                  </m:oMath>
                </a14:m>
                <a:r>
                  <a:rPr lang="en-GB" sz="2000" dirty="0"/>
                  <a:t>to dollars using the forward rate and then applying the dollar cost of capital is </a:t>
                </a:r>
                <a14:m>
                  <m:oMath xmlns:m="http://schemas.openxmlformats.org/officeDocument/2006/math">
                    <m:r>
                      <a:rPr lang="en-GB" sz="200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₤25 </m:t>
                    </m:r>
                    <m:r>
                      <a:rPr lang="en-GB" sz="2000" i="1" dirty="0">
                        <a:solidFill>
                          <a:srgbClr val="FF0000"/>
                        </a:solidFill>
                        <a:latin typeface="Cambria Math" panose="02040503050406030204" pitchFamily="18" charset="0"/>
                      </a:rPr>
                      <m:t>𝑚𝑖𝑙𝑙𝑖𝑜𝑛</m:t>
                    </m:r>
                    <m:r>
                      <a:rPr lang="en-GB" sz="2000" i="1" dirty="0">
                        <a:solidFill>
                          <a:srgbClr val="FF0000"/>
                        </a:solidFill>
                        <a:latin typeface="Cambria Math" panose="02040503050406030204" pitchFamily="18" charset="0"/>
                      </a:rPr>
                      <m:t>×1.9581(</m:t>
                    </m:r>
                    <m:f>
                      <m:fPr>
                        <m:ctrlPr>
                          <a:rPr lang="en-GB" sz="2000" i="1" dirty="0">
                            <a:solidFill>
                              <a:srgbClr val="FF0000"/>
                            </a:solidFill>
                            <a:latin typeface="Cambria Math" panose="02040503050406030204" pitchFamily="18" charset="0"/>
                          </a:rPr>
                        </m:ctrlPr>
                      </m:fPr>
                      <m:num>
                        <m:r>
                          <a:rPr lang="en-GB" sz="2000" b="0" i="1" dirty="0" smtClean="0">
                            <a:solidFill>
                              <a:srgbClr val="FF0000"/>
                            </a:solidFill>
                            <a:latin typeface="Cambria Math" panose="02040503050406030204" pitchFamily="18" charset="0"/>
                          </a:rPr>
                          <m:t>$</m:t>
                        </m:r>
                      </m:num>
                      <m:den>
                        <m:r>
                          <a:rPr lang="en-GB" sz="2000" i="1" dirty="0">
                            <a:solidFill>
                              <a:srgbClr val="FF0000"/>
                            </a:solidFill>
                            <a:latin typeface="Cambria Math" panose="02040503050406030204" pitchFamily="18" charset="0"/>
                          </a:rPr>
                          <m:t>₤</m:t>
                        </m:r>
                      </m:den>
                    </m:f>
                    <m:r>
                      <a:rPr lang="en-GB" sz="2000" b="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)÷1.0625=$</m:t>
                    </m:r>
                    <m:r>
                      <a:rPr lang="en-GB" sz="2000" i="1" dirty="0" smtClean="0">
                        <a:solidFill>
                          <a:srgbClr val="FF0000"/>
                        </a:solidFill>
                        <a:latin typeface="Cambria Math" panose="02040503050406030204" pitchFamily="18" charset="0"/>
                      </a:rPr>
                      <m:t>46,072,941</m:t>
                    </m:r>
                  </m:oMath>
                </a14:m>
                <a:r>
                  <a:rPr lang="en-GB" sz="2000" dirty="0"/>
                  <a:t>. </a:t>
                </a:r>
              </a:p>
              <a:p>
                <a:pPr>
                  <a:spcAft>
                    <a:spcPts val="600"/>
                  </a:spcAft>
                  <a:buFont typeface="Arial" panose="020B0604020202020204" pitchFamily="34" charset="0"/>
                  <a:buChar char="•"/>
                </a:pPr>
                <a:r>
                  <a:rPr lang="en-GB" sz="2000" dirty="0"/>
                  <a:t>Note: The </a:t>
                </a:r>
                <a14:m>
                  <m:oMath xmlns:m="http://schemas.openxmlformats.org/officeDocument/2006/math">
                    <m:r>
                      <a:rPr lang="en-GB" sz="2000" i="1" dirty="0" smtClean="0">
                        <a:solidFill>
                          <a:srgbClr val="FF0000"/>
                        </a:solidFill>
                        <a:latin typeface="Cambria Math" panose="02040503050406030204" pitchFamily="18" charset="0"/>
                      </a:rPr>
                      <m:t>$693</m:t>
                    </m:r>
                  </m:oMath>
                </a14:m>
                <a:r>
                  <a:rPr lang="en-GB" sz="2000" dirty="0">
                    <a:solidFill>
                      <a:srgbClr val="FF0000"/>
                    </a:solidFill>
                  </a:rPr>
                  <a:t> </a:t>
                </a:r>
                <a:r>
                  <a:rPr lang="en-GB" sz="2000" dirty="0"/>
                  <a:t>difference is a rounding error: </a:t>
                </a:r>
                <a14:m>
                  <m:oMath xmlns:m="http://schemas.openxmlformats.org/officeDocument/2006/math">
                    <m:r>
                      <a:rPr lang="en-GB" sz="2000" i="1" dirty="0" smtClean="0">
                        <a:solidFill>
                          <a:srgbClr val="FF0000"/>
                        </a:solidFill>
                        <a:latin typeface="Cambria Math" panose="02040503050406030204" pitchFamily="18" charset="0"/>
                      </a:rPr>
                      <m:t>$</m:t>
                    </m:r>
                    <m:r>
                      <a:rPr lang="en-GB" sz="2000" i="1" dirty="0">
                        <a:solidFill>
                          <a:srgbClr val="FF0000"/>
                        </a:solidFill>
                        <a:latin typeface="Cambria Math" panose="02040503050406030204" pitchFamily="18" charset="0"/>
                      </a:rPr>
                      <m:t>46,073,634−$46,072,941=$693</m:t>
                    </m:r>
                  </m:oMath>
                </a14:m>
                <a:endParaRPr lang="en-GB" sz="2000" dirty="0">
                  <a:solidFill>
                    <a:srgbClr val="FF0000"/>
                  </a:solidFill>
                </a:endParaRPr>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4" y="1132514"/>
                <a:ext cx="11845255" cy="5725486"/>
              </a:xfrm>
              <a:blipFill>
                <a:blip r:embed="rId2"/>
                <a:stretch>
                  <a:fillRect t="-639" b="-31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32FEF07-6842-4980-8439-577751A395DF}"/>
              </a:ext>
            </a:extLst>
          </p:cNvPr>
          <p:cNvSpPr>
            <a:spLocks noGrp="1"/>
          </p:cNvSpPr>
          <p:nvPr>
            <p:ph type="sldNum" sz="quarter" idx="12"/>
          </p:nvPr>
        </p:nvSpPr>
        <p:spPr/>
        <p:txBody>
          <a:bodyPr/>
          <a:lstStyle/>
          <a:p>
            <a:fld id="{E268A2EE-60DF-4D9A-BDB5-E8B57244CE40}" type="slidenum">
              <a:rPr lang="en-GB" smtClean="0"/>
              <a:pPr/>
              <a:t>35</a:t>
            </a:fld>
            <a:endParaRPr lang="en-GB"/>
          </a:p>
        </p:txBody>
      </p:sp>
    </p:spTree>
    <p:extLst>
      <p:ext uri="{BB962C8B-B14F-4D97-AF65-F5344CB8AC3E}">
        <p14:creationId xmlns:p14="http://schemas.microsoft.com/office/powerpoint/2010/main" val="4083699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CC7E5D-3A7C-B1CC-AD8A-D9DA146869D3}"/>
              </a:ext>
            </a:extLst>
          </p:cNvPr>
          <p:cNvSpPr>
            <a:spLocks noGrp="1"/>
          </p:cNvSpPr>
          <p:nvPr>
            <p:ph type="sldNum" sz="quarter" idx="12"/>
          </p:nvPr>
        </p:nvSpPr>
        <p:spPr/>
        <p:txBody>
          <a:bodyPr/>
          <a:lstStyle/>
          <a:p>
            <a:fld id="{E268A2EE-60DF-4D9A-BDB5-E8B57244CE40}" type="slidenum">
              <a:rPr lang="en-GB" smtClean="0"/>
              <a:pPr/>
              <a:t>36</a:t>
            </a:fld>
            <a:endParaRPr lang="en-GB"/>
          </a:p>
        </p:txBody>
      </p:sp>
      <p:sp>
        <p:nvSpPr>
          <p:cNvPr id="3" name="TextBox 2">
            <a:extLst>
              <a:ext uri="{FF2B5EF4-FFF2-40B4-BE49-F238E27FC236}">
                <a16:creationId xmlns:a16="http://schemas.microsoft.com/office/drawing/2014/main" id="{9C3EAD0E-00F7-3485-D1AA-2DABD65D5A46}"/>
              </a:ext>
            </a:extLst>
          </p:cNvPr>
          <p:cNvSpPr txBox="1"/>
          <p:nvPr/>
        </p:nvSpPr>
        <p:spPr>
          <a:xfrm>
            <a:off x="3001879" y="2791326"/>
            <a:ext cx="6966284" cy="1754326"/>
          </a:xfrm>
          <a:prstGeom prst="rect">
            <a:avLst/>
          </a:prstGeom>
          <a:noFill/>
        </p:spPr>
        <p:txBody>
          <a:bodyPr wrap="square" rtlCol="0">
            <a:spAutoFit/>
          </a:bodyPr>
          <a:lstStyle/>
          <a:p>
            <a:pPr algn="ctr"/>
            <a:r>
              <a:rPr lang="en-GB" sz="3600" dirty="0"/>
              <a:t>PV of Cash Flow in Foreign Currency vs </a:t>
            </a:r>
          </a:p>
          <a:p>
            <a:pPr algn="ctr"/>
            <a:r>
              <a:rPr lang="en-GB" sz="3600" dirty="0"/>
              <a:t>Domestic Currency</a:t>
            </a:r>
          </a:p>
        </p:txBody>
      </p:sp>
    </p:spTree>
    <p:extLst>
      <p:ext uri="{BB962C8B-B14F-4D97-AF65-F5344CB8AC3E}">
        <p14:creationId xmlns:p14="http://schemas.microsoft.com/office/powerpoint/2010/main" val="1119463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Valuation of Foreign Currency Cash Flows &amp; WACC Valuation</a:t>
            </a:r>
          </a:p>
        </p:txBody>
      </p:sp>
      <p:sp>
        <p:nvSpPr>
          <p:cNvPr id="3" name="Content Placeholder 2"/>
          <p:cNvSpPr>
            <a:spLocks noGrp="1"/>
          </p:cNvSpPr>
          <p:nvPr>
            <p:ph idx="1"/>
          </p:nvPr>
        </p:nvSpPr>
        <p:spPr>
          <a:xfrm>
            <a:off x="209725" y="1132514"/>
            <a:ext cx="11421670" cy="5316187"/>
          </a:xfrm>
        </p:spPr>
        <p:txBody>
          <a:bodyPr>
            <a:normAutofit/>
          </a:bodyPr>
          <a:lstStyle/>
          <a:p>
            <a:pPr>
              <a:spcAft>
                <a:spcPts val="600"/>
              </a:spcAft>
              <a:buFont typeface="Arial" panose="020B0604020202020204" pitchFamily="34" charset="0"/>
              <a:buChar char="•"/>
            </a:pPr>
            <a:r>
              <a:rPr lang="en-GB" sz="2200" b="1" dirty="0"/>
              <a:t>Valuation of Foreign Currency Cash Flows: </a:t>
            </a:r>
            <a:r>
              <a:rPr lang="en-GB" sz="2200" dirty="0"/>
              <a:t>In an internationally integrated capital market, </a:t>
            </a:r>
            <a:r>
              <a:rPr lang="en-GB" sz="2200" u="sng" dirty="0"/>
              <a:t>two equivalent methods are available for calculating the NPV of a foreign project</a:t>
            </a:r>
            <a:r>
              <a:rPr lang="en-GB" sz="2200" dirty="0"/>
              <a:t>. </a:t>
            </a:r>
          </a:p>
          <a:p>
            <a:pPr marL="566928" indent="-457200">
              <a:spcAft>
                <a:spcPts val="600"/>
              </a:spcAft>
              <a:buClr>
                <a:srgbClr val="FF0000"/>
              </a:buClr>
              <a:buFont typeface="+mj-lt"/>
              <a:buAutoNum type="alphaUcPeriod"/>
            </a:pPr>
            <a:r>
              <a:rPr lang="en-GB" sz="2000" dirty="0"/>
              <a:t>Calculate the NPV in the foreign country and convert it to the local currency at the spot rate.</a:t>
            </a:r>
          </a:p>
          <a:p>
            <a:pPr marL="566928" indent="-457200">
              <a:spcAft>
                <a:spcPts val="600"/>
              </a:spcAft>
              <a:buClr>
                <a:srgbClr val="FF0000"/>
              </a:buClr>
              <a:buFont typeface="+mj-lt"/>
              <a:buAutoNum type="alphaUcPeriod"/>
            </a:pPr>
            <a:r>
              <a:rPr lang="en-GB" sz="2000" dirty="0"/>
              <a:t>Convert the cash flows of the foreign project into the local currency and then calculate the NPV of these cash flows.</a:t>
            </a:r>
          </a:p>
          <a:p>
            <a:pPr marL="109728" indent="0">
              <a:spcAft>
                <a:spcPts val="600"/>
              </a:spcAft>
              <a:buClr>
                <a:srgbClr val="FF0000"/>
              </a:buClr>
              <a:buNone/>
            </a:pPr>
            <a:r>
              <a:rPr lang="en-GB" sz="2000" b="1" dirty="0">
                <a:solidFill>
                  <a:srgbClr val="FF0000"/>
                </a:solidFill>
              </a:rPr>
              <a:t>We talk about the second method here. To do that, we need to know the rate of return at which the converted cash flow (into our domestic currency) must be discounted.</a:t>
            </a:r>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r>
              <a:rPr lang="en-GB" sz="2000" dirty="0"/>
              <a:t>We need to answer the question about the rate of return again, but in a different context: </a:t>
            </a:r>
          </a:p>
          <a:p>
            <a:pPr>
              <a:spcAft>
                <a:spcPts val="600"/>
              </a:spcAft>
              <a:buFont typeface="Arial" panose="020B0604020202020204" pitchFamily="34" charset="0"/>
              <a:buChar char="•"/>
            </a:pPr>
            <a:endParaRPr lang="en-GB" sz="2000" dirty="0"/>
          </a:p>
          <a:p>
            <a:pPr>
              <a:buFont typeface="Wingdings" panose="05000000000000000000" pitchFamily="2" charset="2"/>
              <a:buChar char="Ø"/>
            </a:pPr>
            <a:r>
              <a:rPr lang="en-GB" sz="2000" b="1" u="sng" dirty="0"/>
              <a:t>Question</a:t>
            </a:r>
            <a:r>
              <a:rPr lang="en-GB" sz="2000" dirty="0"/>
              <a:t>: </a:t>
            </a:r>
            <a:r>
              <a:rPr lang="en-GB" sz="2000" dirty="0">
                <a:solidFill>
                  <a:srgbClr val="FF0000"/>
                </a:solidFill>
              </a:rPr>
              <a:t>What rate of return must be used to calculate the PV of an investment project when the cash flow is in another currency?</a:t>
            </a:r>
          </a:p>
          <a:p>
            <a:pPr>
              <a:buFont typeface="Wingdings" panose="05000000000000000000" pitchFamily="2" charset="2"/>
              <a:buChar char="Ø"/>
            </a:pPr>
            <a:endParaRPr lang="en-GB" sz="2000" dirty="0">
              <a:solidFill>
                <a:srgbClr val="FF0000"/>
              </a:solidFill>
            </a:endParaRPr>
          </a:p>
          <a:p>
            <a:pPr>
              <a:buFont typeface="Wingdings" panose="05000000000000000000" pitchFamily="2" charset="2"/>
              <a:buChar char="Ø"/>
            </a:pPr>
            <a:r>
              <a:rPr lang="en-GB" sz="2000" dirty="0"/>
              <a:t>A quick answer: It depends on the capital structure of the company.</a:t>
            </a:r>
          </a:p>
          <a:p>
            <a:pPr>
              <a:buFont typeface="Wingdings" panose="05000000000000000000" pitchFamily="2" charset="2"/>
              <a:buChar char="Ø"/>
            </a:pPr>
            <a:endParaRPr lang="en-GB" sz="2000" dirty="0"/>
          </a:p>
        </p:txBody>
      </p:sp>
      <p:sp>
        <p:nvSpPr>
          <p:cNvPr id="4" name="Slide Number Placeholder 3">
            <a:extLst>
              <a:ext uri="{FF2B5EF4-FFF2-40B4-BE49-F238E27FC236}">
                <a16:creationId xmlns:a16="http://schemas.microsoft.com/office/drawing/2014/main" id="{C0CEB673-FA58-4BB1-BD53-A2ABA011D5A2}"/>
              </a:ext>
            </a:extLst>
          </p:cNvPr>
          <p:cNvSpPr>
            <a:spLocks noGrp="1"/>
          </p:cNvSpPr>
          <p:nvPr>
            <p:ph type="sldNum" sz="quarter" idx="12"/>
          </p:nvPr>
        </p:nvSpPr>
        <p:spPr/>
        <p:txBody>
          <a:bodyPr/>
          <a:lstStyle/>
          <a:p>
            <a:fld id="{E268A2EE-60DF-4D9A-BDB5-E8B57244CE40}" type="slidenum">
              <a:rPr lang="en-GB" smtClean="0"/>
              <a:pPr/>
              <a:t>37</a:t>
            </a:fld>
            <a:endParaRPr lang="en-GB"/>
          </a:p>
        </p:txBody>
      </p:sp>
    </p:spTree>
    <p:extLst>
      <p:ext uri="{BB962C8B-B14F-4D97-AF65-F5344CB8AC3E}">
        <p14:creationId xmlns:p14="http://schemas.microsoft.com/office/powerpoint/2010/main" val="1058714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4C7ED08-EAEA-302E-0CBA-C45AC2B1360C}"/>
              </a:ext>
            </a:extLst>
          </p:cNvPr>
          <p:cNvSpPr>
            <a:spLocks noGrp="1"/>
          </p:cNvSpPr>
          <p:nvPr>
            <p:ph type="sldNum" sz="quarter" idx="12"/>
          </p:nvPr>
        </p:nvSpPr>
        <p:spPr/>
        <p:txBody>
          <a:bodyPr/>
          <a:lstStyle/>
          <a:p>
            <a:fld id="{E268A2EE-60DF-4D9A-BDB5-E8B57244CE40}" type="slidenum">
              <a:rPr lang="en-GB" smtClean="0"/>
              <a:pPr/>
              <a:t>38</a:t>
            </a:fld>
            <a:endParaRPr lang="en-GB"/>
          </a:p>
        </p:txBody>
      </p:sp>
      <p:sp>
        <p:nvSpPr>
          <p:cNvPr id="4" name="TextBox 3">
            <a:extLst>
              <a:ext uri="{FF2B5EF4-FFF2-40B4-BE49-F238E27FC236}">
                <a16:creationId xmlns:a16="http://schemas.microsoft.com/office/drawing/2014/main" id="{99F94DD3-A914-029A-9DDA-FA305F156985}"/>
              </a:ext>
            </a:extLst>
          </p:cNvPr>
          <p:cNvSpPr txBox="1"/>
          <p:nvPr/>
        </p:nvSpPr>
        <p:spPr>
          <a:xfrm>
            <a:off x="209725" y="3845948"/>
            <a:ext cx="11550316" cy="1354217"/>
          </a:xfrm>
          <a:prstGeom prst="rect">
            <a:avLst/>
          </a:prstGeom>
          <a:noFill/>
        </p:spPr>
        <p:txBody>
          <a:bodyPr wrap="square">
            <a:spAutoFit/>
          </a:bodyPr>
          <a:lstStyle/>
          <a:p>
            <a:pPr>
              <a:spcAft>
                <a:spcPts val="600"/>
              </a:spcAft>
            </a:pPr>
            <a:r>
              <a:rPr lang="en-GB" sz="1800" dirty="0"/>
              <a:t>The terminology that helps us to understand this difference is WACC.</a:t>
            </a:r>
          </a:p>
          <a:p>
            <a:pPr>
              <a:spcAft>
                <a:spcPts val="600"/>
              </a:spcAft>
            </a:pPr>
            <a:endParaRPr lang="en-GB" sz="1800" dirty="0"/>
          </a:p>
          <a:p>
            <a:pPr>
              <a:spcAft>
                <a:spcPts val="600"/>
              </a:spcAft>
              <a:buFont typeface="Arial" panose="020B0604020202020204" pitchFamily="34" charset="0"/>
              <a:buChar char="•"/>
            </a:pPr>
            <a:r>
              <a:rPr lang="en-GB" sz="1800" dirty="0"/>
              <a:t>What is </a:t>
            </a:r>
            <a:r>
              <a:rPr lang="en-GB" sz="1800" dirty="0">
                <a:solidFill>
                  <a:srgbClr val="FF0000"/>
                </a:solidFill>
              </a:rPr>
              <a:t>WACC</a:t>
            </a:r>
            <a:r>
              <a:rPr lang="en-GB" sz="1800" dirty="0"/>
              <a:t>? It is the abbreviation for the </a:t>
            </a: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weighted average cost of capital</a:t>
            </a:r>
            <a:r>
              <a:rPr kumimoji="0" lang="en-GB" sz="1800" b="0" i="0" u="none" strike="noStrike" kern="1200" cap="none" spc="0" normalizeH="0" baseline="0" noProof="0" dirty="0">
                <a:ln>
                  <a:noFill/>
                </a:ln>
                <a:effectLst/>
                <a:uLnTx/>
                <a:uFillTx/>
                <a:latin typeface="Calibri" panose="020F0502020204030204"/>
                <a:ea typeface="+mn-ea"/>
                <a:cs typeface="+mn-cs"/>
              </a:rPr>
              <a:t>. To understand WACC better, let’s talk about the </a:t>
            </a:r>
            <a:r>
              <a:rPr kumimoji="0" lang="en-GB" sz="1800" b="1" i="0" u="none" strike="noStrike" kern="1200" cap="none" spc="0" normalizeH="0" baseline="0" noProof="0" dirty="0">
                <a:ln>
                  <a:noFill/>
                </a:ln>
                <a:effectLst/>
                <a:uLnTx/>
                <a:uFillTx/>
                <a:latin typeface="Calibri" panose="020F0502020204030204"/>
                <a:ea typeface="+mn-ea"/>
                <a:cs typeface="+mn-cs"/>
              </a:rPr>
              <a:t>cost of capital </a:t>
            </a:r>
            <a:r>
              <a:rPr kumimoji="0" lang="en-GB" sz="1800" b="0" i="0" u="none" strike="noStrike" kern="1200" cap="none" spc="0" normalizeH="0" baseline="0" noProof="0" dirty="0">
                <a:ln>
                  <a:noFill/>
                </a:ln>
                <a:effectLst/>
                <a:uLnTx/>
                <a:uFillTx/>
                <a:latin typeface="Calibri" panose="020F0502020204030204"/>
                <a:ea typeface="+mn-ea"/>
                <a:cs typeface="+mn-cs"/>
              </a:rPr>
              <a:t>for a company </a:t>
            </a:r>
            <a:r>
              <a:rPr kumimoji="0" lang="en-GB" sz="1800" b="0" i="0" u="sng" strike="noStrike" kern="1200" cap="none" spc="0" normalizeH="0" baseline="0" noProof="0" dirty="0">
                <a:ln>
                  <a:noFill/>
                </a:ln>
                <a:effectLst/>
                <a:uLnTx/>
                <a:uFillTx/>
                <a:latin typeface="Calibri" panose="020F0502020204030204"/>
                <a:ea typeface="+mn-ea"/>
                <a:cs typeface="+mn-cs"/>
              </a:rPr>
              <a:t>with and without debt</a:t>
            </a:r>
            <a:r>
              <a:rPr kumimoji="0" lang="en-GB" sz="1800" b="0" i="0" u="none" strike="noStrike" kern="1200" cap="none" spc="0" normalizeH="0" baseline="0" noProof="0" dirty="0">
                <a:ln>
                  <a:noFill/>
                </a:ln>
                <a:effectLst/>
                <a:uLnTx/>
                <a:uFillTx/>
                <a:latin typeface="Calibri" panose="020F0502020204030204"/>
                <a:ea typeface="+mn-ea"/>
                <a:cs typeface="+mn-cs"/>
              </a:rPr>
              <a:t>.</a:t>
            </a:r>
            <a:endParaRPr lang="en-GB" sz="1800" dirty="0"/>
          </a:p>
        </p:txBody>
      </p:sp>
      <p:sp>
        <p:nvSpPr>
          <p:cNvPr id="5" name="TextBox 4">
            <a:extLst>
              <a:ext uri="{FF2B5EF4-FFF2-40B4-BE49-F238E27FC236}">
                <a16:creationId xmlns:a16="http://schemas.microsoft.com/office/drawing/2014/main" id="{2A3D860D-3844-8B53-CC66-6DA0C420E45D}"/>
              </a:ext>
            </a:extLst>
          </p:cNvPr>
          <p:cNvSpPr txBox="1"/>
          <p:nvPr/>
        </p:nvSpPr>
        <p:spPr>
          <a:xfrm>
            <a:off x="288758" y="1076826"/>
            <a:ext cx="11574379" cy="2523768"/>
          </a:xfrm>
          <a:prstGeom prst="rect">
            <a:avLst/>
          </a:prstGeom>
          <a:noFill/>
        </p:spPr>
        <p:txBody>
          <a:bodyPr wrap="square" rtlCol="0">
            <a:spAutoFit/>
          </a:bodyPr>
          <a:lstStyle/>
          <a:p>
            <a:r>
              <a:rPr lang="en-US" sz="2000" dirty="0"/>
              <a:t>Large corporations are typically the ones exploring investment opportunities abroad. They allocate capital across a range of assets, each with its own risk and return profile. Two key scenarios can be considered:</a:t>
            </a:r>
          </a:p>
          <a:p>
            <a:endParaRPr lang="en-US" dirty="0"/>
          </a:p>
          <a:p>
            <a:pPr marL="342900" indent="-342900">
              <a:buFont typeface="+mj-lt"/>
              <a:buAutoNum type="arabicPeriod"/>
            </a:pPr>
            <a:r>
              <a:rPr lang="en-US" sz="2000" dirty="0"/>
              <a:t>The corporation operates </a:t>
            </a:r>
            <a:r>
              <a:rPr lang="en-US" sz="2000" dirty="0">
                <a:solidFill>
                  <a:srgbClr val="FF0000"/>
                </a:solidFill>
              </a:rPr>
              <a:t>without any debt</a:t>
            </a:r>
            <a:r>
              <a:rPr lang="en-US" sz="2000" dirty="0"/>
              <a:t>, which means the source of funds is from shareholders. </a:t>
            </a:r>
          </a:p>
          <a:p>
            <a:pPr marL="342900" indent="-342900">
              <a:buFont typeface="+mj-lt"/>
              <a:buAutoNum type="arabicPeriod"/>
            </a:pPr>
            <a:r>
              <a:rPr lang="en-US" sz="2000" dirty="0"/>
              <a:t>The corporation finances its projects using a </a:t>
            </a:r>
            <a:r>
              <a:rPr lang="en-US" sz="2000" dirty="0">
                <a:solidFill>
                  <a:srgbClr val="FF0000"/>
                </a:solidFill>
              </a:rPr>
              <a:t>mix of equity (from shareholders) and debt (from bondholders or lenders).</a:t>
            </a:r>
          </a:p>
          <a:p>
            <a:pPr marL="342900" indent="-342900">
              <a:buFont typeface="+mj-lt"/>
              <a:buAutoNum type="arabicPeriod"/>
            </a:pPr>
            <a:endParaRPr lang="en-US" sz="2000" dirty="0">
              <a:solidFill>
                <a:srgbClr val="FF0000"/>
              </a:solidFill>
            </a:endParaRPr>
          </a:p>
          <a:p>
            <a:r>
              <a:rPr lang="en-US" sz="2000" dirty="0"/>
              <a:t>The cost of capital in the above scenarios is different; therefore, the PV of the investment project is different.</a:t>
            </a:r>
          </a:p>
        </p:txBody>
      </p:sp>
      <p:sp>
        <p:nvSpPr>
          <p:cNvPr id="6" name="Title 1">
            <a:extLst>
              <a:ext uri="{FF2B5EF4-FFF2-40B4-BE49-F238E27FC236}">
                <a16:creationId xmlns:a16="http://schemas.microsoft.com/office/drawing/2014/main" id="{6101B428-57B3-5883-FAAF-3DC9FE3FDA9F}"/>
              </a:ext>
            </a:extLst>
          </p:cNvPr>
          <p:cNvSpPr txBox="1">
            <a:spLocks/>
          </p:cNvSpPr>
          <p:nvPr/>
        </p:nvSpPr>
        <p:spPr>
          <a:xfrm>
            <a:off x="209725" y="650751"/>
            <a:ext cx="11845255" cy="381095"/>
          </a:xfrm>
          <a:prstGeom prst="rect">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Capital Structure &amp; WACC Valuation</a:t>
            </a:r>
          </a:p>
        </p:txBody>
      </p:sp>
    </p:spTree>
    <p:extLst>
      <p:ext uri="{BB962C8B-B14F-4D97-AF65-F5344CB8AC3E}">
        <p14:creationId xmlns:p14="http://schemas.microsoft.com/office/powerpoint/2010/main" val="36378177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191" y="692696"/>
            <a:ext cx="11883620" cy="576064"/>
          </a:xfr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The Capital Asset Pricing Model (CAPM)</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2652" y="1268762"/>
                <a:ext cx="12098236" cy="5580179"/>
              </a:xfrm>
            </p:spPr>
            <p:txBody>
              <a:bodyPr>
                <a:normAutofit/>
              </a:bodyPr>
              <a:lstStyle/>
              <a:p>
                <a:pPr marL="109728" indent="0">
                  <a:buNone/>
                </a:pPr>
                <a:endParaRPr lang="en-GB" sz="800" dirty="0"/>
              </a:p>
              <a:p>
                <a:pPr marL="109728" indent="0">
                  <a:buNone/>
                </a:pPr>
                <a:endParaRPr lang="en-GB" sz="800" dirty="0"/>
              </a:p>
              <a:p>
                <a:pPr>
                  <a:buFont typeface="Wingdings" panose="05000000000000000000" pitchFamily="2" charset="2"/>
                  <a:buChar char="q"/>
                </a:pPr>
                <a:r>
                  <a:rPr lang="en-GB" sz="2400" b="1" dirty="0">
                    <a:latin typeface="Arial" panose="020B0604020202020204" pitchFamily="34" charset="0"/>
                    <a:cs typeface="Arial" panose="020B0604020202020204" pitchFamily="34" charset="0"/>
                  </a:rPr>
                  <a:t> The cost of capital for a company without debt: </a:t>
                </a:r>
              </a:p>
              <a:p>
                <a:pPr marL="109728" indent="0">
                  <a:buNone/>
                </a:pPr>
                <a:endParaRPr lang="en-GB" sz="2400" b="1" dirty="0">
                  <a:latin typeface="Arial" panose="020B0604020202020204" pitchFamily="34" charset="0"/>
                  <a:cs typeface="Arial" panose="020B0604020202020204" pitchFamily="34" charset="0"/>
                </a:endParaRPr>
              </a:p>
              <a:p>
                <a:pPr>
                  <a:buFont typeface="Wingdings" panose="05000000000000000000" pitchFamily="2" charset="2"/>
                  <a:buChar char="§"/>
                </a:pPr>
                <a:r>
                  <a:rPr lang="en-GB" sz="2000" b="1" u="sng" dirty="0">
                    <a:latin typeface="Arial" panose="020B0604020202020204" pitchFamily="34" charset="0"/>
                    <a:cs typeface="Arial" panose="020B0604020202020204" pitchFamily="34" charset="0"/>
                  </a:rPr>
                  <a:t>The Capital Asset Pricing Model (CAPM):</a:t>
                </a:r>
              </a:p>
              <a:p>
                <a:pPr marL="109728" indent="0">
                  <a:buNone/>
                </a:pPr>
                <a:endParaRPr lang="en-GB" sz="2000" b="1" u="sng" dirty="0">
                  <a:latin typeface="Arial" panose="020B0604020202020204" pitchFamily="34" charset="0"/>
                  <a:cs typeface="Arial" panose="020B0604020202020204" pitchFamily="34" charset="0"/>
                </a:endParaRPr>
              </a:p>
              <a:p>
                <a:r>
                  <a:rPr lang="en-GB" sz="2000" dirty="0"/>
                  <a:t>The </a:t>
                </a:r>
                <a:r>
                  <a:rPr lang="en-GB" sz="2000" dirty="0">
                    <a:solidFill>
                      <a:srgbClr val="FF0000"/>
                    </a:solidFill>
                  </a:rPr>
                  <a:t>capital asset pricing model </a:t>
                </a:r>
                <a:r>
                  <a:rPr lang="en-GB" sz="2000" dirty="0"/>
                  <a:t>(</a:t>
                </a:r>
                <a:r>
                  <a:rPr lang="en-GB" sz="2000" dirty="0">
                    <a:solidFill>
                      <a:srgbClr val="FF0000"/>
                    </a:solidFill>
                  </a:rPr>
                  <a:t>CAPM</a:t>
                </a:r>
                <a:r>
                  <a:rPr lang="en-GB" sz="2000" dirty="0"/>
                  <a:t>) is a linear relationship between the </a:t>
                </a:r>
                <a:r>
                  <a:rPr lang="en-GB" sz="2000" u="sng" dirty="0"/>
                  <a:t>expected rate of return of an individual asset </a:t>
                </a:r>
                <a:r>
                  <a:rPr lang="en-GB" sz="2000" dirty="0"/>
                  <a:t>(which is going to be added to an already well-diversified portfolio) and </a:t>
                </a:r>
                <a:r>
                  <a:rPr lang="en-GB" sz="2000" u="sng" dirty="0"/>
                  <a:t>its contribution to the portfolio’s risk</a:t>
                </a:r>
                <a:r>
                  <a:rPr lang="en-GB" sz="2000" dirty="0"/>
                  <a:t>.</a:t>
                </a:r>
              </a:p>
              <a:p>
                <a:pPr marL="109728" indent="0">
                  <a:buNone/>
                </a:pPr>
                <a:endParaRPr lang="en-GB" sz="2000" dirty="0"/>
              </a:p>
              <a:p>
                <a:r>
                  <a:rPr lang="en-GB" sz="2000" u="sng" dirty="0"/>
                  <a:t>CAPM is a model for pricing an individual asset </a:t>
                </a:r>
                <a14:m>
                  <m:oMath xmlns:m="http://schemas.openxmlformats.org/officeDocument/2006/math">
                    <m:r>
                      <a:rPr lang="en-GB" sz="2000" i="1" u="sng">
                        <a:solidFill>
                          <a:srgbClr val="FF0000"/>
                        </a:solidFill>
                        <a:latin typeface="Cambria Math"/>
                      </a:rPr>
                      <m:t>𝑖</m:t>
                    </m:r>
                  </m:oMath>
                </a14:m>
                <a:r>
                  <a:rPr lang="en-GB" sz="2000" u="sng" dirty="0"/>
                  <a:t> </a:t>
                </a:r>
                <a:r>
                  <a:rPr lang="en-GB" sz="2000" dirty="0"/>
                  <a:t>by connecting its expected rate of return (</a:t>
                </a:r>
                <a14:m>
                  <m:oMath xmlns:m="http://schemas.openxmlformats.org/officeDocument/2006/math">
                    <m:r>
                      <a:rPr lang="en-GB" sz="2000" i="1">
                        <a:solidFill>
                          <a:srgbClr val="FF0000"/>
                        </a:solidFill>
                        <a:latin typeface="Cambria Math"/>
                      </a:rPr>
                      <m:t>𝐸</m:t>
                    </m:r>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𝑖</m:t>
                        </m:r>
                      </m:sub>
                    </m:sSub>
                    <m:r>
                      <a:rPr lang="en-GB" sz="2000" i="1">
                        <a:solidFill>
                          <a:srgbClr val="FF0000"/>
                        </a:solidFill>
                        <a:latin typeface="Cambria Math"/>
                      </a:rPr>
                      <m:t>)</m:t>
                    </m:r>
                  </m:oMath>
                </a14:m>
                <a:r>
                  <a:rPr lang="en-GB" sz="2000" dirty="0"/>
                  <a:t>) to the risk-free rate of interest (</a:t>
                </a:r>
                <a14:m>
                  <m:oMath xmlns:m="http://schemas.openxmlformats.org/officeDocument/2006/math">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t>), expected return on market portfolio (</a:t>
                </a:r>
                <a14:m>
                  <m:oMath xmlns:m="http://schemas.openxmlformats.org/officeDocument/2006/math">
                    <m:r>
                      <a:rPr lang="en-GB" sz="2000" i="1">
                        <a:solidFill>
                          <a:srgbClr val="FF0000"/>
                        </a:solidFill>
                        <a:latin typeface="Cambria Math"/>
                      </a:rPr>
                      <m:t>𝐸</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𝑚</m:t>
                            </m:r>
                          </m:sub>
                        </m:sSub>
                      </m:e>
                    </m:d>
                  </m:oMath>
                </a14:m>
                <a:r>
                  <a:rPr lang="en-GB" sz="2000" dirty="0"/>
                  <a:t>), the variance of the return on the market portfolio (</a:t>
                </a:r>
                <a14:m>
                  <m:oMath xmlns:m="http://schemas.openxmlformats.org/officeDocument/2006/math">
                    <m:sSubSup>
                      <m:sSubSupPr>
                        <m:ctrlPr>
                          <a:rPr lang="en-GB" sz="2000" i="1">
                            <a:solidFill>
                              <a:srgbClr val="FF0000"/>
                            </a:solidFill>
                            <a:latin typeface="Cambria Math" panose="02040503050406030204" pitchFamily="18" charset="0"/>
                            <a:ea typeface="Cambria Math" panose="02040503050406030204" pitchFamily="18" charset="0"/>
                          </a:rPr>
                        </m:ctrlPr>
                      </m:sSubSupPr>
                      <m:e>
                        <m:r>
                          <a:rPr lang="en-GB" sz="2000" i="1">
                            <a:solidFill>
                              <a:srgbClr val="FF0000"/>
                            </a:solidFill>
                            <a:latin typeface="Cambria Math" panose="02040503050406030204" pitchFamily="18" charset="0"/>
                            <a:ea typeface="Cambria Math" panose="02040503050406030204" pitchFamily="18" charset="0"/>
                          </a:rPr>
                          <m:t>𝜎</m:t>
                        </m:r>
                      </m:e>
                      <m:sub>
                        <m:r>
                          <a:rPr lang="en-GB" sz="2000" i="1">
                            <a:solidFill>
                              <a:srgbClr val="FF0000"/>
                            </a:solidFill>
                            <a:latin typeface="Cambria Math" panose="02040503050406030204" pitchFamily="18" charset="0"/>
                            <a:ea typeface="Cambria Math" panose="02040503050406030204" pitchFamily="18" charset="0"/>
                          </a:rPr>
                          <m:t>𝑚</m:t>
                        </m:r>
                      </m:sub>
                      <m:sup>
                        <m:r>
                          <a:rPr lang="en-GB" sz="2000" i="1">
                            <a:solidFill>
                              <a:srgbClr val="FF0000"/>
                            </a:solidFill>
                            <a:latin typeface="Cambria Math" panose="02040503050406030204" pitchFamily="18" charset="0"/>
                            <a:ea typeface="Cambria Math" panose="02040503050406030204" pitchFamily="18" charset="0"/>
                          </a:rPr>
                          <m:t>2</m:t>
                        </m:r>
                      </m:sup>
                    </m:sSubSup>
                  </m:oMath>
                </a14:m>
                <a:r>
                  <a:rPr lang="en-GB" sz="2000" dirty="0"/>
                  <a:t>) and the risk contributed to the portfolio by the risky assets (</a:t>
                </a:r>
                <a14:m>
                  <m:oMath xmlns:m="http://schemas.openxmlformats.org/officeDocument/2006/math">
                    <m:r>
                      <a:rPr lang="en-GB" sz="2000" i="1">
                        <a:solidFill>
                          <a:srgbClr val="FF0000"/>
                        </a:solidFill>
                        <a:latin typeface="Cambria Math"/>
                      </a:rPr>
                      <m:t>𝑐𝑜𝑣</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𝑖</m:t>
                            </m:r>
                          </m:sub>
                        </m:sSub>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𝑚</m:t>
                            </m:r>
                          </m:sub>
                        </m:sSub>
                      </m:e>
                    </m:d>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ea typeface="Cambria Math"/>
                          </a:rPr>
                          <m:t>𝜎</m:t>
                        </m:r>
                      </m:e>
                      <m:sub>
                        <m:r>
                          <a:rPr lang="en-GB" sz="2000" i="1">
                            <a:solidFill>
                              <a:srgbClr val="FF0000"/>
                            </a:solidFill>
                            <a:latin typeface="Cambria Math"/>
                          </a:rPr>
                          <m:t>𝑖𝑚</m:t>
                        </m:r>
                      </m:sub>
                    </m:sSub>
                    <m:r>
                      <a:rPr lang="en-GB" sz="2000" i="1">
                        <a:solidFill>
                          <a:srgbClr val="FF0000"/>
                        </a:solidFill>
                        <a:latin typeface="Cambria Math"/>
                      </a:rPr>
                      <m:t>=</m:t>
                    </m:r>
                    <m:r>
                      <a:rPr lang="en-GB" sz="2000" i="1">
                        <a:solidFill>
                          <a:srgbClr val="FF0000"/>
                        </a:solidFill>
                        <a:latin typeface="Cambria Math"/>
                        <a:ea typeface="Cambria Math"/>
                      </a:rPr>
                      <m:t>𝜌</m:t>
                    </m:r>
                    <m:sSub>
                      <m:sSubPr>
                        <m:ctrlPr>
                          <a:rPr lang="en-GB" sz="2000" i="1">
                            <a:solidFill>
                              <a:srgbClr val="FF0000"/>
                            </a:solidFill>
                            <a:latin typeface="Cambria Math" panose="02040503050406030204" pitchFamily="18" charset="0"/>
                            <a:ea typeface="Cambria Math"/>
                          </a:rPr>
                        </m:ctrlPr>
                      </m:sSubPr>
                      <m:e>
                        <m:r>
                          <a:rPr lang="en-GB" sz="2000" i="1">
                            <a:solidFill>
                              <a:srgbClr val="FF0000"/>
                            </a:solidFill>
                            <a:latin typeface="Cambria Math"/>
                            <a:ea typeface="Cambria Math"/>
                          </a:rPr>
                          <m:t>𝜎</m:t>
                        </m:r>
                      </m:e>
                      <m:sub>
                        <m:r>
                          <a:rPr lang="en-GB" sz="2000" i="1">
                            <a:solidFill>
                              <a:srgbClr val="FF0000"/>
                            </a:solidFill>
                            <a:latin typeface="Cambria Math"/>
                            <a:ea typeface="Cambria Math"/>
                          </a:rPr>
                          <m:t>𝑖</m:t>
                        </m:r>
                      </m:sub>
                    </m:sSub>
                    <m:sSub>
                      <m:sSubPr>
                        <m:ctrlPr>
                          <a:rPr lang="en-GB" sz="2000" i="1">
                            <a:solidFill>
                              <a:srgbClr val="FF0000"/>
                            </a:solidFill>
                            <a:latin typeface="Cambria Math" panose="02040503050406030204" pitchFamily="18" charset="0"/>
                            <a:ea typeface="Cambria Math"/>
                          </a:rPr>
                        </m:ctrlPr>
                      </m:sSubPr>
                      <m:e>
                        <m:r>
                          <a:rPr lang="en-GB" sz="2000" i="1">
                            <a:solidFill>
                              <a:srgbClr val="FF0000"/>
                            </a:solidFill>
                            <a:latin typeface="Cambria Math"/>
                            <a:ea typeface="Cambria Math"/>
                          </a:rPr>
                          <m:t>𝜎</m:t>
                        </m:r>
                      </m:e>
                      <m:sub>
                        <m:r>
                          <a:rPr lang="en-GB" sz="2000" i="1">
                            <a:solidFill>
                              <a:srgbClr val="FF0000"/>
                            </a:solidFill>
                            <a:latin typeface="Cambria Math"/>
                            <a:ea typeface="Cambria Math"/>
                          </a:rPr>
                          <m:t>𝑚</m:t>
                        </m:r>
                      </m:sub>
                    </m:sSub>
                  </m:oMath>
                </a14:m>
                <a:r>
                  <a:rPr lang="en-GB" sz="2000" dirty="0"/>
                  <a:t>). </a:t>
                </a:r>
              </a:p>
              <a:p>
                <a:pPr marL="109728" indent="0">
                  <a:buNone/>
                </a:pPr>
                <a:endParaRPr lang="en-GB"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2652" y="1268762"/>
                <a:ext cx="12098236" cy="5580179"/>
              </a:xfrm>
              <a:blipFill>
                <a:blip r:embed="rId2"/>
                <a:stretch>
                  <a:fillRect/>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A80C9A9-8A11-45E0-92BC-46581900D747}"/>
              </a:ext>
            </a:extLst>
          </p:cNvPr>
          <p:cNvSpPr>
            <a:spLocks noGrp="1"/>
          </p:cNvSpPr>
          <p:nvPr>
            <p:ph type="sldNum" sz="quarter" idx="12"/>
          </p:nvPr>
        </p:nvSpPr>
        <p:spPr/>
        <p:txBody>
          <a:bodyPr/>
          <a:lstStyle/>
          <a:p>
            <a:fld id="{E268A2EE-60DF-4D9A-BDB5-E8B57244CE40}" type="slidenum">
              <a:rPr lang="en-GB" smtClean="0"/>
              <a:pPr/>
              <a:t>39</a:t>
            </a:fld>
            <a:endParaRPr lang="en-GB"/>
          </a:p>
        </p:txBody>
      </p:sp>
    </p:spTree>
    <p:extLst>
      <p:ext uri="{BB962C8B-B14F-4D97-AF65-F5344CB8AC3E}">
        <p14:creationId xmlns:p14="http://schemas.microsoft.com/office/powerpoint/2010/main" val="3334823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Business</a:t>
            </a:r>
          </a:p>
        </p:txBody>
      </p:sp>
      <p:sp>
        <p:nvSpPr>
          <p:cNvPr id="3" name="Content Placeholder 2"/>
          <p:cNvSpPr>
            <a:spLocks noGrp="1"/>
          </p:cNvSpPr>
          <p:nvPr>
            <p:ph idx="1"/>
          </p:nvPr>
        </p:nvSpPr>
        <p:spPr>
          <a:xfrm>
            <a:off x="285227" y="1258349"/>
            <a:ext cx="11787168" cy="5316187"/>
          </a:xfrm>
        </p:spPr>
        <p:txBody>
          <a:bodyPr>
            <a:normAutofit/>
          </a:bodyPr>
          <a:lstStyle/>
          <a:p>
            <a:pPr marL="0" lvl="0" indent="0">
              <a:buNone/>
            </a:pPr>
            <a:r>
              <a:rPr lang="en-US" sz="2400" b="1" u="sng" dirty="0"/>
              <a:t>How many companies like Samsung are in the international business?</a:t>
            </a:r>
          </a:p>
          <a:p>
            <a:r>
              <a:rPr lang="en-US" sz="2000" b="1" dirty="0"/>
              <a:t>International Business</a:t>
            </a:r>
            <a:r>
              <a:rPr lang="en-US" sz="2000" dirty="0"/>
              <a:t>: Refers to the commercial transaction that crosses the borders of two or more nations. Key players are:</a:t>
            </a: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4</a:t>
            </a:fld>
            <a:endParaRPr lang="en-GB"/>
          </a:p>
        </p:txBody>
      </p:sp>
      <p:pic>
        <p:nvPicPr>
          <p:cNvPr id="6" name="Picture 5">
            <a:extLst>
              <a:ext uri="{FF2B5EF4-FFF2-40B4-BE49-F238E27FC236}">
                <a16:creationId xmlns:a16="http://schemas.microsoft.com/office/drawing/2014/main" id="{8857F48B-4D5F-5AC2-10FA-B80CA6498216}"/>
              </a:ext>
            </a:extLst>
          </p:cNvPr>
          <p:cNvPicPr>
            <a:picLocks noChangeAspect="1"/>
          </p:cNvPicPr>
          <p:nvPr/>
        </p:nvPicPr>
        <p:blipFill>
          <a:blip r:embed="rId2"/>
          <a:stretch>
            <a:fillRect/>
          </a:stretch>
        </p:blipFill>
        <p:spPr>
          <a:xfrm>
            <a:off x="485102" y="2388267"/>
            <a:ext cx="5546338" cy="4197841"/>
          </a:xfrm>
          <a:prstGeom prst="rect">
            <a:avLst/>
          </a:prstGeom>
        </p:spPr>
      </p:pic>
      <p:sp>
        <p:nvSpPr>
          <p:cNvPr id="7" name="TextBox 6">
            <a:extLst>
              <a:ext uri="{FF2B5EF4-FFF2-40B4-BE49-F238E27FC236}">
                <a16:creationId xmlns:a16="http://schemas.microsoft.com/office/drawing/2014/main" id="{CFDB7516-A8DA-D223-6689-527AC5ED3F99}"/>
              </a:ext>
            </a:extLst>
          </p:cNvPr>
          <p:cNvSpPr txBox="1"/>
          <p:nvPr/>
        </p:nvSpPr>
        <p:spPr>
          <a:xfrm>
            <a:off x="6096000" y="2239080"/>
            <a:ext cx="5976395" cy="4278094"/>
          </a:xfrm>
          <a:prstGeom prst="rect">
            <a:avLst/>
          </a:prstGeom>
          <a:noFill/>
        </p:spPr>
        <p:txBody>
          <a:bodyPr wrap="square" rtlCol="0">
            <a:spAutoFit/>
          </a:bodyPr>
          <a:lstStyle/>
          <a:p>
            <a:pPr marL="255600" marR="0" lvl="0" indent="-2556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Large companies from the wealthiest nations (</a:t>
            </a:r>
            <a:r>
              <a:rPr kumimoji="0" lang="en-US" sz="2000" b="0" i="0" u="none" strike="noStrike" kern="1200" cap="none" spc="0" normalizeH="0" baseline="0" noProof="0" dirty="0">
                <a:ln>
                  <a:noFill/>
                </a:ln>
                <a:solidFill>
                  <a:srgbClr val="FF0000"/>
                </a:solidFill>
                <a:effectLst/>
                <a:uLnTx/>
                <a:uFillTx/>
                <a:latin typeface="Arial"/>
                <a:ea typeface="+mn-ea"/>
                <a:cs typeface="+mn-cs"/>
              </a:rPr>
              <a:t>Amazon</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Apple</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Intel</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p>
          <a:p>
            <a:pPr marL="255600" marR="0" lvl="0" indent="-2556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Firms from emerging markets (</a:t>
            </a:r>
            <a:r>
              <a:rPr kumimoji="0" lang="en-US" sz="2000" b="0" i="0" u="none" strike="noStrike" kern="1200" cap="none" spc="0" normalizeH="0" baseline="0" noProof="0" dirty="0">
                <a:ln>
                  <a:noFill/>
                </a:ln>
                <a:solidFill>
                  <a:srgbClr val="FF0000"/>
                </a:solidFill>
                <a:effectLst/>
                <a:uLnTx/>
                <a:uFillTx/>
                <a:latin typeface="Arial"/>
                <a:ea typeface="+mn-ea"/>
                <a:cs typeface="+mn-cs"/>
              </a:rPr>
              <a:t>Huawei</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Aramco</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p>
          <a:p>
            <a:pPr marL="255600" marR="0" lvl="0" indent="-2556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Small and medium-sized companies (</a:t>
            </a:r>
            <a:r>
              <a:rPr kumimoji="0" lang="en-US" sz="2000" b="0" i="0" u="none" strike="noStrike" kern="1200" cap="none" spc="0" normalizeH="0" baseline="0" noProof="0" dirty="0">
                <a:ln>
                  <a:noFill/>
                </a:ln>
                <a:solidFill>
                  <a:srgbClr val="FF0000"/>
                </a:solidFill>
                <a:effectLst/>
                <a:uLnTx/>
                <a:uFillTx/>
                <a:latin typeface="Arial"/>
                <a:ea typeface="+mn-ea"/>
                <a:cs typeface="+mn-cs"/>
              </a:rPr>
              <a:t>Splunk Inc, SAP AG</a:t>
            </a:r>
            <a:r>
              <a:rPr kumimoji="0" lang="en-US" sz="2000" b="0" i="0" u="none" strike="noStrike" kern="1200" cap="none" spc="0" normalizeH="0" baseline="0" noProof="0" dirty="0">
                <a:ln>
                  <a:noFill/>
                </a:ln>
                <a:solidFill>
                  <a:prstClr val="black"/>
                </a:solidFill>
                <a:effectLst/>
                <a:uLnTx/>
                <a:uFillTx/>
                <a:latin typeface="Arial"/>
                <a:ea typeface="+mn-ea"/>
                <a:cs typeface="+mn-cs"/>
              </a:rPr>
              <a:t>)</a:t>
            </a:r>
          </a:p>
          <a:p>
            <a:pPr marL="255600" marR="0" lvl="0" indent="-2556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Multinational corporations (MNCs) (</a:t>
            </a:r>
            <a:r>
              <a:rPr kumimoji="0" lang="en-US" sz="2000" b="0" i="0" u="none" strike="noStrike" kern="1200" cap="none" spc="0" normalizeH="0" baseline="0" noProof="0" dirty="0">
                <a:ln>
                  <a:noFill/>
                </a:ln>
                <a:solidFill>
                  <a:srgbClr val="FF0000"/>
                </a:solidFill>
                <a:effectLst/>
                <a:uLnTx/>
                <a:uFillTx/>
                <a:latin typeface="Arial"/>
                <a:ea typeface="+mn-ea"/>
                <a:cs typeface="+mn-cs"/>
              </a:rPr>
              <a:t>Coca-Cola</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TOTAL</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Samsung</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1400" b="0" i="0" u="none" strike="noStrike" kern="1200" cap="none" spc="0" normalizeH="0" baseline="0" noProof="0" dirty="0">
                <a:ln>
                  <a:noFill/>
                </a:ln>
                <a:solidFill>
                  <a:prstClr val="black"/>
                </a:solidFill>
                <a:effectLst/>
                <a:uLnTx/>
                <a:uFillTx/>
                <a:latin typeface="Arial"/>
                <a:ea typeface="+mn-ea"/>
                <a:cs typeface="+mn-cs"/>
              </a:rPr>
              <a:t>Some MNCs have more employees than small nations have citizens (e.g., Walmart has 2.2 million employees globally).</a:t>
            </a:r>
          </a:p>
          <a:p>
            <a:pPr marL="255600" marR="0" lvl="0" indent="-2556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Born global firm (</a:t>
            </a:r>
            <a:r>
              <a:rPr kumimoji="0" lang="en-US" sz="2000" b="0" i="0" u="none" strike="noStrike" kern="1200" cap="none" spc="0" normalizeH="0" baseline="0" noProof="0" dirty="0">
                <a:ln>
                  <a:noFill/>
                </a:ln>
                <a:solidFill>
                  <a:srgbClr val="FF0000"/>
                </a:solidFill>
                <a:effectLst/>
                <a:uLnTx/>
                <a:uFillTx/>
                <a:latin typeface="Arial"/>
                <a:ea typeface="+mn-ea"/>
                <a:cs typeface="+mn-cs"/>
              </a:rPr>
              <a:t>BP</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FF0000"/>
                </a:solidFill>
                <a:effectLst/>
                <a:uLnTx/>
                <a:uFillTx/>
                <a:latin typeface="Arial"/>
                <a:ea typeface="+mn-ea"/>
                <a:cs typeface="+mn-cs"/>
              </a:rPr>
              <a:t>Shell</a:t>
            </a:r>
            <a:r>
              <a:rPr kumimoji="0" lang="en-US" sz="2000" b="0" i="0" u="none" strike="noStrike" kern="1200" cap="none" spc="0" normalizeH="0" baseline="0" noProof="0" dirty="0">
                <a:ln>
                  <a:noFill/>
                </a:ln>
                <a:solidFill>
                  <a:prstClr val="black"/>
                </a:solidFill>
                <a:effectLst/>
                <a:uLnTx/>
                <a:uFillTx/>
                <a:latin typeface="Arial"/>
                <a:ea typeface="+mn-ea"/>
                <a:cs typeface="+mn-cs"/>
              </a:rPr>
              <a:t>)</a:t>
            </a:r>
            <a:r>
              <a:rPr lang="en-US" sz="1800" dirty="0">
                <a:solidFill>
                  <a:srgbClr val="00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adopts a global perspective and engages in international business from or near its inception.</a:t>
            </a:r>
            <a:endParaRPr kumimoji="0" lang="en-US" sz="14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21114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339BF62E-E27A-4913-A873-04FC566403BB}"/>
              </a:ext>
            </a:extLst>
          </p:cNvPr>
          <p:cNvSpPr/>
          <p:nvPr/>
        </p:nvSpPr>
        <p:spPr>
          <a:xfrm>
            <a:off x="7457813" y="4236440"/>
            <a:ext cx="503339" cy="318781"/>
          </a:xfrm>
          <a:prstGeom prst="ellipse">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6BA6D7AE-6626-4DF1-B6B5-A6BF2EAF8577}"/>
              </a:ext>
            </a:extLst>
          </p:cNvPr>
          <p:cNvSpPr/>
          <p:nvPr/>
        </p:nvSpPr>
        <p:spPr>
          <a:xfrm>
            <a:off x="5679108" y="5033394"/>
            <a:ext cx="2181138" cy="550071"/>
          </a:xfrm>
          <a:prstGeom prst="ellipse">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114" y="1268762"/>
                <a:ext cx="12169775" cy="5580179"/>
              </a:xfrm>
            </p:spPr>
            <p:txBody>
              <a:bodyPr>
                <a:normAutofit lnSpcReduction="10000"/>
              </a:bodyPr>
              <a:lstStyle/>
              <a:p>
                <a:r>
                  <a:rPr lang="en-GB" sz="2200" dirty="0"/>
                  <a:t>The idea behind the pricing is that no individual security should be </a:t>
                </a:r>
                <a:r>
                  <a:rPr lang="en-GB" sz="2200" b="1" dirty="0"/>
                  <a:t>over-valued</a:t>
                </a:r>
                <a:r>
                  <a:rPr lang="en-GB" sz="2200" dirty="0"/>
                  <a:t> or </a:t>
                </a:r>
                <a:r>
                  <a:rPr lang="en-GB" sz="2200" b="1" dirty="0"/>
                  <a:t>under-valued</a:t>
                </a:r>
                <a:r>
                  <a:rPr lang="en-GB" sz="2200" dirty="0"/>
                  <a:t> when it is compared to the market values. So, the </a:t>
                </a:r>
                <a:r>
                  <a:rPr lang="en-GB" sz="2200" dirty="0">
                    <a:solidFill>
                      <a:srgbClr val="FF0000"/>
                    </a:solidFill>
                  </a:rPr>
                  <a:t>reward-to-risk ratio for an individual risky asset </a:t>
                </a:r>
                <a:r>
                  <a:rPr lang="en-GB" sz="2200" dirty="0"/>
                  <a:t>should be </a:t>
                </a:r>
                <a:r>
                  <a:rPr lang="en-GB" sz="2200" u="sng" dirty="0"/>
                  <a:t>equal</a:t>
                </a:r>
                <a:r>
                  <a:rPr lang="en-GB" sz="2200" dirty="0"/>
                  <a:t> to the </a:t>
                </a:r>
                <a:r>
                  <a:rPr lang="en-GB" sz="2200" dirty="0">
                    <a:solidFill>
                      <a:srgbClr val="FF0000"/>
                    </a:solidFill>
                  </a:rPr>
                  <a:t>reward-to-risk ratio of the overall market</a:t>
                </a:r>
                <a:r>
                  <a:rPr lang="en-GB" sz="2200" dirty="0"/>
                  <a:t>; i.e.</a:t>
                </a:r>
              </a:p>
              <a:p>
                <a:pPr marL="109728" indent="0">
                  <a:buNone/>
                </a:pPr>
                <a:endParaRPr lang="en-GB" sz="900" dirty="0"/>
              </a:p>
              <a:p>
                <a:pPr marL="109728" indent="0" algn="ctr">
                  <a:buNone/>
                </a:pPr>
                <a14:m>
                  <m:oMath xmlns:m="http://schemas.openxmlformats.org/officeDocument/2006/math">
                    <m:f>
                      <m:fPr>
                        <m:ctrlPr>
                          <a:rPr lang="en-GB" i="1" smtClean="0">
                            <a:solidFill>
                              <a:schemeClr val="tx1"/>
                            </a:solidFill>
                            <a:latin typeface="Cambria Math" panose="02040503050406030204" pitchFamily="18" charset="0"/>
                          </a:rPr>
                        </m:ctrlPr>
                      </m:fPr>
                      <m:num>
                        <m:r>
                          <a:rPr lang="en-GB" b="0" i="1" smtClean="0">
                            <a:solidFill>
                              <a:schemeClr val="tx1"/>
                            </a:solidFill>
                            <a:latin typeface="Cambria Math"/>
                          </a:rPr>
                          <m:t>𝐸</m:t>
                        </m:r>
                        <m:d>
                          <m:dPr>
                            <m:ctrlPr>
                              <a:rPr lang="en-GB"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a:rPr>
                                  <m:t>𝑟</m:t>
                                </m:r>
                              </m:e>
                              <m:sub>
                                <m:r>
                                  <a:rPr lang="en-GB" b="0" i="1" smtClean="0">
                                    <a:solidFill>
                                      <a:schemeClr val="tx1"/>
                                    </a:solidFill>
                                    <a:latin typeface="Cambria Math"/>
                                  </a:rPr>
                                  <m:t>𝑖</m:t>
                                </m:r>
                              </m:sub>
                            </m:sSub>
                          </m:e>
                        </m:d>
                        <m:r>
                          <a:rPr lang="en-GB" b="0" i="1" smtClean="0">
                            <a:solidFill>
                              <a:schemeClr val="tx1"/>
                            </a:solidFill>
                            <a:latin typeface="Cambria Math"/>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a:rPr>
                              <m:t>𝑟</m:t>
                            </m:r>
                          </m:e>
                          <m:sub>
                            <m:r>
                              <a:rPr lang="en-GB" b="0" i="1" smtClean="0">
                                <a:solidFill>
                                  <a:schemeClr val="tx1"/>
                                </a:solidFill>
                                <a:latin typeface="Cambria Math"/>
                              </a:rPr>
                              <m:t>𝑓</m:t>
                            </m:r>
                          </m:sub>
                        </m:sSub>
                      </m:num>
                      <m:den>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a:ea typeface="Cambria Math"/>
                              </a:rPr>
                              <m:t>𝜎</m:t>
                            </m:r>
                          </m:e>
                          <m:sub>
                            <m:r>
                              <a:rPr lang="en-GB" b="0" i="1" smtClean="0">
                                <a:solidFill>
                                  <a:schemeClr val="tx1"/>
                                </a:solidFill>
                                <a:latin typeface="Cambria Math"/>
                              </a:rPr>
                              <m:t>𝑖𝑚</m:t>
                            </m:r>
                          </m:sub>
                        </m:sSub>
                      </m:den>
                    </m:f>
                    <m:r>
                      <a:rPr lang="en-GB" b="0" i="1" smtClean="0">
                        <a:solidFill>
                          <a:schemeClr val="tx1"/>
                        </a:solidFill>
                        <a:latin typeface="Cambria Math"/>
                      </a:rPr>
                      <m:t>=</m:t>
                    </m:r>
                    <m:f>
                      <m:fPr>
                        <m:ctrlPr>
                          <a:rPr lang="en-GB" i="1" smtClean="0">
                            <a:solidFill>
                              <a:schemeClr val="tx1"/>
                            </a:solidFill>
                            <a:latin typeface="Cambria Math" panose="02040503050406030204" pitchFamily="18" charset="0"/>
                          </a:rPr>
                        </m:ctrlPr>
                      </m:fPr>
                      <m:num>
                        <m:r>
                          <a:rPr lang="en-GB" b="0" i="1" smtClean="0">
                            <a:solidFill>
                              <a:schemeClr val="tx1"/>
                            </a:solidFill>
                            <a:latin typeface="Cambria Math"/>
                          </a:rPr>
                          <m:t>𝐸</m:t>
                        </m:r>
                        <m:d>
                          <m:dPr>
                            <m:ctrlPr>
                              <a:rPr lang="en-GB"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a:rPr>
                                  <m:t>𝑟</m:t>
                                </m:r>
                              </m:e>
                              <m:sub>
                                <m:r>
                                  <a:rPr lang="en-GB" b="0" i="1" smtClean="0">
                                    <a:solidFill>
                                      <a:schemeClr val="tx1"/>
                                    </a:solidFill>
                                    <a:latin typeface="Cambria Math"/>
                                  </a:rPr>
                                  <m:t>𝑚</m:t>
                                </m:r>
                              </m:sub>
                            </m:sSub>
                          </m:e>
                        </m:d>
                        <m:r>
                          <a:rPr lang="en-GB" b="0" i="1" smtClean="0">
                            <a:solidFill>
                              <a:schemeClr val="tx1"/>
                            </a:solidFill>
                            <a:latin typeface="Cambria Math"/>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a:rPr>
                              <m:t>𝑟</m:t>
                            </m:r>
                          </m:e>
                          <m:sub>
                            <m:r>
                              <a:rPr lang="en-GB" b="0" i="1" smtClean="0">
                                <a:solidFill>
                                  <a:schemeClr val="tx1"/>
                                </a:solidFill>
                                <a:latin typeface="Cambria Math"/>
                              </a:rPr>
                              <m:t>𝑓</m:t>
                            </m:r>
                          </m:sub>
                        </m:sSub>
                      </m:num>
                      <m:den>
                        <m:sSubSup>
                          <m:sSubSupPr>
                            <m:ctrlPr>
                              <a:rPr lang="en-GB" i="1">
                                <a:solidFill>
                                  <a:schemeClr val="tx1"/>
                                </a:solidFill>
                                <a:latin typeface="Cambria Math" panose="02040503050406030204" pitchFamily="18" charset="0"/>
                                <a:ea typeface="Cambria Math" panose="02040503050406030204" pitchFamily="18" charset="0"/>
                              </a:rPr>
                            </m:ctrlPr>
                          </m:sSubSupPr>
                          <m:e>
                            <m:r>
                              <a:rPr lang="en-GB" b="0" i="1">
                                <a:solidFill>
                                  <a:schemeClr val="tx1"/>
                                </a:solidFill>
                                <a:latin typeface="Cambria Math" panose="02040503050406030204" pitchFamily="18" charset="0"/>
                                <a:ea typeface="Cambria Math" panose="02040503050406030204" pitchFamily="18" charset="0"/>
                              </a:rPr>
                              <m:t>𝜎</m:t>
                            </m:r>
                          </m:e>
                          <m:sub>
                            <m:r>
                              <a:rPr lang="en-GB" b="0" i="1">
                                <a:solidFill>
                                  <a:schemeClr val="tx1"/>
                                </a:solidFill>
                                <a:latin typeface="Cambria Math" panose="02040503050406030204" pitchFamily="18" charset="0"/>
                                <a:ea typeface="Cambria Math" panose="02040503050406030204" pitchFamily="18" charset="0"/>
                              </a:rPr>
                              <m:t>𝑚</m:t>
                            </m:r>
                          </m:sub>
                          <m:sup>
                            <m:r>
                              <a:rPr lang="en-GB" b="0" i="1">
                                <a:solidFill>
                                  <a:schemeClr val="tx1"/>
                                </a:solidFill>
                                <a:latin typeface="Cambria Math" panose="02040503050406030204" pitchFamily="18" charset="0"/>
                                <a:ea typeface="Cambria Math" panose="02040503050406030204" pitchFamily="18" charset="0"/>
                              </a:rPr>
                              <m:t>2</m:t>
                            </m:r>
                          </m:sup>
                        </m:sSubSup>
                      </m:den>
                    </m:f>
                  </m:oMath>
                </a14:m>
                <a:r>
                  <a:rPr lang="en-GB" sz="2400" dirty="0"/>
                  <a:t>  </a:t>
                </a:r>
              </a:p>
              <a:p>
                <a:pPr marL="109728" indent="0" algn="ctr">
                  <a:buNone/>
                </a:pPr>
                <a:endParaRPr lang="en-GB" sz="1000" dirty="0"/>
              </a:p>
              <a:p>
                <a:pPr marL="109728" indent="0">
                  <a:buNone/>
                </a:pPr>
                <a:r>
                  <a:rPr lang="en-GB" sz="2200" dirty="0"/>
                  <a:t>Where risk here is expressed in terms of the variance and not the standard deviation.</a:t>
                </a:r>
              </a:p>
              <a:p>
                <a:pPr marL="109728" indent="0">
                  <a:buNone/>
                </a:pPr>
                <a:endParaRPr lang="en-GB" sz="900" dirty="0"/>
              </a:p>
              <a:p>
                <a:pPr>
                  <a:buFont typeface="Arial" panose="020B0604020202020204" pitchFamily="34" charset="0"/>
                  <a:buChar char="•"/>
                </a:pPr>
                <a:r>
                  <a:rPr lang="en-GB" sz="2200" dirty="0"/>
                  <a:t>By re-writing equation         and making </a:t>
                </a:r>
                <a14:m>
                  <m:oMath xmlns:m="http://schemas.openxmlformats.org/officeDocument/2006/math">
                    <m:r>
                      <a:rPr lang="en-GB" sz="2200" i="1">
                        <a:solidFill>
                          <a:srgbClr val="FF0000"/>
                        </a:solidFill>
                        <a:latin typeface="Cambria Math"/>
                      </a:rPr>
                      <m:t>𝐸</m:t>
                    </m:r>
                    <m:d>
                      <m:dPr>
                        <m:ctrlPr>
                          <a:rPr lang="en-GB" sz="2200" i="1">
                            <a:solidFill>
                              <a:srgbClr val="FF0000"/>
                            </a:solidFill>
                            <a:latin typeface="Cambria Math" panose="02040503050406030204" pitchFamily="18" charset="0"/>
                          </a:rPr>
                        </m:ctrlPr>
                      </m:dPr>
                      <m:e>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a:rPr>
                              <m:t>𝑟</m:t>
                            </m:r>
                          </m:e>
                          <m:sub>
                            <m:r>
                              <a:rPr lang="en-GB" sz="2200" i="1">
                                <a:solidFill>
                                  <a:srgbClr val="FF0000"/>
                                </a:solidFill>
                                <a:latin typeface="Cambria Math"/>
                              </a:rPr>
                              <m:t>𝑖</m:t>
                            </m:r>
                          </m:sub>
                        </m:sSub>
                      </m:e>
                    </m:d>
                  </m:oMath>
                </a14:m>
                <a:r>
                  <a:rPr lang="en-GB" sz="2200" dirty="0"/>
                  <a:t> as the subject, we have:</a:t>
                </a:r>
              </a:p>
              <a:p>
                <a:pPr marL="109728" indent="0">
                  <a:buNone/>
                </a:pPr>
                <a:endParaRPr lang="en-GB" sz="1300" dirty="0"/>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a:rPr>
                        <m:t>𝐸</m:t>
                      </m:r>
                      <m:d>
                        <m:dPr>
                          <m:ctrlPr>
                            <a:rPr lang="en-GB" sz="2200" i="1">
                              <a:latin typeface="Cambria Math" panose="02040503050406030204" pitchFamily="18" charset="0"/>
                            </a:rPr>
                          </m:ctrlPr>
                        </m:dPr>
                        <m:e>
                          <m:sSub>
                            <m:sSubPr>
                              <m:ctrlPr>
                                <a:rPr lang="en-GB" sz="2200" i="1">
                                  <a:latin typeface="Cambria Math" panose="02040503050406030204" pitchFamily="18" charset="0"/>
                                </a:rPr>
                              </m:ctrlPr>
                            </m:sSubPr>
                            <m:e>
                              <m:r>
                                <a:rPr lang="en-GB" sz="2200" i="1">
                                  <a:latin typeface="Cambria Math"/>
                                </a:rPr>
                                <m:t>𝑟</m:t>
                              </m:r>
                            </m:e>
                            <m:sub>
                              <m:r>
                                <a:rPr lang="en-GB" sz="2200" i="1">
                                  <a:latin typeface="Cambria Math"/>
                                </a:rPr>
                                <m:t>𝑖</m:t>
                              </m:r>
                            </m:sub>
                          </m:sSub>
                        </m:e>
                      </m:d>
                      <m:r>
                        <a:rPr lang="en-GB" sz="2200" i="1">
                          <a:latin typeface="Cambria Math"/>
                        </a:rPr>
                        <m:t>=</m:t>
                      </m:r>
                      <m:sSub>
                        <m:sSubPr>
                          <m:ctrlPr>
                            <a:rPr lang="en-GB" sz="2200" i="1">
                              <a:latin typeface="Cambria Math" panose="02040503050406030204" pitchFamily="18" charset="0"/>
                            </a:rPr>
                          </m:ctrlPr>
                        </m:sSubPr>
                        <m:e>
                          <m:r>
                            <a:rPr lang="en-GB" sz="2200" i="1">
                              <a:latin typeface="Cambria Math"/>
                            </a:rPr>
                            <m:t>𝑟</m:t>
                          </m:r>
                        </m:e>
                        <m:sub>
                          <m:r>
                            <a:rPr lang="en-GB" sz="2200" i="1">
                              <a:latin typeface="Cambria Math"/>
                            </a:rPr>
                            <m:t>𝑓</m:t>
                          </m:r>
                        </m:sub>
                      </m:sSub>
                      <m:r>
                        <a:rPr lang="en-GB" sz="2200" i="1">
                          <a:latin typeface="Cambria Math"/>
                        </a:rPr>
                        <m:t>+(</m:t>
                      </m:r>
                      <m:r>
                        <a:rPr lang="en-GB" sz="2200" i="1">
                          <a:latin typeface="Cambria Math"/>
                        </a:rPr>
                        <m:t>𝐸</m:t>
                      </m:r>
                      <m:d>
                        <m:dPr>
                          <m:ctrlPr>
                            <a:rPr lang="en-GB" sz="2200" i="1">
                              <a:latin typeface="Cambria Math" panose="02040503050406030204" pitchFamily="18" charset="0"/>
                            </a:rPr>
                          </m:ctrlPr>
                        </m:dPr>
                        <m:e>
                          <m:sSub>
                            <m:sSubPr>
                              <m:ctrlPr>
                                <a:rPr lang="en-GB" sz="2200" i="1">
                                  <a:latin typeface="Cambria Math" panose="02040503050406030204" pitchFamily="18" charset="0"/>
                                </a:rPr>
                              </m:ctrlPr>
                            </m:sSubPr>
                            <m:e>
                              <m:r>
                                <a:rPr lang="en-GB" sz="2200" i="1">
                                  <a:latin typeface="Cambria Math"/>
                                </a:rPr>
                                <m:t>𝑟</m:t>
                              </m:r>
                            </m:e>
                            <m:sub>
                              <m:r>
                                <a:rPr lang="en-GB" sz="2200" i="1">
                                  <a:latin typeface="Cambria Math"/>
                                </a:rPr>
                                <m:t>𝑚</m:t>
                              </m:r>
                            </m:sub>
                          </m:sSub>
                        </m:e>
                      </m:d>
                      <m:r>
                        <a:rPr lang="en-GB" sz="2200" i="1">
                          <a:latin typeface="Cambria Math"/>
                        </a:rPr>
                        <m:t>−</m:t>
                      </m:r>
                      <m:sSub>
                        <m:sSubPr>
                          <m:ctrlPr>
                            <a:rPr lang="en-GB" sz="2200" i="1">
                              <a:latin typeface="Cambria Math" panose="02040503050406030204" pitchFamily="18" charset="0"/>
                            </a:rPr>
                          </m:ctrlPr>
                        </m:sSubPr>
                        <m:e>
                          <m:r>
                            <a:rPr lang="en-GB" sz="2200" i="1">
                              <a:latin typeface="Cambria Math"/>
                            </a:rPr>
                            <m:t>𝑟</m:t>
                          </m:r>
                        </m:e>
                        <m:sub>
                          <m:r>
                            <a:rPr lang="en-GB" sz="2200" i="1">
                              <a:latin typeface="Cambria Math"/>
                            </a:rPr>
                            <m:t>𝑓</m:t>
                          </m:r>
                        </m:sub>
                      </m:sSub>
                      <m:r>
                        <a:rPr lang="en-GB" sz="2200">
                          <a:latin typeface="Cambria Math"/>
                        </a:rPr>
                        <m:t>)</m:t>
                      </m:r>
                      <m:r>
                        <a:rPr lang="en-GB" sz="2200" i="1">
                          <a:latin typeface="Cambria Math"/>
                          <a:ea typeface="Cambria Math"/>
                        </a:rPr>
                        <m:t>×</m:t>
                      </m:r>
                      <m:f>
                        <m:fPr>
                          <m:ctrlPr>
                            <a:rPr lang="en-GB" sz="2200" i="1">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a:ea typeface="Cambria Math"/>
                                </a:rPr>
                                <m:t>𝜎</m:t>
                              </m:r>
                            </m:e>
                            <m:sub>
                              <m:r>
                                <a:rPr lang="en-GB" sz="2200" i="1">
                                  <a:latin typeface="Cambria Math"/>
                                </a:rPr>
                                <m:t>𝑖𝑚</m:t>
                              </m:r>
                            </m:sub>
                          </m:sSub>
                        </m:num>
                        <m:den>
                          <m:sSubSup>
                            <m:sSubSupPr>
                              <m:ctrlPr>
                                <a:rPr lang="en-GB" sz="2200" i="1">
                                  <a:latin typeface="Cambria Math" panose="02040503050406030204" pitchFamily="18" charset="0"/>
                                  <a:ea typeface="Cambria Math" panose="02040503050406030204" pitchFamily="18" charset="0"/>
                                </a:rPr>
                              </m:ctrlPr>
                            </m:sSubSupPr>
                            <m:e>
                              <m:r>
                                <a:rPr lang="en-GB" sz="2200" i="1">
                                  <a:latin typeface="Cambria Math" panose="02040503050406030204" pitchFamily="18" charset="0"/>
                                  <a:ea typeface="Cambria Math" panose="02040503050406030204" pitchFamily="18" charset="0"/>
                                </a:rPr>
                                <m:t>𝜎</m:t>
                              </m:r>
                            </m:e>
                            <m:sub>
                              <m:r>
                                <a:rPr lang="en-GB" sz="2200" i="1">
                                  <a:latin typeface="Cambria Math" panose="02040503050406030204" pitchFamily="18" charset="0"/>
                                  <a:ea typeface="Cambria Math" panose="02040503050406030204" pitchFamily="18" charset="0"/>
                                </a:rPr>
                                <m:t>𝑚</m:t>
                              </m:r>
                            </m:sub>
                            <m:sup>
                              <m:r>
                                <a:rPr lang="en-GB" sz="2200" i="1">
                                  <a:latin typeface="Cambria Math" panose="02040503050406030204" pitchFamily="18" charset="0"/>
                                  <a:ea typeface="Cambria Math" panose="02040503050406030204" pitchFamily="18" charset="0"/>
                                </a:rPr>
                                <m:t>2</m:t>
                              </m:r>
                            </m:sup>
                          </m:sSubSup>
                        </m:den>
                      </m:f>
                    </m:oMath>
                  </m:oMathPara>
                </a14:m>
                <a:endParaRPr lang="en-GB" sz="2200" dirty="0"/>
              </a:p>
              <a:p>
                <a:pPr marL="109728" indent="0">
                  <a:buNone/>
                </a:pPr>
                <a:endParaRPr lang="en-GB" sz="900" dirty="0"/>
              </a:p>
              <a:p>
                <a:pPr marL="109728" indent="0">
                  <a:buClr>
                    <a:srgbClr val="A04DA3"/>
                  </a:buClr>
                  <a:buNone/>
                </a:pPr>
                <a:r>
                  <a:rPr lang="en-GB" sz="2200" dirty="0">
                    <a:solidFill>
                      <a:prstClr val="black"/>
                    </a:solidFill>
                  </a:rPr>
                  <a:t>                                                                         </a:t>
                </a:r>
                <a14:m>
                  <m:oMath xmlns:m="http://schemas.openxmlformats.org/officeDocument/2006/math">
                    <m:r>
                      <a:rPr lang="en-GB" sz="2200" i="1">
                        <a:solidFill>
                          <a:prstClr val="black"/>
                        </a:solidFill>
                        <a:latin typeface="Cambria Math"/>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𝑓</m:t>
                        </m:r>
                      </m:sub>
                    </m:sSub>
                    <m:r>
                      <a:rPr lang="en-GB" sz="2200" i="1">
                        <a:solidFill>
                          <a:prstClr val="black"/>
                        </a:solidFill>
                        <a:latin typeface="Cambria Math"/>
                      </a:rPr>
                      <m:t>+(</m:t>
                    </m:r>
                    <m:r>
                      <a:rPr lang="en-GB" sz="2200" i="1">
                        <a:solidFill>
                          <a:prstClr val="black"/>
                        </a:solidFill>
                        <a:latin typeface="Cambria Math"/>
                      </a:rPr>
                      <m:t>𝐸</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𝑚</m:t>
                            </m:r>
                          </m:sub>
                        </m:sSub>
                      </m:e>
                    </m:d>
                    <m:r>
                      <a:rPr lang="en-GB" sz="2200" i="1">
                        <a:solidFill>
                          <a:prstClr val="black"/>
                        </a:solidFill>
                        <a:latin typeface="Cambria Math"/>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𝑓</m:t>
                        </m:r>
                      </m:sub>
                    </m:sSub>
                    <m:r>
                      <a:rPr lang="en-GB" sz="2200">
                        <a:solidFill>
                          <a:prstClr val="black"/>
                        </a:solidFill>
                        <a:latin typeface="Cambria Math"/>
                      </a:rPr>
                      <m:t>)</m:t>
                    </m:r>
                    <m:r>
                      <a:rPr lang="en-GB" sz="2200" i="1">
                        <a:solidFill>
                          <a:prstClr val="black"/>
                        </a:solidFill>
                        <a:latin typeface="Cambria Math"/>
                        <a:ea typeface="Cambria Math"/>
                      </a:rPr>
                      <m:t>×</m:t>
                    </m:r>
                    <m:sSub>
                      <m:sSubPr>
                        <m:ctrlPr>
                          <a:rPr lang="en-GB" sz="2200" i="1" smtClean="0">
                            <a:solidFill>
                              <a:prstClr val="black"/>
                            </a:solidFill>
                            <a:latin typeface="Cambria Math" panose="02040503050406030204" pitchFamily="18" charset="0"/>
                            <a:ea typeface="Cambria Math"/>
                          </a:rPr>
                        </m:ctrlPr>
                      </m:sSubPr>
                      <m:e>
                        <m:r>
                          <a:rPr lang="en-GB" sz="2200" i="1" smtClean="0">
                            <a:solidFill>
                              <a:prstClr val="black"/>
                            </a:solidFill>
                            <a:latin typeface="Cambria Math" panose="02040503050406030204" pitchFamily="18" charset="0"/>
                            <a:ea typeface="Cambria Math" panose="02040503050406030204" pitchFamily="18" charset="0"/>
                          </a:rPr>
                          <m:t>𝛽</m:t>
                        </m:r>
                      </m:e>
                      <m:sub>
                        <m:r>
                          <a:rPr lang="en-GB" sz="2200" b="0" i="1" smtClean="0">
                            <a:solidFill>
                              <a:prstClr val="black"/>
                            </a:solidFill>
                            <a:latin typeface="Cambria Math" panose="02040503050406030204" pitchFamily="18" charset="0"/>
                            <a:ea typeface="Cambria Math"/>
                          </a:rPr>
                          <m:t>𝑖</m:t>
                        </m:r>
                      </m:sub>
                    </m:sSub>
                  </m:oMath>
                </a14:m>
                <a:endParaRPr lang="en-GB" sz="2200" dirty="0"/>
              </a:p>
              <a:p>
                <a:pPr marL="109728" indent="0">
                  <a:buClr>
                    <a:srgbClr val="A04DA3"/>
                  </a:buClr>
                  <a:buNone/>
                </a:pPr>
                <a:endParaRPr lang="en-GB" sz="900" dirty="0"/>
              </a:p>
              <a:p>
                <a:pPr marL="109728" indent="0">
                  <a:buClr>
                    <a:srgbClr val="A04DA3"/>
                  </a:buClr>
                  <a:buNone/>
                </a:pPr>
                <a:endParaRPr lang="en-GB" sz="1000" dirty="0"/>
              </a:p>
              <a:p>
                <a:pPr marL="109728" indent="0">
                  <a:buNone/>
                </a:pPr>
                <a:r>
                  <a:rPr lang="en-GB" sz="2200" dirty="0"/>
                  <a:t>Where </a:t>
                </a:r>
                <a14:m>
                  <m:oMath xmlns:m="http://schemas.openxmlformats.org/officeDocument/2006/math">
                    <m:r>
                      <a:rPr lang="en-GB" sz="2200" i="1">
                        <a:solidFill>
                          <a:srgbClr val="FF0000"/>
                        </a:solidFill>
                        <a:latin typeface="Cambria Math"/>
                        <a:ea typeface="Cambria Math"/>
                      </a:rPr>
                      <m:t>𝛽</m:t>
                    </m:r>
                  </m:oMath>
                </a14:m>
                <a:r>
                  <a:rPr lang="en-GB" sz="2200" dirty="0"/>
                  <a:t> measures the sensitivity of the asset to the market movements and it is representative of the systematic (market) risk. [Note that:  </a:t>
                </a:r>
                <a14:m>
                  <m:oMath xmlns:m="http://schemas.openxmlformats.org/officeDocument/2006/math">
                    <m:sSub>
                      <m:sSubPr>
                        <m:ctrlPr>
                          <a:rPr lang="en-GB" sz="2000" b="0" i="1" smtClean="0">
                            <a:solidFill>
                              <a:srgbClr val="FF0000"/>
                            </a:solidFill>
                            <a:latin typeface="Cambria Math" panose="02040503050406030204" pitchFamily="18" charset="0"/>
                            <a:ea typeface="Cambria Math" panose="02040503050406030204" pitchFamily="18" charset="0"/>
                          </a:rPr>
                        </m:ctrlPr>
                      </m:sSubPr>
                      <m:e>
                        <m:r>
                          <a:rPr lang="en-GB" sz="2000" b="0" i="1" smtClean="0">
                            <a:solidFill>
                              <a:srgbClr val="FF0000"/>
                            </a:solidFill>
                            <a:latin typeface="Cambria Math" panose="02040503050406030204" pitchFamily="18" charset="0"/>
                            <a:ea typeface="Cambria Math" panose="02040503050406030204" pitchFamily="18" charset="0"/>
                          </a:rPr>
                          <m:t>𝛽</m:t>
                        </m:r>
                      </m:e>
                      <m:sub>
                        <m:r>
                          <a:rPr lang="en-GB" sz="2000" b="0" i="1" smtClean="0">
                            <a:solidFill>
                              <a:srgbClr val="FF0000"/>
                            </a:solidFill>
                            <a:latin typeface="Cambria Math" panose="02040503050406030204" pitchFamily="18" charset="0"/>
                            <a:ea typeface="Cambria Math" panose="02040503050406030204" pitchFamily="18" charset="0"/>
                          </a:rPr>
                          <m:t>𝑖</m:t>
                        </m:r>
                      </m:sub>
                    </m:sSub>
                    <m:r>
                      <a:rPr lang="en-GB" sz="2000" b="0" i="1" smtClean="0">
                        <a:solidFill>
                          <a:srgbClr val="FF0000"/>
                        </a:solidFill>
                        <a:latin typeface="Cambria Math" panose="02040503050406030204" pitchFamily="18" charset="0"/>
                        <a:ea typeface="Cambria Math" panose="02040503050406030204" pitchFamily="18" charset="0"/>
                      </a:rPr>
                      <m:t>=</m:t>
                    </m:r>
                    <m:f>
                      <m:fPr>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i="1">
                            <a:solidFill>
                              <a:srgbClr val="FF0000"/>
                            </a:solidFill>
                            <a:latin typeface="Cambria Math"/>
                          </a:rPr>
                          <m:t>𝐸</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𝑖</m:t>
                                </m:r>
                              </m:sub>
                            </m:sSub>
                          </m:e>
                        </m:d>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num>
                      <m:den>
                        <m:r>
                          <a:rPr lang="en-GB" sz="2000" i="1">
                            <a:solidFill>
                              <a:srgbClr val="FF0000"/>
                            </a:solidFill>
                            <a:latin typeface="Cambria Math"/>
                          </a:rPr>
                          <m:t>𝐸</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𝑚</m:t>
                                </m:r>
                              </m:sub>
                            </m:sSub>
                          </m:e>
                        </m:d>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den>
                    </m:f>
                    <m:r>
                      <a:rPr lang="en-GB" sz="2000" b="0" i="1" smtClean="0">
                        <a:solidFill>
                          <a:srgbClr val="FF0000"/>
                        </a:solidFill>
                        <a:latin typeface="Cambria Math" panose="02040503050406030204" pitchFamily="18" charset="0"/>
                        <a:ea typeface="Cambria Math" panose="02040503050406030204" pitchFamily="18" charset="0"/>
                      </a:rPr>
                      <m:t>=</m:t>
                    </m:r>
                    <m:f>
                      <m:fPr>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b="0" i="1" smtClean="0">
                            <a:solidFill>
                              <a:srgbClr val="FF0000"/>
                            </a:solidFill>
                            <a:latin typeface="Cambria Math" panose="02040503050406030204" pitchFamily="18" charset="0"/>
                            <a:ea typeface="Cambria Math" panose="02040503050406030204" pitchFamily="18" charset="0"/>
                          </a:rPr>
                          <m:t>𝐸𝑥𝑐𝑒𝑠𝑠</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𝑟𝑒𝑡𝑢𝑟𝑛</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𝑓𝑟𝑜𝑚</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𝑡h𝑒</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𝑎𝑠𝑠𝑒𝑡</m:t>
                        </m:r>
                      </m:num>
                      <m:den>
                        <m:r>
                          <a:rPr lang="en-GB" sz="2000" b="0" i="1" smtClean="0">
                            <a:solidFill>
                              <a:srgbClr val="FF0000"/>
                            </a:solidFill>
                            <a:latin typeface="Cambria Math" panose="02040503050406030204" pitchFamily="18" charset="0"/>
                            <a:ea typeface="Cambria Math" panose="02040503050406030204" pitchFamily="18" charset="0"/>
                          </a:rPr>
                          <m:t>𝐸𝑥𝑐𝑒𝑠𝑠</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𝑟𝑒𝑡𝑢𝑟𝑛</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𝑓𝑟𝑜𝑚</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𝑡h𝑒</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𝑚𝑎𝑟𝑘𝑒𝑡</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𝑝𝑜𝑟𝑡𝑓𝑜𝑙𝑖𝑜</m:t>
                        </m:r>
                        <m:r>
                          <a:rPr lang="en-GB" sz="2000" b="0" i="1" smtClean="0">
                            <a:solidFill>
                              <a:srgbClr val="FF0000"/>
                            </a:solidFill>
                            <a:latin typeface="Cambria Math" panose="02040503050406030204" pitchFamily="18" charset="0"/>
                            <a:ea typeface="Cambria Math" panose="02040503050406030204" pitchFamily="18" charset="0"/>
                          </a:rPr>
                          <m:t> </m:t>
                        </m:r>
                      </m:den>
                    </m:f>
                  </m:oMath>
                </a14:m>
                <a:r>
                  <a:rPr lang="en-GB" sz="22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114" y="1268762"/>
                <a:ext cx="12169775" cy="5580179"/>
              </a:xfrm>
              <a:blipFill>
                <a:blip r:embed="rId2"/>
                <a:stretch>
                  <a:fillRect t="-1419" r="-701"/>
                </a:stretch>
              </a:blipFill>
            </p:spPr>
            <p:txBody>
              <a:bodyPr/>
              <a:lstStyle/>
              <a:p>
                <a:r>
                  <a:rPr lang="en-GB">
                    <a:noFill/>
                  </a:rPr>
                  <a:t> </a:t>
                </a:r>
              </a:p>
            </p:txBody>
          </p:sp>
        </mc:Fallback>
      </mc:AlternateContent>
      <p:sp>
        <p:nvSpPr>
          <p:cNvPr id="2" name="Title 1"/>
          <p:cNvSpPr>
            <a:spLocks noGrp="1"/>
          </p:cNvSpPr>
          <p:nvPr>
            <p:ph type="title"/>
          </p:nvPr>
        </p:nvSpPr>
        <p:spPr>
          <a:xfrm>
            <a:off x="154191" y="692696"/>
            <a:ext cx="11883620" cy="576064"/>
          </a:xfr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The Capital Asset Pricing Model (CAPM)</a:t>
            </a:r>
          </a:p>
        </p:txBody>
      </p:sp>
      <p:sp>
        <p:nvSpPr>
          <p:cNvPr id="5" name="Flowchart: Connector 4"/>
          <p:cNvSpPr/>
          <p:nvPr/>
        </p:nvSpPr>
        <p:spPr>
          <a:xfrm>
            <a:off x="8220972" y="2518220"/>
            <a:ext cx="333578" cy="307777"/>
          </a:xfrm>
          <a:prstGeom prst="flowChartConnector">
            <a:avLst/>
          </a:prstGeom>
          <a:solidFill>
            <a:srgbClr val="FF0000">
              <a:alpha val="87000"/>
            </a:srgbClr>
          </a:solidFill>
          <a:effectLst>
            <a:outerShdw blurRad="50800" dist="50800" dir="5400000" algn="ctr" rotWithShape="0">
              <a:srgbClr val="000000">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Q</a:t>
            </a:r>
          </a:p>
        </p:txBody>
      </p:sp>
      <p:sp>
        <p:nvSpPr>
          <p:cNvPr id="6" name="Flowchart: Connector 5"/>
          <p:cNvSpPr/>
          <p:nvPr/>
        </p:nvSpPr>
        <p:spPr>
          <a:xfrm>
            <a:off x="3149696" y="3751074"/>
            <a:ext cx="298179" cy="307777"/>
          </a:xfrm>
          <a:prstGeom prst="flowChartConnector">
            <a:avLst/>
          </a:prstGeom>
          <a:solidFill>
            <a:srgbClr val="FF0000">
              <a:alpha val="87000"/>
            </a:srgbClr>
          </a:solidFill>
          <a:effectLst>
            <a:outerShdw blurRad="50800" dist="50800" dir="5400000" algn="ctr" rotWithShape="0">
              <a:srgbClr val="000000">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Q</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60D4DAB9-1A4A-4C05-A71C-8FAABEA620AE}"/>
                  </a:ext>
                </a:extLst>
              </p:cNvPr>
              <p:cNvSpPr/>
              <p:nvPr/>
            </p:nvSpPr>
            <p:spPr>
              <a:xfrm>
                <a:off x="8913301" y="3856136"/>
                <a:ext cx="897623" cy="6711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sSub>
                      <m:sSub>
                        <m:sSubPr>
                          <m:ctrlPr>
                            <a:rPr lang="en-GB" i="1" smtClean="0">
                              <a:latin typeface="Cambria Math" panose="02040503050406030204" pitchFamily="18" charset="0"/>
                            </a:rPr>
                          </m:ctrlPr>
                        </m:sSubPr>
                        <m:e/>
                        <m:sub/>
                      </m:sSub>
                    </m:oMath>
                  </m:oMathPara>
                </a14:m>
                <a:endParaRPr lang="en-GB" dirty="0"/>
              </a:p>
            </p:txBody>
          </p:sp>
        </mc:Choice>
        <mc:Fallback xmlns="">
          <p:sp>
            <p:nvSpPr>
              <p:cNvPr id="19" name="Rectangle 18">
                <a:extLst>
                  <a:ext uri="{FF2B5EF4-FFF2-40B4-BE49-F238E27FC236}">
                    <a16:creationId xmlns:a16="http://schemas.microsoft.com/office/drawing/2014/main" id="{60D4DAB9-1A4A-4C05-A71C-8FAABEA620AE}"/>
                  </a:ext>
                </a:extLst>
              </p:cNvPr>
              <p:cNvSpPr>
                <a:spLocks noRot="1" noChangeAspect="1" noMove="1" noResize="1" noEditPoints="1" noAdjustHandles="1" noChangeArrowheads="1" noChangeShapeType="1" noTextEdit="1"/>
              </p:cNvSpPr>
              <p:nvPr/>
            </p:nvSpPr>
            <p:spPr>
              <a:xfrm>
                <a:off x="8913301" y="3856136"/>
                <a:ext cx="897623" cy="671118"/>
              </a:xfrm>
              <a:prstGeom prst="rect">
                <a:avLst/>
              </a:prstGeom>
              <a:blipFill>
                <a:blip r:embed="rId3"/>
                <a:stretch>
                  <a:fillRect/>
                </a:stretch>
              </a:blipFill>
            </p:spPr>
            <p:txBody>
              <a:bodyPr/>
              <a:lstStyle/>
              <a:p>
                <a:r>
                  <a:rPr lang="en-GB">
                    <a:noFill/>
                  </a:rPr>
                  <a:t> </a:t>
                </a:r>
              </a:p>
            </p:txBody>
          </p:sp>
        </mc:Fallback>
      </mc:AlternateContent>
      <p:cxnSp>
        <p:nvCxnSpPr>
          <p:cNvPr id="9" name="Straight Arrow Connector 8">
            <a:extLst>
              <a:ext uri="{FF2B5EF4-FFF2-40B4-BE49-F238E27FC236}">
                <a16:creationId xmlns:a16="http://schemas.microsoft.com/office/drawing/2014/main" id="{C04D025C-00C3-4B71-8493-C518BD05F26E}"/>
              </a:ext>
            </a:extLst>
          </p:cNvPr>
          <p:cNvCxnSpPr/>
          <p:nvPr/>
        </p:nvCxnSpPr>
        <p:spPr>
          <a:xfrm flipV="1">
            <a:off x="7902228" y="5033394"/>
            <a:ext cx="939566" cy="318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99B50FA-B467-4C60-A332-DA9FE060CEA2}"/>
                  </a:ext>
                </a:extLst>
              </p:cNvPr>
              <p:cNvSpPr txBox="1"/>
              <p:nvPr/>
            </p:nvSpPr>
            <p:spPr>
              <a:xfrm>
                <a:off x="8841793" y="4862814"/>
                <a:ext cx="2818904" cy="540469"/>
              </a:xfrm>
              <a:prstGeom prst="rect">
                <a:avLst/>
              </a:prstGeom>
              <a:noFill/>
            </p:spPr>
            <p:txBody>
              <a:bodyPr wrap="square" rtlCol="0">
                <a:spAutoFit/>
              </a:bodyPr>
              <a:lstStyle/>
              <a:p>
                <a:r>
                  <a:rPr lang="en-GB" sz="1400" b="1" dirty="0"/>
                  <a:t>Risk premium for security </a:t>
                </a:r>
                <a14:m>
                  <m:oMath xmlns:m="http://schemas.openxmlformats.org/officeDocument/2006/math">
                    <m:r>
                      <a:rPr lang="en-GB" sz="1400" b="1" i="1" smtClean="0">
                        <a:solidFill>
                          <a:srgbClr val="FF0000"/>
                        </a:solidFill>
                        <a:latin typeface="Cambria Math" panose="02040503050406030204" pitchFamily="18" charset="0"/>
                      </a:rPr>
                      <m:t>𝒊</m:t>
                    </m:r>
                  </m:oMath>
                </a14:m>
                <a:endParaRPr lang="en-GB" sz="1400" b="1" dirty="0"/>
              </a:p>
              <a:p>
                <a:r>
                  <a:rPr lang="en-GB" sz="1400" b="1" dirty="0"/>
                  <a:t>Which is also equal to </a:t>
                </a:r>
                <a14:m>
                  <m:oMath xmlns:m="http://schemas.openxmlformats.org/officeDocument/2006/math">
                    <m:r>
                      <a:rPr lang="en-GB" sz="1400" i="1" smtClean="0">
                        <a:solidFill>
                          <a:srgbClr val="FF0000"/>
                        </a:solidFill>
                        <a:latin typeface="Cambria Math"/>
                      </a:rPr>
                      <m:t>𝐸</m:t>
                    </m:r>
                    <m:d>
                      <m:dPr>
                        <m:ctrlPr>
                          <a:rPr lang="en-GB" sz="1400" i="1">
                            <a:solidFill>
                              <a:srgbClr val="FF0000"/>
                            </a:solidFill>
                            <a:latin typeface="Cambria Math" panose="02040503050406030204" pitchFamily="18" charset="0"/>
                          </a:rPr>
                        </m:ctrlPr>
                      </m:dP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a:rPr>
                              <m:t>𝑟</m:t>
                            </m:r>
                          </m:e>
                          <m:sub>
                            <m:r>
                              <a:rPr lang="en-GB" sz="1400" i="1">
                                <a:solidFill>
                                  <a:srgbClr val="FF0000"/>
                                </a:solidFill>
                                <a:latin typeface="Cambria Math"/>
                              </a:rPr>
                              <m:t>𝑖</m:t>
                            </m:r>
                          </m:sub>
                        </m:sSub>
                      </m:e>
                    </m:d>
                    <m:r>
                      <a:rPr lang="en-GB" sz="1400" i="1">
                        <a:solidFill>
                          <a:srgbClr val="FF0000"/>
                        </a:solidFill>
                        <a:latin typeface="Cambria Math"/>
                      </a:rPr>
                      <m:t>−</m:t>
                    </m:r>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a:rPr>
                          <m:t>𝑟</m:t>
                        </m:r>
                      </m:e>
                      <m:sub>
                        <m:r>
                          <a:rPr lang="en-GB" sz="1400" i="1">
                            <a:solidFill>
                              <a:srgbClr val="FF0000"/>
                            </a:solidFill>
                            <a:latin typeface="Cambria Math"/>
                          </a:rPr>
                          <m:t>𝑓</m:t>
                        </m:r>
                      </m:sub>
                    </m:sSub>
                  </m:oMath>
                </a14:m>
                <a:endParaRPr lang="en-GB" sz="1400" b="1" dirty="0">
                  <a:solidFill>
                    <a:srgbClr val="FF0000"/>
                  </a:solidFill>
                </a:endParaRPr>
              </a:p>
            </p:txBody>
          </p:sp>
        </mc:Choice>
        <mc:Fallback xmlns="">
          <p:sp>
            <p:nvSpPr>
              <p:cNvPr id="10" name="TextBox 9">
                <a:extLst>
                  <a:ext uri="{FF2B5EF4-FFF2-40B4-BE49-F238E27FC236}">
                    <a16:creationId xmlns:a16="http://schemas.microsoft.com/office/drawing/2014/main" id="{399B50FA-B467-4C60-A332-DA9FE060CEA2}"/>
                  </a:ext>
                </a:extLst>
              </p:cNvPr>
              <p:cNvSpPr txBox="1">
                <a:spLocks noRot="1" noChangeAspect="1" noMove="1" noResize="1" noEditPoints="1" noAdjustHandles="1" noChangeArrowheads="1" noChangeShapeType="1" noTextEdit="1"/>
              </p:cNvSpPr>
              <p:nvPr/>
            </p:nvSpPr>
            <p:spPr>
              <a:xfrm>
                <a:off x="8841793" y="4862814"/>
                <a:ext cx="2818904" cy="540469"/>
              </a:xfrm>
              <a:prstGeom prst="rect">
                <a:avLst/>
              </a:prstGeom>
              <a:blipFill>
                <a:blip r:embed="rId4"/>
                <a:stretch>
                  <a:fillRect l="-648" t="-2273" b="-9091"/>
                </a:stretch>
              </a:blipFill>
            </p:spPr>
            <p:txBody>
              <a:bodyPr/>
              <a:lstStyle/>
              <a:p>
                <a:r>
                  <a:rPr lang="en-GB">
                    <a:noFill/>
                  </a:rPr>
                  <a:t> </a:t>
                </a:r>
              </a:p>
            </p:txBody>
          </p:sp>
        </mc:Fallback>
      </mc:AlternateContent>
      <p:cxnSp>
        <p:nvCxnSpPr>
          <p:cNvPr id="18" name="Straight Arrow Connector 17">
            <a:extLst>
              <a:ext uri="{FF2B5EF4-FFF2-40B4-BE49-F238E27FC236}">
                <a16:creationId xmlns:a16="http://schemas.microsoft.com/office/drawing/2014/main" id="{F44D24DB-459D-49EE-8B15-97A93C3BE112}"/>
              </a:ext>
            </a:extLst>
          </p:cNvPr>
          <p:cNvCxnSpPr/>
          <p:nvPr/>
        </p:nvCxnSpPr>
        <p:spPr>
          <a:xfrm flipV="1">
            <a:off x="7961152" y="4244828"/>
            <a:ext cx="897622" cy="151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22A7118-B767-4327-B543-61E457BD1ED5}"/>
                  </a:ext>
                </a:extLst>
              </p:cNvPr>
              <p:cNvSpPr txBox="1"/>
              <p:nvPr/>
            </p:nvSpPr>
            <p:spPr>
              <a:xfrm>
                <a:off x="9009777" y="3967993"/>
                <a:ext cx="72984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𝑖</m:t>
                          </m:r>
                        </m:sub>
                      </m:sSub>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𝑚</m:t>
                          </m:r>
                        </m:sub>
                      </m:sSub>
                      <m:r>
                        <a:rPr lang="en-GB" i="1" smtClean="0">
                          <a:latin typeface="Cambria Math" panose="02040503050406030204" pitchFamily="18" charset="0"/>
                          <a:ea typeface="Cambria Math" panose="02040503050406030204" pitchFamily="18" charset="0"/>
                        </a:rPr>
                        <m:t>𝜌</m:t>
                      </m:r>
                    </m:oMath>
                  </m:oMathPara>
                </a14:m>
                <a:endParaRPr lang="en-GB" dirty="0"/>
              </a:p>
            </p:txBody>
          </p:sp>
        </mc:Choice>
        <mc:Fallback xmlns="">
          <p:sp>
            <p:nvSpPr>
              <p:cNvPr id="20" name="TextBox 19">
                <a:extLst>
                  <a:ext uri="{FF2B5EF4-FFF2-40B4-BE49-F238E27FC236}">
                    <a16:creationId xmlns:a16="http://schemas.microsoft.com/office/drawing/2014/main" id="{022A7118-B767-4327-B543-61E457BD1ED5}"/>
                  </a:ext>
                </a:extLst>
              </p:cNvPr>
              <p:cNvSpPr txBox="1">
                <a:spLocks noRot="1" noChangeAspect="1" noMove="1" noResize="1" noEditPoints="1" noAdjustHandles="1" noChangeArrowheads="1" noChangeShapeType="1" noTextEdit="1"/>
              </p:cNvSpPr>
              <p:nvPr/>
            </p:nvSpPr>
            <p:spPr>
              <a:xfrm>
                <a:off x="9009777" y="3967993"/>
                <a:ext cx="729842" cy="369332"/>
              </a:xfrm>
              <a:prstGeom prst="rect">
                <a:avLst/>
              </a:prstGeom>
              <a:blipFill>
                <a:blip r:embed="rId5"/>
                <a:stretch>
                  <a:fillRect r="-7500" b="-491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3F084306-D3D1-4B86-ABA8-F32480FB948A}"/>
              </a:ext>
            </a:extLst>
          </p:cNvPr>
          <p:cNvSpPr>
            <a:spLocks noGrp="1"/>
          </p:cNvSpPr>
          <p:nvPr>
            <p:ph type="sldNum" sz="quarter" idx="12"/>
          </p:nvPr>
        </p:nvSpPr>
        <p:spPr/>
        <p:txBody>
          <a:bodyPr/>
          <a:lstStyle/>
          <a:p>
            <a:fld id="{E268A2EE-60DF-4D9A-BDB5-E8B57244CE40}" type="slidenum">
              <a:rPr lang="en-GB" smtClean="0"/>
              <a:pPr/>
              <a:t>40</a:t>
            </a:fld>
            <a:endParaRPr lang="en-GB"/>
          </a:p>
        </p:txBody>
      </p:sp>
    </p:spTree>
    <p:extLst>
      <p:ext uri="{BB962C8B-B14F-4D97-AF65-F5344CB8AC3E}">
        <p14:creationId xmlns:p14="http://schemas.microsoft.com/office/powerpoint/2010/main" val="910743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190" y="613435"/>
            <a:ext cx="11883620" cy="481631"/>
          </a:xfr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Security Market Line (SML)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2651" y="1129614"/>
                <a:ext cx="12026698" cy="5580179"/>
              </a:xfrm>
            </p:spPr>
            <p:txBody>
              <a:bodyPr>
                <a:normAutofit/>
              </a:bodyPr>
              <a:lstStyle/>
              <a:p>
                <a:pPr lvl="0"/>
                <a:r>
                  <a:rPr lang="en-GB" sz="2000" dirty="0"/>
                  <a:t>The re-written form of the equation       is called </a:t>
                </a:r>
                <a:r>
                  <a:rPr lang="en-GB" sz="2000" dirty="0">
                    <a:solidFill>
                      <a:srgbClr val="FF0000"/>
                    </a:solidFill>
                  </a:rPr>
                  <a:t>Security Market Line</a:t>
                </a:r>
                <a:r>
                  <a:rPr lang="en-GB" sz="2000" dirty="0"/>
                  <a:t> (</a:t>
                </a:r>
                <a:r>
                  <a:rPr lang="en-GB" sz="2000" dirty="0">
                    <a:solidFill>
                      <a:srgbClr val="FF0000"/>
                    </a:solidFill>
                  </a:rPr>
                  <a:t>SML</a:t>
                </a:r>
                <a:r>
                  <a:rPr lang="en-GB" sz="2000" dirty="0"/>
                  <a:t>), which shows the relation between the expected return of an asset and its systematic risk</a:t>
                </a:r>
                <a:r>
                  <a:rPr lang="en-GB" sz="2400" dirty="0">
                    <a:solidFill>
                      <a:srgbClr val="FF0000"/>
                    </a:solidFill>
                    <a:ea typeface="Cambria Math" panose="02040503050406030204" pitchFamily="18" charset="0"/>
                  </a:rPr>
                  <a:t> </a:t>
                </a:r>
                <a14:m>
                  <m:oMath xmlns:m="http://schemas.openxmlformats.org/officeDocument/2006/math">
                    <m:sSub>
                      <m:sSubPr>
                        <m:ctrlPr>
                          <a:rPr lang="en-GB" sz="2000" i="1">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𝛽</m:t>
                        </m:r>
                      </m:e>
                      <m:sub>
                        <m:r>
                          <a:rPr lang="en-GB" sz="2000" i="1">
                            <a:solidFill>
                              <a:srgbClr val="FF0000"/>
                            </a:solidFill>
                            <a:latin typeface="Cambria Math" panose="02040503050406030204" pitchFamily="18" charset="0"/>
                            <a:ea typeface="Cambria Math" panose="02040503050406030204" pitchFamily="18" charset="0"/>
                          </a:rPr>
                          <m:t>𝑖</m:t>
                        </m:r>
                      </m:sub>
                    </m:sSub>
                  </m:oMath>
                </a14:m>
                <a:r>
                  <a:rPr lang="en-GB" sz="2400" dirty="0"/>
                  <a:t>. </a:t>
                </a:r>
                <a:r>
                  <a:rPr lang="en-GB" sz="2000" u="sng" dirty="0"/>
                  <a:t>The SML is the graphical depiction of the capital asset pricing model (CAPM)</a:t>
                </a:r>
                <a:r>
                  <a:rPr lang="en-GB" sz="2000" dirty="0"/>
                  <a:t>. The SML states that an </a:t>
                </a:r>
                <a:r>
                  <a:rPr lang="en-GB" sz="2000" dirty="0">
                    <a:solidFill>
                      <a:srgbClr val="FF0000"/>
                    </a:solidFill>
                  </a:rPr>
                  <a:t>individual</a:t>
                </a:r>
                <a:r>
                  <a:rPr lang="en-GB" sz="2000" dirty="0"/>
                  <a:t> </a:t>
                </a:r>
                <a:r>
                  <a:rPr lang="en-GB" sz="2000" dirty="0">
                    <a:solidFill>
                      <a:srgbClr val="FF0000"/>
                    </a:solidFill>
                  </a:rPr>
                  <a:t>asset’s excess return </a:t>
                </a:r>
                <a:r>
                  <a:rPr lang="en-GB" sz="2000" dirty="0">
                    <a:solidFill>
                      <a:schemeClr val="tx1"/>
                    </a:solidFill>
                  </a:rPr>
                  <a:t>(</a:t>
                </a:r>
                <a14:m>
                  <m:oMath xmlns:m="http://schemas.openxmlformats.org/officeDocument/2006/math">
                    <m:r>
                      <a:rPr lang="en-GB" sz="2000" i="1" smtClean="0">
                        <a:solidFill>
                          <a:srgbClr val="FF0000"/>
                        </a:solidFill>
                        <a:latin typeface="Cambria Math"/>
                      </a:rPr>
                      <m:t>𝐸</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𝑖</m:t>
                            </m:r>
                          </m:sub>
                        </m:sSub>
                      </m:e>
                    </m:d>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solidFill>
                      <a:schemeClr val="tx1"/>
                    </a:solidFill>
                  </a:rPr>
                  <a:t>) </a:t>
                </a:r>
                <a:r>
                  <a:rPr lang="en-GB" sz="2000" dirty="0"/>
                  <a:t>should be equal to the </a:t>
                </a:r>
                <a:r>
                  <a:rPr lang="en-GB" sz="2000" dirty="0">
                    <a:solidFill>
                      <a:srgbClr val="FF0000"/>
                    </a:solidFill>
                  </a:rPr>
                  <a:t>market excess return </a:t>
                </a:r>
                <a:r>
                  <a:rPr lang="en-GB" sz="2000" dirty="0"/>
                  <a:t>(</a:t>
                </a:r>
                <a14:m>
                  <m:oMath xmlns:m="http://schemas.openxmlformats.org/officeDocument/2006/math">
                    <m:r>
                      <a:rPr lang="en-GB" sz="2000" i="1" smtClean="0">
                        <a:solidFill>
                          <a:srgbClr val="FF0000"/>
                        </a:solidFill>
                        <a:latin typeface="Cambria Math"/>
                      </a:rPr>
                      <m:t>𝐸</m:t>
                    </m:r>
                    <m:d>
                      <m:dPr>
                        <m:ctrlPr>
                          <a:rPr lang="en-GB" sz="2000" i="1">
                            <a:solidFill>
                              <a:srgbClr val="FF0000"/>
                            </a:solidFill>
                            <a:latin typeface="Cambria Math" panose="02040503050406030204" pitchFamily="18" charset="0"/>
                          </a:rPr>
                        </m:ctrlPr>
                      </m:dPr>
                      <m:e>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𝑚</m:t>
                            </m:r>
                          </m:sub>
                        </m:sSub>
                      </m:e>
                    </m:d>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t>) times the systematic risk </a:t>
                </a:r>
                <a14:m>
                  <m:oMath xmlns:m="http://schemas.openxmlformats.org/officeDocument/2006/math">
                    <m:sSub>
                      <m:sSubPr>
                        <m:ctrlPr>
                          <a:rPr lang="en-GB" sz="2000" i="1">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𝛽</m:t>
                        </m:r>
                      </m:e>
                      <m:sub>
                        <m:r>
                          <a:rPr lang="en-GB" sz="2000" i="1">
                            <a:solidFill>
                              <a:srgbClr val="FF0000"/>
                            </a:solidFill>
                            <a:latin typeface="Cambria Math" panose="02040503050406030204" pitchFamily="18" charset="0"/>
                            <a:ea typeface="Cambria Math" panose="02040503050406030204" pitchFamily="18" charset="0"/>
                          </a:rPr>
                          <m:t>𝑖</m:t>
                        </m:r>
                      </m:sub>
                    </m:sSub>
                    <m:r>
                      <a:rPr lang="en-GB" sz="2000" i="1">
                        <a:solidFill>
                          <a:srgbClr val="FF0000"/>
                        </a:solidFill>
                        <a:latin typeface="Cambria Math" panose="02040503050406030204" pitchFamily="18" charset="0"/>
                        <a:ea typeface="Cambria Math" panose="02040503050406030204" pitchFamily="18" charset="0"/>
                      </a:rPr>
                      <m:t> </m:t>
                    </m:r>
                    <m:r>
                      <m:rPr>
                        <m:nor/>
                      </m:rPr>
                      <a:rPr lang="en-GB" sz="2000" b="0" i="0" smtClean="0">
                        <a:solidFill>
                          <a:schemeClr val="tx1"/>
                        </a:solidFill>
                        <a:latin typeface="Cambria Math" panose="02040503050406030204" pitchFamily="18" charset="0"/>
                        <a:ea typeface="Cambria Math" panose="02040503050406030204" pitchFamily="18" charset="0"/>
                      </a:rPr>
                      <m:t>. </m:t>
                    </m:r>
                    <m:r>
                      <m:rPr>
                        <m:nor/>
                      </m:rPr>
                      <a:rPr lang="en-GB" sz="2000" b="0" i="0" smtClean="0">
                        <a:solidFill>
                          <a:schemeClr val="tx1"/>
                        </a:solidFill>
                        <a:latin typeface="Cambria Math" panose="02040503050406030204" pitchFamily="18" charset="0"/>
                        <a:ea typeface="Cambria Math" panose="02040503050406030204" pitchFamily="18" charset="0"/>
                      </a:rPr>
                      <m:t>I</m:t>
                    </m:r>
                  </m:oMath>
                </a14:m>
                <a:r>
                  <a:rPr lang="en-GB" sz="2000" dirty="0"/>
                  <a:t>t is a useful tool in determining whether an individual asset offers a rationally expected return for the risk contributed to the whole portfolio. </a:t>
                </a:r>
              </a:p>
              <a:p>
                <a:pPr lvl="0"/>
                <a:endParaRPr lang="en-GB" sz="800" dirty="0"/>
              </a:p>
              <a:p>
                <a:pPr lvl="0"/>
                <a:r>
                  <a:rPr lang="en-US" altLang="en-US" sz="2000" dirty="0">
                    <a:solidFill>
                      <a:srgbClr val="000000"/>
                    </a:solidFill>
                  </a:rPr>
                  <a:t>The SML shows the expected return for each security positively related to its beta. According to the CAPM, the market portfolio (point </a:t>
                </a:r>
                <a14:m>
                  <m:oMath xmlns:m="http://schemas.openxmlformats.org/officeDocument/2006/math">
                    <m:r>
                      <a:rPr lang="en-GB" altLang="en-US" sz="2000" b="0" i="1" smtClean="0">
                        <a:solidFill>
                          <a:srgbClr val="FF0000"/>
                        </a:solidFill>
                        <a:latin typeface="Cambria Math" panose="02040503050406030204" pitchFamily="18" charset="0"/>
                      </a:rPr>
                      <m:t>𝑀</m:t>
                    </m:r>
                  </m:oMath>
                </a14:m>
                <a:r>
                  <a:rPr lang="en-US" altLang="en-US" sz="2000" dirty="0">
                    <a:solidFill>
                      <a:srgbClr val="000000"/>
                    </a:solidFill>
                  </a:rPr>
                  <a:t>) is efficient, so all stocks and portfolios should lie on the SML. If, at any given</a:t>
                </a:r>
                <a:r>
                  <a:rPr lang="en-GB" sz="2000" dirty="0">
                    <a:solidFill>
                      <a:srgbClr val="FF0000"/>
                    </a:solidFill>
                    <a:ea typeface="Cambria Math"/>
                  </a:rPr>
                  <a:t> </a:t>
                </a:r>
                <a14:m>
                  <m:oMath xmlns:m="http://schemas.openxmlformats.org/officeDocument/2006/math">
                    <m:r>
                      <a:rPr lang="en-GB" sz="2000" i="1">
                        <a:solidFill>
                          <a:srgbClr val="FF0000"/>
                        </a:solidFill>
                        <a:latin typeface="Cambria Math"/>
                        <a:ea typeface="Cambria Math"/>
                      </a:rPr>
                      <m:t>𝛽</m:t>
                    </m:r>
                  </m:oMath>
                </a14:m>
                <a:r>
                  <a:rPr lang="en-US" altLang="en-US" sz="2000" dirty="0">
                    <a:solidFill>
                      <a:srgbClr val="000000"/>
                    </a:solidFill>
                  </a:rPr>
                  <a:t>, they don’t lie on the SML, they are either over-valued or under-valued.</a:t>
                </a: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2651" y="1129614"/>
                <a:ext cx="12026698" cy="5580179"/>
              </a:xfrm>
              <a:blipFill>
                <a:blip r:embed="rId2"/>
                <a:stretch>
                  <a:fillRect t="-546" r="-507"/>
                </a:stretch>
              </a:blipFill>
            </p:spPr>
            <p:txBody>
              <a:bodyPr/>
              <a:lstStyle/>
              <a:p>
                <a:r>
                  <a:rPr lang="en-GB">
                    <a:noFill/>
                  </a:rPr>
                  <a:t> </a:t>
                </a:r>
              </a:p>
            </p:txBody>
          </p:sp>
        </mc:Fallback>
      </mc:AlternateContent>
      <p:sp>
        <p:nvSpPr>
          <p:cNvPr id="4" name="Flowchart: Connector 3"/>
          <p:cNvSpPr/>
          <p:nvPr/>
        </p:nvSpPr>
        <p:spPr>
          <a:xfrm>
            <a:off x="4317452" y="1215955"/>
            <a:ext cx="229178" cy="235340"/>
          </a:xfrm>
          <a:prstGeom prst="flowChartConnector">
            <a:avLst/>
          </a:prstGeom>
          <a:solidFill>
            <a:srgbClr val="FF0000">
              <a:alpha val="87000"/>
            </a:srgbClr>
          </a:solidFill>
          <a:effectLst>
            <a:outerShdw blurRad="50800" dist="50800" dir="5400000" algn="ctr" rotWithShape="0">
              <a:srgbClr val="000000">
                <a:alpha val="6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Q</a:t>
            </a:r>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32000"/>
                    </a14:imgEffect>
                  </a14:imgLayer>
                </a14:imgProps>
              </a:ext>
              <a:ext uri="{28A0092B-C50C-407E-A947-70E740481C1C}">
                <a14:useLocalDpi xmlns:a14="http://schemas.microsoft.com/office/drawing/2010/main" val="0"/>
              </a:ext>
            </a:extLst>
          </a:blip>
          <a:srcRect/>
          <a:stretch>
            <a:fillRect/>
          </a:stretch>
        </p:blipFill>
        <p:spPr bwMode="auto">
          <a:xfrm>
            <a:off x="345862" y="4077074"/>
            <a:ext cx="5462632" cy="2798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352812" y="6688725"/>
            <a:ext cx="6084888" cy="169277"/>
          </a:xfrm>
          <a:prstGeom prst="rect">
            <a:avLst/>
          </a:prstGeom>
        </p:spPr>
        <p:txBody>
          <a:bodyPr>
            <a:spAutoFit/>
          </a:bodyPr>
          <a:lstStyle/>
          <a:p>
            <a:r>
              <a:rPr lang="en-GB" sz="500" b="1" dirty="0"/>
              <a:t>Adopted from http://en.wikipedia.org/wiki/File:SML-chart.png</a:t>
            </a:r>
          </a:p>
        </p:txBody>
      </p:sp>
      <mc:AlternateContent xmlns:mc="http://schemas.openxmlformats.org/markup-compatibility/2006" xmlns:a14="http://schemas.microsoft.com/office/drawing/2010/main">
        <mc:Choice Requires="a14">
          <p:sp>
            <p:nvSpPr>
              <p:cNvPr id="6" name="Rectangle 5"/>
              <p:cNvSpPr/>
              <p:nvPr/>
            </p:nvSpPr>
            <p:spPr>
              <a:xfrm>
                <a:off x="7006761" y="3919703"/>
                <a:ext cx="4981644" cy="2798507"/>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Clr>
                    <a:schemeClr val="accent3">
                      <a:lumMod val="60000"/>
                      <a:lumOff val="40000"/>
                    </a:schemeClr>
                  </a:buClr>
                  <a:buFont typeface="Wingdings" panose="05000000000000000000" pitchFamily="2" charset="2"/>
                  <a:buChar char="Ø"/>
                </a:pPr>
                <a:r>
                  <a:rPr lang="en-GB" sz="1400" dirty="0">
                    <a:latin typeface="Georgia" panose="02040502050405020303" pitchFamily="18" charset="0"/>
                  </a:rPr>
                  <a:t>Securities with </a:t>
                </a:r>
                <a:r>
                  <a:rPr lang="en-GB" sz="1400" dirty="0">
                    <a:solidFill>
                      <a:srgbClr val="FFFF00"/>
                    </a:solidFill>
                    <a:latin typeface="Cambria Math" panose="02040503050406030204" pitchFamily="18" charset="0"/>
                  </a:rPr>
                  <a:t>𝜷&gt;𝟏 </a:t>
                </a:r>
                <a:r>
                  <a:rPr lang="en-GB" sz="1400" dirty="0">
                    <a:latin typeface="Georgia" panose="02040502050405020303" pitchFamily="18" charset="0"/>
                  </a:rPr>
                  <a:t>amplify the overall movements of the market. They lie on the SML but after point </a:t>
                </a:r>
                <a14:m>
                  <m:oMath xmlns:m="http://schemas.openxmlformats.org/officeDocument/2006/math">
                    <m:r>
                      <a:rPr lang="en-GB" altLang="en-US" sz="1400" i="1" smtClean="0">
                        <a:solidFill>
                          <a:srgbClr val="FFFF00"/>
                        </a:solidFill>
                        <a:latin typeface="Cambria Math" panose="02040503050406030204" pitchFamily="18" charset="0"/>
                      </a:rPr>
                      <m:t>𝑀</m:t>
                    </m:r>
                  </m:oMath>
                </a14:m>
                <a:r>
                  <a:rPr lang="en-GB" sz="1400" dirty="0">
                    <a:latin typeface="Georgia" panose="02040502050405020303" pitchFamily="18" charset="0"/>
                  </a:rPr>
                  <a:t>. Their expected returns are bigger than the expected return on the market.</a:t>
                </a:r>
              </a:p>
              <a:p>
                <a:pPr marL="342900" indent="-342900">
                  <a:buClr>
                    <a:schemeClr val="accent3">
                      <a:lumMod val="60000"/>
                      <a:lumOff val="40000"/>
                    </a:schemeClr>
                  </a:buClr>
                  <a:buFont typeface="Wingdings" panose="05000000000000000000" pitchFamily="2" charset="2"/>
                  <a:buChar char="Ø"/>
                </a:pPr>
                <a:endParaRPr lang="en-GB" sz="800" dirty="0">
                  <a:latin typeface="Georgia" panose="02040502050405020303" pitchFamily="18" charset="0"/>
                </a:endParaRPr>
              </a:p>
              <a:p>
                <a:pPr marL="342900" indent="-342900">
                  <a:buClr>
                    <a:schemeClr val="accent3">
                      <a:lumMod val="60000"/>
                      <a:lumOff val="40000"/>
                    </a:schemeClr>
                  </a:buClr>
                  <a:buFont typeface="Wingdings" panose="05000000000000000000" pitchFamily="2" charset="2"/>
                  <a:buChar char="Ø"/>
                </a:pPr>
                <a:r>
                  <a:rPr lang="en-GB" sz="1400" dirty="0">
                    <a:latin typeface="Georgia" panose="02040502050405020303" pitchFamily="18" charset="0"/>
                  </a:rPr>
                  <a:t>Securities with </a:t>
                </a:r>
                <a:r>
                  <a:rPr lang="en-GB" sz="1400" dirty="0">
                    <a:solidFill>
                      <a:srgbClr val="FFFF00"/>
                    </a:solidFill>
                    <a:latin typeface="Cambria Math" panose="02040503050406030204" pitchFamily="18" charset="0"/>
                  </a:rPr>
                  <a:t>0&lt;𝜷&lt;𝟏 </a:t>
                </a:r>
                <a:r>
                  <a:rPr lang="en-GB" sz="1400" dirty="0">
                    <a:solidFill>
                      <a:schemeClr val="bg1"/>
                    </a:solidFill>
                    <a:latin typeface="Cambria Math" panose="02040503050406030204" pitchFamily="18" charset="0"/>
                  </a:rPr>
                  <a:t>they</a:t>
                </a:r>
                <a:r>
                  <a:rPr lang="en-GB" sz="1400" dirty="0">
                    <a:solidFill>
                      <a:srgbClr val="FF0000"/>
                    </a:solidFill>
                    <a:latin typeface="Cambria Math" panose="02040503050406030204" pitchFamily="18" charset="0"/>
                  </a:rPr>
                  <a:t> </a:t>
                </a:r>
                <a:r>
                  <a:rPr lang="en-GB" sz="1400" dirty="0">
                    <a:latin typeface="Georgia" panose="02040502050405020303" pitchFamily="18" charset="0"/>
                  </a:rPr>
                  <a:t>move in the same direction as the market but slower than the market. They lie on the SML but before point </a:t>
                </a:r>
                <a14:m>
                  <m:oMath xmlns:m="http://schemas.openxmlformats.org/officeDocument/2006/math">
                    <m:r>
                      <a:rPr lang="en-GB" altLang="en-US" sz="1400" i="1" smtClean="0">
                        <a:solidFill>
                          <a:srgbClr val="FFFF00"/>
                        </a:solidFill>
                        <a:latin typeface="Cambria Math" panose="02040503050406030204" pitchFamily="18" charset="0"/>
                      </a:rPr>
                      <m:t>𝑀</m:t>
                    </m:r>
                  </m:oMath>
                </a14:m>
                <a:r>
                  <a:rPr lang="en-GB" sz="1400" dirty="0">
                    <a:latin typeface="Georgia" panose="02040502050405020303" pitchFamily="18" charset="0"/>
                  </a:rPr>
                  <a:t>. Their expected returns are lesser than the expected return on the market.</a:t>
                </a:r>
              </a:p>
              <a:p>
                <a:pPr marL="342900" indent="-342900">
                  <a:buClr>
                    <a:schemeClr val="accent3">
                      <a:lumMod val="60000"/>
                      <a:lumOff val="40000"/>
                    </a:schemeClr>
                  </a:buClr>
                  <a:buFont typeface="Wingdings" panose="05000000000000000000" pitchFamily="2" charset="2"/>
                  <a:buChar char="Ø"/>
                </a:pPr>
                <a:endParaRPr lang="en-GB" sz="800" dirty="0">
                  <a:latin typeface="Georgia" panose="02040502050405020303" pitchFamily="18" charset="0"/>
                </a:endParaRPr>
              </a:p>
              <a:p>
                <a:pPr marL="342900" indent="-342900">
                  <a:buClr>
                    <a:schemeClr val="accent3">
                      <a:lumMod val="60000"/>
                      <a:lumOff val="40000"/>
                    </a:schemeClr>
                  </a:buClr>
                  <a:buFont typeface="Wingdings" panose="05000000000000000000" pitchFamily="2" charset="2"/>
                  <a:buChar char="Ø"/>
                </a:pPr>
                <a:r>
                  <a:rPr lang="en-GB" sz="1400" dirty="0">
                    <a:latin typeface="Georgia" panose="02040502050405020303" pitchFamily="18" charset="0"/>
                  </a:rPr>
                  <a:t>Finally securities with </a:t>
                </a:r>
                <a:r>
                  <a:rPr lang="en-GB" sz="1400" dirty="0">
                    <a:solidFill>
                      <a:srgbClr val="FFFF00"/>
                    </a:solidFill>
                    <a:latin typeface="Cambria Math" panose="02040503050406030204" pitchFamily="18" charset="0"/>
                  </a:rPr>
                  <a:t>𝜷=𝟏 </a:t>
                </a:r>
                <a:r>
                  <a:rPr lang="en-GB" sz="1400" dirty="0">
                    <a:latin typeface="Georgia" panose="02040502050405020303" pitchFamily="18" charset="0"/>
                  </a:rPr>
                  <a:t>or close to that represent the market portfolio</a:t>
                </a:r>
                <a:r>
                  <a:rPr lang="en-GB" altLang="en-US" sz="1400" dirty="0">
                    <a:solidFill>
                      <a:srgbClr val="FF0000"/>
                    </a:solidFill>
                  </a:rPr>
                  <a:t> </a:t>
                </a:r>
                <a14:m>
                  <m:oMath xmlns:m="http://schemas.openxmlformats.org/officeDocument/2006/math">
                    <m:r>
                      <a:rPr lang="en-GB" altLang="en-US" sz="1400" i="1" smtClean="0">
                        <a:solidFill>
                          <a:srgbClr val="FFFF00"/>
                        </a:solidFill>
                        <a:latin typeface="Cambria Math" panose="02040503050406030204" pitchFamily="18" charset="0"/>
                      </a:rPr>
                      <m:t>𝑀</m:t>
                    </m:r>
                  </m:oMath>
                </a14:m>
                <a:r>
                  <a:rPr lang="en-GB" sz="1400" dirty="0">
                    <a:latin typeface="Georgia" panose="02040502050405020303" pitchFamily="18" charset="0"/>
                  </a:rPr>
                  <a:t>. Their expected returns is similar to the expected return on the market.</a:t>
                </a:r>
              </a:p>
            </p:txBody>
          </p:sp>
        </mc:Choice>
        <mc:Fallback xmlns="">
          <p:sp>
            <p:nvSpPr>
              <p:cNvPr id="6" name="Rectangle 5"/>
              <p:cNvSpPr>
                <a:spLocks noRot="1" noChangeAspect="1" noMove="1" noResize="1" noEditPoints="1" noAdjustHandles="1" noChangeArrowheads="1" noChangeShapeType="1" noTextEdit="1"/>
              </p:cNvSpPr>
              <p:nvPr/>
            </p:nvSpPr>
            <p:spPr>
              <a:xfrm>
                <a:off x="7006761" y="3919703"/>
                <a:ext cx="4981644" cy="2798507"/>
              </a:xfrm>
              <a:prstGeom prst="rect">
                <a:avLst/>
              </a:prstGeom>
              <a:blipFill>
                <a:blip r:embed="rId5"/>
                <a:stretch>
                  <a:fillRect/>
                </a:stretch>
              </a:blipFill>
            </p:spPr>
            <p:txBody>
              <a:bodyPr/>
              <a:lstStyle/>
              <a:p>
                <a:r>
                  <a:rPr lang="en-GB">
                    <a:noFill/>
                  </a:rPr>
                  <a:t> </a:t>
                </a:r>
              </a:p>
            </p:txBody>
          </p:sp>
        </mc:Fallback>
      </mc:AlternateContent>
      <p:cxnSp>
        <p:nvCxnSpPr>
          <p:cNvPr id="8" name="Straight Connector 7"/>
          <p:cNvCxnSpPr/>
          <p:nvPr/>
        </p:nvCxnSpPr>
        <p:spPr>
          <a:xfrm flipV="1">
            <a:off x="1879232" y="5476325"/>
            <a:ext cx="0" cy="86386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083452" y="4682873"/>
            <a:ext cx="0" cy="1657314"/>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39643" y="6329283"/>
            <a:ext cx="670850" cy="276999"/>
          </a:xfrm>
          <a:prstGeom prst="rect">
            <a:avLst/>
          </a:prstGeom>
          <a:noFill/>
        </p:spPr>
        <p:txBody>
          <a:bodyPr wrap="square" rtlCol="0">
            <a:spAutoFit/>
          </a:bodyPr>
          <a:lstStyle/>
          <a:p>
            <a:r>
              <a:rPr lang="en-GB" sz="1200" dirty="0"/>
              <a:t>0.5</a:t>
            </a:r>
          </a:p>
        </p:txBody>
      </p:sp>
      <p:sp>
        <p:nvSpPr>
          <p:cNvPr id="14" name="TextBox 13"/>
          <p:cNvSpPr txBox="1"/>
          <p:nvPr/>
        </p:nvSpPr>
        <p:spPr>
          <a:xfrm>
            <a:off x="3875780" y="6310451"/>
            <a:ext cx="670850" cy="276999"/>
          </a:xfrm>
          <a:prstGeom prst="rect">
            <a:avLst/>
          </a:prstGeom>
          <a:noFill/>
        </p:spPr>
        <p:txBody>
          <a:bodyPr wrap="square" rtlCol="0">
            <a:spAutoFit/>
          </a:bodyPr>
          <a:lstStyle/>
          <a:p>
            <a:r>
              <a:rPr lang="en-GB" sz="1200" dirty="0"/>
              <a:t>2</a:t>
            </a:r>
          </a:p>
        </p:txBody>
      </p:sp>
      <p:sp>
        <p:nvSpPr>
          <p:cNvPr id="18" name="Down Arrow 17"/>
          <p:cNvSpPr/>
          <p:nvPr/>
        </p:nvSpPr>
        <p:spPr>
          <a:xfrm>
            <a:off x="3143094" y="4454454"/>
            <a:ext cx="191671" cy="456381"/>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own Arrow 18"/>
          <p:cNvSpPr/>
          <p:nvPr/>
        </p:nvSpPr>
        <p:spPr>
          <a:xfrm rot="10800000">
            <a:off x="3530969" y="4985913"/>
            <a:ext cx="172405" cy="525619"/>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1" name="TextBox 20"/>
              <p:cNvSpPr txBox="1"/>
              <p:nvPr/>
            </p:nvSpPr>
            <p:spPr>
              <a:xfrm>
                <a:off x="3530969" y="4264690"/>
                <a:ext cx="3725508" cy="379527"/>
              </a:xfrm>
              <a:prstGeom prst="rect">
                <a:avLst/>
              </a:prstGeom>
              <a:noFill/>
            </p:spPr>
            <p:txBody>
              <a:bodyPr wrap="square" rtlCol="0">
                <a:spAutoFit/>
              </a:bodyPr>
              <a:lstStyle/>
              <a:p>
                <a:pPr marL="109728">
                  <a:buClr>
                    <a:srgbClr val="A04DA3"/>
                  </a:buClr>
                </a:pPr>
                <a:r>
                  <a:rPr lang="en-GB" sz="1600" b="1" dirty="0">
                    <a:solidFill>
                      <a:prstClr val="black"/>
                    </a:solidFill>
                  </a:rPr>
                  <a:t>SML: </a:t>
                </a:r>
                <a14:m>
                  <m:oMath xmlns:m="http://schemas.openxmlformats.org/officeDocument/2006/math">
                    <m:r>
                      <a:rPr lang="en-GB" sz="1600" b="1" i="1">
                        <a:solidFill>
                          <a:prstClr val="black"/>
                        </a:solidFill>
                        <a:latin typeface="Cambria Math"/>
                      </a:rPr>
                      <m:t>𝑬</m:t>
                    </m:r>
                    <m:d>
                      <m:dPr>
                        <m:ctrlPr>
                          <a:rPr lang="en-GB" sz="1600" b="1" i="1">
                            <a:solidFill>
                              <a:prstClr val="black"/>
                            </a:solidFill>
                            <a:latin typeface="Cambria Math" panose="02040503050406030204" pitchFamily="18" charset="0"/>
                          </a:rPr>
                        </m:ctrlPr>
                      </m:dPr>
                      <m:e>
                        <m:sSub>
                          <m:sSubPr>
                            <m:ctrlPr>
                              <a:rPr lang="en-GB" sz="1600" b="1" i="1">
                                <a:solidFill>
                                  <a:prstClr val="black"/>
                                </a:solidFill>
                                <a:latin typeface="Cambria Math" panose="02040503050406030204" pitchFamily="18" charset="0"/>
                              </a:rPr>
                            </m:ctrlPr>
                          </m:sSubPr>
                          <m:e>
                            <m:r>
                              <a:rPr lang="en-GB" sz="1600" b="1" i="1">
                                <a:solidFill>
                                  <a:prstClr val="black"/>
                                </a:solidFill>
                                <a:latin typeface="Cambria Math"/>
                              </a:rPr>
                              <m:t>𝒓</m:t>
                            </m:r>
                          </m:e>
                          <m:sub>
                            <m:r>
                              <a:rPr lang="en-GB" sz="1600" b="1" i="1">
                                <a:solidFill>
                                  <a:prstClr val="black"/>
                                </a:solidFill>
                                <a:latin typeface="Cambria Math"/>
                              </a:rPr>
                              <m:t>𝒊</m:t>
                            </m:r>
                          </m:sub>
                        </m:sSub>
                      </m:e>
                    </m:d>
                    <m:r>
                      <a:rPr lang="en-GB" sz="1600" b="1" i="1">
                        <a:solidFill>
                          <a:prstClr val="black"/>
                        </a:solidFill>
                        <a:latin typeface="Cambria Math"/>
                      </a:rPr>
                      <m:t>=</m:t>
                    </m:r>
                    <m:sSub>
                      <m:sSubPr>
                        <m:ctrlPr>
                          <a:rPr lang="en-GB" sz="1600" b="1" i="1">
                            <a:solidFill>
                              <a:prstClr val="black"/>
                            </a:solidFill>
                            <a:latin typeface="Cambria Math" panose="02040503050406030204" pitchFamily="18" charset="0"/>
                          </a:rPr>
                        </m:ctrlPr>
                      </m:sSubPr>
                      <m:e>
                        <m:r>
                          <a:rPr lang="en-GB" sz="1600" b="1" i="1">
                            <a:solidFill>
                              <a:prstClr val="black"/>
                            </a:solidFill>
                            <a:latin typeface="Cambria Math"/>
                          </a:rPr>
                          <m:t>𝒓</m:t>
                        </m:r>
                      </m:e>
                      <m:sub>
                        <m:r>
                          <a:rPr lang="en-GB" sz="1600" b="1" i="1">
                            <a:solidFill>
                              <a:prstClr val="black"/>
                            </a:solidFill>
                            <a:latin typeface="Cambria Math"/>
                          </a:rPr>
                          <m:t>𝒇</m:t>
                        </m:r>
                      </m:sub>
                    </m:sSub>
                    <m:r>
                      <a:rPr lang="en-GB" sz="1600" b="1" i="1">
                        <a:solidFill>
                          <a:prstClr val="black"/>
                        </a:solidFill>
                        <a:latin typeface="Cambria Math"/>
                      </a:rPr>
                      <m:t>+</m:t>
                    </m:r>
                    <m:d>
                      <m:dPr>
                        <m:ctrlPr>
                          <a:rPr lang="en-GB" sz="1600" b="1" i="1">
                            <a:solidFill>
                              <a:prstClr val="black"/>
                            </a:solidFill>
                            <a:latin typeface="Cambria Math" panose="02040503050406030204" pitchFamily="18" charset="0"/>
                          </a:rPr>
                        </m:ctrlPr>
                      </m:dPr>
                      <m:e>
                        <m:r>
                          <a:rPr lang="en-GB" sz="1600" b="1" i="1">
                            <a:solidFill>
                              <a:prstClr val="black"/>
                            </a:solidFill>
                            <a:latin typeface="Cambria Math"/>
                          </a:rPr>
                          <m:t>𝑬</m:t>
                        </m:r>
                        <m:d>
                          <m:dPr>
                            <m:ctrlPr>
                              <a:rPr lang="en-GB" sz="1600" b="1" i="1">
                                <a:solidFill>
                                  <a:prstClr val="black"/>
                                </a:solidFill>
                                <a:latin typeface="Cambria Math" panose="02040503050406030204" pitchFamily="18" charset="0"/>
                              </a:rPr>
                            </m:ctrlPr>
                          </m:dPr>
                          <m:e>
                            <m:sSub>
                              <m:sSubPr>
                                <m:ctrlPr>
                                  <a:rPr lang="en-GB" sz="1600" b="1" i="1">
                                    <a:solidFill>
                                      <a:prstClr val="black"/>
                                    </a:solidFill>
                                    <a:latin typeface="Cambria Math" panose="02040503050406030204" pitchFamily="18" charset="0"/>
                                  </a:rPr>
                                </m:ctrlPr>
                              </m:sSubPr>
                              <m:e>
                                <m:r>
                                  <a:rPr lang="en-GB" sz="1600" b="1" i="1">
                                    <a:solidFill>
                                      <a:prstClr val="black"/>
                                    </a:solidFill>
                                    <a:latin typeface="Cambria Math"/>
                                  </a:rPr>
                                  <m:t>𝒓</m:t>
                                </m:r>
                              </m:e>
                              <m:sub>
                                <m:r>
                                  <a:rPr lang="en-GB" sz="1600" b="1" i="1">
                                    <a:solidFill>
                                      <a:prstClr val="black"/>
                                    </a:solidFill>
                                    <a:latin typeface="Cambria Math"/>
                                  </a:rPr>
                                  <m:t>𝒎</m:t>
                                </m:r>
                              </m:sub>
                            </m:sSub>
                          </m:e>
                        </m:d>
                        <m:r>
                          <a:rPr lang="en-GB" sz="1600" b="1" i="1">
                            <a:solidFill>
                              <a:prstClr val="black"/>
                            </a:solidFill>
                            <a:latin typeface="Cambria Math"/>
                          </a:rPr>
                          <m:t>−</m:t>
                        </m:r>
                        <m:sSub>
                          <m:sSubPr>
                            <m:ctrlPr>
                              <a:rPr lang="en-GB" sz="1600" b="1" i="1">
                                <a:solidFill>
                                  <a:prstClr val="black"/>
                                </a:solidFill>
                                <a:latin typeface="Cambria Math" panose="02040503050406030204" pitchFamily="18" charset="0"/>
                              </a:rPr>
                            </m:ctrlPr>
                          </m:sSubPr>
                          <m:e>
                            <m:r>
                              <a:rPr lang="en-GB" sz="1600" b="1" i="1">
                                <a:solidFill>
                                  <a:prstClr val="black"/>
                                </a:solidFill>
                                <a:latin typeface="Cambria Math"/>
                              </a:rPr>
                              <m:t>𝒓</m:t>
                            </m:r>
                          </m:e>
                          <m:sub>
                            <m:r>
                              <a:rPr lang="en-GB" sz="1600" b="1" i="1">
                                <a:solidFill>
                                  <a:prstClr val="black"/>
                                </a:solidFill>
                                <a:latin typeface="Cambria Math"/>
                              </a:rPr>
                              <m:t>𝒇</m:t>
                            </m:r>
                          </m:sub>
                        </m:sSub>
                      </m:e>
                    </m:d>
                    <m:r>
                      <a:rPr lang="en-GB" sz="1600" b="1" i="1">
                        <a:solidFill>
                          <a:prstClr val="black"/>
                        </a:solidFill>
                        <a:latin typeface="Cambria Math"/>
                      </a:rPr>
                      <m:t>.</m:t>
                    </m:r>
                    <m:sSub>
                      <m:sSubPr>
                        <m:ctrlPr>
                          <a:rPr lang="en-GB" sz="1600" b="1" i="1" smtClean="0">
                            <a:solidFill>
                              <a:prstClr val="black"/>
                            </a:solidFill>
                            <a:latin typeface="Cambria Math" panose="02040503050406030204" pitchFamily="18" charset="0"/>
                          </a:rPr>
                        </m:ctrlPr>
                      </m:sSubPr>
                      <m:e>
                        <m:r>
                          <a:rPr lang="en-GB" sz="1600" b="1" i="1" smtClean="0">
                            <a:solidFill>
                              <a:prstClr val="black"/>
                            </a:solidFill>
                            <a:latin typeface="Cambria Math" panose="02040503050406030204" pitchFamily="18" charset="0"/>
                            <a:ea typeface="Cambria Math" panose="02040503050406030204" pitchFamily="18" charset="0"/>
                          </a:rPr>
                          <m:t>𝜷</m:t>
                        </m:r>
                      </m:e>
                      <m:sub>
                        <m:r>
                          <a:rPr lang="en-GB" sz="1600" b="1" i="1" smtClean="0">
                            <a:solidFill>
                              <a:prstClr val="black"/>
                            </a:solidFill>
                            <a:latin typeface="Cambria Math" panose="02040503050406030204" pitchFamily="18" charset="0"/>
                          </a:rPr>
                          <m:t>𝒊</m:t>
                        </m:r>
                      </m:sub>
                    </m:sSub>
                  </m:oMath>
                </a14:m>
                <a:endParaRPr lang="en-GB" sz="1600"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3530969" y="4264690"/>
                <a:ext cx="3725508" cy="379527"/>
              </a:xfrm>
              <a:prstGeom prst="rect">
                <a:avLst/>
              </a:prstGeom>
              <a:blipFill>
                <a:blip r:embed="rId6"/>
                <a:stretch>
                  <a:fillRect b="-16129"/>
                </a:stretch>
              </a:blipFill>
            </p:spPr>
            <p:txBody>
              <a:bodyPr/>
              <a:lstStyle/>
              <a:p>
                <a:r>
                  <a:rPr lang="en-GB">
                    <a:noFill/>
                  </a:rPr>
                  <a:t> </a:t>
                </a:r>
              </a:p>
            </p:txBody>
          </p:sp>
        </mc:Fallback>
      </mc:AlternateContent>
      <p:cxnSp>
        <p:nvCxnSpPr>
          <p:cNvPr id="9" name="Straight Arrow Connector 8">
            <a:extLst>
              <a:ext uri="{FF2B5EF4-FFF2-40B4-BE49-F238E27FC236}">
                <a16:creationId xmlns:a16="http://schemas.microsoft.com/office/drawing/2014/main" id="{0BC830B4-2870-45A8-9591-294AFCA811B7}"/>
              </a:ext>
            </a:extLst>
          </p:cNvPr>
          <p:cNvCxnSpPr>
            <a:cxnSpLocks/>
          </p:cNvCxnSpPr>
          <p:nvPr/>
        </p:nvCxnSpPr>
        <p:spPr>
          <a:xfrm flipH="1" flipV="1">
            <a:off x="1979802" y="4264690"/>
            <a:ext cx="528507" cy="9029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5FB98248-E3BB-404E-AA48-52D098195095}"/>
              </a:ext>
            </a:extLst>
          </p:cNvPr>
          <p:cNvSpPr/>
          <p:nvPr/>
        </p:nvSpPr>
        <p:spPr>
          <a:xfrm>
            <a:off x="1280918" y="4048195"/>
            <a:ext cx="1241687" cy="276999"/>
          </a:xfrm>
          <a:prstGeom prst="rect">
            <a:avLst/>
          </a:prstGeom>
        </p:spPr>
        <p:txBody>
          <a:bodyPr wrap="none">
            <a:spAutoFit/>
          </a:bodyPr>
          <a:lstStyle/>
          <a:p>
            <a:r>
              <a:rPr lang="en-US" altLang="en-US" sz="1200" dirty="0">
                <a:solidFill>
                  <a:srgbClr val="FF0000"/>
                </a:solidFill>
              </a:rPr>
              <a:t>market portfolio </a:t>
            </a:r>
            <a:endParaRPr lang="en-GB" sz="1200" dirty="0">
              <a:solidFill>
                <a:srgbClr val="FF0000"/>
              </a:solidFill>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8AC49A4-7E76-42EA-939F-77A0F37D08F0}"/>
                  </a:ext>
                </a:extLst>
              </p:cNvPr>
              <p:cNvSpPr txBox="1"/>
              <p:nvPr/>
            </p:nvSpPr>
            <p:spPr>
              <a:xfrm>
                <a:off x="4291125" y="5821410"/>
                <a:ext cx="975490"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b="1" i="1" smtClean="0">
                              <a:solidFill>
                                <a:srgbClr val="FF0000"/>
                              </a:solidFill>
                              <a:latin typeface="Cambria Math" panose="02040503050406030204" pitchFamily="18" charset="0"/>
                            </a:rPr>
                          </m:ctrlPr>
                        </m:sSubPr>
                        <m:e>
                          <m:r>
                            <a:rPr lang="en-GB" sz="1400" b="1" i="1" smtClean="0">
                              <a:solidFill>
                                <a:srgbClr val="FF0000"/>
                              </a:solidFill>
                              <a:latin typeface="Cambria Math" panose="02040503050406030204" pitchFamily="18" charset="0"/>
                              <a:ea typeface="Cambria Math" panose="02040503050406030204" pitchFamily="18" charset="0"/>
                            </a:rPr>
                            <m:t>𝜷</m:t>
                          </m:r>
                        </m:e>
                        <m:sub>
                          <m:r>
                            <a:rPr lang="en-GB" sz="1400" b="1" i="1" smtClean="0">
                              <a:solidFill>
                                <a:srgbClr val="FF0000"/>
                              </a:solidFill>
                              <a:latin typeface="Cambria Math" panose="02040503050406030204" pitchFamily="18" charset="0"/>
                            </a:rPr>
                            <m:t>𝑴</m:t>
                          </m:r>
                        </m:sub>
                      </m:sSub>
                      <m:r>
                        <a:rPr lang="en-GB" sz="1400" b="1" i="1" smtClean="0">
                          <a:solidFill>
                            <a:srgbClr val="FF0000"/>
                          </a:solidFill>
                          <a:latin typeface="Cambria Math" panose="02040503050406030204" pitchFamily="18" charset="0"/>
                        </a:rPr>
                        <m:t>=</m:t>
                      </m:r>
                      <m:r>
                        <a:rPr lang="en-GB" sz="1400" b="1" i="1" smtClean="0">
                          <a:solidFill>
                            <a:srgbClr val="FF0000"/>
                          </a:solidFill>
                          <a:latin typeface="Cambria Math" panose="02040503050406030204" pitchFamily="18" charset="0"/>
                        </a:rPr>
                        <m:t>𝟏</m:t>
                      </m:r>
                    </m:oMath>
                  </m:oMathPara>
                </a14:m>
                <a:endParaRPr lang="en-GB" sz="1400" b="1" dirty="0"/>
              </a:p>
            </p:txBody>
          </p:sp>
        </mc:Choice>
        <mc:Fallback xmlns="">
          <p:sp>
            <p:nvSpPr>
              <p:cNvPr id="16" name="TextBox 15">
                <a:extLst>
                  <a:ext uri="{FF2B5EF4-FFF2-40B4-BE49-F238E27FC236}">
                    <a16:creationId xmlns:a16="http://schemas.microsoft.com/office/drawing/2014/main" id="{C8AC49A4-7E76-42EA-939F-77A0F37D08F0}"/>
                  </a:ext>
                </a:extLst>
              </p:cNvPr>
              <p:cNvSpPr txBox="1">
                <a:spLocks noRot="1" noChangeAspect="1" noMove="1" noResize="1" noEditPoints="1" noAdjustHandles="1" noChangeArrowheads="1" noChangeShapeType="1" noTextEdit="1"/>
              </p:cNvSpPr>
              <p:nvPr/>
            </p:nvSpPr>
            <p:spPr>
              <a:xfrm>
                <a:off x="4291125" y="5821410"/>
                <a:ext cx="975490" cy="307777"/>
              </a:xfrm>
              <a:prstGeom prst="rect">
                <a:avLst/>
              </a:prstGeom>
              <a:blipFill>
                <a:blip r:embed="rId7"/>
                <a:stretch>
                  <a:fillRect b="-8000"/>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57F62D71-20DF-4519-8CB0-34B3740A550C}"/>
              </a:ext>
            </a:extLst>
          </p:cNvPr>
          <p:cNvCxnSpPr>
            <a:cxnSpLocks/>
          </p:cNvCxnSpPr>
          <p:nvPr/>
        </p:nvCxnSpPr>
        <p:spPr>
          <a:xfrm flipH="1">
            <a:off x="2808136" y="6063188"/>
            <a:ext cx="1623905" cy="2061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60034C1-1B2A-4DCC-B136-9103F36074D9}"/>
              </a:ext>
            </a:extLst>
          </p:cNvPr>
          <p:cNvSpPr>
            <a:spLocks noGrp="1"/>
          </p:cNvSpPr>
          <p:nvPr>
            <p:ph type="sldNum" sz="quarter" idx="12"/>
          </p:nvPr>
        </p:nvSpPr>
        <p:spPr/>
        <p:txBody>
          <a:bodyPr/>
          <a:lstStyle/>
          <a:p>
            <a:fld id="{E268A2EE-60DF-4D9A-BDB5-E8B57244CE40}" type="slidenum">
              <a:rPr lang="en-GB" smtClean="0"/>
              <a:pPr/>
              <a:t>41</a:t>
            </a:fld>
            <a:endParaRPr lang="en-GB"/>
          </a:p>
        </p:txBody>
      </p:sp>
    </p:spTree>
    <p:extLst>
      <p:ext uri="{BB962C8B-B14F-4D97-AF65-F5344CB8AC3E}">
        <p14:creationId xmlns:p14="http://schemas.microsoft.com/office/powerpoint/2010/main" val="3594997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190" y="575250"/>
            <a:ext cx="11883620" cy="576064"/>
          </a:xfr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Security Market Line (SML)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2651" y="1151314"/>
                <a:ext cx="12026698" cy="5580179"/>
              </a:xfrm>
            </p:spPr>
            <p:txBody>
              <a:bodyPr>
                <a:normAutofit/>
              </a:bodyPr>
              <a:lstStyle/>
              <a:p>
                <a:pPr lvl="0">
                  <a:buClr>
                    <a:srgbClr val="A04DA3"/>
                  </a:buClr>
                </a:pPr>
                <a:r>
                  <a:rPr lang="en-GB" sz="2200" dirty="0">
                    <a:solidFill>
                      <a:prstClr val="black"/>
                    </a:solidFill>
                  </a:rPr>
                  <a:t>Individual assets are plotted on the SML graph. If they are </a:t>
                </a:r>
                <a:r>
                  <a:rPr lang="en-GB" sz="2200" dirty="0">
                    <a:solidFill>
                      <a:srgbClr val="FF0000"/>
                    </a:solidFill>
                  </a:rPr>
                  <a:t>plotted above the SML</a:t>
                </a:r>
                <a:r>
                  <a:rPr lang="en-GB" sz="2200" dirty="0">
                    <a:solidFill>
                      <a:prstClr val="black"/>
                    </a:solidFill>
                  </a:rPr>
                  <a:t>, they are </a:t>
                </a:r>
                <a:r>
                  <a:rPr lang="en-GB" sz="2200" dirty="0">
                    <a:solidFill>
                      <a:srgbClr val="FF0000"/>
                    </a:solidFill>
                  </a:rPr>
                  <a:t>undervalued</a:t>
                </a:r>
                <a:r>
                  <a:rPr lang="en-GB" sz="2200" dirty="0">
                    <a:solidFill>
                      <a:prstClr val="black"/>
                    </a:solidFill>
                  </a:rPr>
                  <a:t> because the investor can expect greater returns compared to their risks. Assets </a:t>
                </a:r>
                <a:r>
                  <a:rPr lang="en-GB" sz="2200" dirty="0">
                    <a:solidFill>
                      <a:srgbClr val="FF0000"/>
                    </a:solidFill>
                  </a:rPr>
                  <a:t>plotted below the SML </a:t>
                </a:r>
                <a:r>
                  <a:rPr lang="en-GB" sz="2200" dirty="0">
                    <a:solidFill>
                      <a:prstClr val="black"/>
                    </a:solidFill>
                  </a:rPr>
                  <a:t>are </a:t>
                </a:r>
                <a:r>
                  <a:rPr lang="en-GB" sz="2200" dirty="0">
                    <a:solidFill>
                      <a:srgbClr val="FF0000"/>
                    </a:solidFill>
                  </a:rPr>
                  <a:t>overvalued </a:t>
                </a:r>
                <a:r>
                  <a:rPr lang="en-GB" sz="2200" dirty="0">
                    <a:solidFill>
                      <a:prstClr val="black"/>
                    </a:solidFill>
                  </a:rPr>
                  <a:t>as the investor would think their prices are too high compared to alternative assets with a higher return at the same level of risk.</a:t>
                </a:r>
              </a:p>
              <a:p>
                <a:pPr marL="109728" indent="0">
                  <a:buClr>
                    <a:srgbClr val="A04DA3"/>
                  </a:buClr>
                  <a:buNone/>
                </a:pPr>
                <a:endParaRPr lang="en-GB" sz="800" dirty="0">
                  <a:solidFill>
                    <a:prstClr val="black"/>
                  </a:solidFill>
                </a:endParaRPr>
              </a:p>
              <a:p>
                <a:pPr lvl="0">
                  <a:buClr>
                    <a:srgbClr val="A04DA3"/>
                  </a:buClr>
                </a:pPr>
                <a:r>
                  <a:rPr lang="en-GB" sz="2200" dirty="0">
                    <a:solidFill>
                      <a:prstClr val="black"/>
                    </a:solidFill>
                  </a:rPr>
                  <a:t>In a competitive market where all investors have the same information and knowledge about the risk and returns of all assets, the price of overvalued or undervalued assets moves to the equilibrium level on the SML line.</a:t>
                </a:r>
              </a:p>
              <a:p>
                <a:pPr marL="109728" indent="0">
                  <a:buClr>
                    <a:srgbClr val="A04DA3"/>
                  </a:buClr>
                  <a:buNone/>
                </a:pPr>
                <a:endParaRPr lang="en-GB" sz="800" dirty="0">
                  <a:solidFill>
                    <a:prstClr val="black"/>
                  </a:solidFill>
                </a:endParaRPr>
              </a:p>
              <a:p>
                <a:pPr lvl="0">
                  <a:buClr>
                    <a:srgbClr val="A04DA3"/>
                  </a:buClr>
                </a:pPr>
                <a:r>
                  <a:rPr lang="en-GB" sz="2200" dirty="0">
                    <a:solidFill>
                      <a:prstClr val="black"/>
                    </a:solidFill>
                  </a:rPr>
                  <a:t>CAPM </a:t>
                </a:r>
                <a:r>
                  <a:rPr lang="en-GB" sz="2200" dirty="0"/>
                  <a:t>provides a method of pricing an asset (security) based on our knowledge about the systematic risk </a:t>
                </a:r>
                <a14:m>
                  <m:oMath xmlns:m="http://schemas.openxmlformats.org/officeDocument/2006/math">
                    <m:r>
                      <a:rPr lang="en-GB" sz="2200" i="1">
                        <a:solidFill>
                          <a:srgbClr val="FF0000"/>
                        </a:solidFill>
                        <a:latin typeface="Cambria Math"/>
                        <a:ea typeface="Cambria Math"/>
                      </a:rPr>
                      <m:t>𝛽</m:t>
                    </m:r>
                  </m:oMath>
                </a14:m>
                <a:r>
                  <a:rPr lang="en-GB" sz="2200" dirty="0"/>
                  <a:t> and the expected rate of return in the market.  So, we can simply find the PV of security through:</a:t>
                </a:r>
              </a:p>
              <a:p>
                <a:pPr lvl="0">
                  <a:buClr>
                    <a:srgbClr val="A04DA3"/>
                  </a:buClr>
                </a:pPr>
                <a:endParaRPr lang="en-GB" sz="800" dirty="0"/>
              </a:p>
              <a:p>
                <a:pPr marL="109728" indent="0" algn="ctr">
                  <a:buClr>
                    <a:srgbClr val="A04DA3"/>
                  </a:buClr>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𝑃𝑉</m:t>
                      </m:r>
                      <m:r>
                        <a:rPr lang="en-GB" sz="2200" i="1">
                          <a:latin typeface="Cambria Math" panose="02040503050406030204" pitchFamily="18" charset="0"/>
                        </a:rPr>
                        <m:t>=</m:t>
                      </m:r>
                      <m:nary>
                        <m:naryPr>
                          <m:chr m:val="∑"/>
                          <m:ctrlPr>
                            <a:rPr lang="en-GB" sz="2200" i="1">
                              <a:latin typeface="Cambria Math" panose="02040503050406030204" pitchFamily="18" charset="0"/>
                            </a:rPr>
                          </m:ctrlPr>
                        </m:naryPr>
                        <m:sub>
                          <m:r>
                            <m:rPr>
                              <m:brk m:alnAt="23"/>
                            </m:rPr>
                            <a:rPr lang="en-GB" sz="2200" i="1" smtClean="0">
                              <a:latin typeface="Cambria Math" panose="02040503050406030204" pitchFamily="18" charset="0"/>
                            </a:rPr>
                            <m:t>𝑖</m:t>
                          </m:r>
                          <m:r>
                            <a:rPr lang="en-GB" sz="2200" i="1">
                              <a:latin typeface="Cambria Math" panose="02040503050406030204" pitchFamily="18" charset="0"/>
                            </a:rPr>
                            <m:t>=1</m:t>
                          </m:r>
                        </m:sub>
                        <m:sup>
                          <m:r>
                            <a:rPr lang="en-GB" sz="2200" i="1">
                              <a:latin typeface="Cambria Math" panose="02040503050406030204" pitchFamily="18" charset="0"/>
                            </a:rPr>
                            <m:t>𝑛</m:t>
                          </m:r>
                        </m:sup>
                        <m:e>
                          <m:f>
                            <m:fPr>
                              <m:ctrlPr>
                                <a:rPr lang="en-GB" sz="2200" i="1">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panose="02040503050406030204" pitchFamily="18" charset="0"/>
                                    </a:rPr>
                                    <m:t>𝐶</m:t>
                                  </m:r>
                                </m:e>
                                <m:sub>
                                  <m:r>
                                    <a:rPr lang="en-GB" sz="2200" i="1">
                                      <a:latin typeface="Cambria Math" panose="02040503050406030204" pitchFamily="18" charset="0"/>
                                    </a:rPr>
                                    <m:t>𝑖</m:t>
                                  </m:r>
                                </m:sub>
                              </m:sSub>
                            </m:num>
                            <m:den>
                              <m:sSup>
                                <m:sSupPr>
                                  <m:ctrlPr>
                                    <a:rPr lang="en-GB" sz="2200" i="1">
                                      <a:latin typeface="Cambria Math" panose="02040503050406030204" pitchFamily="18" charset="0"/>
                                    </a:rPr>
                                  </m:ctrlPr>
                                </m:sSupPr>
                                <m:e>
                                  <m:d>
                                    <m:dPr>
                                      <m:begChr m:val="["/>
                                      <m:endChr m:val="]"/>
                                      <m:ctrlPr>
                                        <a:rPr lang="en-GB" sz="2200" i="1">
                                          <a:latin typeface="Cambria Math" panose="02040503050406030204" pitchFamily="18" charset="0"/>
                                        </a:rPr>
                                      </m:ctrlPr>
                                    </m:dPr>
                                    <m:e>
                                      <m:r>
                                        <a:rPr lang="en-GB" sz="2200" i="1">
                                          <a:latin typeface="Cambria Math" panose="02040503050406030204" pitchFamily="18" charset="0"/>
                                        </a:rPr>
                                        <m:t>1+</m:t>
                                      </m:r>
                                      <m:d>
                                        <m:dPr>
                                          <m:ctrlPr>
                                            <a:rPr lang="en-GB" sz="2200" i="1">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𝑓</m:t>
                                              </m:r>
                                            </m:sub>
                                          </m:sSub>
                                          <m:r>
                                            <a:rPr lang="en-GB" sz="2200" i="1">
                                              <a:solidFill>
                                                <a:prstClr val="black"/>
                                              </a:solidFill>
                                              <a:latin typeface="Cambria Math"/>
                                            </a:rPr>
                                            <m:t>+</m:t>
                                          </m:r>
                                          <m:sSub>
                                            <m:sSubPr>
                                              <m:ctrlPr>
                                                <a:rPr lang="en-GB" sz="2200" i="1" smtClean="0">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ea typeface="Cambria Math" panose="02040503050406030204" pitchFamily="18" charset="0"/>
                                                </a:rPr>
                                                <m:t>𝛽</m:t>
                                              </m:r>
                                            </m:e>
                                            <m:sub>
                                              <m:r>
                                                <a:rPr lang="en-GB" sz="2200" b="0" i="1" smtClean="0">
                                                  <a:solidFill>
                                                    <a:prstClr val="black"/>
                                                  </a:solidFill>
                                                  <a:latin typeface="Cambria Math" panose="02040503050406030204" pitchFamily="18" charset="0"/>
                                                </a:rPr>
                                                <m:t>𝑖</m:t>
                                              </m:r>
                                            </m:sub>
                                          </m:sSub>
                                          <m:r>
                                            <a:rPr lang="en-GB" sz="2200" i="1">
                                              <a:solidFill>
                                                <a:prstClr val="black"/>
                                              </a:solidFill>
                                              <a:latin typeface="Cambria Math" panose="02040503050406030204" pitchFamily="18" charset="0"/>
                                              <a:ea typeface="Cambria Math" panose="02040503050406030204" pitchFamily="18" charset="0"/>
                                            </a:rPr>
                                            <m:t>.</m:t>
                                          </m:r>
                                          <m:d>
                                            <m:dPr>
                                              <m:ctrlPr>
                                                <a:rPr lang="en-GB" sz="2200" i="1">
                                                  <a:solidFill>
                                                    <a:prstClr val="black"/>
                                                  </a:solidFill>
                                                  <a:latin typeface="Cambria Math" panose="02040503050406030204" pitchFamily="18" charset="0"/>
                                                </a:rPr>
                                              </m:ctrlPr>
                                            </m:dPr>
                                            <m:e>
                                              <m:r>
                                                <a:rPr lang="en-GB" sz="2200" i="1">
                                                  <a:solidFill>
                                                    <a:prstClr val="black"/>
                                                  </a:solidFill>
                                                  <a:latin typeface="Cambria Math"/>
                                                </a:rPr>
                                                <m:t>𝐸</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𝑚</m:t>
                                                      </m:r>
                                                    </m:sub>
                                                  </m:sSub>
                                                </m:e>
                                              </m:d>
                                              <m:r>
                                                <a:rPr lang="en-GB" sz="2200" i="1">
                                                  <a:solidFill>
                                                    <a:prstClr val="black"/>
                                                  </a:solidFill>
                                                  <a:latin typeface="Cambria Math"/>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a:rPr>
                                                    <m:t>𝑟</m:t>
                                                  </m:r>
                                                </m:e>
                                                <m:sub>
                                                  <m:r>
                                                    <a:rPr lang="en-GB" sz="2200" i="1">
                                                      <a:solidFill>
                                                        <a:prstClr val="black"/>
                                                      </a:solidFill>
                                                      <a:latin typeface="Cambria Math"/>
                                                    </a:rPr>
                                                    <m:t>𝑓</m:t>
                                                  </m:r>
                                                </m:sub>
                                              </m:sSub>
                                            </m:e>
                                          </m:d>
                                        </m:e>
                                      </m:d>
                                    </m:e>
                                  </m:d>
                                </m:e>
                                <m:sup>
                                  <m:r>
                                    <a:rPr lang="en-GB" sz="2200" i="1">
                                      <a:latin typeface="Cambria Math" panose="02040503050406030204" pitchFamily="18" charset="0"/>
                                    </a:rPr>
                                    <m:t>𝑖</m:t>
                                  </m:r>
                                </m:sup>
                              </m:sSup>
                            </m:den>
                          </m:f>
                        </m:e>
                      </m:nary>
                    </m:oMath>
                  </m:oMathPara>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2651" y="1151314"/>
                <a:ext cx="12026698" cy="5580179"/>
              </a:xfrm>
              <a:blipFill>
                <a:blip r:embed="rId2"/>
                <a:stretch>
                  <a:fillRect t="-765" r="-710"/>
                </a:stretch>
              </a:blipFill>
            </p:spPr>
            <p:txBody>
              <a:bodyPr/>
              <a:lstStyle/>
              <a:p>
                <a:r>
                  <a:rPr lang="en-GB">
                    <a:noFill/>
                  </a:rPr>
                  <a:t> </a:t>
                </a:r>
              </a:p>
            </p:txBody>
          </p:sp>
        </mc:Fallback>
      </mc:AlternateContent>
      <p:sp>
        <p:nvSpPr>
          <p:cNvPr id="4" name="Right Brace 3"/>
          <p:cNvSpPr/>
          <p:nvPr/>
        </p:nvSpPr>
        <p:spPr>
          <a:xfrm rot="5400000">
            <a:off x="6672062" y="5157195"/>
            <a:ext cx="216026" cy="2232247"/>
          </a:xfrm>
          <a:prstGeom prst="rightBrace">
            <a:avLst>
              <a:gd name="adj1" fmla="val 0"/>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 name="Rectangle 4"/>
              <p:cNvSpPr/>
              <p:nvPr/>
            </p:nvSpPr>
            <p:spPr>
              <a:xfrm>
                <a:off x="6312023" y="6379685"/>
                <a:ext cx="936104" cy="323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GB" b="1" i="1">
                          <a:solidFill>
                            <a:prstClr val="black"/>
                          </a:solidFill>
                          <a:latin typeface="Cambria Math"/>
                        </a:rPr>
                        <m:t>𝑬</m:t>
                      </m:r>
                      <m:d>
                        <m:dPr>
                          <m:ctrlPr>
                            <a:rPr lang="en-GB" b="1" i="1">
                              <a:solidFill>
                                <a:prstClr val="black"/>
                              </a:solidFill>
                              <a:latin typeface="Cambria Math" panose="02040503050406030204" pitchFamily="18" charset="0"/>
                            </a:rPr>
                          </m:ctrlPr>
                        </m:dPr>
                        <m:e>
                          <m:sSub>
                            <m:sSubPr>
                              <m:ctrlPr>
                                <a:rPr lang="en-GB" b="1" i="1">
                                  <a:solidFill>
                                    <a:prstClr val="black"/>
                                  </a:solidFill>
                                  <a:latin typeface="Cambria Math" panose="02040503050406030204" pitchFamily="18" charset="0"/>
                                </a:rPr>
                              </m:ctrlPr>
                            </m:sSubPr>
                            <m:e>
                              <m:r>
                                <a:rPr lang="en-GB" b="1" i="1">
                                  <a:solidFill>
                                    <a:prstClr val="black"/>
                                  </a:solidFill>
                                  <a:latin typeface="Cambria Math"/>
                                </a:rPr>
                                <m:t>𝒓</m:t>
                              </m:r>
                            </m:e>
                            <m:sub>
                              <m:r>
                                <a:rPr lang="en-GB" b="1" i="1">
                                  <a:solidFill>
                                    <a:prstClr val="black"/>
                                  </a:solidFill>
                                  <a:latin typeface="Cambria Math"/>
                                </a:rPr>
                                <m:t>𝒊</m:t>
                              </m:r>
                            </m:sub>
                          </m:sSub>
                        </m:e>
                      </m:d>
                    </m:oMath>
                  </m:oMathPara>
                </a14:m>
                <a:endParaRPr lang="en-GB" dirty="0"/>
              </a:p>
            </p:txBody>
          </p:sp>
        </mc:Choice>
        <mc:Fallback xmlns="">
          <p:sp>
            <p:nvSpPr>
              <p:cNvPr id="5" name="Rectangle 4"/>
              <p:cNvSpPr>
                <a:spLocks noRot="1" noChangeAspect="1" noMove="1" noResize="1" noEditPoints="1" noAdjustHandles="1" noChangeArrowheads="1" noChangeShapeType="1" noTextEdit="1"/>
              </p:cNvSpPr>
              <p:nvPr/>
            </p:nvSpPr>
            <p:spPr>
              <a:xfrm>
                <a:off x="6312023" y="6379685"/>
                <a:ext cx="936104" cy="323596"/>
              </a:xfrm>
              <a:prstGeom prst="rect">
                <a:avLst/>
              </a:prstGeom>
              <a:blipFill>
                <a:blip r:embed="rId3"/>
                <a:stretch>
                  <a:fillRect b="-7547"/>
                </a:stretch>
              </a:blipFill>
              <a:ln>
                <a:noFill/>
              </a:ln>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A888480E-1E6D-49BE-9833-820ED803C58A}"/>
              </a:ext>
            </a:extLst>
          </p:cNvPr>
          <p:cNvSpPr>
            <a:spLocks noGrp="1"/>
          </p:cNvSpPr>
          <p:nvPr>
            <p:ph type="sldNum" sz="quarter" idx="12"/>
          </p:nvPr>
        </p:nvSpPr>
        <p:spPr/>
        <p:txBody>
          <a:bodyPr/>
          <a:lstStyle/>
          <a:p>
            <a:fld id="{E268A2EE-60DF-4D9A-BDB5-E8B57244CE40}" type="slidenum">
              <a:rPr lang="en-GB" smtClean="0"/>
              <a:pPr/>
              <a:t>42</a:t>
            </a:fld>
            <a:endParaRPr lang="en-GB"/>
          </a:p>
        </p:txBody>
      </p:sp>
    </p:spTree>
    <p:extLst>
      <p:ext uri="{BB962C8B-B14F-4D97-AF65-F5344CB8AC3E}">
        <p14:creationId xmlns:p14="http://schemas.microsoft.com/office/powerpoint/2010/main" val="31744279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400" dirty="0">
                <a:solidFill>
                  <a:schemeClr val="tx1"/>
                </a:solidFill>
              </a:rPr>
              <a:t>Company Cost of Capital (With No Debt)</a:t>
            </a:r>
            <a:endParaRPr lang="en-GB" sz="2500" dirty="0">
              <a:solidFill>
                <a:schemeClr val="tx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09724" y="1132514"/>
                <a:ext cx="11845255" cy="5557653"/>
              </a:xfrm>
            </p:spPr>
            <p:txBody>
              <a:bodyPr>
                <a:normAutofit fontScale="92500" lnSpcReduction="20000"/>
              </a:bodyPr>
              <a:lstStyle/>
              <a:p>
                <a:pPr lvl="0">
                  <a:buFont typeface="Arial" panose="020B0604020202020204" pitchFamily="34" charset="0"/>
                  <a:buChar char="•"/>
                </a:pPr>
                <a:r>
                  <a:rPr lang="en-GB" sz="2000" dirty="0"/>
                  <a:t>If a company </a:t>
                </a:r>
                <a:r>
                  <a:rPr lang="en-GB" sz="2000" u="sng" dirty="0"/>
                  <a:t>has no outstanding debt</a:t>
                </a:r>
                <a:r>
                  <a:rPr lang="en-GB" sz="2000" dirty="0"/>
                  <a:t> and the risk of a project is not much deviated from the firm’s existing projects, then the company’s</a:t>
                </a:r>
                <a:r>
                  <a:rPr lang="en-GB" sz="2000" dirty="0">
                    <a:solidFill>
                      <a:srgbClr val="FF0000"/>
                    </a:solidFill>
                  </a:rPr>
                  <a:t> cost of equity </a:t>
                </a:r>
                <a:r>
                  <a:rPr lang="en-GB" sz="2000" dirty="0"/>
                  <a:t>(or</a:t>
                </a:r>
                <a:r>
                  <a:rPr lang="en-GB" sz="2000" dirty="0">
                    <a:solidFill>
                      <a:srgbClr val="FF0000"/>
                    </a:solidFill>
                  </a:rPr>
                  <a:t> equity cost of capital</a:t>
                </a:r>
                <a:r>
                  <a:rPr lang="en-GB" sz="2000" dirty="0"/>
                  <a:t>),</a:t>
                </a:r>
                <a:r>
                  <a:rPr lang="en-GB" sz="2000" dirty="0">
                    <a:solidFill>
                      <a:srgbClr val="FF0000"/>
                    </a:solidFill>
                  </a:rPr>
                  <a:t> </a:t>
                </a:r>
                <a:r>
                  <a:rPr lang="en-GB" sz="2000" dirty="0"/>
                  <a:t>which is obtained from the security market line (SML), is equal to the company’s cost of capital:</a:t>
                </a:r>
              </a:p>
              <a:p>
                <a:pPr marL="109728" indent="0">
                  <a:buNone/>
                </a:pPr>
                <a:endParaRPr lang="en-GB" sz="700" dirty="0"/>
              </a:p>
              <a:p>
                <a:pPr marL="0" lvl="0" indent="0" algn="ctr">
                  <a:spcBef>
                    <a:spcPts val="0"/>
                  </a:spcBef>
                  <a:buClrTx/>
                  <a:buNone/>
                </a:pPr>
                <a:endParaRPr lang="en-GB" sz="1800" dirty="0">
                  <a:solidFill>
                    <a:prstClr val="white"/>
                  </a:solidFill>
                </a:endParaRPr>
              </a:p>
              <a:p>
                <a:pPr marL="109728" indent="0" algn="ctr">
                  <a:buNone/>
                </a:pPr>
                <a14:m>
                  <m:oMathPara xmlns:m="http://schemas.openxmlformats.org/officeDocument/2006/math">
                    <m:oMathParaPr>
                      <m:jc m:val="centerGroup"/>
                    </m:oMathParaPr>
                    <m:oMath xmlns:m="http://schemas.openxmlformats.org/officeDocument/2006/math">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panose="02040503050406030204" pitchFamily="18" charset="0"/>
                            </a:rPr>
                            <m:t>𝑟</m:t>
                          </m:r>
                        </m:e>
                        <m:sub>
                          <m:r>
                            <a:rPr lang="en-GB" sz="2000" i="1">
                              <a:solidFill>
                                <a:prstClr val="black"/>
                              </a:solidFill>
                              <a:latin typeface="Cambria Math" panose="02040503050406030204" pitchFamily="18" charset="0"/>
                            </a:rPr>
                            <m:t>𝐸</m:t>
                          </m:r>
                        </m:sub>
                      </m:sSub>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𝑟</m:t>
                          </m:r>
                        </m:e>
                        <m:sub>
                          <m:r>
                            <a:rPr lang="en-GB" sz="2000" i="1">
                              <a:solidFill>
                                <a:prstClr val="black"/>
                              </a:solidFill>
                              <a:latin typeface="Cambria Math"/>
                            </a:rPr>
                            <m:t>𝑓</m:t>
                          </m:r>
                        </m:sub>
                      </m:sSub>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𝛽</m:t>
                          </m:r>
                        </m:e>
                        <m:sub>
                          <m:r>
                            <a:rPr lang="en-GB" sz="2000" i="1">
                              <a:solidFill>
                                <a:prstClr val="black"/>
                              </a:solidFill>
                              <a:latin typeface="Cambria Math" panose="02040503050406030204" pitchFamily="18" charset="0"/>
                            </a:rPr>
                            <m:t>𝐸</m:t>
                          </m:r>
                        </m:sub>
                      </m:sSub>
                      <m:r>
                        <a:rPr lang="en-GB" sz="2000" i="1">
                          <a:solidFill>
                            <a:prstClr val="black"/>
                          </a:solidFill>
                          <a:latin typeface="Cambria Math" panose="02040503050406030204" pitchFamily="18" charset="0"/>
                          <a:ea typeface="Cambria Math" panose="02040503050406030204" pitchFamily="18" charset="0"/>
                        </a:rPr>
                        <m:t>.</m:t>
                      </m:r>
                      <m:d>
                        <m:dPr>
                          <m:ctrlPr>
                            <a:rPr lang="en-GB" sz="2000" i="1">
                              <a:solidFill>
                                <a:prstClr val="black"/>
                              </a:solidFill>
                              <a:latin typeface="Cambria Math" panose="02040503050406030204" pitchFamily="18" charset="0"/>
                            </a:rPr>
                          </m:ctrlPr>
                        </m:dPr>
                        <m:e>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panose="02040503050406030204" pitchFamily="18" charset="0"/>
                                </a:rPr>
                                <m:t>𝑟</m:t>
                              </m:r>
                            </m:e>
                            <m:sub>
                              <m:r>
                                <a:rPr lang="en-GB" sz="2000" i="1">
                                  <a:solidFill>
                                    <a:prstClr val="black"/>
                                  </a:solidFill>
                                  <a:latin typeface="Cambria Math" panose="02040503050406030204" pitchFamily="18" charset="0"/>
                                </a:rPr>
                                <m:t>𝑚</m:t>
                              </m:r>
                            </m:sub>
                          </m:sSub>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𝑟</m:t>
                              </m:r>
                            </m:e>
                            <m:sub>
                              <m:r>
                                <a:rPr lang="en-GB" sz="2000" i="1">
                                  <a:solidFill>
                                    <a:prstClr val="black"/>
                                  </a:solidFill>
                                  <a:latin typeface="Cambria Math"/>
                                </a:rPr>
                                <m:t>𝑓</m:t>
                              </m:r>
                            </m:sub>
                          </m:sSub>
                        </m:e>
                      </m:d>
                    </m:oMath>
                  </m:oMathPara>
                </a14:m>
                <a:endParaRPr lang="en-GB" sz="2000" dirty="0"/>
              </a:p>
              <a:p>
                <a:pPr marL="109728" indent="0" algn="ctr">
                  <a:buNone/>
                </a:pPr>
                <a:endParaRPr lang="en-GB" sz="700" dirty="0"/>
              </a:p>
              <a:p>
                <a:pPr marL="109728" indent="0">
                  <a:buNone/>
                </a:pPr>
                <a:r>
                  <a:rPr lang="en-GB" sz="2000" dirty="0"/>
                  <a:t>This means that the cost of equity for a company (i.e. the rate of return to the shareholders for each share) is linearly dependent on the risk-free rate in the market</a:t>
                </a:r>
                <a:r>
                  <a:rPr lang="en-GB" sz="2000" dirty="0">
                    <a:solidFill>
                      <a:prstClr val="black"/>
                    </a:solidFill>
                  </a:rPr>
                  <a:t>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solidFill>
                      <a:srgbClr val="FF0000"/>
                    </a:solidFill>
                  </a:rPr>
                  <a:t> </a:t>
                </a:r>
                <a:r>
                  <a:rPr lang="en-GB" sz="2000" dirty="0"/>
                  <a:t>and the difference between the rate in the market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𝑚</m:t>
                        </m:r>
                      </m:sub>
                    </m:sSub>
                  </m:oMath>
                </a14:m>
                <a:r>
                  <a:rPr lang="en-GB" sz="2000" dirty="0"/>
                  <a:t> and </a:t>
                </a:r>
                <a14:m>
                  <m:oMath xmlns:m="http://schemas.openxmlformats.org/officeDocument/2006/math">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t>. In this formula,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𝛽</m:t>
                        </m:r>
                      </m:e>
                      <m:sub>
                        <m:r>
                          <a:rPr lang="en-GB" sz="2000" i="1">
                            <a:solidFill>
                              <a:srgbClr val="FF0000"/>
                            </a:solidFill>
                            <a:latin typeface="Cambria Math" panose="02040503050406030204" pitchFamily="18" charset="0"/>
                          </a:rPr>
                          <m:t>𝐸</m:t>
                        </m:r>
                      </m:sub>
                    </m:sSub>
                  </m:oMath>
                </a14:m>
                <a:r>
                  <a:rPr lang="en-GB" sz="2000" dirty="0">
                    <a:solidFill>
                      <a:srgbClr val="FF0000"/>
                    </a:solidFill>
                  </a:rPr>
                  <a:t> </a:t>
                </a:r>
                <a:r>
                  <a:rPr lang="en-GB" sz="2000" dirty="0"/>
                  <a:t>measures the </a:t>
                </a:r>
                <a:r>
                  <a:rPr lang="en-GB" sz="2000" dirty="0">
                    <a:solidFill>
                      <a:srgbClr val="FF0000"/>
                    </a:solidFill>
                  </a:rPr>
                  <a:t>sensitivity of the asset to the market movements, </a:t>
                </a:r>
                <a:r>
                  <a:rPr lang="en-GB" sz="2000" dirty="0"/>
                  <a:t>and it is representative of the systematic (market) risk. </a:t>
                </a:r>
                <a:r>
                  <a:rPr lang="en-US" sz="2000" dirty="0"/>
                  <a:t>Securities with </a:t>
                </a:r>
                <a:r>
                  <a:rPr lang="en-US" sz="2000" dirty="0">
                    <a:solidFill>
                      <a:srgbClr val="FF0000"/>
                    </a:solidFill>
                  </a:rPr>
                  <a:t>𝜷&gt;𝟏 </a:t>
                </a:r>
                <a:r>
                  <a:rPr lang="en-US" sz="2000" dirty="0"/>
                  <a:t>amplify the overall movements of the market. Securities with </a:t>
                </a:r>
                <a:r>
                  <a:rPr lang="en-US" sz="2000" dirty="0">
                    <a:solidFill>
                      <a:srgbClr val="FF0000"/>
                    </a:solidFill>
                  </a:rPr>
                  <a:t>0&lt;𝜷&lt;1 </a:t>
                </a:r>
                <a:r>
                  <a:rPr lang="en-US" sz="2000" dirty="0"/>
                  <a:t>move in the same direction as the market but slower than the market. securities with </a:t>
                </a:r>
                <a:r>
                  <a:rPr lang="en-US" sz="2000" dirty="0">
                    <a:solidFill>
                      <a:srgbClr val="FF0000"/>
                    </a:solidFill>
                  </a:rPr>
                  <a:t>𝜷=𝟏 </a:t>
                </a:r>
                <a:r>
                  <a:rPr lang="en-US" sz="2000" dirty="0"/>
                  <a:t>or close to that represent the market</a:t>
                </a:r>
                <a:endParaRPr lang="en-GB" sz="2000" dirty="0"/>
              </a:p>
              <a:p>
                <a:pPr marL="109728" indent="0">
                  <a:buNone/>
                </a:pPr>
                <a:endParaRPr lang="en-GB" sz="2000" dirty="0"/>
              </a:p>
              <a:p>
                <a:pPr marL="109728" indent="0">
                  <a:buNone/>
                </a:pPr>
                <a:r>
                  <a:rPr lang="en-GB" sz="2000" dirty="0"/>
                  <a:t>For example, if </a:t>
                </a:r>
                <a14:m>
                  <m:oMath xmlns:m="http://schemas.openxmlformats.org/officeDocument/2006/math">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r>
                      <a:rPr lang="en-GB" sz="2000" i="1">
                        <a:solidFill>
                          <a:srgbClr val="FF0000"/>
                        </a:solidFill>
                        <a:latin typeface="Cambria Math" panose="02040503050406030204" pitchFamily="18" charset="0"/>
                      </a:rPr>
                      <m:t>=1.5%</m:t>
                    </m:r>
                  </m:oMath>
                </a14:m>
                <a:r>
                  <a:rPr lang="en-GB" sz="2000" dirty="0">
                    <a:solidFill>
                      <a:srgbClr val="FF0000"/>
                    </a:solidFill>
                  </a:rPr>
                  <a:t> </a:t>
                </a:r>
                <a:r>
                  <a:rPr lang="en-GB" sz="2000" dirty="0"/>
                  <a:t>and the market risk premium </a:t>
                </a:r>
                <a14:m>
                  <m:oMath xmlns:m="http://schemas.openxmlformats.org/officeDocument/2006/math">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𝑚</m:t>
                        </m:r>
                      </m:sub>
                    </m:sSub>
                    <m:r>
                      <a:rPr lang="en-GB" sz="2000" i="1">
                        <a:solidFill>
                          <a:srgbClr val="FF0000"/>
                        </a:solidFill>
                        <a:latin typeface="Cambria Math"/>
                      </a:rPr>
                      <m:t>−</m:t>
                    </m:r>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𝑟</m:t>
                        </m:r>
                      </m:e>
                      <m:sub>
                        <m:r>
                          <a:rPr lang="en-GB" sz="2000" i="1">
                            <a:solidFill>
                              <a:srgbClr val="FF0000"/>
                            </a:solidFill>
                            <a:latin typeface="Cambria Math"/>
                          </a:rPr>
                          <m:t>𝑓</m:t>
                        </m:r>
                      </m:sub>
                    </m:sSub>
                  </m:oMath>
                </a14:m>
                <a:r>
                  <a:rPr lang="en-GB" sz="2000" dirty="0"/>
                  <a:t> is about </a:t>
                </a:r>
                <a:r>
                  <a:rPr lang="en-GB" sz="2000" dirty="0">
                    <a:solidFill>
                      <a:srgbClr val="FF0000"/>
                    </a:solidFill>
                  </a:rPr>
                  <a:t>8%</a:t>
                </a:r>
                <a:r>
                  <a:rPr lang="en-GB" sz="2000" dirty="0"/>
                  <a:t> and if equity beta for a company is  </a:t>
                </a:r>
                <a14:m>
                  <m:oMath xmlns:m="http://schemas.openxmlformats.org/officeDocument/2006/math">
                    <m:sSub>
                      <m:sSubPr>
                        <m:ctrlPr>
                          <a:rPr lang="en-GB" sz="2000" i="1">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𝛽</m:t>
                        </m:r>
                      </m:e>
                      <m:sub>
                        <m:r>
                          <a:rPr lang="en-GB" sz="2000" i="1">
                            <a:solidFill>
                              <a:srgbClr val="FF0000"/>
                            </a:solidFill>
                            <a:latin typeface="Cambria Math" panose="02040503050406030204" pitchFamily="18" charset="0"/>
                            <a:ea typeface="Cambria Math" panose="02040503050406030204" pitchFamily="18" charset="0"/>
                          </a:rPr>
                          <m:t>𝐸</m:t>
                        </m:r>
                      </m:sub>
                    </m:sSub>
                    <m:r>
                      <a:rPr lang="en-GB" sz="2000" i="1">
                        <a:solidFill>
                          <a:srgbClr val="FF0000"/>
                        </a:solidFill>
                        <a:latin typeface="Cambria Math" panose="02040503050406030204" pitchFamily="18" charset="0"/>
                        <a:ea typeface="Cambria Math" panose="02040503050406030204" pitchFamily="18" charset="0"/>
                      </a:rPr>
                      <m:t>=0.8</m:t>
                    </m:r>
                  </m:oMath>
                </a14:m>
                <a:r>
                  <a:rPr lang="en-GB" sz="2000" dirty="0"/>
                  <a:t>, then the expected return on equities for the company will be:</a:t>
                </a:r>
              </a:p>
              <a:p>
                <a:pPr marL="109728" indent="0">
                  <a:buNone/>
                </a:pPr>
                <a:endParaRPr lang="en-GB" sz="7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panose="02040503050406030204" pitchFamily="18" charset="0"/>
                            </a:rPr>
                            <m:t>𝑟</m:t>
                          </m:r>
                        </m:e>
                        <m:sub>
                          <m:r>
                            <a:rPr lang="en-GB" sz="2000" i="1">
                              <a:solidFill>
                                <a:prstClr val="black"/>
                              </a:solidFill>
                              <a:latin typeface="Cambria Math" panose="02040503050406030204" pitchFamily="18" charset="0"/>
                            </a:rPr>
                            <m:t>𝐸</m:t>
                          </m:r>
                        </m:sub>
                      </m:sSub>
                      <m:r>
                        <a:rPr lang="en-GB" sz="2000" i="1">
                          <a:latin typeface="Cambria Math" panose="02040503050406030204" pitchFamily="18" charset="0"/>
                        </a:rPr>
                        <m:t>=1.5+0.8×8=7.9%</m:t>
                      </m:r>
                    </m:oMath>
                  </m:oMathPara>
                </a14:m>
                <a:endParaRPr lang="en-GB" sz="2000" dirty="0"/>
              </a:p>
              <a:p>
                <a:pPr marL="109728" indent="0">
                  <a:buNone/>
                </a:pPr>
                <a:endParaRPr lang="en-GB" sz="700" dirty="0"/>
              </a:p>
              <a:p>
                <a:pPr marL="109728" indent="0">
                  <a:buNone/>
                </a:pPr>
                <a:r>
                  <a:rPr lang="en-GB" sz="2000" dirty="0"/>
                  <a:t>So, for a risky project, the company should </a:t>
                </a:r>
                <a:r>
                  <a:rPr lang="en-GB" sz="2000" u="sng" dirty="0"/>
                  <a:t>agree</a:t>
                </a:r>
                <a:r>
                  <a:rPr lang="en-GB" sz="2000" dirty="0"/>
                  <a:t> to invest in it </a:t>
                </a:r>
                <a:r>
                  <a:rPr lang="en-GB" sz="2000" u="sng" dirty="0"/>
                  <a:t>if the rate of return from the project is above this rate</a:t>
                </a:r>
                <a:r>
                  <a:rPr lang="en-GB" sz="2000" dirty="0"/>
                  <a:t>.</a:t>
                </a:r>
              </a:p>
              <a:p>
                <a:pPr marL="109728" indent="0">
                  <a:buNone/>
                </a:pPr>
                <a:endParaRPr lang="en-GB" sz="2000" dirty="0"/>
              </a:p>
              <a:p>
                <a:pPr>
                  <a:buFont typeface="Arial" panose="020B0604020202020204" pitchFamily="34" charset="0"/>
                  <a:buChar char="•"/>
                </a:pPr>
                <a:r>
                  <a:rPr lang="en-GB" sz="2000" dirty="0"/>
                  <a:t>This is the minimum expected rate of return required by the equity holders which needs to be considered as a benchmark by the financial manager of the company.    </a:t>
                </a:r>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09724" y="1132514"/>
                <a:ext cx="11845255" cy="5557653"/>
              </a:xfrm>
              <a:blipFill>
                <a:blip r:embed="rId2"/>
                <a:stretch>
                  <a:fillRect t="-142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0CEB673-FA58-4BB1-BD53-A2ABA011D5A2}"/>
              </a:ext>
            </a:extLst>
          </p:cNvPr>
          <p:cNvSpPr>
            <a:spLocks noGrp="1"/>
          </p:cNvSpPr>
          <p:nvPr>
            <p:ph type="sldNum" sz="quarter" idx="12"/>
          </p:nvPr>
        </p:nvSpPr>
        <p:spPr/>
        <p:txBody>
          <a:bodyPr/>
          <a:lstStyle/>
          <a:p>
            <a:fld id="{E268A2EE-60DF-4D9A-BDB5-E8B57244CE40}" type="slidenum">
              <a:rPr lang="en-GB" smtClean="0"/>
              <a:pPr/>
              <a:t>43</a:t>
            </a:fld>
            <a:endParaRPr lang="en-GB"/>
          </a:p>
        </p:txBody>
      </p:sp>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08AAB92E-2CFD-59DB-A2FF-EA3EA2D935CB}"/>
                  </a:ext>
                </a:extLst>
              </p:cNvPr>
              <p:cNvSpPr/>
              <p:nvPr/>
            </p:nvSpPr>
            <p:spPr>
              <a:xfrm>
                <a:off x="3809455" y="2042300"/>
                <a:ext cx="936104" cy="323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GB" b="1" i="1">
                          <a:solidFill>
                            <a:prstClr val="black"/>
                          </a:solidFill>
                          <a:latin typeface="Cambria Math"/>
                        </a:rPr>
                        <m:t>𝑬</m:t>
                      </m:r>
                      <m:d>
                        <m:dPr>
                          <m:ctrlPr>
                            <a:rPr lang="en-GB" b="1" i="1">
                              <a:solidFill>
                                <a:prstClr val="black"/>
                              </a:solidFill>
                              <a:latin typeface="Cambria Math" panose="02040503050406030204" pitchFamily="18" charset="0"/>
                            </a:rPr>
                          </m:ctrlPr>
                        </m:dPr>
                        <m:e>
                          <m:sSub>
                            <m:sSubPr>
                              <m:ctrlPr>
                                <a:rPr lang="en-GB" b="1" i="1">
                                  <a:solidFill>
                                    <a:prstClr val="black"/>
                                  </a:solidFill>
                                  <a:latin typeface="Cambria Math" panose="02040503050406030204" pitchFamily="18" charset="0"/>
                                </a:rPr>
                              </m:ctrlPr>
                            </m:sSubPr>
                            <m:e>
                              <m:r>
                                <a:rPr lang="en-GB" b="1" i="1">
                                  <a:solidFill>
                                    <a:prstClr val="black"/>
                                  </a:solidFill>
                                  <a:latin typeface="Cambria Math"/>
                                </a:rPr>
                                <m:t>𝒓</m:t>
                              </m:r>
                            </m:e>
                            <m:sub>
                              <m:r>
                                <a:rPr lang="en-GB" b="1" i="1">
                                  <a:solidFill>
                                    <a:prstClr val="black"/>
                                  </a:solidFill>
                                  <a:latin typeface="Cambria Math"/>
                                </a:rPr>
                                <m:t>𝒊</m:t>
                              </m:r>
                            </m:sub>
                          </m:sSub>
                        </m:e>
                      </m:d>
                    </m:oMath>
                  </m:oMathPara>
                </a14:m>
                <a:endParaRPr lang="en-GB" dirty="0"/>
              </a:p>
            </p:txBody>
          </p:sp>
        </mc:Choice>
        <mc:Fallback>
          <p:sp>
            <p:nvSpPr>
              <p:cNvPr id="6" name="Rectangle 5">
                <a:extLst>
                  <a:ext uri="{FF2B5EF4-FFF2-40B4-BE49-F238E27FC236}">
                    <a16:creationId xmlns:a16="http://schemas.microsoft.com/office/drawing/2014/main" id="{08AAB92E-2CFD-59DB-A2FF-EA3EA2D935CB}"/>
                  </a:ext>
                </a:extLst>
              </p:cNvPr>
              <p:cNvSpPr>
                <a:spLocks noRot="1" noChangeAspect="1" noMove="1" noResize="1" noEditPoints="1" noAdjustHandles="1" noChangeArrowheads="1" noChangeShapeType="1" noTextEdit="1"/>
              </p:cNvSpPr>
              <p:nvPr/>
            </p:nvSpPr>
            <p:spPr>
              <a:xfrm>
                <a:off x="3809455" y="2042300"/>
                <a:ext cx="936104" cy="323596"/>
              </a:xfrm>
              <a:prstGeom prst="rect">
                <a:avLst/>
              </a:prstGeom>
              <a:blipFill>
                <a:blip r:embed="rId3"/>
                <a:stretch>
                  <a:fillRect b="-7547"/>
                </a:stretch>
              </a:blipFill>
              <a:ln>
                <a:noFill/>
              </a:ln>
            </p:spPr>
            <p:txBody>
              <a:bodyPr/>
              <a:lstStyle/>
              <a:p>
                <a:r>
                  <a:rPr lang="en-GB">
                    <a:noFill/>
                  </a:rPr>
                  <a:t> </a:t>
                </a:r>
              </a:p>
            </p:txBody>
          </p:sp>
        </mc:Fallback>
      </mc:AlternateContent>
      <p:cxnSp>
        <p:nvCxnSpPr>
          <p:cNvPr id="8" name="Straight Arrow Connector 7">
            <a:extLst>
              <a:ext uri="{FF2B5EF4-FFF2-40B4-BE49-F238E27FC236}">
                <a16:creationId xmlns:a16="http://schemas.microsoft.com/office/drawing/2014/main" id="{4BD4188D-0801-E2B9-C9AD-3DB6CC4F23D3}"/>
              </a:ext>
            </a:extLst>
          </p:cNvPr>
          <p:cNvCxnSpPr>
            <a:cxnSpLocks/>
          </p:cNvCxnSpPr>
          <p:nvPr/>
        </p:nvCxnSpPr>
        <p:spPr>
          <a:xfrm flipH="1" flipV="1">
            <a:off x="4541921" y="2298032"/>
            <a:ext cx="312821"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93725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737304" cy="492502"/>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Company Cost of Capital (With No Debt)</a:t>
            </a:r>
          </a:p>
        </p:txBody>
      </p:sp>
      <p:sp>
        <p:nvSpPr>
          <p:cNvPr id="3" name="Content Placeholder 2"/>
          <p:cNvSpPr>
            <a:spLocks noGrp="1"/>
          </p:cNvSpPr>
          <p:nvPr>
            <p:ph idx="1"/>
          </p:nvPr>
        </p:nvSpPr>
        <p:spPr>
          <a:xfrm>
            <a:off x="263352" y="1268760"/>
            <a:ext cx="11737304" cy="5589240"/>
          </a:xfrm>
        </p:spPr>
        <p:txBody>
          <a:bodyPr>
            <a:normAutofit/>
          </a:bodyPr>
          <a:lstStyle/>
          <a:p>
            <a:pPr marL="109728" indent="0">
              <a:buNone/>
            </a:pPr>
            <a:endParaRPr lang="en-GB" sz="800" i="1" dirty="0"/>
          </a:p>
          <a:p>
            <a:pPr>
              <a:buFont typeface="Arial" panose="020B0604020202020204" pitchFamily="34" charset="0"/>
              <a:buChar char="•"/>
            </a:pPr>
            <a:r>
              <a:rPr lang="en-GB" sz="2400" dirty="0"/>
              <a:t>Graphically, this means any risky projects that lie above the </a:t>
            </a:r>
            <a:r>
              <a:rPr lang="en-GB" sz="2400" dirty="0">
                <a:solidFill>
                  <a:srgbClr val="FF0000"/>
                </a:solidFill>
              </a:rPr>
              <a:t>7.9%</a:t>
            </a:r>
            <a:r>
              <a:rPr lang="en-GB" sz="2400" dirty="0"/>
              <a:t> horizontal line (</a:t>
            </a:r>
            <a:r>
              <a:rPr lang="en-GB" sz="2400" dirty="0">
                <a:solidFill>
                  <a:srgbClr val="FF0000"/>
                </a:solidFill>
              </a:rPr>
              <a:t>company cost of capital</a:t>
            </a:r>
            <a:r>
              <a:rPr lang="en-GB" sz="2400" dirty="0"/>
              <a:t>) can be accepted.</a:t>
            </a:r>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marL="109728" indent="0">
              <a:buNone/>
            </a:pPr>
            <a:endParaRPr lang="en-GB" sz="2400" dirty="0"/>
          </a:p>
          <a:p>
            <a:pPr>
              <a:buFont typeface="Arial" panose="020B0604020202020204" pitchFamily="34" charset="0"/>
              <a:buChar char="•"/>
            </a:pPr>
            <a:endParaRPr lang="en-GB" sz="2400" dirty="0"/>
          </a:p>
          <a:p>
            <a:pPr marL="109728" indent="0">
              <a:buNone/>
            </a:pPr>
            <a:endParaRPr lang="en-GB" sz="2400" dirty="0"/>
          </a:p>
          <a:p>
            <a:pPr marL="109728" indent="0">
              <a:buNone/>
            </a:pPr>
            <a:endParaRPr lang="en-GB" sz="2400" dirty="0"/>
          </a:p>
          <a:p>
            <a:pPr>
              <a:buFont typeface="Arial" panose="020B0604020202020204" pitchFamily="34" charset="0"/>
              <a:buChar char="•"/>
            </a:pPr>
            <a:endParaRPr lang="en-GB" sz="2400" dirty="0"/>
          </a:p>
          <a:p>
            <a:pPr>
              <a:buFont typeface="Arial" panose="020B0604020202020204" pitchFamily="34" charset="0"/>
              <a:buChar char="•"/>
            </a:pPr>
            <a:endParaRPr lang="en-GB" sz="2400" dirty="0"/>
          </a:p>
        </p:txBody>
      </p:sp>
      <p:pic>
        <p:nvPicPr>
          <p:cNvPr id="4" name="Picture 3"/>
          <p:cNvPicPr>
            <a:picLocks noChangeAspect="1"/>
          </p:cNvPicPr>
          <p:nvPr/>
        </p:nvPicPr>
        <p:blipFill rotWithShape="1">
          <a:blip r:embed="rId2"/>
          <a:srcRect l="-3724" t="-2831" r="-1" b="6563"/>
          <a:stretch/>
        </p:blipFill>
        <p:spPr>
          <a:xfrm>
            <a:off x="3935760" y="2420889"/>
            <a:ext cx="4011166" cy="2448272"/>
          </a:xfrm>
          <a:prstGeom prst="rect">
            <a:avLst/>
          </a:prstGeom>
        </p:spPr>
      </p:pic>
      <p:sp>
        <p:nvSpPr>
          <p:cNvPr id="5" name="Rectangle 4"/>
          <p:cNvSpPr/>
          <p:nvPr/>
        </p:nvSpPr>
        <p:spPr>
          <a:xfrm>
            <a:off x="4580806" y="5025064"/>
            <a:ext cx="3366120" cy="1692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000000"/>
                </a:solidFill>
                <a:effectLst/>
                <a:uLnTx/>
                <a:uFillTx/>
                <a:latin typeface="Calibri" panose="020F0502020204030204"/>
                <a:ea typeface="+mn-ea"/>
                <a:cs typeface="+mn-cs"/>
              </a:rPr>
              <a:t>Adopted and amended from http://viking.som.yale.edu/will/finman540/classnotes/class7.html</a:t>
            </a:r>
          </a:p>
        </p:txBody>
      </p:sp>
      <p:sp>
        <p:nvSpPr>
          <p:cNvPr id="6" name="TextBox 5"/>
          <p:cNvSpPr txBox="1"/>
          <p:nvPr/>
        </p:nvSpPr>
        <p:spPr>
          <a:xfrm>
            <a:off x="7536160" y="3511613"/>
            <a:ext cx="57606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anose="020F0502020204030204"/>
                <a:ea typeface="+mn-ea"/>
                <a:cs typeface="+mn-cs"/>
              </a:rPr>
              <a:t>7.9%</a:t>
            </a:r>
          </a:p>
        </p:txBody>
      </p:sp>
      <p:cxnSp>
        <p:nvCxnSpPr>
          <p:cNvPr id="8" name="Straight Connector 7"/>
          <p:cNvCxnSpPr/>
          <p:nvPr/>
        </p:nvCxnSpPr>
        <p:spPr>
          <a:xfrm>
            <a:off x="5591944" y="3645027"/>
            <a:ext cx="0" cy="1152127"/>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370601" y="4818060"/>
            <a:ext cx="44268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anose="020F0502020204030204"/>
                <a:ea typeface="+mn-ea"/>
                <a:cs typeface="+mn-cs"/>
              </a:rPr>
              <a:t>0.8</a:t>
            </a:r>
          </a:p>
        </p:txBody>
      </p:sp>
      <p:cxnSp>
        <p:nvCxnSpPr>
          <p:cNvPr id="11" name="Straight Connector 10"/>
          <p:cNvCxnSpPr/>
          <p:nvPr/>
        </p:nvCxnSpPr>
        <p:spPr>
          <a:xfrm flipH="1">
            <a:off x="4580808" y="2838280"/>
            <a:ext cx="2790054" cy="131080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Rectangle 13"/>
              <p:cNvSpPr/>
              <p:nvPr/>
            </p:nvSpPr>
            <p:spPr>
              <a:xfrm>
                <a:off x="6900743" y="2452429"/>
                <a:ext cx="2452531" cy="411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𝑟</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sub>
                      </m:sSub>
                      <m:r>
                        <a:rPr kumimoji="0" lang="en-GB" sz="1800" b="0" i="1" u="none" strike="noStrike" kern="1200" cap="none" spc="0" normalizeH="0" baseline="0" noProof="0">
                          <a:ln>
                            <a:noFill/>
                          </a:ln>
                          <a:solidFill>
                            <a:prstClr val="black"/>
                          </a:solidFill>
                          <a:effectLst/>
                          <a:uLnTx/>
                          <a:uFillTx/>
                          <a:latin typeface="Cambria Math"/>
                          <a:ea typeface="+mn-ea"/>
                          <a:cs typeface="+mn-cs"/>
                        </a:rPr>
                        <m:t>=</m:t>
                      </m:r>
                      <m:sSub>
                        <m:sSub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a:ea typeface="+mn-ea"/>
                              <a:cs typeface="+mn-cs"/>
                            </a:rPr>
                            <m:t>𝑟</m:t>
                          </m:r>
                        </m:e>
                        <m:sub>
                          <m:r>
                            <a:rPr kumimoji="0" lang="en-GB" sz="1800" b="0" i="1" u="none" strike="noStrike" kern="1200" cap="none" spc="0" normalizeH="0" baseline="0" noProof="0">
                              <a:ln>
                                <a:noFill/>
                              </a:ln>
                              <a:solidFill>
                                <a:prstClr val="black"/>
                              </a:solidFill>
                              <a:effectLst/>
                              <a:uLnTx/>
                              <a:uFillTx/>
                              <a:latin typeface="Cambria Math"/>
                              <a:ea typeface="+mn-ea"/>
                              <a:cs typeface="+mn-cs"/>
                            </a:rPr>
                            <m:t>𝑓</m:t>
                          </m:r>
                        </m:sub>
                      </m:sSub>
                      <m:r>
                        <a:rPr kumimoji="0" lang="en-GB" sz="1800" b="0" i="1" u="none" strike="noStrike" kern="1200" cap="none" spc="0" normalizeH="0" baseline="0" noProof="0">
                          <a:ln>
                            <a:noFill/>
                          </a:ln>
                          <a:solidFill>
                            <a:prstClr val="black"/>
                          </a:solidFill>
                          <a:effectLst/>
                          <a:uLnTx/>
                          <a:uFillTx/>
                          <a:latin typeface="Cambria Math"/>
                          <a:ea typeface="+mn-ea"/>
                          <a:cs typeface="+mn-cs"/>
                        </a:rPr>
                        <m:t>+</m:t>
                      </m:r>
                      <m:sSub>
                        <m:sSub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𝛽</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sub>
                      </m:s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d>
                        <m:d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sSub>
                            <m:sSub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𝑟</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r>
                            <a:rPr kumimoji="0" lang="en-GB" sz="1800" b="0" i="1" u="none" strike="noStrike" kern="1200" cap="none" spc="0" normalizeH="0" baseline="0" noProof="0">
                              <a:ln>
                                <a:noFill/>
                              </a:ln>
                              <a:solidFill>
                                <a:prstClr val="black"/>
                              </a:solidFill>
                              <a:effectLst/>
                              <a:uLnTx/>
                              <a:uFillTx/>
                              <a:latin typeface="Cambria Math"/>
                              <a:ea typeface="+mn-ea"/>
                              <a:cs typeface="+mn-cs"/>
                            </a:rPr>
                            <m:t>−</m:t>
                          </m:r>
                          <m:sSub>
                            <m:sSubPr>
                              <m:ctrlP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a:ea typeface="+mn-ea"/>
                                  <a:cs typeface="+mn-cs"/>
                                </a:rPr>
                                <m:t>𝑟</m:t>
                              </m:r>
                            </m:e>
                            <m:sub>
                              <m:r>
                                <a:rPr kumimoji="0" lang="en-GB" sz="1800" b="0" i="1" u="none" strike="noStrike" kern="1200" cap="none" spc="0" normalizeH="0" baseline="0" noProof="0">
                                  <a:ln>
                                    <a:noFill/>
                                  </a:ln>
                                  <a:solidFill>
                                    <a:prstClr val="black"/>
                                  </a:solidFill>
                                  <a:effectLst/>
                                  <a:uLnTx/>
                                  <a:uFillTx/>
                                  <a:latin typeface="Cambria Math"/>
                                  <a:ea typeface="+mn-ea"/>
                                  <a:cs typeface="+mn-cs"/>
                                </a:rPr>
                                <m:t>𝑓</m:t>
                              </m:r>
                            </m:sub>
                          </m:sSub>
                        </m:e>
                      </m:d>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4" name="Rectangle 13"/>
              <p:cNvSpPr>
                <a:spLocks noRot="1" noChangeAspect="1" noMove="1" noResize="1" noEditPoints="1" noAdjustHandles="1" noChangeArrowheads="1" noChangeShapeType="1" noTextEdit="1"/>
              </p:cNvSpPr>
              <p:nvPr/>
            </p:nvSpPr>
            <p:spPr>
              <a:xfrm>
                <a:off x="6900743" y="2452429"/>
                <a:ext cx="2452531" cy="411331"/>
              </a:xfrm>
              <a:prstGeom prst="rect">
                <a:avLst/>
              </a:prstGeom>
              <a:blipFill>
                <a:blip r:embed="rId3"/>
                <a:stretch>
                  <a:fillRect b="-8824"/>
                </a:stretch>
              </a:blipFill>
            </p:spPr>
            <p:txBody>
              <a:bodyPr/>
              <a:lstStyle/>
              <a:p>
                <a:r>
                  <a:rPr lang="en-GB">
                    <a:noFill/>
                  </a:rPr>
                  <a:t> </a:t>
                </a:r>
              </a:p>
            </p:txBody>
          </p:sp>
        </mc:Fallback>
      </mc:AlternateContent>
      <p:sp>
        <p:nvSpPr>
          <p:cNvPr id="7" name="Rectangle 6"/>
          <p:cNvSpPr/>
          <p:nvPr/>
        </p:nvSpPr>
        <p:spPr>
          <a:xfrm>
            <a:off x="8160657" y="3068962"/>
            <a:ext cx="2039801" cy="1800201"/>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Security Market Line (SML) shows the required return on projects</a:t>
            </a:r>
          </a:p>
        </p:txBody>
      </p:sp>
      <p:sp>
        <p:nvSpPr>
          <p:cNvPr id="9" name="Rectangle 8"/>
          <p:cNvSpPr/>
          <p:nvPr/>
        </p:nvSpPr>
        <p:spPr>
          <a:xfrm>
            <a:off x="1611056" y="5244909"/>
            <a:ext cx="8949440" cy="154773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schemeClr val="tx1"/>
                </a:solidFill>
                <a:effectLst/>
                <a:uLnTx/>
                <a:uFillTx/>
                <a:latin typeface="Calibri" panose="020F0502020204030204"/>
                <a:ea typeface="+mn-ea"/>
                <a:cs typeface="+mn-cs"/>
              </a:rPr>
              <a:t>Once Again</a:t>
            </a:r>
            <a:r>
              <a:rPr kumimoji="0" lang="en-GB" sz="2000" b="1" i="0" u="none" strike="noStrike" kern="1200" cap="none" spc="0" normalizeH="0" baseline="0" noProof="0" dirty="0">
                <a:ln>
                  <a:noFill/>
                </a:ln>
                <a:solidFill>
                  <a:schemeClr val="tx1"/>
                </a:solidFill>
                <a:effectLst/>
                <a:uLnTx/>
                <a:uFillTx/>
                <a:latin typeface="Calibri" panose="020F0502020204030204"/>
                <a:ea typeface="+mn-ea"/>
                <a:cs typeface="+mn-cs"/>
              </a:rPr>
              <a:t>: </a:t>
            </a:r>
            <a:r>
              <a:rPr kumimoji="0" lang="en-GB" sz="2000" b="0" i="0" u="none" strike="noStrike" kern="1200" cap="none" spc="0" normalizeH="0" baseline="0" noProof="0" dirty="0">
                <a:ln>
                  <a:noFill/>
                </a:ln>
                <a:solidFill>
                  <a:schemeClr val="tx1"/>
                </a:solidFill>
                <a:effectLst/>
                <a:uLnTx/>
                <a:uFillTx/>
                <a:latin typeface="Calibri" panose="020F0502020204030204"/>
                <a:ea typeface="+mn-ea"/>
                <a:cs typeface="+mn-cs"/>
              </a:rPr>
              <a:t>When there is </a:t>
            </a:r>
            <a:r>
              <a:rPr kumimoji="0" lang="en-GB" sz="2000" b="0" i="0" u="none" strike="noStrike" kern="1200" cap="none" spc="0" normalizeH="0" baseline="0" noProof="0" dirty="0">
                <a:ln>
                  <a:noFill/>
                </a:ln>
                <a:solidFill>
                  <a:srgbClr val="00B0F0"/>
                </a:solidFill>
                <a:effectLst/>
                <a:uLnTx/>
                <a:uFillTx/>
                <a:latin typeface="Calibri" panose="020F0502020204030204"/>
                <a:ea typeface="+mn-ea"/>
                <a:cs typeface="+mn-cs"/>
              </a:rPr>
              <a:t>no debt </a:t>
            </a:r>
            <a:r>
              <a:rPr kumimoji="0" lang="en-GB" sz="2000" b="0" i="0" u="none" strike="noStrike" kern="1200" cap="none" spc="0" normalizeH="0" baseline="0" noProof="0" dirty="0">
                <a:ln>
                  <a:noFill/>
                </a:ln>
                <a:solidFill>
                  <a:schemeClr val="tx1"/>
                </a:solidFill>
                <a:effectLst/>
                <a:uLnTx/>
                <a:uFillTx/>
                <a:latin typeface="Calibri" panose="020F0502020204030204"/>
                <a:ea typeface="+mn-ea"/>
                <a:cs typeface="+mn-cs"/>
              </a:rPr>
              <a:t>the company’s cost of capital is measured by the company’s cost of equity. In this example,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7.9%</a:t>
            </a:r>
            <a:r>
              <a:rPr kumimoji="0" lang="en-GB" sz="2000" b="0" i="0" u="none" strike="noStrike" kern="1200" cap="none" spc="0" normalizeH="0" baseline="0" noProof="0" dirty="0">
                <a:ln>
                  <a:noFill/>
                </a:ln>
                <a:solidFill>
                  <a:schemeClr val="tx1"/>
                </a:solidFill>
                <a:effectLst/>
                <a:uLnTx/>
                <a:uFillTx/>
                <a:latin typeface="Calibri" panose="020F0502020204030204"/>
                <a:ea typeface="+mn-ea"/>
                <a:cs typeface="+mn-cs"/>
              </a:rPr>
              <a:t> is the return on equity (cost of equity) but at the same time (as a fixed value) it is the company’s cost of capital. </a:t>
            </a:r>
          </a:p>
        </p:txBody>
      </p:sp>
      <p:sp>
        <p:nvSpPr>
          <p:cNvPr id="12" name="TextBox 11"/>
          <p:cNvSpPr txBox="1"/>
          <p:nvPr/>
        </p:nvSpPr>
        <p:spPr>
          <a:xfrm>
            <a:off x="3757734" y="3287306"/>
            <a:ext cx="767779" cy="861774"/>
          </a:xfrm>
          <a:prstGeom prst="rect">
            <a:avLst/>
          </a:prstGeom>
          <a:solidFill>
            <a:schemeClr val="bg1"/>
          </a:solidFill>
          <a:ln>
            <a:no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anose="020F0502020204030204"/>
                <a:ea typeface="+mn-ea"/>
                <a:cs typeface="+mn-cs"/>
              </a:rPr>
              <a:t>Company cost of capital with no debt</a:t>
            </a:r>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9CFF4166-0377-4173-A57B-5EDACC7BE901}"/>
                  </a:ext>
                </a:extLst>
              </p:cNvPr>
              <p:cNvSpPr/>
              <p:nvPr/>
            </p:nvSpPr>
            <p:spPr>
              <a:xfrm>
                <a:off x="4207113" y="4003857"/>
                <a:ext cx="422295" cy="3915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a:rPr>
                            <m:t>𝑟</m:t>
                          </m:r>
                        </m:e>
                        <m:sub>
                          <m:r>
                            <a:rPr lang="en-GB" i="1">
                              <a:solidFill>
                                <a:prstClr val="black"/>
                              </a:solidFill>
                              <a:latin typeface="Cambria Math"/>
                            </a:rPr>
                            <m:t>𝑓</m:t>
                          </m:r>
                        </m:sub>
                      </m:sSub>
                    </m:oMath>
                  </m:oMathPara>
                </a14:m>
                <a:endParaRPr lang="en-GB" dirty="0"/>
              </a:p>
            </p:txBody>
          </p:sp>
        </mc:Choice>
        <mc:Fallback xmlns="">
          <p:sp>
            <p:nvSpPr>
              <p:cNvPr id="13" name="Rectangle 12">
                <a:extLst>
                  <a:ext uri="{FF2B5EF4-FFF2-40B4-BE49-F238E27FC236}">
                    <a16:creationId xmlns:a16="http://schemas.microsoft.com/office/drawing/2014/main" id="{9CFF4166-0377-4173-A57B-5EDACC7BE901}"/>
                  </a:ext>
                </a:extLst>
              </p:cNvPr>
              <p:cNvSpPr>
                <a:spLocks noRot="1" noChangeAspect="1" noMove="1" noResize="1" noEditPoints="1" noAdjustHandles="1" noChangeArrowheads="1" noChangeShapeType="1" noTextEdit="1"/>
              </p:cNvSpPr>
              <p:nvPr/>
            </p:nvSpPr>
            <p:spPr>
              <a:xfrm>
                <a:off x="4207113" y="4003857"/>
                <a:ext cx="422295" cy="391582"/>
              </a:xfrm>
              <a:prstGeom prst="rect">
                <a:avLst/>
              </a:prstGeom>
              <a:blipFill>
                <a:blip r:embed="rId4"/>
                <a:stretch>
                  <a:fillRect b="-9375"/>
                </a:stretch>
              </a:blipFill>
            </p:spPr>
            <p:txBody>
              <a:bodyPr/>
              <a:lstStyle/>
              <a:p>
                <a:r>
                  <a:rPr lang="en-GB">
                    <a:noFill/>
                  </a:rPr>
                  <a:t> </a:t>
                </a:r>
              </a:p>
            </p:txBody>
          </p:sp>
        </mc:Fallback>
      </mc:AlternateContent>
      <p:sp>
        <p:nvSpPr>
          <p:cNvPr id="15" name="Slide Number Placeholder 14">
            <a:extLst>
              <a:ext uri="{FF2B5EF4-FFF2-40B4-BE49-F238E27FC236}">
                <a16:creationId xmlns:a16="http://schemas.microsoft.com/office/drawing/2014/main" id="{5DD688AD-9D53-4F33-8BAC-5C2F696D73CA}"/>
              </a:ext>
            </a:extLst>
          </p:cNvPr>
          <p:cNvSpPr>
            <a:spLocks noGrp="1"/>
          </p:cNvSpPr>
          <p:nvPr>
            <p:ph type="sldNum" sz="quarter" idx="12"/>
          </p:nvPr>
        </p:nvSpPr>
        <p:spPr/>
        <p:txBody>
          <a:bodyPr/>
          <a:lstStyle/>
          <a:p>
            <a:fld id="{E268A2EE-60DF-4D9A-BDB5-E8B57244CE40}" type="slidenum">
              <a:rPr lang="en-GB" smtClean="0"/>
              <a:pPr/>
              <a:t>44</a:t>
            </a:fld>
            <a:endParaRPr lang="en-GB"/>
          </a:p>
        </p:txBody>
      </p:sp>
    </p:spTree>
    <p:extLst>
      <p:ext uri="{BB962C8B-B14F-4D97-AF65-F5344CB8AC3E}">
        <p14:creationId xmlns:p14="http://schemas.microsoft.com/office/powerpoint/2010/main" val="12798372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04056"/>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Company Cost of Capital (</a:t>
            </a:r>
            <a:r>
              <a:rPr lang="en-GB" sz="2800" b="1" u="sng" dirty="0">
                <a:solidFill>
                  <a:schemeClr val="tx1"/>
                </a:solidFill>
              </a:rPr>
              <a:t>With Debt</a:t>
            </a:r>
            <a:r>
              <a:rPr lang="en-GB" sz="2800" dirty="0">
                <a:solidFill>
                  <a:schemeClr val="tx1"/>
                </a:solidFill>
              </a:rPr>
              <a:t>)</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35360" y="1340768"/>
                <a:ext cx="11593288" cy="5508172"/>
              </a:xfrm>
            </p:spPr>
            <p:txBody>
              <a:bodyPr>
                <a:normAutofit/>
              </a:bodyPr>
              <a:lstStyle/>
              <a:p>
                <a:pPr>
                  <a:buFont typeface="Wingdings" panose="05000000000000000000" pitchFamily="2" charset="2"/>
                  <a:buChar char="q"/>
                </a:pPr>
                <a:r>
                  <a:rPr lang="en-GB" sz="2400" b="1" dirty="0">
                    <a:latin typeface="Arial" panose="020B0604020202020204" pitchFamily="34" charset="0"/>
                    <a:cs typeface="Arial" panose="020B0604020202020204" pitchFamily="34" charset="0"/>
                  </a:rPr>
                  <a:t> The cost of capital for a company with Equity &amp; debt: </a:t>
                </a:r>
              </a:p>
              <a:p>
                <a:pPr>
                  <a:buFont typeface="Arial" panose="020B0604020202020204" pitchFamily="34" charset="0"/>
                  <a:buChar char="•"/>
                </a:pPr>
                <a:endParaRPr lang="en-GB" sz="2400" u="sng" dirty="0"/>
              </a:p>
              <a:p>
                <a:pPr>
                  <a:buFont typeface="Arial" panose="020B0604020202020204" pitchFamily="34" charset="0"/>
                  <a:buChar char="•"/>
                </a:pPr>
                <a:r>
                  <a:rPr lang="en-GB" sz="2400" u="sng" dirty="0"/>
                  <a:t>But this rate is not very realistic because the assumption of having no outstanding debt (specifically for large corporations) is far from reality</a:t>
                </a:r>
                <a:r>
                  <a:rPr lang="en-GB" sz="2400" dirty="0"/>
                  <a:t>. </a:t>
                </a:r>
              </a:p>
              <a:p>
                <a:pPr marL="109728" indent="0">
                  <a:buNone/>
                </a:pPr>
                <a:endParaRPr lang="en-GB" sz="800" dirty="0"/>
              </a:p>
              <a:p>
                <a:pPr>
                  <a:buFont typeface="Arial" panose="020B0604020202020204" pitchFamily="34" charset="0"/>
                  <a:buChar char="•"/>
                </a:pPr>
                <a:r>
                  <a:rPr lang="en-GB" sz="2400" dirty="0"/>
                  <a:t>A portfolio of all the company’s securities includes </a:t>
                </a:r>
                <a:r>
                  <a:rPr lang="en-GB" sz="2400" u="sng" dirty="0">
                    <a:solidFill>
                      <a:srgbClr val="FF0000"/>
                    </a:solidFill>
                  </a:rPr>
                  <a:t>debt</a:t>
                </a:r>
                <a:r>
                  <a:rPr lang="en-GB" sz="2400" dirty="0"/>
                  <a:t> as well as </a:t>
                </a:r>
                <a:r>
                  <a:rPr lang="en-GB" sz="2400" u="sng" dirty="0">
                    <a:solidFill>
                      <a:srgbClr val="FF0000"/>
                    </a:solidFill>
                  </a:rPr>
                  <a:t>equity</a:t>
                </a:r>
                <a:r>
                  <a:rPr lang="en-GB" sz="2400" dirty="0"/>
                  <a:t>.</a:t>
                </a:r>
              </a:p>
              <a:p>
                <a:pPr marL="109728" indent="0">
                  <a:buNone/>
                </a:pPr>
                <a:endParaRPr lang="en-GB" sz="800" dirty="0"/>
              </a:p>
              <a:p>
                <a:pPr lvl="0">
                  <a:buFont typeface="Arial" panose="020B0604020202020204" pitchFamily="34" charset="0"/>
                  <a:buChar char="•"/>
                </a:pPr>
                <a:r>
                  <a:rPr lang="en-GB" sz="2400" dirty="0"/>
                  <a:t>According to the balance sheet of any company, the company’s market value </a:t>
                </a:r>
                <a14:m>
                  <m:oMath xmlns:m="http://schemas.openxmlformats.org/officeDocument/2006/math">
                    <m:r>
                      <a:rPr lang="en-GB" sz="2400" i="1">
                        <a:solidFill>
                          <a:srgbClr val="FF0000"/>
                        </a:solidFill>
                        <a:latin typeface="Cambria Math" panose="02040503050406030204" pitchFamily="18" charset="0"/>
                      </a:rPr>
                      <m:t>𝑉</m:t>
                    </m:r>
                  </m:oMath>
                </a14:m>
                <a:r>
                  <a:rPr lang="en-GB" sz="2400" dirty="0"/>
                  <a:t> (= asset value of the company in the market) is the summation of the company’s debt </a:t>
                </a:r>
                <a14:m>
                  <m:oMath xmlns:m="http://schemas.openxmlformats.org/officeDocument/2006/math">
                    <m:r>
                      <a:rPr lang="en-GB" sz="2400" i="1">
                        <a:solidFill>
                          <a:srgbClr val="FF0000"/>
                        </a:solidFill>
                        <a:latin typeface="Cambria Math" panose="02040503050406030204" pitchFamily="18" charset="0"/>
                      </a:rPr>
                      <m:t>𝐷</m:t>
                    </m:r>
                  </m:oMath>
                </a14:m>
                <a:r>
                  <a:rPr lang="en-GB" sz="2400" dirty="0"/>
                  <a:t> and the company’s equity </a:t>
                </a:r>
                <a14:m>
                  <m:oMath xmlns:m="http://schemas.openxmlformats.org/officeDocument/2006/math">
                    <m:r>
                      <a:rPr lang="en-GB" sz="2400" i="1">
                        <a:solidFill>
                          <a:srgbClr val="FF0000"/>
                        </a:solidFill>
                        <a:latin typeface="Cambria Math" panose="02040503050406030204" pitchFamily="18" charset="0"/>
                      </a:rPr>
                      <m:t>𝐸</m:t>
                    </m:r>
                  </m:oMath>
                </a14:m>
                <a:r>
                  <a:rPr lang="en-GB" sz="2400" dirty="0"/>
                  <a:t>, i.e.</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𝑉</m:t>
                      </m:r>
                      <m:r>
                        <a:rPr lang="en-GB" sz="2400" i="1">
                          <a:latin typeface="Cambria Math" panose="02040503050406030204" pitchFamily="18" charset="0"/>
                        </a:rPr>
                        <m:t>=</m:t>
                      </m:r>
                      <m:r>
                        <a:rPr lang="en-GB" sz="2400" i="1">
                          <a:latin typeface="Cambria Math" panose="02040503050406030204" pitchFamily="18" charset="0"/>
                        </a:rPr>
                        <m:t>𝐷</m:t>
                      </m:r>
                      <m:r>
                        <a:rPr lang="en-GB" sz="2400" i="1">
                          <a:latin typeface="Cambria Math" panose="02040503050406030204" pitchFamily="18" charset="0"/>
                        </a:rPr>
                        <m:t>+</m:t>
                      </m:r>
                      <m:r>
                        <a:rPr lang="en-GB" sz="2400" i="1">
                          <a:latin typeface="Cambria Math" panose="02040503050406030204" pitchFamily="18" charset="0"/>
                        </a:rPr>
                        <m:t>𝐸</m:t>
                      </m:r>
                    </m:oMath>
                  </m:oMathPara>
                </a14:m>
                <a:endParaRPr lang="en-GB" sz="2400" dirty="0"/>
              </a:p>
              <a:p>
                <a:pPr marL="109728" indent="0">
                  <a:buNone/>
                </a:pPr>
                <a:endParaRPr lang="en-GB" sz="800" dirty="0"/>
              </a:p>
              <a:p>
                <a:pPr lvl="0">
                  <a:buFont typeface="Arial" panose="020B0604020202020204" pitchFamily="34" charset="0"/>
                  <a:buChar char="•"/>
                </a:pPr>
                <a:r>
                  <a:rPr lang="en-GB" sz="2200" dirty="0">
                    <a:solidFill>
                      <a:prstClr val="black"/>
                    </a:solidFill>
                  </a:rPr>
                  <a:t>The company cost of capital, in this case, is not the cost of debt or the cost of equity alone, but it </a:t>
                </a:r>
                <a:r>
                  <a:rPr lang="en-GB" sz="2200" u="sng" dirty="0">
                    <a:solidFill>
                      <a:prstClr val="black"/>
                    </a:solidFill>
                  </a:rPr>
                  <a:t>is a weighted average cost of capital (</a:t>
                </a:r>
                <a:r>
                  <a:rPr lang="en-GB" sz="2200" u="sng" dirty="0">
                    <a:solidFill>
                      <a:srgbClr val="FF0000"/>
                    </a:solidFill>
                  </a:rPr>
                  <a:t>average rate of returns demanded by investors</a:t>
                </a:r>
                <a:r>
                  <a:rPr lang="en-GB" sz="2200" u="sng" dirty="0">
                    <a:solidFill>
                      <a:prstClr val="black"/>
                    </a:solidFill>
                  </a:rPr>
                  <a:t>) that the company acquired through debt or equity</a:t>
                </a:r>
                <a:r>
                  <a:rPr lang="en-GB" sz="2200" dirty="0">
                    <a:solidFill>
                      <a:prstClr val="black"/>
                    </a:solidFill>
                  </a:rPr>
                  <a:t>. We return to this point a bit later.</a:t>
                </a: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endParaRPr kumimoji="0" lang="en-GB" sz="2000" b="1"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indent="0">
                  <a:buNone/>
                </a:pPr>
                <a:endParaRPr lang="en-GB"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93288" cy="5508172"/>
              </a:xfrm>
              <a:blipFill>
                <a:blip r:embed="rId2"/>
                <a:stretch>
                  <a:fillRect t="-774" r="-210"/>
                </a:stretch>
              </a:blipFill>
            </p:spPr>
            <p:txBody>
              <a:bodyPr/>
              <a:lstStyle/>
              <a:p>
                <a:r>
                  <a:rPr lang="en-GB">
                    <a:noFill/>
                  </a:rPr>
                  <a:t> </a:t>
                </a:r>
              </a:p>
            </p:txBody>
          </p:sp>
        </mc:Fallback>
      </mc:AlternateContent>
      <p:sp>
        <p:nvSpPr>
          <p:cNvPr id="4" name="Rectangle 3"/>
          <p:cNvSpPr/>
          <p:nvPr/>
        </p:nvSpPr>
        <p:spPr>
          <a:xfrm>
            <a:off x="1598847" y="1124746"/>
            <a:ext cx="8961651" cy="36933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472354C9-7446-42A6-8B52-7327E561CC02}"/>
              </a:ext>
            </a:extLst>
          </p:cNvPr>
          <p:cNvSpPr>
            <a:spLocks noGrp="1"/>
          </p:cNvSpPr>
          <p:nvPr>
            <p:ph type="sldNum" sz="quarter" idx="12"/>
          </p:nvPr>
        </p:nvSpPr>
        <p:spPr/>
        <p:txBody>
          <a:bodyPr/>
          <a:lstStyle/>
          <a:p>
            <a:fld id="{E268A2EE-60DF-4D9A-BDB5-E8B57244CE40}" type="slidenum">
              <a:rPr lang="en-GB" smtClean="0"/>
              <a:pPr/>
              <a:t>45</a:t>
            </a:fld>
            <a:endParaRPr lang="en-GB"/>
          </a:p>
        </p:txBody>
      </p:sp>
    </p:spTree>
    <p:extLst>
      <p:ext uri="{BB962C8B-B14F-4D97-AF65-F5344CB8AC3E}">
        <p14:creationId xmlns:p14="http://schemas.microsoft.com/office/powerpoint/2010/main" val="18892734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04056"/>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Company Cost of Capital (</a:t>
            </a:r>
            <a:r>
              <a:rPr lang="en-GB" sz="2800" b="1" u="sng" dirty="0">
                <a:solidFill>
                  <a:schemeClr val="tx1"/>
                </a:solidFill>
              </a:rPr>
              <a:t>With Debt</a:t>
            </a:r>
            <a:r>
              <a:rPr lang="en-GB" sz="2800" dirty="0">
                <a:solidFill>
                  <a:schemeClr val="tx1"/>
                </a:solidFill>
              </a:rPr>
              <a: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08172"/>
              </a:xfrm>
            </p:spPr>
            <p:txBody>
              <a:bodyPr>
                <a:normAutofit lnSpcReduction="10000"/>
              </a:bodyPr>
              <a:lstStyle/>
              <a:p>
                <a:pPr marR="0" lvl="0"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If </a:t>
                </a:r>
                <a14:m>
                  <m:oMath xmlns:m="http://schemas.openxmlformats.org/officeDocument/2006/math">
                    <m:sSub>
                      <m:sSubPr>
                        <m:ctrlPr>
                          <a:rPr kumimoji="0" lang="en-GB" alt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GB" alt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𝑟</m:t>
                        </m:r>
                      </m:e>
                      <m:sub>
                        <m:r>
                          <a:rPr kumimoji="0" lang="en-GB" alt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𝐷</m:t>
                        </m:r>
                      </m:sub>
                    </m:sSub>
                  </m:oMath>
                </a14:m>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 represents the rate of paying debt ( to lenders or bondholders) then </a:t>
                </a:r>
              </a:p>
              <a:p>
                <a:pPr marR="0" lvl="0"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endPar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14:m>
                  <m:oMathPara xmlns:m="http://schemas.openxmlformats.org/officeDocument/2006/math">
                    <m:oMathParaPr>
                      <m:jc m:val="centerGroup"/>
                    </m:oMathParaPr>
                    <m:oMath xmlns:m="http://schemas.openxmlformats.org/officeDocument/2006/math">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𝑪𝒐𝒎𝒑𝒂𝒏𝒚</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𝒄𝒐𝒔𝒕</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𝒐𝒇</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𝒄𝒂𝒑𝒊𝒕𝒂𝒍</m:t>
                      </m:r>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𝑫</m:t>
                          </m:r>
                        </m:num>
                        <m:den>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𝑽</m:t>
                          </m:r>
                        </m:den>
                      </m:f>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𝑫</m:t>
                          </m:r>
                        </m:sub>
                      </m:s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𝑬</m:t>
                          </m:r>
                        </m:num>
                        <m:den>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𝑽</m:t>
                          </m:r>
                        </m:den>
                      </m:f>
                      <m:r>
                        <a:rPr kumimoji="0" lang="en-GB" sz="20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𝑬</m:t>
                          </m:r>
                        </m:sub>
                      </m:sSub>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𝑫</m:t>
                          </m:r>
                        </m:num>
                        <m:den>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𝑫</m:t>
                          </m:r>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𝑬</m:t>
                          </m:r>
                        </m:den>
                      </m:f>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𝑫</m:t>
                          </m:r>
                        </m:sub>
                      </m:s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𝑬</m:t>
                          </m:r>
                        </m:num>
                        <m:den>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𝑫</m:t>
                          </m:r>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𝑬</m:t>
                          </m:r>
                        </m:den>
                      </m:f>
                      <m:r>
                        <a:rPr kumimoji="0" lang="en-GB" sz="2000" b="1"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𝑬</m:t>
                          </m:r>
                        </m:sub>
                      </m:sSub>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𝑾𝑨𝑪𝑪</m:t>
                          </m:r>
                        </m:sub>
                      </m:sSub>
                    </m:oMath>
                  </m:oMathPara>
                </a14:m>
                <a:endParaRPr kumimoji="0" lang="en-GB" sz="2000" b="1"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In some books, the company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cost of capital </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is also called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asset cost of capital </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or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overall cost of capital</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a:t>
                </a: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For example, for a company with a balance sheet composed of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40%</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debt and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60%</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equity, if </a:t>
                </a:r>
                <a14:m>
                  <m:oMath xmlns:m="http://schemas.openxmlformats.org/officeDocument/2006/math">
                    <m:sSub>
                      <m:sSubPr>
                        <m:ctrlP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𝐷</m:t>
                        </m:r>
                      </m:sub>
                    </m:sSub>
                  </m:oMath>
                </a14:m>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and </a:t>
                </a:r>
                <a14:m>
                  <m:oMath xmlns:m="http://schemas.openxmlformats.org/officeDocument/2006/math">
                    <m:sSub>
                      <m:sSubPr>
                        <m:ctrlP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𝐸</m:t>
                        </m:r>
                      </m:sub>
                    </m:sSub>
                  </m:oMath>
                </a14:m>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are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8%</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and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12% </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respectively, then the company cost of capital will be:</a:t>
                </a: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14:m>
                  <m:oMathPara xmlns:m="http://schemas.openxmlformats.org/officeDocument/2006/math">
                    <m:oMathParaPr>
                      <m:jc m:val="centerGroup"/>
                    </m:oMathParaPr>
                    <m:oMath xmlns:m="http://schemas.openxmlformats.org/officeDocument/2006/math">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𝐶𝑜𝑚𝑝𝑎𝑛</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𝑦</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𝑐𝑜𝑠𝑡</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𝑜𝑓</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𝑐𝑎𝑝𝑖𝑡𝑎𝑙</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𝑊𝐴𝐶𝐶</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)=8×0.4+12×0.6=10.4%</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The real interest paid to the lenders can be obtained after deducting tax. So,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after-tax cost of debt </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will be </a:t>
                </a:r>
                <a14:m>
                  <m:oMath xmlns:m="http://schemas.openxmlformats.org/officeDocument/2006/math">
                    <m:d>
                      <m:dPr>
                        <m:ctrlP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𝜏</m:t>
                        </m:r>
                      </m:e>
                    </m:d>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𝐷</m:t>
                        </m:r>
                      </m:sub>
                    </m:sSub>
                  </m:oMath>
                </a14:m>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and eventually the </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weighted average cost of capital </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a:t>
                </a:r>
                <a:r>
                  <a:rPr kumimoji="0" lang="en-GB" sz="2000" b="0" i="0" u="none" strike="noStrike" kern="1200" cap="none" spc="0" normalizeH="0" baseline="0" noProof="0" dirty="0">
                    <a:ln>
                      <a:noFill/>
                    </a:ln>
                    <a:solidFill>
                      <a:srgbClr val="FF0000"/>
                    </a:solidFill>
                    <a:effectLst/>
                    <a:uLnTx/>
                    <a:uFillTx/>
                    <a:latin typeface="Calibri" panose="020F0502020204030204"/>
                    <a:ea typeface="+mn-ea"/>
                    <a:cs typeface="+mn-cs"/>
                  </a:rPr>
                  <a:t>WACC</a:t>
                </a: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 can be calculated by:</a:t>
                </a:r>
              </a:p>
              <a:p>
                <a:pPr marL="365760" marR="0" lvl="0" indent="-256032"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14:m>
                  <m:oMathPara xmlns:m="http://schemas.openxmlformats.org/officeDocument/2006/math">
                    <m:oMathParaPr>
                      <m:jc m:val="centerGroup"/>
                    </m:oMathParaPr>
                    <m:oMath xmlns:m="http://schemas.openxmlformats.org/officeDocument/2006/math">
                      <m:r>
                        <a:rPr kumimoji="0" lang="en-GB" sz="2000" b="1"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𝐀𝐟𝐭𝐞𝐫</m:t>
                      </m:r>
                      <m:r>
                        <a:rPr kumimoji="0" lang="en-GB" sz="2000" b="1"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1"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𝐭𝐚𝐱</m:t>
                      </m:r>
                      <m:r>
                        <a:rPr kumimoji="0" lang="en-GB" sz="2000" b="1"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a:rPr kumimoji="0" lang="en-GB" sz="2000" b="1"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𝐖𝐀𝐂𝐂</m:t>
                      </m:r>
                      <m:r>
                        <a:rPr kumimoji="0" lang="en-GB" sz="2000" b="1"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GB" sz="20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𝑾𝑨𝑪𝑪</m:t>
                          </m:r>
                        </m:sub>
                      </m:sSub>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1"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𝝉</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𝑫</m:t>
                          </m:r>
                        </m:sub>
                      </m:sSub>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f>
                        <m:fPr>
                          <m:ctrlP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𝑫</m:t>
                          </m:r>
                        </m:num>
                        <m:den>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𝑽</m:t>
                          </m:r>
                        </m:den>
                      </m:f>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𝒓</m:t>
                          </m:r>
                        </m:e>
                        <m:sub>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𝑬</m:t>
                          </m:r>
                        </m:sub>
                      </m:sSub>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f>
                        <m:fPr>
                          <m:ctrlP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𝑬</m:t>
                          </m:r>
                        </m:num>
                        <m:den>
                          <m:r>
                            <a:rPr kumimoji="0" lang="en-GB"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𝑽</m:t>
                          </m:r>
                        </m:den>
                      </m:f>
                    </m:oMath>
                  </m:oMathPara>
                </a14:m>
                <a:endParaRPr kumimoji="0" lang="en-GB" sz="2000" b="1"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Now, it will be easy to calculate the PV of the investment project by applying WACC as a discount rate:</a:t>
                </a: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endParaRPr kumimoji="0" lang="en-GB" sz="9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300"/>
                  </a:spcBef>
                  <a:spcAft>
                    <a:spcPts val="0"/>
                  </a:spcAft>
                  <a:buClr>
                    <a:srgbClr val="F69200"/>
                  </a:buClr>
                  <a:buSzTx/>
                  <a:buFont typeface="Georgia"/>
                  <a:buNone/>
                  <a:tabLst/>
                  <a:defRPr/>
                </a:pPr>
                <a14:m>
                  <m:oMathPara xmlns:m="http://schemas.openxmlformats.org/officeDocument/2006/math">
                    <m:oMathParaPr>
                      <m:jc m:val="centerGroup"/>
                    </m:oMathParaPr>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𝑃𝑉</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nary>
                        <m:naryPr>
                          <m:chr m:val="∑"/>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naryPr>
                        <m:sub>
                          <m:r>
                            <m:rPr>
                              <m:brk m:alnAt="23"/>
                            </m:r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𝑖</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sub>
                        <m:sup>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𝑁</m:t>
                          </m:r>
                        </m:sup>
                        <m:e>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𝑖</m:t>
                                  </m:r>
                                </m:sub>
                              </m:sSub>
                            </m:num>
                            <m:den>
                              <m:sSup>
                                <m:sSup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pPr>
                                <m:e>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𝑊𝐴𝐶𝐶</m:t>
                                          </m:r>
                                        </m:sub>
                                      </m:sSub>
                                    </m:e>
                                  </m:d>
                                </m:e>
                                <m:sup>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𝑖</m:t>
                                  </m:r>
                                </m:sup>
                              </m:sSup>
                            </m:den>
                          </m:f>
                        </m:e>
                      </m:nary>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08172"/>
              </a:xfrm>
              <a:blipFill>
                <a:blip r:embed="rId2"/>
                <a:stretch>
                  <a:fillRect t="-1438"/>
                </a:stretch>
              </a:blipFill>
            </p:spPr>
            <p:txBody>
              <a:bodyPr/>
              <a:lstStyle/>
              <a:p>
                <a:r>
                  <a:rPr lang="en-GB">
                    <a:noFill/>
                  </a:rPr>
                  <a:t> </a:t>
                </a:r>
              </a:p>
            </p:txBody>
          </p:sp>
        </mc:Fallback>
      </mc:AlternateContent>
      <p:sp>
        <p:nvSpPr>
          <p:cNvPr id="4" name="Rectangle 3"/>
          <p:cNvSpPr/>
          <p:nvPr/>
        </p:nvSpPr>
        <p:spPr>
          <a:xfrm>
            <a:off x="1598847" y="1124746"/>
            <a:ext cx="8961651" cy="36933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472354C9-7446-42A6-8B52-7327E561CC02}"/>
              </a:ext>
            </a:extLst>
          </p:cNvPr>
          <p:cNvSpPr>
            <a:spLocks noGrp="1"/>
          </p:cNvSpPr>
          <p:nvPr>
            <p:ph type="sldNum" sz="quarter" idx="12"/>
          </p:nvPr>
        </p:nvSpPr>
        <p:spPr/>
        <p:txBody>
          <a:bodyPr/>
          <a:lstStyle/>
          <a:p>
            <a:fld id="{E268A2EE-60DF-4D9A-BDB5-E8B57244CE40}" type="slidenum">
              <a:rPr lang="en-GB" smtClean="0"/>
              <a:pPr/>
              <a:t>46</a:t>
            </a:fld>
            <a:endParaRPr lang="en-GB"/>
          </a:p>
        </p:txBody>
      </p:sp>
      <p:sp>
        <p:nvSpPr>
          <p:cNvPr id="6" name="TextBox 5">
            <a:extLst>
              <a:ext uri="{FF2B5EF4-FFF2-40B4-BE49-F238E27FC236}">
                <a16:creationId xmlns:a16="http://schemas.microsoft.com/office/drawing/2014/main" id="{9A74A2E6-C371-2D05-A4A0-6DBE72B67A07}"/>
              </a:ext>
            </a:extLst>
          </p:cNvPr>
          <p:cNvSpPr txBox="1"/>
          <p:nvPr/>
        </p:nvSpPr>
        <p:spPr>
          <a:xfrm>
            <a:off x="10528917" y="1789732"/>
            <a:ext cx="1399731" cy="738664"/>
          </a:xfrm>
          <a:prstGeom prst="rect">
            <a:avLst/>
          </a:prstGeom>
          <a:solidFill>
            <a:srgbClr val="00B050"/>
          </a:solidFill>
        </p:spPr>
        <p:txBody>
          <a:bodyPr wrap="square" rtlCol="0">
            <a:spAutoFit/>
          </a:bodyPr>
          <a:lstStyle/>
          <a:p>
            <a:pPr algn="ctr"/>
            <a:r>
              <a:rPr lang="en-GB" sz="1400" dirty="0">
                <a:solidFill>
                  <a:srgbClr val="FFFF00"/>
                </a:solidFill>
              </a:rPr>
              <a:t>Expected return on all assets of a company</a:t>
            </a:r>
          </a:p>
        </p:txBody>
      </p:sp>
      <p:cxnSp>
        <p:nvCxnSpPr>
          <p:cNvPr id="7" name="Straight Arrow Connector 6">
            <a:extLst>
              <a:ext uri="{FF2B5EF4-FFF2-40B4-BE49-F238E27FC236}">
                <a16:creationId xmlns:a16="http://schemas.microsoft.com/office/drawing/2014/main" id="{8BE5F0B6-6705-54DA-B20F-C22DC2348D35}"/>
              </a:ext>
            </a:extLst>
          </p:cNvPr>
          <p:cNvCxnSpPr>
            <a:cxnSpLocks/>
          </p:cNvCxnSpPr>
          <p:nvPr/>
        </p:nvCxnSpPr>
        <p:spPr>
          <a:xfrm flipV="1">
            <a:off x="10139743" y="1998134"/>
            <a:ext cx="288391" cy="321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E17A6A2-7DF6-7FF0-2B42-6A3DFB1E5689}"/>
              </a:ext>
            </a:extLst>
          </p:cNvPr>
          <p:cNvSpPr txBox="1"/>
          <p:nvPr/>
        </p:nvSpPr>
        <p:spPr>
          <a:xfrm>
            <a:off x="723900" y="4843016"/>
            <a:ext cx="1035050" cy="369332"/>
          </a:xfrm>
          <a:prstGeom prst="rect">
            <a:avLst/>
          </a:prstGeom>
          <a:noFill/>
        </p:spPr>
        <p:txBody>
          <a:bodyPr wrap="square" rtlCol="0">
            <a:spAutoFit/>
          </a:bodyPr>
          <a:lstStyle/>
          <a:p>
            <a:r>
              <a:rPr lang="en-GB" dirty="0"/>
              <a:t>Tax rate</a:t>
            </a:r>
          </a:p>
        </p:txBody>
      </p:sp>
      <p:sp>
        <p:nvSpPr>
          <p:cNvPr id="9" name="Arc 8">
            <a:extLst>
              <a:ext uri="{FF2B5EF4-FFF2-40B4-BE49-F238E27FC236}">
                <a16:creationId xmlns:a16="http://schemas.microsoft.com/office/drawing/2014/main" id="{208ECCDD-58F6-27F7-25E4-ACC0D2ED90FA}"/>
              </a:ext>
            </a:extLst>
          </p:cNvPr>
          <p:cNvSpPr/>
          <p:nvPr/>
        </p:nvSpPr>
        <p:spPr>
          <a:xfrm rot="5055658">
            <a:off x="722378" y="4483617"/>
            <a:ext cx="739775" cy="369332"/>
          </a:xfrm>
          <a:prstGeom prst="arc">
            <a:avLst>
              <a:gd name="adj1" fmla="val 16200000"/>
              <a:gd name="adj2" fmla="val 19796903"/>
            </a:avLst>
          </a:prstGeom>
          <a:ln>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6533199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41214" y="1031846"/>
                <a:ext cx="11913766" cy="5641071"/>
              </a:xfrm>
            </p:spPr>
            <p:txBody>
              <a:bodyPr>
                <a:normAutofit/>
              </a:bodyPr>
              <a:lstStyle/>
              <a:p>
                <a:pPr>
                  <a:spcAft>
                    <a:spcPts val="600"/>
                  </a:spcAft>
                  <a:buFont typeface="Arial" panose="020B0604020202020204" pitchFamily="34" charset="0"/>
                  <a:buChar char="•"/>
                </a:pPr>
                <a:r>
                  <a:rPr lang="en-GB" sz="2000" b="1" u="sng" dirty="0"/>
                  <a:t>Question</a:t>
                </a:r>
                <a:r>
                  <a:rPr lang="en-GB" sz="2000" dirty="0"/>
                  <a:t>: </a:t>
                </a:r>
                <a:r>
                  <a:rPr lang="en-GB" sz="2000" dirty="0" err="1"/>
                  <a:t>Ityesi</a:t>
                </a:r>
                <a:r>
                  <a:rPr lang="en-GB" sz="2000" dirty="0"/>
                  <a:t> Inc. wants to apply the WACC technique to value a project in the United Kingdom. The project will be completely self-contained in the United Kingdom, such that all revenues are generated, and all costs are incurred there. The technology used in the new products will be obsolete after four years. Annual sales are expected to be </a:t>
                </a:r>
                <a:r>
                  <a:rPr lang="en-GB" sz="2000" dirty="0">
                    <a:solidFill>
                      <a:srgbClr val="FF0000"/>
                    </a:solidFill>
                  </a:rPr>
                  <a:t>£37.5 million</a:t>
                </a:r>
                <a:r>
                  <a:rPr lang="en-GB" sz="2000" dirty="0"/>
                  <a:t> per year. Manufacturing costs and operating expenses are expected to total </a:t>
                </a:r>
                <a:r>
                  <a:rPr lang="en-GB" sz="2000" dirty="0">
                    <a:solidFill>
                      <a:srgbClr val="FF0000"/>
                    </a:solidFill>
                  </a:rPr>
                  <a:t>£15.625 million</a:t>
                </a:r>
                <a:r>
                  <a:rPr lang="en-GB" sz="2000" dirty="0"/>
                  <a:t> and </a:t>
                </a:r>
                <a:r>
                  <a:rPr lang="en-GB" sz="2000" dirty="0">
                    <a:solidFill>
                      <a:srgbClr val="FF0000"/>
                    </a:solidFill>
                  </a:rPr>
                  <a:t>£5.625</a:t>
                </a:r>
                <a:r>
                  <a:rPr lang="en-GB" sz="2000" dirty="0"/>
                  <a:t> </a:t>
                </a:r>
                <a:r>
                  <a:rPr lang="en-GB" sz="2000" dirty="0">
                    <a:solidFill>
                      <a:srgbClr val="FF0000"/>
                    </a:solidFill>
                  </a:rPr>
                  <a:t>million</a:t>
                </a:r>
                <a:r>
                  <a:rPr lang="en-GB" sz="2000" dirty="0"/>
                  <a:t> per year, respectively. Developing the product will require an upfront investment of </a:t>
                </a:r>
                <a:r>
                  <a:rPr lang="en-GB" sz="2000" dirty="0">
                    <a:solidFill>
                      <a:srgbClr val="FF0000"/>
                    </a:solidFill>
                  </a:rPr>
                  <a:t>£15 million</a:t>
                </a:r>
                <a:r>
                  <a:rPr lang="en-GB" sz="2000" dirty="0"/>
                  <a:t> in capital equipment that will be obsolete in four years and an initial marketing expense of </a:t>
                </a:r>
                <a:r>
                  <a:rPr lang="en-GB" sz="2000" dirty="0">
                    <a:solidFill>
                      <a:srgbClr val="FF0000"/>
                    </a:solidFill>
                  </a:rPr>
                  <a:t>£4.167 million</a:t>
                </a:r>
                <a:r>
                  <a:rPr lang="en-GB" sz="2000" dirty="0"/>
                  <a:t>. Ityesi pays a corporate tax rate of </a:t>
                </a:r>
                <a:r>
                  <a:rPr lang="en-GB" sz="2000" dirty="0">
                    <a:solidFill>
                      <a:srgbClr val="FF0000"/>
                    </a:solidFill>
                  </a:rPr>
                  <a:t>40%</a:t>
                </a:r>
                <a:r>
                  <a:rPr lang="en-GB" sz="2000" dirty="0"/>
                  <a:t> no matter in which country it manufactures its products. Assume the current spot exchange rate, </a:t>
                </a:r>
                <a14:m>
                  <m:oMath xmlns:m="http://schemas.openxmlformats.org/officeDocument/2006/math">
                    <m:r>
                      <a:rPr lang="en-GB" sz="2000" i="1" dirty="0" smtClean="0">
                        <a:solidFill>
                          <a:srgbClr val="FF0000"/>
                        </a:solidFill>
                        <a:latin typeface="Cambria Math" panose="02040503050406030204" pitchFamily="18" charset="0"/>
                      </a:rPr>
                      <m:t>𝑆</m:t>
                    </m:r>
                  </m:oMath>
                </a14:m>
                <a:r>
                  <a:rPr lang="en-GB" sz="2000" dirty="0"/>
                  <a:t>, is </a:t>
                </a:r>
                <a14:m>
                  <m:oMath xmlns:m="http://schemas.openxmlformats.org/officeDocument/2006/math">
                    <m:r>
                      <a:rPr lang="en-GB" sz="2000" b="0" i="1" smtClean="0">
                        <a:solidFill>
                          <a:srgbClr val="FF0000"/>
                        </a:solidFill>
                        <a:latin typeface="Cambria Math" panose="02040503050406030204" pitchFamily="18" charset="0"/>
                      </a:rPr>
                      <m:t>1.60</m:t>
                    </m:r>
                    <m:d>
                      <m:dPr>
                        <m:ctrlPr>
                          <a:rPr lang="en-GB" sz="2000" b="0" i="1" smtClean="0">
                            <a:latin typeface="Cambria Math" panose="02040503050406030204" pitchFamily="18" charset="0"/>
                          </a:rPr>
                        </m:ctrlPr>
                      </m:dPr>
                      <m:e>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m:t>
                            </m:r>
                          </m:num>
                          <m:den>
                            <m:r>
                              <a:rPr lang="en-GB" sz="2000" b="0" i="1" smtClean="0">
                                <a:solidFill>
                                  <a:srgbClr val="FF0000"/>
                                </a:solidFill>
                                <a:latin typeface="Cambria Math" panose="02040503050406030204" pitchFamily="18" charset="0"/>
                              </a:rPr>
                              <m:t>£</m:t>
                            </m:r>
                          </m:den>
                        </m:f>
                      </m:e>
                    </m:d>
                  </m:oMath>
                </a14:m>
                <a:r>
                  <a:rPr lang="en-GB" sz="2000" dirty="0"/>
                  <a:t>, also assume the risk-free rate on dollars,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m:t>
                        </m:r>
                      </m:sub>
                    </m:sSub>
                  </m:oMath>
                </a14:m>
                <a:r>
                  <a:rPr lang="en-GB" sz="2000" dirty="0"/>
                  <a:t>, is </a:t>
                </a:r>
                <a:r>
                  <a:rPr lang="en-GB" sz="2000" dirty="0">
                    <a:solidFill>
                      <a:srgbClr val="FF0000"/>
                    </a:solidFill>
                  </a:rPr>
                  <a:t>4%</a:t>
                </a:r>
                <a:r>
                  <a:rPr lang="en-GB" sz="2000" dirty="0"/>
                  <a:t> and the risk-free interest rate on pounds,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m:t>
                        </m:r>
                      </m:sub>
                    </m:sSub>
                  </m:oMath>
                </a14:m>
                <a:r>
                  <a:rPr lang="en-GB" sz="2000" dirty="0"/>
                  <a:t>, is </a:t>
                </a:r>
                <a:r>
                  <a:rPr lang="en-GB" sz="2000" dirty="0">
                    <a:solidFill>
                      <a:srgbClr val="FF0000"/>
                    </a:solidFill>
                  </a:rPr>
                  <a:t>7%</a:t>
                </a:r>
                <a:r>
                  <a:rPr lang="en-GB" sz="2000" dirty="0"/>
                  <a:t>. Using the tables below, find the value of Ityesi’s foreign project with WACC.</a:t>
                </a:r>
              </a:p>
              <a:p>
                <a:pPr marL="109728" indent="0">
                  <a:spcAft>
                    <a:spcPts val="600"/>
                  </a:spcAft>
                  <a:buNone/>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41214" y="1031846"/>
                <a:ext cx="11913766" cy="5641071"/>
              </a:xfrm>
              <a:blipFill>
                <a:blip r:embed="rId2"/>
                <a:stretch>
                  <a:fillRect t="-540" r="-716"/>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F6E3B0C7-C670-4B1E-AF68-F0EFB5F70335}"/>
              </a:ext>
            </a:extLst>
          </p:cNvPr>
          <p:cNvPicPr>
            <a:picLocks noChangeAspect="1"/>
          </p:cNvPicPr>
          <p:nvPr/>
        </p:nvPicPr>
        <p:blipFill>
          <a:blip r:embed="rId3"/>
          <a:stretch>
            <a:fillRect/>
          </a:stretch>
        </p:blipFill>
        <p:spPr>
          <a:xfrm>
            <a:off x="6132352" y="4144161"/>
            <a:ext cx="5831353" cy="2584967"/>
          </a:xfrm>
          <a:prstGeom prst="rect">
            <a:avLst/>
          </a:prstGeom>
        </p:spPr>
      </p:pic>
      <p:pic>
        <p:nvPicPr>
          <p:cNvPr id="5" name="Picture 4" descr="tbl31_03.gif">
            <a:extLst>
              <a:ext uri="{FF2B5EF4-FFF2-40B4-BE49-F238E27FC236}">
                <a16:creationId xmlns:a16="http://schemas.microsoft.com/office/drawing/2014/main" id="{38B9DCBB-63D6-422C-BDCD-7614F8534FE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296" y="5741580"/>
            <a:ext cx="5831353" cy="93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C429817-0211-4E11-819C-BDF51E172A08}"/>
              </a:ext>
            </a:extLst>
          </p:cNvPr>
          <p:cNvSpPr txBox="1"/>
          <p:nvPr/>
        </p:nvSpPr>
        <p:spPr>
          <a:xfrm>
            <a:off x="444617" y="5095249"/>
            <a:ext cx="5403513" cy="646331"/>
          </a:xfrm>
          <a:prstGeom prst="rect">
            <a:avLst/>
          </a:prstGeom>
          <a:noFill/>
        </p:spPr>
        <p:txBody>
          <a:bodyPr wrap="square" rtlCol="0">
            <a:spAutoFit/>
          </a:bodyPr>
          <a:lstStyle/>
          <a:p>
            <a:r>
              <a:rPr lang="en-GB" dirty="0"/>
              <a:t>Ityesi’s Current Market Value Balance Sheet ($ millions) and Cost of Capital Without the U.K. Project</a:t>
            </a:r>
          </a:p>
        </p:txBody>
      </p:sp>
      <p:sp>
        <p:nvSpPr>
          <p:cNvPr id="7" name="Slide Number Placeholder 6">
            <a:extLst>
              <a:ext uri="{FF2B5EF4-FFF2-40B4-BE49-F238E27FC236}">
                <a16:creationId xmlns:a16="http://schemas.microsoft.com/office/drawing/2014/main" id="{99C880F9-EEE0-4A3A-B9DC-D8A07B23A749}"/>
              </a:ext>
            </a:extLst>
          </p:cNvPr>
          <p:cNvSpPr>
            <a:spLocks noGrp="1"/>
          </p:cNvSpPr>
          <p:nvPr>
            <p:ph type="sldNum" sz="quarter" idx="12"/>
          </p:nvPr>
        </p:nvSpPr>
        <p:spPr/>
        <p:txBody>
          <a:bodyPr/>
          <a:lstStyle/>
          <a:p>
            <a:fld id="{E268A2EE-60DF-4D9A-BDB5-E8B57244CE40}" type="slidenum">
              <a:rPr lang="en-GB" smtClean="0"/>
              <a:pPr/>
              <a:t>47</a:t>
            </a:fld>
            <a:endParaRPr lang="en-GB"/>
          </a:p>
        </p:txBody>
      </p:sp>
      <p:sp>
        <p:nvSpPr>
          <p:cNvPr id="8" name="Rectangle 7">
            <a:extLst>
              <a:ext uri="{FF2B5EF4-FFF2-40B4-BE49-F238E27FC236}">
                <a16:creationId xmlns:a16="http://schemas.microsoft.com/office/drawing/2014/main" id="{00E5A7BD-68FD-4C87-ADAF-43BDC7CA2B7C}"/>
              </a:ext>
            </a:extLst>
          </p:cNvPr>
          <p:cNvSpPr/>
          <p:nvPr/>
        </p:nvSpPr>
        <p:spPr>
          <a:xfrm>
            <a:off x="9093666" y="5645791"/>
            <a:ext cx="503340" cy="10271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5C54A8CA-7C67-42B3-BEBF-1F90D2F2D6DB}"/>
              </a:ext>
            </a:extLst>
          </p:cNvPr>
          <p:cNvSpPr/>
          <p:nvPr/>
        </p:nvSpPr>
        <p:spPr>
          <a:xfrm>
            <a:off x="9669709" y="5645791"/>
            <a:ext cx="2245939" cy="102712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8C3F12B1-2B6C-4685-9355-B2D236329615}"/>
              </a:ext>
            </a:extLst>
          </p:cNvPr>
          <p:cNvSpPr/>
          <p:nvPr/>
        </p:nvSpPr>
        <p:spPr>
          <a:xfrm>
            <a:off x="4555222" y="5741580"/>
            <a:ext cx="1434517" cy="793444"/>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03336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09725" y="1132514"/>
            <a:ext cx="11845254" cy="5571309"/>
          </a:xfrm>
        </p:spPr>
        <p:txBody>
          <a:bodyPr>
            <a:normAutofit/>
          </a:bodyPr>
          <a:lstStyle/>
          <a:p>
            <a:pPr>
              <a:spcAft>
                <a:spcPts val="600"/>
              </a:spcAft>
              <a:buFont typeface="Arial" panose="020B0604020202020204" pitchFamily="34" charset="0"/>
              <a:buChar char="•"/>
            </a:pPr>
            <a:r>
              <a:rPr lang="en-GB" sz="2000" b="1" u="sng" dirty="0">
                <a:solidFill>
                  <a:srgbClr val="FF0000"/>
                </a:solidFill>
              </a:rPr>
              <a:t>Answer</a:t>
            </a:r>
            <a:r>
              <a:rPr lang="en-GB" sz="2000" dirty="0"/>
              <a:t>: Using the covered interest rate parity condition we can calculate forward exchange rates: </a:t>
            </a:r>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a:p>
            <a:pPr marL="109728" indent="0">
              <a:buNone/>
            </a:pPr>
            <a:r>
              <a:rPr lang="en-GB" sz="2000" b="1" u="sng" dirty="0">
                <a:solidFill>
                  <a:srgbClr val="FF0000"/>
                </a:solidFill>
              </a:rPr>
              <a:t>Free Cash Flow Conversion:</a:t>
            </a:r>
          </a:p>
          <a:p>
            <a:pPr>
              <a:buFont typeface="Arial" panose="020B0604020202020204" pitchFamily="34" charset="0"/>
              <a:buChar char="•"/>
            </a:pPr>
            <a:r>
              <a:rPr lang="en-GB" sz="2000" dirty="0"/>
              <a:t>Using these forward exchange rates, the expected free cash flows in dollars can be calculated by multiplying the expected cash flows in pounds by the forward exchange rate:</a:t>
            </a:r>
          </a:p>
          <a:p>
            <a:pPr>
              <a:buFont typeface="Arial" panose="020B0604020202020204" pitchFamily="34" charset="0"/>
              <a:buChar char="•"/>
            </a:pPr>
            <a:endParaRPr lang="en-GB" sz="2000" dirty="0"/>
          </a:p>
        </p:txBody>
      </p:sp>
      <mc:AlternateContent xmlns:mc="http://schemas.openxmlformats.org/markup-compatibility/2006" xmlns:a14="http://schemas.microsoft.com/office/drawing/2010/main">
        <mc:Choice Requires="a14">
          <p:sp>
            <p:nvSpPr>
              <p:cNvPr id="4" name="Object 4">
                <a:extLst>
                  <a:ext uri="{FF2B5EF4-FFF2-40B4-BE49-F238E27FC236}">
                    <a16:creationId xmlns:a16="http://schemas.microsoft.com/office/drawing/2014/main" id="{AA0D0F79-7F33-4638-85F5-9EF1B24948B8}"/>
                  </a:ext>
                </a:extLst>
              </p:cNvPr>
              <p:cNvSpPr txBox="1"/>
              <p:nvPr/>
            </p:nvSpPr>
            <p:spPr bwMode="auto">
              <a:xfrm>
                <a:off x="2330569" y="1569812"/>
                <a:ext cx="6962775" cy="2784074"/>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𝐹</m:t>
                          </m:r>
                        </m:e>
                        <m:sub>
                          <m:r>
                            <a:rPr lang="en-GB" sz="2000" i="1">
                              <a:solidFill>
                                <a:srgbClr val="000000"/>
                              </a:solidFill>
                              <a:latin typeface="Cambria Math" panose="02040503050406030204" pitchFamily="18" charset="0"/>
                            </a:rPr>
                            <m:t>1</m:t>
                          </m:r>
                        </m:sub>
                      </m:sSub>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𝑆</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r>
                            <a:rPr lang="en-GB" sz="2000" i="1">
                              <a:solidFill>
                                <a:srgbClr val="000000"/>
                              </a:solidFill>
                              <a:latin typeface="Cambria Math" panose="02040503050406030204" pitchFamily="18" charset="0"/>
                            </a:rPr>
                            <m:t>)</m:t>
                          </m:r>
                        </m:num>
                        <m:den>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r>
                            <a:rPr lang="en-GB" sz="2000" i="1">
                              <a:solidFill>
                                <a:srgbClr val="000000"/>
                              </a:solidFill>
                              <a:latin typeface="Cambria Math" panose="02040503050406030204" pitchFamily="18" charset="0"/>
                            </a:rPr>
                            <m:t>)</m:t>
                          </m:r>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60/£)</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(1.04)</m:t>
                          </m:r>
                        </m:num>
                        <m:den>
                          <m:r>
                            <a:rPr lang="en-GB" sz="2000" i="1">
                              <a:solidFill>
                                <a:srgbClr val="000000"/>
                              </a:solidFill>
                              <a:latin typeface="Cambria Math" panose="02040503050406030204" pitchFamily="18" charset="0"/>
                            </a:rPr>
                            <m:t>(1.07)</m:t>
                          </m:r>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5551</m:t>
                      </m:r>
                      <m:r>
                        <m:rPr>
                          <m:nor/>
                        </m:rPr>
                        <a:rPr lang="en-GB" sz="2000" i="0">
                          <a:solidFill>
                            <a:srgbClr val="000000"/>
                          </a:solidFill>
                          <a:latin typeface="Cambria Math" panose="02040503050406030204" pitchFamily="18" charset="0"/>
                        </a:rPr>
                        <m:t>/£</m:t>
                      </m:r>
                    </m:oMath>
                    <m:oMath xmlns:m="http://schemas.openxmlformats.org/officeDocument/2006/math">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𝐹</m:t>
                          </m:r>
                        </m:e>
                        <m:sub>
                          <m:r>
                            <a:rPr lang="en-GB" sz="2000" i="1">
                              <a:solidFill>
                                <a:srgbClr val="000000"/>
                              </a:solidFill>
                              <a:latin typeface="Cambria Math" panose="02040503050406030204" pitchFamily="18" charset="0"/>
                            </a:rPr>
                            <m:t>2</m:t>
                          </m:r>
                        </m:sub>
                      </m:sSub>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𝑆</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2</m:t>
                              </m:r>
                            </m:sup>
                          </m:sSup>
                        </m:num>
                        <m:den>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2</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60/£)</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(1.04</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2</m:t>
                              </m:r>
                            </m:sup>
                          </m:sSup>
                        </m:num>
                        <m:den>
                          <m:r>
                            <a:rPr lang="en-GB" sz="2000" i="1">
                              <a:solidFill>
                                <a:srgbClr val="000000"/>
                              </a:solidFill>
                              <a:latin typeface="Cambria Math" panose="02040503050406030204" pitchFamily="18" charset="0"/>
                            </a:rPr>
                            <m:t>(1.07</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2</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5115</m:t>
                      </m:r>
                      <m:r>
                        <m:rPr>
                          <m:nor/>
                        </m:rPr>
                        <a:rPr lang="en-GB" sz="2000" i="0">
                          <a:solidFill>
                            <a:srgbClr val="000000"/>
                          </a:solidFill>
                          <a:latin typeface="Cambria Math" panose="02040503050406030204" pitchFamily="18" charset="0"/>
                        </a:rPr>
                        <m:t>/£</m:t>
                      </m:r>
                    </m:oMath>
                    <m:oMath xmlns:m="http://schemas.openxmlformats.org/officeDocument/2006/math">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𝐹</m:t>
                          </m:r>
                        </m:e>
                        <m:sub>
                          <m:r>
                            <a:rPr lang="en-GB" sz="2000" i="1">
                              <a:solidFill>
                                <a:srgbClr val="000000"/>
                              </a:solidFill>
                              <a:latin typeface="Cambria Math" panose="02040503050406030204" pitchFamily="18" charset="0"/>
                            </a:rPr>
                            <m:t>3</m:t>
                          </m:r>
                        </m:sub>
                      </m:sSub>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𝑆</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3</m:t>
                              </m:r>
                            </m:sup>
                          </m:sSup>
                        </m:num>
                        <m:den>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3</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60/£)</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(1.04</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3</m:t>
                              </m:r>
                            </m:sup>
                          </m:sSup>
                        </m:num>
                        <m:den>
                          <m:r>
                            <a:rPr lang="en-GB" sz="2000" i="1">
                              <a:solidFill>
                                <a:srgbClr val="000000"/>
                              </a:solidFill>
                              <a:latin typeface="Cambria Math" panose="02040503050406030204" pitchFamily="18" charset="0"/>
                            </a:rPr>
                            <m:t>(1.07</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3</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4692</m:t>
                      </m:r>
                      <m:r>
                        <m:rPr>
                          <m:nor/>
                        </m:rPr>
                        <a:rPr lang="en-GB" sz="2000" i="0">
                          <a:solidFill>
                            <a:srgbClr val="000000"/>
                          </a:solidFill>
                          <a:latin typeface="Cambria Math" panose="02040503050406030204" pitchFamily="18" charset="0"/>
                        </a:rPr>
                        <m:t>/£</m:t>
                      </m:r>
                    </m:oMath>
                    <m:oMath xmlns:m="http://schemas.openxmlformats.org/officeDocument/2006/math">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𝐹</m:t>
                          </m:r>
                        </m:e>
                        <m:sub>
                          <m:r>
                            <a:rPr lang="en-GB" sz="2000" i="1">
                              <a:solidFill>
                                <a:srgbClr val="000000"/>
                              </a:solidFill>
                              <a:latin typeface="Cambria Math" panose="02040503050406030204" pitchFamily="18" charset="0"/>
                            </a:rPr>
                            <m:t>4</m:t>
                          </m:r>
                        </m:sub>
                      </m:sSub>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𝑆</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4</m:t>
                              </m:r>
                            </m:sup>
                          </m:sSup>
                        </m:num>
                        <m:den>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4</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60/£)</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(1.04</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4</m:t>
                              </m:r>
                            </m:sup>
                          </m:sSup>
                        </m:num>
                        <m:den>
                          <m:r>
                            <a:rPr lang="en-GB" sz="2000" i="1">
                              <a:solidFill>
                                <a:srgbClr val="000000"/>
                              </a:solidFill>
                              <a:latin typeface="Cambria Math" panose="02040503050406030204" pitchFamily="18" charset="0"/>
                            </a:rPr>
                            <m:t>(1.07</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m:t>
                              </m:r>
                            </m:e>
                            <m:sup>
                              <m:r>
                                <a:rPr lang="en-GB" sz="2000" i="1">
                                  <a:solidFill>
                                    <a:srgbClr val="000000"/>
                                  </a:solidFill>
                                  <a:latin typeface="Cambria Math" panose="02040503050406030204" pitchFamily="18" charset="0"/>
                                </a:rPr>
                                <m:t>4</m:t>
                              </m:r>
                            </m:sup>
                          </m:sSup>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4280</m:t>
                      </m:r>
                      <m:r>
                        <m:rPr>
                          <m:nor/>
                        </m:rPr>
                        <a:rPr lang="en-GB" sz="2000" i="0">
                          <a:solidFill>
                            <a:srgbClr val="000000"/>
                          </a:solidFill>
                          <a:latin typeface="Cambria Math" panose="02040503050406030204" pitchFamily="18" charset="0"/>
                        </a:rPr>
                        <m:t>/£</m:t>
                      </m:r>
                    </m:oMath>
                  </m:oMathPara>
                </a14:m>
                <a:endParaRPr lang="en-GB" sz="2000" dirty="0"/>
              </a:p>
            </p:txBody>
          </p:sp>
        </mc:Choice>
        <mc:Fallback xmlns="">
          <p:sp>
            <p:nvSpPr>
              <p:cNvPr id="4" name="Object 4">
                <a:extLst>
                  <a:ext uri="{FF2B5EF4-FFF2-40B4-BE49-F238E27FC236}">
                    <a16:creationId xmlns:a16="http://schemas.microsoft.com/office/drawing/2014/main" id="{AA0D0F79-7F33-4638-85F5-9EF1B24948B8}"/>
                  </a:ext>
                </a:extLst>
              </p:cNvPr>
              <p:cNvSpPr txBox="1">
                <a:spLocks noRot="1" noChangeAspect="1" noMove="1" noResize="1" noEditPoints="1" noAdjustHandles="1" noChangeArrowheads="1" noChangeShapeType="1" noTextEdit="1"/>
              </p:cNvSpPr>
              <p:nvPr/>
            </p:nvSpPr>
            <p:spPr bwMode="auto">
              <a:xfrm>
                <a:off x="2330569" y="1569812"/>
                <a:ext cx="6962775" cy="2784074"/>
              </a:xfrm>
              <a:prstGeom prst="rect">
                <a:avLst/>
              </a:prstGeom>
              <a:blipFill>
                <a:blip r:embed="rId2"/>
                <a:stretch>
                  <a:fillRect/>
                </a:stretch>
              </a:blipFill>
              <a:ln>
                <a:noFill/>
              </a:ln>
              <a:effectLst/>
            </p:spPr>
            <p:txBody>
              <a:bodyPr/>
              <a:lstStyle/>
              <a:p>
                <a:r>
                  <a:rPr lang="en-GB">
                    <a:noFill/>
                  </a:rPr>
                  <a:t> </a:t>
                </a:r>
              </a:p>
            </p:txBody>
          </p:sp>
        </mc:Fallback>
      </mc:AlternateContent>
      <p:pic>
        <p:nvPicPr>
          <p:cNvPr id="7" name="Picture 4" descr="tbl31_02.gif">
            <a:extLst>
              <a:ext uri="{FF2B5EF4-FFF2-40B4-BE49-F238E27FC236}">
                <a16:creationId xmlns:a16="http://schemas.microsoft.com/office/drawing/2014/main" id="{0F79132A-3DE7-471E-AD20-0AEF4359CA1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3721" y="5403661"/>
            <a:ext cx="8229600"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9C7F8064-20E9-40C1-97B7-CF49829E563D}"/>
              </a:ext>
            </a:extLst>
          </p:cNvPr>
          <p:cNvSpPr>
            <a:spLocks noGrp="1"/>
          </p:cNvSpPr>
          <p:nvPr>
            <p:ph type="sldNum" sz="quarter" idx="12"/>
          </p:nvPr>
        </p:nvSpPr>
        <p:spPr/>
        <p:txBody>
          <a:bodyPr/>
          <a:lstStyle/>
          <a:p>
            <a:fld id="{E268A2EE-60DF-4D9A-BDB5-E8B57244CE40}" type="slidenum">
              <a:rPr lang="en-GB" smtClean="0"/>
              <a:pPr/>
              <a:t>48</a:t>
            </a:fld>
            <a:endParaRPr lang="en-GB"/>
          </a:p>
        </p:txBody>
      </p:sp>
      <p:sp>
        <p:nvSpPr>
          <p:cNvPr id="6" name="Rectangle 5">
            <a:extLst>
              <a:ext uri="{FF2B5EF4-FFF2-40B4-BE49-F238E27FC236}">
                <a16:creationId xmlns:a16="http://schemas.microsoft.com/office/drawing/2014/main" id="{69E6A8CB-9EDD-4A94-97C6-CE8E7F1D463B}"/>
              </a:ext>
            </a:extLst>
          </p:cNvPr>
          <p:cNvSpPr/>
          <p:nvPr/>
        </p:nvSpPr>
        <p:spPr>
          <a:xfrm>
            <a:off x="6350466" y="6409189"/>
            <a:ext cx="746620" cy="2946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B5C8CE9-7109-4C75-9947-1C6F6D617586}"/>
              </a:ext>
            </a:extLst>
          </p:cNvPr>
          <p:cNvSpPr/>
          <p:nvPr/>
        </p:nvSpPr>
        <p:spPr>
          <a:xfrm>
            <a:off x="7264866" y="5905850"/>
            <a:ext cx="3070371" cy="78017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0607E3F-5AF8-4504-89D6-1069EAAAFBE6}"/>
              </a:ext>
            </a:extLst>
          </p:cNvPr>
          <p:cNvSpPr/>
          <p:nvPr/>
        </p:nvSpPr>
        <p:spPr>
          <a:xfrm>
            <a:off x="7264866" y="1569812"/>
            <a:ext cx="1694576" cy="264985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112964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09724" y="1132514"/>
            <a:ext cx="11845255" cy="5316187"/>
          </a:xfrm>
        </p:spPr>
        <p:txBody>
          <a:bodyPr>
            <a:normAutofit/>
          </a:bodyPr>
          <a:lstStyle/>
          <a:p>
            <a:pPr marL="109728" indent="0">
              <a:spcAft>
                <a:spcPts val="600"/>
              </a:spcAft>
              <a:buNone/>
            </a:pPr>
            <a:r>
              <a:rPr lang="en-GB" sz="2000" b="1" u="sng" dirty="0"/>
              <a:t>The Value of Ityesi’s Foreign Project with the Domestic WACC (Domestic Cost of Capital):</a:t>
            </a:r>
          </a:p>
          <a:p>
            <a:pPr>
              <a:spcAft>
                <a:spcPts val="600"/>
              </a:spcAft>
              <a:buFont typeface="Arial" panose="020B0604020202020204" pitchFamily="34" charset="0"/>
              <a:buChar char="•"/>
            </a:pPr>
            <a:r>
              <a:rPr lang="en-GB" sz="2000" dirty="0"/>
              <a:t>With the cash flows of the U.K. project now expressed in dollars, the foreign project can be valued as if it were a domestic U.S. project.</a:t>
            </a:r>
          </a:p>
          <a:p>
            <a:pPr>
              <a:spcAft>
                <a:spcPts val="600"/>
              </a:spcAft>
              <a:buFont typeface="Arial" panose="020B0604020202020204" pitchFamily="34" charset="0"/>
              <a:buChar char="•"/>
            </a:pPr>
            <a:r>
              <a:rPr lang="en-GB" sz="2000" dirty="0"/>
              <a:t>Ityesi’s WACC is calculated as follows:</a:t>
            </a:r>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r>
              <a:rPr lang="en-GB" sz="2000" b="1" u="sng" dirty="0"/>
              <a:t>Note</a:t>
            </a:r>
            <a:r>
              <a:rPr lang="en-GB" sz="2000" dirty="0"/>
              <a:t>: Ityesi’s net debt is </a:t>
            </a:r>
            <a:r>
              <a:rPr lang="en-GB" sz="2000" dirty="0">
                <a:solidFill>
                  <a:srgbClr val="FF0000"/>
                </a:solidFill>
              </a:rPr>
              <a:t>$320 </a:t>
            </a:r>
            <a:r>
              <a:rPr lang="en-GB" sz="2000" dirty="0"/>
              <a:t>million in debt minus the </a:t>
            </a:r>
            <a:r>
              <a:rPr lang="en-GB" sz="2000" dirty="0">
                <a:solidFill>
                  <a:srgbClr val="FF0000"/>
                </a:solidFill>
              </a:rPr>
              <a:t>$20 </a:t>
            </a:r>
            <a:r>
              <a:rPr lang="en-GB" sz="2000" dirty="0"/>
              <a:t>million in cash for net debt of </a:t>
            </a:r>
            <a:r>
              <a:rPr lang="en-GB" sz="2000" dirty="0">
                <a:solidFill>
                  <a:srgbClr val="FF0000"/>
                </a:solidFill>
              </a:rPr>
              <a:t>$300 </a:t>
            </a:r>
            <a:r>
              <a:rPr lang="en-GB" sz="2000" dirty="0"/>
              <a:t>million.</a:t>
            </a:r>
          </a:p>
          <a:p>
            <a:pPr>
              <a:buFont typeface="Wingdings" panose="05000000000000000000" pitchFamily="2" charset="2"/>
              <a:buChar char="Ø"/>
            </a:pPr>
            <a:endParaRPr lang="en-GB" sz="800" dirty="0"/>
          </a:p>
          <a:p>
            <a:pPr>
              <a:buFont typeface="Arial" panose="020B0604020202020204" pitchFamily="34" charset="0"/>
              <a:buChar char="•"/>
            </a:pPr>
            <a:r>
              <a:rPr lang="en-GB" sz="2000" dirty="0"/>
              <a:t>The present value of the future free cash flows is: </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dirty="0"/>
              <a:t>Given the upfront cost of launching the product line in dollars is only </a:t>
            </a:r>
            <a:r>
              <a:rPr lang="en-GB" sz="2000" dirty="0">
                <a:solidFill>
                  <a:srgbClr val="FF0000"/>
                </a:solidFill>
              </a:rPr>
              <a:t>$28 </a:t>
            </a:r>
            <a:r>
              <a:rPr lang="en-GB" sz="2000" dirty="0"/>
              <a:t>million, the net present value is </a:t>
            </a:r>
            <a:r>
              <a:rPr lang="en-GB" sz="2000" dirty="0">
                <a:solidFill>
                  <a:srgbClr val="FF0000"/>
                </a:solidFill>
              </a:rPr>
              <a:t>$29.20 </a:t>
            </a:r>
            <a:r>
              <a:rPr lang="en-GB" sz="2000" dirty="0"/>
              <a:t>million: </a:t>
            </a:r>
            <a:r>
              <a:rPr lang="en-GB" sz="2000" dirty="0">
                <a:solidFill>
                  <a:srgbClr val="FF0000"/>
                </a:solidFill>
                <a:highlight>
                  <a:srgbClr val="FFFF00"/>
                </a:highlight>
              </a:rPr>
              <a:t>$57.20 </a:t>
            </a:r>
            <a:r>
              <a:rPr lang="en-GB" sz="2000" dirty="0">
                <a:solidFill>
                  <a:srgbClr val="FF0000"/>
                </a:solidFill>
              </a:rPr>
              <a:t>– $28 = $29.20</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p:txBody>
      </p:sp>
      <mc:AlternateContent xmlns:mc="http://schemas.openxmlformats.org/markup-compatibility/2006" xmlns:a14="http://schemas.microsoft.com/office/drawing/2010/main">
        <mc:Choice Requires="a14">
          <p:sp>
            <p:nvSpPr>
              <p:cNvPr id="5" name="Object 4">
                <a:extLst>
                  <a:ext uri="{FF2B5EF4-FFF2-40B4-BE49-F238E27FC236}">
                    <a16:creationId xmlns:a16="http://schemas.microsoft.com/office/drawing/2014/main" id="{0D70EF51-676C-48F6-98BF-DE02568C44F5}"/>
                  </a:ext>
                </a:extLst>
              </p:cNvPr>
              <p:cNvSpPr txBox="1"/>
              <p:nvPr/>
            </p:nvSpPr>
            <p:spPr bwMode="auto">
              <a:xfrm>
                <a:off x="1290535" y="2854325"/>
                <a:ext cx="10269493" cy="652273"/>
              </a:xfrm>
              <a:prstGeom prst="rect">
                <a:avLst/>
              </a:prstGeom>
              <a:noFill/>
              <a:ln>
                <a:noFill/>
              </a:ln>
              <a:effectLst/>
            </p:spPr>
            <p:txBody>
              <a:bodyPr>
                <a:normAutofit/>
              </a:bodyPr>
              <a:lstStyle/>
              <a:p>
                <a14:m>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𝑤𝑎𝑐𝑐</m:t>
                        </m:r>
                      </m:sub>
                    </m:sSub>
                    <m:r>
                      <m:rPr>
                        <m:aln/>
                      </m:rP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𝐸</m:t>
                        </m:r>
                      </m:num>
                      <m:den>
                        <m:r>
                          <a:rPr lang="en-GB" sz="2000" i="1">
                            <a:solidFill>
                              <a:srgbClr val="000000"/>
                            </a:solidFill>
                            <a:latin typeface="Cambria Math" panose="02040503050406030204" pitchFamily="18" charset="0"/>
                          </a:rPr>
                          <m:t>𝐸</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𝐷</m:t>
                        </m:r>
                      </m:den>
                    </m:f>
                    <m:r>
                      <a:rPr lang="en-GB" sz="2000" b="0" i="1" smtClean="0">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𝐸</m:t>
                        </m:r>
                      </m:sub>
                    </m:sSub>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𝐷</m:t>
                        </m:r>
                      </m:num>
                      <m:den>
                        <m:r>
                          <a:rPr lang="en-GB" sz="2000" i="1">
                            <a:solidFill>
                              <a:srgbClr val="000000"/>
                            </a:solidFill>
                            <a:latin typeface="Cambria Math" panose="02040503050406030204" pitchFamily="18" charset="0"/>
                          </a:rPr>
                          <m:t>𝐸</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𝐷</m:t>
                        </m:r>
                      </m:den>
                    </m:f>
                    <m:r>
                      <a:rPr lang="en-GB" sz="2000" b="0" i="1" smtClean="0">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𝐷</m:t>
                        </m:r>
                      </m:sub>
                    </m:sSub>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1</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𝜏</m:t>
                        </m:r>
                      </m:e>
                      <m:sub>
                        <m:r>
                          <a:rPr lang="en-GB" sz="2000" i="1">
                            <a:solidFill>
                              <a:srgbClr val="000000"/>
                            </a:solidFill>
                            <a:latin typeface="Cambria Math" panose="02040503050406030204" pitchFamily="18" charset="0"/>
                          </a:rPr>
                          <m:t>𝐶</m:t>
                        </m:r>
                      </m:sub>
                    </m:sSub>
                    <m:r>
                      <a:rPr lang="en-GB" sz="2000" i="1">
                        <a:solidFill>
                          <a:srgbClr val="000000"/>
                        </a:solidFill>
                        <a:latin typeface="Cambria Math" panose="02040503050406030204" pitchFamily="18" charset="0"/>
                      </a:rPr>
                      <m:t>)</m:t>
                    </m:r>
                  </m:oMath>
                </a14:m>
                <a:r>
                  <a:rPr lang="en-GB" sz="2000" i="1" dirty="0">
                    <a:solidFill>
                      <a:srgbClr val="000000"/>
                    </a:solidFill>
                    <a:latin typeface="Cambria Math" panose="02040503050406030204" pitchFamily="18" charset="0"/>
                  </a:rPr>
                  <a:t> </a:t>
                </a:r>
                <a14:m>
                  <m:oMath xmlns:m="http://schemas.openxmlformats.org/officeDocument/2006/math">
                    <m:r>
                      <m:rPr>
                        <m:aln/>
                      </m:rP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0.5</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10.0%</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0.5</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6.0%</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1</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40%</m:t>
                    </m:r>
                    <m:r>
                      <a:rPr lang="en-GB" sz="2000" i="1">
                        <a:solidFill>
                          <a:srgbClr val="000000"/>
                        </a:solidFill>
                        <a:latin typeface="Cambria Math" panose="02040503050406030204" pitchFamily="18" charset="0"/>
                      </a:rPr>
                      <m:t>)=</m:t>
                    </m:r>
                    <m:r>
                      <m:rPr>
                        <m:nor/>
                      </m:rPr>
                      <a:rPr lang="en-GB" sz="2000" i="0">
                        <a:solidFill>
                          <a:srgbClr val="000000"/>
                        </a:solidFill>
                        <a:latin typeface="Cambria Math" panose="02040503050406030204" pitchFamily="18" charset="0"/>
                      </a:rPr>
                      <m:t>6.8%</m:t>
                    </m:r>
                  </m:oMath>
                </a14:m>
                <a:endParaRPr lang="en-GB" sz="2000" dirty="0"/>
              </a:p>
            </p:txBody>
          </p:sp>
        </mc:Choice>
        <mc:Fallback xmlns="">
          <p:sp>
            <p:nvSpPr>
              <p:cNvPr id="5" name="Object 4">
                <a:extLst>
                  <a:ext uri="{FF2B5EF4-FFF2-40B4-BE49-F238E27FC236}">
                    <a16:creationId xmlns:a16="http://schemas.microsoft.com/office/drawing/2014/main" id="{0D70EF51-676C-48F6-98BF-DE02568C44F5}"/>
                  </a:ext>
                </a:extLst>
              </p:cNvPr>
              <p:cNvSpPr txBox="1">
                <a:spLocks noRot="1" noChangeAspect="1" noMove="1" noResize="1" noEditPoints="1" noAdjustHandles="1" noChangeArrowheads="1" noChangeShapeType="1" noTextEdit="1"/>
              </p:cNvSpPr>
              <p:nvPr/>
            </p:nvSpPr>
            <p:spPr bwMode="auto">
              <a:xfrm>
                <a:off x="1290535" y="2854325"/>
                <a:ext cx="10269493" cy="652273"/>
              </a:xfrm>
              <a:prstGeom prst="rect">
                <a:avLst/>
              </a:prstGeom>
              <a:blipFill>
                <a:blip r:embed="rId2"/>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4">
                <a:extLst>
                  <a:ext uri="{FF2B5EF4-FFF2-40B4-BE49-F238E27FC236}">
                    <a16:creationId xmlns:a16="http://schemas.microsoft.com/office/drawing/2014/main" id="{BDDD55AD-047D-4359-AE47-67A779C718F0}"/>
                  </a:ext>
                </a:extLst>
              </p:cNvPr>
              <p:cNvSpPr txBox="1"/>
              <p:nvPr/>
            </p:nvSpPr>
            <p:spPr bwMode="auto">
              <a:xfrm>
                <a:off x="3144561" y="4485459"/>
                <a:ext cx="7073900" cy="742950"/>
              </a:xfrm>
              <a:prstGeom prst="rect">
                <a:avLst/>
              </a:prstGeom>
              <a:noFill/>
              <a:ln>
                <a:noFill/>
              </a:ln>
              <a:effectLst/>
            </p:spPr>
            <p:txBody>
              <a:bodyPr>
                <a:normAutofit/>
              </a:bodyPr>
              <a:lstStyle/>
              <a:p>
                <a:r>
                  <a:rPr lang="en-GB" sz="2000" dirty="0">
                    <a:solidFill>
                      <a:srgbClr val="000000"/>
                    </a:solidFill>
                  </a:rPr>
                  <a:t>PV= </a:t>
                </a:r>
                <a14:m>
                  <m:oMath xmlns:m="http://schemas.openxmlformats.org/officeDocument/2006/math">
                    <m:f>
                      <m:fPr>
                        <m:ctrlPr>
                          <a:rPr lang="en-GB" sz="2000" i="1">
                            <a:solidFill>
                              <a:srgbClr val="000000"/>
                            </a:solidFill>
                            <a:latin typeface="Cambria Math" panose="02040503050406030204" pitchFamily="18" charset="0"/>
                          </a:rPr>
                        </m:ctrlPr>
                      </m:fPr>
                      <m:num>
                        <m:r>
                          <m:rPr>
                            <m:nor/>
                          </m:rPr>
                          <a:rPr lang="en-GB" sz="2000" i="0">
                            <a:solidFill>
                              <a:srgbClr val="000000"/>
                            </a:solidFill>
                            <a:latin typeface="Cambria Math" panose="02040503050406030204" pitchFamily="18" charset="0"/>
                          </a:rPr>
                          <m:t>17.495</m:t>
                        </m:r>
                      </m:num>
                      <m:den>
                        <m:r>
                          <m:rPr>
                            <m:nor/>
                          </m:rPr>
                          <a:rPr lang="en-GB" sz="2000" i="0">
                            <a:solidFill>
                              <a:srgbClr val="000000"/>
                            </a:solidFill>
                            <a:latin typeface="Cambria Math" panose="02040503050406030204" pitchFamily="18" charset="0"/>
                          </a:rPr>
                          <m:t>1.068</m:t>
                        </m:r>
                      </m:den>
                    </m:f>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m:rPr>
                            <m:nor/>
                          </m:rPr>
                          <a:rPr lang="en-GB" sz="2000" i="0">
                            <a:solidFill>
                              <a:srgbClr val="000000"/>
                            </a:solidFill>
                            <a:latin typeface="Cambria Math" panose="02040503050406030204" pitchFamily="18" charset="0"/>
                          </a:rPr>
                          <m:t>17.004</m:t>
                        </m:r>
                      </m:num>
                      <m:den>
                        <m:r>
                          <m:rPr>
                            <m:nor/>
                          </m:rPr>
                          <a:rPr lang="en-GB" sz="2000" i="0">
                            <a:solidFill>
                              <a:srgbClr val="000000"/>
                            </a:solidFill>
                            <a:latin typeface="Cambria Math" panose="02040503050406030204" pitchFamily="18" charset="0"/>
                          </a:rPr>
                          <m:t>1.06</m:t>
                        </m:r>
                        <m:sSup>
                          <m:sSupPr>
                            <m:ctrlPr>
                              <a:rPr lang="en-GB" sz="2000" i="1">
                                <a:solidFill>
                                  <a:srgbClr val="000000"/>
                                </a:solidFill>
                                <a:latin typeface="Cambria Math" panose="02040503050406030204" pitchFamily="18" charset="0"/>
                              </a:rPr>
                            </m:ctrlPr>
                          </m:sSupPr>
                          <m:e>
                            <m:r>
                              <m:rPr>
                                <m:nor/>
                              </m:rPr>
                              <a:rPr lang="en-GB" sz="2000" i="0">
                                <a:solidFill>
                                  <a:srgbClr val="000000"/>
                                </a:solidFill>
                                <a:latin typeface="Cambria Math" panose="02040503050406030204" pitchFamily="18" charset="0"/>
                              </a:rPr>
                              <m:t>8</m:t>
                            </m:r>
                          </m:e>
                          <m:sup>
                            <m:r>
                              <a:rPr lang="en-GB" sz="2000" i="0">
                                <a:solidFill>
                                  <a:srgbClr val="000000"/>
                                </a:solidFill>
                                <a:latin typeface="Cambria Math" panose="02040503050406030204" pitchFamily="18" charset="0"/>
                              </a:rPr>
                              <m:t>2</m:t>
                            </m:r>
                          </m:sup>
                        </m:sSup>
                      </m:den>
                    </m:f>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m:rPr>
                            <m:nor/>
                          </m:rPr>
                          <a:rPr lang="en-GB" sz="2000" i="0">
                            <a:solidFill>
                              <a:srgbClr val="000000"/>
                            </a:solidFill>
                            <a:latin typeface="Cambria Math" panose="02040503050406030204" pitchFamily="18" charset="0"/>
                          </a:rPr>
                          <m:t>16.528</m:t>
                        </m:r>
                      </m:num>
                      <m:den>
                        <m:r>
                          <m:rPr>
                            <m:nor/>
                          </m:rPr>
                          <a:rPr lang="en-GB" sz="2000" i="0">
                            <a:solidFill>
                              <a:srgbClr val="000000"/>
                            </a:solidFill>
                            <a:latin typeface="Cambria Math" panose="02040503050406030204" pitchFamily="18" charset="0"/>
                          </a:rPr>
                          <m:t>1.06</m:t>
                        </m:r>
                        <m:sSup>
                          <m:sSupPr>
                            <m:ctrlPr>
                              <a:rPr lang="en-GB" sz="2000" i="1">
                                <a:solidFill>
                                  <a:srgbClr val="000000"/>
                                </a:solidFill>
                                <a:latin typeface="Cambria Math" panose="02040503050406030204" pitchFamily="18" charset="0"/>
                              </a:rPr>
                            </m:ctrlPr>
                          </m:sSupPr>
                          <m:e>
                            <m:r>
                              <m:rPr>
                                <m:nor/>
                              </m:rPr>
                              <a:rPr lang="en-GB" sz="2000" i="0">
                                <a:solidFill>
                                  <a:srgbClr val="000000"/>
                                </a:solidFill>
                                <a:latin typeface="Cambria Math" panose="02040503050406030204" pitchFamily="18" charset="0"/>
                              </a:rPr>
                              <m:t>8</m:t>
                            </m:r>
                          </m:e>
                          <m:sup>
                            <m:r>
                              <a:rPr lang="en-GB" sz="2000" i="0">
                                <a:solidFill>
                                  <a:srgbClr val="000000"/>
                                </a:solidFill>
                                <a:latin typeface="Cambria Math" panose="02040503050406030204" pitchFamily="18" charset="0"/>
                              </a:rPr>
                              <m:t>3</m:t>
                            </m:r>
                          </m:sup>
                        </m:sSup>
                      </m:den>
                    </m:f>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m:rPr>
                            <m:nor/>
                          </m:rPr>
                          <a:rPr lang="en-GB" sz="2000" i="0">
                            <a:solidFill>
                              <a:srgbClr val="000000"/>
                            </a:solidFill>
                            <a:latin typeface="Cambria Math" panose="02040503050406030204" pitchFamily="18" charset="0"/>
                          </a:rPr>
                          <m:t>16.065</m:t>
                        </m:r>
                      </m:num>
                      <m:den>
                        <m:r>
                          <m:rPr>
                            <m:nor/>
                          </m:rPr>
                          <a:rPr lang="en-GB" sz="2000" i="0">
                            <a:solidFill>
                              <a:srgbClr val="000000"/>
                            </a:solidFill>
                            <a:latin typeface="Cambria Math" panose="02040503050406030204" pitchFamily="18" charset="0"/>
                          </a:rPr>
                          <m:t>1.06</m:t>
                        </m:r>
                        <m:sSup>
                          <m:sSupPr>
                            <m:ctrlPr>
                              <a:rPr lang="en-GB" sz="2000" i="1">
                                <a:solidFill>
                                  <a:srgbClr val="000000"/>
                                </a:solidFill>
                                <a:latin typeface="Cambria Math" panose="02040503050406030204" pitchFamily="18" charset="0"/>
                              </a:rPr>
                            </m:ctrlPr>
                          </m:sSupPr>
                          <m:e>
                            <m:r>
                              <m:rPr>
                                <m:nor/>
                              </m:rPr>
                              <a:rPr lang="en-GB" sz="2000" i="0">
                                <a:solidFill>
                                  <a:srgbClr val="000000"/>
                                </a:solidFill>
                                <a:latin typeface="Cambria Math" panose="02040503050406030204" pitchFamily="18" charset="0"/>
                              </a:rPr>
                              <m:t>8</m:t>
                            </m:r>
                          </m:e>
                          <m:sup>
                            <m:r>
                              <a:rPr lang="en-GB" sz="2000" i="0">
                                <a:solidFill>
                                  <a:srgbClr val="000000"/>
                                </a:solidFill>
                                <a:latin typeface="Cambria Math" panose="02040503050406030204" pitchFamily="18" charset="0"/>
                              </a:rPr>
                              <m:t>4</m:t>
                            </m:r>
                          </m:sup>
                        </m:sSup>
                      </m:den>
                    </m:f>
                    <m:r>
                      <a:rPr lang="en-GB" sz="2000" i="1">
                        <a:solidFill>
                          <a:srgbClr val="000000"/>
                        </a:solidFill>
                        <a:latin typeface="Cambria Math" panose="02040503050406030204" pitchFamily="18" charset="0"/>
                      </a:rPr>
                      <m:t>=</m:t>
                    </m:r>
                    <m:r>
                      <m:rPr>
                        <m:nor/>
                      </m:rPr>
                      <a:rPr lang="en-GB" sz="2000" i="0">
                        <a:solidFill>
                          <a:srgbClr val="000000"/>
                        </a:solidFill>
                        <a:highlight>
                          <a:srgbClr val="FFFF00"/>
                        </a:highlight>
                        <a:latin typeface="Cambria Math" panose="02040503050406030204" pitchFamily="18" charset="0"/>
                      </a:rPr>
                      <m:t>$57.20 </m:t>
                    </m:r>
                    <m:r>
                      <m:rPr>
                        <m:nor/>
                      </m:rPr>
                      <a:rPr lang="en-GB" sz="2000" i="0">
                        <a:solidFill>
                          <a:srgbClr val="000000"/>
                        </a:solidFill>
                        <a:latin typeface="Cambria Math" panose="02040503050406030204" pitchFamily="18" charset="0"/>
                      </a:rPr>
                      <m:t>million</m:t>
                    </m:r>
                  </m:oMath>
                </a14:m>
                <a:endParaRPr lang="en-GB" sz="2000" dirty="0"/>
              </a:p>
            </p:txBody>
          </p:sp>
        </mc:Choice>
        <mc:Fallback xmlns="">
          <p:sp>
            <p:nvSpPr>
              <p:cNvPr id="8" name="Object 4">
                <a:extLst>
                  <a:ext uri="{FF2B5EF4-FFF2-40B4-BE49-F238E27FC236}">
                    <a16:creationId xmlns:a16="http://schemas.microsoft.com/office/drawing/2014/main" id="{BDDD55AD-047D-4359-AE47-67A779C718F0}"/>
                  </a:ext>
                </a:extLst>
              </p:cNvPr>
              <p:cNvSpPr txBox="1">
                <a:spLocks noRot="1" noChangeAspect="1" noMove="1" noResize="1" noEditPoints="1" noAdjustHandles="1" noChangeArrowheads="1" noChangeShapeType="1" noTextEdit="1"/>
              </p:cNvSpPr>
              <p:nvPr/>
            </p:nvSpPr>
            <p:spPr bwMode="auto">
              <a:xfrm>
                <a:off x="3144561" y="4485459"/>
                <a:ext cx="7073900" cy="742950"/>
              </a:xfrm>
              <a:prstGeom prst="rect">
                <a:avLst/>
              </a:prstGeom>
              <a:blipFill>
                <a:blip r:embed="rId3"/>
                <a:stretch>
                  <a:fillRect l="-948"/>
                </a:stretch>
              </a:blipFill>
              <a:ln>
                <a:noFill/>
              </a:ln>
              <a:effectLst/>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E962FE4-F387-4062-978A-DC5A3969EF88}"/>
              </a:ext>
            </a:extLst>
          </p:cNvPr>
          <p:cNvSpPr>
            <a:spLocks noGrp="1"/>
          </p:cNvSpPr>
          <p:nvPr>
            <p:ph type="sldNum" sz="quarter" idx="12"/>
          </p:nvPr>
        </p:nvSpPr>
        <p:spPr/>
        <p:txBody>
          <a:bodyPr/>
          <a:lstStyle/>
          <a:p>
            <a:fld id="{E268A2EE-60DF-4D9A-BDB5-E8B57244CE40}" type="slidenum">
              <a:rPr lang="en-GB" smtClean="0"/>
              <a:pPr/>
              <a:t>49</a:t>
            </a:fld>
            <a:endParaRPr lang="en-GB"/>
          </a:p>
        </p:txBody>
      </p:sp>
    </p:spTree>
    <p:extLst>
      <p:ext uri="{BB962C8B-B14F-4D97-AF65-F5344CB8AC3E}">
        <p14:creationId xmlns:p14="http://schemas.microsoft.com/office/powerpoint/2010/main" val="30782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From International Business to Globalisation</a:t>
            </a:r>
          </a:p>
        </p:txBody>
      </p:sp>
      <p:sp>
        <p:nvSpPr>
          <p:cNvPr id="3" name="Content Placeholder 2"/>
          <p:cNvSpPr>
            <a:spLocks noGrp="1"/>
          </p:cNvSpPr>
          <p:nvPr>
            <p:ph idx="1"/>
          </p:nvPr>
        </p:nvSpPr>
        <p:spPr>
          <a:xfrm>
            <a:off x="285227" y="1258349"/>
            <a:ext cx="11787168" cy="5316187"/>
          </a:xfrm>
        </p:spPr>
        <p:txBody>
          <a:bodyPr>
            <a:normAutofit/>
          </a:bodyPr>
          <a:lstStyle/>
          <a:p>
            <a:pPr marL="0" lvl="0" indent="0">
              <a:buNone/>
            </a:pPr>
            <a:r>
              <a:rPr lang="en-US" sz="2400" b="1" u="sng" dirty="0"/>
              <a:t>The transformation from </a:t>
            </a:r>
            <a:r>
              <a:rPr lang="en-US" sz="2400" b="1" u="sng" dirty="0">
                <a:solidFill>
                  <a:srgbClr val="FF0000"/>
                </a:solidFill>
              </a:rPr>
              <a:t>international business </a:t>
            </a:r>
            <a:r>
              <a:rPr lang="en-US" sz="2400" b="1" u="sng" dirty="0"/>
              <a:t>to </a:t>
            </a:r>
            <a:r>
              <a:rPr lang="en-US" sz="2400" b="1" u="sng" dirty="0">
                <a:solidFill>
                  <a:srgbClr val="FF0000"/>
                </a:solidFill>
              </a:rPr>
              <a:t>globalisation</a:t>
            </a:r>
            <a:r>
              <a:rPr lang="en-US" sz="2400" b="1" u="sng" dirty="0"/>
              <a:t>: </a:t>
            </a:r>
          </a:p>
          <a:p>
            <a:pPr marL="0" lvl="0" indent="0">
              <a:buNone/>
            </a:pPr>
            <a:endParaRPr lang="en-US" sz="2400" b="1" u="sng" dirty="0"/>
          </a:p>
          <a:p>
            <a:r>
              <a:rPr lang="en-US" sz="2000" b="1" u="sng" dirty="0"/>
              <a:t>Difference:</a:t>
            </a:r>
            <a:r>
              <a:rPr lang="en-US" sz="2000" dirty="0"/>
              <a:t> While</a:t>
            </a:r>
            <a:r>
              <a:rPr lang="en-US" sz="2000" b="1" dirty="0"/>
              <a:t> </a:t>
            </a:r>
            <a:r>
              <a:rPr lang="en-US" sz="2000" b="1" dirty="0">
                <a:solidFill>
                  <a:srgbClr val="FF0000"/>
                </a:solidFill>
              </a:rPr>
              <a:t>international business</a:t>
            </a:r>
            <a:r>
              <a:rPr lang="en-US" sz="2000" dirty="0">
                <a:solidFill>
                  <a:srgbClr val="FF0000"/>
                </a:solidFill>
              </a:rPr>
              <a:t> </a:t>
            </a:r>
            <a:r>
              <a:rPr lang="en-US" sz="2000" dirty="0"/>
              <a:t>refers to the commercial transaction that crosses the borders of two or more nations, </a:t>
            </a:r>
            <a:r>
              <a:rPr lang="en-US" sz="2000" b="1" dirty="0">
                <a:solidFill>
                  <a:srgbClr val="FF0000"/>
                </a:solidFill>
              </a:rPr>
              <a:t>globalisation</a:t>
            </a:r>
            <a:r>
              <a:rPr lang="en-US" sz="2000" dirty="0"/>
              <a:t> refers to a multifaceted and ongoing </a:t>
            </a:r>
            <a:r>
              <a:rPr lang="en-US" sz="2000" u="sng" dirty="0"/>
              <a:t>process of deepening interconnection and integration on a global scale</a:t>
            </a:r>
            <a:r>
              <a:rPr lang="en-US" sz="2000" dirty="0"/>
              <a:t>. </a:t>
            </a:r>
          </a:p>
          <a:p>
            <a:endParaRPr lang="en-US" sz="2000" dirty="0"/>
          </a:p>
          <a:p>
            <a:r>
              <a:rPr lang="en-US" sz="2000" dirty="0"/>
              <a:t>The concept of globalisation encompasses the </a:t>
            </a:r>
            <a:r>
              <a:rPr lang="en-US" sz="2000" u="sng" dirty="0">
                <a:solidFill>
                  <a:srgbClr val="FF0000"/>
                </a:solidFill>
              </a:rPr>
              <a:t>increasing flow of goods, services, capital, technology, ideas, and cultural influences across national boundaries</a:t>
            </a:r>
            <a:r>
              <a:rPr lang="en-US" sz="2000" dirty="0"/>
              <a:t>, impacting economies, societies, institutions and individuals worldwide. </a:t>
            </a:r>
          </a:p>
          <a:p>
            <a:endParaRPr lang="en-US" sz="2000" dirty="0"/>
          </a:p>
          <a:p>
            <a:r>
              <a:rPr lang="en-US" sz="2000" dirty="0"/>
              <a:t>Globalisation also increases and intensifies the </a:t>
            </a:r>
            <a:r>
              <a:rPr lang="en-US" sz="2000" dirty="0">
                <a:solidFill>
                  <a:srgbClr val="FF0000"/>
                </a:solidFill>
              </a:rPr>
              <a:t>job and investment opportunities </a:t>
            </a:r>
            <a:r>
              <a:rPr lang="en-US" sz="2000" dirty="0"/>
              <a:t>for people and businesses, and at the same time, </a:t>
            </a:r>
            <a:r>
              <a:rPr lang="en-US" sz="2000" dirty="0">
                <a:solidFill>
                  <a:srgbClr val="FF0000"/>
                </a:solidFill>
              </a:rPr>
              <a:t>demands new rules and governance </a:t>
            </a:r>
            <a:r>
              <a:rPr lang="en-US" sz="2000" dirty="0"/>
              <a:t>to facilitate the diverse interconnection between </a:t>
            </a:r>
            <a:r>
              <a:rPr lang="en-GB" sz="2000" dirty="0"/>
              <a:t>different agents.</a:t>
            </a:r>
          </a:p>
          <a:p>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5</a:t>
            </a:fld>
            <a:endParaRPr lang="en-GB"/>
          </a:p>
        </p:txBody>
      </p:sp>
    </p:spTree>
    <p:extLst>
      <p:ext uri="{BB962C8B-B14F-4D97-AF65-F5344CB8AC3E}">
        <p14:creationId xmlns:p14="http://schemas.microsoft.com/office/powerpoint/2010/main" val="722434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Using The Law of One Price As a Robustness Check</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09722" y="1031846"/>
                <a:ext cx="11845255" cy="5725486"/>
              </a:xfrm>
            </p:spPr>
            <p:txBody>
              <a:bodyPr>
                <a:normAutofit/>
              </a:bodyPr>
              <a:lstStyle/>
              <a:p>
                <a:pPr>
                  <a:spcAft>
                    <a:spcPts val="600"/>
                  </a:spcAft>
                  <a:buFont typeface="Arial" panose="020B0604020202020204" pitchFamily="34" charset="0"/>
                  <a:buChar char="•"/>
                </a:pPr>
                <a:r>
                  <a:rPr lang="en-GB" sz="2000" b="1" u="sng" dirty="0"/>
                  <a:t>Foreign Cost of Capital</a:t>
                </a:r>
                <a:r>
                  <a:rPr lang="en-GB" sz="2000" b="1" dirty="0"/>
                  <a:t>: </a:t>
                </a:r>
                <a:r>
                  <a:rPr lang="en-GB" sz="2000" dirty="0" err="1"/>
                  <a:t>Ityesi</a:t>
                </a:r>
                <a:r>
                  <a:rPr lang="en-GB" sz="2000" dirty="0"/>
                  <a:t> could have computed the foreign NPV by discounting the foreign cash flows at the foreign cost of capital and converting this result to a domestic NPV using the spot rate.</a:t>
                </a:r>
              </a:p>
              <a:p>
                <a:pPr>
                  <a:spcAft>
                    <a:spcPts val="600"/>
                  </a:spcAft>
                  <a:buFont typeface="Arial" panose="020B0604020202020204" pitchFamily="34" charset="0"/>
                  <a:buChar char="•"/>
                </a:pPr>
                <a:r>
                  <a:rPr lang="en-GB" sz="2000" dirty="0"/>
                  <a:t>Determining the NPV, in this case, </a:t>
                </a:r>
                <a:r>
                  <a:rPr lang="en-GB" sz="2000" u="sng" dirty="0"/>
                  <a:t>requires knowing the </a:t>
                </a:r>
                <a:r>
                  <a:rPr lang="en-GB" sz="2000" u="sng" dirty="0">
                    <a:solidFill>
                      <a:srgbClr val="FF0000"/>
                    </a:solidFill>
                  </a:rPr>
                  <a:t>foreign cost of capital</a:t>
                </a:r>
                <a:r>
                  <a:rPr lang="en-GB" sz="2000" dirty="0"/>
                  <a:t>. </a:t>
                </a:r>
              </a:p>
              <a:p>
                <a:pPr>
                  <a:spcAft>
                    <a:spcPts val="600"/>
                  </a:spcAft>
                  <a:buFont typeface="Arial" panose="020B0604020202020204" pitchFamily="34" charset="0"/>
                  <a:buChar char="•"/>
                </a:pPr>
                <a:r>
                  <a:rPr lang="en-GB" sz="2000" dirty="0"/>
                  <a:t>Assume the foreign cost of capital is </a:t>
                </a:r>
                <a14:m>
                  <m:oMath xmlns:m="http://schemas.openxmlformats.org/officeDocument/2006/math">
                    <m:sSubSup>
                      <m:sSubSupPr>
                        <m:ctrlPr>
                          <a:rPr lang="en-GB" sz="2000" i="1" smtClean="0">
                            <a:solidFill>
                              <a:srgbClr val="FF0000"/>
                            </a:solidFill>
                            <a:latin typeface="Cambria Math" panose="02040503050406030204" pitchFamily="18" charset="0"/>
                          </a:rPr>
                        </m:ctrlPr>
                      </m:sSubSupPr>
                      <m:e>
                        <m:r>
                          <a:rPr lang="en-GB" sz="2000" i="1">
                            <a:solidFill>
                              <a:srgbClr val="FF0000"/>
                            </a:solidFill>
                            <a:latin typeface="Cambria Math" panose="02040503050406030204" pitchFamily="18" charset="0"/>
                          </a:rPr>
                          <m:t>𝑟</m:t>
                        </m:r>
                      </m:e>
                      <m:sub>
                        <m:r>
                          <a:rPr lang="en-GB" sz="2000">
                            <a:solidFill>
                              <a:srgbClr val="FF0000"/>
                            </a:solidFill>
                            <a:latin typeface="Cambria Math" panose="02040503050406030204" pitchFamily="18" charset="0"/>
                          </a:rPr>
                          <m:t>£</m:t>
                        </m:r>
                      </m:sub>
                      <m:sup>
                        <m:r>
                          <a:rPr lang="en-GB" sz="2000" i="1">
                            <a:solidFill>
                              <a:srgbClr val="FF0000"/>
                            </a:solidFill>
                            <a:latin typeface="Cambria Math" panose="02040503050406030204" pitchFamily="18" charset="0"/>
                          </a:rPr>
                          <m:t>∗</m:t>
                        </m:r>
                      </m:sup>
                    </m:sSubSup>
                  </m:oMath>
                </a14:m>
                <a:r>
                  <a:rPr lang="en-GB" sz="2000" dirty="0"/>
                  <a:t>. So, the foreign cost of capital must satisfy the </a:t>
                </a:r>
                <a:r>
                  <a:rPr lang="en-GB" sz="2000" u="sng" dirty="0"/>
                  <a:t>Law of One Price</a:t>
                </a:r>
                <a:r>
                  <a:rPr lang="en-GB" sz="2000" dirty="0"/>
                  <a:t>:</a:t>
                </a:r>
              </a:p>
              <a:p>
                <a:pPr>
                  <a:buFont typeface="Wingdings" panose="05000000000000000000" pitchFamily="2" charset="2"/>
                  <a:buChar char="Ø"/>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dirty="0"/>
                  <a:t>To calculate </a:t>
                </a:r>
                <a14:m>
                  <m:oMath xmlns:m="http://schemas.openxmlformats.org/officeDocument/2006/math">
                    <m:sSubSup>
                      <m:sSubSupPr>
                        <m:ctrlPr>
                          <a:rPr lang="en-GB" sz="2000" i="1" smtClean="0">
                            <a:solidFill>
                              <a:srgbClr val="FF0000"/>
                            </a:solidFill>
                            <a:latin typeface="Cambria Math" panose="02040503050406030204" pitchFamily="18" charset="0"/>
                          </a:rPr>
                        </m:ctrlPr>
                      </m:sSubSupPr>
                      <m:e>
                        <m:r>
                          <a:rPr lang="en-GB" sz="2000" i="1">
                            <a:solidFill>
                              <a:srgbClr val="FF0000"/>
                            </a:solidFill>
                            <a:latin typeface="Cambria Math" panose="02040503050406030204" pitchFamily="18" charset="0"/>
                          </a:rPr>
                          <m:t>𝑟</m:t>
                        </m:r>
                      </m:e>
                      <m:sub>
                        <m:r>
                          <a:rPr lang="en-GB" sz="2000">
                            <a:solidFill>
                              <a:srgbClr val="FF0000"/>
                            </a:solidFill>
                            <a:latin typeface="Cambria Math" panose="02040503050406030204" pitchFamily="18" charset="0"/>
                          </a:rPr>
                          <m:t>£</m:t>
                        </m:r>
                      </m:sub>
                      <m:sup>
                        <m:r>
                          <a:rPr lang="en-GB" sz="2000" i="1">
                            <a:solidFill>
                              <a:srgbClr val="FF0000"/>
                            </a:solidFill>
                            <a:latin typeface="Cambria Math" panose="02040503050406030204" pitchFamily="18" charset="0"/>
                          </a:rPr>
                          <m:t>∗</m:t>
                        </m:r>
                      </m:sup>
                    </m:sSubSup>
                  </m:oMath>
                </a14:m>
                <a:r>
                  <a:rPr lang="en-GB" sz="2000" dirty="0"/>
                  <a:t>, we get help from the covered interest rate parity, where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m:t>
                        </m:r>
                      </m:sub>
                    </m:sSub>
                  </m:oMath>
                </a14:m>
                <a:r>
                  <a:rPr lang="en-GB" sz="2000" dirty="0"/>
                  <a:t> and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i="1">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m:t>
                        </m:r>
                      </m:sub>
                    </m:sSub>
                  </m:oMath>
                </a14:m>
                <a:r>
                  <a:rPr lang="en-GB" sz="2000" dirty="0"/>
                  <a:t> are the foreign and domestic risk-free interest rates, respectively:</a:t>
                </a:r>
              </a:p>
              <a:p>
                <a:pPr marL="109728" indent="0">
                  <a:buNone/>
                </a:pPr>
                <a:endParaRPr lang="en-GB" sz="2000" dirty="0"/>
              </a:p>
              <a:p>
                <a:pPr>
                  <a:buFont typeface="Arial" panose="020B0604020202020204" pitchFamily="34" charset="0"/>
                  <a:buChar char="•"/>
                </a:pPr>
                <a:r>
                  <a:rPr lang="en-GB" sz="2000" b="1" u="sng" dirty="0"/>
                  <a:t>The foreign cost of capital must satisfy the Law of One Price:</a:t>
                </a:r>
                <a:r>
                  <a:rPr lang="en-GB" sz="2000" dirty="0"/>
                  <a:t> The foreign cost of capital in terms of the domestic cost of capital and interest rates is the </a:t>
                </a:r>
                <a:r>
                  <a:rPr lang="en-GB" sz="2000" dirty="0">
                    <a:solidFill>
                      <a:srgbClr val="FF0000"/>
                    </a:solidFill>
                  </a:rPr>
                  <a:t>Foreign-Denominated Cost of Capital</a:t>
                </a:r>
                <a:r>
                  <a:rPr lang="en-GB" sz="2000" dirty="0"/>
                  <a:t>,</a:t>
                </a:r>
                <a:r>
                  <a:rPr lang="en-GB" sz="2000" dirty="0">
                    <a:solidFill>
                      <a:srgbClr val="FF0000"/>
                    </a:solidFill>
                  </a:rPr>
                  <a:t> </a:t>
                </a:r>
                <a:r>
                  <a:rPr lang="en-GB" sz="2000" dirty="0"/>
                  <a:t>which can be obtained by combining the above equations. So, </a:t>
                </a:r>
                <a:endParaRPr lang="en-GB" sz="2000" dirty="0">
                  <a:solidFill>
                    <a:srgbClr val="FF0000"/>
                  </a:solidFill>
                </a:endParaRPr>
              </a:p>
              <a:p>
                <a:pPr marL="109728" indent="0">
                  <a:buNone/>
                </a:pPr>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09722" y="1031846"/>
                <a:ext cx="11845255" cy="5725486"/>
              </a:xfrm>
              <a:blipFill>
                <a:blip r:embed="rId2"/>
                <a:stretch>
                  <a:fillRect t="-532" r="-46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Object 4">
                <a:extLst>
                  <a:ext uri="{FF2B5EF4-FFF2-40B4-BE49-F238E27FC236}">
                    <a16:creationId xmlns:a16="http://schemas.microsoft.com/office/drawing/2014/main" id="{CB28C427-A2FB-4EA5-9A63-41F0C88FC542}"/>
                  </a:ext>
                </a:extLst>
              </p:cNvPr>
              <p:cNvSpPr txBox="1"/>
              <p:nvPr/>
            </p:nvSpPr>
            <p:spPr bwMode="auto">
              <a:xfrm>
                <a:off x="4965254" y="2543197"/>
                <a:ext cx="2531756" cy="69531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sz="2000" i="1">
                          <a:solidFill>
                            <a:srgbClr val="000000"/>
                          </a:solidFill>
                          <a:latin typeface="Cambria Math" panose="02040503050406030204" pitchFamily="18" charset="0"/>
                        </a:rPr>
                        <m:t>(1+</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𝑆</m:t>
                          </m:r>
                        </m:num>
                        <m:den>
                          <m:r>
                            <a:rPr lang="en-GB" sz="2000" i="1">
                              <a:solidFill>
                                <a:srgbClr val="000000"/>
                              </a:solidFill>
                              <a:latin typeface="Cambria Math" panose="02040503050406030204" pitchFamily="18" charset="0"/>
                            </a:rPr>
                            <m:t>𝐹</m:t>
                          </m:r>
                        </m:den>
                      </m:f>
                      <m:r>
                        <a:rPr lang="en-GB" sz="2000" i="1">
                          <a:solidFill>
                            <a:srgbClr val="000000"/>
                          </a:solidFill>
                          <a:latin typeface="Cambria Math" panose="02040503050406030204" pitchFamily="18" charset="0"/>
                        </a:rPr>
                        <m:t>(1+</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m:t>
                      </m:r>
                    </m:oMath>
                  </m:oMathPara>
                </a14:m>
                <a:endParaRPr lang="en-GB" sz="2000" dirty="0"/>
              </a:p>
            </p:txBody>
          </p:sp>
        </mc:Choice>
        <mc:Fallback>
          <p:sp>
            <p:nvSpPr>
              <p:cNvPr id="4" name="Object 4">
                <a:extLst>
                  <a:ext uri="{FF2B5EF4-FFF2-40B4-BE49-F238E27FC236}">
                    <a16:creationId xmlns:a16="http://schemas.microsoft.com/office/drawing/2014/main" id="{CB28C427-A2FB-4EA5-9A63-41F0C88FC542}"/>
                  </a:ext>
                </a:extLst>
              </p:cNvPr>
              <p:cNvSpPr txBox="1">
                <a:spLocks noRot="1" noChangeAspect="1" noMove="1" noResize="1" noEditPoints="1" noAdjustHandles="1" noChangeArrowheads="1" noChangeShapeType="1" noTextEdit="1"/>
              </p:cNvSpPr>
              <p:nvPr/>
            </p:nvSpPr>
            <p:spPr bwMode="auto">
              <a:xfrm>
                <a:off x="4965254" y="2543197"/>
                <a:ext cx="2531756" cy="695310"/>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Object 5">
                <a:extLst>
                  <a:ext uri="{FF2B5EF4-FFF2-40B4-BE49-F238E27FC236}">
                    <a16:creationId xmlns:a16="http://schemas.microsoft.com/office/drawing/2014/main" id="{719418E4-3221-476A-BE7E-4EB57790455A}"/>
                  </a:ext>
                </a:extLst>
              </p:cNvPr>
              <p:cNvSpPr txBox="1"/>
              <p:nvPr/>
            </p:nvSpPr>
            <p:spPr bwMode="auto">
              <a:xfrm>
                <a:off x="5590078" y="3619494"/>
                <a:ext cx="1674093" cy="100330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𝑆</m:t>
                          </m:r>
                        </m:num>
                        <m:den>
                          <m:r>
                            <a:rPr lang="en-GB" sz="2000" i="1">
                              <a:solidFill>
                                <a:srgbClr val="000000"/>
                              </a:solidFill>
                              <a:latin typeface="Cambria Math" panose="02040503050406030204" pitchFamily="18" charset="0"/>
                            </a:rPr>
                            <m:t>𝐹</m:t>
                          </m:r>
                        </m:den>
                      </m:f>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num>
                        <m:den>
                          <m:r>
                            <a:rPr lang="en-GB" sz="2000" i="1">
                              <a:solidFill>
                                <a:srgbClr val="000000"/>
                              </a:solidFill>
                              <a:latin typeface="Cambria Math" panose="02040503050406030204" pitchFamily="18" charset="0"/>
                            </a:rPr>
                            <m:t>1</m:t>
                          </m:r>
                          <m:r>
                            <a:rPr lang="en-GB" sz="2000" i="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den>
                      </m:f>
                    </m:oMath>
                  </m:oMathPara>
                </a14:m>
                <a:endParaRPr lang="en-GB" sz="2000" dirty="0"/>
              </a:p>
            </p:txBody>
          </p:sp>
        </mc:Choice>
        <mc:Fallback>
          <p:sp>
            <p:nvSpPr>
              <p:cNvPr id="7" name="Object 5">
                <a:extLst>
                  <a:ext uri="{FF2B5EF4-FFF2-40B4-BE49-F238E27FC236}">
                    <a16:creationId xmlns:a16="http://schemas.microsoft.com/office/drawing/2014/main" id="{719418E4-3221-476A-BE7E-4EB57790455A}"/>
                  </a:ext>
                </a:extLst>
              </p:cNvPr>
              <p:cNvSpPr txBox="1">
                <a:spLocks noRot="1" noChangeAspect="1" noMove="1" noResize="1" noEditPoints="1" noAdjustHandles="1" noChangeArrowheads="1" noChangeShapeType="1" noTextEdit="1"/>
              </p:cNvSpPr>
              <p:nvPr/>
            </p:nvSpPr>
            <p:spPr bwMode="auto">
              <a:xfrm>
                <a:off x="5590078" y="3619494"/>
                <a:ext cx="1674093" cy="1003300"/>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Object 4">
                <a:extLst>
                  <a:ext uri="{FF2B5EF4-FFF2-40B4-BE49-F238E27FC236}">
                    <a16:creationId xmlns:a16="http://schemas.microsoft.com/office/drawing/2014/main" id="{B0568870-0240-4A7A-B2FE-4697A56A3F35}"/>
                  </a:ext>
                </a:extLst>
              </p:cNvPr>
              <p:cNvSpPr txBox="1"/>
              <p:nvPr/>
            </p:nvSpPr>
            <p:spPr bwMode="auto">
              <a:xfrm>
                <a:off x="3464156" y="5299399"/>
                <a:ext cx="5570048" cy="781326"/>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sSubSup>
                        <m:sSubSupPr>
                          <m:ctrlPr>
                            <a:rPr lang="en-GB" sz="2000" i="1" smtClean="0">
                              <a:solidFill>
                                <a:srgbClr val="000000"/>
                              </a:solidFill>
                              <a:latin typeface="Cambria Math" panose="02040503050406030204" pitchFamily="18" charset="0"/>
                            </a:rPr>
                          </m:ctrlPr>
                        </m:sSubSupPr>
                        <m:e>
                          <m:r>
                            <a:rPr lang="en-GB" sz="2000" b="0" i="1" smtClean="0">
                              <a:solidFill>
                                <a:srgbClr val="000000"/>
                              </a:solidFill>
                              <a:latin typeface="Cambria Math" panose="02040503050406030204" pitchFamily="18" charset="0"/>
                            </a:rPr>
                            <m:t>1+</m:t>
                          </m:r>
                          <m:r>
                            <a:rPr lang="en-GB" sz="2000" i="1">
                              <a:solidFill>
                                <a:srgbClr val="000000"/>
                              </a:solidFill>
                              <a:latin typeface="Cambria Math" panose="02040503050406030204" pitchFamily="18" charset="0"/>
                            </a:rPr>
                            <m:t>𝑟</m:t>
                          </m:r>
                        </m:e>
                        <m:sub>
                          <m:r>
                            <a:rPr lang="en-GB" sz="2000" i="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num>
                        <m:den>
                          <m:r>
                            <a:rPr lang="en-GB" sz="2000" i="1">
                              <a:solidFill>
                                <a:srgbClr val="000000"/>
                              </a:solidFill>
                              <a:latin typeface="Cambria Math" panose="02040503050406030204" pitchFamily="18" charset="0"/>
                            </a:rPr>
                            <m:t>1+</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den>
                      </m:f>
                      <m:d>
                        <m:dPr>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1+</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e>
                      </m:d>
                      <m:r>
                        <a:rPr lang="en-GB" sz="2000" i="1" smtClean="0">
                          <a:solidFill>
                            <a:srgbClr val="FF0000"/>
                          </a:solidFill>
                          <a:latin typeface="Cambria Math" panose="02040503050406030204" pitchFamily="18" charset="0"/>
                          <a:ea typeface="Cambria Math" panose="02040503050406030204" pitchFamily="18" charset="0"/>
                        </a:rPr>
                        <m:t>⟺</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r>
                        <a:rPr lang="en-GB" sz="2000" i="1" smtClean="0">
                          <a:solidFill>
                            <a:srgbClr val="000000"/>
                          </a:solidFill>
                          <a:latin typeface="Cambria Math" panose="02040503050406030204" pitchFamily="18" charset="0"/>
                          <a:ea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r>
                        <a:rPr lang="en-GB" sz="2000" b="0" i="1" smtClean="0">
                          <a:solidFill>
                            <a:srgbClr val="000000"/>
                          </a:solidFill>
                          <a:latin typeface="Cambria Math" panose="02040503050406030204" pitchFamily="18" charset="0"/>
                        </a:rPr>
                        <m:t>+(</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sSubSup>
                      <m:r>
                        <a:rPr lang="en-GB" sz="2000" b="0" i="1" smtClean="0">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r>
                        <a:rPr lang="en-GB" sz="2000" b="0" i="1" smtClean="0">
                          <a:solidFill>
                            <a:srgbClr val="000000"/>
                          </a:solidFill>
                          <a:latin typeface="Cambria Math" panose="02040503050406030204" pitchFamily="18" charset="0"/>
                        </a:rPr>
                        <m:t>)</m:t>
                      </m:r>
                    </m:oMath>
                  </m:oMathPara>
                </a14:m>
                <a:endParaRPr lang="en-GB" sz="2000" dirty="0"/>
              </a:p>
            </p:txBody>
          </p:sp>
        </mc:Choice>
        <mc:Fallback xmlns="">
          <p:sp>
            <p:nvSpPr>
              <p:cNvPr id="10" name="Object 4">
                <a:extLst>
                  <a:ext uri="{FF2B5EF4-FFF2-40B4-BE49-F238E27FC236}">
                    <a16:creationId xmlns:a16="http://schemas.microsoft.com/office/drawing/2014/main" id="{B0568870-0240-4A7A-B2FE-4697A56A3F35}"/>
                  </a:ext>
                </a:extLst>
              </p:cNvPr>
              <p:cNvSpPr txBox="1">
                <a:spLocks noRot="1" noChangeAspect="1" noMove="1" noResize="1" noEditPoints="1" noAdjustHandles="1" noChangeArrowheads="1" noChangeShapeType="1" noTextEdit="1"/>
              </p:cNvSpPr>
              <p:nvPr/>
            </p:nvSpPr>
            <p:spPr bwMode="auto">
              <a:xfrm>
                <a:off x="3464156" y="5299399"/>
                <a:ext cx="5570048" cy="781326"/>
              </a:xfrm>
              <a:prstGeom prst="rect">
                <a:avLst/>
              </a:prstGeom>
              <a:blipFill>
                <a:blip r:embed="rId5"/>
                <a:stretch>
                  <a:fillRect/>
                </a:stretch>
              </a:blipFill>
              <a:ln>
                <a:noFill/>
              </a:ln>
              <a:effectLst/>
            </p:spPr>
            <p:txBody>
              <a:bodyPr/>
              <a:lstStyle/>
              <a:p>
                <a:r>
                  <a:rPr lang="en-GB">
                    <a:noFill/>
                  </a:rPr>
                  <a:t> </a:t>
                </a:r>
              </a:p>
            </p:txBody>
          </p:sp>
        </mc:Fallback>
      </mc:AlternateContent>
      <p:sp>
        <p:nvSpPr>
          <p:cNvPr id="13" name="Slide Number Placeholder 12">
            <a:extLst>
              <a:ext uri="{FF2B5EF4-FFF2-40B4-BE49-F238E27FC236}">
                <a16:creationId xmlns:a16="http://schemas.microsoft.com/office/drawing/2014/main" id="{BE0E0F2C-8CC4-4069-B41C-3347506A7A47}"/>
              </a:ext>
            </a:extLst>
          </p:cNvPr>
          <p:cNvSpPr>
            <a:spLocks noGrp="1"/>
          </p:cNvSpPr>
          <p:nvPr>
            <p:ph type="sldNum" sz="quarter" idx="12"/>
          </p:nvPr>
        </p:nvSpPr>
        <p:spPr/>
        <p:txBody>
          <a:bodyPr/>
          <a:lstStyle/>
          <a:p>
            <a:fld id="{E268A2EE-60DF-4D9A-BDB5-E8B57244CE40}" type="slidenum">
              <a:rPr lang="en-GB" smtClean="0"/>
              <a:pPr/>
              <a:t>50</a:t>
            </a:fld>
            <a:endParaRPr lang="en-GB"/>
          </a:p>
        </p:txBody>
      </p:sp>
      <p:sp>
        <p:nvSpPr>
          <p:cNvPr id="5" name="Arc 4">
            <a:extLst>
              <a:ext uri="{FF2B5EF4-FFF2-40B4-BE49-F238E27FC236}">
                <a16:creationId xmlns:a16="http://schemas.microsoft.com/office/drawing/2014/main" id="{C1E8BD24-780E-4375-9AA9-B719B6E49078}"/>
              </a:ext>
            </a:extLst>
          </p:cNvPr>
          <p:cNvSpPr/>
          <p:nvPr/>
        </p:nvSpPr>
        <p:spPr>
          <a:xfrm rot="4402046">
            <a:off x="7088698" y="5571159"/>
            <a:ext cx="570451" cy="893428"/>
          </a:xfrm>
          <a:prstGeom prst="arc">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E6D3BEA-92CF-4483-9084-568920B34F5F}"/>
                  </a:ext>
                </a:extLst>
              </p:cNvPr>
              <p:cNvSpPr txBox="1"/>
              <p:nvPr/>
            </p:nvSpPr>
            <p:spPr>
              <a:xfrm>
                <a:off x="2894202" y="6300132"/>
                <a:ext cx="4075195" cy="369332"/>
              </a:xfrm>
              <a:prstGeom prst="rect">
                <a:avLst/>
              </a:prstGeom>
              <a:solidFill>
                <a:schemeClr val="accent6"/>
              </a:solidFill>
            </p:spPr>
            <p:txBody>
              <a:bodyPr wrap="square" rtlCol="0">
                <a:spAutoFit/>
              </a:bodyPr>
              <a:lstStyle/>
              <a:p>
                <a:r>
                  <a:rPr lang="en-GB" dirty="0"/>
                  <a:t>Hint: </a:t>
                </a:r>
                <a14:m>
                  <m:oMath xmlns:m="http://schemas.openxmlformats.org/officeDocument/2006/math">
                    <m:r>
                      <a:rPr lang="en-GB" b="0" i="1" smtClean="0">
                        <a:latin typeface="Cambria Math" panose="02040503050406030204" pitchFamily="18" charset="0"/>
                      </a:rPr>
                      <m:t>𝐿𝑛</m:t>
                    </m:r>
                    <m:r>
                      <a:rPr lang="en-GB" b="0" i="1" smtClean="0">
                        <a:latin typeface="Cambria Math" panose="02040503050406030204" pitchFamily="18" charset="0"/>
                      </a:rPr>
                      <m:t>(1+</m:t>
                    </m:r>
                    <m:r>
                      <a:rPr lang="en-GB" b="0" i="1" smtClean="0">
                        <a:latin typeface="Cambria Math" panose="02040503050406030204" pitchFamily="18" charset="0"/>
                      </a:rPr>
                      <m:t>𝑋</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𝑋</m:t>
                    </m:r>
                  </m:oMath>
                </a14:m>
                <a:r>
                  <a:rPr lang="en-GB" dirty="0"/>
                  <a:t>  when </a:t>
                </a:r>
                <a14:m>
                  <m:oMath xmlns:m="http://schemas.openxmlformats.org/officeDocument/2006/math">
                    <m:r>
                      <a:rPr lang="en-GB" b="0" i="1" smtClean="0">
                        <a:latin typeface="Cambria Math" panose="02040503050406030204" pitchFamily="18" charset="0"/>
                      </a:rPr>
                      <m:t>𝑋</m:t>
                    </m:r>
                    <m:r>
                      <a:rPr lang="en-GB" b="0" i="1" smtClean="0">
                        <a:latin typeface="Cambria Math" panose="02040503050406030204" pitchFamily="18" charset="0"/>
                        <a:ea typeface="Cambria Math" panose="02040503050406030204" pitchFamily="18" charset="0"/>
                      </a:rPr>
                      <m:t>≈0</m:t>
                    </m:r>
                  </m:oMath>
                </a14:m>
                <a:endParaRPr lang="en-GB" dirty="0"/>
              </a:p>
            </p:txBody>
          </p:sp>
        </mc:Choice>
        <mc:Fallback xmlns="">
          <p:sp>
            <p:nvSpPr>
              <p:cNvPr id="6" name="TextBox 5">
                <a:extLst>
                  <a:ext uri="{FF2B5EF4-FFF2-40B4-BE49-F238E27FC236}">
                    <a16:creationId xmlns:a16="http://schemas.microsoft.com/office/drawing/2014/main" id="{AE6D3BEA-92CF-4483-9084-568920B34F5F}"/>
                  </a:ext>
                </a:extLst>
              </p:cNvPr>
              <p:cNvSpPr txBox="1">
                <a:spLocks noRot="1" noChangeAspect="1" noMove="1" noResize="1" noEditPoints="1" noAdjustHandles="1" noChangeArrowheads="1" noChangeShapeType="1" noTextEdit="1"/>
              </p:cNvSpPr>
              <p:nvPr/>
            </p:nvSpPr>
            <p:spPr>
              <a:xfrm>
                <a:off x="2894202" y="6300132"/>
                <a:ext cx="4075195" cy="369332"/>
              </a:xfrm>
              <a:prstGeom prst="rect">
                <a:avLst/>
              </a:prstGeom>
              <a:blipFill>
                <a:blip r:embed="rId6"/>
                <a:stretch>
                  <a:fillRect l="-1347"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8CAA718-B44D-4364-84CF-05E13C2BD02F}"/>
                  </a:ext>
                </a:extLst>
              </p:cNvPr>
              <p:cNvSpPr txBox="1"/>
              <p:nvPr/>
            </p:nvSpPr>
            <p:spPr>
              <a:xfrm>
                <a:off x="8905622" y="5299399"/>
                <a:ext cx="2927755" cy="1495922"/>
              </a:xfrm>
              <a:prstGeom prst="rect">
                <a:avLst/>
              </a:prstGeom>
              <a:noFill/>
            </p:spPr>
            <p:txBody>
              <a:bodyPr wrap="square" rtlCol="0">
                <a:spAutoFit/>
              </a:bodyPr>
              <a:lstStyle/>
              <a:p>
                <a:r>
                  <a:rPr lang="en-GB" dirty="0"/>
                  <a:t>So, we can estimate the foreign cost of capital</a:t>
                </a:r>
                <a:r>
                  <a:rPr lang="en-GB" dirty="0">
                    <a:solidFill>
                      <a:srgbClr val="FF0000"/>
                    </a:solidFill>
                  </a:rPr>
                  <a:t> </a:t>
                </a:r>
                <a14:m>
                  <m:oMath xmlns:m="http://schemas.openxmlformats.org/officeDocument/2006/math">
                    <m:sSubSup>
                      <m:sSubSupPr>
                        <m:ctrlPr>
                          <a:rPr lang="en-GB" i="1">
                            <a:solidFill>
                              <a:srgbClr val="FF0000"/>
                            </a:solidFill>
                            <a:latin typeface="Cambria Math" panose="02040503050406030204" pitchFamily="18" charset="0"/>
                          </a:rPr>
                        </m:ctrlPr>
                      </m:sSubSupPr>
                      <m:e>
                        <m:r>
                          <a:rPr lang="en-GB" i="1">
                            <a:solidFill>
                              <a:srgbClr val="FF0000"/>
                            </a:solidFill>
                            <a:latin typeface="Cambria Math" panose="02040503050406030204" pitchFamily="18" charset="0"/>
                          </a:rPr>
                          <m:t>𝑟</m:t>
                        </m:r>
                      </m:e>
                      <m:sub>
                        <m:r>
                          <a:rPr lang="en-GB">
                            <a:solidFill>
                              <a:srgbClr val="FF0000"/>
                            </a:solidFill>
                            <a:latin typeface="Cambria Math" panose="02040503050406030204" pitchFamily="18" charset="0"/>
                          </a:rPr>
                          <m:t>£</m:t>
                        </m:r>
                      </m:sub>
                      <m:sup>
                        <m:r>
                          <a:rPr lang="en-GB" i="1">
                            <a:solidFill>
                              <a:srgbClr val="FF0000"/>
                            </a:solidFill>
                            <a:latin typeface="Cambria Math" panose="02040503050406030204" pitchFamily="18" charset="0"/>
                          </a:rPr>
                          <m:t>∗</m:t>
                        </m:r>
                      </m:sup>
                    </m:sSubSup>
                  </m:oMath>
                </a14:m>
                <a:r>
                  <a:rPr lang="en-GB" dirty="0"/>
                  <a:t>, using domestic cost of capital </a:t>
                </a:r>
                <a14:m>
                  <m:oMath xmlns:m="http://schemas.openxmlformats.org/officeDocument/2006/math">
                    <m:sSubSup>
                      <m:sSubSupPr>
                        <m:ctrlPr>
                          <a:rPr lang="en-GB" i="1" smtClean="0">
                            <a:solidFill>
                              <a:srgbClr val="FF0000"/>
                            </a:solidFill>
                            <a:latin typeface="Cambria Math" panose="02040503050406030204" pitchFamily="18" charset="0"/>
                          </a:rPr>
                        </m:ctrlPr>
                      </m:sSubSupPr>
                      <m:e>
                        <m:r>
                          <a:rPr lang="en-GB" i="1">
                            <a:solidFill>
                              <a:srgbClr val="FF0000"/>
                            </a:solidFill>
                            <a:latin typeface="Cambria Math" panose="02040503050406030204" pitchFamily="18" charset="0"/>
                          </a:rPr>
                          <m:t>𝑟</m:t>
                        </m:r>
                      </m:e>
                      <m:sub>
                        <m:r>
                          <a:rPr lang="en-GB">
                            <a:solidFill>
                              <a:srgbClr val="FF0000"/>
                            </a:solidFill>
                            <a:latin typeface="Cambria Math" panose="02040503050406030204" pitchFamily="18" charset="0"/>
                          </a:rPr>
                          <m:t>$</m:t>
                        </m:r>
                      </m:sub>
                      <m:sup>
                        <m:r>
                          <a:rPr lang="en-GB" i="1">
                            <a:solidFill>
                              <a:srgbClr val="FF0000"/>
                            </a:solidFill>
                            <a:latin typeface="Cambria Math" panose="02040503050406030204" pitchFamily="18" charset="0"/>
                          </a:rPr>
                          <m:t>∗</m:t>
                        </m:r>
                      </m:sup>
                    </m:sSubSup>
                  </m:oMath>
                </a14:m>
                <a:r>
                  <a:rPr lang="en-GB" dirty="0"/>
                  <a:t> and risk-free interest rates </a:t>
                </a:r>
                <a14:m>
                  <m:oMath xmlns:m="http://schemas.openxmlformats.org/officeDocument/2006/math">
                    <m:sSub>
                      <m:sSubPr>
                        <m:ctrlPr>
                          <a:rPr lang="en-GB" i="1" smtClean="0">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𝑟</m:t>
                        </m:r>
                      </m:e>
                      <m:sub>
                        <m:r>
                          <a:rPr lang="en-GB" i="1">
                            <a:solidFill>
                              <a:srgbClr val="FF0000"/>
                            </a:solidFill>
                            <a:latin typeface="Cambria Math" panose="02040503050406030204" pitchFamily="18" charset="0"/>
                          </a:rPr>
                          <m:t>£</m:t>
                        </m:r>
                      </m:sub>
                    </m:sSub>
                  </m:oMath>
                </a14:m>
                <a:r>
                  <a:rPr lang="en-GB" dirty="0">
                    <a:solidFill>
                      <a:srgbClr val="FF0000"/>
                    </a:solidFill>
                  </a:rPr>
                  <a:t> </a:t>
                </a:r>
                <a:r>
                  <a:rPr lang="en-GB" dirty="0"/>
                  <a:t>and </a:t>
                </a:r>
                <a14:m>
                  <m:oMath xmlns:m="http://schemas.openxmlformats.org/officeDocument/2006/math">
                    <m:sSub>
                      <m:sSubPr>
                        <m:ctrlPr>
                          <a:rPr lang="en-GB" i="1" smtClean="0">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𝑟</m:t>
                        </m:r>
                      </m:e>
                      <m:sub>
                        <m:r>
                          <a:rPr lang="en-GB" i="1">
                            <a:solidFill>
                              <a:srgbClr val="FF0000"/>
                            </a:solidFill>
                            <a:latin typeface="Cambria Math" panose="02040503050406030204" pitchFamily="18" charset="0"/>
                          </a:rPr>
                          <m:t>$</m:t>
                        </m:r>
                      </m:sub>
                    </m:sSub>
                  </m:oMath>
                </a14:m>
                <a:r>
                  <a:rPr lang="en-GB" dirty="0"/>
                  <a:t>.</a:t>
                </a:r>
              </a:p>
            </p:txBody>
          </p:sp>
        </mc:Choice>
        <mc:Fallback xmlns="">
          <p:sp>
            <p:nvSpPr>
              <p:cNvPr id="8" name="TextBox 7">
                <a:extLst>
                  <a:ext uri="{FF2B5EF4-FFF2-40B4-BE49-F238E27FC236}">
                    <a16:creationId xmlns:a16="http://schemas.microsoft.com/office/drawing/2014/main" id="{A8CAA718-B44D-4364-84CF-05E13C2BD02F}"/>
                  </a:ext>
                </a:extLst>
              </p:cNvPr>
              <p:cNvSpPr txBox="1">
                <a:spLocks noRot="1" noChangeAspect="1" noMove="1" noResize="1" noEditPoints="1" noAdjustHandles="1" noChangeArrowheads="1" noChangeShapeType="1" noTextEdit="1"/>
              </p:cNvSpPr>
              <p:nvPr/>
            </p:nvSpPr>
            <p:spPr>
              <a:xfrm>
                <a:off x="8905622" y="5299399"/>
                <a:ext cx="2927755" cy="1495922"/>
              </a:xfrm>
              <a:prstGeom prst="rect">
                <a:avLst/>
              </a:prstGeom>
              <a:blipFill>
                <a:blip r:embed="rId7"/>
                <a:stretch>
                  <a:fillRect l="-1875" t="-2033" r="-2917" b="-5285"/>
                </a:stretch>
              </a:blipFill>
            </p:spPr>
            <p:txBody>
              <a:bodyPr/>
              <a:lstStyle/>
              <a:p>
                <a:r>
                  <a:rPr lang="en-GB">
                    <a:noFill/>
                  </a:rPr>
                  <a:t> </a:t>
                </a:r>
              </a:p>
            </p:txBody>
          </p:sp>
        </mc:Fallback>
      </mc:AlternateContent>
    </p:spTree>
    <p:extLst>
      <p:ext uri="{BB962C8B-B14F-4D97-AF65-F5344CB8AC3E}">
        <p14:creationId xmlns:p14="http://schemas.microsoft.com/office/powerpoint/2010/main" val="3757044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09725" y="1132514"/>
            <a:ext cx="11421670"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pic>
        <p:nvPicPr>
          <p:cNvPr id="4" name="Picture 4" descr="X:\08VOL4\Graphics\Powerpoint\PEARSON\BERK\Final files\ch31\c31np002.jpg">
            <a:extLst>
              <a:ext uri="{FF2B5EF4-FFF2-40B4-BE49-F238E27FC236}">
                <a16:creationId xmlns:a16="http://schemas.microsoft.com/office/drawing/2014/main" id="{8895C46C-4BDA-4CB4-B88A-F0B1FEB7330D}"/>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209725" y="1132514"/>
            <a:ext cx="8276549" cy="191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X:\08VOL4\Graphics\Powerpoint\PEARSON\BERK\Final files\ch31\c31ns002.jpg">
            <a:extLst>
              <a:ext uri="{FF2B5EF4-FFF2-40B4-BE49-F238E27FC236}">
                <a16:creationId xmlns:a16="http://schemas.microsoft.com/office/drawing/2014/main" id="{FBE6D6D4-103B-4B0B-8DEA-8DD687C58A1A}"/>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4920324" y="3151669"/>
            <a:ext cx="7077993" cy="341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0848C5CF-8482-44D6-87DB-AA08B5E852C5}"/>
              </a:ext>
            </a:extLst>
          </p:cNvPr>
          <p:cNvSpPr>
            <a:spLocks noGrp="1"/>
          </p:cNvSpPr>
          <p:nvPr>
            <p:ph type="sldNum" sz="quarter" idx="12"/>
          </p:nvPr>
        </p:nvSpPr>
        <p:spPr/>
        <p:txBody>
          <a:bodyPr/>
          <a:lstStyle/>
          <a:p>
            <a:fld id="{E268A2EE-60DF-4D9A-BDB5-E8B57244CE40}" type="slidenum">
              <a:rPr lang="en-GB" smtClean="0"/>
              <a:pPr/>
              <a:t>51</a:t>
            </a:fld>
            <a:endParaRPr lang="en-GB"/>
          </a:p>
        </p:txBody>
      </p:sp>
    </p:spTree>
    <p:extLst>
      <p:ext uri="{BB962C8B-B14F-4D97-AF65-F5344CB8AC3E}">
        <p14:creationId xmlns:p14="http://schemas.microsoft.com/office/powerpoint/2010/main" val="39948340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09725" y="1132514"/>
            <a:ext cx="11421670" cy="5316187"/>
          </a:xfrm>
        </p:spPr>
        <p:txBody>
          <a:bodyPr>
            <a:normAutofit/>
          </a:bodyPr>
          <a:lstStyle/>
          <a:p>
            <a:pPr>
              <a:spcAft>
                <a:spcPts val="600"/>
              </a:spcAft>
              <a:buFont typeface="Arial" panose="020B0604020202020204" pitchFamily="34" charset="0"/>
              <a:buChar char="•"/>
            </a:pPr>
            <a:r>
              <a:rPr lang="en-GB" sz="2000" b="1" u="sng" dirty="0"/>
              <a:t>Question</a:t>
            </a:r>
            <a:r>
              <a:rPr lang="en-GB" sz="2000" dirty="0"/>
              <a:t>: Sky Motors, based in Austin, TX, is considering opening a manufacturing plant in Mexico. Sky’s weighted average cost of capital in the United States is </a:t>
            </a:r>
            <a:r>
              <a:rPr lang="en-GB" sz="2000" dirty="0">
                <a:solidFill>
                  <a:srgbClr val="FF0000"/>
                </a:solidFill>
              </a:rPr>
              <a:t>12%</a:t>
            </a:r>
            <a:r>
              <a:rPr lang="en-GB" sz="2000" dirty="0"/>
              <a:t>. The current risk-free rate is </a:t>
            </a:r>
            <a:r>
              <a:rPr lang="en-GB" sz="2000" dirty="0">
                <a:solidFill>
                  <a:srgbClr val="FF0000"/>
                </a:solidFill>
              </a:rPr>
              <a:t>2%</a:t>
            </a:r>
            <a:r>
              <a:rPr lang="en-GB" sz="2000" dirty="0"/>
              <a:t> in the United States and </a:t>
            </a:r>
            <a:r>
              <a:rPr lang="en-GB" sz="2000" dirty="0">
                <a:solidFill>
                  <a:srgbClr val="FF0000"/>
                </a:solidFill>
              </a:rPr>
              <a:t>8%</a:t>
            </a:r>
            <a:r>
              <a:rPr lang="en-GB" sz="2000" dirty="0"/>
              <a:t> in Mexico. What is the firm’s peso WACC?</a:t>
            </a:r>
          </a:p>
          <a:p>
            <a:pPr>
              <a:buFont typeface="Arial" panose="020B0604020202020204" pitchFamily="34" charset="0"/>
              <a:buChar char="•"/>
            </a:pPr>
            <a:r>
              <a:rPr lang="en-GB" sz="2000" b="1" u="sng" dirty="0">
                <a:solidFill>
                  <a:srgbClr val="FF0000"/>
                </a:solidFill>
              </a:rPr>
              <a:t>Answer</a:t>
            </a:r>
            <a:r>
              <a:rPr lang="en-GB" sz="2000" dirty="0"/>
              <a:t>: Using </a:t>
            </a:r>
            <a:r>
              <a:rPr lang="en-GB" sz="2000" dirty="0">
                <a:solidFill>
                  <a:srgbClr val="FF0000"/>
                </a:solidFill>
              </a:rPr>
              <a:t>Foreign-Denominated Cost of Capital </a:t>
            </a:r>
            <a:r>
              <a:rPr lang="en-GB" sz="2000" dirty="0"/>
              <a:t>formula</a:t>
            </a:r>
            <a:r>
              <a:rPr lang="en-GB" sz="2000" dirty="0">
                <a:solidFill>
                  <a:srgbClr val="FF0000"/>
                </a:solidFill>
              </a:rPr>
              <a:t>:</a:t>
            </a:r>
          </a:p>
          <a:p>
            <a:pPr>
              <a:buFont typeface="Arial" panose="020B0604020202020204" pitchFamily="34" charset="0"/>
              <a:buChar char="•"/>
            </a:pPr>
            <a:endParaRPr lang="en-GB" sz="2000" dirty="0"/>
          </a:p>
          <a:p>
            <a:pPr>
              <a:buFont typeface="Wingdings" panose="05000000000000000000" pitchFamily="2" charset="2"/>
              <a:buChar char="Ø"/>
            </a:pPr>
            <a:endParaRPr lang="en-GB" sz="2000" dirty="0"/>
          </a:p>
        </p:txBody>
      </p:sp>
      <mc:AlternateContent xmlns:mc="http://schemas.openxmlformats.org/markup-compatibility/2006">
        <mc:Choice xmlns:a14="http://schemas.microsoft.com/office/drawing/2010/main" Requires="a14">
          <p:sp>
            <p:nvSpPr>
              <p:cNvPr id="4" name="Object 2">
                <a:extLst>
                  <a:ext uri="{FF2B5EF4-FFF2-40B4-BE49-F238E27FC236}">
                    <a16:creationId xmlns:a16="http://schemas.microsoft.com/office/drawing/2014/main" id="{9B769EFD-99F5-45E0-B5DA-C675AF5BE3A1}"/>
                  </a:ext>
                </a:extLst>
              </p:cNvPr>
              <p:cNvSpPr txBox="1"/>
              <p:nvPr/>
            </p:nvSpPr>
            <p:spPr bwMode="auto">
              <a:xfrm>
                <a:off x="1704474" y="2614948"/>
                <a:ext cx="7496175" cy="96837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𝑃𝑒𝑠𝑜</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𝑃𝑒𝑠𝑜</m:t>
                              </m:r>
                            </m:sub>
                          </m:sSub>
                        </m:num>
                        <m:den>
                          <m:r>
                            <a:rPr lang="en-GB" sz="2000" i="1">
                              <a:solidFill>
                                <a:srgbClr val="000000"/>
                              </a:solidFill>
                              <a:latin typeface="Cambria Math" panose="02040503050406030204" pitchFamily="18" charset="0"/>
                            </a:rPr>
                            <m:t>1+</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𝐷𝑜𝑙𝑙𝑎𝑟</m:t>
                              </m:r>
                            </m:sub>
                          </m:sSub>
                        </m:den>
                      </m:f>
                      <m:r>
                        <a:rPr lang="en-GB" sz="2000" i="1">
                          <a:solidFill>
                            <a:srgbClr val="000000"/>
                          </a:solidFill>
                          <a:latin typeface="Cambria Math" panose="02040503050406030204" pitchFamily="18" charset="0"/>
                        </a:rPr>
                        <m:t>(1+</m:t>
                      </m:r>
                      <m:sSubSup>
                        <m:sSubSupPr>
                          <m:ctrlPr>
                            <a:rPr lang="en-GB" sz="2000" i="1">
                              <a:solidFill>
                                <a:srgbClr val="000000"/>
                              </a:solidFill>
                              <a:latin typeface="Cambria Math" panose="02040503050406030204" pitchFamily="18" charset="0"/>
                            </a:rPr>
                          </m:ctrlPr>
                        </m:sSubSup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𝐷𝑜𝑙𝑙𝑎𝑟</m:t>
                          </m:r>
                        </m:sub>
                        <m:sup>
                          <m:r>
                            <a:rPr lang="en-GB" sz="2000" i="1">
                              <a:solidFill>
                                <a:srgbClr val="000000"/>
                              </a:solidFill>
                              <a:latin typeface="Cambria Math" panose="02040503050406030204" pitchFamily="18" charset="0"/>
                            </a:rPr>
                            <m:t>∗</m:t>
                          </m:r>
                        </m:sup>
                      </m:sSubSup>
                      <m:r>
                        <a:rPr lang="en-GB" sz="2000" i="1">
                          <a:solidFill>
                            <a:srgbClr val="000000"/>
                          </a:solidFill>
                          <a:latin typeface="Cambria Math" panose="02040503050406030204" pitchFamily="18" charset="0"/>
                        </a:rPr>
                        <m:t>)−1=</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panose="02040503050406030204" pitchFamily="18" charset="0"/>
                            </a:rPr>
                            <m:t>1.08</m:t>
                          </m:r>
                        </m:num>
                        <m:den>
                          <m:r>
                            <a:rPr lang="en-GB" sz="2000" i="1">
                              <a:solidFill>
                                <a:srgbClr val="000000"/>
                              </a:solidFill>
                              <a:latin typeface="Cambria Math" panose="02040503050406030204" pitchFamily="18" charset="0"/>
                            </a:rPr>
                            <m:t>1.02</m:t>
                          </m:r>
                        </m:den>
                      </m:f>
                      <m:r>
                        <a:rPr lang="en-GB" sz="2000" i="1">
                          <a:solidFill>
                            <a:srgbClr val="000000"/>
                          </a:solidFill>
                          <a:latin typeface="Cambria Math" panose="02040503050406030204" pitchFamily="18" charset="0"/>
                        </a:rPr>
                        <m:t>×1.12−1=18.59%</m:t>
                      </m:r>
                    </m:oMath>
                  </m:oMathPara>
                </a14:m>
                <a:endParaRPr lang="en-GB" sz="2000" dirty="0"/>
              </a:p>
            </p:txBody>
          </p:sp>
        </mc:Choice>
        <mc:Fallback>
          <p:sp>
            <p:nvSpPr>
              <p:cNvPr id="4" name="Object 2">
                <a:extLst>
                  <a:ext uri="{FF2B5EF4-FFF2-40B4-BE49-F238E27FC236}">
                    <a16:creationId xmlns:a16="http://schemas.microsoft.com/office/drawing/2014/main" id="{9B769EFD-99F5-45E0-B5DA-C675AF5BE3A1}"/>
                  </a:ext>
                </a:extLst>
              </p:cNvPr>
              <p:cNvSpPr txBox="1">
                <a:spLocks noRot="1" noChangeAspect="1" noMove="1" noResize="1" noEditPoints="1" noAdjustHandles="1" noChangeArrowheads="1" noChangeShapeType="1" noTextEdit="1"/>
              </p:cNvSpPr>
              <p:nvPr/>
            </p:nvSpPr>
            <p:spPr bwMode="auto">
              <a:xfrm>
                <a:off x="1704474" y="2614948"/>
                <a:ext cx="7496175" cy="968375"/>
              </a:xfrm>
              <a:prstGeom prst="rect">
                <a:avLst/>
              </a:prstGeom>
              <a:blipFill>
                <a:blip r:embed="rId2"/>
                <a:stretch>
                  <a:fillRect/>
                </a:stretch>
              </a:blipFill>
              <a:ln>
                <a:noFill/>
              </a:ln>
              <a:effectLst/>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428F5A7D-2BF0-400C-9A9E-CA6F11BA2802}"/>
              </a:ext>
            </a:extLst>
          </p:cNvPr>
          <p:cNvSpPr>
            <a:spLocks noGrp="1"/>
          </p:cNvSpPr>
          <p:nvPr>
            <p:ph type="sldNum" sz="quarter" idx="12"/>
          </p:nvPr>
        </p:nvSpPr>
        <p:spPr/>
        <p:txBody>
          <a:bodyPr/>
          <a:lstStyle/>
          <a:p>
            <a:fld id="{E268A2EE-60DF-4D9A-BDB5-E8B57244CE40}" type="slidenum">
              <a:rPr lang="en-GB" smtClean="0"/>
              <a:pPr/>
              <a:t>52</a:t>
            </a:fld>
            <a:endParaRPr lang="en-GB"/>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1569E247-F6B2-CA1B-C85F-B7B963BB386F}"/>
                  </a:ext>
                </a:extLst>
              </p:cNvPr>
              <p:cNvSpPr txBox="1"/>
              <p:nvPr/>
            </p:nvSpPr>
            <p:spPr>
              <a:xfrm>
                <a:off x="613611" y="3735805"/>
                <a:ext cx="10846468" cy="2246769"/>
              </a:xfrm>
              <a:prstGeom prst="rect">
                <a:avLst/>
              </a:prstGeom>
              <a:noFill/>
            </p:spPr>
            <p:txBody>
              <a:bodyPr wrap="square" rtlCol="0">
                <a:spAutoFit/>
              </a:bodyPr>
              <a:lstStyle/>
              <a:p>
                <a:pPr>
                  <a:buFont typeface="Arial" panose="020B0604020202020204" pitchFamily="34" charset="0"/>
                  <a:buChar char="•"/>
                </a:pPr>
                <a:r>
                  <a:rPr lang="en-GB" b="1" u="sng" dirty="0"/>
                  <a:t>Question</a:t>
                </a:r>
                <a:r>
                  <a:rPr lang="en-GB" dirty="0"/>
                  <a:t>: In March </a:t>
                </a:r>
                <a:r>
                  <a:rPr lang="en-GB" dirty="0">
                    <a:solidFill>
                      <a:srgbClr val="FF0000"/>
                    </a:solidFill>
                  </a:rPr>
                  <a:t>2007</a:t>
                </a:r>
                <a:r>
                  <a:rPr lang="en-GB" dirty="0"/>
                  <a:t>, the spot Canadian dollar (</a:t>
                </a:r>
                <a:r>
                  <a:rPr lang="en-GB" dirty="0">
                    <a:solidFill>
                      <a:srgbClr val="FF0000"/>
                    </a:solidFill>
                  </a:rPr>
                  <a:t>C$</a:t>
                </a:r>
                <a:r>
                  <a:rPr lang="en-GB" dirty="0"/>
                  <a:t>)–U.S. dollar (</a:t>
                </a:r>
                <a:r>
                  <a:rPr lang="en-GB" dirty="0">
                    <a:solidFill>
                      <a:srgbClr val="FF0000"/>
                    </a:solidFill>
                  </a:rPr>
                  <a:t>U$</a:t>
                </a:r>
                <a:r>
                  <a:rPr lang="en-GB" dirty="0"/>
                  <a:t>) exchange rate was </a:t>
                </a:r>
                <a14:m>
                  <m:oMath xmlns:m="http://schemas.openxmlformats.org/officeDocument/2006/math">
                    <m:r>
                      <a:rPr lang="en-GB" i="1" dirty="0">
                        <a:solidFill>
                          <a:srgbClr val="FF0000"/>
                        </a:solidFill>
                        <a:latin typeface="Cambria Math" panose="02040503050406030204" pitchFamily="18" charset="0"/>
                      </a:rPr>
                      <m:t>𝐶</m:t>
                    </m:r>
                    <m:r>
                      <a:rPr lang="en-GB" i="1" dirty="0">
                        <a:solidFill>
                          <a:srgbClr val="FF0000"/>
                        </a:solidFill>
                        <a:latin typeface="Cambria Math" panose="02040503050406030204" pitchFamily="18" charset="0"/>
                      </a:rPr>
                      <m:t>$1.1740/</m:t>
                    </m:r>
                    <m:r>
                      <a:rPr lang="en-GB" i="1" dirty="0">
                        <a:solidFill>
                          <a:srgbClr val="FF0000"/>
                        </a:solidFill>
                        <a:latin typeface="Cambria Math" panose="02040503050406030204" pitchFamily="18" charset="0"/>
                      </a:rPr>
                      <m:t>𝑈</m:t>
                    </m:r>
                    <m:r>
                      <a:rPr lang="en-GB" i="1" dirty="0">
                        <a:solidFill>
                          <a:srgbClr val="FF0000"/>
                        </a:solidFill>
                        <a:latin typeface="Cambria Math" panose="02040503050406030204" pitchFamily="18" charset="0"/>
                      </a:rPr>
                      <m:t>$. </m:t>
                    </m:r>
                  </m:oMath>
                </a14:m>
                <a:r>
                  <a:rPr lang="en-GB" dirty="0"/>
                  <a:t>At the time, the yield on one-year Canadian government bonds was about </a:t>
                </a:r>
                <a:r>
                  <a:rPr lang="en-GB" dirty="0">
                    <a:solidFill>
                      <a:srgbClr val="FF0000"/>
                    </a:solidFill>
                  </a:rPr>
                  <a:t>4%</a:t>
                </a:r>
                <a:r>
                  <a:rPr lang="en-GB" dirty="0"/>
                  <a:t>, while the comparable one-year yield on U.S. Treasury securities was </a:t>
                </a:r>
                <a:r>
                  <a:rPr lang="en-GB" dirty="0">
                    <a:solidFill>
                      <a:srgbClr val="FF0000"/>
                    </a:solidFill>
                  </a:rPr>
                  <a:t>5%</a:t>
                </a:r>
                <a:r>
                  <a:rPr lang="en-GB" dirty="0"/>
                  <a:t>. Using the covered interest parity relationship, calculate the implied one-year forward rate. </a:t>
                </a:r>
              </a:p>
              <a:p>
                <a:pPr>
                  <a:buFont typeface="Arial" panose="020B0604020202020204" pitchFamily="34" charset="0"/>
                  <a:buChar char="•"/>
                </a:pPr>
                <a:endParaRPr lang="en-GB" sz="700" dirty="0"/>
              </a:p>
              <a:p>
                <a:pPr>
                  <a:buFont typeface="Arial" panose="020B0604020202020204" pitchFamily="34" charset="0"/>
                  <a:buChar char="•"/>
                </a:pPr>
                <a:r>
                  <a:rPr lang="en-GB" b="1" u="sng" dirty="0">
                    <a:solidFill>
                      <a:srgbClr val="FF0000"/>
                    </a:solidFill>
                  </a:rPr>
                  <a:t>Answer</a:t>
                </a:r>
                <a:r>
                  <a:rPr lang="en-GB" dirty="0"/>
                  <a:t>: </a:t>
                </a:r>
              </a:p>
              <a:p>
                <a:pPr>
                  <a:buFont typeface="Calibri" panose="020F0502020204030204" pitchFamily="34" charset="0"/>
                  <a:buChar char="―"/>
                </a:pPr>
                <a:endParaRPr lang="en-GB" sz="700" dirty="0"/>
              </a:p>
              <a:p>
                <a:pPr>
                  <a:buFont typeface="Arial" panose="020B0604020202020204" pitchFamily="34" charset="0"/>
                  <a:buChar char="•"/>
                </a:pPr>
                <a:endParaRPr lang="en-GB" dirty="0"/>
              </a:p>
              <a:p>
                <a:pPr>
                  <a:buFont typeface="Arial" panose="020B0604020202020204" pitchFamily="34" charset="0"/>
                  <a:buChar char="•"/>
                </a:pPr>
                <a:r>
                  <a:rPr lang="en-GB" dirty="0"/>
                  <a:t>The implied one-year forward rate is </a:t>
                </a:r>
                <a14:m>
                  <m:oMath xmlns:m="http://schemas.openxmlformats.org/officeDocument/2006/math">
                    <m:r>
                      <a:rPr lang="en-GB" i="1" dirty="0">
                        <a:solidFill>
                          <a:srgbClr val="FF0000"/>
                        </a:solidFill>
                        <a:latin typeface="Cambria Math" panose="02040503050406030204" pitchFamily="18" charset="0"/>
                      </a:rPr>
                      <m:t>𝐶</m:t>
                    </m:r>
                    <m:r>
                      <a:rPr lang="en-GB" i="1" dirty="0">
                        <a:solidFill>
                          <a:srgbClr val="FF0000"/>
                        </a:solidFill>
                        <a:latin typeface="Cambria Math" panose="02040503050406030204" pitchFamily="18" charset="0"/>
                      </a:rPr>
                      <m:t>$1.1628/</m:t>
                    </m:r>
                    <m:r>
                      <a:rPr lang="en-GB" i="1" dirty="0">
                        <a:solidFill>
                          <a:srgbClr val="FF0000"/>
                        </a:solidFill>
                        <a:latin typeface="Cambria Math" panose="02040503050406030204" pitchFamily="18" charset="0"/>
                      </a:rPr>
                      <m:t>𝑈</m:t>
                    </m:r>
                    <m:r>
                      <a:rPr lang="en-GB" i="1" dirty="0">
                        <a:solidFill>
                          <a:srgbClr val="FF0000"/>
                        </a:solidFill>
                        <a:latin typeface="Cambria Math" panose="02040503050406030204" pitchFamily="18" charset="0"/>
                      </a:rPr>
                      <m:t>$.</m:t>
                    </m:r>
                  </m:oMath>
                </a14:m>
                <a:endParaRPr lang="en-GB" dirty="0">
                  <a:solidFill>
                    <a:srgbClr val="FF0000"/>
                  </a:solidFill>
                </a:endParaRPr>
              </a:p>
            </p:txBody>
          </p:sp>
        </mc:Choice>
        <mc:Fallback>
          <p:sp>
            <p:nvSpPr>
              <p:cNvPr id="5" name="TextBox 4">
                <a:extLst>
                  <a:ext uri="{FF2B5EF4-FFF2-40B4-BE49-F238E27FC236}">
                    <a16:creationId xmlns:a16="http://schemas.microsoft.com/office/drawing/2014/main" id="{1569E247-F6B2-CA1B-C85F-B7B963BB386F}"/>
                  </a:ext>
                </a:extLst>
              </p:cNvPr>
              <p:cNvSpPr txBox="1">
                <a:spLocks noRot="1" noChangeAspect="1" noMove="1" noResize="1" noEditPoints="1" noAdjustHandles="1" noChangeArrowheads="1" noChangeShapeType="1" noTextEdit="1"/>
              </p:cNvSpPr>
              <p:nvPr/>
            </p:nvSpPr>
            <p:spPr>
              <a:xfrm>
                <a:off x="613611" y="3735805"/>
                <a:ext cx="10846468" cy="2246769"/>
              </a:xfrm>
              <a:prstGeom prst="rect">
                <a:avLst/>
              </a:prstGeom>
              <a:blipFill>
                <a:blip r:embed="rId3"/>
                <a:stretch>
                  <a:fillRect l="-506" t="-1630" b="-35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Object 4">
                <a:extLst>
                  <a:ext uri="{FF2B5EF4-FFF2-40B4-BE49-F238E27FC236}">
                    <a16:creationId xmlns:a16="http://schemas.microsoft.com/office/drawing/2014/main" id="{D4B53E7F-D0C3-4547-BA51-E0D71171621D}"/>
                  </a:ext>
                </a:extLst>
              </p:cNvPr>
              <p:cNvSpPr txBox="1"/>
              <p:nvPr/>
            </p:nvSpPr>
            <p:spPr bwMode="auto">
              <a:xfrm>
                <a:off x="3820450" y="4976784"/>
                <a:ext cx="4551100" cy="645995"/>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𝐹</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𝑟</m:t>
                              </m:r>
                            </m:e>
                            <m:sub>
                              <m:r>
                                <a:rPr lang="en-GB" i="1">
                                  <a:solidFill>
                                    <a:srgbClr val="000000"/>
                                  </a:solidFill>
                                  <a:latin typeface="Cambria Math" panose="02040503050406030204" pitchFamily="18" charset="0"/>
                                </a:rPr>
                                <m:t>𝐶</m:t>
                              </m:r>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m:t>
                          </m:r>
                        </m:num>
                        <m:den>
                          <m:r>
                            <a:rPr lang="en-GB" i="1">
                              <a:solidFill>
                                <a:srgbClr val="000000"/>
                              </a:solidFill>
                              <a:latin typeface="Cambria Math" panose="02040503050406030204" pitchFamily="18" charset="0"/>
                            </a:rPr>
                            <m:t>(1+</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𝑟</m:t>
                              </m:r>
                            </m:e>
                            <m:sub>
                              <m:r>
                                <a:rPr lang="en-GB" i="1">
                                  <a:solidFill>
                                    <a:srgbClr val="000000"/>
                                  </a:solidFill>
                                  <a:latin typeface="Cambria Math" panose="02040503050406030204" pitchFamily="18" charset="0"/>
                                </a:rPr>
                                <m:t>𝑈</m:t>
                              </m:r>
                              <m:r>
                                <a:rPr lang="en-GB" i="1">
                                  <a:solidFill>
                                    <a:srgbClr val="000000"/>
                                  </a:solidFill>
                                  <a:latin typeface="Cambria Math" panose="02040503050406030204" pitchFamily="18" charset="0"/>
                                </a:rPr>
                                <m:t>$</m:t>
                              </m:r>
                            </m:sub>
                          </m:sSub>
                          <m:r>
                            <a:rPr lang="en-GB" i="1">
                              <a:solidFill>
                                <a:srgbClr val="000000"/>
                              </a:solidFill>
                              <a:latin typeface="Cambria Math" panose="02040503050406030204" pitchFamily="18" charset="0"/>
                            </a:rPr>
                            <m:t>)</m:t>
                          </m:r>
                        </m:den>
                      </m:f>
                      <m:r>
                        <a:rPr lang="en-GB" i="1">
                          <a:solidFill>
                            <a:srgbClr val="000000"/>
                          </a:solidFill>
                          <a:latin typeface="Cambria Math" panose="02040503050406030204" pitchFamily="18" charset="0"/>
                        </a:rPr>
                        <m:t>𝑆</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1.04</m:t>
                          </m:r>
                        </m:num>
                        <m:den>
                          <m:r>
                            <a:rPr lang="en-GB" i="1">
                              <a:solidFill>
                                <a:srgbClr val="000000"/>
                              </a:solidFill>
                              <a:latin typeface="Cambria Math" panose="02040503050406030204" pitchFamily="18" charset="0"/>
                            </a:rPr>
                            <m:t>1.05</m:t>
                          </m:r>
                        </m:den>
                      </m:f>
                      <m:r>
                        <a:rPr lang="en-GB" i="1">
                          <a:solidFill>
                            <a:srgbClr val="000000"/>
                          </a:solidFill>
                          <a:latin typeface="Cambria Math" panose="02040503050406030204" pitchFamily="18" charset="0"/>
                        </a:rPr>
                        <m:t>×1.1740=1.1628</m:t>
                      </m:r>
                    </m:oMath>
                  </m:oMathPara>
                </a14:m>
                <a:endParaRPr lang="en-GB" dirty="0"/>
              </a:p>
            </p:txBody>
          </p:sp>
        </mc:Choice>
        <mc:Fallback>
          <p:sp>
            <p:nvSpPr>
              <p:cNvPr id="6" name="Object 4">
                <a:extLst>
                  <a:ext uri="{FF2B5EF4-FFF2-40B4-BE49-F238E27FC236}">
                    <a16:creationId xmlns:a16="http://schemas.microsoft.com/office/drawing/2014/main" id="{D4B53E7F-D0C3-4547-BA51-E0D71171621D}"/>
                  </a:ext>
                </a:extLst>
              </p:cNvPr>
              <p:cNvSpPr txBox="1">
                <a:spLocks noRot="1" noChangeAspect="1" noMove="1" noResize="1" noEditPoints="1" noAdjustHandles="1" noChangeArrowheads="1" noChangeShapeType="1" noTextEdit="1"/>
              </p:cNvSpPr>
              <p:nvPr/>
            </p:nvSpPr>
            <p:spPr bwMode="auto">
              <a:xfrm>
                <a:off x="3820450" y="4976784"/>
                <a:ext cx="4551100" cy="645995"/>
              </a:xfrm>
              <a:prstGeom prst="rect">
                <a:avLst/>
              </a:prstGeom>
              <a:blipFill>
                <a:blip r:embed="rId4"/>
                <a:stretch>
                  <a:fillRect/>
                </a:stretch>
              </a:blipFill>
              <a:ln>
                <a:noFill/>
              </a:ln>
              <a:effectLst/>
            </p:spPr>
            <p:txBody>
              <a:bodyPr/>
              <a:lstStyle/>
              <a:p>
                <a:r>
                  <a:rPr lang="en-GB">
                    <a:noFill/>
                  </a:rPr>
                  <a:t> </a:t>
                </a:r>
              </a:p>
            </p:txBody>
          </p:sp>
        </mc:Fallback>
      </mc:AlternateContent>
    </p:spTree>
    <p:extLst>
      <p:ext uri="{BB962C8B-B14F-4D97-AF65-F5344CB8AC3E}">
        <p14:creationId xmlns:p14="http://schemas.microsoft.com/office/powerpoint/2010/main" val="39816240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Hedging with Options</a:t>
            </a:r>
          </a:p>
        </p:txBody>
      </p:sp>
      <p:sp>
        <p:nvSpPr>
          <p:cNvPr id="3" name="Content Placeholder 2"/>
          <p:cNvSpPr>
            <a:spLocks noGrp="1"/>
          </p:cNvSpPr>
          <p:nvPr>
            <p:ph idx="1"/>
          </p:nvPr>
        </p:nvSpPr>
        <p:spPr>
          <a:xfrm>
            <a:off x="209724" y="1132514"/>
            <a:ext cx="11845255" cy="5654180"/>
          </a:xfrm>
        </p:spPr>
        <p:txBody>
          <a:bodyPr>
            <a:normAutofit/>
          </a:bodyPr>
          <a:lstStyle/>
          <a:p>
            <a:pPr>
              <a:spcAft>
                <a:spcPts val="600"/>
              </a:spcAft>
              <a:buFont typeface="Wingdings" panose="05000000000000000000" pitchFamily="2" charset="2"/>
              <a:buChar char="q"/>
            </a:pPr>
            <a:r>
              <a:rPr lang="en-GB" sz="2000" b="1" u="sng" dirty="0">
                <a:solidFill>
                  <a:srgbClr val="FF0000"/>
                </a:solidFill>
              </a:rPr>
              <a:t>Third way to reduce risk:</a:t>
            </a:r>
            <a:r>
              <a:rPr lang="en-GB" sz="2000" b="1" dirty="0">
                <a:solidFill>
                  <a:srgbClr val="FF0000"/>
                </a:solidFill>
              </a:rPr>
              <a:t> </a:t>
            </a:r>
            <a:r>
              <a:rPr lang="en-GB" sz="2000" dirty="0"/>
              <a:t>Another way to manage risk in the exchange rate market is to use </a:t>
            </a:r>
            <a:r>
              <a:rPr lang="en-GB" sz="2000" dirty="0">
                <a:solidFill>
                  <a:srgbClr val="FF0000"/>
                </a:solidFill>
              </a:rPr>
              <a:t>currency options</a:t>
            </a:r>
            <a:r>
              <a:rPr lang="en-GB" sz="2000" dirty="0"/>
              <a:t>.</a:t>
            </a:r>
          </a:p>
          <a:p>
            <a:pPr>
              <a:spcAft>
                <a:spcPts val="600"/>
              </a:spcAft>
              <a:buFont typeface="Arial" panose="020B0604020202020204" pitchFamily="34" charset="0"/>
              <a:buChar char="•"/>
            </a:pPr>
            <a:r>
              <a:rPr lang="en-GB" sz="2000" dirty="0"/>
              <a:t>Assume that in December </a:t>
            </a:r>
            <a:r>
              <a:rPr lang="en-GB" sz="2000" dirty="0">
                <a:solidFill>
                  <a:srgbClr val="FF0000"/>
                </a:solidFill>
              </a:rPr>
              <a:t>2005</a:t>
            </a:r>
            <a:r>
              <a:rPr lang="en-GB" sz="2000" dirty="0"/>
              <a:t>, the one-year forward exchange rate was </a:t>
            </a:r>
            <a:r>
              <a:rPr lang="en-GB" sz="2000" dirty="0">
                <a:solidFill>
                  <a:srgbClr val="FF0000"/>
                </a:solidFill>
              </a:rPr>
              <a:t>$1.20 </a:t>
            </a:r>
            <a:r>
              <a:rPr lang="en-GB" sz="2000" dirty="0"/>
              <a:t>per euro. A firm that will need euros in one year can buy a call option on the euro, giving it the right to buy euros at a maximum price. Suppose a one-year European call option on the euro with a strike price of </a:t>
            </a:r>
            <a:r>
              <a:rPr lang="en-GB" sz="2000" dirty="0">
                <a:solidFill>
                  <a:srgbClr val="FF0000"/>
                </a:solidFill>
              </a:rPr>
              <a:t>$1.20 </a:t>
            </a:r>
            <a:r>
              <a:rPr lang="en-GB" sz="2000" dirty="0"/>
              <a:t>per euro trades for </a:t>
            </a:r>
            <a:r>
              <a:rPr lang="en-GB" sz="2000" dirty="0">
                <a:solidFill>
                  <a:srgbClr val="FF0000"/>
                </a:solidFill>
              </a:rPr>
              <a:t>$0.05 </a:t>
            </a:r>
            <a:r>
              <a:rPr lang="en-GB" sz="2000" dirty="0"/>
              <a:t>per euro.</a:t>
            </a:r>
          </a:p>
          <a:p>
            <a:pPr>
              <a:spcAft>
                <a:spcPts val="600"/>
              </a:spcAft>
              <a:buFont typeface="Arial" panose="020B0604020202020204" pitchFamily="34" charset="0"/>
              <a:buChar char="•"/>
            </a:pPr>
            <a:r>
              <a:rPr lang="en-GB" sz="2000" dirty="0"/>
              <a:t>The following table shows the outcome of hedging with a call option:</a:t>
            </a:r>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800" dirty="0"/>
          </a:p>
          <a:p>
            <a:pPr>
              <a:spcAft>
                <a:spcPts val="600"/>
              </a:spcAft>
              <a:buFont typeface="Arial" panose="020B0604020202020204" pitchFamily="34" charset="0"/>
              <a:buChar char="•"/>
            </a:pPr>
            <a:r>
              <a:rPr lang="en-GB" sz="2000" dirty="0"/>
              <a:t> If the spot exchange rate is less than the </a:t>
            </a:r>
            <a:r>
              <a:rPr lang="en-GB" sz="2000" dirty="0">
                <a:solidFill>
                  <a:srgbClr val="FF0000"/>
                </a:solidFill>
              </a:rPr>
              <a:t>$1.20 </a:t>
            </a:r>
            <a:r>
              <a:rPr lang="en-GB" sz="2000" dirty="0"/>
              <a:t>per euro, which is the strike price of the option, then the firm will not exercise the option and will convert dollars to euros at the spot exchange rate. </a:t>
            </a:r>
          </a:p>
          <a:p>
            <a:pPr>
              <a:spcAft>
                <a:spcPts val="600"/>
              </a:spcAft>
              <a:buFont typeface="Arial" panose="020B0604020202020204" pitchFamily="34" charset="0"/>
              <a:buChar char="•"/>
            </a:pPr>
            <a:r>
              <a:rPr lang="en-GB" sz="2000" dirty="0"/>
              <a:t>If the spot exchange rate is more than </a:t>
            </a:r>
            <a:r>
              <a:rPr lang="en-GB" sz="2000" dirty="0">
                <a:solidFill>
                  <a:srgbClr val="FF0000"/>
                </a:solidFill>
              </a:rPr>
              <a:t>$1.20 </a:t>
            </a:r>
            <a:r>
              <a:rPr lang="en-GB" sz="2000" dirty="0"/>
              <a:t>per euro, the firm will exercise the option and convert dollars to euros at the rate of </a:t>
            </a:r>
            <a:r>
              <a:rPr lang="en-GB" sz="2000" dirty="0">
                <a:solidFill>
                  <a:srgbClr val="FF0000"/>
                </a:solidFill>
              </a:rPr>
              <a:t>$1.20 </a:t>
            </a:r>
            <a:r>
              <a:rPr lang="en-GB" sz="2000" dirty="0"/>
              <a:t>per euro. Adding in the initial cost of the option gives the total dollar cost per euro paid by the firm. </a:t>
            </a:r>
          </a:p>
          <a:p>
            <a:pPr>
              <a:spcAft>
                <a:spcPts val="600"/>
              </a:spcAft>
              <a:buFont typeface="Arial" panose="020B0604020202020204" pitchFamily="34" charset="0"/>
              <a:buChar char="•"/>
            </a:pPr>
            <a:endParaRPr lang="en-GB" sz="2000" dirty="0"/>
          </a:p>
          <a:p>
            <a:pPr>
              <a:spcAft>
                <a:spcPts val="600"/>
              </a:spcAft>
              <a:buFont typeface="Arial" panose="020B0604020202020204" pitchFamily="34" charset="0"/>
              <a:buChar char="•"/>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pic>
        <p:nvPicPr>
          <p:cNvPr id="4" name="Picture 3" descr="tbl30_02.gif">
            <a:extLst>
              <a:ext uri="{FF2B5EF4-FFF2-40B4-BE49-F238E27FC236}">
                <a16:creationId xmlns:a16="http://schemas.microsoft.com/office/drawing/2014/main" id="{C48407E4-1A1D-4C98-B98D-8A421A0947F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95260" y="3429000"/>
            <a:ext cx="7201479"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CFE2961F-7731-4343-B1AF-A499E6AB11A6}"/>
              </a:ext>
            </a:extLst>
          </p:cNvPr>
          <p:cNvSpPr>
            <a:spLocks noGrp="1"/>
          </p:cNvSpPr>
          <p:nvPr>
            <p:ph type="sldNum" sz="quarter" idx="12"/>
          </p:nvPr>
        </p:nvSpPr>
        <p:spPr/>
        <p:txBody>
          <a:bodyPr/>
          <a:lstStyle/>
          <a:p>
            <a:fld id="{E268A2EE-60DF-4D9A-BDB5-E8B57244CE40}" type="slidenum">
              <a:rPr lang="en-GB" smtClean="0"/>
              <a:pPr/>
              <a:t>53</a:t>
            </a:fld>
            <a:endParaRPr lang="en-GB"/>
          </a:p>
        </p:txBody>
      </p:sp>
    </p:spTree>
    <p:extLst>
      <p:ext uri="{BB962C8B-B14F-4D97-AF65-F5344CB8AC3E}">
        <p14:creationId xmlns:p14="http://schemas.microsoft.com/office/powerpoint/2010/main" val="37508845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rgbClr val="000000"/>
                </a:solidFill>
              </a:rPr>
              <a:t>Hedging with Options</a:t>
            </a:r>
            <a:endParaRPr lang="en-GB" sz="2500" dirty="0">
              <a:solidFill>
                <a:schemeClr val="tx1"/>
              </a:solidFill>
            </a:endParaRPr>
          </a:p>
        </p:txBody>
      </p:sp>
      <p:sp>
        <p:nvSpPr>
          <p:cNvPr id="3" name="Content Placeholder 2"/>
          <p:cNvSpPr>
            <a:spLocks noGrp="1"/>
          </p:cNvSpPr>
          <p:nvPr>
            <p:ph idx="1"/>
          </p:nvPr>
        </p:nvSpPr>
        <p:spPr>
          <a:xfrm>
            <a:off x="209724" y="1132514"/>
            <a:ext cx="11845255"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marL="109728" indent="0">
              <a:buNone/>
            </a:pPr>
            <a:endParaRPr lang="en-GB" sz="2000" dirty="0"/>
          </a:p>
          <a:p>
            <a:pPr marL="109728" indent="0">
              <a:buNone/>
            </a:pPr>
            <a:endParaRPr lang="en-GB" sz="2000" dirty="0"/>
          </a:p>
          <a:p>
            <a:pPr marL="109728" indent="0">
              <a:buNone/>
            </a:pPr>
            <a:endParaRPr lang="en-GB" sz="2000" dirty="0"/>
          </a:p>
          <a:p>
            <a:pPr marL="109728" indent="0">
              <a:buNone/>
            </a:pPr>
            <a:endParaRPr lang="en-GB" sz="2000" dirty="0"/>
          </a:p>
          <a:p>
            <a:pPr marL="109728" indent="0">
              <a:buNone/>
            </a:pPr>
            <a:endParaRPr lang="en-GB" sz="2000" dirty="0"/>
          </a:p>
          <a:p>
            <a:pPr marL="109728" indent="0">
              <a:buNone/>
            </a:pPr>
            <a:endParaRPr lang="en-GB" sz="2000" dirty="0"/>
          </a:p>
          <a:p>
            <a:pPr marL="109728" indent="0">
              <a:buNone/>
            </a:pPr>
            <a:endParaRPr lang="en-GB" sz="2000" dirty="0"/>
          </a:p>
          <a:p>
            <a:pPr>
              <a:buFont typeface="Arial" panose="020B0604020202020204" pitchFamily="34" charset="0"/>
              <a:buChar char="•"/>
            </a:pPr>
            <a:r>
              <a:rPr lang="en-GB" sz="2000" dirty="0"/>
              <a:t>If the firm does not hedge at all, its cost for euros is simply the spot exchange rate. </a:t>
            </a:r>
          </a:p>
          <a:p>
            <a:pPr>
              <a:buFont typeface="Arial" panose="020B0604020202020204" pitchFamily="34" charset="0"/>
              <a:buChar char="•"/>
            </a:pPr>
            <a:r>
              <a:rPr lang="en-GB" sz="2000" dirty="0"/>
              <a:t>If the firm hedges with a forward contract, it locks in the cost of euros at the forward exchange rate, and the firm’s cost is fixed. </a:t>
            </a:r>
          </a:p>
          <a:p>
            <a:pPr>
              <a:buFont typeface="Arial" panose="020B0604020202020204" pitchFamily="34" charset="0"/>
              <a:buChar char="•"/>
            </a:pPr>
            <a:r>
              <a:rPr lang="en-GB" sz="2000" dirty="0"/>
              <a:t>If the firm hedges with options, it puts a cap on its potential cost, but it will benefit if the euro depreciates in value.</a:t>
            </a:r>
          </a:p>
          <a:p>
            <a:pPr marL="109728" indent="0">
              <a:buNone/>
            </a:pPr>
            <a:endParaRPr lang="en-GB" sz="2000" dirty="0"/>
          </a:p>
          <a:p>
            <a:pPr marL="109728" indent="0">
              <a:buNone/>
            </a:pPr>
            <a:endParaRPr lang="en-GB" sz="2000" dirty="0"/>
          </a:p>
        </p:txBody>
      </p:sp>
      <p:pic>
        <p:nvPicPr>
          <p:cNvPr id="4" name="Picture 3" descr="fig30_06.gif">
            <a:extLst>
              <a:ext uri="{FF2B5EF4-FFF2-40B4-BE49-F238E27FC236}">
                <a16:creationId xmlns:a16="http://schemas.microsoft.com/office/drawing/2014/main" id="{8090DD52-4428-41BD-9C89-8E081493CAC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5325" y="1535186"/>
            <a:ext cx="4823743" cy="2666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3E1F12A-67E1-4F92-9DBF-A7D30EA2EE16}"/>
              </a:ext>
            </a:extLst>
          </p:cNvPr>
          <p:cNvSpPr txBox="1"/>
          <p:nvPr/>
        </p:nvSpPr>
        <p:spPr>
          <a:xfrm>
            <a:off x="679508" y="1669409"/>
            <a:ext cx="3800213" cy="2031325"/>
          </a:xfrm>
          <a:prstGeom prst="rect">
            <a:avLst/>
          </a:prstGeom>
          <a:noFill/>
        </p:spPr>
        <p:txBody>
          <a:bodyPr wrap="square" rtlCol="0">
            <a:spAutoFit/>
          </a:bodyPr>
          <a:lstStyle/>
          <a:p>
            <a:r>
              <a:rPr lang="en-GB" dirty="0"/>
              <a:t>The forward hedge locks in an exchange rate and thus eliminates all risk. Not hedging leaves the firm fully exposed. Hedging with an option allows the firm to benefit if the exchange rate falls and protects the firm from a very large increase.</a:t>
            </a:r>
          </a:p>
        </p:txBody>
      </p:sp>
      <p:sp>
        <p:nvSpPr>
          <p:cNvPr id="6" name="Slide Number Placeholder 5">
            <a:extLst>
              <a:ext uri="{FF2B5EF4-FFF2-40B4-BE49-F238E27FC236}">
                <a16:creationId xmlns:a16="http://schemas.microsoft.com/office/drawing/2014/main" id="{CC975509-6726-4DCA-9B63-ACC6D74B2506}"/>
              </a:ext>
            </a:extLst>
          </p:cNvPr>
          <p:cNvSpPr>
            <a:spLocks noGrp="1"/>
          </p:cNvSpPr>
          <p:nvPr>
            <p:ph type="sldNum" sz="quarter" idx="12"/>
          </p:nvPr>
        </p:nvSpPr>
        <p:spPr/>
        <p:txBody>
          <a:bodyPr/>
          <a:lstStyle/>
          <a:p>
            <a:fld id="{E268A2EE-60DF-4D9A-BDB5-E8B57244CE40}" type="slidenum">
              <a:rPr lang="en-GB" smtClean="0"/>
              <a:pPr/>
              <a:t>54</a:t>
            </a:fld>
            <a:endParaRPr lang="en-GB"/>
          </a:p>
        </p:txBody>
      </p:sp>
    </p:spTree>
    <p:extLst>
      <p:ext uri="{BB962C8B-B14F-4D97-AF65-F5344CB8AC3E}">
        <p14:creationId xmlns:p14="http://schemas.microsoft.com/office/powerpoint/2010/main" val="37837616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Currency Option Pricing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90" y="1132514"/>
                <a:ext cx="12038201" cy="5587068"/>
              </a:xfrm>
            </p:spPr>
            <p:txBody>
              <a:bodyPr>
                <a:normAutofit/>
              </a:bodyPr>
              <a:lstStyle/>
              <a:p>
                <a:pPr>
                  <a:spcAft>
                    <a:spcPts val="600"/>
                  </a:spcAft>
                  <a:buFont typeface="Arial" panose="020B0604020202020204" pitchFamily="34" charset="0"/>
                  <a:buChar char="•"/>
                </a:pPr>
                <a:r>
                  <a:rPr lang="en-GB" sz="2000" b="1" u="sng" dirty="0"/>
                  <a:t>Options V.S. Forward Contracts: </a:t>
                </a:r>
              </a:p>
              <a:p>
                <a:pPr>
                  <a:buFont typeface="Arial" panose="020B0604020202020204" pitchFamily="34" charset="0"/>
                  <a:buChar char="•"/>
                </a:pPr>
                <a:r>
                  <a:rPr lang="en-GB" sz="2000" dirty="0"/>
                  <a:t>A firm may use options instead of a forward contract:</a:t>
                </a:r>
              </a:p>
              <a:p>
                <a:pPr marL="566928" indent="-457200">
                  <a:buFont typeface="+mj-lt"/>
                  <a:buAutoNum type="alphaLcParenR"/>
                </a:pPr>
                <a:r>
                  <a:rPr lang="en-GB" sz="2000" dirty="0"/>
                  <a:t>The firm can benefit if the exchange rate moves in its favour and not be stuck paying an above-market rate.</a:t>
                </a:r>
              </a:p>
              <a:p>
                <a:pPr marL="566928" indent="-457200">
                  <a:buFont typeface="+mj-lt"/>
                  <a:buAutoNum type="alphaLcParenR"/>
                </a:pPr>
                <a:r>
                  <a:rPr lang="en-GB" sz="2000" dirty="0"/>
                  <a:t>The transaction they are hedging might not take place, as options give rights not obligations we face in forward contracts.</a:t>
                </a:r>
              </a:p>
              <a:p>
                <a:pPr>
                  <a:buFont typeface="Arial" panose="020B0604020202020204" pitchFamily="34" charset="0"/>
                  <a:buChar char="•"/>
                </a:pPr>
                <a:endParaRPr lang="en-GB" sz="800" dirty="0"/>
              </a:p>
              <a:p>
                <a:pPr>
                  <a:buFont typeface="Wingdings" panose="05000000000000000000" pitchFamily="2" charset="2"/>
                  <a:buChar char="q"/>
                </a:pPr>
                <a:r>
                  <a:rPr lang="en-GB" sz="2000" b="1" u="sng" dirty="0"/>
                  <a:t>Currency Option Pricing: </a:t>
                </a:r>
              </a:p>
              <a:p>
                <a:pPr>
                  <a:buFont typeface="Arial" panose="020B0604020202020204" pitchFamily="34" charset="0"/>
                  <a:buChar char="•"/>
                </a:pPr>
                <a:r>
                  <a:rPr lang="en-GB" sz="2000" dirty="0"/>
                  <a:t>If the current spot exchange rate is </a:t>
                </a:r>
                <a14:m>
                  <m:oMath xmlns:m="http://schemas.openxmlformats.org/officeDocument/2006/math">
                    <m:r>
                      <a:rPr lang="en-GB" sz="2000" i="1" dirty="0" smtClean="0">
                        <a:solidFill>
                          <a:srgbClr val="FF0000"/>
                        </a:solidFill>
                        <a:latin typeface="Cambria Math" panose="02040503050406030204" pitchFamily="18" charset="0"/>
                      </a:rPr>
                      <m:t>𝑆</m:t>
                    </m:r>
                  </m:oMath>
                </a14:m>
                <a:r>
                  <a:rPr lang="en-GB" sz="2000" dirty="0"/>
                  <a:t> dollars per euro and the dollar and euro interest rates are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m:t>
                        </m:r>
                      </m:sub>
                    </m:sSub>
                    <m:r>
                      <a:rPr lang="en-GB" sz="2000" b="0" i="1" smtClean="0">
                        <a:solidFill>
                          <a:srgbClr val="FF0000"/>
                        </a:solidFill>
                        <a:latin typeface="Cambria Math" panose="02040503050406030204" pitchFamily="18" charset="0"/>
                      </a:rPr>
                      <m:t> </m:t>
                    </m:r>
                  </m:oMath>
                </a14:m>
                <a:r>
                  <a:rPr lang="en-GB" sz="2000" dirty="0"/>
                  <a:t>and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i="1">
                            <a:solidFill>
                              <a:srgbClr val="FF0000"/>
                            </a:solidFill>
                            <a:latin typeface="Cambria Math" panose="02040503050406030204" pitchFamily="18" charset="0"/>
                          </a:rPr>
                          <m:t>€</m:t>
                        </m:r>
                      </m:sub>
                    </m:sSub>
                  </m:oMath>
                </a14:m>
                <a:r>
                  <a:rPr lang="en-GB" sz="2000" dirty="0"/>
                  <a:t>, respectively, then the price of a European call option on the euro that expires in </a:t>
                </a:r>
                <a14:m>
                  <m:oMath xmlns:m="http://schemas.openxmlformats.org/officeDocument/2006/math">
                    <m:r>
                      <a:rPr lang="en-GB" sz="2000" i="1" dirty="0" smtClean="0">
                        <a:solidFill>
                          <a:srgbClr val="FF0000"/>
                        </a:solidFill>
                        <a:latin typeface="Cambria Math" panose="02040503050406030204" pitchFamily="18" charset="0"/>
                      </a:rPr>
                      <m:t>𝑇</m:t>
                    </m:r>
                  </m:oMath>
                </a14:m>
                <a:r>
                  <a:rPr lang="en-GB" sz="2000" dirty="0"/>
                  <a:t> years with a strike price of </a:t>
                </a:r>
                <a14:m>
                  <m:oMath xmlns:m="http://schemas.openxmlformats.org/officeDocument/2006/math">
                    <m:r>
                      <a:rPr lang="en-GB" sz="2000" i="1" dirty="0" smtClean="0">
                        <a:solidFill>
                          <a:srgbClr val="FF0000"/>
                        </a:solidFill>
                        <a:latin typeface="Cambria Math" panose="02040503050406030204" pitchFamily="18" charset="0"/>
                      </a:rPr>
                      <m:t>𝐾</m:t>
                    </m:r>
                    <m:d>
                      <m:dPr>
                        <m:ctrlPr>
                          <a:rPr lang="en-GB" sz="2000" b="0" i="1" dirty="0" smtClean="0">
                            <a:solidFill>
                              <a:srgbClr val="FF0000"/>
                            </a:solidFill>
                            <a:latin typeface="Cambria Math" panose="02040503050406030204" pitchFamily="18" charset="0"/>
                          </a:rPr>
                        </m:ctrlPr>
                      </m:dPr>
                      <m:e>
                        <m:f>
                          <m:fPr>
                            <m:ctrlPr>
                              <a:rPr lang="en-GB" sz="2000" i="1">
                                <a:solidFill>
                                  <a:srgbClr val="FF0000"/>
                                </a:solidFill>
                                <a:latin typeface="Cambria Math" panose="02040503050406030204" pitchFamily="18" charset="0"/>
                              </a:rPr>
                            </m:ctrlPr>
                          </m:fPr>
                          <m:num>
                            <m:r>
                              <a:rPr lang="en-GB" sz="2000" i="1">
                                <a:solidFill>
                                  <a:srgbClr val="FF0000"/>
                                </a:solidFill>
                                <a:latin typeface="Cambria Math" panose="02040503050406030204" pitchFamily="18" charset="0"/>
                              </a:rPr>
                              <m:t>$</m:t>
                            </m:r>
                          </m:num>
                          <m:den>
                            <m:r>
                              <a:rPr lang="en-GB" sz="2000" dirty="0">
                                <a:solidFill>
                                  <a:srgbClr val="FF0000"/>
                                </a:solidFill>
                                <a:latin typeface="Cambria Math" panose="02040503050406030204" pitchFamily="18" charset="0"/>
                              </a:rPr>
                              <m:t>€</m:t>
                            </m:r>
                          </m:den>
                        </m:f>
                      </m:e>
                    </m:d>
                  </m:oMath>
                </a14:m>
                <a:r>
                  <a:rPr lang="en-GB" sz="2000" dirty="0"/>
                  <a:t> is:</a:t>
                </a:r>
              </a:p>
              <a:p>
                <a:pPr marL="109728" indent="0">
                  <a:buNone/>
                </a:pPr>
                <a:r>
                  <a:rPr lang="en-GB" sz="2000" dirty="0"/>
                  <a:t>Price of a Call Option on a Currency: </a:t>
                </a:r>
              </a:p>
              <a:p>
                <a:pPr marL="109728" indent="0">
                  <a:buNone/>
                </a:pPr>
                <a:r>
                  <a:rPr lang="en-GB" sz="2000" dirty="0"/>
                  <a:t>Where: </a:t>
                </a:r>
              </a:p>
              <a:p>
                <a:pPr marL="109728" indent="0">
                  <a:buNone/>
                </a:pPr>
                <a:endParaRPr lang="en-GB" sz="2000" dirty="0"/>
              </a:p>
              <a:p>
                <a:pPr marL="109728" indent="0">
                  <a:buNone/>
                </a:pPr>
                <a:endParaRPr lang="en-GB" sz="2000" dirty="0"/>
              </a:p>
              <a:p>
                <a:pPr marL="109728" indent="0">
                  <a:buNone/>
                </a:pPr>
                <a:r>
                  <a:rPr lang="en-GB" sz="2000" dirty="0"/>
                  <a:t>In these formulae we have used the fact that: </a:t>
                </a:r>
                <a14:m>
                  <m:oMath xmlns:m="http://schemas.openxmlformats.org/officeDocument/2006/math">
                    <m:sSup>
                      <m:sSupPr>
                        <m:ctrlPr>
                          <a:rPr lang="en-GB" sz="2000" i="1" smtClean="0">
                            <a:latin typeface="Cambria Math" panose="02040503050406030204" pitchFamily="18" charset="0"/>
                          </a:rPr>
                        </m:ctrlPr>
                      </m:sSupPr>
                      <m:e>
                        <m:r>
                          <a:rPr lang="en-GB" sz="2000" b="0" i="1" smtClean="0">
                            <a:latin typeface="Cambria Math" panose="02040503050406030204" pitchFamily="18" charset="0"/>
                          </a:rPr>
                          <m:t>𝑆</m:t>
                        </m:r>
                      </m:e>
                      <m:sup>
                        <m:r>
                          <a:rPr lang="en-GB" sz="2000" b="0" i="1" smtClean="0">
                            <a:latin typeface="Cambria Math" panose="02040503050406030204" pitchFamily="18" charset="0"/>
                          </a:rPr>
                          <m:t>𝑥</m:t>
                        </m:r>
                      </m:sup>
                    </m:sSup>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𝑆</m:t>
                        </m:r>
                      </m:num>
                      <m:den>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r>
                                  <m:rPr>
                                    <m:nor/>
                                  </m:rPr>
                                  <a:rPr lang="en-GB" sz="2000">
                                    <a:solidFill>
                                      <a:srgbClr val="000000"/>
                                    </a:solidFill>
                                    <a:latin typeface="Cambria Math" panose="02040503050406030204" pitchFamily="18" charset="0"/>
                                  </a:rPr>
                                  <m:t>1 </m:t>
                                </m:r>
                                <m:r>
                                  <a:rPr lang="en-GB" sz="2000" i="1">
                                    <a:solidFill>
                                      <a:srgbClr val="000000"/>
                                    </a:solidFill>
                                    <a:latin typeface="Cambria Math" panose="02040503050406030204" pitchFamily="18" charset="0"/>
                                  </a:rPr>
                                  <m:t>+</m:t>
                                </m:r>
                                <m:r>
                                  <a:rPr lang="en-GB" sz="2000">
                                    <a:solidFill>
                                      <a:srgbClr val="000000"/>
                                    </a:solidFill>
                                    <a:latin typeface="Cambria Math" panose="02040503050406030204" pitchFamily="18" charset="0"/>
                                  </a:rPr>
                                  <m:t> </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𝑟</m:t>
                                    </m:r>
                                  </m:e>
                                  <m:sub>
                                    <m:r>
                                      <a:rPr lang="en-GB" sz="2000" i="1">
                                        <a:solidFill>
                                          <a:srgbClr val="000000"/>
                                        </a:solidFill>
                                        <a:latin typeface="Cambria Math" panose="02040503050406030204" pitchFamily="18" charset="0"/>
                                      </a:rPr>
                                      <m:t>€</m:t>
                                    </m:r>
                                  </m:sub>
                                </m:sSub>
                              </m:e>
                            </m:d>
                          </m:e>
                          <m:sup>
                            <m:r>
                              <a:rPr lang="en-GB" sz="2000" b="0" i="1" smtClean="0">
                                <a:latin typeface="Cambria Math" panose="02040503050406030204" pitchFamily="18" charset="0"/>
                              </a:rPr>
                              <m:t>𝑇</m:t>
                            </m:r>
                          </m:sup>
                        </m:sSup>
                      </m:den>
                    </m:f>
                  </m:oMath>
                </a14:m>
                <a:r>
                  <a:rPr lang="en-GB" sz="2000" dirty="0"/>
                  <a:t> and </a:t>
                </a:r>
                <a14:m>
                  <m:oMath xmlns:m="http://schemas.openxmlformats.org/officeDocument/2006/math">
                    <m:f>
                      <m:fPr>
                        <m:ctrlPr>
                          <a:rPr lang="en-GB" sz="2000" i="1" smtClean="0">
                            <a:latin typeface="Cambria Math" panose="02040503050406030204" pitchFamily="18" charset="0"/>
                          </a:rPr>
                        </m:ctrlPr>
                      </m:fPr>
                      <m:num>
                        <m:sSup>
                          <m:sSupPr>
                            <m:ctrlPr>
                              <a:rPr lang="en-GB" sz="2000" i="1" smtClean="0">
                                <a:latin typeface="Cambria Math" panose="02040503050406030204" pitchFamily="18" charset="0"/>
                              </a:rPr>
                            </m:ctrlPr>
                          </m:sSupPr>
                          <m:e>
                            <m:r>
                              <a:rPr lang="en-GB" sz="2000" b="0" i="1" smtClean="0">
                                <a:latin typeface="Cambria Math" panose="02040503050406030204" pitchFamily="18" charset="0"/>
                              </a:rPr>
                              <m:t>𝑆</m:t>
                            </m:r>
                          </m:e>
                          <m:sup>
                            <m:r>
                              <a:rPr lang="en-GB" sz="2000" b="0" i="1" smtClean="0">
                                <a:latin typeface="Cambria Math" panose="02040503050406030204" pitchFamily="18" charset="0"/>
                              </a:rPr>
                              <m:t>𝑥</m:t>
                            </m:r>
                          </m:sup>
                        </m:sSup>
                      </m:num>
                      <m:den>
                        <m:r>
                          <a:rPr lang="en-GB" sz="2000" b="0" i="1" smtClean="0">
                            <a:latin typeface="Cambria Math" panose="02040503050406030204" pitchFamily="18" charset="0"/>
                          </a:rPr>
                          <m:t>𝑃𝑉</m:t>
                        </m:r>
                        <m:r>
                          <a:rPr lang="en-GB" sz="2000" b="0" i="1" smtClean="0">
                            <a:latin typeface="Cambria Math" panose="02040503050406030204" pitchFamily="18" charset="0"/>
                          </a:rPr>
                          <m:t>(</m:t>
                        </m:r>
                        <m:r>
                          <a:rPr lang="en-GB" sz="2000" b="0" i="1" smtClean="0">
                            <a:latin typeface="Cambria Math" panose="02040503050406030204" pitchFamily="18" charset="0"/>
                          </a:rPr>
                          <m:t>𝐾</m:t>
                        </m:r>
                        <m:r>
                          <a:rPr lang="en-GB" sz="2000" b="0" i="1" smtClean="0">
                            <a:latin typeface="Cambria Math" panose="02040503050406030204" pitchFamily="18" charset="0"/>
                          </a:rPr>
                          <m:t>)</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𝑇</m:t>
                            </m:r>
                          </m:sub>
                        </m:sSub>
                      </m:num>
                      <m:den>
                        <m:r>
                          <a:rPr lang="en-GB" sz="2000" b="0" i="1" smtClean="0">
                            <a:latin typeface="Cambria Math" panose="02040503050406030204" pitchFamily="18" charset="0"/>
                          </a:rPr>
                          <m:t>𝐾</m:t>
                        </m:r>
                      </m:den>
                    </m:f>
                  </m:oMath>
                </a14:m>
                <a:endParaRPr lang="en-GB" sz="2000" dirty="0"/>
              </a:p>
              <a:p>
                <a:pPr>
                  <a:buFont typeface="Arial" panose="020B0604020202020204" pitchFamily="34" charset="0"/>
                  <a:buChar char="•"/>
                </a:pPr>
                <a:endParaRPr lang="en-GB" sz="2000" b="1" u="sng"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90" y="1132514"/>
                <a:ext cx="12038201" cy="5587068"/>
              </a:xfrm>
              <a:blipFill>
                <a:blip r:embed="rId2"/>
                <a:stretch>
                  <a:fillRect t="-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4">
                <a:extLst>
                  <a:ext uri="{FF2B5EF4-FFF2-40B4-BE49-F238E27FC236}">
                    <a16:creationId xmlns:a16="http://schemas.microsoft.com/office/drawing/2014/main" id="{ED34A404-27E1-4FF6-9936-BAD18A857A8C}"/>
                  </a:ext>
                </a:extLst>
              </p:cNvPr>
              <p:cNvSpPr txBox="1"/>
              <p:nvPr/>
            </p:nvSpPr>
            <p:spPr bwMode="auto">
              <a:xfrm>
                <a:off x="4181461" y="4279275"/>
                <a:ext cx="4526311" cy="75412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𝐶</m:t>
                      </m:r>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𝑆</m:t>
                          </m:r>
                        </m:num>
                        <m:den>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1 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𝑟</m:t>
                              </m:r>
                            </m:e>
                            <m:sub>
                              <m:r>
                                <a:rPr lang="en-GB" i="1">
                                  <a:solidFill>
                                    <a:srgbClr val="000000"/>
                                  </a:solidFill>
                                  <a:latin typeface="Cambria Math" panose="02040503050406030204" pitchFamily="18" charset="0"/>
                                </a:rPr>
                                <m:t>€</m:t>
                              </m:r>
                            </m:sub>
                          </m:sSub>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m:t>
                              </m:r>
                            </m:e>
                            <m:sup>
                              <m:r>
                                <a:rPr lang="en-GB" i="1">
                                  <a:solidFill>
                                    <a:srgbClr val="000000"/>
                                  </a:solidFill>
                                  <a:latin typeface="Cambria Math" panose="02040503050406030204" pitchFamily="18" charset="0"/>
                                </a:rPr>
                                <m:t>𝑇</m:t>
                              </m:r>
                            </m:sup>
                          </m:sSup>
                        </m:den>
                      </m:f>
                      <m:r>
                        <a:rPr lang="en-GB" i="1">
                          <a:solidFill>
                            <a:srgbClr val="000000"/>
                          </a:solidFill>
                          <a:latin typeface="Cambria Math" panose="02040503050406030204" pitchFamily="18" charset="0"/>
                        </a:rPr>
                        <m:t>𝑁</m:t>
                      </m:r>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𝑑</m:t>
                          </m:r>
                        </m:e>
                        <m:sub>
                          <m:r>
                            <a:rPr lang="en-GB" i="1">
                              <a:solidFill>
                                <a:srgbClr val="000000"/>
                              </a:solidFill>
                              <a:latin typeface="Cambria Math" panose="02040503050406030204" pitchFamily="18" charset="0"/>
                            </a:rPr>
                            <m:t>1</m:t>
                          </m:r>
                        </m:sub>
                      </m:sSub>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𝐾</m:t>
                          </m:r>
                        </m:num>
                        <m:den>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1 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𝑟</m:t>
                              </m:r>
                            </m:e>
                            <m:sub>
                              <m:r>
                                <a:rPr lang="en-GB" i="1">
                                  <a:solidFill>
                                    <a:srgbClr val="000000"/>
                                  </a:solidFill>
                                  <a:latin typeface="Cambria Math" panose="02040503050406030204" pitchFamily="18" charset="0"/>
                                </a:rPr>
                                <m:t>$</m:t>
                              </m:r>
                            </m:sub>
                          </m:sSub>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m:t>
                              </m:r>
                            </m:e>
                            <m:sup>
                              <m:r>
                                <a:rPr lang="en-GB" i="1">
                                  <a:solidFill>
                                    <a:srgbClr val="000000"/>
                                  </a:solidFill>
                                  <a:latin typeface="Cambria Math" panose="02040503050406030204" pitchFamily="18" charset="0"/>
                                </a:rPr>
                                <m:t>𝑇</m:t>
                              </m:r>
                            </m:sup>
                          </m:sSup>
                        </m:den>
                      </m:f>
                      <m:r>
                        <a:rPr lang="en-GB" i="1">
                          <a:solidFill>
                            <a:srgbClr val="000000"/>
                          </a:solidFill>
                          <a:latin typeface="Cambria Math" panose="02040503050406030204" pitchFamily="18" charset="0"/>
                        </a:rPr>
                        <m:t>𝑁</m:t>
                      </m:r>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𝑑</m:t>
                          </m:r>
                        </m:e>
                        <m:sub>
                          <m:r>
                            <a:rPr lang="en-GB" i="1">
                              <a:solidFill>
                                <a:srgbClr val="000000"/>
                              </a:solidFill>
                              <a:latin typeface="Cambria Math" panose="02040503050406030204" pitchFamily="18" charset="0"/>
                            </a:rPr>
                            <m:t>2</m:t>
                          </m:r>
                        </m:sub>
                      </m:sSub>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oMath>
                  </m:oMathPara>
                </a14:m>
                <a:endParaRPr lang="en-GB" dirty="0"/>
              </a:p>
            </p:txBody>
          </p:sp>
        </mc:Choice>
        <mc:Fallback xmlns="">
          <p:sp>
            <p:nvSpPr>
              <p:cNvPr id="4" name="Object 4">
                <a:extLst>
                  <a:ext uri="{FF2B5EF4-FFF2-40B4-BE49-F238E27FC236}">
                    <a16:creationId xmlns:a16="http://schemas.microsoft.com/office/drawing/2014/main" id="{ED34A404-27E1-4FF6-9936-BAD18A857A8C}"/>
                  </a:ext>
                </a:extLst>
              </p:cNvPr>
              <p:cNvSpPr txBox="1">
                <a:spLocks noRot="1" noChangeAspect="1" noMove="1" noResize="1" noEditPoints="1" noAdjustHandles="1" noChangeArrowheads="1" noChangeShapeType="1" noTextEdit="1"/>
              </p:cNvSpPr>
              <p:nvPr/>
            </p:nvSpPr>
            <p:spPr bwMode="auto">
              <a:xfrm>
                <a:off x="4181461" y="4279275"/>
                <a:ext cx="4526311" cy="754120"/>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Object 5">
                <a:extLst>
                  <a:ext uri="{FF2B5EF4-FFF2-40B4-BE49-F238E27FC236}">
                    <a16:creationId xmlns:a16="http://schemas.microsoft.com/office/drawing/2014/main" id="{3374094E-4AF4-4EC9-ACEB-9576E30E1D2D}"/>
                  </a:ext>
                </a:extLst>
              </p:cNvPr>
              <p:cNvSpPr txBox="1"/>
              <p:nvPr/>
            </p:nvSpPr>
            <p:spPr bwMode="auto">
              <a:xfrm>
                <a:off x="3881857" y="5029875"/>
                <a:ext cx="5712159" cy="754121"/>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𝑑</m:t>
                          </m:r>
                        </m:e>
                        <m:sub>
                          <m:r>
                            <a:rPr lang="en-GB" i="1">
                              <a:solidFill>
                                <a:srgbClr val="000000"/>
                              </a:solidFill>
                              <a:latin typeface="Cambria Math" panose="02040503050406030204" pitchFamily="18" charset="0"/>
                            </a:rPr>
                            <m:t>1</m:t>
                          </m:r>
                        </m:sub>
                      </m:sSub>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f>
                        <m:fPr>
                          <m:ctrlPr>
                            <a:rPr lang="en-GB" i="1">
                              <a:solidFill>
                                <a:srgbClr val="000000"/>
                              </a:solidFill>
                              <a:latin typeface="Cambria Math" panose="02040503050406030204" pitchFamily="18" charset="0"/>
                            </a:rPr>
                          </m:ctrlPr>
                        </m:fPr>
                        <m:num>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ln</m:t>
                              </m:r>
                            </m:fName>
                            <m:e>
                              <m:r>
                                <a:rPr lang="en-GB" i="1">
                                  <a:solidFill>
                                    <a:srgbClr val="000000"/>
                                  </a:solidFill>
                                  <a:latin typeface="Cambria Math" panose="02040503050406030204" pitchFamily="18" charset="0"/>
                                </a:rPr>
                                <m:t>(</m:t>
                              </m:r>
                            </m:e>
                          </m:func>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𝐹</m:t>
                              </m:r>
                            </m:e>
                            <m:sub>
                              <m:r>
                                <a:rPr lang="en-GB" i="1">
                                  <a:solidFill>
                                    <a:srgbClr val="000000"/>
                                  </a:solidFill>
                                  <a:latin typeface="Cambria Math" panose="02040503050406030204" pitchFamily="18" charset="0"/>
                                </a:rPr>
                                <m:t>𝑇</m:t>
                              </m:r>
                            </m:sub>
                          </m:sSub>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𝐾</m:t>
                          </m:r>
                          <m:r>
                            <a:rPr lang="en-GB" i="1">
                              <a:solidFill>
                                <a:srgbClr val="000000"/>
                              </a:solidFill>
                              <a:latin typeface="Cambria Math" panose="02040503050406030204" pitchFamily="18" charset="0"/>
                            </a:rPr>
                            <m:t>)</m:t>
                          </m:r>
                        </m:num>
                        <m:den>
                          <m:r>
                            <a:rPr lang="en-GB" i="1">
                              <a:solidFill>
                                <a:srgbClr val="000000"/>
                              </a:solidFill>
                              <a:latin typeface="Cambria Math" panose="02040503050406030204" pitchFamily="18" charset="0"/>
                            </a:rPr>
                            <m:t>𝜎</m:t>
                          </m:r>
                          <m:rad>
                            <m:radPr>
                              <m:degHide m:val="on"/>
                              <m:ctrlPr>
                                <a:rPr lang="en-GB" i="1">
                                  <a:solidFill>
                                    <a:srgbClr val="000000"/>
                                  </a:solidFill>
                                  <a:latin typeface="Cambria Math" panose="02040503050406030204" pitchFamily="18" charset="0"/>
                                </a:rPr>
                              </m:ctrlPr>
                            </m:radPr>
                            <m:deg/>
                            <m:e>
                              <m:r>
                                <a:rPr lang="en-GB" i="1">
                                  <a:solidFill>
                                    <a:srgbClr val="000000"/>
                                  </a:solidFill>
                                  <a:latin typeface="Cambria Math" panose="02040503050406030204" pitchFamily="18" charset="0"/>
                                </a:rPr>
                                <m:t>𝑇</m:t>
                              </m:r>
                            </m:e>
                          </m:rad>
                        </m:den>
                      </m:f>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𝜎</m:t>
                          </m:r>
                          <m:rad>
                            <m:radPr>
                              <m:degHide m:val="on"/>
                              <m:ctrlPr>
                                <a:rPr lang="en-GB" i="1">
                                  <a:solidFill>
                                    <a:srgbClr val="000000"/>
                                  </a:solidFill>
                                  <a:latin typeface="Cambria Math" panose="02040503050406030204" pitchFamily="18" charset="0"/>
                                </a:rPr>
                              </m:ctrlPr>
                            </m:radPr>
                            <m:deg/>
                            <m:e>
                              <m:r>
                                <a:rPr lang="en-GB" i="1">
                                  <a:solidFill>
                                    <a:srgbClr val="000000"/>
                                  </a:solidFill>
                                  <a:latin typeface="Cambria Math" panose="02040503050406030204" pitchFamily="18" charset="0"/>
                                </a:rPr>
                                <m:t>𝑇</m:t>
                              </m:r>
                            </m:e>
                          </m:rad>
                        </m:num>
                        <m:den>
                          <m:r>
                            <a:rPr lang="en-GB" i="1">
                              <a:solidFill>
                                <a:srgbClr val="000000"/>
                              </a:solidFill>
                              <a:latin typeface="Cambria Math" panose="02040503050406030204" pitchFamily="18" charset="0"/>
                            </a:rPr>
                            <m:t>2</m:t>
                          </m:r>
                        </m:den>
                      </m:f>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and</m:t>
                      </m:r>
                      <m:r>
                        <m:rPr>
                          <m:nor/>
                        </m:rPr>
                        <a:rPr lang="en-GB" i="0">
                          <a:solidFill>
                            <a:srgbClr val="000000"/>
                          </a:solidFill>
                          <a:latin typeface="Cambria Math" panose="02040503050406030204" pitchFamily="18" charset="0"/>
                        </a:rPr>
                        <m:t>   </m:t>
                      </m:r>
                      <m:r>
                        <a:rPr lang="en-GB" i="0">
                          <a:solidFill>
                            <a:srgbClr val="000000"/>
                          </a:solidFill>
                          <a:latin typeface="Cambria Math" panose="02040503050406030204" pitchFamily="18" charset="0"/>
                        </a:rPr>
                        <m:t> </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𝑑</m:t>
                          </m:r>
                        </m:e>
                        <m:sub>
                          <m:r>
                            <a:rPr lang="en-GB" i="1">
                              <a:solidFill>
                                <a:srgbClr val="000000"/>
                              </a:solidFill>
                              <a:latin typeface="Cambria Math" panose="02040503050406030204" pitchFamily="18" charset="0"/>
                            </a:rPr>
                            <m:t>2</m:t>
                          </m:r>
                        </m:sub>
                      </m:sSub>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𝑑</m:t>
                          </m:r>
                        </m:e>
                        <m:sub>
                          <m:r>
                            <a:rPr lang="en-GB" i="1">
                              <a:solidFill>
                                <a:srgbClr val="000000"/>
                              </a:solidFill>
                              <a:latin typeface="Cambria Math" panose="02040503050406030204" pitchFamily="18" charset="0"/>
                            </a:rPr>
                            <m:t>1</m:t>
                          </m:r>
                        </m:sub>
                      </m:sSub>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𝜎</m:t>
                      </m:r>
                      <m:rad>
                        <m:radPr>
                          <m:degHide m:val="on"/>
                          <m:ctrlPr>
                            <a:rPr lang="en-GB" i="1">
                              <a:solidFill>
                                <a:srgbClr val="000000"/>
                              </a:solidFill>
                              <a:latin typeface="Cambria Math" panose="02040503050406030204" pitchFamily="18" charset="0"/>
                            </a:rPr>
                          </m:ctrlPr>
                        </m:radPr>
                        <m:deg/>
                        <m:e>
                          <m:r>
                            <a:rPr lang="en-GB" i="1">
                              <a:solidFill>
                                <a:srgbClr val="000000"/>
                              </a:solidFill>
                              <a:latin typeface="Cambria Math" panose="02040503050406030204" pitchFamily="18" charset="0"/>
                            </a:rPr>
                            <m:t>𝑇</m:t>
                          </m:r>
                        </m:e>
                      </m:rad>
                    </m:oMath>
                  </m:oMathPara>
                </a14:m>
                <a:endParaRPr lang="en-GB" dirty="0"/>
              </a:p>
            </p:txBody>
          </p:sp>
        </mc:Choice>
        <mc:Fallback xmlns="">
          <p:sp>
            <p:nvSpPr>
              <p:cNvPr id="7" name="Object 5">
                <a:extLst>
                  <a:ext uri="{FF2B5EF4-FFF2-40B4-BE49-F238E27FC236}">
                    <a16:creationId xmlns:a16="http://schemas.microsoft.com/office/drawing/2014/main" id="{3374094E-4AF4-4EC9-ACEB-9576E30E1D2D}"/>
                  </a:ext>
                </a:extLst>
              </p:cNvPr>
              <p:cNvSpPr txBox="1">
                <a:spLocks noRot="1" noChangeAspect="1" noMove="1" noResize="1" noEditPoints="1" noAdjustHandles="1" noChangeArrowheads="1" noChangeShapeType="1" noTextEdit="1"/>
              </p:cNvSpPr>
              <p:nvPr/>
            </p:nvSpPr>
            <p:spPr bwMode="auto">
              <a:xfrm>
                <a:off x="3881857" y="5029875"/>
                <a:ext cx="5712159" cy="754121"/>
              </a:xfrm>
              <a:prstGeom prst="rect">
                <a:avLst/>
              </a:prstGeom>
              <a:blipFill>
                <a:blip r:embed="rId4"/>
                <a:stretch>
                  <a:fillRect/>
                </a:stretch>
              </a:blipFill>
              <a:ln>
                <a:noFill/>
              </a:ln>
              <a:effectLst/>
            </p:spPr>
            <p:txBody>
              <a:bodyPr/>
              <a:lstStyle/>
              <a:p>
                <a:r>
                  <a:rPr lang="en-GB">
                    <a:noFill/>
                  </a:rPr>
                  <a:t> </a:t>
                </a:r>
              </a:p>
            </p:txBody>
          </p:sp>
        </mc:Fallback>
      </mc:AlternateContent>
      <p:sp>
        <p:nvSpPr>
          <p:cNvPr id="10" name="Oval 9">
            <a:extLst>
              <a:ext uri="{FF2B5EF4-FFF2-40B4-BE49-F238E27FC236}">
                <a16:creationId xmlns:a16="http://schemas.microsoft.com/office/drawing/2014/main" id="{8FF66459-724D-4D65-9874-3BDFEA96C40E}"/>
              </a:ext>
            </a:extLst>
          </p:cNvPr>
          <p:cNvSpPr/>
          <p:nvPr/>
        </p:nvSpPr>
        <p:spPr>
          <a:xfrm>
            <a:off x="4739780" y="4202884"/>
            <a:ext cx="1124125" cy="830511"/>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8F9E047C-37E5-48E2-BB6E-41EE8AD8033C}"/>
              </a:ext>
            </a:extLst>
          </p:cNvPr>
          <p:cNvCxnSpPr>
            <a:stCxn id="10" idx="7"/>
          </p:cNvCxnSpPr>
          <p:nvPr/>
        </p:nvCxnSpPr>
        <p:spPr>
          <a:xfrm flipV="1">
            <a:off x="5699281" y="4177717"/>
            <a:ext cx="491794" cy="146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E069C16-B3E2-4BBC-8982-8E01F518C988}"/>
                  </a:ext>
                </a:extLst>
              </p:cNvPr>
              <p:cNvSpPr txBox="1"/>
              <p:nvPr/>
            </p:nvSpPr>
            <p:spPr>
              <a:xfrm>
                <a:off x="6132352" y="3973050"/>
                <a:ext cx="427838"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GB" sz="1400" i="1" smtClean="0">
                              <a:latin typeface="Cambria Math" panose="02040503050406030204" pitchFamily="18" charset="0"/>
                            </a:rPr>
                          </m:ctrlPr>
                        </m:sSupPr>
                        <m:e>
                          <m:r>
                            <a:rPr lang="en-GB" sz="1400" b="0" i="1" smtClean="0">
                              <a:latin typeface="Cambria Math" panose="02040503050406030204" pitchFamily="18" charset="0"/>
                            </a:rPr>
                            <m:t>𝑆</m:t>
                          </m:r>
                        </m:e>
                        <m:sup>
                          <m:r>
                            <a:rPr lang="en-GB" sz="1400" b="0" i="1" smtClean="0">
                              <a:latin typeface="Cambria Math" panose="02040503050406030204" pitchFamily="18" charset="0"/>
                            </a:rPr>
                            <m:t>𝑥</m:t>
                          </m:r>
                        </m:sup>
                      </m:sSup>
                    </m:oMath>
                  </m:oMathPara>
                </a14:m>
                <a:endParaRPr lang="en-GB" sz="1400" dirty="0"/>
              </a:p>
            </p:txBody>
          </p:sp>
        </mc:Choice>
        <mc:Fallback xmlns="">
          <p:sp>
            <p:nvSpPr>
              <p:cNvPr id="13" name="TextBox 12">
                <a:extLst>
                  <a:ext uri="{FF2B5EF4-FFF2-40B4-BE49-F238E27FC236}">
                    <a16:creationId xmlns:a16="http://schemas.microsoft.com/office/drawing/2014/main" id="{CE069C16-B3E2-4BBC-8982-8E01F518C988}"/>
                  </a:ext>
                </a:extLst>
              </p:cNvPr>
              <p:cNvSpPr txBox="1">
                <a:spLocks noRot="1" noChangeAspect="1" noMove="1" noResize="1" noEditPoints="1" noAdjustHandles="1" noChangeArrowheads="1" noChangeShapeType="1" noTextEdit="1"/>
              </p:cNvSpPr>
              <p:nvPr/>
            </p:nvSpPr>
            <p:spPr>
              <a:xfrm>
                <a:off x="6132352" y="3973050"/>
                <a:ext cx="427838" cy="307777"/>
              </a:xfrm>
              <a:prstGeom prst="rect">
                <a:avLst/>
              </a:prstGeom>
              <a:blipFill>
                <a:blip r:embed="rId5"/>
                <a:stretch>
                  <a:fillRect/>
                </a:stretch>
              </a:blipFill>
            </p:spPr>
            <p:txBody>
              <a:bodyPr/>
              <a:lstStyle/>
              <a:p>
                <a:r>
                  <a:rPr lang="en-GB">
                    <a:noFill/>
                  </a:rPr>
                  <a:t> </a:t>
                </a:r>
              </a:p>
            </p:txBody>
          </p:sp>
        </mc:Fallback>
      </mc:AlternateContent>
      <p:sp>
        <p:nvSpPr>
          <p:cNvPr id="14" name="Oval 13">
            <a:extLst>
              <a:ext uri="{FF2B5EF4-FFF2-40B4-BE49-F238E27FC236}">
                <a16:creationId xmlns:a16="http://schemas.microsoft.com/office/drawing/2014/main" id="{C3B524A6-A5A6-4C45-BA23-5020D8348DBE}"/>
              </a:ext>
            </a:extLst>
          </p:cNvPr>
          <p:cNvSpPr/>
          <p:nvPr/>
        </p:nvSpPr>
        <p:spPr>
          <a:xfrm>
            <a:off x="6737937" y="4241079"/>
            <a:ext cx="1124125" cy="830511"/>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3271DC2B-64BF-49BF-81C2-26C9A030F747}"/>
              </a:ext>
            </a:extLst>
          </p:cNvPr>
          <p:cNvCxnSpPr>
            <a:stCxn id="14" idx="7"/>
          </p:cNvCxnSpPr>
          <p:nvPr/>
        </p:nvCxnSpPr>
        <p:spPr>
          <a:xfrm flipV="1">
            <a:off x="7697438" y="4251113"/>
            <a:ext cx="385355" cy="111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920914C-1B8B-4052-B356-113AAA9E309C}"/>
                  </a:ext>
                </a:extLst>
              </p:cNvPr>
              <p:cNvSpPr txBox="1"/>
              <p:nvPr/>
            </p:nvSpPr>
            <p:spPr>
              <a:xfrm>
                <a:off x="8011484" y="4074608"/>
                <a:ext cx="427838"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latin typeface="Cambria Math" panose="02040503050406030204" pitchFamily="18" charset="0"/>
                        </a:rPr>
                        <m:t>𝑃</m:t>
                      </m:r>
                      <m:r>
                        <a:rPr lang="en-GB" sz="1400" b="0" i="1" smtClean="0">
                          <a:latin typeface="Cambria Math" panose="02040503050406030204" pitchFamily="18" charset="0"/>
                        </a:rPr>
                        <m:t>𝑉</m:t>
                      </m:r>
                      <m:r>
                        <a:rPr lang="en-GB" sz="1400" b="0" i="1" smtClean="0">
                          <a:latin typeface="Cambria Math" panose="02040503050406030204" pitchFamily="18" charset="0"/>
                        </a:rPr>
                        <m:t>(</m:t>
                      </m:r>
                      <m:r>
                        <a:rPr lang="en-GB" sz="1400" b="0" i="1" smtClean="0">
                          <a:latin typeface="Cambria Math" panose="02040503050406030204" pitchFamily="18" charset="0"/>
                        </a:rPr>
                        <m:t>𝐾</m:t>
                      </m:r>
                      <m:r>
                        <a:rPr lang="en-GB" sz="1400" b="0" i="1" smtClean="0">
                          <a:latin typeface="Cambria Math" panose="02040503050406030204" pitchFamily="18" charset="0"/>
                        </a:rPr>
                        <m:t>)</m:t>
                      </m:r>
                    </m:oMath>
                  </m:oMathPara>
                </a14:m>
                <a:endParaRPr lang="en-GB" sz="1400" dirty="0"/>
              </a:p>
            </p:txBody>
          </p:sp>
        </mc:Choice>
        <mc:Fallback xmlns="">
          <p:sp>
            <p:nvSpPr>
              <p:cNvPr id="17" name="TextBox 16">
                <a:extLst>
                  <a:ext uri="{FF2B5EF4-FFF2-40B4-BE49-F238E27FC236}">
                    <a16:creationId xmlns:a16="http://schemas.microsoft.com/office/drawing/2014/main" id="{3920914C-1B8B-4052-B356-113AAA9E309C}"/>
                  </a:ext>
                </a:extLst>
              </p:cNvPr>
              <p:cNvSpPr txBox="1">
                <a:spLocks noRot="1" noChangeAspect="1" noMove="1" noResize="1" noEditPoints="1" noAdjustHandles="1" noChangeArrowheads="1" noChangeShapeType="1" noTextEdit="1"/>
              </p:cNvSpPr>
              <p:nvPr/>
            </p:nvSpPr>
            <p:spPr>
              <a:xfrm>
                <a:off x="8011484" y="4074608"/>
                <a:ext cx="427838" cy="307777"/>
              </a:xfrm>
              <a:prstGeom prst="rect">
                <a:avLst/>
              </a:prstGeom>
              <a:blipFill>
                <a:blip r:embed="rId6"/>
                <a:stretch>
                  <a:fillRect r="-58571" b="-5882"/>
                </a:stretch>
              </a:blipFill>
            </p:spPr>
            <p:txBody>
              <a:bodyPr/>
              <a:lstStyle/>
              <a:p>
                <a:r>
                  <a:rPr lang="en-GB">
                    <a:noFill/>
                  </a:rPr>
                  <a:t> </a:t>
                </a:r>
              </a:p>
            </p:txBody>
          </p:sp>
        </mc:Fallback>
      </mc:AlternateContent>
      <p:sp>
        <p:nvSpPr>
          <p:cNvPr id="18" name="Slide Number Placeholder 17">
            <a:extLst>
              <a:ext uri="{FF2B5EF4-FFF2-40B4-BE49-F238E27FC236}">
                <a16:creationId xmlns:a16="http://schemas.microsoft.com/office/drawing/2014/main" id="{B1E1C66A-9181-4C06-81B6-108C872D94E2}"/>
              </a:ext>
            </a:extLst>
          </p:cNvPr>
          <p:cNvSpPr>
            <a:spLocks noGrp="1"/>
          </p:cNvSpPr>
          <p:nvPr>
            <p:ph type="sldNum" sz="quarter" idx="12"/>
          </p:nvPr>
        </p:nvSpPr>
        <p:spPr/>
        <p:txBody>
          <a:bodyPr/>
          <a:lstStyle/>
          <a:p>
            <a:fld id="{E268A2EE-60DF-4D9A-BDB5-E8B57244CE40}" type="slidenum">
              <a:rPr lang="en-GB" smtClean="0"/>
              <a:pPr/>
              <a:t>55</a:t>
            </a:fld>
            <a:endParaRPr lang="en-GB"/>
          </a:p>
        </p:txBody>
      </p:sp>
    </p:spTree>
    <p:extLst>
      <p:ext uri="{BB962C8B-B14F-4D97-AF65-F5344CB8AC3E}">
        <p14:creationId xmlns:p14="http://schemas.microsoft.com/office/powerpoint/2010/main" val="33026047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09725" y="1132514"/>
            <a:ext cx="11421670"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pic>
        <p:nvPicPr>
          <p:cNvPr id="4" name="Picture 4" descr="X:\08VOL4\Graphics\Powerpoint\PEARSON\BERK\Final files\ch30\c30np010.jpg">
            <a:extLst>
              <a:ext uri="{FF2B5EF4-FFF2-40B4-BE49-F238E27FC236}">
                <a16:creationId xmlns:a16="http://schemas.microsoft.com/office/drawing/2014/main" id="{5064C15B-20FA-4678-A010-ECA9B13494EB}"/>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209725" y="1220598"/>
            <a:ext cx="7206143" cy="189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X:\08VOL4\Graphics\Powerpoint\PEARSON\BERK\Final files\ch30\c30ns010.jpg">
            <a:extLst>
              <a:ext uri="{FF2B5EF4-FFF2-40B4-BE49-F238E27FC236}">
                <a16:creationId xmlns:a16="http://schemas.microsoft.com/office/drawing/2014/main" id="{CA45717B-0A4B-4FDD-A55E-9CDFE9AA5478}"/>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t="366" b="-1"/>
          <a:stretch/>
        </p:blipFill>
        <p:spPr bwMode="auto">
          <a:xfrm>
            <a:off x="4992767" y="4479721"/>
            <a:ext cx="7062213" cy="196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DAC0CCB0-F76A-4AD2-81A1-1637917905F6}"/>
              </a:ext>
            </a:extLst>
          </p:cNvPr>
          <p:cNvSpPr/>
          <p:nvPr/>
        </p:nvSpPr>
        <p:spPr>
          <a:xfrm>
            <a:off x="6006517" y="4781725"/>
            <a:ext cx="1644243" cy="2181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Times New Roman" panose="02020603050405020304" pitchFamily="18" charset="0"/>
                <a:cs typeface="Times New Roman" panose="02020603050405020304" pitchFamily="18" charset="0"/>
              </a:rPr>
              <a:t>previous equations</a:t>
            </a:r>
          </a:p>
        </p:txBody>
      </p:sp>
      <p:sp>
        <p:nvSpPr>
          <p:cNvPr id="7" name="Slide Number Placeholder 6">
            <a:extLst>
              <a:ext uri="{FF2B5EF4-FFF2-40B4-BE49-F238E27FC236}">
                <a16:creationId xmlns:a16="http://schemas.microsoft.com/office/drawing/2014/main" id="{072644A4-8C36-4D09-8B1F-EA1318A950E8}"/>
              </a:ext>
            </a:extLst>
          </p:cNvPr>
          <p:cNvSpPr>
            <a:spLocks noGrp="1"/>
          </p:cNvSpPr>
          <p:nvPr>
            <p:ph type="sldNum" sz="quarter" idx="12"/>
          </p:nvPr>
        </p:nvSpPr>
        <p:spPr/>
        <p:txBody>
          <a:bodyPr/>
          <a:lstStyle/>
          <a:p>
            <a:fld id="{E268A2EE-60DF-4D9A-BDB5-E8B57244CE40}" type="slidenum">
              <a:rPr lang="en-GB" smtClean="0"/>
              <a:pPr/>
              <a:t>56</a:t>
            </a:fld>
            <a:endParaRPr lang="en-GB"/>
          </a:p>
        </p:txBody>
      </p:sp>
    </p:spTree>
    <p:extLst>
      <p:ext uri="{BB962C8B-B14F-4D97-AF65-F5344CB8AC3E}">
        <p14:creationId xmlns:p14="http://schemas.microsoft.com/office/powerpoint/2010/main" val="1754896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Internationally Segmented Capital Markets</a:t>
            </a:r>
          </a:p>
        </p:txBody>
      </p:sp>
      <p:sp>
        <p:nvSpPr>
          <p:cNvPr id="3" name="Content Placeholder 2"/>
          <p:cNvSpPr>
            <a:spLocks noGrp="1"/>
          </p:cNvSpPr>
          <p:nvPr>
            <p:ph idx="1"/>
          </p:nvPr>
        </p:nvSpPr>
        <p:spPr>
          <a:xfrm>
            <a:off x="209725" y="1132514"/>
            <a:ext cx="11845254" cy="5578679"/>
          </a:xfrm>
        </p:spPr>
        <p:txBody>
          <a:bodyPr>
            <a:normAutofit/>
          </a:bodyPr>
          <a:lstStyle/>
          <a:p>
            <a:pPr>
              <a:spcAft>
                <a:spcPts val="600"/>
              </a:spcAft>
              <a:buFont typeface="Wingdings" panose="05000000000000000000" pitchFamily="2" charset="2"/>
              <a:buChar char="q"/>
            </a:pPr>
            <a:r>
              <a:rPr lang="en-GB" sz="2000" b="1" dirty="0"/>
              <a:t>What happens if Capital Markets are not integrated internationally? </a:t>
            </a:r>
          </a:p>
          <a:p>
            <a:pPr>
              <a:buFont typeface="Arial" panose="020B0604020202020204" pitchFamily="34" charset="0"/>
              <a:buChar char="•"/>
            </a:pPr>
            <a:r>
              <a:rPr lang="en-GB" sz="2000" dirty="0"/>
              <a:t>Capital markets that are not internationally integrated are called </a:t>
            </a:r>
            <a:r>
              <a:rPr lang="en-GB" sz="2000" dirty="0">
                <a:solidFill>
                  <a:srgbClr val="FF0000"/>
                </a:solidFill>
              </a:rPr>
              <a:t>Segmented Capital Markets</a:t>
            </a:r>
            <a:r>
              <a:rPr lang="en-GB" sz="2000" dirty="0"/>
              <a:t>. </a:t>
            </a:r>
          </a:p>
          <a:p>
            <a:pPr>
              <a:buFont typeface="Arial" panose="020B0604020202020204" pitchFamily="34" charset="0"/>
              <a:buChar char="•"/>
            </a:pPr>
            <a:endParaRPr lang="en-GB" sz="2000" dirty="0"/>
          </a:p>
          <a:p>
            <a:pPr>
              <a:buFont typeface="Wingdings" panose="05000000000000000000" pitchFamily="2" charset="2"/>
              <a:buChar char="§"/>
            </a:pPr>
            <a:r>
              <a:rPr lang="en-GB" sz="2000" b="1" u="sng" dirty="0"/>
              <a:t>Reasons For Segmentation of The Capital Markets &amp; Its Implications: </a:t>
            </a:r>
          </a:p>
          <a:p>
            <a:pPr>
              <a:buFont typeface="Arial" panose="020B0604020202020204" pitchFamily="34" charset="0"/>
              <a:buChar char="•"/>
            </a:pPr>
            <a:r>
              <a:rPr lang="en-GB" sz="2000" dirty="0"/>
              <a:t>Important macroeconomic reasons for segmented capital markets include </a:t>
            </a:r>
            <a:r>
              <a:rPr lang="en-GB" sz="2000" dirty="0">
                <a:solidFill>
                  <a:srgbClr val="FF0000"/>
                </a:solidFill>
              </a:rPr>
              <a:t>capital controls </a:t>
            </a:r>
            <a:r>
              <a:rPr lang="en-GB" sz="2000" dirty="0"/>
              <a:t>and </a:t>
            </a:r>
            <a:r>
              <a:rPr lang="en-GB" sz="2000" dirty="0">
                <a:solidFill>
                  <a:srgbClr val="FF0000"/>
                </a:solidFill>
              </a:rPr>
              <a:t>foreign exchange controls</a:t>
            </a:r>
            <a:r>
              <a:rPr lang="en-GB" sz="2000" dirty="0"/>
              <a:t> that create barriers to international capital flows and thus segment national markets.</a:t>
            </a:r>
          </a:p>
          <a:p>
            <a:pPr>
              <a:buFont typeface="Arial" panose="020B0604020202020204" pitchFamily="34" charset="0"/>
              <a:buChar char="•"/>
            </a:pPr>
            <a:r>
              <a:rPr lang="en-GB" sz="2000" dirty="0">
                <a:solidFill>
                  <a:srgbClr val="FF0000"/>
                </a:solidFill>
              </a:rPr>
              <a:t>Political</a:t>
            </a:r>
            <a:r>
              <a:rPr lang="en-GB" sz="2000" dirty="0"/>
              <a:t>, </a:t>
            </a:r>
            <a:r>
              <a:rPr lang="en-GB" sz="2000" dirty="0">
                <a:solidFill>
                  <a:srgbClr val="FF0000"/>
                </a:solidFill>
              </a:rPr>
              <a:t>legal</a:t>
            </a:r>
            <a:r>
              <a:rPr lang="en-GB" sz="2000" dirty="0"/>
              <a:t>, </a:t>
            </a:r>
            <a:r>
              <a:rPr lang="en-GB" sz="2000" dirty="0">
                <a:solidFill>
                  <a:srgbClr val="FF0000"/>
                </a:solidFill>
              </a:rPr>
              <a:t>social</a:t>
            </a:r>
            <a:r>
              <a:rPr lang="en-GB" sz="2000" dirty="0"/>
              <a:t>, and </a:t>
            </a:r>
            <a:r>
              <a:rPr lang="en-GB" sz="2000" dirty="0">
                <a:solidFill>
                  <a:srgbClr val="FF0000"/>
                </a:solidFill>
              </a:rPr>
              <a:t>cultural</a:t>
            </a:r>
            <a:r>
              <a:rPr lang="en-GB" sz="2000" dirty="0"/>
              <a:t> characteristics that differ across countries may require compensation in the form of a country risk premium.</a:t>
            </a:r>
          </a:p>
          <a:p>
            <a:pPr>
              <a:buFont typeface="Arial" panose="020B0604020202020204" pitchFamily="34" charset="0"/>
              <a:buChar char="•"/>
            </a:pPr>
            <a:endParaRPr lang="en-GB" sz="800" dirty="0"/>
          </a:p>
          <a:p>
            <a:pPr>
              <a:buFont typeface="Arial" panose="020B0604020202020204" pitchFamily="34" charset="0"/>
              <a:buChar char="•"/>
            </a:pPr>
            <a:endParaRPr lang="en-GB" sz="2000" dirty="0"/>
          </a:p>
          <a:p>
            <a:pPr lvl="0">
              <a:buClr>
                <a:srgbClr val="F69200"/>
              </a:buClr>
              <a:buFont typeface="Arial" panose="020B0604020202020204" pitchFamily="34" charset="0"/>
              <a:buChar char="•"/>
            </a:pPr>
            <a:r>
              <a:rPr lang="en-GB" sz="2000" dirty="0">
                <a:solidFill>
                  <a:srgbClr val="000000"/>
                </a:solidFill>
              </a:rPr>
              <a:t>As a result of these barriers, firms may face </a:t>
            </a:r>
            <a:r>
              <a:rPr lang="en-GB" sz="2000" dirty="0">
                <a:solidFill>
                  <a:srgbClr val="FF0000"/>
                </a:solidFill>
              </a:rPr>
              <a:t>differential access to markets </a:t>
            </a:r>
            <a:r>
              <a:rPr lang="en-GB" sz="2000" dirty="0">
                <a:solidFill>
                  <a:srgbClr val="000000"/>
                </a:solidFill>
              </a:rPr>
              <a:t>if there is any kind of </a:t>
            </a:r>
            <a:r>
              <a:rPr lang="en-GB" sz="2000" u="sng" dirty="0">
                <a:solidFill>
                  <a:srgbClr val="000000"/>
                </a:solidFill>
              </a:rPr>
              <a:t>asymmetry concerning information </a:t>
            </a:r>
            <a:r>
              <a:rPr lang="en-GB" sz="2000" dirty="0">
                <a:solidFill>
                  <a:srgbClr val="000000"/>
                </a:solidFill>
              </a:rPr>
              <a:t>about them. </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Calibri" panose="020F0502020204030204" pitchFamily="34" charset="0"/>
              <a:buChar char="―"/>
            </a:pPr>
            <a:r>
              <a:rPr lang="en-GB" sz="2000" dirty="0">
                <a:solidFill>
                  <a:srgbClr val="000000"/>
                </a:solidFill>
              </a:rPr>
              <a:t>For example, </a:t>
            </a:r>
            <a:r>
              <a:rPr lang="en-GB" sz="2000" dirty="0" err="1">
                <a:solidFill>
                  <a:srgbClr val="000000"/>
                </a:solidFill>
              </a:rPr>
              <a:t>Ityesi</a:t>
            </a:r>
            <a:r>
              <a:rPr lang="en-GB" sz="2000" dirty="0">
                <a:solidFill>
                  <a:srgbClr val="000000"/>
                </a:solidFill>
              </a:rPr>
              <a:t> may be well known in the U.S. but not be equally well known in the UK, thus increasing their WACC in the UK. </a:t>
            </a:r>
            <a:r>
              <a:rPr lang="en-GB" sz="2000" dirty="0" err="1">
                <a:solidFill>
                  <a:srgbClr val="000000"/>
                </a:solidFill>
              </a:rPr>
              <a:t>Ityesi</a:t>
            </a:r>
            <a:r>
              <a:rPr lang="en-GB" sz="2000" dirty="0">
                <a:solidFill>
                  <a:srgbClr val="000000"/>
                </a:solidFill>
              </a:rPr>
              <a:t> would then view the </a:t>
            </a:r>
            <a:r>
              <a:rPr lang="en-GB" sz="2000" u="sng" dirty="0">
                <a:solidFill>
                  <a:srgbClr val="000000"/>
                </a:solidFill>
              </a:rPr>
              <a:t>foreign project as less valuable</a:t>
            </a:r>
            <a:r>
              <a:rPr lang="en-GB" sz="2000" dirty="0">
                <a:solidFill>
                  <a:srgbClr val="000000"/>
                </a:solidFill>
              </a:rPr>
              <a:t> if it raises capital in the United Kingdom rather than in the United States.</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Wingdings" panose="05000000000000000000" pitchFamily="2" charset="2"/>
              <a:buChar char="Ø"/>
            </a:pPr>
            <a:endParaRPr lang="en-GB" sz="2000" dirty="0"/>
          </a:p>
        </p:txBody>
      </p:sp>
      <p:sp>
        <p:nvSpPr>
          <p:cNvPr id="7" name="Slide Number Placeholder 6">
            <a:extLst>
              <a:ext uri="{FF2B5EF4-FFF2-40B4-BE49-F238E27FC236}">
                <a16:creationId xmlns:a16="http://schemas.microsoft.com/office/drawing/2014/main" id="{3B523305-2969-4D25-B961-1A164BD76904}"/>
              </a:ext>
            </a:extLst>
          </p:cNvPr>
          <p:cNvSpPr>
            <a:spLocks noGrp="1"/>
          </p:cNvSpPr>
          <p:nvPr>
            <p:ph type="sldNum" sz="quarter" idx="12"/>
          </p:nvPr>
        </p:nvSpPr>
        <p:spPr/>
        <p:txBody>
          <a:bodyPr/>
          <a:lstStyle/>
          <a:p>
            <a:fld id="{E268A2EE-60DF-4D9A-BDB5-E8B57244CE40}" type="slidenum">
              <a:rPr lang="en-GB" smtClean="0"/>
              <a:pPr/>
              <a:t>57</a:t>
            </a:fld>
            <a:endParaRPr lang="en-GB"/>
          </a:p>
        </p:txBody>
      </p:sp>
    </p:spTree>
    <p:extLst>
      <p:ext uri="{BB962C8B-B14F-4D97-AF65-F5344CB8AC3E}">
        <p14:creationId xmlns:p14="http://schemas.microsoft.com/office/powerpoint/2010/main" val="19906513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800" dirty="0">
                <a:solidFill>
                  <a:schemeClr val="tx1"/>
                </a:solidFill>
              </a:rPr>
              <a:t>Example</a:t>
            </a:r>
            <a:endParaRPr lang="en-GB" sz="2500" dirty="0">
              <a:solidFill>
                <a:schemeClr val="tx1"/>
              </a:solidFill>
            </a:endParaRPr>
          </a:p>
        </p:txBody>
      </p:sp>
      <p:sp>
        <p:nvSpPr>
          <p:cNvPr id="3" name="Content Placeholder 2"/>
          <p:cNvSpPr>
            <a:spLocks noGrp="1"/>
          </p:cNvSpPr>
          <p:nvPr>
            <p:ph idx="1"/>
          </p:nvPr>
        </p:nvSpPr>
        <p:spPr>
          <a:xfrm>
            <a:off x="209724" y="1132514"/>
            <a:ext cx="11845255" cy="5316187"/>
          </a:xfrm>
        </p:spPr>
        <p:txBody>
          <a:bodyPr>
            <a:normAutofit/>
          </a:bodyPr>
          <a:lstStyle/>
          <a:p>
            <a:pPr>
              <a:spcAft>
                <a:spcPts val="600"/>
              </a:spcAft>
              <a:buFont typeface="Arial" panose="020B0604020202020204" pitchFamily="34" charset="0"/>
              <a:buChar char="•"/>
            </a:pPr>
            <a:r>
              <a:rPr lang="en-GB" sz="2000" b="1" u="sng" dirty="0"/>
              <a:t>Implication of Internationally Segmented Capital Market</a:t>
            </a:r>
            <a:r>
              <a:rPr lang="en-GB" sz="2000" b="1" dirty="0"/>
              <a:t>:</a:t>
            </a:r>
          </a:p>
          <a:p>
            <a:pPr>
              <a:spcAft>
                <a:spcPts val="600"/>
              </a:spcAft>
              <a:buFont typeface="Arial" panose="020B0604020202020204" pitchFamily="34" charset="0"/>
              <a:buChar char="•"/>
            </a:pPr>
            <a:r>
              <a:rPr lang="en-GB" sz="2000" b="1" dirty="0"/>
              <a:t> </a:t>
            </a:r>
            <a:r>
              <a:rPr lang="en-GB" sz="2000" dirty="0"/>
              <a:t>Firms may be able to benefit from a segmented international financial market if one country or currency has a higher rate of return than another country or currency, when the two rates are compared in the same currency. </a:t>
            </a:r>
          </a:p>
          <a:p>
            <a:pPr>
              <a:buFont typeface="Arial" panose="020B0604020202020204" pitchFamily="34" charset="0"/>
              <a:buChar char="•"/>
            </a:pPr>
            <a:endParaRPr lang="en-GB" sz="2000" dirty="0"/>
          </a:p>
          <a:p>
            <a:pPr>
              <a:buFont typeface="Wingdings" panose="05000000000000000000" pitchFamily="2" charset="2"/>
              <a:buChar char="Ø"/>
            </a:pPr>
            <a:endParaRPr lang="en-GB" sz="2000" dirty="0"/>
          </a:p>
        </p:txBody>
      </p:sp>
      <p:pic>
        <p:nvPicPr>
          <p:cNvPr id="4" name="Picture 4" descr="X:\08VOL4\Graphics\Powerpoint\PEARSON\BERK\Final files\ch31\c31np004.jpg">
            <a:extLst>
              <a:ext uri="{FF2B5EF4-FFF2-40B4-BE49-F238E27FC236}">
                <a16:creationId xmlns:a16="http://schemas.microsoft.com/office/drawing/2014/main" id="{72F326B2-B0A1-404A-88C1-F8E15A34419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862355" y="3161433"/>
            <a:ext cx="6912530" cy="285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D5AFF799-9E40-4DC0-BC67-DD5A9EFB4C50}"/>
              </a:ext>
            </a:extLst>
          </p:cNvPr>
          <p:cNvSpPr>
            <a:spLocks noGrp="1"/>
          </p:cNvSpPr>
          <p:nvPr>
            <p:ph type="sldNum" sz="quarter" idx="12"/>
          </p:nvPr>
        </p:nvSpPr>
        <p:spPr/>
        <p:txBody>
          <a:bodyPr/>
          <a:lstStyle/>
          <a:p>
            <a:fld id="{E268A2EE-60DF-4D9A-BDB5-E8B57244CE40}" type="slidenum">
              <a:rPr lang="en-GB" smtClean="0"/>
              <a:pPr/>
              <a:t>58</a:t>
            </a:fld>
            <a:endParaRPr lang="en-GB"/>
          </a:p>
        </p:txBody>
      </p:sp>
    </p:spTree>
    <p:extLst>
      <p:ext uri="{BB962C8B-B14F-4D97-AF65-F5344CB8AC3E}">
        <p14:creationId xmlns:p14="http://schemas.microsoft.com/office/powerpoint/2010/main" val="35400489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Example</a:t>
            </a:r>
            <a:endParaRPr lang="en-GB" sz="2500" dirty="0">
              <a:solidFill>
                <a:schemeClr val="tx1"/>
              </a:solidFill>
            </a:endParaRPr>
          </a:p>
        </p:txBody>
      </p:sp>
      <p:sp>
        <p:nvSpPr>
          <p:cNvPr id="3" name="Content Placeholder 2"/>
          <p:cNvSpPr>
            <a:spLocks noGrp="1"/>
          </p:cNvSpPr>
          <p:nvPr>
            <p:ph idx="1"/>
          </p:nvPr>
        </p:nvSpPr>
        <p:spPr>
          <a:xfrm>
            <a:off x="209725" y="1132514"/>
            <a:ext cx="11421670"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pic>
        <p:nvPicPr>
          <p:cNvPr id="4" name="Picture 3" descr="X:\08VOL4\Graphics\Powerpoint\PEARSON\BERK\Final files\ch31\c31ns004.jpg">
            <a:extLst>
              <a:ext uri="{FF2B5EF4-FFF2-40B4-BE49-F238E27FC236}">
                <a16:creationId xmlns:a16="http://schemas.microsoft.com/office/drawing/2014/main" id="{89AB2776-AF23-4382-A18B-97D8E69F9A0B}"/>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209725" y="1318832"/>
            <a:ext cx="5588226" cy="466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X:\08VOL4\Graphics\Powerpoint\PEARSON\BERK\Final files\ch31\c31ns004a.jpg">
            <a:extLst>
              <a:ext uri="{FF2B5EF4-FFF2-40B4-BE49-F238E27FC236}">
                <a16:creationId xmlns:a16="http://schemas.microsoft.com/office/drawing/2014/main" id="{9CACFE0C-7493-4CC6-842A-7FCAEBAE044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6222641" y="1318832"/>
            <a:ext cx="5210656" cy="470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967BC659-51D9-42DE-8414-E0E103FAD137}"/>
              </a:ext>
            </a:extLst>
          </p:cNvPr>
          <p:cNvSpPr>
            <a:spLocks noGrp="1"/>
          </p:cNvSpPr>
          <p:nvPr>
            <p:ph type="sldNum" sz="quarter" idx="12"/>
          </p:nvPr>
        </p:nvSpPr>
        <p:spPr/>
        <p:txBody>
          <a:bodyPr/>
          <a:lstStyle/>
          <a:p>
            <a:fld id="{E268A2EE-60DF-4D9A-BDB5-E8B57244CE40}" type="slidenum">
              <a:rPr lang="en-GB" smtClean="0"/>
              <a:pPr/>
              <a:t>59</a:t>
            </a:fld>
            <a:endParaRPr lang="en-GB"/>
          </a:p>
        </p:txBody>
      </p:sp>
    </p:spTree>
    <p:extLst>
      <p:ext uri="{BB962C8B-B14F-4D97-AF65-F5344CB8AC3E}">
        <p14:creationId xmlns:p14="http://schemas.microsoft.com/office/powerpoint/2010/main" val="1402796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From International Business to Globalisation</a:t>
            </a:r>
          </a:p>
        </p:txBody>
      </p:sp>
      <p:sp>
        <p:nvSpPr>
          <p:cNvPr id="3" name="Content Placeholder 2"/>
          <p:cNvSpPr>
            <a:spLocks noGrp="1"/>
          </p:cNvSpPr>
          <p:nvPr>
            <p:ph idx="1"/>
          </p:nvPr>
        </p:nvSpPr>
        <p:spPr>
          <a:xfrm>
            <a:off x="285227" y="1258349"/>
            <a:ext cx="11787168" cy="5316187"/>
          </a:xfrm>
        </p:spPr>
        <p:txBody>
          <a:bodyPr>
            <a:normAutofit/>
          </a:bodyPr>
          <a:lstStyle/>
          <a:p>
            <a:r>
              <a:rPr lang="en-US" sz="2200" dirty="0"/>
              <a:t>The </a:t>
            </a:r>
            <a:r>
              <a:rPr lang="en-US" sz="2200" b="1" dirty="0"/>
              <a:t>transformation from international business to globalisation </a:t>
            </a:r>
            <a:r>
              <a:rPr lang="en-US" sz="2200" dirty="0"/>
              <a:t>can be understood as a </a:t>
            </a:r>
            <a:r>
              <a:rPr lang="en-US" sz="2200" b="1" dirty="0"/>
              <a:t>progression</a:t>
            </a:r>
            <a:r>
              <a:rPr lang="en-US" sz="2200" dirty="0"/>
              <a:t> in the </a:t>
            </a:r>
            <a:r>
              <a:rPr lang="en-US" sz="2200" dirty="0">
                <a:solidFill>
                  <a:srgbClr val="FF0000"/>
                </a:solidFill>
              </a:rPr>
              <a:t>scale</a:t>
            </a:r>
            <a:r>
              <a:rPr lang="en-US" sz="2200" dirty="0"/>
              <a:t>, </a:t>
            </a:r>
            <a:r>
              <a:rPr lang="en-US" sz="2200" dirty="0">
                <a:solidFill>
                  <a:srgbClr val="FF0000"/>
                </a:solidFill>
              </a:rPr>
              <a:t>scope</a:t>
            </a:r>
            <a:r>
              <a:rPr lang="en-US" sz="2200" dirty="0"/>
              <a:t>, and </a:t>
            </a:r>
            <a:r>
              <a:rPr lang="en-US" sz="2200" dirty="0">
                <a:solidFill>
                  <a:srgbClr val="FF0000"/>
                </a:solidFill>
              </a:rPr>
              <a:t>interconnectedness</a:t>
            </a:r>
            <a:r>
              <a:rPr lang="en-US" sz="2200" dirty="0"/>
              <a:t> of </a:t>
            </a:r>
            <a:r>
              <a:rPr lang="en-US" sz="2200" u="sng" dirty="0"/>
              <a:t>economic activities and interactions between countries</a:t>
            </a:r>
            <a:r>
              <a:rPr lang="en-US" sz="2200" dirty="0"/>
              <a:t>. While both concepts involve cross-border economic activities, they differ in their depth and impact on a global scale. Here's how this transformation occurred:</a:t>
            </a:r>
          </a:p>
          <a:p>
            <a:endParaRPr lang="en-US" sz="2200" dirty="0"/>
          </a:p>
          <a:p>
            <a:pPr marL="566928" indent="-457200">
              <a:buFont typeface="+mj-lt"/>
              <a:buAutoNum type="arabicPeriod"/>
            </a:pPr>
            <a:r>
              <a:rPr lang="en-US" sz="2000" b="1" dirty="0">
                <a:solidFill>
                  <a:srgbClr val="FF0000"/>
                </a:solidFill>
              </a:rPr>
              <a:t>Early International Business</a:t>
            </a:r>
            <a:r>
              <a:rPr lang="en-US" sz="2000" dirty="0"/>
              <a:t>: In the earlier stages of modern history, international business involved </a:t>
            </a:r>
            <a:r>
              <a:rPr lang="en-US" sz="2000" u="sng" dirty="0"/>
              <a:t>simple trade relationships between nations</a:t>
            </a:r>
            <a:r>
              <a:rPr lang="en-US" sz="2000" dirty="0"/>
              <a:t>, typically centred around the exchange of goods and services. Merchants and traders engaged in cross-border transactions </a:t>
            </a:r>
            <a:r>
              <a:rPr lang="en-US" sz="2000" dirty="0">
                <a:solidFill>
                  <a:srgbClr val="FF0000"/>
                </a:solidFill>
              </a:rPr>
              <a:t>to access resources not available domestically </a:t>
            </a:r>
            <a:r>
              <a:rPr lang="en-US" sz="2000" dirty="0"/>
              <a:t>or to </a:t>
            </a:r>
            <a:r>
              <a:rPr lang="en-US" sz="2000" dirty="0">
                <a:solidFill>
                  <a:srgbClr val="FF0000"/>
                </a:solidFill>
              </a:rPr>
              <a:t>sell their products in foreign markets</a:t>
            </a:r>
            <a:r>
              <a:rPr lang="en-US" sz="2000" dirty="0"/>
              <a:t>. This kind of international trade was </a:t>
            </a:r>
            <a:r>
              <a:rPr lang="en-US" sz="2000" u="sng" dirty="0"/>
              <a:t>relatively limited in scope and scale</a:t>
            </a:r>
            <a:r>
              <a:rPr lang="en-US" sz="2000" dirty="0"/>
              <a:t>.</a:t>
            </a:r>
          </a:p>
          <a:p>
            <a:pPr marL="566928" indent="-457200">
              <a:buFont typeface="+mj-lt"/>
              <a:buAutoNum type="arabicPeriod"/>
            </a:pPr>
            <a:r>
              <a:rPr lang="en-US" sz="2000" b="1" dirty="0">
                <a:solidFill>
                  <a:srgbClr val="FF0000"/>
                </a:solidFill>
              </a:rPr>
              <a:t>Industrial Revolution and Technological Advancements</a:t>
            </a:r>
            <a:r>
              <a:rPr lang="en-US" sz="2000" dirty="0"/>
              <a:t>: The Industrial Revolution, starting in the late </a:t>
            </a:r>
            <a:r>
              <a:rPr lang="en-US" sz="2000" dirty="0">
                <a:solidFill>
                  <a:srgbClr val="FF0000"/>
                </a:solidFill>
              </a:rPr>
              <a:t>18th </a:t>
            </a:r>
            <a:r>
              <a:rPr lang="en-US" sz="2000" dirty="0"/>
              <a:t>century, brought significant </a:t>
            </a:r>
            <a:r>
              <a:rPr lang="en-US" sz="2000" dirty="0">
                <a:solidFill>
                  <a:srgbClr val="FF0000"/>
                </a:solidFill>
              </a:rPr>
              <a:t>advancements in technology</a:t>
            </a:r>
            <a:r>
              <a:rPr lang="en-US" sz="2000" dirty="0"/>
              <a:t>, </a:t>
            </a:r>
            <a:r>
              <a:rPr lang="en-US" sz="2000" dirty="0">
                <a:solidFill>
                  <a:srgbClr val="FF0000"/>
                </a:solidFill>
              </a:rPr>
              <a:t>transportation</a:t>
            </a:r>
            <a:r>
              <a:rPr lang="en-US" sz="2000" dirty="0"/>
              <a:t>, and </a:t>
            </a:r>
            <a:r>
              <a:rPr lang="en-US" sz="2000" dirty="0">
                <a:solidFill>
                  <a:srgbClr val="FF0000"/>
                </a:solidFill>
              </a:rPr>
              <a:t>communication</a:t>
            </a:r>
            <a:r>
              <a:rPr lang="en-US" sz="2000" dirty="0"/>
              <a:t>. </a:t>
            </a:r>
            <a:r>
              <a:rPr lang="en-US" sz="2000" b="1" dirty="0"/>
              <a:t>Steamships</a:t>
            </a:r>
            <a:r>
              <a:rPr lang="en-US" sz="2000" dirty="0"/>
              <a:t>, </a:t>
            </a:r>
            <a:r>
              <a:rPr lang="en-US" sz="2000" b="1" dirty="0"/>
              <a:t>railways</a:t>
            </a:r>
            <a:r>
              <a:rPr lang="en-US" sz="2000" dirty="0"/>
              <a:t>, and </a:t>
            </a:r>
            <a:r>
              <a:rPr lang="en-US" sz="2000" b="1" dirty="0"/>
              <a:t>telegraphs</a:t>
            </a:r>
            <a:r>
              <a:rPr lang="en-US" sz="2000" dirty="0"/>
              <a:t> </a:t>
            </a:r>
            <a:r>
              <a:rPr lang="en-US" sz="2000" u="sng" dirty="0"/>
              <a:t>facilitated faster and more efficient movement of goods, capital, and information across borders</a:t>
            </a:r>
            <a:r>
              <a:rPr lang="en-US" sz="2000" dirty="0"/>
              <a:t>. This enabled businesses to expand their reach and </a:t>
            </a:r>
            <a:r>
              <a:rPr lang="en-US" sz="2000" u="sng" dirty="0"/>
              <a:t>operations beyond their home countries</a:t>
            </a:r>
            <a:r>
              <a:rPr lang="en-US" sz="2000" dirty="0"/>
              <a:t>, establishing larger international networks.</a:t>
            </a:r>
            <a:endParaRPr lang="en-GB" sz="20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6</a:t>
            </a:fld>
            <a:endParaRPr lang="en-GB"/>
          </a:p>
        </p:txBody>
      </p:sp>
    </p:spTree>
    <p:extLst>
      <p:ext uri="{BB962C8B-B14F-4D97-AF65-F5344CB8AC3E}">
        <p14:creationId xmlns:p14="http://schemas.microsoft.com/office/powerpoint/2010/main" val="38717639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372" y="539899"/>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800" dirty="0">
                <a:solidFill>
                  <a:schemeClr val="tx1"/>
                </a:solidFill>
              </a:rPr>
              <a:t>Test Yourself</a:t>
            </a:r>
            <a:endParaRPr lang="en-GB" sz="2500" dirty="0">
              <a:solidFill>
                <a:schemeClr val="tx1"/>
              </a:solidFill>
            </a:endParaRPr>
          </a:p>
        </p:txBody>
      </p:sp>
      <p:sp>
        <p:nvSpPr>
          <p:cNvPr id="3" name="Content Placeholder 2"/>
          <p:cNvSpPr>
            <a:spLocks noGrp="1"/>
          </p:cNvSpPr>
          <p:nvPr>
            <p:ph idx="1"/>
          </p:nvPr>
        </p:nvSpPr>
        <p:spPr>
          <a:xfrm>
            <a:off x="142613" y="1090569"/>
            <a:ext cx="5953387"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sp>
        <p:nvSpPr>
          <p:cNvPr id="4" name="Slide Number Placeholder 3">
            <a:extLst>
              <a:ext uri="{FF2B5EF4-FFF2-40B4-BE49-F238E27FC236}">
                <a16:creationId xmlns:a16="http://schemas.microsoft.com/office/drawing/2014/main" id="{291F87E8-CD2D-41CB-A957-D0C20BC72DF2}"/>
              </a:ext>
            </a:extLst>
          </p:cNvPr>
          <p:cNvSpPr>
            <a:spLocks noGrp="1"/>
          </p:cNvSpPr>
          <p:nvPr>
            <p:ph type="sldNum" sz="quarter" idx="12"/>
          </p:nvPr>
        </p:nvSpPr>
        <p:spPr/>
        <p:txBody>
          <a:bodyPr/>
          <a:lstStyle/>
          <a:p>
            <a:fld id="{E268A2EE-60DF-4D9A-BDB5-E8B57244CE40}" type="slidenum">
              <a:rPr lang="en-GB" smtClean="0"/>
              <a:pPr/>
              <a:t>60</a:t>
            </a:fld>
            <a:endParaRPr lang="en-GB"/>
          </a:p>
        </p:txBody>
      </p:sp>
      <p:sp>
        <p:nvSpPr>
          <p:cNvPr id="5" name="TextBox 4">
            <a:extLst>
              <a:ext uri="{FF2B5EF4-FFF2-40B4-BE49-F238E27FC236}">
                <a16:creationId xmlns:a16="http://schemas.microsoft.com/office/drawing/2014/main" id="{3DB1FD02-5F2D-4D82-80EF-447D9ADFBE19}"/>
              </a:ext>
            </a:extLst>
          </p:cNvPr>
          <p:cNvSpPr txBox="1"/>
          <p:nvPr/>
        </p:nvSpPr>
        <p:spPr>
          <a:xfrm>
            <a:off x="142613" y="1132514"/>
            <a:ext cx="5953387" cy="5478423"/>
          </a:xfrm>
          <a:prstGeom prst="rect">
            <a:avLst/>
          </a:prstGeom>
          <a:noFill/>
        </p:spPr>
        <p:txBody>
          <a:bodyPr wrap="square" rtlCol="0">
            <a:spAutoFit/>
          </a:bodyPr>
          <a:lstStyle/>
          <a:p>
            <a:pPr marL="228600" indent="-228600">
              <a:buFont typeface="+mj-lt"/>
              <a:buAutoNum type="arabicPeriod"/>
            </a:pPr>
            <a:r>
              <a:rPr lang="en-GB" sz="1000" b="1" dirty="0">
                <a:latin typeface="Arial" panose="020B0604020202020204" pitchFamily="34" charset="0"/>
                <a:cs typeface="Arial" panose="020B0604020202020204" pitchFamily="34" charset="0"/>
              </a:rPr>
              <a:t>The spot GBP/USD exchange rate is 0.5025/USD, and the one-year forward rate is GBP 0.5048/USD. If the annual interest rate on dollar CDs is 6 percent, what would you expect the annual interest to be on GBP CDs?</a:t>
            </a:r>
          </a:p>
          <a:p>
            <a:r>
              <a:rPr lang="en-GB" sz="1000" dirty="0">
                <a:latin typeface="Arial" panose="020B0604020202020204" pitchFamily="34" charset="0"/>
                <a:cs typeface="Arial" panose="020B0604020202020204" pitchFamily="34" charset="0"/>
              </a:rPr>
              <a:t>A. 5.52 percent</a:t>
            </a:r>
          </a:p>
          <a:p>
            <a:r>
              <a:rPr lang="en-GB" sz="1000" dirty="0">
                <a:latin typeface="Arial" panose="020B0604020202020204" pitchFamily="34" charset="0"/>
                <a:cs typeface="Arial" panose="020B0604020202020204" pitchFamily="34" charset="0"/>
              </a:rPr>
              <a:t>B. 6.49 percent</a:t>
            </a:r>
          </a:p>
          <a:p>
            <a:r>
              <a:rPr lang="en-GB" sz="1000" dirty="0">
                <a:latin typeface="Arial" panose="020B0604020202020204" pitchFamily="34" charset="0"/>
                <a:cs typeface="Arial" panose="020B0604020202020204" pitchFamily="34" charset="0"/>
              </a:rPr>
              <a:t>C. 3.55 percent</a:t>
            </a:r>
          </a:p>
          <a:p>
            <a:r>
              <a:rPr lang="en-GB" sz="1000" dirty="0">
                <a:latin typeface="Arial" panose="020B0604020202020204" pitchFamily="34" charset="0"/>
                <a:cs typeface="Arial" panose="020B0604020202020204" pitchFamily="34" charset="0"/>
              </a:rPr>
              <a:t>D. 8.25 percent</a:t>
            </a:r>
          </a:p>
          <a:p>
            <a:pPr marL="228600" indent="-228600">
              <a:buFont typeface="+mj-lt"/>
              <a:buAutoNum type="arabicPeriod"/>
            </a:pPr>
            <a:endParaRPr lang="en-GB" sz="1000" dirty="0">
              <a:latin typeface="Arial" panose="020B0604020202020204" pitchFamily="34" charset="0"/>
              <a:cs typeface="Arial" panose="020B0604020202020204" pitchFamily="34" charset="0"/>
            </a:endParaRPr>
          </a:p>
          <a:p>
            <a:pPr marL="228600" indent="-228600">
              <a:buFont typeface="+mj-lt"/>
              <a:buAutoNum type="arabicPeriod" startAt="2"/>
            </a:pPr>
            <a:r>
              <a:rPr lang="en-GB" sz="1000" b="1" dirty="0">
                <a:latin typeface="Arial" panose="020B0604020202020204" pitchFamily="34" charset="0"/>
                <a:cs typeface="Arial" panose="020B0604020202020204" pitchFamily="34" charset="0"/>
              </a:rPr>
              <a:t>The spot exchange rate for British pounds is 0.5025 (GBP/USD). The one-year risk-free rates in the United States and Britain are 3 percent and 2.75 percent, respectively. What is the forward exchange rate in GBP/USD?</a:t>
            </a:r>
          </a:p>
          <a:p>
            <a:r>
              <a:rPr lang="en-GB" sz="1000" dirty="0">
                <a:latin typeface="Arial" panose="020B0604020202020204" pitchFamily="34" charset="0"/>
                <a:cs typeface="Arial" panose="020B0604020202020204" pitchFamily="34" charset="0"/>
              </a:rPr>
              <a:t>A. 0.6170</a:t>
            </a:r>
          </a:p>
          <a:p>
            <a:r>
              <a:rPr lang="en-GB" sz="1000" dirty="0">
                <a:latin typeface="Arial" panose="020B0604020202020204" pitchFamily="34" charset="0"/>
                <a:cs typeface="Arial" panose="020B0604020202020204" pitchFamily="34" charset="0"/>
              </a:rPr>
              <a:t>B. 0.5037</a:t>
            </a:r>
          </a:p>
          <a:p>
            <a:r>
              <a:rPr lang="en-GB" sz="1000" dirty="0">
                <a:latin typeface="Arial" panose="020B0604020202020204" pitchFamily="34" charset="0"/>
                <a:cs typeface="Arial" panose="020B0604020202020204" pitchFamily="34" charset="0"/>
              </a:rPr>
              <a:t>C. 0.5013</a:t>
            </a:r>
          </a:p>
          <a:p>
            <a:r>
              <a:rPr lang="en-GB" sz="1000" dirty="0">
                <a:latin typeface="Arial" panose="020B0604020202020204" pitchFamily="34" charset="0"/>
                <a:cs typeface="Arial" panose="020B0604020202020204" pitchFamily="34" charset="0"/>
              </a:rPr>
              <a:t>D. 0.6050</a:t>
            </a:r>
          </a:p>
          <a:p>
            <a:pPr marL="228600" indent="-228600">
              <a:buFont typeface="+mj-lt"/>
              <a:buAutoNum type="arabicPeriod" startAt="2"/>
            </a:pPr>
            <a:endParaRPr lang="en-GB" sz="1000" dirty="0">
              <a:latin typeface="Arial" panose="020B0604020202020204" pitchFamily="34" charset="0"/>
              <a:cs typeface="Arial" panose="020B0604020202020204" pitchFamily="34" charset="0"/>
            </a:endParaRPr>
          </a:p>
          <a:p>
            <a:pPr marL="228600" indent="-228600">
              <a:buFont typeface="+mj-lt"/>
              <a:buAutoNum type="arabicPeriod" startAt="3"/>
            </a:pPr>
            <a:r>
              <a:rPr lang="en-GB" sz="1000" b="1" dirty="0">
                <a:latin typeface="Arial" panose="020B0604020202020204" pitchFamily="34" charset="0"/>
                <a:cs typeface="Arial" panose="020B0604020202020204" pitchFamily="34" charset="0"/>
              </a:rPr>
              <a:t>Suppose that the G Company knows that in one month it must pay £7 million for goods that its U.S. subsidiary will receive in Britain. The current exchange rate is $1.99/£. The risk that the corporate treasurer faces is that</a:t>
            </a:r>
          </a:p>
          <a:p>
            <a:r>
              <a:rPr lang="en-GB" sz="1000" dirty="0">
                <a:latin typeface="Arial" panose="020B0604020202020204" pitchFamily="34" charset="0"/>
                <a:cs typeface="Arial" panose="020B0604020202020204" pitchFamily="34" charset="0"/>
              </a:rPr>
              <a:t>A. the $US/pound exchange rate falls in a month's time (i.e., the pound weakens).</a:t>
            </a:r>
          </a:p>
          <a:p>
            <a:r>
              <a:rPr lang="en-GB" sz="1000" dirty="0">
                <a:latin typeface="Arial" panose="020B0604020202020204" pitchFamily="34" charset="0"/>
                <a:cs typeface="Arial" panose="020B0604020202020204" pitchFamily="34" charset="0"/>
              </a:rPr>
              <a:t>B. the $US/pound exchange rate rises in a month's time (i.e., the pound strengthens).</a:t>
            </a:r>
          </a:p>
          <a:p>
            <a:r>
              <a:rPr lang="en-GB" sz="1000" dirty="0">
                <a:latin typeface="Arial" panose="020B0604020202020204" pitchFamily="34" charset="0"/>
                <a:cs typeface="Arial" panose="020B0604020202020204" pitchFamily="34" charset="0"/>
              </a:rPr>
              <a:t>C. the $US/pound exchange rate does not change from its current position.</a:t>
            </a:r>
          </a:p>
          <a:p>
            <a:r>
              <a:rPr lang="en-GB" sz="1000" dirty="0">
                <a:latin typeface="Arial" panose="020B0604020202020204" pitchFamily="34" charset="0"/>
                <a:cs typeface="Arial" panose="020B0604020202020204" pitchFamily="34" charset="0"/>
              </a:rPr>
              <a:t>D. the pound exchange rate falls in a month's time (i.e., the pound strengthens).</a:t>
            </a:r>
          </a:p>
          <a:p>
            <a:pPr marL="228600" indent="-228600">
              <a:buFont typeface="+mj-lt"/>
              <a:buAutoNum type="arabicPeriod" startAt="3"/>
            </a:pPr>
            <a:endParaRPr lang="en-GB" sz="1000" dirty="0">
              <a:latin typeface="Arial" panose="020B0604020202020204" pitchFamily="34" charset="0"/>
              <a:cs typeface="Arial" panose="020B0604020202020204" pitchFamily="34" charset="0"/>
            </a:endParaRPr>
          </a:p>
          <a:p>
            <a:pPr marL="228600" indent="-228600">
              <a:buFont typeface="+mj-lt"/>
              <a:buAutoNum type="arabicPeriod" startAt="4"/>
            </a:pPr>
            <a:r>
              <a:rPr lang="en-GB" sz="1000" b="1" dirty="0">
                <a:latin typeface="Arial" panose="020B0604020202020204" pitchFamily="34" charset="0"/>
                <a:cs typeface="Arial" panose="020B0604020202020204" pitchFamily="34" charset="0"/>
              </a:rPr>
              <a:t>An Australian firm is evaluating a proposal to build a new plant in the United States. The expected cash flows in $US (in millions) are as follows: Year 0, -100; Year 1, 40; Year 2, 50; Year 3, 65. The discount rate in $A is 10 percent, while the discount rate in $US is 12 percent and the spot rate is $US0.85/$A. Calculate the NPV in $A.	</a:t>
            </a:r>
          </a:p>
          <a:p>
            <a:r>
              <a:rPr lang="en-GB" sz="1000" dirty="0">
                <a:latin typeface="Arial" panose="020B0604020202020204" pitchFamily="34" charset="0"/>
                <a:cs typeface="Arial" panose="020B0604020202020204" pitchFamily="34" charset="0"/>
              </a:rPr>
              <a:t>A. +25.69</a:t>
            </a:r>
          </a:p>
          <a:p>
            <a:r>
              <a:rPr lang="en-GB" sz="1000" dirty="0">
                <a:latin typeface="Arial" panose="020B0604020202020204" pitchFamily="34" charset="0"/>
                <a:cs typeface="Arial" panose="020B0604020202020204" pitchFamily="34" charset="0"/>
              </a:rPr>
              <a:t>B. -21.84</a:t>
            </a:r>
          </a:p>
          <a:p>
            <a:r>
              <a:rPr lang="en-GB" sz="1000" dirty="0">
                <a:latin typeface="Arial" panose="020B0604020202020204" pitchFamily="34" charset="0"/>
                <a:cs typeface="Arial" panose="020B0604020202020204" pitchFamily="34" charset="0"/>
              </a:rPr>
              <a:t>C. +13.10</a:t>
            </a:r>
          </a:p>
          <a:p>
            <a:r>
              <a:rPr lang="en-GB" sz="1000" dirty="0">
                <a:latin typeface="Arial" panose="020B0604020202020204" pitchFamily="34" charset="0"/>
                <a:cs typeface="Arial" panose="020B0604020202020204" pitchFamily="34" charset="0"/>
              </a:rPr>
              <a:t>D. +21.84</a:t>
            </a:r>
          </a:p>
          <a:p>
            <a:pPr marL="228600" indent="-228600">
              <a:buFont typeface="+mj-lt"/>
              <a:buAutoNum type="arabicPeriod" startAt="4"/>
            </a:pPr>
            <a:endParaRPr lang="en-GB" sz="1000" dirty="0">
              <a:latin typeface="Arial" panose="020B0604020202020204" pitchFamily="34" charset="0"/>
              <a:cs typeface="Arial" panose="020B0604020202020204" pitchFamily="34" charset="0"/>
            </a:endParaRPr>
          </a:p>
          <a:p>
            <a:pPr marL="228600" indent="-228600">
              <a:buFont typeface="+mj-lt"/>
              <a:buAutoNum type="arabicPeriod" startAt="5"/>
            </a:pPr>
            <a:endParaRPr lang="en-GB" sz="1000" dirty="0">
              <a:latin typeface="Arial" panose="020B0604020202020204" pitchFamily="34" charset="0"/>
              <a:cs typeface="Arial" panose="020B0604020202020204" pitchFamily="34" charset="0"/>
            </a:endParaRPr>
          </a:p>
          <a:p>
            <a:pPr marL="228600" indent="-228600">
              <a:buFont typeface="+mj-lt"/>
              <a:buAutoNum type="arabicPeriod" startAt="5"/>
            </a:pPr>
            <a:endParaRPr lang="en-GB" sz="10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924CCB9-AE94-41B5-8807-86FF82129D30}"/>
                  </a:ext>
                </a:extLst>
              </p:cNvPr>
              <p:cNvSpPr txBox="1"/>
              <p:nvPr/>
            </p:nvSpPr>
            <p:spPr>
              <a:xfrm>
                <a:off x="6174297" y="962939"/>
                <a:ext cx="5953387" cy="5949193"/>
              </a:xfrm>
              <a:prstGeom prst="rect">
                <a:avLst/>
              </a:prstGeom>
              <a:noFill/>
            </p:spPr>
            <p:txBody>
              <a:bodyPr wrap="square" rtlCol="0">
                <a:spAutoFit/>
              </a:bodyPr>
              <a:lstStyle/>
              <a:p>
                <a:pPr marL="228600" indent="-228600">
                  <a:buFont typeface="+mj-lt"/>
                  <a:buAutoNum type="arabicPeriod" startAt="5"/>
                </a:pPr>
                <a:r>
                  <a:rPr lang="en-GB" sz="1000" b="1" dirty="0">
                    <a:latin typeface="Arial" panose="020B0604020202020204" pitchFamily="34" charset="0"/>
                    <a:cs typeface="Arial" panose="020B0604020202020204" pitchFamily="34" charset="0"/>
                  </a:rPr>
                  <a:t>Which of the following statements regarding international projects is FALSE?</a:t>
                </a:r>
              </a:p>
              <a:p>
                <a:r>
                  <a:rPr lang="en-GB" sz="1000" dirty="0">
                    <a:latin typeface="Arial" panose="020B0604020202020204" pitchFamily="34" charset="0"/>
                    <a:cs typeface="Arial" panose="020B0604020202020204" pitchFamily="34" charset="0"/>
                  </a:rPr>
                  <a:t>A. Interest rates and costs of capital will likely be different in the foreign country as a result of the macroeconomic environment.</a:t>
                </a:r>
              </a:p>
              <a:p>
                <a:r>
                  <a:rPr lang="en-GB" sz="1000" dirty="0">
                    <a:latin typeface="Arial" panose="020B0604020202020204" pitchFamily="34" charset="0"/>
                    <a:cs typeface="Arial" panose="020B0604020202020204" pitchFamily="34" charset="0"/>
                  </a:rPr>
                  <a:t>B. The project will most likely generate foreign currency cash flows, although the firm cares about the foreign currency value of the project.</a:t>
                </a:r>
              </a:p>
              <a:p>
                <a:r>
                  <a:rPr lang="en-GB" sz="1000" dirty="0">
                    <a:latin typeface="Arial" panose="020B0604020202020204" pitchFamily="34" charset="0"/>
                    <a:cs typeface="Arial" panose="020B0604020202020204" pitchFamily="34" charset="0"/>
                  </a:rPr>
                  <a:t>C. Under internationally integrated capital markets, the value of an investment does not depend on the currency we use in the analysis.</a:t>
                </a:r>
              </a:p>
              <a:p>
                <a:r>
                  <a:rPr lang="en-GB" sz="1000" dirty="0">
                    <a:latin typeface="Arial" panose="020B0604020202020204" pitchFamily="34" charset="0"/>
                    <a:cs typeface="Arial" panose="020B0604020202020204" pitchFamily="34" charset="0"/>
                  </a:rPr>
                  <a:t>D. The firm will probably face a different tax rate in the foreign country and will be subject to both foreign and domestic tax codes</a:t>
                </a:r>
              </a:p>
              <a:p>
                <a:endParaRPr lang="en-GB" sz="1000" dirty="0">
                  <a:latin typeface="Arial" panose="020B0604020202020204" pitchFamily="34" charset="0"/>
                  <a:cs typeface="Arial" panose="020B0604020202020204" pitchFamily="34" charset="0"/>
                </a:endParaRPr>
              </a:p>
              <a:p>
                <a:pPr marL="228600" indent="-228600">
                  <a:buFont typeface="+mj-lt"/>
                  <a:buAutoNum type="arabicPeriod" startAt="6"/>
                </a:pPr>
                <a:r>
                  <a:rPr lang="en-GB" sz="1000" b="1" dirty="0">
                    <a:latin typeface="Arial" panose="020B0604020202020204" pitchFamily="34" charset="0"/>
                    <a:cs typeface="Arial" panose="020B0604020202020204" pitchFamily="34" charset="0"/>
                  </a:rPr>
                  <a:t>Consider the following equation:</a:t>
                </a:r>
              </a:p>
              <a:p>
                <a:r>
                  <a:rPr lang="en-GB" sz="1000" b="1" dirty="0">
                    <a:latin typeface="Arial" panose="020B0604020202020204" pitchFamily="34" charset="0"/>
                    <a:cs typeface="Arial" panose="020B0604020202020204" pitchFamily="34" charset="0"/>
                  </a:rPr>
                  <a:t> </a:t>
                </a:r>
              </a:p>
              <a:p>
                <a:r>
                  <a:rPr lang="en-GB" sz="1000" b="1" dirty="0">
                    <a:latin typeface="Arial" panose="020B0604020202020204" pitchFamily="34" charset="0"/>
                    <a:cs typeface="Arial" panose="020B0604020202020204" pitchFamily="34" charset="0"/>
                  </a:rPr>
                  <a:t>      The term </a:t>
                </a:r>
                <a14:m>
                  <m:oMath xmlns:m="http://schemas.openxmlformats.org/officeDocument/2006/math">
                    <m:sSubSup>
                      <m:sSubSupPr>
                        <m:ctrlPr>
                          <a:rPr lang="en-GB" sz="1000" b="1" i="1" smtClean="0">
                            <a:latin typeface="Cambria Math" panose="02040503050406030204" pitchFamily="18" charset="0"/>
                            <a:cs typeface="Arial" panose="020B0604020202020204" pitchFamily="34" charset="0"/>
                          </a:rPr>
                        </m:ctrlPr>
                      </m:sSubSupPr>
                      <m:e>
                        <m:r>
                          <a:rPr lang="en-GB" sz="1000" b="1" i="1" smtClean="0">
                            <a:latin typeface="Cambria Math" panose="02040503050406030204" pitchFamily="18" charset="0"/>
                            <a:cs typeface="Arial" panose="020B0604020202020204" pitchFamily="34" charset="0"/>
                          </a:rPr>
                          <m:t>𝒓</m:t>
                        </m:r>
                      </m:e>
                      <m:sub>
                        <m:r>
                          <a:rPr lang="en-GB" sz="1000" b="1" i="1" smtClean="0">
                            <a:latin typeface="Cambria Math" panose="02040503050406030204" pitchFamily="18" charset="0"/>
                            <a:cs typeface="Arial" panose="020B0604020202020204" pitchFamily="34" charset="0"/>
                          </a:rPr>
                          <m:t>$</m:t>
                        </m:r>
                      </m:sub>
                      <m:sup>
                        <m:r>
                          <a:rPr lang="en-GB" sz="1000" b="1" i="1" smtClean="0">
                            <a:latin typeface="Cambria Math" panose="02040503050406030204" pitchFamily="18" charset="0"/>
                            <a:cs typeface="Arial" panose="020B0604020202020204" pitchFamily="34" charset="0"/>
                          </a:rPr>
                          <m:t>∗</m:t>
                        </m:r>
                      </m:sup>
                    </m:sSubSup>
                  </m:oMath>
                </a14:m>
                <a:r>
                  <a:rPr lang="en-GB" sz="1000" b="1" dirty="0">
                    <a:latin typeface="Arial" panose="020B0604020202020204" pitchFamily="34" charset="0"/>
                    <a:cs typeface="Arial" panose="020B0604020202020204" pitchFamily="34" charset="0"/>
                  </a:rPr>
                  <a:t>  in this equation is:</a:t>
                </a:r>
              </a:p>
              <a:p>
                <a:r>
                  <a:rPr lang="en-GB" sz="1000" dirty="0">
                    <a:latin typeface="Arial" panose="020B0604020202020204" pitchFamily="34" charset="0"/>
                    <a:cs typeface="Arial" panose="020B0604020202020204" pitchFamily="34" charset="0"/>
                  </a:rPr>
                  <a:t>A. the appropriate cost of capital from the standpoint of a U.S. investor.</a:t>
                </a:r>
              </a:p>
              <a:p>
                <a:r>
                  <a:rPr lang="en-GB" sz="1000" dirty="0">
                    <a:latin typeface="Arial" panose="020B0604020202020204" pitchFamily="34" charset="0"/>
                    <a:cs typeface="Arial" panose="020B0604020202020204" pitchFamily="34" charset="0"/>
                  </a:rPr>
                  <a:t>B. the risk-free rate for a foreign investor.</a:t>
                </a:r>
              </a:p>
              <a:p>
                <a:r>
                  <a:rPr lang="en-GB" sz="1000" dirty="0">
                    <a:latin typeface="Arial" panose="020B0604020202020204" pitchFamily="34" charset="0"/>
                    <a:cs typeface="Arial" panose="020B0604020202020204" pitchFamily="34" charset="0"/>
                  </a:rPr>
                  <a:t>C. the risk-free rate for a U.S. investor.</a:t>
                </a:r>
              </a:p>
              <a:p>
                <a:r>
                  <a:rPr lang="en-GB" sz="1000" dirty="0">
                    <a:latin typeface="Arial" panose="020B0604020202020204" pitchFamily="34" charset="0"/>
                    <a:cs typeface="Arial" panose="020B0604020202020204" pitchFamily="34" charset="0"/>
                  </a:rPr>
                  <a:t>D. the appropriate cost of capital from the standpoint of a foreign investor.</a:t>
                </a:r>
              </a:p>
              <a:p>
                <a:endParaRPr lang="en-GB" sz="1000" dirty="0">
                  <a:latin typeface="Arial" panose="020B0604020202020204" pitchFamily="34" charset="0"/>
                  <a:cs typeface="Arial" panose="020B0604020202020204" pitchFamily="34" charset="0"/>
                </a:endParaRPr>
              </a:p>
              <a:p>
                <a:pPr marL="228600" indent="-228600">
                  <a:buFont typeface="+mj-lt"/>
                  <a:buAutoNum type="arabicPeriod" startAt="7"/>
                </a:pPr>
                <a:r>
                  <a:rPr lang="en-GB" sz="1000" b="1" dirty="0">
                    <a:latin typeface="Arial" panose="020B0604020202020204" pitchFamily="34" charset="0"/>
                    <a:cs typeface="Arial" panose="020B0604020202020204" pitchFamily="34" charset="0"/>
                  </a:rPr>
                  <a:t>The dollar cost of debt for John Galt Industries is 8.0%.  The firm faces a tax rate of 40% on all income, no matter where it is earned.  Galt needs to know its Yen cost of debt.  The risk-free interest rates on dollars and yen are r$ = 6% and r¥ = 2%, respectively.  Galt is willing to assume that capital markets are internationally integrated and that its free cash flows are uncorrelated to the yen-dollar spot rate.  Galt's after-tax cost of debt in yen is closest to: </a:t>
                </a:r>
              </a:p>
              <a:p>
                <a:r>
                  <a:rPr lang="en-GB" sz="1000" dirty="0">
                    <a:latin typeface="Arial" panose="020B0604020202020204" pitchFamily="34" charset="0"/>
                    <a:cs typeface="Arial" panose="020B0604020202020204" pitchFamily="34" charset="0"/>
                  </a:rPr>
                  <a:t>A. 0.9%</a:t>
                </a:r>
              </a:p>
              <a:p>
                <a:r>
                  <a:rPr lang="en-GB" sz="1000" dirty="0">
                    <a:latin typeface="Arial" panose="020B0604020202020204" pitchFamily="34" charset="0"/>
                    <a:cs typeface="Arial" panose="020B0604020202020204" pitchFamily="34" charset="0"/>
                  </a:rPr>
                  <a:t>B. 2.0%</a:t>
                </a:r>
              </a:p>
              <a:p>
                <a:r>
                  <a:rPr lang="en-GB" sz="1000" dirty="0">
                    <a:latin typeface="Arial" panose="020B0604020202020204" pitchFamily="34" charset="0"/>
                    <a:cs typeface="Arial" panose="020B0604020202020204" pitchFamily="34" charset="0"/>
                  </a:rPr>
                  <a:t>C. 3.9%</a:t>
                </a:r>
              </a:p>
              <a:p>
                <a:r>
                  <a:rPr lang="en-GB" sz="1000" dirty="0">
                    <a:latin typeface="Arial" panose="020B0604020202020204" pitchFamily="34" charset="0"/>
                    <a:cs typeface="Arial" panose="020B0604020202020204" pitchFamily="34" charset="0"/>
                  </a:rPr>
                  <a:t>D. 4.8%</a:t>
                </a:r>
              </a:p>
              <a:p>
                <a:endParaRPr lang="en-GB" sz="1000" dirty="0">
                  <a:latin typeface="Arial" panose="020B0604020202020204" pitchFamily="34" charset="0"/>
                  <a:cs typeface="Arial" panose="020B0604020202020204" pitchFamily="34" charset="0"/>
                </a:endParaRPr>
              </a:p>
              <a:p>
                <a:pPr marL="228600" indent="-228600">
                  <a:buFont typeface="+mj-lt"/>
                  <a:buAutoNum type="arabicPeriod" startAt="8"/>
                </a:pPr>
                <a:r>
                  <a:rPr lang="en-GB" sz="1000" b="1" dirty="0">
                    <a:latin typeface="Arial" panose="020B0604020202020204" pitchFamily="34" charset="0"/>
                    <a:cs typeface="Arial" panose="020B0604020202020204" pitchFamily="34" charset="0"/>
                  </a:rPr>
                  <a:t>You are a U.S. investor who is trying to calculate the present value of £5 million cash inflow that will occur one year in the future. The spot exchange rate is S = $1.8839/£ and the forward rate is F1 = $1.8862/£. The appropriate dollar discount rate for this cash flow is 5.32% and the appropriate £ discount rate is 5.24%. The present value of the £5 million cash inflow computed by first discounting the £s and then converting into dollars is closest to:</a:t>
                </a:r>
              </a:p>
              <a:p>
                <a:r>
                  <a:rPr lang="en-GB" sz="1000" dirty="0">
                    <a:latin typeface="Arial" panose="020B0604020202020204" pitchFamily="34" charset="0"/>
                    <a:cs typeface="Arial" panose="020B0604020202020204" pitchFamily="34" charset="0"/>
                  </a:rPr>
                  <a:t>A. $8,961,420</a:t>
                </a:r>
              </a:p>
              <a:p>
                <a:r>
                  <a:rPr lang="en-GB" sz="1000" dirty="0">
                    <a:latin typeface="Arial" panose="020B0604020202020204" pitchFamily="34" charset="0"/>
                    <a:cs typeface="Arial" panose="020B0604020202020204" pitchFamily="34" charset="0"/>
                  </a:rPr>
                  <a:t>B. $8,943,695 </a:t>
                </a:r>
              </a:p>
              <a:p>
                <a:r>
                  <a:rPr lang="en-GB" sz="1000" dirty="0">
                    <a:latin typeface="Arial" panose="020B0604020202020204" pitchFamily="34" charset="0"/>
                    <a:cs typeface="Arial" panose="020B0604020202020204" pitchFamily="34" charset="0"/>
                  </a:rPr>
                  <a:t>C. $8,954,615</a:t>
                </a:r>
              </a:p>
              <a:p>
                <a:r>
                  <a:rPr lang="en-GB" sz="1000" dirty="0">
                    <a:latin typeface="Arial" panose="020B0604020202020204" pitchFamily="34" charset="0"/>
                    <a:cs typeface="Arial" panose="020B0604020202020204" pitchFamily="34" charset="0"/>
                  </a:rPr>
                  <a:t>D. $8,950,495</a:t>
                </a:r>
              </a:p>
              <a:p>
                <a:endParaRPr lang="en-GB" sz="1000" dirty="0">
                  <a:latin typeface="Arial" panose="020B060402020202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4924CCB9-AE94-41B5-8807-86FF82129D30}"/>
                  </a:ext>
                </a:extLst>
              </p:cNvPr>
              <p:cNvSpPr txBox="1">
                <a:spLocks noRot="1" noChangeAspect="1" noMove="1" noResize="1" noEditPoints="1" noAdjustHandles="1" noChangeArrowheads="1" noChangeShapeType="1" noTextEdit="1"/>
              </p:cNvSpPr>
              <p:nvPr/>
            </p:nvSpPr>
            <p:spPr>
              <a:xfrm>
                <a:off x="6174297" y="962939"/>
                <a:ext cx="5953387" cy="5949193"/>
              </a:xfrm>
              <a:prstGeom prst="rect">
                <a:avLst/>
              </a:prstGeom>
              <a:blipFill>
                <a:blip r:embed="rId2"/>
                <a:stretch>
                  <a:fillRect r="-307"/>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497B4010-6A23-4974-99D6-B1DAB1DCC008}"/>
              </a:ext>
            </a:extLst>
          </p:cNvPr>
          <p:cNvPicPr>
            <a:picLocks noChangeAspect="1"/>
          </p:cNvPicPr>
          <p:nvPr/>
        </p:nvPicPr>
        <p:blipFill rotWithShape="1">
          <a:blip r:embed="rId3"/>
          <a:srcRect r="72071"/>
          <a:stretch/>
        </p:blipFill>
        <p:spPr>
          <a:xfrm>
            <a:off x="8648370" y="2359375"/>
            <a:ext cx="1601409" cy="629230"/>
          </a:xfrm>
          <a:prstGeom prst="rect">
            <a:avLst/>
          </a:prstGeom>
        </p:spPr>
      </p:pic>
    </p:spTree>
    <p:extLst>
      <p:ext uri="{BB962C8B-B14F-4D97-AF65-F5344CB8AC3E}">
        <p14:creationId xmlns:p14="http://schemas.microsoft.com/office/powerpoint/2010/main" val="343519107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800" dirty="0">
                <a:solidFill>
                  <a:schemeClr val="tx1"/>
                </a:solidFill>
              </a:rPr>
              <a:t>Some Explanations For the Previous Questions</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2613" y="1090569"/>
                <a:ext cx="5953387" cy="5316187"/>
              </a:xfrm>
            </p:spPr>
            <p:txBody>
              <a:bodyPr>
                <a:normAutofit/>
              </a:bodyPr>
              <a:lstStyle/>
              <a:p>
                <a:pPr marL="109728" indent="0">
                  <a:spcAft>
                    <a:spcPts val="600"/>
                  </a:spcAft>
                  <a:buNone/>
                </a:pPr>
                <a:r>
                  <a:rPr lang="en-GB" sz="1000" b="1" u="sng" dirty="0"/>
                  <a:t>Question 7: </a:t>
                </a:r>
              </a:p>
              <a:p>
                <a:pPr marL="109728" indent="0">
                  <a:buNone/>
                </a:pPr>
                <a:r>
                  <a:rPr lang="en-GB" sz="1000" dirty="0"/>
                  <a:t>After tax WACC= </a:t>
                </a:r>
                <a14:m>
                  <m:oMath xmlns:m="http://schemas.openxmlformats.org/officeDocument/2006/math">
                    <m:r>
                      <a:rPr lang="en-GB" sz="1000" b="0" i="1" smtClean="0">
                        <a:latin typeface="Cambria Math" panose="02040503050406030204" pitchFamily="18" charset="0"/>
                      </a:rPr>
                      <m:t>𝑟</m:t>
                    </m:r>
                    <m:r>
                      <a:rPr lang="en-GB" sz="1000" b="0" i="1" smtClean="0">
                        <a:latin typeface="Cambria Math" panose="02040503050406030204" pitchFamily="18" charset="0"/>
                      </a:rPr>
                      <m:t>(1−</m:t>
                    </m:r>
                    <m:r>
                      <a:rPr lang="en-GB" sz="1000" b="0" i="1" smtClean="0">
                        <a:latin typeface="Cambria Math" panose="02040503050406030204" pitchFamily="18" charset="0"/>
                        <a:ea typeface="Cambria Math" panose="02040503050406030204" pitchFamily="18" charset="0"/>
                      </a:rPr>
                      <m:t>𝜏</m:t>
                    </m:r>
                    <m:r>
                      <a:rPr lang="en-GB" sz="1000" b="0" i="1" smtClean="0">
                        <a:latin typeface="Cambria Math" panose="02040503050406030204" pitchFamily="18" charset="0"/>
                        <a:ea typeface="Cambria Math" panose="02040503050406030204" pitchFamily="18" charset="0"/>
                      </a:rPr>
                      <m:t>)</m:t>
                    </m:r>
                  </m:oMath>
                </a14:m>
                <a:r>
                  <a:rPr lang="en-GB" sz="1000" dirty="0"/>
                  <a:t>= 8%(1 - 40%) = 4.8%</a:t>
                </a:r>
              </a:p>
              <a:p>
                <a:pPr marL="109728" indent="0">
                  <a:buNone/>
                </a:pPr>
                <a:endParaRPr lang="en-GB" sz="2000" dirty="0"/>
              </a:p>
              <a:p>
                <a:pPr marL="109728" indent="0">
                  <a:buNone/>
                </a:pPr>
                <a:endParaRPr lang="en-GB" sz="2000" dirty="0"/>
              </a:p>
              <a:p>
                <a:pPr marL="109728" indent="0">
                  <a:buNone/>
                </a:pPr>
                <a:r>
                  <a:rPr lang="en-GB" sz="1000" b="1" u="sng" dirty="0"/>
                  <a:t>Question 8: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2613" y="1090569"/>
                <a:ext cx="5953387" cy="5316187"/>
              </a:xfrm>
              <a:blipFill>
                <a:blip r:embed="rId2"/>
                <a:stretch>
                  <a:fillRect/>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91F87E8-CD2D-41CB-A957-D0C20BC72DF2}"/>
              </a:ext>
            </a:extLst>
          </p:cNvPr>
          <p:cNvSpPr>
            <a:spLocks noGrp="1"/>
          </p:cNvSpPr>
          <p:nvPr>
            <p:ph type="sldNum" sz="quarter" idx="12"/>
          </p:nvPr>
        </p:nvSpPr>
        <p:spPr/>
        <p:txBody>
          <a:bodyPr/>
          <a:lstStyle/>
          <a:p>
            <a:fld id="{E268A2EE-60DF-4D9A-BDB5-E8B57244CE40}" type="slidenum">
              <a:rPr lang="en-GB" smtClean="0"/>
              <a:pPr/>
              <a:t>61</a:t>
            </a:fld>
            <a:endParaRPr lang="en-GB"/>
          </a:p>
        </p:txBody>
      </p:sp>
      <p:pic>
        <p:nvPicPr>
          <p:cNvPr id="6" name="Picture 5">
            <a:extLst>
              <a:ext uri="{FF2B5EF4-FFF2-40B4-BE49-F238E27FC236}">
                <a16:creationId xmlns:a16="http://schemas.microsoft.com/office/drawing/2014/main" id="{5BEA80D2-5869-4B58-84FD-1D925EF41CC8}"/>
              </a:ext>
            </a:extLst>
          </p:cNvPr>
          <p:cNvPicPr>
            <a:picLocks noChangeAspect="1"/>
          </p:cNvPicPr>
          <p:nvPr/>
        </p:nvPicPr>
        <p:blipFill>
          <a:blip r:embed="rId3"/>
          <a:stretch>
            <a:fillRect/>
          </a:stretch>
        </p:blipFill>
        <p:spPr>
          <a:xfrm>
            <a:off x="362165" y="1665327"/>
            <a:ext cx="5733835" cy="540864"/>
          </a:xfrm>
          <a:prstGeom prst="rect">
            <a:avLst/>
          </a:prstGeom>
        </p:spPr>
      </p:pic>
      <p:pic>
        <p:nvPicPr>
          <p:cNvPr id="8" name="Picture 7">
            <a:extLst>
              <a:ext uri="{FF2B5EF4-FFF2-40B4-BE49-F238E27FC236}">
                <a16:creationId xmlns:a16="http://schemas.microsoft.com/office/drawing/2014/main" id="{38019A35-6393-4D6E-B9E0-A8AF6637A832}"/>
              </a:ext>
            </a:extLst>
          </p:cNvPr>
          <p:cNvPicPr>
            <a:picLocks noChangeAspect="1"/>
          </p:cNvPicPr>
          <p:nvPr/>
        </p:nvPicPr>
        <p:blipFill>
          <a:blip r:embed="rId4"/>
          <a:stretch>
            <a:fillRect/>
          </a:stretch>
        </p:blipFill>
        <p:spPr>
          <a:xfrm>
            <a:off x="398517" y="2598882"/>
            <a:ext cx="5733835" cy="533246"/>
          </a:xfrm>
          <a:prstGeom prst="rect">
            <a:avLst/>
          </a:prstGeom>
        </p:spPr>
      </p:pic>
      <p:sp>
        <p:nvSpPr>
          <p:cNvPr id="10" name="TextBox 9">
            <a:extLst>
              <a:ext uri="{FF2B5EF4-FFF2-40B4-BE49-F238E27FC236}">
                <a16:creationId xmlns:a16="http://schemas.microsoft.com/office/drawing/2014/main" id="{CFF3237B-D874-4C97-97B9-9D2A18683E03}"/>
              </a:ext>
            </a:extLst>
          </p:cNvPr>
          <p:cNvSpPr txBox="1"/>
          <p:nvPr/>
        </p:nvSpPr>
        <p:spPr>
          <a:xfrm rot="10800000">
            <a:off x="9987379" y="4731798"/>
            <a:ext cx="1597980" cy="1077218"/>
          </a:xfrm>
          <a:prstGeom prst="rect">
            <a:avLst/>
          </a:prstGeom>
          <a:noFill/>
        </p:spPr>
        <p:txBody>
          <a:bodyPr wrap="square" rtlCol="0">
            <a:spAutoFit/>
          </a:bodyPr>
          <a:lstStyle/>
          <a:p>
            <a:r>
              <a:rPr lang="en-GB" sz="800" dirty="0"/>
              <a:t>1-B</a:t>
            </a:r>
          </a:p>
          <a:p>
            <a:r>
              <a:rPr lang="en-GB" sz="800" dirty="0"/>
              <a:t>2-C</a:t>
            </a:r>
          </a:p>
          <a:p>
            <a:r>
              <a:rPr lang="en-GB" sz="800" dirty="0"/>
              <a:t>3-B</a:t>
            </a:r>
          </a:p>
          <a:p>
            <a:r>
              <a:rPr lang="en-GB" sz="800" dirty="0"/>
              <a:t>4-A</a:t>
            </a:r>
          </a:p>
          <a:p>
            <a:r>
              <a:rPr lang="en-GB" sz="800" dirty="0"/>
              <a:t>5-B</a:t>
            </a:r>
          </a:p>
          <a:p>
            <a:r>
              <a:rPr lang="en-GB" sz="800" dirty="0"/>
              <a:t>6-A</a:t>
            </a:r>
          </a:p>
          <a:p>
            <a:r>
              <a:rPr lang="en-GB" sz="800" dirty="0"/>
              <a:t>7-A</a:t>
            </a:r>
          </a:p>
          <a:p>
            <a:r>
              <a:rPr lang="en-GB" sz="800" dirty="0"/>
              <a:t>8-D</a:t>
            </a:r>
          </a:p>
        </p:txBody>
      </p:sp>
    </p:spTree>
    <p:extLst>
      <p:ext uri="{BB962C8B-B14F-4D97-AF65-F5344CB8AC3E}">
        <p14:creationId xmlns:p14="http://schemas.microsoft.com/office/powerpoint/2010/main" val="42933834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p>
        </p:txBody>
      </p:sp>
      <p:sp>
        <p:nvSpPr>
          <p:cNvPr id="3" name="Content Placeholder 2"/>
          <p:cNvSpPr>
            <a:spLocks noGrp="1"/>
          </p:cNvSpPr>
          <p:nvPr>
            <p:ph idx="1"/>
          </p:nvPr>
        </p:nvSpPr>
        <p:spPr>
          <a:xfrm>
            <a:off x="209725" y="1132514"/>
            <a:ext cx="11421670"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a:buFont typeface="Wingdings" panose="05000000000000000000" pitchFamily="2" charset="2"/>
              <a:buChar char="Ø"/>
            </a:pPr>
            <a:endParaRPr lang="en-GB" sz="2000" dirty="0"/>
          </a:p>
        </p:txBody>
      </p:sp>
      <p:sp>
        <p:nvSpPr>
          <p:cNvPr id="4" name="Rectangle 3">
            <a:extLst>
              <a:ext uri="{FF2B5EF4-FFF2-40B4-BE49-F238E27FC236}">
                <a16:creationId xmlns:a16="http://schemas.microsoft.com/office/drawing/2014/main" id="{166254AB-3B11-410D-A7DE-F0A26381FE56}"/>
              </a:ext>
            </a:extLst>
          </p:cNvPr>
          <p:cNvSpPr/>
          <p:nvPr/>
        </p:nvSpPr>
        <p:spPr>
          <a:xfrm>
            <a:off x="2467761" y="3105834"/>
            <a:ext cx="7256477" cy="769441"/>
          </a:xfrm>
          <a:prstGeom prst="rect">
            <a:avLst/>
          </a:prstGeom>
        </p:spPr>
        <p:txBody>
          <a:bodyPr wrap="square">
            <a:spAutoFit/>
          </a:bodyPr>
          <a:lstStyle/>
          <a:p>
            <a:pPr marL="109728" lvl="0" algn="ctr">
              <a:spcBef>
                <a:spcPts val="300"/>
              </a:spcBef>
              <a:spcAft>
                <a:spcPts val="1200"/>
              </a:spcAft>
              <a:buClr>
                <a:srgbClr val="F69200"/>
              </a:buClr>
            </a:pPr>
            <a:r>
              <a:rPr lang="en-GB" sz="4400" dirty="0">
                <a:solidFill>
                  <a:srgbClr val="000000"/>
                </a:solidFill>
              </a:rPr>
              <a:t>Extra Questions with Answers</a:t>
            </a:r>
          </a:p>
        </p:txBody>
      </p:sp>
      <p:sp>
        <p:nvSpPr>
          <p:cNvPr id="5" name="Slide Number Placeholder 4">
            <a:extLst>
              <a:ext uri="{FF2B5EF4-FFF2-40B4-BE49-F238E27FC236}">
                <a16:creationId xmlns:a16="http://schemas.microsoft.com/office/drawing/2014/main" id="{25E72B8F-BB3C-4560-B7A7-80568D823250}"/>
              </a:ext>
            </a:extLst>
          </p:cNvPr>
          <p:cNvSpPr>
            <a:spLocks noGrp="1"/>
          </p:cNvSpPr>
          <p:nvPr>
            <p:ph type="sldNum" sz="quarter" idx="12"/>
          </p:nvPr>
        </p:nvSpPr>
        <p:spPr/>
        <p:txBody>
          <a:bodyPr/>
          <a:lstStyle/>
          <a:p>
            <a:fld id="{E268A2EE-60DF-4D9A-BDB5-E8B57244CE40}" type="slidenum">
              <a:rPr lang="en-GB" smtClean="0"/>
              <a:pPr/>
              <a:t>62</a:t>
            </a:fld>
            <a:endParaRPr lang="en-GB"/>
          </a:p>
        </p:txBody>
      </p:sp>
    </p:spTree>
    <p:extLst>
      <p:ext uri="{BB962C8B-B14F-4D97-AF65-F5344CB8AC3E}">
        <p14:creationId xmlns:p14="http://schemas.microsoft.com/office/powerpoint/2010/main" val="24240736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p:sp>
        <p:nvSpPr>
          <p:cNvPr id="3" name="Content Placeholder 2"/>
          <p:cNvSpPr>
            <a:spLocks noGrp="1"/>
          </p:cNvSpPr>
          <p:nvPr>
            <p:ph idx="1"/>
          </p:nvPr>
        </p:nvSpPr>
        <p:spPr>
          <a:xfrm>
            <a:off x="209725" y="1132514"/>
            <a:ext cx="11421670" cy="5316187"/>
          </a:xfrm>
        </p:spPr>
        <p:txBody>
          <a:bodyPr>
            <a:normAutofit/>
          </a:bodyPr>
          <a:lstStyle/>
          <a:p>
            <a:pPr>
              <a:spcAft>
                <a:spcPts val="600"/>
              </a:spcAft>
              <a:buFont typeface="Arial" panose="020B0604020202020204" pitchFamily="34" charset="0"/>
              <a:buChar char="•"/>
            </a:pPr>
            <a:r>
              <a:rPr lang="en-GB" sz="2000" b="1" u="sng" dirty="0"/>
              <a:t>Question 1</a:t>
            </a:r>
            <a:r>
              <a:rPr lang="en-GB" sz="2000" dirty="0"/>
              <a:t>: Suppose the exchange rate for Norwegian Krone is quoted as </a:t>
            </a:r>
            <a:r>
              <a:rPr lang="en-GB" sz="2000" dirty="0">
                <a:solidFill>
                  <a:srgbClr val="FF0000"/>
                </a:solidFill>
              </a:rPr>
              <a:t>12.54 </a:t>
            </a:r>
            <a:r>
              <a:rPr lang="en-GB" sz="2000" dirty="0" err="1">
                <a:solidFill>
                  <a:srgbClr val="FF0000"/>
                </a:solidFill>
              </a:rPr>
              <a:t>NKr</a:t>
            </a:r>
            <a:r>
              <a:rPr lang="en-GB" sz="2000" dirty="0">
                <a:solidFill>
                  <a:srgbClr val="FF0000"/>
                </a:solidFill>
              </a:rPr>
              <a:t>/£ </a:t>
            </a:r>
            <a:r>
              <a:rPr lang="en-GB" sz="2000" dirty="0"/>
              <a:t>in the spot market and </a:t>
            </a:r>
            <a:r>
              <a:rPr lang="en-GB" sz="2000" dirty="0">
                <a:solidFill>
                  <a:srgbClr val="FF0000"/>
                </a:solidFill>
              </a:rPr>
              <a:t>13 </a:t>
            </a:r>
            <a:r>
              <a:rPr lang="en-GB" sz="2000" dirty="0" err="1">
                <a:solidFill>
                  <a:srgbClr val="FF0000"/>
                </a:solidFill>
              </a:rPr>
              <a:t>NKr</a:t>
            </a:r>
            <a:r>
              <a:rPr lang="en-GB" sz="2000" dirty="0">
                <a:solidFill>
                  <a:srgbClr val="FF0000"/>
                </a:solidFill>
              </a:rPr>
              <a:t>/£ </a:t>
            </a:r>
            <a:r>
              <a:rPr lang="en-GB" sz="2000" dirty="0"/>
              <a:t>in the </a:t>
            </a:r>
            <a:r>
              <a:rPr lang="en-GB" sz="2000" dirty="0">
                <a:solidFill>
                  <a:srgbClr val="FF0000"/>
                </a:solidFill>
              </a:rPr>
              <a:t>90-day</a:t>
            </a:r>
            <a:r>
              <a:rPr lang="en-GB" sz="2000" dirty="0"/>
              <a:t> forward market. </a:t>
            </a:r>
          </a:p>
          <a:p>
            <a:pPr marL="566928" indent="-457200">
              <a:spcAft>
                <a:spcPts val="600"/>
              </a:spcAft>
              <a:buFont typeface="+mj-lt"/>
              <a:buAutoNum type="alphaLcParenR"/>
            </a:pPr>
            <a:r>
              <a:rPr lang="en-GB" sz="2000" dirty="0"/>
              <a:t>Is the British pound selling at a premium or a discount relative to the Krone?</a:t>
            </a:r>
          </a:p>
          <a:p>
            <a:pPr marL="566928" indent="-457200">
              <a:spcAft>
                <a:spcPts val="600"/>
              </a:spcAft>
              <a:buFont typeface="+mj-lt"/>
              <a:buAutoNum type="alphaLcParenR"/>
            </a:pPr>
            <a:r>
              <a:rPr lang="en-GB" sz="2000" dirty="0"/>
              <a:t>Does the financial market expect the Krone to weaken relative to the pound? Explain.</a:t>
            </a:r>
          </a:p>
          <a:p>
            <a:pPr marL="566928" indent="-457200">
              <a:spcAft>
                <a:spcPts val="600"/>
              </a:spcAft>
              <a:buFont typeface="+mj-lt"/>
              <a:buAutoNum type="alphaLcParenR"/>
            </a:pPr>
            <a:r>
              <a:rPr lang="en-GB" sz="2000" dirty="0"/>
              <a:t>What do you suspect is true about relative economic conditions in the UK and Norway?</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solidFill>
                  <a:srgbClr val="FF0000"/>
                </a:solidFill>
              </a:rPr>
              <a:t>Answer</a:t>
            </a:r>
            <a:r>
              <a:rPr lang="en-GB" sz="2000" dirty="0"/>
              <a:t>: </a:t>
            </a:r>
          </a:p>
          <a:p>
            <a:pPr marL="457200" lvl="0" indent="-457200">
              <a:spcAft>
                <a:spcPts val="1000"/>
              </a:spcAft>
              <a:buFont typeface="+mj-lt"/>
              <a:buAutoNum type="alphaLcParenR"/>
            </a:pPr>
            <a:r>
              <a:rPr lang="en-GB" sz="2000" dirty="0">
                <a:latin typeface="Calibri" panose="020F0502020204030204" pitchFamily="34" charset="0"/>
                <a:ea typeface="Times New Roman" panose="02020603050405020304" pitchFamily="18" charset="0"/>
                <a:cs typeface="Times New Roman" panose="02020603050405020304" pitchFamily="18" charset="0"/>
              </a:rPr>
              <a:t>The pound is selling at a premium because it is more expensive in the forward market than in the spot market (</a:t>
            </a:r>
            <a:r>
              <a:rPr lang="en-GB" sz="2000" dirty="0" err="1">
                <a:solidFill>
                  <a:srgbClr val="FF0000"/>
                </a:solidFill>
                <a:latin typeface="Calibri" panose="020F0502020204030204" pitchFamily="34" charset="0"/>
                <a:ea typeface="Times New Roman" panose="02020603050405020304" pitchFamily="18" charset="0"/>
                <a:cs typeface="Times New Roman" panose="02020603050405020304" pitchFamily="18" charset="0"/>
              </a:rPr>
              <a:t>NKr</a:t>
            </a:r>
            <a:r>
              <a:rPr lang="en-GB"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13</a:t>
            </a:r>
            <a:r>
              <a:rPr lang="en-GB" sz="2000" dirty="0">
                <a:latin typeface="Calibri" panose="020F0502020204030204" pitchFamily="34" charset="0"/>
                <a:ea typeface="Times New Roman" panose="02020603050405020304" pitchFamily="18" charset="0"/>
                <a:cs typeface="Times New Roman" panose="02020603050405020304" pitchFamily="18" charset="0"/>
              </a:rPr>
              <a:t> versus </a:t>
            </a:r>
            <a:r>
              <a:rPr lang="en-GB" sz="2000" dirty="0" err="1">
                <a:solidFill>
                  <a:srgbClr val="FF0000"/>
                </a:solidFill>
                <a:latin typeface="Calibri" panose="020F0502020204030204" pitchFamily="34" charset="0"/>
                <a:ea typeface="Times New Roman" panose="02020603050405020304" pitchFamily="18" charset="0"/>
                <a:cs typeface="Times New Roman" panose="02020603050405020304" pitchFamily="18" charset="0"/>
              </a:rPr>
              <a:t>NKr</a:t>
            </a:r>
            <a:r>
              <a:rPr lang="en-GB"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12.54</a:t>
            </a:r>
            <a:r>
              <a:rPr lang="en-GB" sz="2000" dirty="0">
                <a:latin typeface="Calibri" panose="020F0502020204030204" pitchFamily="34" charset="0"/>
                <a:ea typeface="Times New Roman" panose="02020603050405020304" pitchFamily="18" charset="0"/>
                <a:cs typeface="Times New Roman" panose="02020603050405020304" pitchFamily="18" charset="0"/>
              </a:rPr>
              <a:t>).</a:t>
            </a:r>
          </a:p>
          <a:p>
            <a:pPr marL="457200" indent="-457200" algn="just">
              <a:spcAft>
                <a:spcPts val="0"/>
              </a:spcAft>
              <a:buFont typeface="+mj-lt"/>
              <a:buAutoNum type="alphaLcParenR"/>
              <a:tabLst>
                <a:tab pos="279400" algn="l"/>
                <a:tab pos="571500" algn="l"/>
              </a:tabLst>
            </a:pPr>
            <a:r>
              <a:rPr lang="en-US" sz="2000" dirty="0">
                <a:latin typeface="Calibri" panose="020F0502020204030204" pitchFamily="34" charset="0"/>
                <a:ea typeface="Times New Roman" panose="02020603050405020304" pitchFamily="18" charset="0"/>
                <a:cs typeface="Times New Roman" panose="02020603050405020304" pitchFamily="18" charset="0"/>
              </a:rPr>
              <a:t>The kroner is expected to depreciate relative to the pound because it will take more kroner to buy one pound in the future than it does today.</a:t>
            </a:r>
            <a:endParaRPr lang="en-GB" sz="2000" dirty="0">
              <a:latin typeface="Times" panose="02020603050405020304" pitchFamily="18"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lphaLcParenR"/>
              <a:tabLst>
                <a:tab pos="279400" algn="l"/>
                <a:tab pos="571500" algn="l"/>
              </a:tabLst>
            </a:pP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lphaLcParenR"/>
              <a:tabLst>
                <a:tab pos="279400" algn="l"/>
                <a:tab pos="571500" algn="l"/>
              </a:tabLst>
            </a:pPr>
            <a:r>
              <a:rPr lang="en-US" sz="2000" dirty="0">
                <a:latin typeface="Calibri" panose="020F0502020204030204" pitchFamily="34" charset="0"/>
                <a:ea typeface="Times New Roman" panose="02020603050405020304" pitchFamily="18" charset="0"/>
                <a:cs typeface="Times New Roman" panose="02020603050405020304" pitchFamily="18" charset="0"/>
              </a:rPr>
              <a:t>Inflation in Norway is higher than in the United Kingdom, as are nominal interest rates.</a:t>
            </a:r>
            <a:endParaRPr lang="en-GB" sz="2000" dirty="0">
              <a:latin typeface="Times" panose="02020603050405020304" pitchFamily="18" charset="0"/>
              <a:ea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sz="2000" dirty="0"/>
          </a:p>
        </p:txBody>
      </p:sp>
      <p:sp>
        <p:nvSpPr>
          <p:cNvPr id="4" name="Slide Number Placeholder 3">
            <a:extLst>
              <a:ext uri="{FF2B5EF4-FFF2-40B4-BE49-F238E27FC236}">
                <a16:creationId xmlns:a16="http://schemas.microsoft.com/office/drawing/2014/main" id="{2524B022-3E57-4E30-B097-DE6C70D1C8C7}"/>
              </a:ext>
            </a:extLst>
          </p:cNvPr>
          <p:cNvSpPr>
            <a:spLocks noGrp="1"/>
          </p:cNvSpPr>
          <p:nvPr>
            <p:ph type="sldNum" sz="quarter" idx="12"/>
          </p:nvPr>
        </p:nvSpPr>
        <p:spPr/>
        <p:txBody>
          <a:bodyPr/>
          <a:lstStyle/>
          <a:p>
            <a:fld id="{E268A2EE-60DF-4D9A-BDB5-E8B57244CE40}" type="slidenum">
              <a:rPr lang="en-GB" smtClean="0"/>
              <a:pPr/>
              <a:t>63</a:t>
            </a:fld>
            <a:endParaRPr lang="en-GB"/>
          </a:p>
        </p:txBody>
      </p:sp>
    </p:spTree>
    <p:extLst>
      <p:ext uri="{BB962C8B-B14F-4D97-AF65-F5344CB8AC3E}">
        <p14:creationId xmlns:p14="http://schemas.microsoft.com/office/powerpoint/2010/main" val="17850421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p:sp>
        <p:nvSpPr>
          <p:cNvPr id="3" name="Content Placeholder 2"/>
          <p:cNvSpPr>
            <a:spLocks noGrp="1"/>
          </p:cNvSpPr>
          <p:nvPr>
            <p:ph idx="1"/>
          </p:nvPr>
        </p:nvSpPr>
        <p:spPr>
          <a:xfrm>
            <a:off x="209725" y="1132514"/>
            <a:ext cx="11421670" cy="5316187"/>
          </a:xfrm>
        </p:spPr>
        <p:txBody>
          <a:bodyPr>
            <a:normAutofit/>
          </a:bodyPr>
          <a:lstStyle/>
          <a:p>
            <a:pPr marL="109728" indent="0">
              <a:spcAft>
                <a:spcPts val="600"/>
              </a:spcAft>
              <a:buNone/>
            </a:pPr>
            <a:endParaRPr lang="en-GB" sz="2000" dirty="0"/>
          </a:p>
          <a:p>
            <a:pPr>
              <a:buFont typeface="Wingdings" panose="05000000000000000000" pitchFamily="2" charset="2"/>
              <a:buChar char="Ø"/>
            </a:pPr>
            <a:endParaRPr lang="en-GB" sz="2000" dirty="0"/>
          </a:p>
          <a:p>
            <a:pPr marL="109728" indent="0">
              <a:buNone/>
            </a:pPr>
            <a:endParaRPr lang="en-GB" sz="2000" dirty="0"/>
          </a:p>
        </p:txBody>
      </p:sp>
      <p:pic>
        <p:nvPicPr>
          <p:cNvPr id="4" name="Picture 2">
            <a:extLst>
              <a:ext uri="{FF2B5EF4-FFF2-40B4-BE49-F238E27FC236}">
                <a16:creationId xmlns:a16="http://schemas.microsoft.com/office/drawing/2014/main" id="{8F1547E9-5487-4B24-9F9B-84A8D009BA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987" y="1132514"/>
            <a:ext cx="10044025" cy="5562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a:extLst>
              <a:ext uri="{FF2B5EF4-FFF2-40B4-BE49-F238E27FC236}">
                <a16:creationId xmlns:a16="http://schemas.microsoft.com/office/drawing/2014/main" id="{2E3CB095-1C99-4534-8018-9CD8F78F99F5}"/>
              </a:ext>
            </a:extLst>
          </p:cNvPr>
          <p:cNvSpPr>
            <a:spLocks noGrp="1"/>
          </p:cNvSpPr>
          <p:nvPr>
            <p:ph type="sldNum" sz="quarter" idx="12"/>
          </p:nvPr>
        </p:nvSpPr>
        <p:spPr/>
        <p:txBody>
          <a:bodyPr/>
          <a:lstStyle/>
          <a:p>
            <a:fld id="{E268A2EE-60DF-4D9A-BDB5-E8B57244CE40}" type="slidenum">
              <a:rPr lang="en-GB" smtClean="0"/>
              <a:pPr/>
              <a:t>64</a:t>
            </a:fld>
            <a:endParaRPr lang="en-GB"/>
          </a:p>
        </p:txBody>
      </p:sp>
    </p:spTree>
    <p:extLst>
      <p:ext uri="{BB962C8B-B14F-4D97-AF65-F5344CB8AC3E}">
        <p14:creationId xmlns:p14="http://schemas.microsoft.com/office/powerpoint/2010/main" val="13146009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4" y="1132514"/>
                <a:ext cx="11845255" cy="5725486"/>
              </a:xfrm>
            </p:spPr>
            <p:txBody>
              <a:bodyPr>
                <a:normAutofit lnSpcReduction="10000"/>
              </a:bodyPr>
              <a:lstStyle/>
              <a:p>
                <a:pPr>
                  <a:spcAft>
                    <a:spcPts val="600"/>
                  </a:spcAft>
                  <a:buFont typeface="Arial" panose="020B0604020202020204" pitchFamily="34" charset="0"/>
                  <a:buChar char="•"/>
                </a:pPr>
                <a:r>
                  <a:rPr lang="en-GB" sz="2000" b="1" u="sng" dirty="0"/>
                  <a:t>Question 2</a:t>
                </a:r>
                <a:r>
                  <a:rPr lang="en-GB" sz="2000" dirty="0"/>
                  <a:t>: </a:t>
                </a:r>
                <a:r>
                  <a:rPr lang="en-GB" sz="1800" dirty="0"/>
                  <a:t>Take a look at the table in slide no. </a:t>
                </a:r>
                <a:r>
                  <a:rPr lang="en-GB" sz="1800" dirty="0">
                    <a:solidFill>
                      <a:srgbClr val="FF0000"/>
                    </a:solidFill>
                  </a:rPr>
                  <a:t>57</a:t>
                </a:r>
                <a:r>
                  <a:rPr lang="en-GB" sz="1800" dirty="0"/>
                  <a:t> and answer the following questions.</a:t>
                </a:r>
              </a:p>
              <a:p>
                <a:pPr marL="566928" indent="-457200">
                  <a:spcBef>
                    <a:spcPts val="0"/>
                  </a:spcBef>
                  <a:buFont typeface="+mj-lt"/>
                  <a:buAutoNum type="alphaLcParenR"/>
                </a:pPr>
                <a:r>
                  <a:rPr lang="en-GB" sz="1800" dirty="0"/>
                  <a:t>If you have </a:t>
                </a:r>
                <a:r>
                  <a:rPr lang="en-GB" sz="1800" dirty="0">
                    <a:solidFill>
                      <a:srgbClr val="FF0000"/>
                    </a:solidFill>
                  </a:rPr>
                  <a:t>€100</a:t>
                </a:r>
                <a:r>
                  <a:rPr lang="en-GB" sz="1800" dirty="0"/>
                  <a:t>, how many British pounds can you get?</a:t>
                </a:r>
              </a:p>
              <a:p>
                <a:pPr marL="566928" indent="-457200">
                  <a:spcBef>
                    <a:spcPts val="0"/>
                  </a:spcBef>
                  <a:buFont typeface="+mj-lt"/>
                  <a:buAutoNum type="alphaLcParenR"/>
                </a:pPr>
                <a:r>
                  <a:rPr lang="en-GB" sz="1800" dirty="0"/>
                  <a:t>Which is worth more, a New Zealand dollar or a Singapore dollar?</a:t>
                </a:r>
              </a:p>
              <a:p>
                <a:pPr marL="566928" indent="-457200">
                  <a:spcBef>
                    <a:spcPts val="0"/>
                  </a:spcBef>
                  <a:buFont typeface="+mj-lt"/>
                  <a:buAutoNum type="alphaLcParenR"/>
                </a:pPr>
                <a:r>
                  <a:rPr lang="en-GB" sz="1800" dirty="0"/>
                  <a:t>Which would you rather have, </a:t>
                </a:r>
                <a:r>
                  <a:rPr lang="en-GB" sz="1800" dirty="0">
                    <a:solidFill>
                      <a:srgbClr val="FF0000"/>
                    </a:solidFill>
                  </a:rPr>
                  <a:t>100</a:t>
                </a:r>
                <a:r>
                  <a:rPr lang="en-GB" sz="1800" dirty="0"/>
                  <a:t> Swiss francs (</a:t>
                </a:r>
                <a:r>
                  <a:rPr lang="en-GB" sz="1800" dirty="0" err="1">
                    <a:solidFill>
                      <a:srgbClr val="FF0000"/>
                    </a:solidFill>
                  </a:rPr>
                  <a:t>SFr</a:t>
                </a:r>
                <a:r>
                  <a:rPr lang="en-GB" sz="1800" dirty="0"/>
                  <a:t>) or </a:t>
                </a:r>
                <a:r>
                  <a:rPr lang="en-GB" sz="1800" dirty="0">
                    <a:solidFill>
                      <a:srgbClr val="FF0000"/>
                    </a:solidFill>
                  </a:rPr>
                  <a:t>100</a:t>
                </a:r>
                <a:r>
                  <a:rPr lang="en-GB" sz="1800" dirty="0"/>
                  <a:t> Norwegian kroner (</a:t>
                </a:r>
                <a:r>
                  <a:rPr lang="en-GB" sz="1800" dirty="0">
                    <a:solidFill>
                      <a:srgbClr val="FF0000"/>
                    </a:solidFill>
                  </a:rPr>
                  <a:t>NKR</a:t>
                </a:r>
                <a:r>
                  <a:rPr lang="en-GB" sz="1800" dirty="0"/>
                  <a:t>)? Why?</a:t>
                </a:r>
              </a:p>
              <a:p>
                <a:pPr marL="566928" indent="-457200">
                  <a:spcBef>
                    <a:spcPts val="0"/>
                  </a:spcBef>
                  <a:buFont typeface="+mj-lt"/>
                  <a:buAutoNum type="alphaLcParenR"/>
                </a:pPr>
                <a:r>
                  <a:rPr lang="en-GB" sz="1800" dirty="0"/>
                  <a:t>What is the </a:t>
                </a:r>
                <a:r>
                  <a:rPr lang="en-GB" sz="1800" dirty="0">
                    <a:solidFill>
                      <a:srgbClr val="FF0000"/>
                    </a:solidFill>
                  </a:rPr>
                  <a:t>3-month</a:t>
                </a:r>
                <a:r>
                  <a:rPr lang="en-GB" sz="1800" dirty="0"/>
                  <a:t> forward rate for the US dollar per euro? Is the dollar selling at a premium or a discount? Explain.</a:t>
                </a:r>
              </a:p>
              <a:p>
                <a:pPr marL="566928" indent="-457200">
                  <a:spcBef>
                    <a:spcPts val="0"/>
                  </a:spcBef>
                  <a:buFont typeface="+mj-lt"/>
                  <a:buAutoNum type="alphaLcParenR"/>
                </a:pPr>
                <a:r>
                  <a:rPr lang="en-GB" sz="1800" dirty="0"/>
                  <a:t>What is the cross-rate in terms of Iranian Rial per Thai baht? </a:t>
                </a:r>
              </a:p>
              <a:p>
                <a:pPr marL="566928" indent="-457200">
                  <a:spcBef>
                    <a:spcPts val="0"/>
                  </a:spcBef>
                  <a:buFont typeface="+mj-lt"/>
                  <a:buAutoNum type="alphaLcParenR"/>
                </a:pPr>
                <a:r>
                  <a:rPr lang="en-GB" sz="1800" dirty="0"/>
                  <a:t>Suppose the cross-rate is </a:t>
                </a:r>
                <a:r>
                  <a:rPr lang="en-GB" sz="1800" dirty="0">
                    <a:solidFill>
                      <a:srgbClr val="FF0000"/>
                    </a:solidFill>
                  </a:rPr>
                  <a:t>279</a:t>
                </a:r>
                <a:r>
                  <a:rPr lang="en-GB" sz="1800" dirty="0"/>
                  <a:t> Rial=</a:t>
                </a:r>
                <a:r>
                  <a:rPr lang="en-GB" sz="1800" dirty="0">
                    <a:solidFill>
                      <a:srgbClr val="FF0000"/>
                    </a:solidFill>
                  </a:rPr>
                  <a:t>1</a:t>
                </a:r>
                <a:r>
                  <a:rPr lang="en-GB" sz="1800" dirty="0"/>
                  <a:t> Thai baht. Is there any arbitrage opportunity here? If there is, how to take advantage of the mispricing.</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solidFill>
                      <a:srgbClr val="FF0000"/>
                    </a:solidFill>
                  </a:rPr>
                  <a:t>Answer</a:t>
                </a:r>
                <a:r>
                  <a:rPr lang="en-GB" sz="2000" dirty="0"/>
                  <a:t>: </a:t>
                </a:r>
              </a:p>
              <a:p>
                <a:pPr marL="566928" indent="-457200">
                  <a:buFont typeface="+mj-lt"/>
                  <a:buAutoNum type="alphaLcParenR"/>
                </a:pPr>
                <a:r>
                  <a:rPr lang="en-GB" sz="1800" dirty="0">
                    <a:solidFill>
                      <a:srgbClr val="FF0000"/>
                    </a:solidFill>
                    <a:ea typeface="Times New Roman" panose="02020603050405020304" pitchFamily="18" charset="0"/>
                    <a:cs typeface="Arial" panose="020B0604020202020204" pitchFamily="34" charset="0"/>
                  </a:rPr>
                  <a:t>€100(€0.8196/£1) = £81.96</a:t>
                </a:r>
              </a:p>
              <a:p>
                <a:pPr marL="566928" indent="-457200">
                  <a:buFont typeface="+mj-lt"/>
                  <a:buAutoNum type="alphaLcParenR"/>
                </a:pPr>
                <a:r>
                  <a:rPr lang="en-GB" sz="1800" dirty="0">
                    <a:ea typeface="Times New Roman" panose="02020603050405020304" pitchFamily="18" charset="0"/>
                    <a:cs typeface="Arial" panose="020B0604020202020204" pitchFamily="34" charset="0"/>
                  </a:rPr>
                  <a:t>New Zealand dollar</a:t>
                </a:r>
              </a:p>
              <a:p>
                <a:pPr marL="566928" indent="-457200">
                  <a:buFont typeface="+mj-lt"/>
                  <a:buAutoNum type="alphaLcParenR"/>
                </a:pPr>
                <a:r>
                  <a:rPr lang="en-GB" sz="1800" dirty="0">
                    <a:ea typeface="Times New Roman" panose="02020603050405020304" pitchFamily="18" charset="0"/>
                    <a:cs typeface="Arial" panose="020B0604020202020204" pitchFamily="34" charset="0"/>
                  </a:rPr>
                  <a:t>Use the </a:t>
                </a:r>
                <a:r>
                  <a:rPr lang="en-GB" sz="1800" dirty="0">
                    <a:solidFill>
                      <a:srgbClr val="FF0000"/>
                    </a:solidFill>
                  </a:rPr>
                  <a:t>€</a:t>
                </a:r>
                <a:r>
                  <a:rPr lang="en-GB" sz="1800" dirty="0">
                    <a:ea typeface="Times New Roman" panose="02020603050405020304" pitchFamily="18" charset="0"/>
                    <a:cs typeface="Arial" panose="020B0604020202020204" pitchFamily="34" charset="0"/>
                  </a:rPr>
                  <a:t>, </a:t>
                </a:r>
                <a14:m>
                  <m:oMath xmlns:m="http://schemas.openxmlformats.org/officeDocument/2006/math">
                    <m:r>
                      <a:rPr lang="en-GB" sz="1800" i="1" dirty="0" smtClean="0">
                        <a:solidFill>
                          <a:srgbClr val="FF0000"/>
                        </a:solidFill>
                        <a:latin typeface="Cambria Math" panose="02040503050406030204" pitchFamily="18" charset="0"/>
                        <a:ea typeface="Times New Roman" panose="02020603050405020304" pitchFamily="18" charset="0"/>
                        <a:cs typeface="Arial" panose="020B0604020202020204" pitchFamily="34" charset="0"/>
                      </a:rPr>
                      <m:t>£</m:t>
                    </m:r>
                  </m:oMath>
                </a14:m>
                <a:r>
                  <a:rPr lang="en-GB" sz="1800" dirty="0">
                    <a:ea typeface="Times New Roman" panose="02020603050405020304" pitchFamily="18" charset="0"/>
                    <a:cs typeface="Arial" panose="020B0604020202020204" pitchFamily="34" charset="0"/>
                  </a:rPr>
                  <a:t> or </a:t>
                </a:r>
                <a14:m>
                  <m:oMath xmlns:m="http://schemas.openxmlformats.org/officeDocument/2006/math">
                    <m:r>
                      <a:rPr lang="en-GB" sz="1800" i="1" dirty="0" smtClean="0">
                        <a:solidFill>
                          <a:srgbClr val="FF0000"/>
                        </a:solidFill>
                        <a:latin typeface="Cambria Math" panose="02040503050406030204" pitchFamily="18" charset="0"/>
                        <a:ea typeface="Times New Roman" panose="02020603050405020304" pitchFamily="18" charset="0"/>
                        <a:cs typeface="Arial" panose="020B0604020202020204" pitchFamily="34" charset="0"/>
                      </a:rPr>
                      <m:t>$</m:t>
                    </m:r>
                  </m:oMath>
                </a14:m>
                <a:r>
                  <a:rPr lang="en-GB" sz="1800" dirty="0">
                    <a:ea typeface="Times New Roman" panose="02020603050405020304" pitchFamily="18" charset="0"/>
                    <a:cs typeface="Arial" panose="020B0604020202020204" pitchFamily="34" charset="0"/>
                  </a:rPr>
                  <a:t> as the base currency:  (</a:t>
                </a:r>
                <a:r>
                  <a:rPr lang="en-GB" sz="1800" dirty="0">
                    <a:solidFill>
                      <a:srgbClr val="FF0000"/>
                    </a:solidFill>
                    <a:ea typeface="Times New Roman" panose="02020603050405020304" pitchFamily="18" charset="0"/>
                    <a:cs typeface="Arial" panose="020B0604020202020204" pitchFamily="34" charset="0"/>
                  </a:rPr>
                  <a:t>SFr100)(£0.6821/</a:t>
                </a:r>
                <a:r>
                  <a:rPr lang="en-GB" sz="1800" dirty="0" err="1">
                    <a:solidFill>
                      <a:srgbClr val="FF0000"/>
                    </a:solidFill>
                    <a:ea typeface="Times New Roman" panose="02020603050405020304" pitchFamily="18" charset="0"/>
                    <a:cs typeface="Arial" panose="020B0604020202020204" pitchFamily="34" charset="0"/>
                  </a:rPr>
                  <a:t>SFr</a:t>
                </a:r>
                <a:r>
                  <a:rPr lang="en-GB" sz="1800" dirty="0">
                    <a:ea typeface="Times New Roman" panose="02020603050405020304" pitchFamily="18" charset="0"/>
                    <a:cs typeface="Arial" panose="020B0604020202020204" pitchFamily="34" charset="0"/>
                  </a:rPr>
                  <a:t>) = </a:t>
                </a:r>
                <a:r>
                  <a:rPr lang="en-GB" sz="1800" dirty="0">
                    <a:solidFill>
                      <a:srgbClr val="FF0000"/>
                    </a:solidFill>
                    <a:ea typeface="Times New Roman" panose="02020603050405020304" pitchFamily="18" charset="0"/>
                    <a:cs typeface="Arial" panose="020B0604020202020204" pitchFamily="34" charset="0"/>
                  </a:rPr>
                  <a:t>£68.21</a:t>
                </a:r>
                <a:r>
                  <a:rPr lang="en-GB" sz="1800" dirty="0">
                    <a:ea typeface="Times New Roman" panose="02020603050405020304" pitchFamily="18" charset="0"/>
                    <a:cs typeface="Arial" panose="020B0604020202020204" pitchFamily="34" charset="0"/>
                  </a:rPr>
                  <a:t>, (</a:t>
                </a:r>
                <a:r>
                  <a:rPr lang="en-GB" sz="1800" dirty="0">
                    <a:solidFill>
                      <a:srgbClr val="FF0000"/>
                    </a:solidFill>
                    <a:ea typeface="Times New Roman" panose="02020603050405020304" pitchFamily="18" charset="0"/>
                    <a:cs typeface="Arial" panose="020B0604020202020204" pitchFamily="34" charset="0"/>
                  </a:rPr>
                  <a:t>NKr100</a:t>
                </a:r>
                <a:r>
                  <a:rPr lang="en-GB" sz="1800" dirty="0">
                    <a:ea typeface="Times New Roman" panose="02020603050405020304" pitchFamily="18" charset="0"/>
                    <a:cs typeface="Arial" panose="020B0604020202020204" pitchFamily="34" charset="0"/>
                  </a:rPr>
                  <a:t>)(</a:t>
                </a:r>
                <a:r>
                  <a:rPr lang="en-GB" sz="1800" dirty="0">
                    <a:solidFill>
                      <a:srgbClr val="FF0000"/>
                    </a:solidFill>
                    <a:ea typeface="Times New Roman" panose="02020603050405020304" pitchFamily="18" charset="0"/>
                    <a:cs typeface="Arial" panose="020B0604020202020204" pitchFamily="34" charset="0"/>
                  </a:rPr>
                  <a:t>£0.10843/NKr</a:t>
                </a:r>
                <a:r>
                  <a:rPr lang="en-GB" sz="1800" dirty="0">
                    <a:ea typeface="Times New Roman" panose="02020603050405020304" pitchFamily="18" charset="0"/>
                    <a:cs typeface="Arial" panose="020B0604020202020204" pitchFamily="34" charset="0"/>
                  </a:rPr>
                  <a:t>)= </a:t>
                </a:r>
                <a:r>
                  <a:rPr lang="en-GB" sz="1800" dirty="0">
                    <a:solidFill>
                      <a:srgbClr val="FF0000"/>
                    </a:solidFill>
                    <a:ea typeface="Times New Roman" panose="02020603050405020304" pitchFamily="18" charset="0"/>
                    <a:cs typeface="Arial" panose="020B0604020202020204" pitchFamily="34" charset="0"/>
                  </a:rPr>
                  <a:t>£10.84</a:t>
                </a:r>
              </a:p>
              <a:p>
                <a:pPr marL="566928" indent="-457200">
                  <a:buFont typeface="+mj-lt"/>
                  <a:buAutoNum type="alphaLcParenR"/>
                </a:pPr>
                <a:r>
                  <a:rPr lang="en-GB" sz="1800" dirty="0">
                    <a:solidFill>
                      <a:srgbClr val="FF0000"/>
                    </a:solidFill>
                    <a:ea typeface="Times New Roman" panose="02020603050405020304" pitchFamily="18" charset="0"/>
                    <a:cs typeface="Arial" panose="020B0604020202020204" pitchFamily="34" charset="0"/>
                  </a:rPr>
                  <a:t>F90 = $1.3215 </a:t>
                </a:r>
                <a:r>
                  <a:rPr lang="en-GB" sz="1800" dirty="0">
                    <a:ea typeface="Times New Roman" panose="02020603050405020304" pitchFamily="18" charset="0"/>
                    <a:cs typeface="Arial" panose="020B0604020202020204" pitchFamily="34" charset="0"/>
                  </a:rPr>
                  <a:t>(per </a:t>
                </a:r>
                <a:r>
                  <a:rPr lang="en-GB" sz="1800" dirty="0">
                    <a:solidFill>
                      <a:srgbClr val="FF0000"/>
                    </a:solidFill>
                    <a:ea typeface="Times New Roman" panose="02020603050405020304" pitchFamily="18" charset="0"/>
                    <a:cs typeface="Arial" panose="020B0604020202020204" pitchFamily="34" charset="0"/>
                  </a:rPr>
                  <a:t>€</a:t>
                </a:r>
                <a:r>
                  <a:rPr lang="en-GB" sz="1800" dirty="0">
                    <a:ea typeface="Times New Roman" panose="02020603050405020304" pitchFamily="18" charset="0"/>
                    <a:cs typeface="Arial" panose="020B0604020202020204" pitchFamily="34" charset="0"/>
                  </a:rPr>
                  <a:t>). The dollar is selling at a discount because it is less expensive in the forward market than in the spot market (</a:t>
                </a:r>
                <a:r>
                  <a:rPr lang="en-GB" sz="1800" dirty="0">
                    <a:solidFill>
                      <a:srgbClr val="FF0000"/>
                    </a:solidFill>
                    <a:ea typeface="Times New Roman" panose="02020603050405020304" pitchFamily="18" charset="0"/>
                    <a:cs typeface="Arial" panose="020B0604020202020204" pitchFamily="34" charset="0"/>
                  </a:rPr>
                  <a:t>$1.3215 </a:t>
                </a:r>
                <a:r>
                  <a:rPr lang="en-GB" sz="1800" dirty="0">
                    <a:ea typeface="Times New Roman" panose="02020603050405020304" pitchFamily="18" charset="0"/>
                    <a:cs typeface="Arial" panose="020B0604020202020204" pitchFamily="34" charset="0"/>
                  </a:rPr>
                  <a:t>versus </a:t>
                </a:r>
                <a:r>
                  <a:rPr lang="en-GB" sz="1800" dirty="0">
                    <a:solidFill>
                      <a:srgbClr val="FF0000"/>
                    </a:solidFill>
                    <a:ea typeface="Times New Roman" panose="02020603050405020304" pitchFamily="18" charset="0"/>
                    <a:cs typeface="Arial" panose="020B0604020202020204" pitchFamily="34" charset="0"/>
                  </a:rPr>
                  <a:t>$1.3208</a:t>
                </a:r>
                <a:r>
                  <a:rPr lang="en-GB" sz="1800" dirty="0">
                    <a:ea typeface="Times New Roman" panose="02020603050405020304" pitchFamily="18" charset="0"/>
                    <a:cs typeface="Arial" panose="020B0604020202020204" pitchFamily="34" charset="0"/>
                  </a:rPr>
                  <a:t>).</a:t>
                </a:r>
              </a:p>
              <a:p>
                <a:pPr marL="566928" indent="-457200">
                  <a:buFont typeface="+mj-lt"/>
                  <a:buAutoNum type="alphaLcParenR"/>
                </a:pPr>
                <a:r>
                  <a:rPr lang="en-GB" sz="1800" dirty="0">
                    <a:ea typeface="Times New Roman" panose="02020603050405020304" pitchFamily="18" charset="0"/>
                    <a:cs typeface="Arial" panose="020B0604020202020204" pitchFamily="34" charset="0"/>
                  </a:rPr>
                  <a:t>The cross rate in Rial/Baht terms is: </a:t>
                </a:r>
                <a:r>
                  <a:rPr lang="en-GB" sz="1800" dirty="0">
                    <a:solidFill>
                      <a:srgbClr val="FF0000"/>
                    </a:solidFill>
                    <a:ea typeface="Times New Roman" panose="02020603050405020304" pitchFamily="18" charset="0"/>
                    <a:cs typeface="Arial" panose="020B0604020202020204" pitchFamily="34" charset="0"/>
                  </a:rPr>
                  <a:t>(Rial19823/£1)(£0.02006/Baht1) = Rial397.67/Baht   </a:t>
                </a:r>
                <a:r>
                  <a:rPr lang="en-GB" sz="1800" dirty="0">
                    <a:highlight>
                      <a:srgbClr val="FFFF00"/>
                    </a:highlight>
                    <a:ea typeface="Times New Roman" panose="02020603050405020304" pitchFamily="18" charset="0"/>
                    <a:cs typeface="Arial" panose="020B0604020202020204" pitchFamily="34" charset="0"/>
                  </a:rPr>
                  <a:t>(Note: £1=49.8484 Baht)</a:t>
                </a:r>
              </a:p>
              <a:p>
                <a:pPr marL="566928" indent="-457200">
                  <a:buFont typeface="+mj-lt"/>
                  <a:buAutoNum type="alphaLcParenR"/>
                </a:pPr>
                <a:r>
                  <a:rPr lang="en-GB" sz="1800" dirty="0">
                    <a:ea typeface="Times New Roman" panose="02020603050405020304" pitchFamily="18" charset="0"/>
                    <a:cs typeface="Arial" panose="020B0604020202020204" pitchFamily="34" charset="0"/>
                  </a:rPr>
                  <a:t>The Rial is quoted as too high relative to the baht. Take out a loan for </a:t>
                </a:r>
                <a:r>
                  <a:rPr lang="en-GB" sz="1800" dirty="0">
                    <a:solidFill>
                      <a:srgbClr val="FF0000"/>
                    </a:solidFill>
                    <a:ea typeface="Times New Roman" panose="02020603050405020304" pitchFamily="18" charset="0"/>
                    <a:cs typeface="Arial" panose="020B0604020202020204" pitchFamily="34" charset="0"/>
                  </a:rPr>
                  <a:t>100</a:t>
                </a:r>
                <a:r>
                  <a:rPr lang="en-GB" sz="1800" dirty="0">
                    <a:ea typeface="Times New Roman" panose="02020603050405020304" pitchFamily="18" charset="0"/>
                    <a:cs typeface="Arial" panose="020B0604020202020204" pitchFamily="34" charset="0"/>
                  </a:rPr>
                  <a:t> baht and buy </a:t>
                </a:r>
                <a:r>
                  <a:rPr lang="en-GB" sz="1800" dirty="0">
                    <a:solidFill>
                      <a:srgbClr val="FF0000"/>
                    </a:solidFill>
                    <a:ea typeface="Times New Roman" panose="02020603050405020304" pitchFamily="18" charset="0"/>
                    <a:cs typeface="Arial" panose="020B0604020202020204" pitchFamily="34" charset="0"/>
                  </a:rPr>
                  <a:t>£2.006</a:t>
                </a:r>
                <a:r>
                  <a:rPr lang="en-GB" sz="1800" dirty="0">
                    <a:ea typeface="Times New Roman" panose="02020603050405020304" pitchFamily="18" charset="0"/>
                    <a:cs typeface="Arial" panose="020B0604020202020204" pitchFamily="34" charset="0"/>
                  </a:rPr>
                  <a:t>.  Use the </a:t>
                </a:r>
                <a:r>
                  <a:rPr lang="en-GB" sz="1800" dirty="0">
                    <a:solidFill>
                      <a:srgbClr val="FF0000"/>
                    </a:solidFill>
                    <a:ea typeface="Times New Roman" panose="02020603050405020304" pitchFamily="18" charset="0"/>
                    <a:cs typeface="Arial" panose="020B0604020202020204" pitchFamily="34" charset="0"/>
                  </a:rPr>
                  <a:t>£2.006 </a:t>
                </a:r>
                <a:r>
                  <a:rPr lang="en-GB" sz="1800" dirty="0">
                    <a:ea typeface="Times New Roman" panose="02020603050405020304" pitchFamily="18" charset="0"/>
                    <a:cs typeface="Arial" panose="020B0604020202020204" pitchFamily="34" charset="0"/>
                  </a:rPr>
                  <a:t>to purchase a rial at the cross-rate, which will give you: </a:t>
                </a:r>
                <a:r>
                  <a:rPr lang="en-GB" sz="1800" dirty="0">
                    <a:solidFill>
                      <a:srgbClr val="FF0000"/>
                    </a:solidFill>
                    <a:ea typeface="Times New Roman" panose="02020603050405020304" pitchFamily="18" charset="0"/>
                    <a:cs typeface="Arial" panose="020B0604020202020204" pitchFamily="34" charset="0"/>
                  </a:rPr>
                  <a:t>	£2.006(Rial19823/£) = Rial39,766.57. </a:t>
                </a:r>
                <a:r>
                  <a:rPr lang="en-GB" sz="1800" dirty="0">
                    <a:ea typeface="Times New Roman" panose="02020603050405020304" pitchFamily="18" charset="0"/>
                    <a:cs typeface="Arial" panose="020B0604020202020204" pitchFamily="34" charset="0"/>
                  </a:rPr>
                  <a:t>Now use the Rial to buy back baht and repay the loan.  The cost to repay the loan will be: </a:t>
                </a:r>
                <a:r>
                  <a:rPr lang="en-GB" sz="1800" dirty="0">
                    <a:solidFill>
                      <a:srgbClr val="FF0000"/>
                    </a:solidFill>
                    <a:ea typeface="Times New Roman" panose="02020603050405020304" pitchFamily="18" charset="0"/>
                    <a:cs typeface="Arial" panose="020B0604020202020204" pitchFamily="34" charset="0"/>
                  </a:rPr>
                  <a:t>Rial39,766.57(1/(Rial397.67/</a:t>
                </a:r>
                <a:r>
                  <a:rPr lang="en-GB" sz="1800" dirty="0" err="1">
                    <a:solidFill>
                      <a:srgbClr val="FF0000"/>
                    </a:solidFill>
                    <a:ea typeface="Times New Roman" panose="02020603050405020304" pitchFamily="18" charset="0"/>
                    <a:cs typeface="Arial" panose="020B0604020202020204" pitchFamily="34" charset="0"/>
                  </a:rPr>
                  <a:t>bt</a:t>
                </a:r>
                <a:r>
                  <a:rPr lang="en-GB" sz="1800" dirty="0">
                    <a:solidFill>
                      <a:srgbClr val="FF0000"/>
                    </a:solidFill>
                    <a:ea typeface="Times New Roman" panose="02020603050405020304" pitchFamily="18" charset="0"/>
                    <a:cs typeface="Arial" panose="020B0604020202020204" pitchFamily="34" charset="0"/>
                  </a:rPr>
                  <a:t>)= 99.998 Baht, </a:t>
                </a:r>
                <a:r>
                  <a:rPr lang="en-GB" sz="1800" dirty="0">
                    <a:ea typeface="Times New Roman" panose="02020603050405020304" pitchFamily="18" charset="0"/>
                    <a:cs typeface="Arial" panose="020B0604020202020204" pitchFamily="34" charset="0"/>
                  </a:rPr>
                  <a:t>your arbitrage profit is </a:t>
                </a:r>
                <a:r>
                  <a:rPr lang="en-GB" sz="1800" dirty="0">
                    <a:solidFill>
                      <a:srgbClr val="FF0000"/>
                    </a:solidFill>
                    <a:ea typeface="Times New Roman" panose="02020603050405020304" pitchFamily="18" charset="0"/>
                    <a:cs typeface="Arial" panose="020B0604020202020204" pitchFamily="34" charset="0"/>
                  </a:rPr>
                  <a:t>0.00151 </a:t>
                </a:r>
                <a:r>
                  <a:rPr lang="en-GB" sz="1800" dirty="0">
                    <a:ea typeface="Times New Roman" panose="02020603050405020304" pitchFamily="18" charset="0"/>
                    <a:cs typeface="Arial" panose="020B0604020202020204" pitchFamily="34" charset="0"/>
                  </a:rPr>
                  <a:t>Baht per baht used.</a:t>
                </a:r>
              </a:p>
              <a:p>
                <a:pPr marL="566928" indent="-457200">
                  <a:buFont typeface="+mj-lt"/>
                  <a:buAutoNum type="alphaLcParenR"/>
                </a:pPr>
                <a:endParaRPr lang="en-GB" sz="1800" dirty="0">
                  <a:solidFill>
                    <a:srgbClr val="FF0000"/>
                  </a:solidFill>
                  <a:ea typeface="Times New Roman" panose="02020603050405020304" pitchFamily="18" charset="0"/>
                  <a:cs typeface="Arial" panose="020B0604020202020204" pitchFamily="34" charset="0"/>
                </a:endParaRPr>
              </a:p>
              <a:p>
                <a:pPr marL="566928" indent="-457200">
                  <a:buFont typeface="+mj-lt"/>
                  <a:buAutoNum type="alphaLcParenR"/>
                </a:pPr>
                <a:endParaRPr lang="en-GB" sz="2000" dirty="0">
                  <a:ea typeface="Times New Roman" panose="02020603050405020304" pitchFamily="18" charset="0"/>
                  <a:cs typeface="Arial" panose="020B0604020202020204" pitchFamily="34" charset="0"/>
                </a:endParaRPr>
              </a:p>
              <a:p>
                <a:pPr marL="566928" indent="-457200">
                  <a:buFont typeface="+mj-lt"/>
                  <a:buAutoNum type="alphaLcParenR"/>
                </a:pPr>
                <a:endParaRPr lang="en-GB" sz="2000" dirty="0">
                  <a:ea typeface="Times New Roman" panose="02020603050405020304" pitchFamily="18" charset="0"/>
                  <a:cs typeface="Arial" panose="020B0604020202020204" pitchFamily="34" charset="0"/>
                </a:endParaRPr>
              </a:p>
              <a:p>
                <a:pPr marL="566928" indent="-457200">
                  <a:buFont typeface="+mj-lt"/>
                  <a:buAutoNum type="alphaLcParenR"/>
                </a:pPr>
                <a:endParaRPr lang="en-GB" sz="2000" dirty="0">
                  <a:ea typeface="Times New Roman" panose="02020603050405020304" pitchFamily="18" charset="0"/>
                  <a:cs typeface="Arial" panose="020B0604020202020204" pitchFamily="34" charset="0"/>
                </a:endParaRPr>
              </a:p>
              <a:p>
                <a:pPr marL="566928" indent="-457200">
                  <a:buFont typeface="+mj-lt"/>
                  <a:buAutoNum type="alphaLcParen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4" y="1132514"/>
                <a:ext cx="11845255" cy="5725486"/>
              </a:xfrm>
              <a:blipFill>
                <a:blip r:embed="rId2"/>
                <a:stretch>
                  <a:fillRect t="-117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CC3F2A4-1A64-4685-B1A2-F6B37E2617F8}"/>
              </a:ext>
            </a:extLst>
          </p:cNvPr>
          <p:cNvSpPr>
            <a:spLocks noGrp="1"/>
          </p:cNvSpPr>
          <p:nvPr>
            <p:ph type="sldNum" sz="quarter" idx="12"/>
          </p:nvPr>
        </p:nvSpPr>
        <p:spPr/>
        <p:txBody>
          <a:bodyPr/>
          <a:lstStyle/>
          <a:p>
            <a:fld id="{E268A2EE-60DF-4D9A-BDB5-E8B57244CE40}" type="slidenum">
              <a:rPr lang="en-GB" smtClean="0"/>
              <a:pPr/>
              <a:t>65</a:t>
            </a:fld>
            <a:endParaRPr lang="en-GB"/>
          </a:p>
        </p:txBody>
      </p:sp>
    </p:spTree>
    <p:extLst>
      <p:ext uri="{BB962C8B-B14F-4D97-AF65-F5344CB8AC3E}">
        <p14:creationId xmlns:p14="http://schemas.microsoft.com/office/powerpoint/2010/main" val="32303734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09725" y="1132514"/>
                <a:ext cx="11845254" cy="5612235"/>
              </a:xfrm>
            </p:spPr>
            <p:txBody>
              <a:bodyPr>
                <a:normAutofit/>
              </a:bodyPr>
              <a:lstStyle/>
              <a:p>
                <a:pPr>
                  <a:spcAft>
                    <a:spcPts val="600"/>
                  </a:spcAft>
                  <a:buFont typeface="Arial" panose="020B0604020202020204" pitchFamily="34" charset="0"/>
                  <a:buChar char="•"/>
                </a:pPr>
                <a:r>
                  <a:rPr lang="en-GB" sz="2000" b="1" u="sng" dirty="0"/>
                  <a:t>Question 3</a:t>
                </a:r>
                <a:r>
                  <a:rPr lang="en-GB" sz="2000" dirty="0"/>
                  <a:t>: The spot rate of foreign exchange between the US and the UK is </a:t>
                </a:r>
                <a14:m>
                  <m:oMath xmlns:m="http://schemas.openxmlformats.org/officeDocument/2006/math">
                    <m:r>
                      <a:rPr lang="en-GB" sz="2000" i="1" dirty="0" smtClean="0">
                        <a:solidFill>
                          <a:srgbClr val="FF0000"/>
                        </a:solidFill>
                        <a:latin typeface="Cambria Math" panose="02040503050406030204" pitchFamily="18" charset="0"/>
                      </a:rPr>
                      <m:t>1.6117</m:t>
                    </m:r>
                    <m:r>
                      <a:rPr lang="en-GB" sz="2000" b="0" i="1" dirty="0" smtClean="0">
                        <a:solidFill>
                          <a:srgbClr val="FF0000"/>
                        </a:solidFill>
                        <a:latin typeface="Cambria Math" panose="02040503050406030204" pitchFamily="18" charset="0"/>
                      </a:rPr>
                      <m:t> </m:t>
                    </m:r>
                    <m:r>
                      <a:rPr lang="en-GB" sz="2000" i="1" dirty="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 </m:t>
                    </m:r>
                  </m:oMath>
                </a14:m>
                <a:r>
                  <a:rPr lang="en-GB" sz="2000" dirty="0"/>
                  <a:t>If the interest rate in the US is </a:t>
                </a:r>
                <a:r>
                  <a:rPr lang="en-GB" sz="2000" dirty="0">
                    <a:solidFill>
                      <a:srgbClr val="FF0000"/>
                    </a:solidFill>
                  </a:rPr>
                  <a:t>13%</a:t>
                </a:r>
                <a:r>
                  <a:rPr lang="en-GB" sz="2000" dirty="0"/>
                  <a:t> and it is </a:t>
                </a:r>
                <a:r>
                  <a:rPr lang="en-GB" sz="2000" dirty="0">
                    <a:solidFill>
                      <a:srgbClr val="FF0000"/>
                    </a:solidFill>
                  </a:rPr>
                  <a:t>8%</a:t>
                </a:r>
                <a:r>
                  <a:rPr lang="en-GB" sz="2000" dirty="0"/>
                  <a:t> in the UK, what would you expect the one-year forward rate to be if no immediate arbitrage opportunities existed?</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solidFill>
                      <a:srgbClr val="FF0000"/>
                    </a:solidFill>
                  </a:rPr>
                  <a:t>Answer</a:t>
                </a:r>
                <a:r>
                  <a:rPr lang="en-GB" sz="2000" dirty="0"/>
                  <a:t>: Using the interest-rate parity theorem:	</a:t>
                </a:r>
              </a:p>
              <a:p>
                <a:pPr marL="109728" indent="0">
                  <a:buNone/>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rPr>
                        <m:t>(</m:t>
                      </m:r>
                      <m:r>
                        <a:rPr lang="en-GB" sz="2000" i="1" dirty="0">
                          <a:latin typeface="Cambria Math" panose="02040503050406030204" pitchFamily="18" charset="0"/>
                        </a:rPr>
                        <m:t>1+</m:t>
                      </m:r>
                      <m:sSub>
                        <m:sSubPr>
                          <m:ctrlPr>
                            <a:rPr lang="en-GB" sz="2000" i="1" dirty="0" smtClean="0">
                              <a:latin typeface="Cambria Math" panose="02040503050406030204" pitchFamily="18" charset="0"/>
                            </a:rPr>
                          </m:ctrlPr>
                        </m:sSubPr>
                        <m:e>
                          <m:r>
                            <a:rPr lang="en-GB" sz="2000" b="0" i="1" dirty="0" smtClean="0">
                              <a:latin typeface="Cambria Math" panose="02040503050406030204" pitchFamily="18" charset="0"/>
                            </a:rPr>
                            <m:t>𝑟</m:t>
                          </m:r>
                        </m:e>
                        <m:sub>
                          <m:r>
                            <a:rPr lang="en-GB" sz="2000" b="0" i="1" dirty="0" smtClean="0">
                              <a:latin typeface="Cambria Math" panose="02040503050406030204" pitchFamily="18" charset="0"/>
                            </a:rPr>
                            <m:t>$</m:t>
                          </m:r>
                        </m:sub>
                      </m:sSub>
                      <m:r>
                        <a:rPr lang="en-GB" sz="2000" i="1" dirty="0">
                          <a:latin typeface="Cambria Math" panose="02040503050406030204" pitchFamily="18" charset="0"/>
                        </a:rPr>
                        <m:t>)/(1+</m:t>
                      </m:r>
                      <m:sSub>
                        <m:sSubPr>
                          <m:ctrlPr>
                            <a:rPr lang="en-GB" sz="2000" i="1" dirty="0" smtClean="0">
                              <a:latin typeface="Cambria Math" panose="02040503050406030204" pitchFamily="18" charset="0"/>
                            </a:rPr>
                          </m:ctrlPr>
                        </m:sSubPr>
                        <m:e>
                          <m:r>
                            <a:rPr lang="en-GB" sz="2000" b="0" i="1" dirty="0" smtClean="0">
                              <a:latin typeface="Cambria Math" panose="02040503050406030204" pitchFamily="18" charset="0"/>
                            </a:rPr>
                            <m:t>𝑟</m:t>
                          </m:r>
                        </m:e>
                        <m:sub>
                          <m:r>
                            <a:rPr lang="en-GB" sz="2000" b="0" i="1" dirty="0" smtClean="0">
                              <a:latin typeface="Cambria Math" panose="02040503050406030204" pitchFamily="18" charset="0"/>
                            </a:rPr>
                            <m:t>£</m:t>
                          </m:r>
                        </m:sub>
                      </m:sSub>
                      <m:r>
                        <a:rPr lang="en-GB" sz="2000" i="1" dirty="0">
                          <a:latin typeface="Cambria Math" panose="02040503050406030204" pitchFamily="18" charset="0"/>
                        </a:rPr>
                        <m:t>)=</m:t>
                      </m:r>
                      <m:r>
                        <a:rPr lang="en-GB" sz="2000" i="1" dirty="0">
                          <a:latin typeface="Cambria Math" panose="02040503050406030204" pitchFamily="18" charset="0"/>
                        </a:rPr>
                        <m:t>𝐹</m:t>
                      </m:r>
                      <m:r>
                        <a:rPr lang="en-GB" sz="2000" i="1" dirty="0">
                          <a:latin typeface="Cambria Math" panose="02040503050406030204" pitchFamily="18" charset="0"/>
                        </a:rPr>
                        <m:t>/</m:t>
                      </m:r>
                      <m:r>
                        <a:rPr lang="en-GB" sz="2000" i="1" dirty="0">
                          <a:latin typeface="Cambria Math" panose="02040503050406030204" pitchFamily="18" charset="0"/>
                        </a:rPr>
                        <m:t>𝑆</m:t>
                      </m:r>
                    </m:oMath>
                  </m:oMathPara>
                </a14:m>
                <a:endParaRPr lang="en-GB" sz="2000" dirty="0"/>
              </a:p>
              <a:p>
                <a:pPr marL="109728" indent="0">
                  <a:buNone/>
                </a:pPr>
                <a:r>
                  <a:rPr lang="en-GB" sz="2000" dirty="0"/>
                  <a:t>We can find the forward rate as:</a:t>
                </a:r>
              </a:p>
              <a:p>
                <a:pPr marL="109728" indent="0">
                  <a:buNone/>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rPr>
                        <m:t>𝐹</m:t>
                      </m:r>
                      <m:r>
                        <a:rPr lang="en-GB" sz="2000" i="1" dirty="0">
                          <a:latin typeface="Cambria Math" panose="02040503050406030204" pitchFamily="18" charset="0"/>
                        </a:rPr>
                        <m:t>=[(1+</m:t>
                      </m:r>
                      <m:sSub>
                        <m:sSubPr>
                          <m:ctrlPr>
                            <a:rPr lang="en-GB" sz="2000" i="1" dirty="0">
                              <a:latin typeface="Cambria Math" panose="02040503050406030204" pitchFamily="18" charset="0"/>
                            </a:rPr>
                          </m:ctrlPr>
                        </m:sSubPr>
                        <m:e>
                          <m:r>
                            <a:rPr lang="en-GB" sz="2000" i="1" dirty="0">
                              <a:latin typeface="Cambria Math" panose="02040503050406030204" pitchFamily="18" charset="0"/>
                            </a:rPr>
                            <m:t>𝑟</m:t>
                          </m:r>
                        </m:e>
                        <m:sub>
                          <m:r>
                            <a:rPr lang="en-GB" sz="2000" i="1" dirty="0">
                              <a:latin typeface="Cambria Math" panose="02040503050406030204" pitchFamily="18" charset="0"/>
                            </a:rPr>
                            <m:t>$</m:t>
                          </m:r>
                        </m:sub>
                      </m:sSub>
                      <m:r>
                        <a:rPr lang="en-GB" sz="2000" i="1" dirty="0">
                          <a:latin typeface="Cambria Math" panose="02040503050406030204" pitchFamily="18" charset="0"/>
                        </a:rPr>
                        <m:t>)/</m:t>
                      </m:r>
                      <m:r>
                        <a:rPr lang="en-GB" sz="2000" b="0" i="1" dirty="0" smtClean="0">
                          <a:latin typeface="Cambria Math" panose="02040503050406030204" pitchFamily="18" charset="0"/>
                        </a:rPr>
                        <m:t>(</m:t>
                      </m:r>
                      <m:r>
                        <a:rPr lang="en-GB" sz="2000" i="1" dirty="0">
                          <a:latin typeface="Cambria Math" panose="02040503050406030204" pitchFamily="18" charset="0"/>
                        </a:rPr>
                        <m:t>1+</m:t>
                      </m:r>
                      <m:sSub>
                        <m:sSubPr>
                          <m:ctrlPr>
                            <a:rPr lang="en-GB" sz="2000" i="1" dirty="0">
                              <a:latin typeface="Cambria Math" panose="02040503050406030204" pitchFamily="18" charset="0"/>
                            </a:rPr>
                          </m:ctrlPr>
                        </m:sSubPr>
                        <m:e>
                          <m:r>
                            <a:rPr lang="en-GB" sz="2000" i="1" dirty="0">
                              <a:latin typeface="Cambria Math" panose="02040503050406030204" pitchFamily="18" charset="0"/>
                            </a:rPr>
                            <m:t>𝑟</m:t>
                          </m:r>
                        </m:e>
                        <m:sub>
                          <m:r>
                            <a:rPr lang="en-GB" sz="2000" i="1" dirty="0">
                              <a:latin typeface="Cambria Math" panose="02040503050406030204" pitchFamily="18" charset="0"/>
                            </a:rPr>
                            <m:t>£</m:t>
                          </m:r>
                        </m:sub>
                      </m:sSub>
                      <m:r>
                        <a:rPr lang="en-GB" sz="2000" i="1" dirty="0">
                          <a:latin typeface="Cambria Math" panose="02040503050406030204" pitchFamily="18" charset="0"/>
                        </a:rPr>
                        <m:t>)] </m:t>
                      </m:r>
                      <m:r>
                        <a:rPr lang="en-GB" sz="2000" i="1" dirty="0">
                          <a:latin typeface="Cambria Math" panose="02040503050406030204" pitchFamily="18" charset="0"/>
                        </a:rPr>
                        <m:t>𝑆</m:t>
                      </m:r>
                    </m:oMath>
                  </m:oMathPara>
                </a14:m>
                <a:endParaRPr lang="en-GB" sz="2000" dirty="0"/>
              </a:p>
              <a:p>
                <a:pPr marL="109728" indent="0">
                  <a:buNone/>
                </a:pPr>
                <a:r>
                  <a:rPr lang="en-GB" sz="2000" dirty="0"/>
                  <a:t>                                                                          </a:t>
                </a:r>
                <a14:m>
                  <m:oMath xmlns:m="http://schemas.openxmlformats.org/officeDocument/2006/math">
                    <m:r>
                      <a:rPr lang="en-GB" sz="2000" i="1" dirty="0" smtClean="0">
                        <a:latin typeface="Cambria Math" panose="02040503050406030204" pitchFamily="18" charset="0"/>
                      </a:rPr>
                      <m:t>	</m:t>
                    </m:r>
                    <m:r>
                      <a:rPr lang="en-GB" sz="2000" b="0" i="1" dirty="0" smtClean="0">
                        <a:latin typeface="Cambria Math" panose="02040503050406030204" pitchFamily="18" charset="0"/>
                      </a:rPr>
                      <m:t>𝐹</m:t>
                    </m:r>
                    <m:r>
                      <a:rPr lang="en-GB" sz="2000" i="1" dirty="0" smtClean="0">
                        <a:latin typeface="Cambria Math" panose="02040503050406030204" pitchFamily="18" charset="0"/>
                      </a:rPr>
                      <m:t>=(1.13/1.08)</m:t>
                    </m:r>
                    <m:r>
                      <a:rPr lang="en-GB" sz="2000" i="1" dirty="0" smtClean="0">
                        <a:latin typeface="Cambria Math" panose="02040503050406030204" pitchFamily="18" charset="0"/>
                        <a:ea typeface="Cambria Math" panose="02040503050406030204" pitchFamily="18" charset="0"/>
                      </a:rPr>
                      <m:t>×</m:t>
                    </m:r>
                    <m:r>
                      <a:rPr lang="en-GB" sz="2000" i="1" dirty="0" smtClean="0">
                        <a:latin typeface="Cambria Math" panose="02040503050406030204" pitchFamily="18" charset="0"/>
                      </a:rPr>
                      <m:t>$1.6117/£=$</m:t>
                    </m:r>
                    <m:r>
                      <a:rPr lang="en-GB" sz="2000" i="1" dirty="0">
                        <a:latin typeface="Cambria Math" panose="02040503050406030204" pitchFamily="18" charset="0"/>
                      </a:rPr>
                      <m:t>1.686/£</m:t>
                    </m:r>
                  </m:oMath>
                </a14:m>
                <a:endParaRPr lang="en-GB" sz="2000" dirty="0"/>
              </a:p>
              <a:p>
                <a:pPr marL="109728" indent="0">
                  <a:buNone/>
                </a:pPr>
                <a:endParaRPr lang="en-GB" sz="2000" dirty="0"/>
              </a:p>
              <a:p>
                <a:pPr marL="109728" indent="0">
                  <a:buNone/>
                </a:pPr>
                <a:r>
                  <a:rPr lang="en-GB" sz="2000" b="1" u="sng" dirty="0"/>
                  <a:t>Question 4</a:t>
                </a:r>
                <a:r>
                  <a:rPr lang="en-GB" sz="2000" b="1" dirty="0"/>
                  <a:t>: </a:t>
                </a:r>
                <a:r>
                  <a:rPr lang="en-GB" sz="2000" dirty="0"/>
                  <a:t>Using the interest rate parity for one-period shows that the forward rate for </a:t>
                </a:r>
                <a:r>
                  <a:rPr lang="en-GB" sz="2000" i="1" dirty="0">
                    <a:solidFill>
                      <a:srgbClr val="FF0000"/>
                    </a:solidFill>
                  </a:rPr>
                  <a:t>T-period</a:t>
                </a:r>
                <a:r>
                  <a:rPr lang="en-GB" sz="2000" dirty="0"/>
                  <a:t> can be approximately written as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𝐹</m:t>
                        </m:r>
                      </m:e>
                      <m:sub>
                        <m:r>
                          <a:rPr lang="en-GB" sz="2000" b="0" i="1" smtClean="0">
                            <a:solidFill>
                              <a:srgbClr val="FF0000"/>
                            </a:solidFill>
                            <a:latin typeface="Cambria Math" panose="02040503050406030204" pitchFamily="18" charset="0"/>
                          </a:rPr>
                          <m:t>𝑇</m:t>
                        </m:r>
                      </m:sub>
                    </m:sSub>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ea typeface="Cambria Math" panose="02040503050406030204" pitchFamily="18" charset="0"/>
                      </a:rPr>
                      <m:t>×</m:t>
                    </m:r>
                    <m:sSup>
                      <m:sSupPr>
                        <m:ctrlPr>
                          <a:rPr lang="en-GB" sz="2000" b="0" i="1" smtClean="0">
                            <a:solidFill>
                              <a:srgbClr val="FF0000"/>
                            </a:solidFill>
                            <a:latin typeface="Cambria Math" panose="02040503050406030204" pitchFamily="18" charset="0"/>
                            <a:ea typeface="Cambria Math" panose="02040503050406030204" pitchFamily="18" charset="0"/>
                          </a:rPr>
                        </m:ctrlPr>
                      </m:sSupPr>
                      <m:e>
                        <m:d>
                          <m:dPr>
                            <m:begChr m:val="["/>
                            <m:endChr m:val="]"/>
                            <m:ctrlPr>
                              <a:rPr lang="en-GB" sz="2000" i="1">
                                <a:solidFill>
                                  <a:srgbClr val="FF0000"/>
                                </a:solidFill>
                                <a:latin typeface="Cambria Math" panose="02040503050406030204" pitchFamily="18" charset="0"/>
                                <a:ea typeface="Cambria Math" panose="02040503050406030204" pitchFamily="18" charset="0"/>
                              </a:rPr>
                            </m:ctrlPr>
                          </m:dPr>
                          <m:e>
                            <m:r>
                              <a:rPr lang="en-GB" sz="2000" i="1">
                                <a:solidFill>
                                  <a:srgbClr val="FF0000"/>
                                </a:solidFill>
                                <a:latin typeface="Cambria Math" panose="02040503050406030204" pitchFamily="18" charset="0"/>
                                <a:ea typeface="Cambria Math" panose="02040503050406030204" pitchFamily="18" charset="0"/>
                              </a:rPr>
                              <m:t>1+</m:t>
                            </m:r>
                            <m:d>
                              <m:dPr>
                                <m:ctrlPr>
                                  <a:rPr lang="en-GB" sz="2000" i="1" smtClean="0">
                                    <a:solidFill>
                                      <a:srgbClr val="FF0000"/>
                                    </a:solidFill>
                                    <a:latin typeface="Cambria Math" panose="02040503050406030204" pitchFamily="18" charset="0"/>
                                    <a:ea typeface="Cambria Math" panose="02040503050406030204" pitchFamily="18" charset="0"/>
                                  </a:rPr>
                                </m:ctrlPr>
                              </m:dPr>
                              <m:e>
                                <m:sSub>
                                  <m:sSubPr>
                                    <m:ctrlPr>
                                      <a:rPr lang="en-GB" sz="2000" i="1" smtClean="0">
                                        <a:solidFill>
                                          <a:srgbClr val="FF0000"/>
                                        </a:solidFill>
                                        <a:latin typeface="Cambria Math" panose="02040503050406030204" pitchFamily="18" charset="0"/>
                                        <a:ea typeface="Cambria Math" panose="02040503050406030204" pitchFamily="18" charset="0"/>
                                      </a:rPr>
                                    </m:ctrlPr>
                                  </m:sSubPr>
                                  <m:e>
                                    <m:r>
                                      <a:rPr lang="en-GB" sz="2000" b="0" i="1" smtClean="0">
                                        <a:solidFill>
                                          <a:srgbClr val="FF0000"/>
                                        </a:solidFill>
                                        <a:latin typeface="Cambria Math" panose="02040503050406030204" pitchFamily="18" charset="0"/>
                                        <a:ea typeface="Cambria Math" panose="02040503050406030204" pitchFamily="18" charset="0"/>
                                      </a:rPr>
                                      <m:t>𝑟</m:t>
                                    </m:r>
                                  </m:e>
                                  <m:sub>
                                    <m:r>
                                      <a:rPr lang="en-GB" sz="2000" b="0" i="1" smtClean="0">
                                        <a:solidFill>
                                          <a:srgbClr val="FF0000"/>
                                        </a:solidFill>
                                        <a:latin typeface="Cambria Math" panose="02040503050406030204" pitchFamily="18" charset="0"/>
                                        <a:ea typeface="Cambria Math" panose="02040503050406030204" pitchFamily="18" charset="0"/>
                                      </a:rPr>
                                      <m:t>𝐹𝐶</m:t>
                                    </m:r>
                                  </m:sub>
                                </m:sSub>
                                <m:r>
                                  <a:rPr lang="en-GB" sz="2000" b="0" i="1" smtClean="0">
                                    <a:solidFill>
                                      <a:srgbClr val="FF0000"/>
                                    </a:solidFill>
                                    <a:latin typeface="Cambria Math" panose="02040503050406030204" pitchFamily="18" charset="0"/>
                                    <a:ea typeface="Cambria Math" panose="02040503050406030204" pitchFamily="18" charset="0"/>
                                  </a:rPr>
                                  <m:t>−</m:t>
                                </m:r>
                                <m:sSub>
                                  <m:sSubPr>
                                    <m:ctrlPr>
                                      <a:rPr lang="en-GB" sz="2000" b="0" i="1" smtClean="0">
                                        <a:solidFill>
                                          <a:srgbClr val="FF0000"/>
                                        </a:solidFill>
                                        <a:latin typeface="Cambria Math" panose="02040503050406030204" pitchFamily="18" charset="0"/>
                                        <a:ea typeface="Cambria Math" panose="02040503050406030204" pitchFamily="18" charset="0"/>
                                      </a:rPr>
                                    </m:ctrlPr>
                                  </m:sSubPr>
                                  <m:e>
                                    <m:r>
                                      <a:rPr lang="en-GB" sz="2000" b="0" i="1" smtClean="0">
                                        <a:solidFill>
                                          <a:srgbClr val="FF0000"/>
                                        </a:solidFill>
                                        <a:latin typeface="Cambria Math" panose="02040503050406030204" pitchFamily="18" charset="0"/>
                                        <a:ea typeface="Cambria Math" panose="02040503050406030204" pitchFamily="18" charset="0"/>
                                      </a:rPr>
                                      <m:t>𝑟</m:t>
                                    </m:r>
                                  </m:e>
                                  <m:sub>
                                    <m:r>
                                      <a:rPr lang="en-GB" sz="2000" b="0" i="1" smtClean="0">
                                        <a:solidFill>
                                          <a:srgbClr val="FF0000"/>
                                        </a:solidFill>
                                        <a:latin typeface="Cambria Math" panose="02040503050406030204" pitchFamily="18" charset="0"/>
                                        <a:ea typeface="Cambria Math" panose="02040503050406030204" pitchFamily="18" charset="0"/>
                                      </a:rPr>
                                      <m:t>𝐷𝐶</m:t>
                                    </m:r>
                                  </m:sub>
                                </m:sSub>
                              </m:e>
                            </m:d>
                          </m:e>
                        </m:d>
                      </m:e>
                      <m:sup>
                        <m:r>
                          <a:rPr lang="en-GB" sz="2000" b="0" i="1" smtClean="0">
                            <a:solidFill>
                              <a:srgbClr val="FF0000"/>
                            </a:solidFill>
                            <a:latin typeface="Cambria Math" panose="02040503050406030204" pitchFamily="18" charset="0"/>
                            <a:ea typeface="Cambria Math" panose="02040503050406030204" pitchFamily="18" charset="0"/>
                          </a:rPr>
                          <m:t>𝑇</m:t>
                        </m:r>
                      </m:sup>
                    </m:sSup>
                  </m:oMath>
                </a14:m>
                <a:r>
                  <a:rPr lang="en-GB" sz="2000" dirty="0"/>
                  <a:t>.</a:t>
                </a:r>
              </a:p>
              <a:p>
                <a:pPr marL="109728" indent="0">
                  <a:buNone/>
                </a:pPr>
                <a:endParaRPr lang="en-GB" sz="800" dirty="0"/>
              </a:p>
              <a:p>
                <a:pPr marL="109728" indent="0">
                  <a:buNone/>
                </a:pPr>
                <a:r>
                  <a:rPr lang="en-GB" sz="2000" b="1" u="sng" dirty="0">
                    <a:solidFill>
                      <a:srgbClr val="FF0000"/>
                    </a:solidFill>
                  </a:rPr>
                  <a:t>Answer</a:t>
                </a:r>
                <a:r>
                  <a:rPr lang="en-GB" sz="2000" dirty="0"/>
                  <a:t>: We have </a:t>
                </a:r>
                <a14:m>
                  <m:oMath xmlns:m="http://schemas.openxmlformats.org/officeDocument/2006/math">
                    <m:r>
                      <a:rPr lang="en-GB" sz="2000" i="1" smtClean="0">
                        <a:solidFill>
                          <a:srgbClr val="FF0000"/>
                        </a:solidFill>
                        <a:latin typeface="Cambria Math" panose="02040503050406030204" pitchFamily="18" charset="0"/>
                      </a:rPr>
                      <m:t>𝐹</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ea typeface="Cambria Math" panose="02040503050406030204" pitchFamily="18" charset="0"/>
                      </a:rPr>
                      <m:t>×</m:t>
                    </m:r>
                    <m:f>
                      <m:fPr>
                        <m:ctrlPr>
                          <a:rPr lang="en-GB" altLang="en-US" sz="2000" i="1">
                            <a:solidFill>
                              <a:srgbClr val="FF0000"/>
                            </a:solidFill>
                            <a:latin typeface="Cambria Math" panose="02040503050406030204" pitchFamily="18" charset="0"/>
                          </a:rPr>
                        </m:ctrlPr>
                      </m:fPr>
                      <m:num>
                        <m:d>
                          <m:dPr>
                            <m:ctrlPr>
                              <a:rPr lang="en-US" altLang="en-US" sz="2000" i="1">
                                <a:solidFill>
                                  <a:srgbClr val="FF0000"/>
                                </a:solidFill>
                                <a:latin typeface="Cambria Math" panose="02040503050406030204" pitchFamily="18" charset="0"/>
                              </a:rPr>
                            </m:ctrlPr>
                          </m:dPr>
                          <m:e>
                            <m:r>
                              <a:rPr lang="en-GB" altLang="en-US" sz="2000" b="0" i="1" smtClean="0">
                                <a:solidFill>
                                  <a:srgbClr val="FF0000"/>
                                </a:solidFill>
                                <a:latin typeface="Cambria Math" panose="02040503050406030204" pitchFamily="18" charset="0"/>
                              </a:rPr>
                              <m:t>1</m:t>
                            </m:r>
                            <m:r>
                              <a:rPr lang="en-GB" altLang="en-US" sz="2000" i="1" smtClean="0">
                                <a:solidFill>
                                  <a:srgbClr val="FF0000"/>
                                </a:solidFill>
                                <a:latin typeface="Cambria Math" panose="02040503050406030204" pitchFamily="18" charset="0"/>
                              </a:rPr>
                              <m:t>+</m:t>
                            </m:r>
                            <m:sSub>
                              <m:sSubPr>
                                <m:ctrlPr>
                                  <a:rPr lang="en-GB" altLang="en-US" sz="2000" i="1" smtClean="0">
                                    <a:solidFill>
                                      <a:srgbClr val="FF0000"/>
                                    </a:solidFill>
                                    <a:latin typeface="Cambria Math" panose="02040503050406030204" pitchFamily="18" charset="0"/>
                                  </a:rPr>
                                </m:ctrlPr>
                              </m:sSubPr>
                              <m:e>
                                <m:r>
                                  <a:rPr lang="en-GB" altLang="en-US" sz="2000" b="0" i="1" smtClean="0">
                                    <a:solidFill>
                                      <a:srgbClr val="FF0000"/>
                                    </a:solidFill>
                                    <a:latin typeface="Cambria Math" panose="02040503050406030204" pitchFamily="18" charset="0"/>
                                  </a:rPr>
                                  <m:t>𝑟</m:t>
                                </m:r>
                              </m:e>
                              <m:sub>
                                <m:r>
                                  <a:rPr lang="en-GB" altLang="en-US" sz="2000" b="0" i="1" smtClean="0">
                                    <a:solidFill>
                                      <a:srgbClr val="FF0000"/>
                                    </a:solidFill>
                                    <a:latin typeface="Cambria Math" panose="02040503050406030204" pitchFamily="18" charset="0"/>
                                  </a:rPr>
                                  <m:t>𝐷𝐶</m:t>
                                </m:r>
                              </m:sub>
                            </m:sSub>
                          </m:e>
                        </m:d>
                      </m:num>
                      <m:den>
                        <m:d>
                          <m:dPr>
                            <m:ctrlPr>
                              <a:rPr lang="en-GB" altLang="en-US" sz="2000" i="1">
                                <a:solidFill>
                                  <a:srgbClr val="FF0000"/>
                                </a:solidFill>
                                <a:latin typeface="Cambria Math" panose="02040503050406030204" pitchFamily="18" charset="0"/>
                              </a:rPr>
                            </m:ctrlPr>
                          </m:dPr>
                          <m:e>
                            <m:r>
                              <m:rPr>
                                <m:nor/>
                              </m:rPr>
                              <a:rPr lang="en-GB" sz="2000" b="0" i="0" smtClean="0">
                                <a:solidFill>
                                  <a:srgbClr val="FF0000"/>
                                </a:solidFill>
                                <a:latin typeface="Cambria Math" panose="02040503050406030204" pitchFamily="18" charset="0"/>
                              </a:rPr>
                              <m:t>1</m:t>
                            </m:r>
                            <m:r>
                              <a:rPr lang="en-GB" sz="2000" i="1" smtClean="0">
                                <a:solidFill>
                                  <a:srgbClr val="FF0000"/>
                                </a:solidFill>
                                <a:latin typeface="Cambria Math" panose="02040503050406030204" pitchFamily="18" charset="0"/>
                              </a:rPr>
                              <m:t>+</m:t>
                            </m:r>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𝐹𝐶</m:t>
                                </m:r>
                              </m:sub>
                            </m:sSub>
                          </m:e>
                        </m:d>
                      </m:den>
                    </m:f>
                    <m:r>
                      <a:rPr lang="en-GB" altLang="en-US" sz="2000" i="1" smtClean="0">
                        <a:latin typeface="Cambria Math" panose="02040503050406030204" pitchFamily="18" charset="0"/>
                        <a:ea typeface="Cambria Math" panose="02040503050406030204" pitchFamily="18" charset="0"/>
                      </a:rPr>
                      <m:t>⟹</m:t>
                    </m:r>
                    <m:r>
                      <a:rPr lang="en-GB" altLang="en-US" sz="2000" b="0" i="1" smtClean="0">
                        <a:solidFill>
                          <a:srgbClr val="FF0000"/>
                        </a:solidFill>
                        <a:latin typeface="Cambria Math" panose="02040503050406030204" pitchFamily="18" charset="0"/>
                        <a:ea typeface="Cambria Math" panose="02040503050406030204" pitchFamily="18" charset="0"/>
                      </a:rPr>
                      <m:t>𝐹</m:t>
                    </m:r>
                    <m:r>
                      <a:rPr lang="en-GB" altLang="en-US" sz="2000" b="0" i="1" smtClean="0">
                        <a:solidFill>
                          <a:srgbClr val="FF0000"/>
                        </a:solidFill>
                        <a:latin typeface="Cambria Math" panose="02040503050406030204" pitchFamily="18" charset="0"/>
                        <a:ea typeface="Cambria Math" panose="02040503050406030204" pitchFamily="18" charset="0"/>
                      </a:rPr>
                      <m:t>=</m:t>
                    </m:r>
                    <m:r>
                      <a:rPr lang="en-GB" altLang="en-US" sz="2000" b="0" i="1" smtClean="0">
                        <a:solidFill>
                          <a:srgbClr val="FF0000"/>
                        </a:solidFill>
                        <a:latin typeface="Cambria Math" panose="02040503050406030204" pitchFamily="18" charset="0"/>
                        <a:ea typeface="Cambria Math" panose="02040503050406030204" pitchFamily="18" charset="0"/>
                      </a:rPr>
                      <m:t>𝑆</m:t>
                    </m:r>
                    <m:r>
                      <a:rPr lang="en-GB" altLang="en-US" sz="2000" b="0" i="1" smtClean="0">
                        <a:solidFill>
                          <a:srgbClr val="FF0000"/>
                        </a:solidFill>
                        <a:latin typeface="Cambria Math" panose="02040503050406030204" pitchFamily="18" charset="0"/>
                        <a:ea typeface="Cambria Math" panose="02040503050406030204" pitchFamily="18" charset="0"/>
                      </a:rPr>
                      <m:t>×</m:t>
                    </m:r>
                    <m:d>
                      <m:dPr>
                        <m:begChr m:val="["/>
                        <m:endChr m:val="]"/>
                        <m:ctrlPr>
                          <a:rPr lang="en-GB" altLang="en-US" sz="2000" b="0" i="1" smtClean="0">
                            <a:solidFill>
                              <a:srgbClr val="FF0000"/>
                            </a:solidFill>
                            <a:latin typeface="Cambria Math" panose="02040503050406030204" pitchFamily="18" charset="0"/>
                            <a:ea typeface="Cambria Math" panose="02040503050406030204" pitchFamily="18" charset="0"/>
                          </a:rPr>
                        </m:ctrlPr>
                      </m:dPr>
                      <m:e>
                        <m:r>
                          <a:rPr lang="en-GB" sz="2000" i="1" smtClean="0">
                            <a:solidFill>
                              <a:srgbClr val="FF0000"/>
                            </a:solidFill>
                            <a:latin typeface="Cambria Math" panose="02040503050406030204" pitchFamily="18" charset="0"/>
                            <a:ea typeface="Cambria Math" panose="02040503050406030204" pitchFamily="18" charset="0"/>
                          </a:rPr>
                          <m:t>1+</m:t>
                        </m:r>
                        <m:d>
                          <m:dPr>
                            <m:ctrlPr>
                              <a:rPr lang="en-GB" sz="2000" i="1">
                                <a:solidFill>
                                  <a:srgbClr val="FF0000"/>
                                </a:solidFill>
                                <a:latin typeface="Cambria Math" panose="02040503050406030204" pitchFamily="18" charset="0"/>
                                <a:ea typeface="Cambria Math" panose="02040503050406030204" pitchFamily="18" charset="0"/>
                              </a:rPr>
                            </m:ctrlPr>
                          </m:dPr>
                          <m:e>
                            <m:sSub>
                              <m:sSubPr>
                                <m:ctrlPr>
                                  <a:rPr lang="en-GB" sz="2000" i="1">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𝑟</m:t>
                                </m:r>
                              </m:e>
                              <m:sub>
                                <m:r>
                                  <a:rPr lang="en-GB" sz="2000" i="1">
                                    <a:solidFill>
                                      <a:srgbClr val="FF0000"/>
                                    </a:solidFill>
                                    <a:latin typeface="Cambria Math" panose="02040503050406030204" pitchFamily="18" charset="0"/>
                                    <a:ea typeface="Cambria Math" panose="02040503050406030204" pitchFamily="18" charset="0"/>
                                  </a:rPr>
                                  <m:t>𝐹𝐶</m:t>
                                </m:r>
                              </m:sub>
                            </m:sSub>
                            <m:r>
                              <a:rPr lang="en-GB" sz="2000" i="1">
                                <a:solidFill>
                                  <a:srgbClr val="FF0000"/>
                                </a:solidFill>
                                <a:latin typeface="Cambria Math" panose="02040503050406030204" pitchFamily="18" charset="0"/>
                                <a:ea typeface="Cambria Math" panose="02040503050406030204" pitchFamily="18" charset="0"/>
                              </a:rPr>
                              <m:t>−</m:t>
                            </m:r>
                            <m:sSub>
                              <m:sSubPr>
                                <m:ctrlPr>
                                  <a:rPr lang="en-GB" sz="2000" i="1">
                                    <a:solidFill>
                                      <a:srgbClr val="FF0000"/>
                                    </a:solidFill>
                                    <a:latin typeface="Cambria Math" panose="02040503050406030204" pitchFamily="18" charset="0"/>
                                    <a:ea typeface="Cambria Math" panose="02040503050406030204" pitchFamily="18" charset="0"/>
                                  </a:rPr>
                                </m:ctrlPr>
                              </m:sSubPr>
                              <m:e>
                                <m:r>
                                  <a:rPr lang="en-GB" sz="2000" i="1">
                                    <a:solidFill>
                                      <a:srgbClr val="FF0000"/>
                                    </a:solidFill>
                                    <a:latin typeface="Cambria Math" panose="02040503050406030204" pitchFamily="18" charset="0"/>
                                    <a:ea typeface="Cambria Math" panose="02040503050406030204" pitchFamily="18" charset="0"/>
                                  </a:rPr>
                                  <m:t>𝑟</m:t>
                                </m:r>
                              </m:e>
                              <m:sub>
                                <m:r>
                                  <a:rPr lang="en-GB" sz="2000" i="1">
                                    <a:solidFill>
                                      <a:srgbClr val="FF0000"/>
                                    </a:solidFill>
                                    <a:latin typeface="Cambria Math" panose="02040503050406030204" pitchFamily="18" charset="0"/>
                                    <a:ea typeface="Cambria Math" panose="02040503050406030204" pitchFamily="18" charset="0"/>
                                  </a:rPr>
                                  <m:t>𝐷𝐶</m:t>
                                </m:r>
                              </m:sub>
                            </m:sSub>
                          </m:e>
                        </m:d>
                      </m:e>
                    </m:d>
                  </m:oMath>
                </a14:m>
                <a:endParaRPr lang="en-GB" sz="2000" dirty="0"/>
              </a:p>
              <a:p>
                <a:pPr marL="109728" indent="0">
                  <a:buNone/>
                </a:pPr>
                <a:r>
                  <a:rPr lang="en-GB" sz="2000" dirty="0"/>
                  <a:t>So, in general, if we have </a:t>
                </a:r>
                <a:r>
                  <a:rPr lang="en-GB" sz="2000" i="1" dirty="0">
                    <a:solidFill>
                      <a:srgbClr val="FF0000"/>
                    </a:solidFill>
                  </a:rPr>
                  <a:t>T</a:t>
                </a:r>
                <a:r>
                  <a:rPr lang="en-GB" sz="2000" dirty="0"/>
                  <a:t> periods instead of just one, the interest rate parity approximation can be written as</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r>
                        <a:rPr lang="en-GB" altLang="en-US" sz="2000" i="1">
                          <a:solidFill>
                            <a:srgbClr val="000000"/>
                          </a:solidFill>
                          <a:latin typeface="Cambria Math" panose="02040503050406030204" pitchFamily="18" charset="0"/>
                          <a:ea typeface="Cambria Math" panose="02040503050406030204" pitchFamily="18" charset="0"/>
                        </a:rPr>
                        <m:t>𝐹</m:t>
                      </m:r>
                      <m:r>
                        <a:rPr lang="en-GB" altLang="en-US" sz="2000" i="1">
                          <a:solidFill>
                            <a:srgbClr val="000000"/>
                          </a:solidFill>
                          <a:latin typeface="Cambria Math" panose="02040503050406030204" pitchFamily="18" charset="0"/>
                          <a:ea typeface="Cambria Math" panose="02040503050406030204" pitchFamily="18" charset="0"/>
                        </a:rPr>
                        <m:t>=</m:t>
                      </m:r>
                      <m:r>
                        <a:rPr lang="en-GB" altLang="en-US" sz="2000" i="1">
                          <a:solidFill>
                            <a:srgbClr val="000000"/>
                          </a:solidFill>
                          <a:latin typeface="Cambria Math" panose="02040503050406030204" pitchFamily="18" charset="0"/>
                          <a:ea typeface="Cambria Math" panose="02040503050406030204" pitchFamily="18" charset="0"/>
                        </a:rPr>
                        <m:t>𝑆</m:t>
                      </m:r>
                      <m:r>
                        <a:rPr lang="en-GB" altLang="en-US" sz="2000" i="1">
                          <a:solidFill>
                            <a:srgbClr val="000000"/>
                          </a:solidFill>
                          <a:latin typeface="Cambria Math" panose="02040503050406030204" pitchFamily="18" charset="0"/>
                          <a:ea typeface="Cambria Math" panose="02040503050406030204" pitchFamily="18" charset="0"/>
                        </a:rPr>
                        <m:t>×</m:t>
                      </m:r>
                      <m:sSup>
                        <m:sSupPr>
                          <m:ctrlPr>
                            <a:rPr lang="en-GB" altLang="en-US" sz="2000" i="1" smtClean="0">
                              <a:solidFill>
                                <a:srgbClr val="000000"/>
                              </a:solidFill>
                              <a:latin typeface="Cambria Math" panose="02040503050406030204" pitchFamily="18" charset="0"/>
                              <a:ea typeface="Cambria Math" panose="02040503050406030204" pitchFamily="18" charset="0"/>
                            </a:rPr>
                          </m:ctrlPr>
                        </m:sSupPr>
                        <m:e>
                          <m:d>
                            <m:dPr>
                              <m:begChr m:val="["/>
                              <m:endChr m:val="]"/>
                              <m:ctrlPr>
                                <a:rPr lang="en-GB" altLang="en-US" sz="2000" i="1">
                                  <a:solidFill>
                                    <a:srgbClr val="000000"/>
                                  </a:solidFill>
                                  <a:latin typeface="Cambria Math" panose="02040503050406030204" pitchFamily="18" charset="0"/>
                                  <a:ea typeface="Cambria Math" panose="02040503050406030204" pitchFamily="18" charset="0"/>
                                </a:rPr>
                              </m:ctrlPr>
                            </m:dPr>
                            <m:e>
                              <m:r>
                                <a:rPr lang="en-GB" sz="2000" i="1">
                                  <a:solidFill>
                                    <a:srgbClr val="000000"/>
                                  </a:solidFill>
                                  <a:latin typeface="Cambria Math" panose="02040503050406030204" pitchFamily="18" charset="0"/>
                                  <a:ea typeface="Cambria Math" panose="02040503050406030204" pitchFamily="18" charset="0"/>
                                </a:rPr>
                                <m:t>1+</m:t>
                              </m:r>
                              <m:d>
                                <m:dPr>
                                  <m:ctrlPr>
                                    <a:rPr lang="en-GB" sz="2000" i="1">
                                      <a:solidFill>
                                        <a:srgbClr val="000000"/>
                                      </a:solidFill>
                                      <a:latin typeface="Cambria Math" panose="02040503050406030204" pitchFamily="18" charset="0"/>
                                      <a:ea typeface="Cambria Math" panose="02040503050406030204" pitchFamily="18" charset="0"/>
                                    </a:rPr>
                                  </m:ctrlPr>
                                </m:dPr>
                                <m:e>
                                  <m:sSub>
                                    <m:sSubPr>
                                      <m:ctrlPr>
                                        <a:rPr lang="en-GB" sz="2000" i="1">
                                          <a:solidFill>
                                            <a:srgbClr val="000000"/>
                                          </a:solidFill>
                                          <a:latin typeface="Cambria Math" panose="02040503050406030204" pitchFamily="18" charset="0"/>
                                          <a:ea typeface="Cambria Math" panose="02040503050406030204" pitchFamily="18" charset="0"/>
                                        </a:rPr>
                                      </m:ctrlPr>
                                    </m:sSubPr>
                                    <m:e>
                                      <m:r>
                                        <a:rPr lang="en-GB" sz="2000" i="1">
                                          <a:solidFill>
                                            <a:srgbClr val="000000"/>
                                          </a:solidFill>
                                          <a:latin typeface="Cambria Math" panose="02040503050406030204" pitchFamily="18" charset="0"/>
                                          <a:ea typeface="Cambria Math" panose="02040503050406030204" pitchFamily="18" charset="0"/>
                                        </a:rPr>
                                        <m:t>𝑟</m:t>
                                      </m:r>
                                    </m:e>
                                    <m:sub>
                                      <m:r>
                                        <a:rPr lang="en-GB" sz="2000" i="1">
                                          <a:solidFill>
                                            <a:srgbClr val="000000"/>
                                          </a:solidFill>
                                          <a:latin typeface="Cambria Math" panose="02040503050406030204" pitchFamily="18" charset="0"/>
                                          <a:ea typeface="Cambria Math" panose="02040503050406030204" pitchFamily="18" charset="0"/>
                                        </a:rPr>
                                        <m:t>𝐹𝐶</m:t>
                                      </m:r>
                                    </m:sub>
                                  </m:sSub>
                                  <m:r>
                                    <a:rPr lang="en-GB" sz="2000" i="1">
                                      <a:solidFill>
                                        <a:srgbClr val="000000"/>
                                      </a:solidFill>
                                      <a:latin typeface="Cambria Math" panose="02040503050406030204" pitchFamily="18" charset="0"/>
                                      <a:ea typeface="Cambria Math" panose="02040503050406030204" pitchFamily="18" charset="0"/>
                                    </a:rPr>
                                    <m:t>−</m:t>
                                  </m:r>
                                  <m:sSub>
                                    <m:sSubPr>
                                      <m:ctrlPr>
                                        <a:rPr lang="en-GB" sz="2000" i="1">
                                          <a:solidFill>
                                            <a:srgbClr val="000000"/>
                                          </a:solidFill>
                                          <a:latin typeface="Cambria Math" panose="02040503050406030204" pitchFamily="18" charset="0"/>
                                          <a:ea typeface="Cambria Math" panose="02040503050406030204" pitchFamily="18" charset="0"/>
                                        </a:rPr>
                                      </m:ctrlPr>
                                    </m:sSubPr>
                                    <m:e>
                                      <m:r>
                                        <a:rPr lang="en-GB" sz="2000" i="1">
                                          <a:solidFill>
                                            <a:srgbClr val="000000"/>
                                          </a:solidFill>
                                          <a:latin typeface="Cambria Math" panose="02040503050406030204" pitchFamily="18" charset="0"/>
                                          <a:ea typeface="Cambria Math" panose="02040503050406030204" pitchFamily="18" charset="0"/>
                                        </a:rPr>
                                        <m:t>𝑟</m:t>
                                      </m:r>
                                    </m:e>
                                    <m:sub>
                                      <m:r>
                                        <a:rPr lang="en-GB" sz="2000" i="1">
                                          <a:solidFill>
                                            <a:srgbClr val="000000"/>
                                          </a:solidFill>
                                          <a:latin typeface="Cambria Math" panose="02040503050406030204" pitchFamily="18" charset="0"/>
                                          <a:ea typeface="Cambria Math" panose="02040503050406030204" pitchFamily="18" charset="0"/>
                                        </a:rPr>
                                        <m:t>𝐷𝐶</m:t>
                                      </m:r>
                                    </m:sub>
                                  </m:sSub>
                                </m:e>
                              </m:d>
                            </m:e>
                          </m:d>
                        </m:e>
                        <m:sup>
                          <m:r>
                            <a:rPr lang="en-GB" altLang="en-US" sz="2000" b="0" i="1" smtClean="0">
                              <a:solidFill>
                                <a:srgbClr val="000000"/>
                              </a:solidFill>
                              <a:latin typeface="Cambria Math" panose="02040503050406030204" pitchFamily="18" charset="0"/>
                              <a:ea typeface="Cambria Math" panose="02040503050406030204" pitchFamily="18" charset="0"/>
                            </a:rPr>
                            <m:t>𝑇</m:t>
                          </m:r>
                        </m:sup>
                      </m:sSup>
                    </m:oMath>
                  </m:oMathPara>
                </a14:m>
                <a:endParaRPr lang="en-GB"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09725" y="1132514"/>
                <a:ext cx="11845254" cy="5612235"/>
              </a:xfrm>
              <a:blipFill>
                <a:blip r:embed="rId2"/>
                <a:stretch>
                  <a:fillRect t="-6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4A28DD12-EF54-4DC2-A188-2B559EA9AFA3}"/>
              </a:ext>
            </a:extLst>
          </p:cNvPr>
          <p:cNvSpPr>
            <a:spLocks noGrp="1"/>
          </p:cNvSpPr>
          <p:nvPr>
            <p:ph type="sldNum" sz="quarter" idx="12"/>
          </p:nvPr>
        </p:nvSpPr>
        <p:spPr/>
        <p:txBody>
          <a:bodyPr/>
          <a:lstStyle/>
          <a:p>
            <a:fld id="{E268A2EE-60DF-4D9A-BDB5-E8B57244CE40}" type="slidenum">
              <a:rPr lang="en-GB" smtClean="0"/>
              <a:pPr/>
              <a:t>66</a:t>
            </a:fld>
            <a:endParaRPr lang="en-GB"/>
          </a:p>
        </p:txBody>
      </p:sp>
      <p:sp>
        <p:nvSpPr>
          <p:cNvPr id="5" name="TextBox 4">
            <a:extLst>
              <a:ext uri="{FF2B5EF4-FFF2-40B4-BE49-F238E27FC236}">
                <a16:creationId xmlns:a16="http://schemas.microsoft.com/office/drawing/2014/main" id="{BF222475-87C7-47EF-8343-56B7E52D9291}"/>
              </a:ext>
            </a:extLst>
          </p:cNvPr>
          <p:cNvSpPr txBox="1"/>
          <p:nvPr/>
        </p:nvSpPr>
        <p:spPr>
          <a:xfrm>
            <a:off x="11454253" y="6575472"/>
            <a:ext cx="922789" cy="169277"/>
          </a:xfrm>
          <a:prstGeom prst="rect">
            <a:avLst/>
          </a:prstGeom>
          <a:noFill/>
        </p:spPr>
        <p:txBody>
          <a:bodyPr wrap="square" rtlCol="0">
            <a:spAutoFit/>
          </a:bodyPr>
          <a:lstStyle/>
          <a:p>
            <a:r>
              <a:rPr lang="en-GB" sz="500" dirty="0"/>
              <a:t>hillier848</a:t>
            </a:r>
          </a:p>
        </p:txBody>
      </p:sp>
    </p:spTree>
    <p:extLst>
      <p:ext uri="{BB962C8B-B14F-4D97-AF65-F5344CB8AC3E}">
        <p14:creationId xmlns:p14="http://schemas.microsoft.com/office/powerpoint/2010/main" val="39784325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5" y="1132514"/>
                <a:ext cx="11421670" cy="5316187"/>
              </a:xfrm>
            </p:spPr>
            <p:txBody>
              <a:bodyPr>
                <a:normAutofit/>
              </a:bodyPr>
              <a:lstStyle/>
              <a:p>
                <a:pPr>
                  <a:spcAft>
                    <a:spcPts val="600"/>
                  </a:spcAft>
                  <a:buFont typeface="Arial" panose="020B0604020202020204" pitchFamily="34" charset="0"/>
                  <a:buChar char="•"/>
                </a:pPr>
                <a:r>
                  <a:rPr lang="en-GB" sz="2000" b="1" u="sng" dirty="0"/>
                  <a:t>Question 5</a:t>
                </a:r>
                <a:r>
                  <a:rPr lang="en-GB" sz="2000" dirty="0"/>
                  <a:t>: Imagine you are a resident of the EU. Using the table in slide no. </a:t>
                </a:r>
                <a:r>
                  <a:rPr lang="en-GB" sz="2000" dirty="0">
                    <a:solidFill>
                      <a:srgbClr val="FF0000"/>
                    </a:solidFill>
                  </a:rPr>
                  <a:t>57</a:t>
                </a:r>
                <a:r>
                  <a:rPr lang="en-GB" sz="2000" dirty="0"/>
                  <a:t> and the equation we obtained in Question </a:t>
                </a:r>
                <a:r>
                  <a:rPr lang="en-GB" sz="2000" dirty="0">
                    <a:solidFill>
                      <a:srgbClr val="FF0000"/>
                    </a:solidFill>
                  </a:rPr>
                  <a:t>4</a:t>
                </a:r>
                <a:r>
                  <a:rPr lang="en-GB" sz="2000" dirty="0"/>
                  <a:t>, what must the annual risk-free rate in the UK be if the current annual risk-free rate in Eurozone is </a:t>
                </a:r>
                <a:r>
                  <a:rPr lang="en-GB" sz="2000" dirty="0">
                    <a:solidFill>
                      <a:srgbClr val="FF0000"/>
                    </a:solidFill>
                  </a:rPr>
                  <a:t>3.8%</a:t>
                </a:r>
                <a:r>
                  <a:rPr lang="en-GB" sz="2000" dirty="0"/>
                  <a:t>?</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solidFill>
                      <a:srgbClr val="FF0000"/>
                    </a:solidFill>
                  </a:rPr>
                  <a:t>Answer</a:t>
                </a:r>
                <a:r>
                  <a:rPr lang="en-GB" sz="2000" dirty="0"/>
                  <a:t>: We can write the formula as :</a:t>
                </a:r>
              </a:p>
              <a:p>
                <a:pPr>
                  <a:buFont typeface="Arial" panose="020B0604020202020204" pitchFamily="34" charset="0"/>
                  <a:buChar char="•"/>
                </a:pPr>
                <a:endParaRPr lang="en-GB" sz="2000" dirty="0"/>
              </a:p>
              <a:p>
                <a:pPr marL="0" indent="0" algn="just">
                  <a:spcAft>
                    <a:spcPts val="0"/>
                  </a:spcAft>
                  <a:buNone/>
                  <a:tabLst>
                    <a:tab pos="279400" algn="l"/>
                    <a:tab pos="1257300" algn="l"/>
                  </a:tabLst>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𝑟</m:t>
                          </m:r>
                        </m:e>
                        <m:sub>
                          <m:r>
                            <a:rPr lang="en-GB" sz="2000" b="0" i="1" smtClean="0">
                              <a:latin typeface="Cambria Math" panose="02040503050406030204" pitchFamily="18" charset="0"/>
                            </a:rPr>
                            <m:t>£</m:t>
                          </m:r>
                        </m:sub>
                      </m:sSub>
                      <m:r>
                        <a:rPr lang="en-GB" sz="2000" b="0" i="1" smtClean="0">
                          <a:latin typeface="Cambria Math" panose="02040503050406030204" pitchFamily="18" charset="0"/>
                        </a:rPr>
                        <m:t>=</m:t>
                      </m:r>
                      <m:f>
                        <m:fPr>
                          <m:ctrlPr>
                            <a:rPr lang="en-GB" altLang="en-US" sz="2000" i="1" smtClean="0">
                              <a:latin typeface="Cambria Math" panose="02040503050406030204" pitchFamily="18" charset="0"/>
                              <a:ea typeface="Cambria Math" panose="02040503050406030204" pitchFamily="18" charset="0"/>
                            </a:rPr>
                          </m:ctrlPr>
                        </m:fPr>
                        <m:num>
                          <m:r>
                            <a:rPr lang="en-GB" altLang="en-US" sz="2000" i="1">
                              <a:latin typeface="Cambria Math" panose="02040503050406030204" pitchFamily="18" charset="0"/>
                              <a:ea typeface="Cambria Math" panose="02040503050406030204" pitchFamily="18" charset="0"/>
                            </a:rPr>
                            <m:t>𝐹</m:t>
                          </m:r>
                          <m:r>
                            <a:rPr lang="en-GB" altLang="en-US" sz="2000" i="1">
                              <a:latin typeface="Cambria Math" panose="02040503050406030204" pitchFamily="18" charset="0"/>
                              <a:ea typeface="Cambria Math" panose="02040503050406030204" pitchFamily="18" charset="0"/>
                            </a:rPr>
                            <m:t>−</m:t>
                          </m:r>
                          <m:r>
                            <a:rPr lang="en-GB" altLang="en-US" sz="2000" i="1">
                              <a:latin typeface="Cambria Math" panose="02040503050406030204" pitchFamily="18" charset="0"/>
                              <a:ea typeface="Cambria Math" panose="02040503050406030204" pitchFamily="18" charset="0"/>
                            </a:rPr>
                            <m:t>𝑆</m:t>
                          </m:r>
                        </m:num>
                        <m:den>
                          <m:r>
                            <a:rPr lang="en-GB" altLang="en-US" sz="2000" i="1">
                              <a:latin typeface="Cambria Math" panose="02040503050406030204" pitchFamily="18" charset="0"/>
                              <a:ea typeface="Cambria Math" panose="02040503050406030204" pitchFamily="18" charset="0"/>
                            </a:rPr>
                            <m:t>𝑆</m:t>
                          </m:r>
                        </m:den>
                      </m:f>
                      <m:r>
                        <a:rPr lang="en-GB" altLang="en-US" sz="2000" b="0" i="0" smtClean="0">
                          <a:latin typeface="Cambria Math" panose="02040503050406030204" pitchFamily="18" charset="0"/>
                          <a:ea typeface="Cambria Math" panose="02040503050406030204" pitchFamily="18" charset="0"/>
                        </a:rPr>
                        <m:t>+</m:t>
                      </m:r>
                      <m:sSub>
                        <m:sSubPr>
                          <m:ctrlPr>
                            <a:rPr lang="en-GB" altLang="en-US" sz="2000" b="0" i="1" smtClean="0">
                              <a:latin typeface="Cambria Math" panose="02040503050406030204" pitchFamily="18" charset="0"/>
                              <a:ea typeface="Cambria Math" panose="02040503050406030204" pitchFamily="18" charset="0"/>
                            </a:rPr>
                          </m:ctrlPr>
                        </m:sSubPr>
                        <m:e>
                          <m:r>
                            <a:rPr lang="en-GB" altLang="en-US" sz="2000" b="0" i="1" smtClean="0">
                              <a:latin typeface="Cambria Math" panose="02040503050406030204" pitchFamily="18" charset="0"/>
                              <a:ea typeface="Cambria Math" panose="02040503050406030204" pitchFamily="18" charset="0"/>
                            </a:rPr>
                            <m:t>𝑟</m:t>
                          </m:r>
                        </m:e>
                        <m:sub>
                          <m:r>
                            <a:rPr lang="en-GB" altLang="en-US" sz="2000" b="0" i="1" smtClean="0">
                              <a:latin typeface="Cambria Math" panose="02040503050406030204" pitchFamily="18" charset="0"/>
                              <a:ea typeface="Cambria Math" panose="02040503050406030204" pitchFamily="18" charset="0"/>
                            </a:rPr>
                            <m:t>€</m:t>
                          </m:r>
                        </m:sub>
                      </m:sSub>
                      <m:r>
                        <a:rPr lang="en-GB" altLang="en-US" sz="2000" b="0" i="1" smtClean="0">
                          <a:latin typeface="Cambria Math" panose="02040503050406030204" pitchFamily="18" charset="0"/>
                          <a:ea typeface="Cambria Math" panose="02040503050406030204" pitchFamily="18" charset="0"/>
                        </a:rPr>
                        <m:t>⟹</m:t>
                      </m:r>
                      <m:sSub>
                        <m:sSubPr>
                          <m:ctrlPr>
                            <a:rPr lang="en-GB" sz="2000" i="1" smtClean="0">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m:t>
                          </m:r>
                        </m:sub>
                      </m:sSub>
                      <m:r>
                        <m:rPr>
                          <m:nor/>
                        </m:rPr>
                        <a:rPr lang="en-GB" sz="2000" b="0" i="0" smtClean="0">
                          <a:latin typeface="Cambria Math" panose="02040503050406030204" pitchFamily="18" charset="0"/>
                        </a:rPr>
                        <m:t>= </m:t>
                      </m:r>
                      <m:r>
                        <m:rPr>
                          <m:nor/>
                        </m:rPr>
                        <a:rPr lang="en-GB" sz="2000" smtClean="0">
                          <a:latin typeface="Calibri" panose="020F0502020204030204" pitchFamily="34" charset="0"/>
                          <a:ea typeface="Times New Roman" panose="02020603050405020304" pitchFamily="18" charset="0"/>
                          <a:cs typeface="Arial" panose="020B0604020202020204" pitchFamily="34" charset="0"/>
                        </a:rPr>
                        <m:t>(£0.8251 – £0.8196)/£0.8196 + </m:t>
                      </m:r>
                      <m:r>
                        <m:rPr>
                          <m:nor/>
                        </m:rPr>
                        <a:rPr lang="en-GB" sz="2000" b="0" i="0" smtClean="0">
                          <a:latin typeface="Calibri" panose="020F0502020204030204" pitchFamily="34" charset="0"/>
                          <a:ea typeface="Times New Roman" panose="02020603050405020304" pitchFamily="18" charset="0"/>
                          <a:cs typeface="Arial" panose="020B0604020202020204" pitchFamily="34" charset="0"/>
                        </a:rPr>
                        <m:t>0</m:t>
                      </m:r>
                      <m:r>
                        <m:rPr>
                          <m:nor/>
                        </m:rPr>
                        <a:rPr lang="en-GB" sz="2000" smtClean="0">
                          <a:latin typeface="Calibri" panose="020F0502020204030204" pitchFamily="34" charset="0"/>
                          <a:ea typeface="Times New Roman" panose="02020603050405020304" pitchFamily="18" charset="0"/>
                          <a:cs typeface="Arial" panose="020B0604020202020204" pitchFamily="34" charset="0"/>
                        </a:rPr>
                        <m:t>.038 = 4.47%</m:t>
                      </m:r>
                    </m:oMath>
                  </m:oMathPara>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109728" indent="0">
                  <a:buNone/>
                </a:pPr>
                <a:endParaRPr lang="en-GB" sz="2000" dirty="0"/>
              </a:p>
              <a:p>
                <a:pPr>
                  <a:buFont typeface="Arial" panose="020B0604020202020204" pitchFamily="34" charset="0"/>
                  <a:buChar char="•"/>
                </a:pPr>
                <a:r>
                  <a:rPr lang="en-GB" sz="2000" b="1" u="sng" dirty="0">
                    <a:solidFill>
                      <a:srgbClr val="000000"/>
                    </a:solidFill>
                  </a:rPr>
                  <a:t>Question 6</a:t>
                </a:r>
                <a:r>
                  <a:rPr lang="en-GB" sz="2000" dirty="0">
                    <a:solidFill>
                      <a:srgbClr val="000000"/>
                    </a:solidFill>
                  </a:rPr>
                  <a:t>: If financial markets are perfectly competitive and the Eurodollar rate is above the offered in the US loan market, you would immediately want to borrow money in the US and invest it in Eurodollars. True or false? Explain. (Eurodollar is the amount of dollar kept in the EU’s financial system)</a:t>
                </a:r>
              </a:p>
              <a:p>
                <a:pPr>
                  <a:buFont typeface="Arial" panose="020B0604020202020204" pitchFamily="34" charset="0"/>
                  <a:buChar char="•"/>
                </a:pPr>
                <a:endParaRPr lang="en-GB" sz="800" dirty="0">
                  <a:solidFill>
                    <a:srgbClr val="000000"/>
                  </a:solidFill>
                </a:endParaRPr>
              </a:p>
              <a:p>
                <a:pPr>
                  <a:buFont typeface="Arial" panose="020B0604020202020204" pitchFamily="34" charset="0"/>
                  <a:buChar char="•"/>
                </a:pPr>
                <a:r>
                  <a:rPr lang="en-GB" sz="2000" b="1" u="sng" dirty="0">
                    <a:solidFill>
                      <a:srgbClr val="FF0000"/>
                    </a:solidFill>
                  </a:rPr>
                  <a:t>Answer</a:t>
                </a:r>
                <a:r>
                  <a:rPr lang="en-GB" sz="2000" dirty="0"/>
                  <a:t>: False. If the financial markets are perfectly competitive, the difference between the Eurodollar rate and the U.S. rate will be due to differences in risk and government regulation. Therefore, speculating in those markets will not be beneficial.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5" y="1132514"/>
                <a:ext cx="11421670" cy="5316187"/>
              </a:xfrm>
              <a:blipFill>
                <a:blip r:embed="rId2"/>
                <a:stretch>
                  <a:fillRect t="-688" r="-69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545562F-1013-437F-B9D9-2E92CD49BCF5}"/>
              </a:ext>
            </a:extLst>
          </p:cNvPr>
          <p:cNvSpPr>
            <a:spLocks noGrp="1"/>
          </p:cNvSpPr>
          <p:nvPr>
            <p:ph type="sldNum" sz="quarter" idx="12"/>
          </p:nvPr>
        </p:nvSpPr>
        <p:spPr/>
        <p:txBody>
          <a:bodyPr/>
          <a:lstStyle/>
          <a:p>
            <a:fld id="{E268A2EE-60DF-4D9A-BDB5-E8B57244CE40}" type="slidenum">
              <a:rPr lang="en-GB" smtClean="0"/>
              <a:pPr/>
              <a:t>67</a:t>
            </a:fld>
            <a:endParaRPr lang="en-GB"/>
          </a:p>
        </p:txBody>
      </p:sp>
    </p:spTree>
    <p:extLst>
      <p:ext uri="{BB962C8B-B14F-4D97-AF65-F5344CB8AC3E}">
        <p14:creationId xmlns:p14="http://schemas.microsoft.com/office/powerpoint/2010/main" val="26730856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25" y="650751"/>
            <a:ext cx="11845255" cy="381095"/>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Extra Questions &amp; Answers</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725" y="1132514"/>
                <a:ext cx="11845254" cy="5620624"/>
              </a:xfrm>
            </p:spPr>
            <p:txBody>
              <a:bodyPr>
                <a:normAutofit fontScale="92500" lnSpcReduction="10000"/>
              </a:bodyPr>
              <a:lstStyle/>
              <a:p>
                <a:pPr>
                  <a:spcAft>
                    <a:spcPts val="600"/>
                  </a:spcAft>
                  <a:buFont typeface="Arial" panose="020B0604020202020204" pitchFamily="34" charset="0"/>
                  <a:buChar char="•"/>
                </a:pPr>
                <a:r>
                  <a:rPr lang="en-GB" sz="2000" b="1" u="sng" dirty="0"/>
                  <a:t>Question 7</a:t>
                </a:r>
                <a:r>
                  <a:rPr lang="en-GB" sz="2000" dirty="0"/>
                  <a:t>: An Dutch firm has an investment opportunity in the UK. The project costs </a:t>
                </a:r>
                <a:r>
                  <a:rPr lang="en-GB" sz="2000" dirty="0">
                    <a:solidFill>
                      <a:srgbClr val="FF0000"/>
                    </a:solidFill>
                  </a:rPr>
                  <a:t>£12 million </a:t>
                </a:r>
                <a:r>
                  <a:rPr lang="en-GB" sz="2000" dirty="0"/>
                  <a:t>and is expected to produce cash flows of </a:t>
                </a:r>
                <a:r>
                  <a:rPr lang="en-GB" sz="2000" dirty="0">
                    <a:solidFill>
                      <a:srgbClr val="FF0000"/>
                    </a:solidFill>
                  </a:rPr>
                  <a:t>£2.7 million</a:t>
                </a:r>
                <a:r>
                  <a:rPr lang="en-GB" sz="2000" dirty="0"/>
                  <a:t>, </a:t>
                </a:r>
                <a:r>
                  <a:rPr lang="en-GB" sz="2000" dirty="0">
                    <a:solidFill>
                      <a:srgbClr val="FF0000"/>
                    </a:solidFill>
                  </a:rPr>
                  <a:t>£3.5 million </a:t>
                </a:r>
                <a:r>
                  <a:rPr lang="en-GB" sz="2000" dirty="0"/>
                  <a:t>and </a:t>
                </a:r>
                <a:r>
                  <a:rPr lang="en-GB" sz="2000" dirty="0">
                    <a:solidFill>
                      <a:srgbClr val="FF0000"/>
                    </a:solidFill>
                  </a:rPr>
                  <a:t>£3.3 million </a:t>
                </a:r>
                <a:r>
                  <a:rPr lang="en-GB" sz="2000" dirty="0"/>
                  <a:t>in years </a:t>
                </a:r>
                <a:r>
                  <a:rPr lang="en-GB" sz="2000" dirty="0">
                    <a:solidFill>
                      <a:srgbClr val="FF0000"/>
                    </a:solidFill>
                  </a:rPr>
                  <a:t>1</a:t>
                </a:r>
                <a:r>
                  <a:rPr lang="en-GB" sz="2000" dirty="0"/>
                  <a:t> to </a:t>
                </a:r>
                <a:r>
                  <a:rPr lang="en-GB" sz="2000" dirty="0">
                    <a:solidFill>
                      <a:srgbClr val="FF0000"/>
                    </a:solidFill>
                  </a:rPr>
                  <a:t>3</a:t>
                </a:r>
                <a:r>
                  <a:rPr lang="en-GB" sz="2000" dirty="0"/>
                  <a:t>, respectively. The current spot exchange rate is </a:t>
                </a:r>
                <a14:m>
                  <m:oMath xmlns:m="http://schemas.openxmlformats.org/officeDocument/2006/math">
                    <m:r>
                      <a:rPr lang="en-GB" sz="200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1.12/£</m:t>
                    </m:r>
                  </m:oMath>
                </a14:m>
                <a:r>
                  <a:rPr lang="en-GB" sz="2000" dirty="0">
                    <a:solidFill>
                      <a:srgbClr val="FF0000"/>
                    </a:solidFill>
                  </a:rPr>
                  <a:t> </a:t>
                </a:r>
                <a:r>
                  <a:rPr lang="en-GB" sz="2000" dirty="0"/>
                  <a:t>and the current risk-free rate in the Eurozone is </a:t>
                </a:r>
                <a:r>
                  <a:rPr lang="en-GB" sz="2000" dirty="0">
                    <a:solidFill>
                      <a:srgbClr val="FF0000"/>
                    </a:solidFill>
                  </a:rPr>
                  <a:t>2.12%</a:t>
                </a:r>
                <a:r>
                  <a:rPr lang="en-GB" sz="2000" dirty="0"/>
                  <a:t>, compared to that in the UK of </a:t>
                </a:r>
                <a:r>
                  <a:rPr lang="en-GB" sz="2000" dirty="0">
                    <a:solidFill>
                      <a:srgbClr val="FF0000"/>
                    </a:solidFill>
                  </a:rPr>
                  <a:t>2.13%</a:t>
                </a:r>
                <a:r>
                  <a:rPr lang="en-GB" sz="2000" dirty="0"/>
                  <a:t>. The appropriate discount rate for the project is estimated to be </a:t>
                </a:r>
                <a:r>
                  <a:rPr lang="en-GB" sz="2000" dirty="0">
                    <a:solidFill>
                      <a:srgbClr val="FF0000"/>
                    </a:solidFill>
                  </a:rPr>
                  <a:t>13%</a:t>
                </a:r>
                <a:r>
                  <a:rPr lang="en-GB" sz="2000" dirty="0"/>
                  <a:t> which is the Eurozone cost of capital for the company. In addition, the subsidiary can be sold at the end of </a:t>
                </a:r>
                <a:r>
                  <a:rPr lang="en-GB" sz="2000" dirty="0">
                    <a:solidFill>
                      <a:srgbClr val="FF0000"/>
                    </a:solidFill>
                  </a:rPr>
                  <a:t>3</a:t>
                </a:r>
                <a:r>
                  <a:rPr lang="en-GB" sz="2000" dirty="0"/>
                  <a:t> years for an estimated </a:t>
                </a:r>
                <a:r>
                  <a:rPr lang="en-GB" sz="2000" dirty="0">
                    <a:solidFill>
                      <a:srgbClr val="FF0000"/>
                    </a:solidFill>
                  </a:rPr>
                  <a:t>£7.4 million</a:t>
                </a:r>
                <a:r>
                  <a:rPr lang="en-GB" sz="2000" dirty="0"/>
                  <a:t>. What is the NPV of the project?</a:t>
                </a:r>
              </a:p>
              <a:p>
                <a:pPr>
                  <a:buFont typeface="Wingdings" panose="05000000000000000000" pitchFamily="2" charset="2"/>
                  <a:buChar char="Ø"/>
                </a:pPr>
                <a:endParaRPr lang="en-GB" sz="800" dirty="0"/>
              </a:p>
              <a:p>
                <a:pPr>
                  <a:buFont typeface="Arial" panose="020B0604020202020204" pitchFamily="34" charset="0"/>
                  <a:buChar char="•"/>
                </a:pPr>
                <a:r>
                  <a:rPr lang="en-GB" sz="2000" b="1" u="sng" dirty="0">
                    <a:solidFill>
                      <a:srgbClr val="FF0000"/>
                    </a:solidFill>
                  </a:rPr>
                  <a:t>Answer</a:t>
                </a:r>
                <a:r>
                  <a:rPr lang="en-GB" sz="2000" dirty="0"/>
                  <a:t>: First, we need to forecast the expected future rate for each of the next three years. From the exact form of interest rate parity, the expected exchange rate is: </a:t>
                </a:r>
                <a14:m>
                  <m:oMath xmlns:m="http://schemas.openxmlformats.org/officeDocument/2006/math">
                    <m:r>
                      <a:rPr lang="en-GB" sz="2000" i="1" dirty="0" smtClean="0">
                        <a:solidFill>
                          <a:srgbClr val="FF0000"/>
                        </a:solidFill>
                        <a:latin typeface="Cambria Math" panose="02040503050406030204" pitchFamily="18" charset="0"/>
                        <a:ea typeface="Times New Roman" panose="02020603050405020304" pitchFamily="18" charset="0"/>
                        <a:cs typeface="Arial" panose="020B0604020202020204" pitchFamily="34" charset="0"/>
                      </a:rPr>
                      <m:t>𝐸</m:t>
                    </m:r>
                    <m:r>
                      <a:rPr lang="en-GB" sz="2000" i="1"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m:t>
                    </m:r>
                    <m:r>
                      <a:rPr lang="en-GB" sz="2000" i="1"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𝑆</m:t>
                    </m:r>
                    <m:r>
                      <a:rPr lang="en-GB" sz="2000" i="1"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)=[(1+</m:t>
                    </m:r>
                    <m:sSub>
                      <m:sSubPr>
                        <m:ctrlPr>
                          <a:rPr lang="en-GB" sz="2000" i="1" dirty="0" smtClean="0">
                            <a:solidFill>
                              <a:srgbClr val="FF0000"/>
                            </a:solidFill>
                            <a:latin typeface="Cambria Math" panose="02040503050406030204" pitchFamily="18" charset="0"/>
                            <a:cs typeface="Arial" panose="020B0604020202020204" pitchFamily="34" charset="0"/>
                          </a:rPr>
                        </m:ctrlPr>
                      </m:sSubPr>
                      <m:e>
                        <m:r>
                          <a:rPr lang="en-GB" sz="2000" b="0" i="1" dirty="0" smtClean="0">
                            <a:solidFill>
                              <a:srgbClr val="FF0000"/>
                            </a:solidFill>
                            <a:latin typeface="Cambria Math" panose="02040503050406030204" pitchFamily="18" charset="0"/>
                            <a:cs typeface="Arial" panose="020B0604020202020204" pitchFamily="34" charset="0"/>
                          </a:rPr>
                          <m:t>𝑟</m:t>
                        </m:r>
                      </m:e>
                      <m:sub>
                        <m:r>
                          <a:rPr lang="en-GB" sz="2000" i="1" dirty="0" smtClean="0">
                            <a:solidFill>
                              <a:srgbClr val="FF0000"/>
                            </a:solidFill>
                            <a:latin typeface="Cambria Math" panose="02040503050406030204" pitchFamily="18" charset="0"/>
                            <a:cs typeface="Arial" panose="020B0604020202020204" pitchFamily="34" charset="0"/>
                          </a:rPr>
                          <m:t>€</m:t>
                        </m:r>
                      </m:sub>
                    </m:sSub>
                    <m:r>
                      <a:rPr lang="en-GB" sz="2000" i="1"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)/(1+</m:t>
                    </m:r>
                    <m:sSub>
                      <m:sSubPr>
                        <m:ctrlPr>
                          <a:rPr lang="en-GB" sz="2000" i="1" dirty="0" smtClean="0">
                            <a:solidFill>
                              <a:srgbClr val="FF0000"/>
                            </a:solidFill>
                            <a:latin typeface="Cambria Math" panose="02040503050406030204" pitchFamily="18" charset="0"/>
                          </a:rPr>
                        </m:ctrlPr>
                      </m:sSubPr>
                      <m:e>
                        <m:r>
                          <a:rPr lang="en-GB" sz="2000" b="0" i="1" dirty="0" smtClean="0">
                            <a:solidFill>
                              <a:srgbClr val="FF0000"/>
                            </a:solidFill>
                            <a:latin typeface="Cambria Math" panose="02040503050406030204" pitchFamily="18" charset="0"/>
                          </a:rPr>
                          <m:t>𝑟</m:t>
                        </m:r>
                      </m:e>
                      <m:sub>
                        <m:r>
                          <a:rPr lang="en-GB" sz="2000" b="0" i="1" dirty="0" smtClean="0">
                            <a:solidFill>
                              <a:srgbClr val="FF0000"/>
                            </a:solidFill>
                            <a:latin typeface="Cambria Math" panose="02040503050406030204" pitchFamily="18" charset="0"/>
                          </a:rPr>
                          <m:t>£</m:t>
                        </m:r>
                      </m:sub>
                    </m:sSub>
                    <m:r>
                      <a:rPr lang="en-GB" sz="2000" i="1"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m:t>
                    </m:r>
                    <m:r>
                      <a:rPr lang="en-GB" sz="2000" i="1" baseline="30000" dirty="0">
                        <a:solidFill>
                          <a:srgbClr val="FF0000"/>
                        </a:solidFill>
                        <a:latin typeface="Cambria Math" panose="02040503050406030204" pitchFamily="18" charset="0"/>
                        <a:ea typeface="Times New Roman" panose="02020603050405020304" pitchFamily="18" charset="0"/>
                        <a:cs typeface="Arial" panose="020B0604020202020204" pitchFamily="34" charset="0"/>
                      </a:rPr>
                      <m:t>𝑇</m:t>
                    </m:r>
                    <m:r>
                      <a:rPr lang="en-GB" sz="2000" i="1" dirty="0">
                        <a:solidFill>
                          <a:srgbClr val="FF0000"/>
                        </a:solidFill>
                        <a:latin typeface="Cambria Math" panose="02040503050406030204" pitchFamily="18" charset="0"/>
                        <a:ea typeface="Cambria Math" panose="02040503050406030204" pitchFamily="18" charset="0"/>
                        <a:cs typeface="Arial" panose="020B0604020202020204" pitchFamily="34" charset="0"/>
                      </a:rPr>
                      <m:t>×</m:t>
                    </m:r>
                    <m:r>
                      <a:rPr lang="en-GB" sz="2000" i="1" dirty="0">
                        <a:solidFill>
                          <a:srgbClr val="FF0000"/>
                        </a:solidFill>
                        <a:latin typeface="Cambria Math" panose="02040503050406030204" pitchFamily="18" charset="0"/>
                        <a:ea typeface="Cambria Math" panose="02040503050406030204" pitchFamily="18" charset="0"/>
                        <a:cs typeface="Arial" panose="020B0604020202020204" pitchFamily="34" charset="0"/>
                      </a:rPr>
                      <m:t>𝑆</m:t>
                    </m:r>
                  </m:oMath>
                </a14:m>
                <a:endParaRPr lang="en-GB" sz="2000" dirty="0">
                  <a:solidFill>
                    <a:srgbClr val="FF0000"/>
                  </a:solidFill>
                </a:endParaRPr>
              </a:p>
              <a:p>
                <a:pPr marL="0" indent="0" algn="just">
                  <a:spcAft>
                    <a:spcPts val="0"/>
                  </a:spcAft>
                  <a:buNone/>
                  <a:tabLst>
                    <a:tab pos="279400" algn="l"/>
                  </a:tabLst>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ea typeface="Times New Roman" panose="02020603050405020304" pitchFamily="18" charset="0"/>
                          <a:cs typeface="Arial" panose="020B0604020202020204" pitchFamily="34" charset="0"/>
                        </a:rPr>
                        <m:t>𝐸</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𝑆</m:t>
                      </m:r>
                      <m:r>
                        <a:rPr lang="en-GB" sz="2000" i="1" baseline="-25000" dirty="0">
                          <a:latin typeface="Cambria Math" panose="02040503050406030204" pitchFamily="18" charset="0"/>
                          <a:ea typeface="Times New Roman" panose="02020603050405020304" pitchFamily="18" charset="0"/>
                          <a:cs typeface="Arial" panose="020B0604020202020204" pitchFamily="34" charset="0"/>
                        </a:rPr>
                        <m:t>1</m:t>
                      </m:r>
                      <m:r>
                        <a:rPr lang="en-GB" sz="2000" i="1" dirty="0">
                          <a:latin typeface="Cambria Math" panose="02040503050406030204" pitchFamily="18" charset="0"/>
                          <a:ea typeface="Times New Roman" panose="02020603050405020304" pitchFamily="18" charset="0"/>
                          <a:cs typeface="Arial" panose="020B0604020202020204" pitchFamily="34" charset="0"/>
                        </a:rPr>
                        <m:t>) = (1.0212 / 1.0213)</m:t>
                      </m:r>
                      <m:r>
                        <a:rPr lang="en-GB" sz="2000" i="1" baseline="30000" dirty="0">
                          <a:latin typeface="Cambria Math" panose="02040503050406030204" pitchFamily="18" charset="0"/>
                          <a:ea typeface="Times New Roman" panose="02020603050405020304" pitchFamily="18" charset="0"/>
                          <a:cs typeface="Arial" panose="020B0604020202020204" pitchFamily="34" charset="0"/>
                        </a:rPr>
                        <m:t>1</m:t>
                      </m:r>
                      <m:r>
                        <a:rPr lang="en-GB" sz="2000" i="1" dirty="0">
                          <a:latin typeface="Cambria Math" panose="02040503050406030204" pitchFamily="18" charset="0"/>
                          <a:ea typeface="Times New Roman" panose="02020603050405020304" pitchFamily="18" charset="0"/>
                          <a:cs typeface="Arial" panose="020B0604020202020204" pitchFamily="34" charset="0"/>
                        </a:rPr>
                        <m:t> €1.12/</m:t>
                      </m:r>
                      <m:r>
                        <a:rPr lang="en-GB" sz="2000" i="1" dirty="0">
                          <a:latin typeface="Cambria Math" panose="02040503050406030204" pitchFamily="18" charset="0"/>
                          <a:ea typeface="Times New Roman" panose="02020603050405020304" pitchFamily="18" charset="0"/>
                          <a:cs typeface="Times" panose="02020603050405020304" pitchFamily="18" charset="0"/>
                        </a:rPr>
                        <m:t>£ = </m:t>
                      </m:r>
                      <m:r>
                        <a:rPr lang="en-GB" sz="200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€1.1199/£</m:t>
                      </m:r>
                    </m:oMath>
                  </m:oMathPara>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Lst>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ea typeface="Times New Roman" panose="02020603050405020304" pitchFamily="18" charset="0"/>
                          <a:cs typeface="Arial" panose="020B0604020202020204" pitchFamily="34" charset="0"/>
                        </a:rPr>
                        <m:t>𝐸</m:t>
                      </m:r>
                      <m:r>
                        <a:rPr lang="en-GB" sz="2000" i="1" dirty="0">
                          <a:latin typeface="Cambria Math" panose="02040503050406030204" pitchFamily="18" charset="0"/>
                          <a:ea typeface="Times New Roman" panose="02020603050405020304" pitchFamily="18" charset="0"/>
                          <a:cs typeface="Arial" panose="020B0604020202020204" pitchFamily="34" charset="0"/>
                        </a:rPr>
                        <m:t>(</m:t>
                      </m:r>
                      <m:r>
                        <a:rPr lang="en-GB" sz="2000" i="1" dirty="0">
                          <a:latin typeface="Cambria Math" panose="02040503050406030204" pitchFamily="18" charset="0"/>
                          <a:ea typeface="Times New Roman" panose="02020603050405020304" pitchFamily="18" charset="0"/>
                          <a:cs typeface="Arial" panose="020B0604020202020204" pitchFamily="34" charset="0"/>
                        </a:rPr>
                        <m:t>𝑆</m:t>
                      </m:r>
                      <m:r>
                        <a:rPr lang="en-GB" sz="2000" i="1" baseline="-25000" dirty="0">
                          <a:latin typeface="Cambria Math" panose="02040503050406030204" pitchFamily="18" charset="0"/>
                          <a:ea typeface="Times New Roman" panose="02020603050405020304" pitchFamily="18" charset="0"/>
                          <a:cs typeface="Arial" panose="020B0604020202020204" pitchFamily="34" charset="0"/>
                        </a:rPr>
                        <m:t>2</m:t>
                      </m:r>
                      <m:r>
                        <a:rPr lang="en-GB" sz="2000" i="1" dirty="0">
                          <a:latin typeface="Cambria Math" panose="02040503050406030204" pitchFamily="18" charset="0"/>
                          <a:ea typeface="Times New Roman" panose="02020603050405020304" pitchFamily="18" charset="0"/>
                          <a:cs typeface="Arial" panose="020B0604020202020204" pitchFamily="34" charset="0"/>
                        </a:rPr>
                        <m:t>) = (1.0212 / 1.0213)</m:t>
                      </m:r>
                      <m:r>
                        <a:rPr lang="en-GB" sz="2000" i="1" baseline="30000" dirty="0">
                          <a:latin typeface="Cambria Math" panose="02040503050406030204" pitchFamily="18" charset="0"/>
                          <a:ea typeface="Times New Roman" panose="02020603050405020304" pitchFamily="18" charset="0"/>
                          <a:cs typeface="Arial" panose="020B0604020202020204" pitchFamily="34" charset="0"/>
                        </a:rPr>
                        <m:t>2</m:t>
                      </m:r>
                      <m:r>
                        <a:rPr lang="en-GB" sz="2000" i="1" dirty="0">
                          <a:latin typeface="Cambria Math" panose="02040503050406030204" pitchFamily="18" charset="0"/>
                          <a:ea typeface="Times New Roman" panose="02020603050405020304" pitchFamily="18" charset="0"/>
                          <a:cs typeface="Arial" panose="020B0604020202020204" pitchFamily="34" charset="0"/>
                        </a:rPr>
                        <m:t> €1.12/</m:t>
                      </m:r>
                      <m:r>
                        <a:rPr lang="en-GB" sz="2000" i="1" dirty="0">
                          <a:latin typeface="Cambria Math" panose="02040503050406030204" pitchFamily="18" charset="0"/>
                          <a:ea typeface="Times New Roman" panose="02020603050405020304" pitchFamily="18" charset="0"/>
                          <a:cs typeface="Times" panose="02020603050405020304" pitchFamily="18" charset="0"/>
                        </a:rPr>
                        <m:t>£ = </m:t>
                      </m:r>
                      <m:r>
                        <a:rPr lang="en-GB" sz="200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€1.1198/£</m:t>
                      </m:r>
                    </m:oMath>
                  </m:oMathPara>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Lst>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ea typeface="Times New Roman" panose="02020603050405020304" pitchFamily="18" charset="0"/>
                          <a:cs typeface="Arial" panose="020B0604020202020204" pitchFamily="34" charset="0"/>
                        </a:rPr>
                        <m:t>𝐸</m:t>
                      </m:r>
                      <m:r>
                        <a:rPr lang="en-GB" sz="2000" i="1" dirty="0">
                          <a:latin typeface="Cambria Math" panose="02040503050406030204" pitchFamily="18" charset="0"/>
                          <a:ea typeface="Times New Roman" panose="02020603050405020304" pitchFamily="18" charset="0"/>
                          <a:cs typeface="Arial" panose="020B0604020202020204" pitchFamily="34" charset="0"/>
                        </a:rPr>
                        <m:t>(</m:t>
                      </m:r>
                      <m:r>
                        <a:rPr lang="en-GB" sz="2000" i="1" dirty="0">
                          <a:latin typeface="Cambria Math" panose="02040503050406030204" pitchFamily="18" charset="0"/>
                          <a:ea typeface="Times New Roman" panose="02020603050405020304" pitchFamily="18" charset="0"/>
                          <a:cs typeface="Arial" panose="020B0604020202020204" pitchFamily="34" charset="0"/>
                        </a:rPr>
                        <m:t>𝑆</m:t>
                      </m:r>
                      <m:r>
                        <a:rPr lang="en-GB" sz="2000" i="1" baseline="-25000" dirty="0">
                          <a:latin typeface="Cambria Math" panose="02040503050406030204" pitchFamily="18" charset="0"/>
                          <a:ea typeface="Times New Roman" panose="02020603050405020304" pitchFamily="18" charset="0"/>
                          <a:cs typeface="Arial" panose="020B0604020202020204" pitchFamily="34" charset="0"/>
                        </a:rPr>
                        <m:t>3</m:t>
                      </m:r>
                      <m:r>
                        <a:rPr lang="en-GB" sz="2000" i="1" dirty="0">
                          <a:latin typeface="Cambria Math" panose="02040503050406030204" pitchFamily="18" charset="0"/>
                          <a:ea typeface="Times New Roman" panose="02020603050405020304" pitchFamily="18" charset="0"/>
                          <a:cs typeface="Arial" panose="020B0604020202020204" pitchFamily="34" charset="0"/>
                        </a:rPr>
                        <m:t>) = (1.0212 / 1.0213)</m:t>
                      </m:r>
                      <m:r>
                        <a:rPr lang="en-GB" sz="2000" i="1" baseline="30000" dirty="0">
                          <a:latin typeface="Cambria Math" panose="02040503050406030204" pitchFamily="18" charset="0"/>
                          <a:ea typeface="Times New Roman" panose="02020603050405020304" pitchFamily="18" charset="0"/>
                          <a:cs typeface="Arial" panose="020B0604020202020204" pitchFamily="34" charset="0"/>
                        </a:rPr>
                        <m:t>3</m:t>
                      </m:r>
                      <m:r>
                        <a:rPr lang="en-GB" sz="2000" i="1" dirty="0">
                          <a:latin typeface="Cambria Math" panose="02040503050406030204" pitchFamily="18" charset="0"/>
                          <a:ea typeface="Times New Roman" panose="02020603050405020304" pitchFamily="18" charset="0"/>
                          <a:cs typeface="Arial" panose="020B0604020202020204" pitchFamily="34" charset="0"/>
                        </a:rPr>
                        <m:t> €1.12/</m:t>
                      </m:r>
                      <m:r>
                        <a:rPr lang="en-GB" sz="2000" i="1" dirty="0">
                          <a:latin typeface="Cambria Math" panose="02040503050406030204" pitchFamily="18" charset="0"/>
                          <a:ea typeface="Times New Roman" panose="02020603050405020304" pitchFamily="18" charset="0"/>
                          <a:cs typeface="Times" panose="02020603050405020304" pitchFamily="18" charset="0"/>
                        </a:rPr>
                        <m:t>£ = </m:t>
                      </m:r>
                      <m:r>
                        <a:rPr lang="en-GB" sz="200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€1.1197/£</m:t>
                      </m:r>
                    </m:oMath>
                  </m:oMathPara>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279400" indent="-279400" algn="just">
                  <a:spcAft>
                    <a:spcPts val="0"/>
                  </a:spcAft>
                  <a:tabLst>
                    <a:tab pos="279400" algn="l"/>
                  </a:tabLst>
                </a:pPr>
                <a:r>
                  <a:rPr lang="en-GB" sz="2000" dirty="0">
                    <a:latin typeface="Calibri" panose="020F0502020204030204" pitchFamily="34" charset="0"/>
                    <a:ea typeface="Times New Roman" panose="02020603050405020304" pitchFamily="18" charset="0"/>
                    <a:cs typeface="Arial" panose="020B0604020202020204" pitchFamily="34" charset="0"/>
                  </a:rPr>
                  <a:t>Now we can use these expected future rates to find the euro cash flows. The euro cash flow each year will be:</a:t>
                </a:r>
              </a:p>
              <a:p>
                <a:pPr marL="279400" indent="-279400" algn="just">
                  <a:spcAft>
                    <a:spcPts val="0"/>
                  </a:spcAft>
                  <a:tabLst>
                    <a:tab pos="279400" algn="l"/>
                  </a:tabLst>
                </a:pPr>
                <a:endParaRPr lang="en-GB" sz="9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r>
                  <a:rPr lang="en-GB" sz="2000" dirty="0">
                    <a:ea typeface="Times New Roman" panose="02020603050405020304" pitchFamily="18" charset="0"/>
                    <a:cs typeface="Arial" panose="020B0604020202020204" pitchFamily="34" charset="0"/>
                  </a:rPr>
                  <a:t>                                                              </a:t>
                </a:r>
                <a14:m>
                  <m:oMath xmlns:m="http://schemas.openxmlformats.org/officeDocument/2006/math">
                    <m:r>
                      <a:rPr lang="en-GB" sz="2000" i="1" dirty="0" smtClean="0">
                        <a:latin typeface="Cambria Math" panose="02040503050406030204" pitchFamily="18" charset="0"/>
                        <a:ea typeface="Times New Roman" panose="02020603050405020304" pitchFamily="18" charset="0"/>
                        <a:cs typeface="Arial" panose="020B0604020202020204" pitchFamily="34" charset="0"/>
                      </a:rPr>
                      <m:t>𝑌𝑒𝑎𝑟</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 0 </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𝑐𝑎𝑠h</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 </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𝑓𝑙𝑜𝑤</m:t>
                    </m:r>
                    <m:r>
                      <a:rPr lang="en-GB" sz="2000" i="1" dirty="0" smtClean="0">
                        <a:latin typeface="Cambria Math" panose="02040503050406030204" pitchFamily="18" charset="0"/>
                        <a:ea typeface="Times New Roman" panose="02020603050405020304" pitchFamily="18" charset="0"/>
                        <a:cs typeface="Arial" panose="020B0604020202020204" pitchFamily="34" charset="0"/>
                      </a:rPr>
                      <m:t> = –£12,000,000(€1.12/£)= –€13,440,000</m:t>
                    </m:r>
                  </m:oMath>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r>
                  <a:rPr lang="en-GB" sz="2000" dirty="0">
                    <a:ea typeface="Times New Roman" panose="02020603050405020304" pitchFamily="18" charset="0"/>
                    <a:cs typeface="Times" panose="02020603050405020304" pitchFamily="18" charset="0"/>
                  </a:rPr>
                  <a:t>                                                             </a:t>
                </a:r>
                <a14:m>
                  <m:oMath xmlns:m="http://schemas.openxmlformats.org/officeDocument/2006/math">
                    <m:r>
                      <a:rPr lang="en-GB" sz="2000" i="1" dirty="0" smtClean="0">
                        <a:latin typeface="Cambria Math" panose="02040503050406030204" pitchFamily="18" charset="0"/>
                        <a:ea typeface="Times New Roman" panose="02020603050405020304" pitchFamily="18" charset="0"/>
                        <a:cs typeface="Times" panose="02020603050405020304" pitchFamily="18" charset="0"/>
                      </a:rPr>
                      <m:t>	</m:t>
                    </m:r>
                    <m:r>
                      <a:rPr lang="en-GB" sz="2000" i="1" dirty="0">
                        <a:latin typeface="Cambria Math" panose="02040503050406030204" pitchFamily="18" charset="0"/>
                        <a:ea typeface="Times New Roman" panose="02020603050405020304" pitchFamily="18" charset="0"/>
                        <a:cs typeface="Arial" panose="020B0604020202020204" pitchFamily="34" charset="0"/>
                      </a:rPr>
                      <m:t>𝑌𝑒𝑎𝑟</m:t>
                    </m:r>
                    <m:r>
                      <a:rPr lang="en-GB" sz="2000" i="1" dirty="0">
                        <a:latin typeface="Cambria Math" panose="02040503050406030204" pitchFamily="18" charset="0"/>
                        <a:ea typeface="Times New Roman" panose="02020603050405020304" pitchFamily="18" charset="0"/>
                        <a:cs typeface="Arial" panose="020B0604020202020204" pitchFamily="34" charset="0"/>
                      </a:rPr>
                      <m:t> 1 </m:t>
                    </m:r>
                    <m:r>
                      <a:rPr lang="en-GB" sz="2000" i="1" dirty="0">
                        <a:latin typeface="Cambria Math" panose="02040503050406030204" pitchFamily="18" charset="0"/>
                        <a:ea typeface="Times New Roman" panose="02020603050405020304" pitchFamily="18" charset="0"/>
                        <a:cs typeface="Arial" panose="020B0604020202020204" pitchFamily="34" charset="0"/>
                      </a:rPr>
                      <m:t>𝑐𝑎𝑠h</m:t>
                    </m:r>
                    <m:r>
                      <a:rPr lang="en-GB" sz="2000" i="1" dirty="0">
                        <a:latin typeface="Cambria Math" panose="02040503050406030204" pitchFamily="18" charset="0"/>
                        <a:ea typeface="Times New Roman" panose="02020603050405020304" pitchFamily="18" charset="0"/>
                        <a:cs typeface="Arial" panose="020B0604020202020204" pitchFamily="34" charset="0"/>
                      </a:rPr>
                      <m:t> </m:t>
                    </m:r>
                    <m:r>
                      <a:rPr lang="en-GB" sz="2000" i="1" dirty="0">
                        <a:latin typeface="Cambria Math" panose="02040503050406030204" pitchFamily="18" charset="0"/>
                        <a:ea typeface="Times New Roman" panose="02020603050405020304" pitchFamily="18" charset="0"/>
                        <a:cs typeface="Arial" panose="020B0604020202020204" pitchFamily="34" charset="0"/>
                      </a:rPr>
                      <m:t>𝑓𝑙𝑜𝑤</m:t>
                    </m:r>
                    <m:r>
                      <a:rPr lang="en-GB" sz="2000" i="1" dirty="0">
                        <a:latin typeface="Cambria Math" panose="02040503050406030204" pitchFamily="18" charset="0"/>
                        <a:ea typeface="Times New Roman" panose="02020603050405020304" pitchFamily="18" charset="0"/>
                        <a:cs typeface="Arial" panose="020B0604020202020204" pitchFamily="34" charset="0"/>
                      </a:rPr>
                      <m:t> = £2,700,000(€1.1199/£)= €3,023,704</m:t>
                    </m:r>
                  </m:oMath>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r>
                  <a:rPr lang="en-GB" sz="2000" dirty="0">
                    <a:ea typeface="Times New Roman" panose="02020603050405020304" pitchFamily="18" charset="0"/>
                    <a:cs typeface="Times" panose="02020603050405020304" pitchFamily="18" charset="0"/>
                  </a:rPr>
                  <a:t>                                                              </a:t>
                </a:r>
                <a14:m>
                  <m:oMath xmlns:m="http://schemas.openxmlformats.org/officeDocument/2006/math">
                    <m:r>
                      <a:rPr lang="en-GB" sz="2000" i="1" dirty="0">
                        <a:latin typeface="Cambria Math" panose="02040503050406030204" pitchFamily="18" charset="0"/>
                        <a:ea typeface="Times New Roman" panose="02020603050405020304" pitchFamily="18" charset="0"/>
                        <a:cs typeface="Arial" panose="020B0604020202020204" pitchFamily="34" charset="0"/>
                      </a:rPr>
                      <m:t>𝑌𝑒𝑎𝑟</m:t>
                    </m:r>
                    <m:r>
                      <a:rPr lang="en-GB" sz="2000" i="1" dirty="0">
                        <a:latin typeface="Cambria Math" panose="02040503050406030204" pitchFamily="18" charset="0"/>
                        <a:ea typeface="Times New Roman" panose="02020603050405020304" pitchFamily="18" charset="0"/>
                        <a:cs typeface="Arial" panose="020B0604020202020204" pitchFamily="34" charset="0"/>
                      </a:rPr>
                      <m:t> 2 </m:t>
                    </m:r>
                    <m:r>
                      <a:rPr lang="en-GB" sz="2000" i="1" dirty="0">
                        <a:latin typeface="Cambria Math" panose="02040503050406030204" pitchFamily="18" charset="0"/>
                        <a:ea typeface="Times New Roman" panose="02020603050405020304" pitchFamily="18" charset="0"/>
                        <a:cs typeface="Arial" panose="020B0604020202020204" pitchFamily="34" charset="0"/>
                      </a:rPr>
                      <m:t>𝑐𝑎𝑠h</m:t>
                    </m:r>
                    <m:r>
                      <a:rPr lang="en-GB" sz="2000" i="1" dirty="0">
                        <a:latin typeface="Cambria Math" panose="02040503050406030204" pitchFamily="18" charset="0"/>
                        <a:ea typeface="Times New Roman" panose="02020603050405020304" pitchFamily="18" charset="0"/>
                        <a:cs typeface="Arial" panose="020B0604020202020204" pitchFamily="34" charset="0"/>
                      </a:rPr>
                      <m:t> </m:t>
                    </m:r>
                    <m:r>
                      <a:rPr lang="en-GB" sz="2000" i="1" dirty="0">
                        <a:latin typeface="Cambria Math" panose="02040503050406030204" pitchFamily="18" charset="0"/>
                        <a:ea typeface="Times New Roman" panose="02020603050405020304" pitchFamily="18" charset="0"/>
                        <a:cs typeface="Arial" panose="020B0604020202020204" pitchFamily="34" charset="0"/>
                      </a:rPr>
                      <m:t>𝑓𝑙𝑜𝑤</m:t>
                    </m:r>
                    <m:r>
                      <a:rPr lang="en-GB" sz="2000" i="1" dirty="0">
                        <a:latin typeface="Cambria Math" panose="02040503050406030204" pitchFamily="18" charset="0"/>
                        <a:ea typeface="Times New Roman" panose="02020603050405020304" pitchFamily="18" charset="0"/>
                        <a:cs typeface="Arial" panose="020B0604020202020204" pitchFamily="34" charset="0"/>
                      </a:rPr>
                      <m:t> = £3,500,000(€1.1198/£)= €3,919,232</m:t>
                    </m:r>
                  </m:oMath>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r>
                  <a:rPr lang="en-GB" sz="2000" dirty="0">
                    <a:ea typeface="Times New Roman" panose="02020603050405020304" pitchFamily="18" charset="0"/>
                    <a:cs typeface="Times" panose="02020603050405020304" pitchFamily="18" charset="0"/>
                  </a:rPr>
                  <a:t>                                                             </a:t>
                </a:r>
                <a14:m>
                  <m:oMath xmlns:m="http://schemas.openxmlformats.org/officeDocument/2006/math">
                    <m:r>
                      <a:rPr lang="en-GB" sz="2000" i="1" dirty="0" smtClean="0">
                        <a:latin typeface="Cambria Math" panose="02040503050406030204" pitchFamily="18" charset="0"/>
                        <a:ea typeface="Times New Roman" panose="02020603050405020304" pitchFamily="18" charset="0"/>
                        <a:cs typeface="Times" panose="02020603050405020304" pitchFamily="18" charset="0"/>
                      </a:rPr>
                      <m:t>	</m:t>
                    </m:r>
                    <m:r>
                      <a:rPr lang="en-GB" sz="2000" i="1" dirty="0">
                        <a:latin typeface="Cambria Math" panose="02040503050406030204" pitchFamily="18" charset="0"/>
                        <a:ea typeface="Times New Roman" panose="02020603050405020304" pitchFamily="18" charset="0"/>
                        <a:cs typeface="Arial" panose="020B0604020202020204" pitchFamily="34" charset="0"/>
                      </a:rPr>
                      <m:t>𝑌𝑒𝑎𝑟</m:t>
                    </m:r>
                    <m:r>
                      <a:rPr lang="en-GB" sz="2000" i="1" dirty="0">
                        <a:latin typeface="Cambria Math" panose="02040503050406030204" pitchFamily="18" charset="0"/>
                        <a:ea typeface="Times New Roman" panose="02020603050405020304" pitchFamily="18" charset="0"/>
                        <a:cs typeface="Arial" panose="020B0604020202020204" pitchFamily="34" charset="0"/>
                      </a:rPr>
                      <m:t> 3 </m:t>
                    </m:r>
                    <m:r>
                      <a:rPr lang="en-GB" sz="2000" i="1" dirty="0">
                        <a:latin typeface="Cambria Math" panose="02040503050406030204" pitchFamily="18" charset="0"/>
                        <a:ea typeface="Times New Roman" panose="02020603050405020304" pitchFamily="18" charset="0"/>
                        <a:cs typeface="Arial" panose="020B0604020202020204" pitchFamily="34" charset="0"/>
                      </a:rPr>
                      <m:t>𝑐𝑎𝑠h</m:t>
                    </m:r>
                    <m:r>
                      <a:rPr lang="en-GB" sz="2000" i="1" dirty="0">
                        <a:latin typeface="Cambria Math" panose="02040503050406030204" pitchFamily="18" charset="0"/>
                        <a:ea typeface="Times New Roman" panose="02020603050405020304" pitchFamily="18" charset="0"/>
                        <a:cs typeface="Arial" panose="020B0604020202020204" pitchFamily="34" charset="0"/>
                      </a:rPr>
                      <m:t> </m:t>
                    </m:r>
                    <m:r>
                      <a:rPr lang="en-GB" sz="2000" i="1" dirty="0">
                        <a:latin typeface="Cambria Math" panose="02040503050406030204" pitchFamily="18" charset="0"/>
                        <a:ea typeface="Times New Roman" panose="02020603050405020304" pitchFamily="18" charset="0"/>
                        <a:cs typeface="Arial" panose="020B0604020202020204" pitchFamily="34" charset="0"/>
                      </a:rPr>
                      <m:t>𝑓𝑙𝑜𝑤</m:t>
                    </m:r>
                    <m:r>
                      <a:rPr lang="en-GB" sz="2000" i="1" dirty="0">
                        <a:latin typeface="Cambria Math" panose="02040503050406030204" pitchFamily="18" charset="0"/>
                        <a:ea typeface="Times New Roman" panose="02020603050405020304" pitchFamily="18" charset="0"/>
                        <a:cs typeface="Arial" panose="020B0604020202020204" pitchFamily="34" charset="0"/>
                      </a:rPr>
                      <m:t> = (£3,300,000 + £7,400,000)(€1.1197/£)= €11,980,480</m:t>
                    </m:r>
                  </m:oMath>
                </a14:m>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r>
                  <a:rPr lang="en-GB" sz="2000" dirty="0">
                    <a:latin typeface="Calibri" panose="020F0502020204030204" pitchFamily="34" charset="0"/>
                    <a:ea typeface="Times New Roman" panose="02020603050405020304" pitchFamily="18" charset="0"/>
                    <a:cs typeface="Times" panose="02020603050405020304" pitchFamily="18" charset="0"/>
                  </a:rPr>
                  <a:t>	And the NPV of the project will be:</a:t>
                </a:r>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0" indent="0" algn="just">
                  <a:spcAft>
                    <a:spcPts val="0"/>
                  </a:spcAft>
                  <a:buNone/>
                  <a:tabLst>
                    <a:tab pos="279400" algn="l"/>
                    <a:tab pos="3657600" algn="l"/>
                  </a:tabLst>
                </a:pPr>
                <a14:m>
                  <m:oMathPara xmlns:m="http://schemas.openxmlformats.org/officeDocument/2006/math">
                    <m:oMathParaPr>
                      <m:jc m:val="centerGroup"/>
                    </m:oMathParaPr>
                    <m:oMath xmlns:m="http://schemas.openxmlformats.org/officeDocument/2006/math">
                      <m:r>
                        <a:rPr lang="en-GB" sz="2000" b="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𝑁</m:t>
                      </m:r>
                      <m:r>
                        <a:rPr lang="en-GB" sz="200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𝑃𝑉</m:t>
                      </m:r>
                      <m:r>
                        <a:rPr lang="en-GB" sz="2000" i="1" dirty="0" smtClean="0">
                          <a:solidFill>
                            <a:srgbClr val="FF0000"/>
                          </a:solidFill>
                          <a:latin typeface="Cambria Math" panose="02040503050406030204" pitchFamily="18" charset="0"/>
                          <a:ea typeface="Times New Roman" panose="02020603050405020304" pitchFamily="18" charset="0"/>
                          <a:cs typeface="Times" panose="02020603050405020304" pitchFamily="18" charset="0"/>
                        </a:rPr>
                        <m:t> = –€13,440,000+ €3,023,704/1.13 + €3,919,232/1.132 + €11,980,480/1.133= €608,251.7</m:t>
                      </m:r>
                    </m:oMath>
                  </m:oMathPara>
                </a14:m>
                <a:endParaRPr lang="en-GB" sz="2000" dirty="0">
                  <a:solidFill>
                    <a:srgbClr val="FF0000"/>
                  </a:solidFill>
                  <a:latin typeface="Calibri" panose="020F0502020204030204" pitchFamily="34" charset="0"/>
                  <a:ea typeface="Times New Roman" panose="02020603050405020304" pitchFamily="18" charset="0"/>
                  <a:cs typeface="Arial" panose="020B0604020202020204" pitchFamily="34" charset="0"/>
                </a:endParaRPr>
              </a:p>
              <a:p>
                <a:pPr marL="109728" indent="0" algn="just">
                  <a:spcAft>
                    <a:spcPts val="0"/>
                  </a:spcAft>
                  <a:buNone/>
                  <a:tabLst>
                    <a:tab pos="279400" algn="l"/>
                  </a:tabLst>
                </a:pPr>
                <a:endParaRPr lang="en-GB" sz="2000" dirty="0">
                  <a:latin typeface="Calibri" panose="020F0502020204030204" pitchFamily="34" charset="0"/>
                  <a:ea typeface="Times New Roman" panose="02020603050405020304" pitchFamily="18" charset="0"/>
                  <a:cs typeface="Arial" panose="020B0604020202020204" pitchFamily="34" charset="0"/>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725" y="1132514"/>
                <a:ext cx="11845254" cy="5620624"/>
              </a:xfrm>
              <a:blipFill>
                <a:blip r:embed="rId2"/>
                <a:stretch>
                  <a:fillRect l="-412" t="-1085" r="-87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F416F59-7E99-4023-B213-D17F7F862F2F}"/>
              </a:ext>
            </a:extLst>
          </p:cNvPr>
          <p:cNvSpPr>
            <a:spLocks noGrp="1"/>
          </p:cNvSpPr>
          <p:nvPr>
            <p:ph type="sldNum" sz="quarter" idx="12"/>
          </p:nvPr>
        </p:nvSpPr>
        <p:spPr/>
        <p:txBody>
          <a:bodyPr/>
          <a:lstStyle/>
          <a:p>
            <a:fld id="{E268A2EE-60DF-4D9A-BDB5-E8B57244CE40}" type="slidenum">
              <a:rPr lang="en-GB" smtClean="0"/>
              <a:pPr/>
              <a:t>68</a:t>
            </a:fld>
            <a:endParaRPr lang="en-GB"/>
          </a:p>
        </p:txBody>
      </p:sp>
    </p:spTree>
    <p:extLst>
      <p:ext uri="{BB962C8B-B14F-4D97-AF65-F5344CB8AC3E}">
        <p14:creationId xmlns:p14="http://schemas.microsoft.com/office/powerpoint/2010/main" val="37538700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Competition &amp; Risks</a:t>
            </a:r>
          </a:p>
        </p:txBody>
      </p:sp>
      <p:sp>
        <p:nvSpPr>
          <p:cNvPr id="3" name="Content Placeholder 2"/>
          <p:cNvSpPr>
            <a:spLocks noGrp="1"/>
          </p:cNvSpPr>
          <p:nvPr>
            <p:ph idx="1"/>
          </p:nvPr>
        </p:nvSpPr>
        <p:spPr>
          <a:xfrm>
            <a:off x="285227" y="1258349"/>
            <a:ext cx="11421670" cy="5316187"/>
          </a:xfrm>
        </p:spPr>
        <p:txBody>
          <a:bodyPr>
            <a:normAutofit/>
          </a:bodyPr>
          <a:lstStyle/>
          <a:p>
            <a:pPr marL="0" lvl="0" indent="0">
              <a:buNone/>
            </a:pPr>
            <a:r>
              <a:rPr lang="en-US" sz="3200" dirty="0"/>
              <a:t>Learning Objectives:</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lang="en-US" altLang="en-US" sz="2200" dirty="0">
                <a:solidFill>
                  <a:srgbClr val="000000"/>
                </a:solidFill>
                <a:latin typeface="Arial"/>
              </a:rPr>
              <a:t>Explain the reasons that governments intervene in trade </a:t>
            </a: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Explain the instruments government have/use to promote or restrict trade</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prstClr val="black"/>
                </a:solidFill>
                <a:effectLst/>
                <a:uLnTx/>
                <a:uFillTx/>
                <a:latin typeface="Arial"/>
                <a:ea typeface="+mn-ea"/>
                <a:cs typeface="+mn-cs"/>
              </a:rPr>
              <a:t>Outline the various sources of political risk</a:t>
            </a: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altLang="en-US" sz="2200" b="0" i="0" u="none" strike="noStrike" kern="1200" cap="none" spc="0" normalizeH="0" baseline="0" noProof="0" dirty="0">
                <a:ln>
                  <a:noFill/>
                </a:ln>
                <a:solidFill>
                  <a:prstClr val="black"/>
                </a:solidFill>
                <a:effectLst/>
                <a:uLnTx/>
                <a:uFillTx/>
                <a:latin typeface="Arial"/>
                <a:ea typeface="+mn-ea"/>
                <a:cs typeface="+mn-cs"/>
              </a:rPr>
              <a:t>Explain how companies can manage political risk</a:t>
            </a: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69</a:t>
            </a:fld>
            <a:endParaRPr lang="en-GB"/>
          </a:p>
        </p:txBody>
      </p:sp>
      <p:sp>
        <p:nvSpPr>
          <p:cNvPr id="5" name="TextBox 4">
            <a:extLst>
              <a:ext uri="{FF2B5EF4-FFF2-40B4-BE49-F238E27FC236}">
                <a16:creationId xmlns:a16="http://schemas.microsoft.com/office/drawing/2014/main" id="{4F9F2F7B-288C-1FC9-E158-B48709939662}"/>
              </a:ext>
            </a:extLst>
          </p:cNvPr>
          <p:cNvSpPr txBox="1"/>
          <p:nvPr/>
        </p:nvSpPr>
        <p:spPr>
          <a:xfrm>
            <a:off x="485102" y="5395618"/>
            <a:ext cx="11421669" cy="492443"/>
          </a:xfrm>
          <a:prstGeom prst="rect">
            <a:avLst/>
          </a:prstGeom>
          <a:noFill/>
        </p:spPr>
        <p:txBody>
          <a:bodyPr wrap="square" rtlCol="0">
            <a:spAutoFit/>
          </a:bodyPr>
          <a:lstStyle/>
          <a:p>
            <a:pPr algn="ctr"/>
            <a:r>
              <a:rPr lang="en-GB" sz="800" dirty="0"/>
              <a:t>Some parts of this lecture is taken from the book “</a:t>
            </a:r>
            <a:r>
              <a:rPr lang="en-US" sz="800" dirty="0"/>
              <a:t>International Business: The Challenges of Globalization”, Ninth Edition, Global Edition, by John Wild and Kenneth Wild, 2019 Pearson Education Ltd</a:t>
            </a:r>
          </a:p>
          <a:p>
            <a:endParaRPr lang="en-GB" dirty="0"/>
          </a:p>
        </p:txBody>
      </p:sp>
    </p:spTree>
    <p:extLst>
      <p:ext uri="{BB962C8B-B14F-4D97-AF65-F5344CB8AC3E}">
        <p14:creationId xmlns:p14="http://schemas.microsoft.com/office/powerpoint/2010/main" val="4117846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From International Business to Globalisation</a:t>
            </a:r>
          </a:p>
        </p:txBody>
      </p:sp>
      <p:sp>
        <p:nvSpPr>
          <p:cNvPr id="3" name="Content Placeholder 2"/>
          <p:cNvSpPr>
            <a:spLocks noGrp="1"/>
          </p:cNvSpPr>
          <p:nvPr>
            <p:ph idx="1"/>
          </p:nvPr>
        </p:nvSpPr>
        <p:spPr>
          <a:xfrm>
            <a:off x="285227" y="1258349"/>
            <a:ext cx="11787168" cy="5316187"/>
          </a:xfrm>
        </p:spPr>
        <p:txBody>
          <a:bodyPr>
            <a:normAutofit/>
          </a:bodyPr>
          <a:lstStyle/>
          <a:p>
            <a:pPr marL="566928" indent="-457200">
              <a:buFont typeface="+mj-lt"/>
              <a:buAutoNum type="arabicPeriod" startAt="3"/>
            </a:pPr>
            <a:r>
              <a:rPr lang="en-US" sz="2000" b="1" dirty="0">
                <a:solidFill>
                  <a:srgbClr val="FF0000"/>
                </a:solidFill>
              </a:rPr>
              <a:t>Rise of Multinational Corporations</a:t>
            </a:r>
            <a:r>
              <a:rPr lang="en-US" sz="2000" dirty="0"/>
              <a:t>: By the late </a:t>
            </a:r>
            <a:r>
              <a:rPr lang="en-US" sz="2000" dirty="0">
                <a:solidFill>
                  <a:srgbClr val="FF0000"/>
                </a:solidFill>
              </a:rPr>
              <a:t>19th</a:t>
            </a:r>
            <a:r>
              <a:rPr lang="en-US" sz="2000" dirty="0"/>
              <a:t> and early </a:t>
            </a:r>
            <a:r>
              <a:rPr lang="en-US" sz="2000" dirty="0">
                <a:solidFill>
                  <a:srgbClr val="FF0000"/>
                </a:solidFill>
              </a:rPr>
              <a:t>20th</a:t>
            </a:r>
            <a:r>
              <a:rPr lang="en-US" sz="2000" dirty="0"/>
              <a:t> centuries, </a:t>
            </a:r>
            <a:r>
              <a:rPr lang="en-US" sz="2000" dirty="0">
                <a:solidFill>
                  <a:srgbClr val="FF0000"/>
                </a:solidFill>
              </a:rPr>
              <a:t>industrialisation</a:t>
            </a:r>
            <a:r>
              <a:rPr lang="en-US" sz="2000" dirty="0"/>
              <a:t> and the </a:t>
            </a:r>
            <a:r>
              <a:rPr lang="en-US" sz="2000" dirty="0">
                <a:solidFill>
                  <a:srgbClr val="FF0000"/>
                </a:solidFill>
              </a:rPr>
              <a:t>growth of global transportation </a:t>
            </a:r>
            <a:r>
              <a:rPr lang="en-US" sz="2000" dirty="0"/>
              <a:t>systems led to the emergence of </a:t>
            </a:r>
            <a:r>
              <a:rPr lang="en-US" sz="2000" b="1" dirty="0"/>
              <a:t>multinational corporations </a:t>
            </a:r>
            <a:r>
              <a:rPr lang="en-US" sz="2000" dirty="0"/>
              <a:t>(MNCs). These large enterprises had production, distribution, and marketing operations in multiple countries, allowing them to </a:t>
            </a:r>
            <a:r>
              <a:rPr lang="en-US" sz="2000" u="sng" dirty="0"/>
              <a:t>take advantage of resources</a:t>
            </a:r>
            <a:r>
              <a:rPr lang="en-US" sz="2000" dirty="0"/>
              <a:t>, </a:t>
            </a:r>
            <a:r>
              <a:rPr lang="en-US" sz="2000" u="sng" dirty="0"/>
              <a:t>labour, and markets worldwide</a:t>
            </a:r>
            <a:r>
              <a:rPr lang="en-US" sz="2000" dirty="0"/>
              <a:t>. This marked a </a:t>
            </a:r>
            <a:r>
              <a:rPr lang="en-US" sz="2000" u="sng" dirty="0"/>
              <a:t>significant shift from traditional international business</a:t>
            </a:r>
            <a:r>
              <a:rPr lang="en-US" sz="2000" dirty="0"/>
              <a:t>, as MNCs became increasingly integrated into the global economy.</a:t>
            </a:r>
          </a:p>
          <a:p>
            <a:pPr marL="566928" indent="-457200">
              <a:buFont typeface="+mj-lt"/>
              <a:buAutoNum type="arabicPeriod" startAt="3"/>
            </a:pPr>
            <a:endParaRPr lang="en-US" sz="2000" dirty="0"/>
          </a:p>
          <a:p>
            <a:pPr marL="566928" indent="-457200">
              <a:buFont typeface="+mj-lt"/>
              <a:buAutoNum type="arabicPeriod" startAt="3"/>
            </a:pPr>
            <a:r>
              <a:rPr lang="en-US" sz="2000" b="1" dirty="0">
                <a:solidFill>
                  <a:srgbClr val="FF0000"/>
                </a:solidFill>
              </a:rPr>
              <a:t>Trade </a:t>
            </a:r>
            <a:r>
              <a:rPr lang="en-US" sz="2000" b="1" dirty="0" err="1">
                <a:solidFill>
                  <a:srgbClr val="FF0000"/>
                </a:solidFill>
              </a:rPr>
              <a:t>Liberalisation</a:t>
            </a:r>
            <a:r>
              <a:rPr lang="en-US" sz="2000" b="1" dirty="0">
                <a:solidFill>
                  <a:srgbClr val="FF0000"/>
                </a:solidFill>
              </a:rPr>
              <a:t> and Economic Blocs</a:t>
            </a:r>
            <a:r>
              <a:rPr lang="en-US" sz="2000" dirty="0"/>
              <a:t>: After World War II, there was a growing recognition of the benefits of international economic cooperation. Countries began to </a:t>
            </a:r>
            <a:r>
              <a:rPr lang="en-US" sz="2000" dirty="0">
                <a:solidFill>
                  <a:srgbClr val="FF0000"/>
                </a:solidFill>
              </a:rPr>
              <a:t>lower trade barriers </a:t>
            </a:r>
            <a:r>
              <a:rPr lang="en-US" sz="2000" dirty="0"/>
              <a:t>and </a:t>
            </a:r>
            <a:r>
              <a:rPr lang="en-US" sz="2000" dirty="0">
                <a:solidFill>
                  <a:srgbClr val="FF0000"/>
                </a:solidFill>
              </a:rPr>
              <a:t>enter into agreements </a:t>
            </a:r>
            <a:r>
              <a:rPr lang="en-US" sz="2000" dirty="0"/>
              <a:t>to </a:t>
            </a:r>
            <a:r>
              <a:rPr lang="en-US" sz="2000" u="sng" dirty="0"/>
              <a:t>facilitate trade and investment</a:t>
            </a:r>
            <a:r>
              <a:rPr lang="en-US" sz="2000" dirty="0"/>
              <a:t>. Regional economic blocs like the </a:t>
            </a:r>
            <a:r>
              <a:rPr lang="en-US" sz="2000" b="1" dirty="0"/>
              <a:t>European Union </a:t>
            </a:r>
            <a:r>
              <a:rPr lang="en-US" sz="2000" dirty="0"/>
              <a:t>and </a:t>
            </a:r>
            <a:r>
              <a:rPr lang="en-US" sz="2000" b="1" dirty="0"/>
              <a:t>NAFTA </a:t>
            </a:r>
            <a:r>
              <a:rPr lang="en-US" sz="2000" dirty="0"/>
              <a:t>(</a:t>
            </a:r>
            <a:r>
              <a:rPr lang="en-US" sz="2000" dirty="0">
                <a:solidFill>
                  <a:srgbClr val="FF0000"/>
                </a:solidFill>
              </a:rPr>
              <a:t>North American Free Trade Agreement</a:t>
            </a:r>
            <a:r>
              <a:rPr lang="en-US" sz="2000" dirty="0"/>
              <a:t>) were established to foster economic integration among member nations. These developments further promoted economic interdependence and globalisation.</a:t>
            </a:r>
            <a:endParaRPr lang="en-GB" sz="20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a:t>
            </a:fld>
            <a:endParaRPr lang="en-GB"/>
          </a:p>
        </p:txBody>
      </p:sp>
    </p:spTree>
    <p:extLst>
      <p:ext uri="{BB962C8B-B14F-4D97-AF65-F5344CB8AC3E}">
        <p14:creationId xmlns:p14="http://schemas.microsoft.com/office/powerpoint/2010/main" val="189607382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6" y="692696"/>
            <a:ext cx="11630421"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Governments, International Competition &amp; Risks</a:t>
            </a:r>
          </a:p>
        </p:txBody>
      </p:sp>
      <p:sp>
        <p:nvSpPr>
          <p:cNvPr id="3" name="Content Placeholder 2"/>
          <p:cNvSpPr>
            <a:spLocks noGrp="1"/>
          </p:cNvSpPr>
          <p:nvPr>
            <p:ph idx="1"/>
          </p:nvPr>
        </p:nvSpPr>
        <p:spPr>
          <a:xfrm>
            <a:off x="285226" y="1258349"/>
            <a:ext cx="11740869" cy="5316187"/>
          </a:xfrm>
        </p:spPr>
        <p:txBody>
          <a:bodyPr>
            <a:normAutofit lnSpcReduction="10000"/>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Why do governments intervene to regulate their national trade?</a:t>
            </a:r>
          </a:p>
          <a:p>
            <a:pPr marL="342900" marR="0" lvl="0" indent="-342900" algn="l" defTabSz="914400" rtl="0" eaLnBrk="1" fontAlgn="auto" latinLnBrk="0" hangingPunct="1">
              <a:lnSpc>
                <a:spcPct val="100000"/>
              </a:lnSpc>
              <a:spcBef>
                <a:spcPts val="700"/>
              </a:spcBef>
              <a:spcAft>
                <a:spcPts val="0"/>
              </a:spcAft>
              <a:buClr>
                <a:srgbClr val="007FA3"/>
              </a:buClr>
              <a:buSzPct val="100000"/>
              <a:buFont typeface="Wingdings" panose="05000000000000000000" pitchFamily="2" charset="2"/>
              <a:buChar char="Ø"/>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Political Motives</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Protect jobs</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Preserve national security (</a:t>
            </a:r>
            <a:r>
              <a:rPr kumimoji="0" lang="en-US" sz="2000" i="0" u="none" strike="noStrike" kern="1200" cap="none" spc="0" normalizeH="0" baseline="0" noProof="0" dirty="0">
                <a:ln>
                  <a:noFill/>
                </a:ln>
                <a:solidFill>
                  <a:schemeClr val="accent1"/>
                </a:solidFill>
                <a:effectLst/>
                <a:uLnTx/>
                <a:uFillTx/>
                <a:latin typeface="Arial"/>
                <a:ea typeface="+mn-ea"/>
                <a:cs typeface="+mn-cs"/>
              </a:rPr>
              <a:t>Military equipment</a:t>
            </a:r>
            <a:r>
              <a:rPr kumimoji="0" lang="en-US" sz="2000" i="0" u="none" strike="noStrike" kern="1200" cap="none" spc="0" normalizeH="0" baseline="0" noProof="0" dirty="0">
                <a:ln>
                  <a:noFill/>
                </a:ln>
                <a:solidFill>
                  <a:prstClr val="black"/>
                </a:solidFill>
                <a:effectLst/>
                <a:uLnTx/>
                <a:uFillTx/>
                <a:latin typeface="Arial"/>
                <a:ea typeface="+mn-ea"/>
                <a:cs typeface="+mn-cs"/>
              </a:rPr>
              <a:t>, </a:t>
            </a:r>
            <a:r>
              <a:rPr kumimoji="0" lang="en-US" sz="2000" i="0" u="none" strike="noStrike" kern="1200" cap="none" spc="0" normalizeH="0" baseline="0" noProof="0" dirty="0">
                <a:ln>
                  <a:noFill/>
                </a:ln>
                <a:solidFill>
                  <a:schemeClr val="accent1"/>
                </a:solidFill>
                <a:effectLst/>
                <a:uLnTx/>
                <a:uFillTx/>
                <a:latin typeface="Arial"/>
                <a:ea typeface="+mn-ea"/>
                <a:cs typeface="+mn-cs"/>
              </a:rPr>
              <a:t>Prevent importing Genetically modified corps</a:t>
            </a:r>
            <a:r>
              <a:rPr kumimoji="0" lang="en-US" sz="2000" i="0" u="none" strike="noStrike" kern="1200" cap="none" spc="0" normalizeH="0" baseline="0" noProof="0" dirty="0">
                <a:ln>
                  <a:noFill/>
                </a:ln>
                <a:solidFill>
                  <a:prstClr val="black"/>
                </a:solidFill>
                <a:effectLst/>
                <a:uLnTx/>
                <a:uFillTx/>
                <a:latin typeface="Arial"/>
                <a:ea typeface="+mn-ea"/>
                <a:cs typeface="+mn-cs"/>
              </a:rPr>
              <a:t>) </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Respond to unfair trade </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Gain influence (</a:t>
            </a:r>
            <a:r>
              <a:rPr kumimoji="0" lang="en-US" sz="2000" i="0" u="none" strike="noStrike" kern="1200" cap="none" spc="0" normalizeH="0" baseline="0" noProof="0" dirty="0">
                <a:ln>
                  <a:noFill/>
                </a:ln>
                <a:solidFill>
                  <a:schemeClr val="accent1"/>
                </a:solidFill>
                <a:effectLst/>
                <a:uLnTx/>
                <a:uFillTx/>
                <a:latin typeface="Arial"/>
                <a:ea typeface="+mn-ea"/>
                <a:cs typeface="+mn-cs"/>
              </a:rPr>
              <a:t>in the region or on a bigger scale for political reasons, e.g., getting UN member votes in the time of crisis</a:t>
            </a:r>
            <a:r>
              <a:rPr kumimoji="0" lang="en-US" sz="2000" i="0" u="none" strike="noStrike" kern="1200" cap="none" spc="0" normalizeH="0" baseline="0" noProof="0" dirty="0">
                <a:ln>
                  <a:noFill/>
                </a:ln>
                <a:solidFill>
                  <a:prstClr val="black"/>
                </a:solidFill>
                <a:effectLst/>
                <a:uLnTx/>
                <a:uFillTx/>
                <a:latin typeface="Arial"/>
                <a:ea typeface="+mn-ea"/>
                <a:cs typeface="+mn-cs"/>
              </a:rPr>
              <a:t>)</a:t>
            </a:r>
          </a:p>
          <a:p>
            <a:pPr marL="342900" marR="0" lvl="0" indent="-342900" algn="l" defTabSz="914400" rtl="0" eaLnBrk="1" fontAlgn="auto" latinLnBrk="0" hangingPunct="1">
              <a:lnSpc>
                <a:spcPct val="100000"/>
              </a:lnSpc>
              <a:spcBef>
                <a:spcPts val="700"/>
              </a:spcBef>
              <a:spcAft>
                <a:spcPts val="0"/>
              </a:spcAft>
              <a:buClr>
                <a:srgbClr val="007FA3"/>
              </a:buClr>
              <a:buSzPct val="100000"/>
              <a:buFont typeface="Wingdings" panose="05000000000000000000" pitchFamily="2" charset="2"/>
              <a:buChar char="Ø"/>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Economic Motives</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Protect infant industries (</a:t>
            </a:r>
            <a:r>
              <a:rPr kumimoji="0" lang="en-US" sz="2000" i="0" u="none" strike="noStrike" kern="1200" cap="none" spc="0" normalizeH="0" baseline="0" noProof="0" dirty="0">
                <a:ln>
                  <a:noFill/>
                </a:ln>
                <a:solidFill>
                  <a:schemeClr val="accent1"/>
                </a:solidFill>
                <a:effectLst/>
                <a:uLnTx/>
                <a:uFillTx/>
                <a:latin typeface="Arial"/>
                <a:ea typeface="+mn-ea"/>
                <a:cs typeface="+mn-cs"/>
              </a:rPr>
              <a:t>industrial policy</a:t>
            </a:r>
            <a:r>
              <a:rPr kumimoji="0" lang="en-US" sz="2000" i="0" u="none" strike="noStrike" kern="1200" cap="none" spc="0" normalizeH="0" baseline="0" noProof="0" dirty="0">
                <a:ln>
                  <a:noFill/>
                </a:ln>
                <a:solidFill>
                  <a:prstClr val="black"/>
                </a:solidFill>
                <a:effectLst/>
                <a:uLnTx/>
                <a:uFillTx/>
                <a:latin typeface="Arial"/>
                <a:ea typeface="+mn-ea"/>
                <a:cs typeface="+mn-cs"/>
              </a:rPr>
              <a:t>)</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Pursue strategic trade policy (</a:t>
            </a:r>
            <a:r>
              <a:rPr kumimoji="0" lang="en-US" sz="2000" i="0" u="none" strike="noStrike" kern="1200" cap="none" spc="0" normalizeH="0" baseline="0" noProof="0" dirty="0">
                <a:ln>
                  <a:noFill/>
                </a:ln>
                <a:solidFill>
                  <a:schemeClr val="accent1"/>
                </a:solidFill>
                <a:effectLst/>
                <a:uLnTx/>
                <a:uFillTx/>
                <a:latin typeface="Arial"/>
                <a:ea typeface="+mn-ea"/>
                <a:cs typeface="+mn-cs"/>
              </a:rPr>
              <a:t>positive trade balance or consolidating the economic power of some industries against severe global competition, e.g.</a:t>
            </a:r>
            <a:r>
              <a:rPr kumimoji="0" lang="en-US" sz="2000" i="0" u="none" strike="noStrike" kern="1200" cap="none" spc="0" normalizeH="0" baseline="0" noProof="0" dirty="0">
                <a:ln>
                  <a:noFill/>
                </a:ln>
                <a:solidFill>
                  <a:prstClr val="black"/>
                </a:solidFill>
                <a:effectLst/>
                <a:uLnTx/>
                <a:uFillTx/>
                <a:latin typeface="Arial"/>
                <a:ea typeface="+mn-ea"/>
                <a:cs typeface="+mn-cs"/>
              </a:rPr>
              <a:t>, </a:t>
            </a:r>
            <a:r>
              <a:rPr kumimoji="0" lang="en-US" sz="2000" i="0" u="none" strike="noStrike" kern="1200" cap="none" spc="0" normalizeH="0" baseline="0" noProof="0" dirty="0">
                <a:ln>
                  <a:noFill/>
                </a:ln>
                <a:solidFill>
                  <a:schemeClr val="accent1"/>
                </a:solidFill>
                <a:effectLst/>
                <a:uLnTx/>
                <a:uFillTx/>
                <a:latin typeface="Arial"/>
                <a:ea typeface="+mn-ea"/>
                <a:cs typeface="+mn-cs"/>
              </a:rPr>
              <a:t>shipbuilding in South Korea</a:t>
            </a:r>
            <a:r>
              <a:rPr kumimoji="0" lang="en-US" sz="2000" i="0" u="none" strike="noStrike" kern="1200" cap="none" spc="0" normalizeH="0" baseline="0" noProof="0" dirty="0">
                <a:ln>
                  <a:noFill/>
                </a:ln>
                <a:solidFill>
                  <a:prstClr val="black"/>
                </a:solidFill>
                <a:effectLst/>
                <a:uLnTx/>
                <a:uFillTx/>
                <a:latin typeface="Arial"/>
                <a:ea typeface="+mn-ea"/>
                <a:cs typeface="+mn-cs"/>
              </a:rPr>
              <a:t>) </a:t>
            </a:r>
          </a:p>
          <a:p>
            <a:pPr marL="342900" marR="0" lvl="0" indent="-342900" algn="l" defTabSz="914400" rtl="0" eaLnBrk="1" fontAlgn="auto" latinLnBrk="0" hangingPunct="1">
              <a:lnSpc>
                <a:spcPct val="100000"/>
              </a:lnSpc>
              <a:spcBef>
                <a:spcPts val="700"/>
              </a:spcBef>
              <a:spcAft>
                <a:spcPts val="0"/>
              </a:spcAft>
              <a:buClr>
                <a:srgbClr val="007FA3"/>
              </a:buClr>
              <a:buSzPct val="100000"/>
              <a:buFont typeface="Wingdings" panose="05000000000000000000" pitchFamily="2" charset="2"/>
              <a:buChar char="Ø"/>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Cultural Motives</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Achieve cultural objectives </a:t>
            </a:r>
          </a:p>
          <a:p>
            <a:pPr marL="514350" marR="0" lvl="0" indent="-514350" algn="l" defTabSz="914400" rtl="0" eaLnBrk="1" fontAlgn="auto" latinLnBrk="0" hangingPunct="1">
              <a:lnSpc>
                <a:spcPct val="100000"/>
              </a:lnSpc>
              <a:spcBef>
                <a:spcPts val="700"/>
              </a:spcBef>
              <a:spcAft>
                <a:spcPts val="0"/>
              </a:spcAft>
              <a:buClr>
                <a:srgbClr val="007FA3"/>
              </a:buClr>
              <a:buSzPct val="100000"/>
              <a:buFont typeface="+mj-lt"/>
              <a:buAutoNum type="romanLcPeriod"/>
              <a:tabLst/>
              <a:defRPr/>
            </a:pPr>
            <a:r>
              <a:rPr kumimoji="0" lang="en-US" sz="2000" i="0" u="none" strike="noStrike" kern="1200" cap="none" spc="0" normalizeH="0" baseline="0" noProof="0" dirty="0">
                <a:ln>
                  <a:noFill/>
                </a:ln>
                <a:solidFill>
                  <a:prstClr val="black"/>
                </a:solidFill>
                <a:effectLst/>
                <a:uLnTx/>
                <a:uFillTx/>
                <a:latin typeface="Arial"/>
                <a:ea typeface="+mn-ea"/>
                <a:cs typeface="+mn-cs"/>
              </a:rPr>
              <a:t>Protection of national identity</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marL="514350" marR="0" lvl="0" indent="-514350" algn="l" defTabSz="914400" rtl="0" eaLnBrk="1" fontAlgn="auto" latinLnBrk="0" hangingPunct="1">
              <a:lnSpc>
                <a:spcPct val="100000"/>
              </a:lnSpc>
              <a:spcBef>
                <a:spcPts val="1500"/>
              </a:spcBef>
              <a:spcAft>
                <a:spcPts val="0"/>
              </a:spcAft>
              <a:buClr>
                <a:srgbClr val="007FA3"/>
              </a:buClr>
              <a:buSzPct val="100000"/>
              <a:buFont typeface="+mj-lt"/>
              <a:buAutoNum type="romanUcPeriod"/>
              <a:tabLst/>
              <a:defRPr/>
            </a:pPr>
            <a:endParaRPr kumimoji="0" lang="en-US" altLang="en-US" sz="2200" b="0" i="0" u="none" strike="noStrike" kern="1200" cap="none" spc="0" normalizeH="0" baseline="0" noProof="0" dirty="0">
              <a:ln>
                <a:noFill/>
              </a:ln>
              <a:solidFill>
                <a:srgbClr val="000000"/>
              </a:solidFill>
              <a:effectLst/>
              <a:uLnTx/>
              <a:uFillTx/>
              <a:latin typeface="Arial"/>
              <a:ea typeface="+mn-ea"/>
              <a:cs typeface="+mn-cs"/>
            </a:endParaRPr>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70</a:t>
            </a:fld>
            <a:endParaRPr lang="en-GB"/>
          </a:p>
        </p:txBody>
      </p:sp>
      <p:sp>
        <p:nvSpPr>
          <p:cNvPr id="7" name="TextBox 6">
            <a:extLst>
              <a:ext uri="{FF2B5EF4-FFF2-40B4-BE49-F238E27FC236}">
                <a16:creationId xmlns:a16="http://schemas.microsoft.com/office/drawing/2014/main" id="{FB199BA5-A31E-D00F-A057-C62A9041B772}"/>
              </a:ext>
            </a:extLst>
          </p:cNvPr>
          <p:cNvSpPr txBox="1"/>
          <p:nvPr/>
        </p:nvSpPr>
        <p:spPr>
          <a:xfrm>
            <a:off x="5104436" y="5488301"/>
            <a:ext cx="6481822" cy="923330"/>
          </a:xfrm>
          <a:prstGeom prst="rect">
            <a:avLst/>
          </a:prstGeom>
          <a:noFill/>
        </p:spPr>
        <p:txBody>
          <a:bodyPr wrap="square" rtlCol="0">
            <a:spAutoFit/>
          </a:bodyPr>
          <a:lstStyle/>
          <a:p>
            <a:r>
              <a:rPr lang="en-US" dirty="0"/>
              <a:t>“</a:t>
            </a:r>
            <a:r>
              <a:rPr lang="en-US" dirty="0">
                <a:solidFill>
                  <a:schemeClr val="accent1"/>
                </a:solidFill>
              </a:rPr>
              <a:t>French law bans foreign-language words from all business &amp; gov. Communications</a:t>
            </a:r>
            <a:r>
              <a:rPr lang="en-US" dirty="0"/>
              <a:t>” + </a:t>
            </a:r>
            <a:r>
              <a:rPr lang="en-US" dirty="0">
                <a:solidFill>
                  <a:srgbClr val="FF0000"/>
                </a:solidFill>
              </a:rPr>
              <a:t>35%</a:t>
            </a:r>
            <a:r>
              <a:rPr lang="en-US" dirty="0">
                <a:solidFill>
                  <a:schemeClr val="accent1"/>
                </a:solidFill>
              </a:rPr>
              <a:t> of the music played on Canadian radio must be from Canadian artists</a:t>
            </a:r>
            <a:r>
              <a:rPr lang="en-US" dirty="0"/>
              <a:t>)</a:t>
            </a:r>
          </a:p>
        </p:txBody>
      </p:sp>
      <p:sp>
        <p:nvSpPr>
          <p:cNvPr id="8" name="Left Brace 7">
            <a:extLst>
              <a:ext uri="{FF2B5EF4-FFF2-40B4-BE49-F238E27FC236}">
                <a16:creationId xmlns:a16="http://schemas.microsoft.com/office/drawing/2014/main" id="{9F39AA05-4D4A-2762-8F5D-2BD545C24543}"/>
              </a:ext>
            </a:extLst>
          </p:cNvPr>
          <p:cNvSpPr/>
          <p:nvPr/>
        </p:nvSpPr>
        <p:spPr>
          <a:xfrm>
            <a:off x="4815068" y="5482205"/>
            <a:ext cx="173621" cy="97488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Tree>
    <p:extLst>
      <p:ext uri="{BB962C8B-B14F-4D97-AF65-F5344CB8AC3E}">
        <p14:creationId xmlns:p14="http://schemas.microsoft.com/office/powerpoint/2010/main" val="380300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fade">
                                      <p:cBhvr>
                                        <p:cTn id="17" dur="500"/>
                                        <p:tgtEl>
                                          <p:spTgt spid="3">
                                            <p:txEl>
                                              <p:pRg st="9" end="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7">
                                            <p:txEl>
                                              <p:pRg st="0" end="0"/>
                                            </p:txEl>
                                          </p:spTgt>
                                        </p:tgtEl>
                                        <p:attrNameLst>
                                          <p:attrName>style.visibility</p:attrName>
                                        </p:attrNameLst>
                                      </p:cBhvr>
                                      <p:to>
                                        <p:strVal val="visible"/>
                                      </p:to>
                                    </p:set>
                                    <p:animEffect transition="in" filter="fade">
                                      <p:cBhvr>
                                        <p:cTn id="6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International Competition &amp; Risks</a:t>
            </a:r>
          </a:p>
        </p:txBody>
      </p:sp>
      <p:sp>
        <p:nvSpPr>
          <p:cNvPr id="3" name="Content Placeholder 2"/>
          <p:cNvSpPr>
            <a:spLocks noGrp="1"/>
          </p:cNvSpPr>
          <p:nvPr>
            <p:ph idx="1"/>
          </p:nvPr>
        </p:nvSpPr>
        <p:spPr>
          <a:xfrm>
            <a:off x="285227" y="1258349"/>
            <a:ext cx="11421670" cy="5316187"/>
          </a:xfrm>
        </p:spPr>
        <p:txBody>
          <a:bodyPr>
            <a:normAutofit/>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altLang="en-US" sz="2200" dirty="0">
                <a:solidFill>
                  <a:srgbClr val="000000"/>
                </a:solidFill>
                <a:latin typeface="Arial"/>
              </a:rPr>
              <a:t>US, EU &amp; Canada Used Multi-Fiber Arrangement (MFA) between </a:t>
            </a:r>
            <a:r>
              <a:rPr lang="en-US" altLang="en-US" sz="2200" dirty="0">
                <a:solidFill>
                  <a:srgbClr val="FF0000"/>
                </a:solidFill>
                <a:latin typeface="Arial"/>
              </a:rPr>
              <a:t>1974</a:t>
            </a:r>
            <a:r>
              <a:rPr lang="en-US" altLang="en-US" sz="2200" dirty="0">
                <a:solidFill>
                  <a:srgbClr val="000000"/>
                </a:solidFill>
                <a:latin typeface="Arial"/>
              </a:rPr>
              <a:t> and </a:t>
            </a:r>
            <a:r>
              <a:rPr lang="en-US" altLang="en-US" sz="2200" dirty="0">
                <a:solidFill>
                  <a:srgbClr val="FF0000"/>
                </a:solidFill>
                <a:latin typeface="Arial"/>
              </a:rPr>
              <a:t>2004</a:t>
            </a:r>
            <a:r>
              <a:rPr lang="en-US" altLang="en-US" sz="2200" dirty="0">
                <a:solidFill>
                  <a:srgbClr val="000000"/>
                </a:solidFill>
                <a:latin typeface="Arial"/>
              </a:rPr>
              <a:t> to regulate the imports of cheaper textile and clothing from China and India (due to economy of scale in production and lower wages in these </a:t>
            </a:r>
            <a:r>
              <a:rPr lang="en-US" altLang="en-US" sz="2200" dirty="0" err="1">
                <a:solidFill>
                  <a:srgbClr val="000000"/>
                </a:solidFill>
                <a:latin typeface="Arial"/>
              </a:rPr>
              <a:t>countriess</a:t>
            </a:r>
            <a:r>
              <a:rPr lang="en-US" altLang="en-US" sz="2200" dirty="0">
                <a:solidFill>
                  <a:srgbClr val="000000"/>
                </a:solidFill>
                <a:latin typeface="Arial"/>
              </a:rPr>
              <a:t>) to safeguard their manufacturing businesses.  </a:t>
            </a:r>
            <a:r>
              <a:rPr kumimoji="0" lang="en-US" altLang="en-US" sz="2200" b="0" i="0" u="none" strike="noStrike" kern="1200" cap="none" spc="0" normalizeH="0" baseline="0" noProof="0" dirty="0">
                <a:ln>
                  <a:noFill/>
                </a:ln>
                <a:solidFill>
                  <a:srgbClr val="000000"/>
                </a:solidFill>
                <a:effectLst/>
                <a:uLnTx/>
                <a:uFillTx/>
                <a:latin typeface="Arial"/>
                <a:ea typeface="+mn-ea"/>
                <a:cs typeface="+mn-cs"/>
              </a:rPr>
              <a:t>  </a:t>
            </a:r>
          </a:p>
          <a:p>
            <a:pPr>
              <a:spcAft>
                <a:spcPts val="600"/>
              </a:spcAft>
              <a:buFont typeface="Arial" panose="020B0604020202020204" pitchFamily="34" charset="0"/>
              <a:buChar char="•"/>
            </a:pPr>
            <a:endParaRPr lang="en-GB" sz="2400" dirty="0"/>
          </a:p>
          <a:p>
            <a:pPr marL="109728" indent="0">
              <a:buNone/>
            </a:pPr>
            <a:r>
              <a:rPr kumimoji="0" lang="en-US" sz="2000" b="0" i="0" u="none" strike="noStrike" kern="1200" cap="none" spc="0" normalizeH="0" baseline="0" noProof="0" dirty="0">
                <a:ln>
                  <a:noFill/>
                </a:ln>
                <a:solidFill>
                  <a:prstClr val="black"/>
                </a:solidFill>
                <a:effectLst/>
                <a:uLnTx/>
                <a:uFillTx/>
                <a:latin typeface="Arial"/>
                <a:ea typeface="+mn-ea"/>
                <a:cs typeface="+mn-cs"/>
              </a:rPr>
              <a:t>Multifiber Arrangement (</a:t>
            </a:r>
            <a:r>
              <a:rPr kumimoji="0" lang="en-US" sz="2000" b="0" i="0" u="none" strike="noStrike" kern="1200" cap="none" spc="0" normalizeH="0" baseline="0" noProof="0" dirty="0">
                <a:ln>
                  <a:noFill/>
                </a:ln>
                <a:solidFill>
                  <a:prstClr val="black"/>
                </a:solidFill>
                <a:effectLst/>
                <a:uLnTx/>
                <a:uFillTx/>
                <a:latin typeface="Arial"/>
                <a:ea typeface="+mn-ea"/>
                <a:cs typeface="+mn-cs"/>
                <a:hlinkClick r:id="rId2"/>
              </a:rPr>
              <a:t>https://www.wto.org/english/tratop_e/texti_e/texintro_e.htm</a:t>
            </a:r>
            <a:r>
              <a:rPr kumimoji="0" lang="en-US" sz="2000" b="0" i="0" u="none" strike="noStrike" kern="1200" cap="none" spc="0" normalizeH="0" baseline="0" noProof="0" dirty="0">
                <a:ln>
                  <a:noFill/>
                </a:ln>
                <a:solidFill>
                  <a:prstClr val="black"/>
                </a:solidFill>
                <a:effectLst/>
                <a:uLnTx/>
                <a:uFillTx/>
                <a:latin typeface="Arial"/>
                <a:ea typeface="+mn-ea"/>
                <a:cs typeface="+mn-cs"/>
              </a:rPr>
              <a:t>)</a:t>
            </a: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71</a:t>
            </a:fld>
            <a:endParaRPr lang="en-GB"/>
          </a:p>
        </p:txBody>
      </p:sp>
      <p:pic>
        <p:nvPicPr>
          <p:cNvPr id="5" name="Picture 4">
            <a:extLst>
              <a:ext uri="{FF2B5EF4-FFF2-40B4-BE49-F238E27FC236}">
                <a16:creationId xmlns:a16="http://schemas.microsoft.com/office/drawing/2014/main" id="{043D1F48-D7C5-EB34-DA13-D24BD488002F}"/>
              </a:ext>
            </a:extLst>
          </p:cNvPr>
          <p:cNvPicPr>
            <a:picLocks noChangeAspect="1"/>
          </p:cNvPicPr>
          <p:nvPr/>
        </p:nvPicPr>
        <p:blipFill>
          <a:blip r:embed="rId3"/>
          <a:stretch>
            <a:fillRect/>
          </a:stretch>
        </p:blipFill>
        <p:spPr>
          <a:xfrm>
            <a:off x="6596426" y="3916442"/>
            <a:ext cx="4115157" cy="2542252"/>
          </a:xfrm>
          <a:prstGeom prst="rect">
            <a:avLst/>
          </a:prstGeom>
        </p:spPr>
      </p:pic>
      <p:sp>
        <p:nvSpPr>
          <p:cNvPr id="6" name="TextBox 5">
            <a:extLst>
              <a:ext uri="{FF2B5EF4-FFF2-40B4-BE49-F238E27FC236}">
                <a16:creationId xmlns:a16="http://schemas.microsoft.com/office/drawing/2014/main" id="{6AD173F8-76B3-488F-7D3E-68913E5ED0FA}"/>
              </a:ext>
            </a:extLst>
          </p:cNvPr>
          <p:cNvSpPr txBox="1"/>
          <p:nvPr/>
        </p:nvSpPr>
        <p:spPr>
          <a:xfrm>
            <a:off x="485103" y="3928017"/>
            <a:ext cx="5846249" cy="1200329"/>
          </a:xfrm>
          <a:prstGeom prst="rect">
            <a:avLst/>
          </a:prstGeom>
          <a:noFill/>
        </p:spPr>
        <p:txBody>
          <a:bodyPr wrap="square" rtlCol="0">
            <a:spAutoFit/>
          </a:bodyPr>
          <a:lstStyle/>
          <a:p>
            <a:pPr marL="285750" indent="-285750">
              <a:buFont typeface="Arial" panose="020B0604020202020204" pitchFamily="34" charset="0"/>
              <a:buChar char="•"/>
            </a:pPr>
            <a:r>
              <a:rPr lang="en-GB" sz="2400" dirty="0"/>
              <a:t>Governments use different instruments to </a:t>
            </a:r>
            <a:r>
              <a:rPr lang="en-GB" sz="2400" dirty="0">
                <a:solidFill>
                  <a:srgbClr val="FF0000"/>
                </a:solidFill>
              </a:rPr>
              <a:t>promote</a:t>
            </a:r>
            <a:r>
              <a:rPr lang="en-GB" sz="2400" dirty="0"/>
              <a:t> or </a:t>
            </a:r>
            <a:r>
              <a:rPr lang="en-GB" sz="2400" dirty="0">
                <a:solidFill>
                  <a:srgbClr val="FF0000"/>
                </a:solidFill>
              </a:rPr>
              <a:t>restrict</a:t>
            </a:r>
            <a:r>
              <a:rPr lang="en-GB" sz="2400" dirty="0"/>
              <a:t> trade for their national interests: </a:t>
            </a:r>
          </a:p>
        </p:txBody>
      </p:sp>
    </p:spTree>
    <p:extLst>
      <p:ext uri="{BB962C8B-B14F-4D97-AF65-F5344CB8AC3E}">
        <p14:creationId xmlns:p14="http://schemas.microsoft.com/office/powerpoint/2010/main" val="21097751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Instruments of Trade Promotion</a:t>
            </a:r>
          </a:p>
        </p:txBody>
      </p:sp>
      <p:sp>
        <p:nvSpPr>
          <p:cNvPr id="3" name="Content Placeholder 2"/>
          <p:cNvSpPr>
            <a:spLocks noGrp="1"/>
          </p:cNvSpPr>
          <p:nvPr>
            <p:ph idx="1"/>
          </p:nvPr>
        </p:nvSpPr>
        <p:spPr>
          <a:xfrm>
            <a:off x="285227" y="1258349"/>
            <a:ext cx="11421670" cy="5316187"/>
          </a:xfrm>
        </p:spPr>
        <p:txBody>
          <a:bodyPr>
            <a:normAutofit/>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1. Trade Promotion</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Subsidies</a:t>
            </a:r>
            <a:r>
              <a:rPr kumimoji="0" lang="en-US" sz="2200" b="0" i="0" u="none" strike="noStrike" kern="1200" cap="none" spc="0" normalizeH="0" baseline="0" noProof="0" dirty="0">
                <a:ln>
                  <a:noFill/>
                </a:ln>
                <a:solidFill>
                  <a:prstClr val="black"/>
                </a:solidFill>
                <a:effectLst/>
                <a:uLnTx/>
                <a:uFillTx/>
                <a:latin typeface="Arial"/>
                <a:ea typeface="+mn-ea"/>
                <a:cs typeface="+mn-cs"/>
              </a:rPr>
              <a:t> (Financial assistance: Cash payment, Low-interest loan, price supports, etc.)</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Export Financing </a:t>
            </a:r>
            <a:r>
              <a:rPr kumimoji="0" lang="en-US" sz="2200" b="0" i="0" u="none" strike="noStrike" kern="1200" cap="none" spc="0" normalizeH="0" baseline="0" noProof="0" dirty="0">
                <a:ln>
                  <a:noFill/>
                </a:ln>
                <a:solidFill>
                  <a:prstClr val="black"/>
                </a:solidFill>
                <a:effectLst/>
                <a:uLnTx/>
                <a:uFillTx/>
                <a:latin typeface="Arial"/>
                <a:ea typeface="+mn-ea"/>
                <a:cs typeface="+mn-cs"/>
              </a:rPr>
              <a:t>(all above financial assistance + loan guarantee by the government)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Foreign Trade Zones </a:t>
            </a:r>
            <a:r>
              <a:rPr kumimoji="0" lang="en-US" sz="2200" b="0" i="0" u="none" strike="noStrike" kern="1200" cap="none" spc="0" normalizeH="0" baseline="0" noProof="0" dirty="0">
                <a:ln>
                  <a:noFill/>
                </a:ln>
                <a:solidFill>
                  <a:prstClr val="black"/>
                </a:solidFill>
                <a:effectLst/>
                <a:uLnTx/>
                <a:uFillTx/>
                <a:latin typeface="Arial"/>
                <a:ea typeface="+mn-ea"/>
                <a:cs typeface="+mn-cs"/>
              </a:rPr>
              <a:t>(</a:t>
            </a:r>
            <a:r>
              <a:rPr kumimoji="0" lang="en-US" sz="2200" b="0" i="0" u="none" strike="noStrike" kern="1200" cap="none" spc="0" normalizeH="0" baseline="0" noProof="0" dirty="0">
                <a:ln>
                  <a:noFill/>
                </a:ln>
                <a:solidFill>
                  <a:srgbClr val="FF0000"/>
                </a:solidFill>
                <a:effectLst/>
                <a:uLnTx/>
                <a:uFillTx/>
                <a:latin typeface="Arial"/>
                <a:ea typeface="+mn-ea"/>
                <a:cs typeface="+mn-cs"/>
              </a:rPr>
              <a:t>FTZ</a:t>
            </a:r>
            <a:r>
              <a:rPr kumimoji="0" lang="en-US" sz="2200" b="0" i="0" u="none" strike="noStrike" kern="1200" cap="none" spc="0" normalizeH="0" baseline="0" noProof="0" dirty="0">
                <a:ln>
                  <a:noFill/>
                </a:ln>
                <a:solidFill>
                  <a:prstClr val="black"/>
                </a:solidFill>
                <a:effectLst/>
                <a:uLnTx/>
                <a:uFillTx/>
                <a:latin typeface="Arial"/>
                <a:ea typeface="+mn-ea"/>
                <a:cs typeface="+mn-cs"/>
              </a:rPr>
              <a:t>) (a designated geographic region through which merchandise is allowed to pass with lower customs duties (taxes) and/or fewer customs procedures)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srgbClr val="FF0000"/>
                </a:solidFill>
                <a:effectLst/>
                <a:uLnTx/>
                <a:uFillTx/>
                <a:latin typeface="Arial"/>
                <a:ea typeface="+mn-ea"/>
                <a:cs typeface="+mn-cs"/>
              </a:rPr>
              <a:t>Special Government Agencies </a:t>
            </a:r>
            <a:r>
              <a:rPr kumimoji="0" lang="en-US" sz="2200" b="0" i="0" u="none" strike="noStrike" kern="1200" cap="none" spc="0" normalizeH="0" baseline="0" noProof="0" dirty="0">
                <a:ln>
                  <a:noFill/>
                </a:ln>
                <a:solidFill>
                  <a:prstClr val="black"/>
                </a:solidFill>
                <a:effectLst/>
                <a:uLnTx/>
                <a:uFillTx/>
                <a:latin typeface="Arial"/>
                <a:ea typeface="+mn-ea"/>
                <a:cs typeface="+mn-cs"/>
              </a:rPr>
              <a:t>(to promote the growth of the export of mostly small and medium-sized companies, e.g., Japan External Trade Organization (JETRO: </a:t>
            </a:r>
            <a:r>
              <a:rPr kumimoji="0" lang="en-US" sz="2200" b="0" i="0" u="none" strike="noStrike" kern="1200" cap="none" spc="0" normalizeH="0" baseline="0" noProof="0" dirty="0">
                <a:ln>
                  <a:noFill/>
                </a:ln>
                <a:solidFill>
                  <a:prstClr val="black"/>
                </a:solidFill>
                <a:effectLst/>
                <a:uLnTx/>
                <a:uFillTx/>
                <a:latin typeface="Arial"/>
                <a:ea typeface="+mn-ea"/>
                <a:cs typeface="+mn-cs"/>
                <a:hlinkClick r:id="rId2"/>
              </a:rPr>
              <a:t>www.jetro.go.jp</a:t>
            </a:r>
            <a:r>
              <a:rPr kumimoji="0" lang="en-US" sz="2200" b="0" i="0" u="none" strike="noStrike" kern="1200" cap="none" spc="0" normalizeH="0" baseline="0" noProof="0" dirty="0">
                <a:ln>
                  <a:noFill/>
                </a:ln>
                <a:solidFill>
                  <a:prstClr val="black"/>
                </a:solidFill>
                <a:effectLst/>
                <a:uLnTx/>
                <a:uFillTx/>
                <a:latin typeface="Arial"/>
                <a:ea typeface="+mn-ea"/>
                <a:cs typeface="+mn-cs"/>
              </a:rPr>
              <a:t>)</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lang="en-GB" sz="22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72</a:t>
            </a:fld>
            <a:endParaRPr lang="en-GB"/>
          </a:p>
        </p:txBody>
      </p:sp>
    </p:spTree>
    <p:extLst>
      <p:ext uri="{BB962C8B-B14F-4D97-AF65-F5344CB8AC3E}">
        <p14:creationId xmlns:p14="http://schemas.microsoft.com/office/powerpoint/2010/main" val="194623807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Instruments of Trade Restrictions</a:t>
            </a:r>
          </a:p>
        </p:txBody>
      </p:sp>
      <p:sp>
        <p:nvSpPr>
          <p:cNvPr id="3" name="Content Placeholder 2"/>
          <p:cNvSpPr>
            <a:spLocks noGrp="1"/>
          </p:cNvSpPr>
          <p:nvPr>
            <p:ph idx="1"/>
          </p:nvPr>
        </p:nvSpPr>
        <p:spPr>
          <a:xfrm>
            <a:off x="285227" y="1258349"/>
            <a:ext cx="11421670" cy="5316187"/>
          </a:xfrm>
        </p:spPr>
        <p:txBody>
          <a:bodyPr>
            <a:normAutofit fontScale="85000" lnSpcReduction="20000"/>
          </a:bodyPr>
          <a:lstStyle/>
          <a:p>
            <a:pPr marL="457200" marR="0" lvl="0" indent="-457200" algn="l" defTabSz="914400" rtl="0" eaLnBrk="1" fontAlgn="auto" latinLnBrk="0" hangingPunct="1">
              <a:lnSpc>
                <a:spcPct val="100000"/>
              </a:lnSpc>
              <a:spcBef>
                <a:spcPts val="1500"/>
              </a:spcBef>
              <a:spcAft>
                <a:spcPts val="0"/>
              </a:spcAft>
              <a:buClr>
                <a:srgbClr val="007FA3"/>
              </a:buClr>
              <a:buSzPct val="100000"/>
              <a:buFont typeface="+mj-lt"/>
              <a:buAutoNum type="arabicPeriod" startAt="2"/>
              <a:tabLst/>
              <a:defRPr/>
            </a:pPr>
            <a:r>
              <a:rPr kumimoji="0" lang="en-US" sz="2600" b="1" i="0" u="none" strike="noStrike" kern="1200" cap="none" spc="0" normalizeH="0" baseline="0" noProof="0" dirty="0">
                <a:ln>
                  <a:noFill/>
                </a:ln>
                <a:solidFill>
                  <a:prstClr val="black"/>
                </a:solidFill>
                <a:effectLst/>
                <a:uLnTx/>
                <a:uFillTx/>
                <a:latin typeface="Arial"/>
                <a:ea typeface="+mn-ea"/>
                <a:cs typeface="+mn-cs"/>
              </a:rPr>
              <a:t>Trade Restrictions</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kumimoji="0" lang="en-US" sz="800" b="1"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Tariffs</a:t>
            </a:r>
            <a:r>
              <a:rPr kumimoji="0" lang="en-US" sz="2400" b="0" i="0" u="none" strike="noStrike" kern="1200" cap="none" spc="0" normalizeH="0" baseline="0" noProof="0" dirty="0">
                <a:ln>
                  <a:noFill/>
                </a:ln>
                <a:solidFill>
                  <a:prstClr val="black"/>
                </a:solidFill>
                <a:effectLst/>
                <a:uLnTx/>
                <a:uFillTx/>
                <a:latin typeface="Arial"/>
                <a:ea typeface="+mn-ea"/>
                <a:cs typeface="+mn-cs"/>
              </a:rPr>
              <a:t>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2400" b="1" i="0" u="none" strike="noStrike" kern="1200" cap="none" spc="0" normalizeH="0" baseline="0" noProof="0" dirty="0">
              <a:ln>
                <a:noFill/>
              </a:ln>
              <a:solidFill>
                <a:srgbClr val="FF0000"/>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Quotas</a:t>
            </a:r>
            <a:r>
              <a:rPr kumimoji="0" lang="en-US" sz="2400" b="0" i="0" u="none" strike="noStrike" kern="1200" cap="none" spc="0" normalizeH="0" baseline="0" noProof="0" dirty="0">
                <a:ln>
                  <a:noFill/>
                </a:ln>
                <a:solidFill>
                  <a:prstClr val="black"/>
                </a:solidFill>
                <a:effectLst/>
                <a:uLnTx/>
                <a:uFillTx/>
                <a:latin typeface="Arial"/>
                <a:ea typeface="+mn-ea"/>
                <a:cs typeface="+mn-cs"/>
              </a:rPr>
              <a:t>: Restriction on the amount (measured in units or weight) of a good that can enter or leave a country during a certain period.</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Embargoes</a:t>
            </a:r>
            <a:r>
              <a:rPr kumimoji="0" lang="en-US" sz="2400" b="0" i="0" u="none" strike="noStrike" kern="1200" cap="none" spc="0" normalizeH="0" baseline="0" noProof="0" dirty="0">
                <a:ln>
                  <a:noFill/>
                </a:ln>
                <a:solidFill>
                  <a:prstClr val="black"/>
                </a:solidFill>
                <a:effectLst/>
                <a:uLnTx/>
                <a:uFillTx/>
                <a:latin typeface="Arial"/>
                <a:ea typeface="+mn-ea"/>
                <a:cs typeface="+mn-cs"/>
              </a:rPr>
              <a:t>: Complete ban on trade (imports and exports) in one or more products with a particular country.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Local Content Requirements</a:t>
            </a:r>
            <a:r>
              <a:rPr kumimoji="0" lang="en-US" sz="2400" b="0" i="0" u="none" strike="noStrike" kern="1200" cap="none" spc="0" normalizeH="0" baseline="0" noProof="0" dirty="0">
                <a:ln>
                  <a:noFill/>
                </a:ln>
                <a:solidFill>
                  <a:prstClr val="black"/>
                </a:solidFill>
                <a:effectLst/>
                <a:uLnTx/>
                <a:uFillTx/>
                <a:latin typeface="Arial"/>
                <a:ea typeface="+mn-ea"/>
                <a:cs typeface="+mn-cs"/>
              </a:rPr>
              <a:t>: Laws stipulating that producers in the domestic market must supply a specified amount of a good or service.</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Administrative Delays</a:t>
            </a:r>
            <a:r>
              <a:rPr kumimoji="0" lang="en-US" sz="2400" b="0" i="0" u="none" strike="noStrike" kern="1200" cap="none" spc="0" normalizeH="0" baseline="0" noProof="0" dirty="0">
                <a:ln>
                  <a:noFill/>
                </a:ln>
                <a:solidFill>
                  <a:prstClr val="black"/>
                </a:solidFill>
                <a:effectLst/>
                <a:uLnTx/>
                <a:uFillTx/>
                <a:latin typeface="Arial"/>
                <a:ea typeface="+mn-ea"/>
                <a:cs typeface="+mn-cs"/>
              </a:rPr>
              <a:t>: Regulatory controls or bureaucratic rules designed to impair the flow of imports into a country. (food products, cosmetic products, pharmaceutical products,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Currency Controls</a:t>
            </a:r>
            <a:r>
              <a:rPr kumimoji="0" lang="en-US" sz="2400" b="0" i="0" u="none" strike="noStrike" kern="1200" cap="none" spc="0" normalizeH="0" baseline="0" noProof="0" dirty="0">
                <a:ln>
                  <a:noFill/>
                </a:ln>
                <a:solidFill>
                  <a:prstClr val="black"/>
                </a:solidFill>
                <a:effectLst/>
                <a:uLnTx/>
                <a:uFillTx/>
                <a:latin typeface="Arial"/>
                <a:ea typeface="+mn-ea"/>
                <a:cs typeface="+mn-cs"/>
              </a:rPr>
              <a:t>: Restrictions on the convertibility of a currency into other currencies.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lang="en-GB" sz="22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73</a:t>
            </a:fld>
            <a:endParaRPr lang="en-GB"/>
          </a:p>
        </p:txBody>
      </p:sp>
      <p:sp>
        <p:nvSpPr>
          <p:cNvPr id="5" name="Left Brace 4">
            <a:extLst>
              <a:ext uri="{FF2B5EF4-FFF2-40B4-BE49-F238E27FC236}">
                <a16:creationId xmlns:a16="http://schemas.microsoft.com/office/drawing/2014/main" id="{5D5D84E3-F0D0-5AD0-2C7D-A6BCFB8CA4B0}"/>
              </a:ext>
            </a:extLst>
          </p:cNvPr>
          <p:cNvSpPr/>
          <p:nvPr/>
        </p:nvSpPr>
        <p:spPr>
          <a:xfrm>
            <a:off x="1550228" y="1747777"/>
            <a:ext cx="300942" cy="116904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4568F0A1-D3FC-1F97-6496-895D8DEAFFAB}"/>
              </a:ext>
            </a:extLst>
          </p:cNvPr>
          <p:cNvSpPr txBox="1"/>
          <p:nvPr/>
        </p:nvSpPr>
        <p:spPr>
          <a:xfrm>
            <a:off x="1851170" y="1670578"/>
            <a:ext cx="10152551" cy="1323439"/>
          </a:xfrm>
          <a:prstGeom prst="rect">
            <a:avLst/>
          </a:prstGeom>
          <a:noFill/>
        </p:spPr>
        <p:txBody>
          <a:bodyPr wrap="square" rtlCol="0">
            <a:spAutoFit/>
          </a:bodyPr>
          <a:lstStyle/>
          <a:p>
            <a:pPr marL="400050" indent="-400050">
              <a:buFont typeface="+mj-lt"/>
              <a:buAutoNum type="romanLcPeriod"/>
            </a:pPr>
            <a:r>
              <a:rPr lang="en-GB" sz="2000" b="1" dirty="0">
                <a:solidFill>
                  <a:srgbClr val="FF0000"/>
                </a:solidFill>
              </a:rPr>
              <a:t>Export tariff</a:t>
            </a:r>
            <a:r>
              <a:rPr lang="en-GB" sz="2000" dirty="0"/>
              <a:t>: It </a:t>
            </a:r>
            <a:r>
              <a:rPr lang="en-US" sz="2000" dirty="0"/>
              <a:t>is levied by the government of a country that is exporting a product. </a:t>
            </a:r>
            <a:r>
              <a:rPr lang="en-GB" sz="2000" dirty="0"/>
              <a:t> </a:t>
            </a:r>
          </a:p>
          <a:p>
            <a:pPr marL="400050" indent="-400050">
              <a:buFont typeface="+mj-lt"/>
              <a:buAutoNum type="romanLcPeriod"/>
            </a:pPr>
            <a:r>
              <a:rPr lang="en-GB" sz="2000" b="1" dirty="0">
                <a:solidFill>
                  <a:srgbClr val="FF0000"/>
                </a:solidFill>
              </a:rPr>
              <a:t>Transit Tariff</a:t>
            </a:r>
            <a:r>
              <a:rPr lang="en-GB" sz="2000" dirty="0"/>
              <a:t>: It </a:t>
            </a:r>
            <a:r>
              <a:rPr lang="en-US" sz="2000" dirty="0"/>
              <a:t>is levied by the government of a country that a product is passing through on its way to its destination.</a:t>
            </a:r>
            <a:endParaRPr lang="en-GB" sz="2000" dirty="0"/>
          </a:p>
          <a:p>
            <a:pPr marL="400050" indent="-400050">
              <a:buFont typeface="+mj-lt"/>
              <a:buAutoNum type="romanLcPeriod"/>
            </a:pPr>
            <a:r>
              <a:rPr lang="en-GB" sz="2000" b="1" dirty="0">
                <a:solidFill>
                  <a:srgbClr val="FF0000"/>
                </a:solidFill>
              </a:rPr>
              <a:t>Import Tariff</a:t>
            </a:r>
            <a:r>
              <a:rPr lang="en-GB" sz="2000" dirty="0"/>
              <a:t>: It </a:t>
            </a:r>
            <a:r>
              <a:rPr lang="en-US" sz="2000" dirty="0"/>
              <a:t>is levied by the government of a country that is importing a product.</a:t>
            </a:r>
            <a:endParaRPr lang="en-GB" sz="2000" dirty="0"/>
          </a:p>
        </p:txBody>
      </p:sp>
    </p:spTree>
    <p:extLst>
      <p:ext uri="{BB962C8B-B14F-4D97-AF65-F5344CB8AC3E}">
        <p14:creationId xmlns:p14="http://schemas.microsoft.com/office/powerpoint/2010/main" val="13255074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Instruments of Trade </a:t>
            </a: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Restrictions</a:t>
            </a:r>
            <a:endParaRPr lang="en-GB" sz="3200" dirty="0">
              <a:solidFill>
                <a:schemeClr val="tx1"/>
              </a:solidFill>
            </a:endParaRPr>
          </a:p>
        </p:txBody>
      </p:sp>
      <p:sp>
        <p:nvSpPr>
          <p:cNvPr id="3" name="Content Placeholder 2"/>
          <p:cNvSpPr>
            <a:spLocks noGrp="1"/>
          </p:cNvSpPr>
          <p:nvPr>
            <p:ph idx="1"/>
          </p:nvPr>
        </p:nvSpPr>
        <p:spPr>
          <a:xfrm>
            <a:off x="285227" y="1258349"/>
            <a:ext cx="11421670" cy="5316187"/>
          </a:xfrm>
        </p:spPr>
        <p:txBody>
          <a:bodyPr>
            <a:normAutofit/>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000" b="1" dirty="0">
                <a:solidFill>
                  <a:srgbClr val="FF0000"/>
                </a:solidFill>
                <a:latin typeface="Arial" panose="020B0604020202020204" pitchFamily="34" charset="0"/>
                <a:cs typeface="Arial" panose="020B0604020202020204" pitchFamily="34" charset="0"/>
              </a:rPr>
              <a:t>Tariff-Quotas</a:t>
            </a:r>
            <a:r>
              <a:rPr lang="en-US" sz="2000" dirty="0">
                <a:latin typeface="Arial" panose="020B0604020202020204" pitchFamily="34" charset="0"/>
                <a:cs typeface="Arial" panose="020B0604020202020204" pitchFamily="34" charset="0"/>
              </a:rPr>
              <a:t>: A hybrid form of trade restriction is called a tariff-quota—a lower tariff rate for a certain quantity of imports and a higher rate for quantities that exceed the quota.</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lang="en-GB" sz="22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74</a:t>
            </a:fld>
            <a:endParaRPr lang="en-GB"/>
          </a:p>
        </p:txBody>
      </p:sp>
      <p:sp>
        <p:nvSpPr>
          <p:cNvPr id="5" name="Content Placeholder 2">
            <a:extLst>
              <a:ext uri="{FF2B5EF4-FFF2-40B4-BE49-F238E27FC236}">
                <a16:creationId xmlns:a16="http://schemas.microsoft.com/office/drawing/2014/main" id="{B36ED307-9198-DC81-8417-9EB72B83AC39}"/>
              </a:ext>
            </a:extLst>
          </p:cNvPr>
          <p:cNvSpPr txBox="1">
            <a:spLocks/>
          </p:cNvSpPr>
          <p:nvPr/>
        </p:nvSpPr>
        <p:spPr>
          <a:xfrm>
            <a:off x="804440" y="2074762"/>
            <a:ext cx="8229600" cy="914399"/>
          </a:xfrm>
          <a:prstGeom prst="rect">
            <a:avLst/>
          </a:prstGeom>
        </p:spPr>
        <p:txBody>
          <a:bodyPr vert="horz">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Georgia"/>
              <a:buNone/>
            </a:pPr>
            <a:r>
              <a:rPr lang="en-US" sz="2400" b="1" dirty="0"/>
              <a:t>Tariff-Quotas : </a:t>
            </a:r>
            <a:r>
              <a:rPr lang="en-US" sz="2400" dirty="0"/>
              <a:t>How a Tariff-Quota Works</a:t>
            </a:r>
          </a:p>
        </p:txBody>
      </p:sp>
      <p:pic>
        <p:nvPicPr>
          <p:cNvPr id="6" name="Picture 3" descr="Figure 6.1, How a tariff quote works, illustrated by a graph. The graph plots tariff rate versus import quantity of 1000 tons. The tariff rate for in quota is 10 percent. When the quota is reached, the tariff rate for out of quota is 80 percent.">
            <a:extLst>
              <a:ext uri="{FF2B5EF4-FFF2-40B4-BE49-F238E27FC236}">
                <a16:creationId xmlns:a16="http://schemas.microsoft.com/office/drawing/2014/main" id="{9DB16834-CEB7-39CD-DE63-B5AA81E426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590799"/>
            <a:ext cx="7868856" cy="4232315"/>
          </a:xfrm>
          <a:prstGeom prst="rect">
            <a:avLst/>
          </a:prstGeom>
        </p:spPr>
      </p:pic>
      <p:sp>
        <p:nvSpPr>
          <p:cNvPr id="8" name="TextBox 7">
            <a:extLst>
              <a:ext uri="{FF2B5EF4-FFF2-40B4-BE49-F238E27FC236}">
                <a16:creationId xmlns:a16="http://schemas.microsoft.com/office/drawing/2014/main" id="{0B87D9BD-D9C9-1E04-8AB4-8B91A12B8568}"/>
              </a:ext>
            </a:extLst>
          </p:cNvPr>
          <p:cNvSpPr txBox="1"/>
          <p:nvPr/>
        </p:nvSpPr>
        <p:spPr>
          <a:xfrm>
            <a:off x="7272313" y="6359092"/>
            <a:ext cx="3048964" cy="215444"/>
          </a:xfrm>
          <a:prstGeom prst="rect">
            <a:avLst/>
          </a:prstGeom>
          <a:noFill/>
        </p:spPr>
        <p:txBody>
          <a:bodyPr wrap="square">
            <a:spAutoFit/>
          </a:bodyPr>
          <a:lstStyle/>
          <a:p>
            <a:pPr marL="0" indent="0">
              <a:buNone/>
            </a:pPr>
            <a:r>
              <a:rPr lang="en-US" sz="800" dirty="0"/>
              <a:t>Source: World Trade Organization Website (</a:t>
            </a:r>
            <a:r>
              <a:rPr lang="en-US" sz="800" dirty="0">
                <a:hlinkClick r:id="rId3" tooltip="www.wto.org"/>
              </a:rPr>
              <a:t>www.wto.org</a:t>
            </a:r>
            <a:r>
              <a:rPr lang="en-US" sz="800" dirty="0"/>
              <a:t>).</a:t>
            </a:r>
          </a:p>
        </p:txBody>
      </p:sp>
    </p:spTree>
    <p:extLst>
      <p:ext uri="{BB962C8B-B14F-4D97-AF65-F5344CB8AC3E}">
        <p14:creationId xmlns:p14="http://schemas.microsoft.com/office/powerpoint/2010/main" val="39591718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 Trading System</a:t>
            </a:r>
          </a:p>
        </p:txBody>
      </p:sp>
      <p:pic>
        <p:nvPicPr>
          <p:cNvPr id="7" name="Content Placeholder 6">
            <a:extLst>
              <a:ext uri="{FF2B5EF4-FFF2-40B4-BE49-F238E27FC236}">
                <a16:creationId xmlns:a16="http://schemas.microsoft.com/office/drawing/2014/main" id="{A0E13F4D-6788-1A35-8C5D-C42D71C6E481}"/>
              </a:ext>
            </a:extLst>
          </p:cNvPr>
          <p:cNvPicPr>
            <a:picLocks noGrp="1" noChangeAspect="1"/>
          </p:cNvPicPr>
          <p:nvPr>
            <p:ph idx="1"/>
          </p:nvPr>
        </p:nvPicPr>
        <p:blipFill>
          <a:blip r:embed="rId2"/>
          <a:stretch>
            <a:fillRect/>
          </a:stretch>
        </p:blipFill>
        <p:spPr>
          <a:xfrm>
            <a:off x="540913" y="1596993"/>
            <a:ext cx="5211705" cy="4387118"/>
          </a:xfrm>
          <a:prstGeom prst="rect">
            <a:avLst/>
          </a:prstGeom>
        </p:spPr>
      </p:pic>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75</a:t>
            </a:fld>
            <a:endParaRPr lang="en-GB"/>
          </a:p>
        </p:txBody>
      </p:sp>
      <p:sp>
        <p:nvSpPr>
          <p:cNvPr id="9" name="TextBox 8">
            <a:extLst>
              <a:ext uri="{FF2B5EF4-FFF2-40B4-BE49-F238E27FC236}">
                <a16:creationId xmlns:a16="http://schemas.microsoft.com/office/drawing/2014/main" id="{7EEAA1B1-CBC5-0D1A-0518-97C4097E8091}"/>
              </a:ext>
            </a:extLst>
          </p:cNvPr>
          <p:cNvSpPr txBox="1"/>
          <p:nvPr/>
        </p:nvSpPr>
        <p:spPr>
          <a:xfrm>
            <a:off x="5752618" y="2827770"/>
            <a:ext cx="4622530" cy="584775"/>
          </a:xfrm>
          <a:prstGeom prst="rect">
            <a:avLst/>
          </a:prstGeom>
          <a:noFill/>
        </p:spPr>
        <p:txBody>
          <a:bodyPr wrap="square" rtlCol="0">
            <a:spAutoFit/>
          </a:bodyPr>
          <a:lstStyle/>
          <a:p>
            <a:r>
              <a:rPr lang="en-US" sz="1600" dirty="0">
                <a:solidFill>
                  <a:schemeClr val="accent1"/>
                </a:solidFill>
              </a:rPr>
              <a:t>“The act represented a major shift in U.S. trade policy from one of free trade to one of protectionism”.</a:t>
            </a:r>
            <a:endParaRPr lang="en-GB" sz="1600" dirty="0">
              <a:solidFill>
                <a:schemeClr val="accent1"/>
              </a:solidFill>
            </a:endParaRPr>
          </a:p>
        </p:txBody>
      </p:sp>
      <p:sp>
        <p:nvSpPr>
          <p:cNvPr id="10" name="TextBox 9">
            <a:extLst>
              <a:ext uri="{FF2B5EF4-FFF2-40B4-BE49-F238E27FC236}">
                <a16:creationId xmlns:a16="http://schemas.microsoft.com/office/drawing/2014/main" id="{7781A6CC-4E29-CDCD-5986-BD2DE347B722}"/>
              </a:ext>
            </a:extLst>
          </p:cNvPr>
          <p:cNvSpPr txBox="1"/>
          <p:nvPr/>
        </p:nvSpPr>
        <p:spPr>
          <a:xfrm>
            <a:off x="5752618" y="3990442"/>
            <a:ext cx="6312434" cy="1077218"/>
          </a:xfrm>
          <a:prstGeom prst="rect">
            <a:avLst/>
          </a:prstGeom>
          <a:noFill/>
        </p:spPr>
        <p:txBody>
          <a:bodyPr wrap="square" rtlCol="0">
            <a:spAutoFit/>
          </a:bodyPr>
          <a:lstStyle/>
          <a:p>
            <a:r>
              <a:rPr lang="en-US" sz="1600" dirty="0">
                <a:solidFill>
                  <a:schemeClr val="accent1"/>
                </a:solidFill>
              </a:rPr>
              <a:t>“A treaty designed to promote free trade by reducing both tariff and non-tariff barriers to international trade”. Formed in </a:t>
            </a:r>
            <a:r>
              <a:rPr lang="en-US" sz="1600" dirty="0">
                <a:solidFill>
                  <a:srgbClr val="FF0000"/>
                </a:solidFill>
              </a:rPr>
              <a:t>1947</a:t>
            </a:r>
            <a:r>
              <a:rPr lang="en-US" sz="1600" dirty="0">
                <a:solidFill>
                  <a:schemeClr val="accent1"/>
                </a:solidFill>
              </a:rPr>
              <a:t> by </a:t>
            </a:r>
            <a:r>
              <a:rPr lang="en-US" sz="1600" dirty="0">
                <a:solidFill>
                  <a:srgbClr val="FF0000"/>
                </a:solidFill>
              </a:rPr>
              <a:t>23</a:t>
            </a:r>
            <a:r>
              <a:rPr lang="en-US" sz="1600" dirty="0">
                <a:solidFill>
                  <a:schemeClr val="accent1"/>
                </a:solidFill>
              </a:rPr>
              <a:t> nations. In the early years, tariffs were reduced from </a:t>
            </a:r>
            <a:r>
              <a:rPr lang="en-US" sz="1600" dirty="0">
                <a:solidFill>
                  <a:srgbClr val="FF0000"/>
                </a:solidFill>
              </a:rPr>
              <a:t>40%</a:t>
            </a:r>
            <a:r>
              <a:rPr lang="en-US" sz="1600" dirty="0">
                <a:solidFill>
                  <a:schemeClr val="accent1"/>
                </a:solidFill>
              </a:rPr>
              <a:t> to </a:t>
            </a:r>
            <a:r>
              <a:rPr lang="en-US" sz="1600" dirty="0">
                <a:solidFill>
                  <a:srgbClr val="FF0000"/>
                </a:solidFill>
              </a:rPr>
              <a:t>5%</a:t>
            </a:r>
            <a:r>
              <a:rPr lang="en-US" sz="1600" dirty="0">
                <a:solidFill>
                  <a:schemeClr val="accent1"/>
                </a:solidFill>
              </a:rPr>
              <a:t>. Agreement on </a:t>
            </a:r>
            <a:r>
              <a:rPr lang="en-US" sz="1600" dirty="0">
                <a:solidFill>
                  <a:srgbClr val="FF0000"/>
                </a:solidFill>
              </a:rPr>
              <a:t>services</a:t>
            </a:r>
            <a:r>
              <a:rPr lang="en-US" sz="1600" dirty="0">
                <a:solidFill>
                  <a:schemeClr val="accent1"/>
                </a:solidFill>
              </a:rPr>
              <a:t>, </a:t>
            </a:r>
            <a:r>
              <a:rPr lang="en-US" sz="1600" dirty="0">
                <a:solidFill>
                  <a:srgbClr val="FF0000"/>
                </a:solidFill>
              </a:rPr>
              <a:t>intellectual property </a:t>
            </a:r>
            <a:r>
              <a:rPr lang="en-US" sz="1600" dirty="0">
                <a:solidFill>
                  <a:schemeClr val="accent1"/>
                </a:solidFill>
              </a:rPr>
              <a:t>&amp; </a:t>
            </a:r>
            <a:r>
              <a:rPr lang="en-US" sz="1600" dirty="0">
                <a:solidFill>
                  <a:srgbClr val="FF0000"/>
                </a:solidFill>
              </a:rPr>
              <a:t>agricultural subsidies</a:t>
            </a:r>
            <a:r>
              <a:rPr lang="en-US" sz="1600" dirty="0">
                <a:solidFill>
                  <a:schemeClr val="accent1"/>
                </a:solidFill>
              </a:rPr>
              <a:t>.</a:t>
            </a:r>
            <a:endParaRPr lang="en-GB" sz="1600" dirty="0">
              <a:solidFill>
                <a:schemeClr val="accent1"/>
              </a:solidFill>
            </a:endParaRPr>
          </a:p>
        </p:txBody>
      </p:sp>
      <p:sp>
        <p:nvSpPr>
          <p:cNvPr id="11" name="TextBox 10">
            <a:extLst>
              <a:ext uri="{FF2B5EF4-FFF2-40B4-BE49-F238E27FC236}">
                <a16:creationId xmlns:a16="http://schemas.microsoft.com/office/drawing/2014/main" id="{01C76659-3F91-D6C0-CA6F-1C12887EDCCC}"/>
              </a:ext>
            </a:extLst>
          </p:cNvPr>
          <p:cNvSpPr txBox="1"/>
          <p:nvPr/>
        </p:nvSpPr>
        <p:spPr>
          <a:xfrm>
            <a:off x="5752618" y="5184866"/>
            <a:ext cx="6312434" cy="830997"/>
          </a:xfrm>
          <a:prstGeom prst="rect">
            <a:avLst/>
          </a:prstGeom>
          <a:noFill/>
        </p:spPr>
        <p:txBody>
          <a:bodyPr wrap="square" rtlCol="0">
            <a:spAutoFit/>
          </a:bodyPr>
          <a:lstStyle/>
          <a:p>
            <a:r>
              <a:rPr lang="en-US" sz="1600" dirty="0">
                <a:solidFill>
                  <a:schemeClr val="accent1"/>
                </a:solidFill>
              </a:rPr>
              <a:t>Replaced the GATT and its agreements for the same goals and also help to negotiate for further opening of markets, and to settle trade disputes among its members + retaliation for following dumping policy. </a:t>
            </a:r>
            <a:endParaRPr lang="en-GB" sz="1600" dirty="0">
              <a:solidFill>
                <a:schemeClr val="accent1"/>
              </a:solidFill>
            </a:endParaRPr>
          </a:p>
        </p:txBody>
      </p:sp>
    </p:spTree>
    <p:extLst>
      <p:ext uri="{BB962C8B-B14F-4D97-AF65-F5344CB8AC3E}">
        <p14:creationId xmlns:p14="http://schemas.microsoft.com/office/powerpoint/2010/main" val="7131861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 Trading System (GATT)</a:t>
            </a: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76</a:t>
            </a:fld>
            <a:endParaRPr lang="en-GB"/>
          </a:p>
        </p:txBody>
      </p:sp>
      <p:sp>
        <p:nvSpPr>
          <p:cNvPr id="12" name="TextBox 11">
            <a:extLst>
              <a:ext uri="{FF2B5EF4-FFF2-40B4-BE49-F238E27FC236}">
                <a16:creationId xmlns:a16="http://schemas.microsoft.com/office/drawing/2014/main" id="{B37E35BB-C4F2-EFC0-A5AE-102398ECE17C}"/>
              </a:ext>
            </a:extLst>
          </p:cNvPr>
          <p:cNvSpPr txBox="1"/>
          <p:nvPr/>
        </p:nvSpPr>
        <p:spPr>
          <a:xfrm>
            <a:off x="231494" y="1416910"/>
            <a:ext cx="11771453" cy="5247590"/>
          </a:xfrm>
          <a:prstGeom prst="rect">
            <a:avLst/>
          </a:prstGeom>
          <a:noFill/>
        </p:spPr>
        <p:txBody>
          <a:bodyPr wrap="square">
            <a:spAutoFit/>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200" b="1" i="0" u="none" strike="noStrike" kern="1200" cap="none" spc="0" normalizeH="0" baseline="0" noProof="0" dirty="0">
                <a:ln>
                  <a:noFill/>
                </a:ln>
                <a:solidFill>
                  <a:prstClr val="black"/>
                </a:solidFill>
                <a:effectLst/>
                <a:uLnTx/>
                <a:uFillTx/>
                <a:latin typeface="Arial"/>
                <a:ea typeface="+mn-ea"/>
                <a:cs typeface="+mn-cs"/>
              </a:rPr>
              <a:t>General Agreement on Tariffs and Trade (G</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A</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T</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prstClr val="black"/>
                </a:solidFill>
                <a:effectLst/>
                <a:uLnTx/>
                <a:uFillTx/>
                <a:latin typeface="Arial"/>
                <a:ea typeface="+mn-ea"/>
                <a:cs typeface="+mn-cs"/>
              </a:rPr>
              <a:t>The General Agreement on Tariffs and Trade (G</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A</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T</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T): </a:t>
            </a:r>
            <a:r>
              <a:rPr kumimoji="0" lang="en-US" sz="2200" b="0" i="0" u="none" strike="noStrike" kern="1200" cap="none" spc="0" normalizeH="0" baseline="0" noProof="0" dirty="0">
                <a:ln>
                  <a:noFill/>
                </a:ln>
                <a:solidFill>
                  <a:prstClr val="black"/>
                </a:solidFill>
                <a:effectLst/>
                <a:uLnTx/>
                <a:uFillTx/>
                <a:latin typeface="Arial"/>
                <a:ea typeface="+mn-ea"/>
                <a:cs typeface="+mn-cs"/>
              </a:rPr>
              <a:t>A treaty designed to promote free trade by reducing tariff and non-tariff barriers to international trade. Its origin goes back to </a:t>
            </a:r>
            <a:r>
              <a:rPr lang="en-US" sz="2400" b="0" i="0" dirty="0">
                <a:solidFill>
                  <a:srgbClr val="000000"/>
                </a:solidFill>
                <a:effectLst/>
                <a:latin typeface="Source Sans Pro" panose="020B0503030403020204" pitchFamily="34" charset="0"/>
              </a:rPr>
              <a:t>the </a:t>
            </a:r>
            <a:r>
              <a:rPr lang="en-US" sz="2400" b="0" i="0" dirty="0">
                <a:solidFill>
                  <a:srgbClr val="FF0000"/>
                </a:solidFill>
                <a:effectLst/>
                <a:latin typeface="Source Sans Pro" panose="020B0503030403020204" pitchFamily="34" charset="0"/>
              </a:rPr>
              <a:t>Bretton Woods </a:t>
            </a:r>
            <a:r>
              <a:rPr lang="en-US" sz="2400" b="0" i="0" dirty="0">
                <a:solidFill>
                  <a:srgbClr val="000000"/>
                </a:solidFill>
                <a:effectLst/>
                <a:latin typeface="Source Sans Pro" panose="020B0503030403020204" pitchFamily="34" charset="0"/>
              </a:rPr>
              <a:t>conference in </a:t>
            </a:r>
            <a:r>
              <a:rPr lang="en-US" sz="2400" b="0" i="0" dirty="0">
                <a:solidFill>
                  <a:srgbClr val="FF0000"/>
                </a:solidFill>
                <a:effectLst/>
                <a:latin typeface="Source Sans Pro" panose="020B0503030403020204" pitchFamily="34" charset="0"/>
              </a:rPr>
              <a:t>1944</a:t>
            </a:r>
            <a:r>
              <a:rPr lang="en-US" sz="2400" b="0" i="0" dirty="0">
                <a:solidFill>
                  <a:srgbClr val="000000"/>
                </a:solidFill>
                <a:effectLst/>
                <a:latin typeface="Source Sans Pro" panose="020B0503030403020204" pitchFamily="34" charset="0"/>
              </a:rPr>
              <a:t> towards the end of World War II.</a:t>
            </a:r>
            <a:endParaRPr kumimoji="0" lang="en-US" sz="22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prstClr val="black"/>
                </a:solidFill>
                <a:effectLst/>
                <a:uLnTx/>
                <a:uFillTx/>
                <a:latin typeface="Arial"/>
                <a:ea typeface="+mn-ea"/>
                <a:cs typeface="+mn-cs"/>
              </a:rPr>
              <a:t>Between </a:t>
            </a:r>
            <a:r>
              <a:rPr kumimoji="0" lang="en-US" sz="2200" b="1" i="0" u="none" strike="noStrike" kern="1200" cap="none" spc="0" normalizeH="0" baseline="0" noProof="0" dirty="0">
                <a:ln>
                  <a:noFill/>
                </a:ln>
                <a:solidFill>
                  <a:srgbClr val="FF0000"/>
                </a:solidFill>
                <a:effectLst/>
                <a:uLnTx/>
                <a:uFillTx/>
                <a:latin typeface="Arial"/>
                <a:ea typeface="+mn-ea"/>
                <a:cs typeface="+mn-cs"/>
              </a:rPr>
              <a:t>1947</a:t>
            </a:r>
            <a:r>
              <a:rPr kumimoji="0" lang="en-US" sz="2200" b="1" i="0" u="none" strike="noStrike" kern="1200" cap="none" spc="0" normalizeH="0" baseline="0" noProof="0" dirty="0">
                <a:ln>
                  <a:noFill/>
                </a:ln>
                <a:solidFill>
                  <a:prstClr val="black"/>
                </a:solidFill>
                <a:effectLst/>
                <a:uLnTx/>
                <a:uFillTx/>
                <a:latin typeface="Arial"/>
                <a:ea typeface="+mn-ea"/>
                <a:cs typeface="+mn-cs"/>
              </a:rPr>
              <a:t> and </a:t>
            </a:r>
            <a:r>
              <a:rPr kumimoji="0" lang="en-US" sz="2200" b="1" i="0" u="none" strike="noStrike" kern="1200" cap="none" spc="0" normalizeH="0" baseline="0" noProof="0" dirty="0">
                <a:ln>
                  <a:noFill/>
                </a:ln>
                <a:solidFill>
                  <a:srgbClr val="FF0000"/>
                </a:solidFill>
                <a:effectLst/>
                <a:uLnTx/>
                <a:uFillTx/>
                <a:latin typeface="Arial"/>
                <a:ea typeface="+mn-ea"/>
                <a:cs typeface="+mn-cs"/>
              </a:rPr>
              <a:t>1988</a:t>
            </a:r>
            <a:r>
              <a:rPr kumimoji="0" lang="en-US" sz="2200" b="1" i="0" u="none" strike="noStrike" kern="1200" cap="none" spc="0" normalizeH="0" baseline="0" noProof="0" dirty="0">
                <a:ln>
                  <a:noFill/>
                </a:ln>
                <a:solidFill>
                  <a:prstClr val="black"/>
                </a:solidFill>
                <a:effectLst/>
                <a:uLnTx/>
                <a:uFillTx/>
                <a:latin typeface="Arial"/>
                <a:ea typeface="+mn-ea"/>
                <a:cs typeface="+mn-cs"/>
              </a:rPr>
              <a:t>: Highly successful </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Reduced average tariffs from </a:t>
            </a:r>
            <a:r>
              <a:rPr kumimoji="0" lang="en-US" sz="2200" b="0" i="0" u="none" strike="noStrike" kern="1200" cap="none" spc="0" normalizeH="0" baseline="0" noProof="0" dirty="0">
                <a:ln>
                  <a:noFill/>
                </a:ln>
                <a:solidFill>
                  <a:srgbClr val="FF0000"/>
                </a:solidFill>
                <a:effectLst/>
                <a:uLnTx/>
                <a:uFillTx/>
                <a:latin typeface="Arial"/>
                <a:ea typeface="+mn-ea"/>
                <a:cs typeface="+mn-cs"/>
              </a:rPr>
              <a:t>40</a:t>
            </a:r>
            <a:r>
              <a:rPr kumimoji="0" lang="en-US" sz="2200" b="0" i="0" u="none" strike="noStrike" kern="1200" cap="none" spc="0" normalizeH="0" baseline="0" noProof="0" dirty="0">
                <a:ln>
                  <a:noFill/>
                </a:ln>
                <a:solidFill>
                  <a:prstClr val="black"/>
                </a:solidFill>
                <a:effectLst/>
                <a:uLnTx/>
                <a:uFillTx/>
                <a:latin typeface="Arial"/>
                <a:ea typeface="+mn-ea"/>
                <a:cs typeface="+mn-cs"/>
              </a:rPr>
              <a:t> per cent to </a:t>
            </a:r>
            <a:r>
              <a:rPr kumimoji="0" lang="en-US" sz="2200" b="0" i="0" u="none" strike="noStrike" kern="1200" cap="none" spc="0" normalizeH="0" baseline="0" noProof="0" dirty="0">
                <a:ln>
                  <a:noFill/>
                </a:ln>
                <a:solidFill>
                  <a:srgbClr val="FF0000"/>
                </a:solidFill>
                <a:effectLst/>
                <a:uLnTx/>
                <a:uFillTx/>
                <a:latin typeface="Arial"/>
                <a:ea typeface="+mn-ea"/>
                <a:cs typeface="+mn-cs"/>
              </a:rPr>
              <a:t>5</a:t>
            </a:r>
            <a:r>
              <a:rPr kumimoji="0" lang="en-US" sz="2200" b="0" i="0" u="none" strike="noStrike" kern="1200" cap="none" spc="0" normalizeH="0" baseline="0" noProof="0" dirty="0">
                <a:ln>
                  <a:noFill/>
                </a:ln>
                <a:solidFill>
                  <a:prstClr val="black"/>
                </a:solidFill>
                <a:effectLst/>
                <a:uLnTx/>
                <a:uFillTx/>
                <a:latin typeface="Arial"/>
                <a:ea typeface="+mn-ea"/>
                <a:cs typeface="+mn-cs"/>
              </a:rPr>
              <a:t> per cent</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Multiplied the volume of international trade by a factor of </a:t>
            </a:r>
            <a:r>
              <a:rPr kumimoji="0" lang="en-US" sz="2200" b="0" i="0" u="none" strike="noStrike" kern="1200" cap="none" spc="0" normalizeH="0" baseline="0" noProof="0" dirty="0">
                <a:ln>
                  <a:noFill/>
                </a:ln>
                <a:solidFill>
                  <a:srgbClr val="FF0000"/>
                </a:solidFill>
                <a:effectLst/>
                <a:uLnTx/>
                <a:uFillTx/>
                <a:latin typeface="Arial"/>
                <a:ea typeface="+mn-ea"/>
                <a:cs typeface="+mn-cs"/>
              </a:rPr>
              <a:t>20</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endParaRPr kumimoji="0" lang="en-US" sz="800" b="0" i="0" u="none" strike="noStrike" kern="1200" cap="none" spc="0" normalizeH="0" baseline="0" noProof="0" dirty="0">
              <a:ln>
                <a:noFill/>
              </a:ln>
              <a:solidFill>
                <a:srgbClr val="FF0000"/>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prstClr val="black"/>
                </a:solidFill>
                <a:effectLst/>
                <a:uLnTx/>
                <a:uFillTx/>
                <a:latin typeface="Arial"/>
                <a:ea typeface="+mn-ea"/>
                <a:cs typeface="+mn-cs"/>
              </a:rPr>
              <a:t>By the middle to the late </a:t>
            </a:r>
            <a:r>
              <a:rPr kumimoji="0" lang="en-US" sz="2200" b="1" i="0" u="none" strike="noStrike" kern="1200" cap="none" spc="0" normalizeH="0" baseline="0" noProof="0" dirty="0">
                <a:ln>
                  <a:noFill/>
                </a:ln>
                <a:solidFill>
                  <a:srgbClr val="FF0000"/>
                </a:solidFill>
                <a:effectLst/>
                <a:uLnTx/>
                <a:uFillTx/>
                <a:latin typeface="Arial"/>
                <a:ea typeface="+mn-ea"/>
                <a:cs typeface="+mn-cs"/>
              </a:rPr>
              <a:t>1980s</a:t>
            </a:r>
            <a:r>
              <a:rPr kumimoji="0" lang="en-US" sz="2200" b="1" i="0" u="none" strike="noStrike" kern="1200" cap="none" spc="0" normalizeH="0" baseline="0" noProof="0" dirty="0">
                <a:ln>
                  <a:noFill/>
                </a:ln>
                <a:solidFill>
                  <a:prstClr val="black"/>
                </a:solidFill>
                <a:effectLst/>
                <a:uLnTx/>
                <a:uFillTx/>
                <a:latin typeface="Arial"/>
                <a:ea typeface="+mn-ea"/>
                <a:cs typeface="+mn-cs"/>
              </a:rPr>
              <a:t>: Challenges </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Non-tariff barriers (</a:t>
            </a:r>
            <a:r>
              <a:rPr kumimoji="0" lang="en-US" sz="2200" b="0" i="0" u="none" strike="noStrike" kern="1200" cap="none" spc="0" normalizeH="0" baseline="0" noProof="0" dirty="0">
                <a:ln>
                  <a:noFill/>
                </a:ln>
                <a:solidFill>
                  <a:schemeClr val="accent1"/>
                </a:solidFill>
                <a:effectLst/>
                <a:uLnTx/>
                <a:uFillTx/>
                <a:latin typeface="Arial"/>
                <a:ea typeface="+mn-ea"/>
                <a:cs typeface="+mn-cs"/>
              </a:rPr>
              <a:t>rising nationalism globally led to a nearly </a:t>
            </a:r>
            <a:r>
              <a:rPr kumimoji="0" lang="en-US" sz="2200" b="0" i="0" u="none" strike="noStrike" kern="1200" cap="none" spc="0" normalizeH="0" baseline="0" noProof="0" dirty="0">
                <a:ln>
                  <a:noFill/>
                </a:ln>
                <a:solidFill>
                  <a:srgbClr val="FF0000"/>
                </a:solidFill>
                <a:effectLst/>
                <a:uLnTx/>
                <a:uFillTx/>
                <a:latin typeface="Arial"/>
                <a:ea typeface="+mn-ea"/>
                <a:cs typeface="+mn-cs"/>
              </a:rPr>
              <a:t>50%</a:t>
            </a:r>
            <a:r>
              <a:rPr kumimoji="0" lang="en-US" sz="2200" b="0" i="0" u="none" strike="noStrike" kern="1200" cap="none" spc="0" normalizeH="0" baseline="0" noProof="0" dirty="0">
                <a:ln>
                  <a:noFill/>
                </a:ln>
                <a:solidFill>
                  <a:schemeClr val="accent1"/>
                </a:solidFill>
                <a:effectLst/>
                <a:uLnTx/>
                <a:uFillTx/>
                <a:latin typeface="Arial"/>
                <a:ea typeface="+mn-ea"/>
                <a:cs typeface="+mn-cs"/>
              </a:rPr>
              <a:t> increase in non-tariffs</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Services not covered by the original G</a:t>
            </a:r>
            <a:r>
              <a:rPr kumimoji="0" lang="en-US" sz="1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prstClr val="black"/>
                </a:solidFill>
                <a:effectLst/>
                <a:uLnTx/>
                <a:uFillTx/>
                <a:latin typeface="Arial"/>
                <a:ea typeface="+mn-ea"/>
                <a:cs typeface="+mn-cs"/>
              </a:rPr>
              <a:t>A</a:t>
            </a:r>
            <a:r>
              <a:rPr kumimoji="0" lang="en-US" sz="1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prstClr val="black"/>
                </a:solidFill>
                <a:effectLst/>
                <a:uLnTx/>
                <a:uFillTx/>
                <a:latin typeface="Arial"/>
                <a:ea typeface="+mn-ea"/>
                <a:cs typeface="+mn-cs"/>
              </a:rPr>
              <a:t>T</a:t>
            </a:r>
            <a:r>
              <a:rPr kumimoji="0" lang="en-US" sz="1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err="1">
                <a:ln>
                  <a:noFill/>
                </a:ln>
                <a:solidFill>
                  <a:prstClr val="black"/>
                </a:solidFill>
                <a:effectLst/>
                <a:uLnTx/>
                <a:uFillTx/>
                <a:latin typeface="Arial"/>
                <a:ea typeface="+mn-ea"/>
                <a:cs typeface="+mn-cs"/>
              </a:rPr>
              <a:t>T</a:t>
            </a:r>
            <a:r>
              <a:rPr kumimoji="0" lang="en-US" sz="2200" b="0" i="0" u="none" strike="noStrike" kern="1200" cap="none" spc="0" normalizeH="0" baseline="0" noProof="0" dirty="0">
                <a:ln>
                  <a:noFill/>
                </a:ln>
                <a:solidFill>
                  <a:prstClr val="black"/>
                </a:solidFill>
                <a:effectLst/>
                <a:uLnTx/>
                <a:uFillTx/>
                <a:latin typeface="Arial"/>
                <a:ea typeface="+mn-ea"/>
                <a:cs typeface="+mn-cs"/>
              </a:rPr>
              <a:t> (e.g., </a:t>
            </a:r>
            <a:r>
              <a:rPr kumimoji="0" lang="en-US" sz="2200" b="0" i="0" u="none" strike="noStrike" kern="1200" cap="none" spc="0" normalizeH="0" baseline="0" noProof="0" dirty="0">
                <a:ln>
                  <a:noFill/>
                </a:ln>
                <a:solidFill>
                  <a:schemeClr val="accent1"/>
                </a:solidFill>
                <a:effectLst/>
                <a:uLnTx/>
                <a:uFillTx/>
                <a:latin typeface="Arial"/>
                <a:ea typeface="+mn-ea"/>
                <a:cs typeface="+mn-cs"/>
              </a:rPr>
              <a:t>international calls</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schemeClr val="accent1"/>
                </a:solidFill>
                <a:effectLst/>
                <a:uLnTx/>
                <a:uFillTx/>
                <a:latin typeface="Arial"/>
                <a:ea typeface="+mn-ea"/>
                <a:cs typeface="+mn-cs"/>
              </a:rPr>
              <a:t>tourism</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schemeClr val="accent1"/>
                </a:solidFill>
                <a:effectLst/>
                <a:uLnTx/>
                <a:uFillTx/>
                <a:latin typeface="Arial"/>
                <a:ea typeface="+mn-ea"/>
                <a:cs typeface="+mn-cs"/>
              </a:rPr>
              <a:t>banking</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schemeClr val="accent1"/>
                </a:solidFill>
                <a:effectLst/>
                <a:uLnTx/>
                <a:uFillTx/>
                <a:latin typeface="Arial"/>
                <a:ea typeface="+mn-ea"/>
                <a:cs typeface="+mn-cs"/>
              </a:rPr>
              <a:t>operations</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schemeClr val="accent1"/>
                </a:solidFill>
                <a:effectLst/>
                <a:uLnTx/>
                <a:uFillTx/>
                <a:latin typeface="Arial"/>
                <a:ea typeface="+mn-ea"/>
                <a:cs typeface="+mn-cs"/>
              </a:rPr>
              <a:t>business</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0" i="0" u="none" strike="noStrike" kern="1200" cap="none" spc="0" normalizeH="0" baseline="0" noProof="0" dirty="0">
                <a:ln>
                  <a:noFill/>
                </a:ln>
                <a:solidFill>
                  <a:schemeClr val="accent1"/>
                </a:solidFill>
                <a:effectLst/>
                <a:uLnTx/>
                <a:uFillTx/>
                <a:latin typeface="Arial"/>
                <a:ea typeface="+mn-ea"/>
                <a:cs typeface="+mn-cs"/>
              </a:rPr>
              <a:t>consultants</a:t>
            </a:r>
            <a:r>
              <a:rPr kumimoji="0" lang="en-US" sz="2200" b="0" i="0" u="none" strike="noStrike" kern="1200" cap="none" spc="0" normalizeH="0" baseline="0" noProof="0" dirty="0">
                <a:ln>
                  <a:noFill/>
                </a:ln>
                <a:solidFill>
                  <a:prstClr val="black"/>
                </a:solidFill>
                <a:effectLst/>
                <a:uLnTx/>
                <a:uFillTx/>
                <a:latin typeface="Arial"/>
                <a:ea typeface="+mn-ea"/>
                <a:cs typeface="+mn-cs"/>
              </a:rPr>
              <a:t>)</a:t>
            </a:r>
            <a:endParaRPr lang="en-GB" dirty="0"/>
          </a:p>
        </p:txBody>
      </p:sp>
    </p:spTree>
    <p:extLst>
      <p:ext uri="{BB962C8B-B14F-4D97-AF65-F5344CB8AC3E}">
        <p14:creationId xmlns:p14="http://schemas.microsoft.com/office/powerpoint/2010/main" val="34069810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 Trading System (GATT)</a:t>
            </a: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77</a:t>
            </a:fld>
            <a:endParaRPr lang="en-GB"/>
          </a:p>
        </p:txBody>
      </p:sp>
      <p:sp>
        <p:nvSpPr>
          <p:cNvPr id="5" name="Content Placeholder 2">
            <a:extLst>
              <a:ext uri="{FF2B5EF4-FFF2-40B4-BE49-F238E27FC236}">
                <a16:creationId xmlns:a16="http://schemas.microsoft.com/office/drawing/2014/main" id="{8988BEA9-7935-B580-DCCF-1E8346B802D4}"/>
              </a:ext>
            </a:extLst>
          </p:cNvPr>
          <p:cNvSpPr txBox="1">
            <a:spLocks/>
          </p:cNvSpPr>
          <p:nvPr/>
        </p:nvSpPr>
        <p:spPr>
          <a:xfrm>
            <a:off x="457199" y="1403276"/>
            <a:ext cx="8229599" cy="838199"/>
          </a:xfrm>
          <a:prstGeom prst="rect">
            <a:avLst/>
          </a:prstGeom>
        </p:spPr>
        <p:txBody>
          <a:bodyPr vert="horz" lIns="0" tIns="0" rIns="0" bIns="0" rtlCol="0">
            <a:noAutofit/>
          </a:bodyPr>
          <a:lstStyle>
            <a:lvl1pPr marL="256032" indent="-256032" algn="l" defTabSz="914400" rtl="0" eaLnBrk="1" latinLnBrk="0" hangingPunct="1">
              <a:spcBef>
                <a:spcPts val="1500"/>
              </a:spcBef>
              <a:buClr>
                <a:srgbClr val="007FA3"/>
              </a:buClr>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ts val="600"/>
              </a:spcBef>
              <a:buClr>
                <a:srgbClr val="007FA3"/>
              </a:buClr>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ts val="600"/>
              </a:spcBef>
              <a:buClr>
                <a:srgbClr val="007FA3"/>
              </a:buClr>
              <a:buFont typeface="Wingdings" panose="05000000000000000000" pitchFamily="2" charset="2"/>
              <a:buChar char="§"/>
              <a:defRPr sz="1600" kern="1200">
                <a:solidFill>
                  <a:schemeClr val="tx1"/>
                </a:solidFill>
                <a:latin typeface="+mn-lt"/>
                <a:ea typeface="+mn-ea"/>
                <a:cs typeface="+mn-cs"/>
              </a:defRPr>
            </a:lvl3pPr>
            <a:lvl4pPr marL="1600200" indent="-228600" algn="l" defTabSz="914400" rtl="0" eaLnBrk="1" latinLnBrk="0" hangingPunct="1">
              <a:spcBef>
                <a:spcPts val="600"/>
              </a:spcBef>
              <a:buClr>
                <a:srgbClr val="007FA3"/>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ts val="600"/>
              </a:spcBef>
              <a:buClr>
                <a:srgbClr val="007FA3"/>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ts val="300"/>
              </a:spcBef>
              <a:buClr>
                <a:srgbClr val="007FA3"/>
              </a:buClr>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ts val="300"/>
              </a:spcBef>
              <a:buClr>
                <a:srgbClr val="007FA3"/>
              </a:buClr>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spcBef>
                <a:spcPts val="300"/>
              </a:spcBef>
              <a:buClr>
                <a:srgbClr val="007FA3"/>
              </a:buClr>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spcBef>
                <a:spcPts val="300"/>
              </a:spcBef>
              <a:buClr>
                <a:srgbClr val="007FA3"/>
              </a:buClr>
              <a:buFont typeface="Arial" panose="020B0604020202020204" pitchFamily="34" charset="0"/>
              <a:buChar char="•"/>
              <a:defRPr sz="1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500"/>
              </a:spcBef>
              <a:spcAft>
                <a:spcPts val="0"/>
              </a:spcAft>
              <a:buClr>
                <a:srgbClr val="007FA3"/>
              </a:buClr>
              <a:buSzTx/>
              <a:buFont typeface="Arial" panose="020B0604020202020204" pitchFamily="34" charset="0"/>
              <a:buNone/>
              <a:tabLst/>
              <a:defRPr/>
            </a:pPr>
            <a:r>
              <a:rPr kumimoji="0" lang="en-US" sz="1800" b="1" i="0" u="none" strike="noStrike" kern="1200" cap="none" spc="0" normalizeH="0" baseline="0" noProof="0" dirty="0">
                <a:ln>
                  <a:noFill/>
                </a:ln>
                <a:solidFill>
                  <a:sysClr val="windowText" lastClr="000000"/>
                </a:solidFill>
                <a:effectLst/>
                <a:uLnTx/>
                <a:uFillTx/>
                <a:latin typeface="Arial"/>
                <a:ea typeface="+mn-ea"/>
                <a:cs typeface="+mn-cs"/>
              </a:rPr>
              <a:t>Round of Negotiations: </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Completed Rounds of G</a:t>
            </a:r>
            <a:r>
              <a:rPr kumimoji="0" lang="en-US" sz="1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A</a:t>
            </a:r>
            <a:r>
              <a:rPr kumimoji="0" lang="en-US" sz="1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T</a:t>
            </a:r>
            <a:r>
              <a:rPr kumimoji="0" lang="en-US" sz="1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800" b="0" i="0" u="none" strike="noStrike" kern="1200" cap="none" spc="0" normalizeH="0" baseline="0" noProof="0" dirty="0" err="1">
                <a:ln>
                  <a:noFill/>
                </a:ln>
                <a:solidFill>
                  <a:sysClr val="windowText" lastClr="000000"/>
                </a:solidFill>
                <a:effectLst/>
                <a:uLnTx/>
                <a:uFillTx/>
                <a:latin typeface="Arial"/>
                <a:ea typeface="+mn-ea"/>
                <a:cs typeface="+mn-cs"/>
              </a:rPr>
              <a:t>T</a:t>
            </a:r>
            <a:endParaRPr kumimoji="0" lang="en-US" sz="1800" b="0" i="0" u="none" strike="noStrike" kern="1200" cap="none" spc="0" normalizeH="0" baseline="0" noProof="0" dirty="0">
              <a:ln>
                <a:noFill/>
              </a:ln>
              <a:solidFill>
                <a:sysClr val="windowText" lastClr="000000"/>
              </a:solidFill>
              <a:effectLst/>
              <a:uLnTx/>
              <a:uFillTx/>
              <a:latin typeface="Arial"/>
              <a:ea typeface="+mn-ea"/>
              <a:cs typeface="+mn-cs"/>
            </a:endParaRPr>
          </a:p>
        </p:txBody>
      </p:sp>
      <p:graphicFrame>
        <p:nvGraphicFramePr>
          <p:cNvPr id="3" name="Table 2">
            <a:extLst>
              <a:ext uri="{FF2B5EF4-FFF2-40B4-BE49-F238E27FC236}">
                <a16:creationId xmlns:a16="http://schemas.microsoft.com/office/drawing/2014/main" id="{9620259F-8BAC-ACC8-DB14-408F4B9C6808}"/>
              </a:ext>
            </a:extLst>
          </p:cNvPr>
          <p:cNvGraphicFramePr>
            <a:graphicFrameLocks noGrp="1"/>
          </p:cNvGraphicFramePr>
          <p:nvPr/>
        </p:nvGraphicFramePr>
        <p:xfrm>
          <a:off x="306009" y="1822375"/>
          <a:ext cx="11579982" cy="4937760"/>
        </p:xfrm>
        <a:graphic>
          <a:graphicData uri="http://schemas.openxmlformats.org/drawingml/2006/table">
            <a:tbl>
              <a:tblPr firstRow="1" bandRow="1">
                <a:tableStyleId>{2D5ABB26-0587-4C30-8999-92F81FD0307C}</a:tableStyleId>
              </a:tblPr>
              <a:tblGrid>
                <a:gridCol w="1286664">
                  <a:extLst>
                    <a:ext uri="{9D8B030D-6E8A-4147-A177-3AD203B41FA5}">
                      <a16:colId xmlns:a16="http://schemas.microsoft.com/office/drawing/2014/main" val="165028250"/>
                    </a:ext>
                  </a:extLst>
                </a:gridCol>
                <a:gridCol w="2466108">
                  <a:extLst>
                    <a:ext uri="{9D8B030D-6E8A-4147-A177-3AD203B41FA5}">
                      <a16:colId xmlns:a16="http://schemas.microsoft.com/office/drawing/2014/main" val="2767517404"/>
                    </a:ext>
                  </a:extLst>
                </a:gridCol>
                <a:gridCol w="1356042">
                  <a:extLst>
                    <a:ext uri="{9D8B030D-6E8A-4147-A177-3AD203B41FA5}">
                      <a16:colId xmlns:a16="http://schemas.microsoft.com/office/drawing/2014/main" val="3266418159"/>
                    </a:ext>
                  </a:extLst>
                </a:gridCol>
                <a:gridCol w="6471168">
                  <a:extLst>
                    <a:ext uri="{9D8B030D-6E8A-4147-A177-3AD203B41FA5}">
                      <a16:colId xmlns:a16="http://schemas.microsoft.com/office/drawing/2014/main" val="3541139180"/>
                    </a:ext>
                  </a:extLst>
                </a:gridCol>
              </a:tblGrid>
              <a:tr h="7145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a:solidFill>
                            <a:schemeClr val="tx1"/>
                          </a:solidFill>
                          <a:latin typeface="+mn-lt"/>
                          <a:ea typeface="+mn-ea"/>
                          <a:cs typeface="+mn-cs"/>
                        </a:rPr>
                        <a:t>Year</a:t>
                      </a:r>
                      <a:endParaRPr lang="en-US" sz="1800" b="1"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a:solidFill>
                            <a:schemeClr val="tx1"/>
                          </a:solidFill>
                          <a:latin typeface="+mn-lt"/>
                          <a:ea typeface="+mn-ea"/>
                          <a:cs typeface="+mn-cs"/>
                        </a:rPr>
                        <a:t>Site</a:t>
                      </a:r>
                      <a:endParaRPr lang="en-US" sz="1800" b="1"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a:solidFill>
                            <a:schemeClr val="tx1"/>
                          </a:solidFill>
                          <a:latin typeface="+mn-lt"/>
                          <a:ea typeface="+mn-ea"/>
                          <a:cs typeface="+mn-cs"/>
                        </a:rPr>
                        <a:t>Number of Countries Involved</a:t>
                      </a:r>
                      <a:endParaRPr lang="en-US" sz="1800" b="1"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dirty="0">
                          <a:solidFill>
                            <a:schemeClr val="tx1"/>
                          </a:solidFill>
                          <a:latin typeface="+mn-lt"/>
                          <a:ea typeface="+mn-ea"/>
                          <a:cs typeface="+mn-cs"/>
                        </a:rPr>
                        <a:t>Topics Covered</a:t>
                      </a:r>
                      <a:endParaRPr lang="en-US" sz="1800" b="1"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8164905"/>
                  </a:ext>
                </a:extLst>
              </a:tr>
              <a:tr h="3062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a:t>1947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 Switzerland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highlight>
                            <a:srgbClr val="FFFF00"/>
                          </a:highlight>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FFFF00"/>
                          </a:highlight>
                          <a:latin typeface="+mn-lt"/>
                          <a:ea typeface="+mn-ea"/>
                          <a:cs typeface="+mn-cs"/>
                        </a:rPr>
                        <a:t>Tariffs</a:t>
                      </a:r>
                      <a:endParaRPr lang="en-US" sz="1800" baseline="0"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1755910"/>
                  </a:ext>
                </a:extLst>
              </a:tr>
              <a:tr h="306221">
                <a:tc>
                  <a:txBody>
                    <a:bodyPr/>
                    <a:lstStyle/>
                    <a:p>
                      <a:r>
                        <a:rPr lang="en-IN" sz="1800" dirty="0"/>
                        <a:t>1949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Annecy, France</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9034566"/>
                  </a:ext>
                </a:extLst>
              </a:tr>
              <a:tr h="306221">
                <a:tc>
                  <a:txBody>
                    <a:bodyPr/>
                    <a:lstStyle/>
                    <a:p>
                      <a:r>
                        <a:rPr lang="en-IN" sz="1800" dirty="0"/>
                        <a:t>1951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Torquay, England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065540"/>
                  </a:ext>
                </a:extLst>
              </a:tr>
              <a:tr h="306221">
                <a:tc>
                  <a:txBody>
                    <a:bodyPr/>
                    <a:lstStyle/>
                    <a:p>
                      <a:r>
                        <a:rPr lang="en-IN" sz="1800" dirty="0"/>
                        <a:t>1956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8987021"/>
                  </a:ext>
                </a:extLst>
              </a:tr>
              <a:tr h="306221">
                <a:tc>
                  <a:txBody>
                    <a:bodyPr/>
                    <a:lstStyle/>
                    <a:p>
                      <a:r>
                        <a:rPr lang="en-IN" sz="1800" dirty="0"/>
                        <a:t>1960-1961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 (Dillon Round)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3985101"/>
                  </a:ext>
                </a:extLst>
              </a:tr>
              <a:tr h="306221">
                <a:tc>
                  <a:txBody>
                    <a:bodyPr/>
                    <a:lstStyle/>
                    <a:p>
                      <a:r>
                        <a:rPr lang="en-IN" sz="1800" dirty="0"/>
                        <a:t>1964-1967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 (Kennedy Round)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 antidumping measures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9276081"/>
                  </a:ext>
                </a:extLst>
              </a:tr>
              <a:tr h="306221">
                <a:tc>
                  <a:txBody>
                    <a:bodyPr/>
                    <a:lstStyle/>
                    <a:p>
                      <a:r>
                        <a:rPr lang="en-IN" sz="1800" dirty="0"/>
                        <a:t>1973-1979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 (Tokyo Round)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t>102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Tariffs, nontariff measures, “framework agreements”</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2633722"/>
                  </a:ext>
                </a:extLst>
              </a:tr>
              <a:tr h="714516">
                <a:tc>
                  <a:txBody>
                    <a:bodyPr/>
                    <a:lstStyle/>
                    <a:p>
                      <a:r>
                        <a:rPr lang="en-IN" sz="1800" dirty="0"/>
                        <a:t>1986-1994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Geneva (Uruguay Round)</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800" dirty="0">
                          <a:highlight>
                            <a:srgbClr val="FFFF00"/>
                          </a:highlight>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FFFF00"/>
                          </a:highlight>
                          <a:latin typeface="+mn-lt"/>
                          <a:ea typeface="+mn-ea"/>
                          <a:cs typeface="+mn-cs"/>
                        </a:rPr>
                        <a:t>Tariffs, non-tariff measures, rules, services, intellectual property, dispute settlement, investment measures, agriculture, textiles and clothing, natural resources, creation of the World Trade Organization</a:t>
                      </a:r>
                      <a:endParaRPr lang="en-US" sz="1800" baseline="0"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3422402"/>
                  </a:ext>
                </a:extLst>
              </a:tr>
            </a:tbl>
          </a:graphicData>
        </a:graphic>
      </p:graphicFrame>
      <p:sp>
        <p:nvSpPr>
          <p:cNvPr id="7" name="Content Placeholder 4">
            <a:extLst>
              <a:ext uri="{FF2B5EF4-FFF2-40B4-BE49-F238E27FC236}">
                <a16:creationId xmlns:a16="http://schemas.microsoft.com/office/drawing/2014/main" id="{F3B67559-E6D4-83A4-67D6-C1BB59D3276B}"/>
              </a:ext>
            </a:extLst>
          </p:cNvPr>
          <p:cNvSpPr txBox="1">
            <a:spLocks/>
          </p:cNvSpPr>
          <p:nvPr/>
        </p:nvSpPr>
        <p:spPr>
          <a:xfrm>
            <a:off x="7898513" y="1475423"/>
            <a:ext cx="3987478" cy="346952"/>
          </a:xfrm>
          <a:prstGeom prst="rect">
            <a:avLst/>
          </a:prstGeom>
        </p:spPr>
        <p:txBody>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Georgia"/>
              <a:buNone/>
            </a:pPr>
            <a:r>
              <a:rPr lang="en-US" sz="800" dirty="0"/>
              <a:t>Source: Based on About the WTO, World Trade Organization website (</a:t>
            </a:r>
            <a:r>
              <a:rPr lang="en-US" sz="800" dirty="0">
                <a:hlinkClick r:id="rId2" tooltip="www.wto.org"/>
              </a:rPr>
              <a:t>www.wto.org</a:t>
            </a:r>
            <a:r>
              <a:rPr lang="en-US" sz="800" dirty="0"/>
              <a:t>).</a:t>
            </a:r>
          </a:p>
        </p:txBody>
      </p:sp>
    </p:spTree>
    <p:extLst>
      <p:ext uri="{BB962C8B-B14F-4D97-AF65-F5344CB8AC3E}">
        <p14:creationId xmlns:p14="http://schemas.microsoft.com/office/powerpoint/2010/main" val="4228700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4492" y="1406012"/>
            <a:ext cx="11640029" cy="5272580"/>
          </a:xfrm>
        </p:spPr>
        <p:txBody>
          <a:bodyPr>
            <a:normAutofit/>
          </a:bodyPr>
          <a:lstStyle/>
          <a:p>
            <a:pPr marL="0" indent="0">
              <a:buNone/>
            </a:pPr>
            <a:r>
              <a:rPr lang="en-US" sz="2400" b="1" dirty="0"/>
              <a:t>Uruguay Round of Negotiations (</a:t>
            </a:r>
            <a:r>
              <a:rPr lang="en-US" sz="2400" b="1" dirty="0">
                <a:solidFill>
                  <a:srgbClr val="FF0000"/>
                </a:solidFill>
              </a:rPr>
              <a:t>1986-1994</a:t>
            </a:r>
            <a:r>
              <a:rPr lang="en-US" sz="2400" b="1" dirty="0"/>
              <a:t>):</a:t>
            </a:r>
          </a:p>
          <a:p>
            <a:pPr marL="342900" indent="-342900">
              <a:buFont typeface="Arial" panose="020B0604020202020204" pitchFamily="34" charset="0"/>
              <a:buChar char="•"/>
            </a:pPr>
            <a:r>
              <a:rPr lang="en-US" sz="2400" dirty="0"/>
              <a:t>Largest trade negotiation in history. </a:t>
            </a:r>
          </a:p>
          <a:p>
            <a:pPr marL="342900" indent="-342900">
              <a:buFont typeface="Arial" panose="020B0604020202020204" pitchFamily="34" charset="0"/>
              <a:buChar char="•"/>
            </a:pPr>
            <a:r>
              <a:rPr lang="en-US" sz="2400" dirty="0"/>
              <a:t>Begun in </a:t>
            </a:r>
            <a:r>
              <a:rPr lang="en-US" sz="2400" dirty="0">
                <a:solidFill>
                  <a:srgbClr val="FF0000"/>
                </a:solidFill>
              </a:rPr>
              <a:t>1986</a:t>
            </a:r>
            <a:r>
              <a:rPr lang="en-US" sz="2400" dirty="0"/>
              <a:t> in Punta del Este in Uruguay</a:t>
            </a:r>
          </a:p>
          <a:p>
            <a:pPr marL="342900" indent="-342900">
              <a:buFont typeface="Arial" panose="020B0604020202020204" pitchFamily="34" charset="0"/>
              <a:buChar char="•"/>
            </a:pPr>
            <a:r>
              <a:rPr lang="en-US" sz="2400" dirty="0">
                <a:solidFill>
                  <a:srgbClr val="FF0000"/>
                </a:solidFill>
              </a:rPr>
              <a:t>7</a:t>
            </a:r>
            <a:r>
              <a:rPr lang="en-US" sz="2400" dirty="0"/>
              <a:t> years to complete</a:t>
            </a:r>
          </a:p>
          <a:p>
            <a:pPr marL="342900" indent="-342900">
              <a:buFont typeface="Arial" panose="020B0604020202020204" pitchFamily="34" charset="0"/>
              <a:buChar char="•"/>
            </a:pPr>
            <a:endParaRPr lang="en-US" sz="2400" dirty="0"/>
          </a:p>
          <a:p>
            <a:pPr marL="0" indent="0">
              <a:buNone/>
            </a:pPr>
            <a:r>
              <a:rPr lang="en-US" sz="2400" b="1" dirty="0"/>
              <a:t>Agreements: </a:t>
            </a:r>
          </a:p>
          <a:p>
            <a:r>
              <a:rPr lang="en-US" sz="2400" dirty="0">
                <a:solidFill>
                  <a:srgbClr val="FF0000"/>
                </a:solidFill>
              </a:rPr>
              <a:t>Agreement on services </a:t>
            </a:r>
            <a:r>
              <a:rPr lang="en-US" sz="2400" dirty="0"/>
              <a:t>(all services necessary to promote trade between countries)</a:t>
            </a:r>
          </a:p>
          <a:p>
            <a:r>
              <a:rPr lang="en-US" sz="2400" dirty="0">
                <a:solidFill>
                  <a:srgbClr val="FF0000"/>
                </a:solidFill>
              </a:rPr>
              <a:t>Agreement on intellectual property </a:t>
            </a:r>
            <a:r>
              <a:rPr lang="en-US" sz="2400" dirty="0"/>
              <a:t>(to help standardise all rules around intellectual properties around the world)</a:t>
            </a:r>
          </a:p>
          <a:p>
            <a:r>
              <a:rPr lang="en-US" sz="2400" dirty="0">
                <a:solidFill>
                  <a:srgbClr val="FF0000"/>
                </a:solidFill>
              </a:rPr>
              <a:t>Agreement on agricultural subsidies </a:t>
            </a:r>
            <a:r>
              <a:rPr lang="en-US" sz="2400" dirty="0"/>
              <a:t>(forces countries to convert all non-tariff barriers to tariffs—a process called “tariffication” e.g., ISO, CE= complies with the EU rules &amp; regulations)</a:t>
            </a:r>
          </a:p>
          <a:p>
            <a:r>
              <a:rPr lang="en-US" sz="2400" dirty="0">
                <a:solidFill>
                  <a:srgbClr val="FF0000"/>
                </a:solidFill>
              </a:rPr>
              <a:t>Creation of the W</a:t>
            </a:r>
            <a:r>
              <a:rPr lang="en-US" sz="100" dirty="0">
                <a:solidFill>
                  <a:srgbClr val="FF0000"/>
                </a:solidFill>
              </a:rPr>
              <a:t> </a:t>
            </a:r>
            <a:r>
              <a:rPr lang="en-US" sz="2400" dirty="0">
                <a:solidFill>
                  <a:srgbClr val="FF0000"/>
                </a:solidFill>
              </a:rPr>
              <a:t>T</a:t>
            </a:r>
            <a:r>
              <a:rPr lang="en-US" sz="100" dirty="0">
                <a:solidFill>
                  <a:srgbClr val="FF0000"/>
                </a:solidFill>
              </a:rPr>
              <a:t> </a:t>
            </a:r>
            <a:r>
              <a:rPr lang="en-US" sz="2400" dirty="0">
                <a:solidFill>
                  <a:srgbClr val="FF0000"/>
                </a:solidFill>
              </a:rPr>
              <a:t>O </a:t>
            </a:r>
            <a:r>
              <a:rPr lang="en-US" sz="2400" dirty="0"/>
              <a:t>(the greatest achievement of the Uruguay Round)</a:t>
            </a:r>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540913" y="692696"/>
            <a:ext cx="1125613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Global Trading System (GATT)</a:t>
            </a:r>
          </a:p>
        </p:txBody>
      </p:sp>
    </p:spTree>
    <p:extLst>
      <p:ext uri="{BB962C8B-B14F-4D97-AF65-F5344CB8AC3E}">
        <p14:creationId xmlns:p14="http://schemas.microsoft.com/office/powerpoint/2010/main" val="11830337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4492" y="1406012"/>
            <a:ext cx="11640029" cy="5272580"/>
          </a:xfrm>
        </p:spPr>
        <p:txBody>
          <a:bodyPr>
            <a:normAutofit/>
          </a:bodyPr>
          <a:lstStyle/>
          <a:p>
            <a:pPr marL="0" marR="0" lvl="0" indent="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None/>
              <a:tabLst/>
              <a:defRPr/>
            </a:pPr>
            <a:r>
              <a:rPr kumimoji="0" lang="en-US" sz="2400" b="1" i="0" u="none" strike="noStrike" kern="1200" cap="none" spc="0" normalizeH="0" baseline="0" noProof="0" dirty="0">
                <a:ln>
                  <a:noFill/>
                </a:ln>
                <a:solidFill>
                  <a:prstClr val="black"/>
                </a:solidFill>
                <a:effectLst/>
                <a:uLnTx/>
                <a:uFillTx/>
                <a:latin typeface="Arial"/>
                <a:ea typeface="+mn-ea"/>
                <a:cs typeface="+mn-cs"/>
              </a:rPr>
              <a:t>World Trade Organisation (W</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400" b="1" i="0" u="none" strike="noStrike" kern="1200" cap="none" spc="0" normalizeH="0" baseline="0" noProof="0" dirty="0">
                <a:ln>
                  <a:noFill/>
                </a:ln>
                <a:solidFill>
                  <a:prstClr val="black"/>
                </a:solidFill>
                <a:effectLst/>
                <a:uLnTx/>
                <a:uFillTx/>
                <a:latin typeface="Arial"/>
                <a:ea typeface="+mn-ea"/>
                <a:cs typeface="+mn-cs"/>
              </a:rPr>
              <a:t>T</a:t>
            </a:r>
            <a:r>
              <a:rPr kumimoji="0" lang="en-US" sz="100" b="1" i="0" u="none" strike="noStrike" kern="1200" cap="none" spc="0" normalizeH="0" baseline="0" noProof="0" dirty="0">
                <a:ln>
                  <a:noFill/>
                </a:ln>
                <a:solidFill>
                  <a:prstClr val="black"/>
                </a:solidFill>
                <a:effectLst/>
                <a:uLnTx/>
                <a:uFillTx/>
                <a:latin typeface="Arial"/>
                <a:ea typeface="+mn-ea"/>
                <a:cs typeface="+mn-cs"/>
              </a:rPr>
              <a:t> </a:t>
            </a:r>
            <a:r>
              <a:rPr kumimoji="0" lang="en-US" sz="2400" b="1" i="0" u="none" strike="noStrike" kern="1200" cap="none" spc="0" normalizeH="0" baseline="0" noProof="0" dirty="0">
                <a:ln>
                  <a:noFill/>
                </a:ln>
                <a:solidFill>
                  <a:prstClr val="black"/>
                </a:solidFill>
                <a:effectLst/>
                <a:uLnTx/>
                <a:uFillTx/>
                <a:latin typeface="Arial"/>
                <a:ea typeface="+mn-ea"/>
                <a:cs typeface="+mn-cs"/>
              </a:rPr>
              <a:t>O)</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The World Trade Organisation (W T O): </a:t>
            </a:r>
            <a:r>
              <a:rPr kumimoji="0" lang="en-US" sz="2000" b="0" i="0" u="none" strike="noStrike" kern="1200" cap="none" spc="0" normalizeH="0" baseline="0" noProof="0" dirty="0">
                <a:ln>
                  <a:noFill/>
                </a:ln>
                <a:solidFill>
                  <a:prstClr val="black"/>
                </a:solidFill>
                <a:effectLst/>
                <a:uLnTx/>
                <a:uFillTx/>
                <a:latin typeface="Arial"/>
                <a:ea typeface="+mn-ea"/>
                <a:cs typeface="+mn-cs"/>
              </a:rPr>
              <a:t>the international </a:t>
            </a:r>
            <a:r>
              <a:rPr kumimoji="0" lang="en-US" sz="2000" b="0" i="0" u="none" strike="noStrike" kern="1200" cap="none" spc="0" normalizeH="0" baseline="0" noProof="0" dirty="0" err="1">
                <a:ln>
                  <a:noFill/>
                </a:ln>
                <a:solidFill>
                  <a:prstClr val="black"/>
                </a:solidFill>
                <a:effectLst/>
                <a:uLnTx/>
                <a:uFillTx/>
                <a:latin typeface="Arial"/>
                <a:ea typeface="+mn-ea"/>
                <a:cs typeface="+mn-cs"/>
              </a:rPr>
              <a:t>organisation</a:t>
            </a:r>
            <a:r>
              <a:rPr kumimoji="0" lang="en-US" sz="2000" b="0" i="0" u="none" strike="noStrike" kern="1200" cap="none" spc="0" normalizeH="0" baseline="0" noProof="0" dirty="0">
                <a:ln>
                  <a:noFill/>
                </a:ln>
                <a:solidFill>
                  <a:prstClr val="black"/>
                </a:solidFill>
                <a:effectLst/>
                <a:uLnTx/>
                <a:uFillTx/>
                <a:latin typeface="Arial"/>
                <a:ea typeface="+mn-ea"/>
                <a:cs typeface="+mn-cs"/>
              </a:rPr>
              <a:t> that regulates trade among nations. It came into existence on </a:t>
            </a:r>
            <a:r>
              <a:rPr kumimoji="0" lang="en-US" sz="2000" b="0" i="0" u="none" strike="noStrike" kern="1200" cap="none" spc="0" normalizeH="0" baseline="0" noProof="0" dirty="0">
                <a:ln>
                  <a:noFill/>
                </a:ln>
                <a:solidFill>
                  <a:srgbClr val="FF0000"/>
                </a:solidFill>
                <a:effectLst/>
                <a:uLnTx/>
                <a:uFillTx/>
                <a:latin typeface="Arial"/>
                <a:ea typeface="+mn-ea"/>
                <a:cs typeface="+mn-cs"/>
              </a:rPr>
              <a:t>1st January 1995</a:t>
            </a:r>
            <a:r>
              <a:rPr kumimoji="0" lang="en-US" sz="2000" b="0" i="0" u="none" strike="noStrike" kern="1200" cap="none" spc="0" normalizeH="0" baseline="0" noProof="0" dirty="0">
                <a:ln>
                  <a:noFill/>
                </a:ln>
                <a:solidFill>
                  <a:prstClr val="black"/>
                </a:solidFill>
                <a:effectLst/>
                <a:uLnTx/>
                <a:uFillTx/>
                <a:latin typeface="Arial"/>
                <a:ea typeface="+mn-ea"/>
                <a:cs typeface="+mn-cs"/>
              </a:rPr>
              <a:t> with the membership of </a:t>
            </a:r>
            <a:r>
              <a:rPr kumimoji="0" lang="en-US" sz="2000" b="0" i="0" u="none" strike="noStrike" kern="1200" cap="none" spc="0" normalizeH="0" baseline="0" noProof="0" dirty="0">
                <a:ln>
                  <a:noFill/>
                </a:ln>
                <a:solidFill>
                  <a:srgbClr val="FF0000"/>
                </a:solidFill>
                <a:effectLst/>
                <a:uLnTx/>
                <a:uFillTx/>
                <a:latin typeface="Arial"/>
                <a:ea typeface="+mn-ea"/>
                <a:cs typeface="+mn-cs"/>
              </a:rPr>
              <a:t>128</a:t>
            </a:r>
            <a:r>
              <a:rPr kumimoji="0" lang="en-US" sz="2000" b="0" i="0" u="none" strike="noStrike" kern="1200" cap="none" spc="0" normalizeH="0" baseline="0" noProof="0" dirty="0">
                <a:ln>
                  <a:noFill/>
                </a:ln>
                <a:solidFill>
                  <a:prstClr val="black"/>
                </a:solidFill>
                <a:effectLst/>
                <a:uLnTx/>
                <a:uFillTx/>
                <a:latin typeface="Arial"/>
                <a:ea typeface="+mn-ea"/>
                <a:cs typeface="+mn-cs"/>
              </a:rPr>
              <a:t> countries. Now, </a:t>
            </a:r>
            <a:r>
              <a:rPr kumimoji="0" lang="en-US" sz="2000" i="0" u="none" strike="noStrike" kern="1200" cap="none" spc="0" normalizeH="0" baseline="0" noProof="0" dirty="0">
                <a:ln>
                  <a:noFill/>
                </a:ln>
                <a:solidFill>
                  <a:srgbClr val="FF0000"/>
                </a:solidFill>
                <a:effectLst/>
                <a:uLnTx/>
                <a:uFillTx/>
                <a:latin typeface="Arial"/>
                <a:ea typeface="+mn-ea"/>
                <a:cs typeface="+mn-cs"/>
              </a:rPr>
              <a:t>164</a:t>
            </a:r>
            <a:r>
              <a:rPr kumimoji="0" lang="en-US" sz="2000" b="0" i="0" u="none" strike="noStrike" kern="1200" cap="none" spc="0" normalizeH="0" baseline="0" noProof="0" dirty="0">
                <a:ln>
                  <a:noFill/>
                </a:ln>
                <a:solidFill>
                  <a:prstClr val="black"/>
                </a:solidFill>
                <a:effectLst/>
                <a:uLnTx/>
                <a:uFillTx/>
                <a:latin typeface="Arial"/>
                <a:ea typeface="+mn-ea"/>
                <a:cs typeface="+mn-cs"/>
              </a:rPr>
              <a:t> members and </a:t>
            </a:r>
            <a:r>
              <a:rPr kumimoji="0" lang="en-US" sz="2000" b="0" i="0" u="none" strike="noStrike" kern="1200" cap="none" spc="0" normalizeH="0" baseline="0" noProof="0" dirty="0">
                <a:ln>
                  <a:noFill/>
                </a:ln>
                <a:solidFill>
                  <a:srgbClr val="FF0000"/>
                </a:solidFill>
                <a:effectLst/>
                <a:uLnTx/>
                <a:uFillTx/>
                <a:latin typeface="Arial"/>
                <a:ea typeface="+mn-ea"/>
                <a:cs typeface="+mn-cs"/>
              </a:rPr>
              <a:t>21</a:t>
            </a:r>
            <a:r>
              <a:rPr kumimoji="0" lang="en-US" sz="2000" b="0" i="0" u="none" strike="noStrike" kern="1200" cap="none" spc="0" normalizeH="0" baseline="0" noProof="0" dirty="0">
                <a:ln>
                  <a:noFill/>
                </a:ln>
                <a:solidFill>
                  <a:prstClr val="black"/>
                </a:solidFill>
                <a:effectLst/>
                <a:uLnTx/>
                <a:uFillTx/>
                <a:latin typeface="Arial"/>
                <a:ea typeface="+mn-ea"/>
                <a:cs typeface="+mn-cs"/>
              </a:rPr>
              <a:t> observers.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Main goals of the W</a:t>
            </a:r>
            <a:r>
              <a:rPr kumimoji="0" lang="en-US" sz="100" b="0" i="0" u="none" strike="noStrike" kern="1200" cap="none" spc="0" normalizeH="0" baseline="0" noProof="0" dirty="0">
                <a:ln>
                  <a:noFill/>
                </a:ln>
                <a:solidFill>
                  <a:prstClr val="black"/>
                </a:solidFill>
                <a:effectLst/>
                <a:uLnTx/>
                <a:uFillTx/>
                <a:latin typeface="Arial"/>
                <a:ea typeface="+mn-ea"/>
                <a:cs typeface="+mn-cs"/>
              </a:rPr>
              <a:t> </a:t>
            </a:r>
            <a:r>
              <a:rPr kumimoji="0" lang="en-US" sz="2400" b="0" i="0" u="none" strike="noStrike" kern="1200" cap="none" spc="0" normalizeH="0" baseline="0" noProof="0" dirty="0">
                <a:ln>
                  <a:noFill/>
                </a:ln>
                <a:solidFill>
                  <a:prstClr val="black"/>
                </a:solidFill>
                <a:effectLst/>
                <a:uLnTx/>
                <a:uFillTx/>
                <a:latin typeface="Arial"/>
                <a:ea typeface="+mn-ea"/>
                <a:cs typeface="+mn-cs"/>
              </a:rPr>
              <a:t>T</a:t>
            </a:r>
            <a:r>
              <a:rPr kumimoji="0" lang="en-US" sz="100" b="0" i="0" u="none" strike="noStrike" kern="1200" cap="none" spc="0" normalizeH="0" baseline="0" noProof="0" dirty="0">
                <a:ln>
                  <a:noFill/>
                </a:ln>
                <a:solidFill>
                  <a:prstClr val="black"/>
                </a:solidFill>
                <a:effectLst/>
                <a:uLnTx/>
                <a:uFillTx/>
                <a:latin typeface="Arial"/>
                <a:ea typeface="+mn-ea"/>
                <a:cs typeface="+mn-cs"/>
              </a:rPr>
              <a:t> </a:t>
            </a:r>
            <a:r>
              <a:rPr kumimoji="0" lang="en-US" sz="2400" b="0" i="0" u="none" strike="noStrike" kern="1200" cap="none" spc="0" normalizeH="0" baseline="0" noProof="0" dirty="0">
                <a:ln>
                  <a:noFill/>
                </a:ln>
                <a:solidFill>
                  <a:prstClr val="black"/>
                </a:solidFill>
                <a:effectLst/>
                <a:uLnTx/>
                <a:uFillTx/>
                <a:latin typeface="Arial"/>
                <a:ea typeface="+mn-ea"/>
                <a:cs typeface="+mn-cs"/>
              </a:rPr>
              <a:t>O </a:t>
            </a:r>
            <a:r>
              <a:rPr kumimoji="0" lang="en-US" sz="2400" b="0" i="0" u="none" strike="noStrike" kern="1200" cap="none" spc="0" normalizeH="0" baseline="0" noProof="0" dirty="0">
                <a:ln>
                  <a:noFill/>
                </a:ln>
                <a:solidFill>
                  <a:prstClr val="black"/>
                </a:solidFill>
                <a:effectLst/>
                <a:uLnTx/>
                <a:uFillTx/>
                <a:latin typeface="Arial"/>
                <a:ea typeface="+mn-ea"/>
                <a:cs typeface="+mn-cs"/>
                <a:hlinkClick r:id="rId3"/>
              </a:rPr>
              <a:t>(www.wto.org)</a:t>
            </a:r>
            <a:r>
              <a:rPr kumimoji="0" lang="en-US" sz="2400" b="0" i="0" u="none" strike="noStrike" kern="1200" cap="none" spc="0" normalizeH="0" baseline="0" noProof="0" dirty="0">
                <a:ln>
                  <a:noFill/>
                </a:ln>
                <a:solidFill>
                  <a:prstClr val="black"/>
                </a:solidFill>
                <a:effectLst/>
                <a:uLnTx/>
                <a:uFillTx/>
                <a:latin typeface="Arial"/>
                <a:ea typeface="+mn-ea"/>
                <a:cs typeface="+mn-cs"/>
              </a:rPr>
              <a:t> </a:t>
            </a:r>
          </a:p>
          <a:p>
            <a:pPr marL="832050" marR="0" lvl="2" indent="-432000" algn="l" defTabSz="914400" rtl="0" eaLnBrk="1" fontAlgn="auto" latinLnBrk="0" hangingPunct="1">
              <a:lnSpc>
                <a:spcPct val="100000"/>
              </a:lnSpc>
              <a:spcBef>
                <a:spcPts val="1500"/>
              </a:spcBef>
              <a:spcAft>
                <a:spcPts val="0"/>
              </a:spcAft>
              <a:buClr>
                <a:srgbClr val="007FA3"/>
              </a:buClr>
              <a:buSzTx/>
              <a:buFont typeface="+mj-lt"/>
              <a:buAutoNum type="arabicPeriod"/>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Help the free flow of trade</a:t>
            </a:r>
          </a:p>
          <a:p>
            <a:pPr marL="832050" marR="0" lvl="2" indent="-432000" algn="l" defTabSz="914400" rtl="0" eaLnBrk="1" fontAlgn="auto" latinLnBrk="0" hangingPunct="1">
              <a:lnSpc>
                <a:spcPct val="100000"/>
              </a:lnSpc>
              <a:spcBef>
                <a:spcPts val="1500"/>
              </a:spcBef>
              <a:spcAft>
                <a:spcPts val="0"/>
              </a:spcAft>
              <a:buClr>
                <a:srgbClr val="007FA3"/>
              </a:buClr>
              <a:buSzTx/>
              <a:buFont typeface="+mj-lt"/>
              <a:buAutoNum type="arabicPeriod"/>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Help negotiate the further opening of markets</a:t>
            </a:r>
          </a:p>
          <a:p>
            <a:pPr marL="832050" marR="0" lvl="2" indent="-432000" algn="l" defTabSz="914400" rtl="0" eaLnBrk="1" fontAlgn="auto" latinLnBrk="0" hangingPunct="1">
              <a:lnSpc>
                <a:spcPct val="100000"/>
              </a:lnSpc>
              <a:spcBef>
                <a:spcPts val="1500"/>
              </a:spcBef>
              <a:spcAft>
                <a:spcPts val="0"/>
              </a:spcAft>
              <a:buClr>
                <a:srgbClr val="007FA3"/>
              </a:buClr>
              <a:buSzTx/>
              <a:buFont typeface="+mj-lt"/>
              <a:buAutoNum type="arabicPeriod"/>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Settle trade disputes among its members</a:t>
            </a:r>
          </a:p>
          <a:p>
            <a:pPr marL="832050" marR="0" lvl="2" indent="-432000" algn="l" defTabSz="914400" rtl="0" eaLnBrk="1" fontAlgn="auto" latinLnBrk="0" hangingPunct="1">
              <a:lnSpc>
                <a:spcPct val="100000"/>
              </a:lnSpc>
              <a:spcBef>
                <a:spcPts val="1500"/>
              </a:spcBef>
              <a:spcAft>
                <a:spcPts val="0"/>
              </a:spcAft>
              <a:buClr>
                <a:srgbClr val="007FA3"/>
              </a:buClr>
              <a:buSzTx/>
              <a:buFont typeface="+mj-lt"/>
              <a:buAutoNum type="arabicPeriod"/>
              <a:tabLst/>
              <a:defRPr/>
            </a:pPr>
            <a:r>
              <a:rPr lang="en-US" dirty="0">
                <a:solidFill>
                  <a:prstClr val="black"/>
                </a:solidFill>
                <a:latin typeface="Arial"/>
              </a:rPr>
              <a:t>Monitoring &amp; surveillance of the trade between members to make sure the implementation of agreed policies  </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The principle of nondiscrimination (called </a:t>
            </a:r>
            <a:r>
              <a:rPr kumimoji="0" lang="en-US" sz="2400" b="0" i="0" u="none" strike="noStrike" kern="1200" cap="none" spc="0" normalizeH="0" baseline="0" noProof="0" dirty="0">
                <a:ln>
                  <a:noFill/>
                </a:ln>
                <a:solidFill>
                  <a:srgbClr val="FF0000"/>
                </a:solidFill>
                <a:effectLst/>
                <a:uLnTx/>
                <a:uFillTx/>
                <a:latin typeface="Arial"/>
                <a:ea typeface="+mn-ea"/>
                <a:cs typeface="+mn-cs"/>
              </a:rPr>
              <a:t>normal trade relations</a:t>
            </a:r>
            <a:r>
              <a:rPr kumimoji="0" lang="en-US" sz="2400" b="0" i="0" u="none" strike="noStrike" kern="1200" cap="none" spc="0" normalizeH="0" baseline="0" noProof="0" dirty="0">
                <a:ln>
                  <a:noFill/>
                </a:ln>
                <a:solidFill>
                  <a:prstClr val="black"/>
                </a:solidFill>
                <a:effectLst/>
                <a:uLnTx/>
                <a:uFillTx/>
                <a:latin typeface="Arial"/>
                <a:ea typeface="+mn-ea"/>
                <a:cs typeface="+mn-cs"/>
              </a:rPr>
              <a:t>)</a:t>
            </a:r>
          </a:p>
          <a:p>
            <a:pPr marL="0" indent="0">
              <a:buNone/>
            </a:pPr>
            <a:endParaRPr lang="en-US" sz="2400" dirty="0"/>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540913" y="692696"/>
            <a:ext cx="1125613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Global Trading System (WTO)</a:t>
            </a:r>
          </a:p>
        </p:txBody>
      </p:sp>
    </p:spTree>
    <p:extLst>
      <p:ext uri="{BB962C8B-B14F-4D97-AF65-F5344CB8AC3E}">
        <p14:creationId xmlns:p14="http://schemas.microsoft.com/office/powerpoint/2010/main" val="1952582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From International Business to Globalisation</a:t>
            </a:r>
          </a:p>
        </p:txBody>
      </p:sp>
      <p:sp>
        <p:nvSpPr>
          <p:cNvPr id="3" name="Content Placeholder 2"/>
          <p:cNvSpPr>
            <a:spLocks noGrp="1"/>
          </p:cNvSpPr>
          <p:nvPr>
            <p:ph idx="1"/>
          </p:nvPr>
        </p:nvSpPr>
        <p:spPr>
          <a:xfrm>
            <a:off x="285227" y="1258349"/>
            <a:ext cx="11787168" cy="5316187"/>
          </a:xfrm>
        </p:spPr>
        <p:txBody>
          <a:bodyPr>
            <a:normAutofit/>
          </a:bodyPr>
          <a:lstStyle/>
          <a:p>
            <a:pPr marL="566928" indent="-457200">
              <a:buFont typeface="+mj-lt"/>
              <a:buAutoNum type="arabicPeriod" startAt="5"/>
            </a:pPr>
            <a:r>
              <a:rPr lang="en-US" sz="2000" b="1" dirty="0">
                <a:solidFill>
                  <a:srgbClr val="FF0000"/>
                </a:solidFill>
              </a:rPr>
              <a:t>Advancements in Information Technology and Communication</a:t>
            </a:r>
            <a:r>
              <a:rPr lang="en-US" sz="2000" dirty="0"/>
              <a:t>: The latter part of the </a:t>
            </a:r>
            <a:r>
              <a:rPr lang="en-US" sz="2000" dirty="0">
                <a:solidFill>
                  <a:srgbClr val="FF0000"/>
                </a:solidFill>
              </a:rPr>
              <a:t>20th</a:t>
            </a:r>
            <a:r>
              <a:rPr lang="en-US" sz="2000" dirty="0"/>
              <a:t> century saw a </a:t>
            </a:r>
            <a:r>
              <a:rPr lang="en-US" sz="2000" dirty="0">
                <a:solidFill>
                  <a:srgbClr val="FF0000"/>
                </a:solidFill>
              </a:rPr>
              <a:t>rapid advancement in information technology </a:t>
            </a:r>
            <a:r>
              <a:rPr lang="en-US" sz="2000" dirty="0"/>
              <a:t>and the </a:t>
            </a:r>
            <a:r>
              <a:rPr lang="en-US" sz="2000" dirty="0">
                <a:solidFill>
                  <a:srgbClr val="FF0000"/>
                </a:solidFill>
              </a:rPr>
              <a:t>widespread adoption of the internet</a:t>
            </a:r>
            <a:r>
              <a:rPr lang="en-US" sz="2000" dirty="0"/>
              <a:t>. This </a:t>
            </a:r>
            <a:r>
              <a:rPr lang="en-US" sz="2000" u="sng" dirty="0"/>
              <a:t>revolutionised communication, making it easier and cheaper for businesses to connect and collaborate across borders</a:t>
            </a:r>
            <a:r>
              <a:rPr lang="en-US" sz="2000" dirty="0"/>
              <a:t>. The </a:t>
            </a:r>
            <a:r>
              <a:rPr lang="en-US" sz="2000" u="sng" dirty="0"/>
              <a:t>digital age contributed to the acceleration of global transactions, information flow, and the rise of e-commerce</a:t>
            </a:r>
            <a:r>
              <a:rPr lang="en-US" sz="2000" dirty="0"/>
              <a:t>.</a:t>
            </a:r>
          </a:p>
          <a:p>
            <a:pPr marL="566928" indent="-457200">
              <a:buFont typeface="+mj-lt"/>
              <a:buAutoNum type="arabicPeriod" startAt="5"/>
            </a:pPr>
            <a:endParaRPr lang="en-US" sz="2000" dirty="0"/>
          </a:p>
          <a:p>
            <a:pPr marL="566928" indent="-457200">
              <a:buFont typeface="+mj-lt"/>
              <a:buAutoNum type="arabicPeriod" startAt="5"/>
            </a:pPr>
            <a:r>
              <a:rPr lang="en-US" sz="2000" b="1" dirty="0">
                <a:solidFill>
                  <a:srgbClr val="FF0000"/>
                </a:solidFill>
              </a:rPr>
              <a:t>Global Supply Chains and Outsourcing</a:t>
            </a:r>
            <a:r>
              <a:rPr lang="en-US" sz="2000" dirty="0"/>
              <a:t>: Globalisation facilitated the </a:t>
            </a:r>
            <a:r>
              <a:rPr lang="en-US" sz="2000" b="1" dirty="0">
                <a:solidFill>
                  <a:srgbClr val="FF0000"/>
                </a:solidFill>
              </a:rPr>
              <a:t>development of complicated global supply chains</a:t>
            </a:r>
            <a:r>
              <a:rPr lang="en-US" sz="2000" dirty="0"/>
              <a:t>. Companies began </a:t>
            </a:r>
            <a:r>
              <a:rPr lang="en-US" sz="2000" u="sng" dirty="0"/>
              <a:t>to source components and services from various countries to optimise efficiency and reduce costs</a:t>
            </a:r>
            <a:r>
              <a:rPr lang="en-US" sz="2000" dirty="0"/>
              <a:t>. This process of outsourcing and offshoring allowed businesses to access specialised skills and resources from different parts of the world.</a:t>
            </a:r>
          </a:p>
          <a:p>
            <a:pPr marL="566928" indent="-457200">
              <a:buFont typeface="+mj-lt"/>
              <a:buAutoNum type="arabicPeriod" startAt="5"/>
            </a:pPr>
            <a:endParaRPr lang="en-US" sz="2000" dirty="0"/>
          </a:p>
          <a:p>
            <a:pPr marL="566928" indent="-457200">
              <a:buFont typeface="+mj-lt"/>
              <a:buAutoNum type="arabicPeriod" startAt="5"/>
            </a:pPr>
            <a:r>
              <a:rPr lang="en-US" sz="2000" b="1" dirty="0">
                <a:solidFill>
                  <a:srgbClr val="FF0000"/>
                </a:solidFill>
              </a:rPr>
              <a:t>Cultural Globalisation</a:t>
            </a:r>
            <a:r>
              <a:rPr lang="en-US" sz="2000" dirty="0"/>
              <a:t>: As globalisation expanded, cultural exchange and interconnectedness also intensified. The </a:t>
            </a:r>
            <a:r>
              <a:rPr lang="en-US" sz="2000" dirty="0">
                <a:solidFill>
                  <a:srgbClr val="FF0000"/>
                </a:solidFill>
              </a:rPr>
              <a:t>spread of media</a:t>
            </a:r>
            <a:r>
              <a:rPr lang="en-US" sz="2000" dirty="0"/>
              <a:t>, </a:t>
            </a:r>
            <a:r>
              <a:rPr lang="en-US" sz="2000" dirty="0">
                <a:solidFill>
                  <a:srgbClr val="FF0000"/>
                </a:solidFill>
              </a:rPr>
              <a:t>entertainment, and communication technologies </a:t>
            </a:r>
            <a:r>
              <a:rPr lang="en-US" sz="2000" dirty="0"/>
              <a:t>allowed for the dissemination of cultural products and ideas on a global scale. This cultural interconnectedness complemented and reinforced economic globalisation.</a:t>
            </a:r>
            <a:endParaRPr lang="en-GB" sz="20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8</a:t>
            </a:fld>
            <a:endParaRPr lang="en-GB"/>
          </a:p>
        </p:txBody>
      </p:sp>
    </p:spTree>
    <p:extLst>
      <p:ext uri="{BB962C8B-B14F-4D97-AF65-F5344CB8AC3E}">
        <p14:creationId xmlns:p14="http://schemas.microsoft.com/office/powerpoint/2010/main" val="23734500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24FF2-96F8-775A-B73A-286AB643CB0A}"/>
              </a:ext>
            </a:extLst>
          </p:cNvPr>
          <p:cNvSpPr>
            <a:spLocks noGrp="1"/>
          </p:cNvSpPr>
          <p:nvPr>
            <p:ph type="title"/>
          </p:nvPr>
        </p:nvSpPr>
        <p:spPr>
          <a:xfrm>
            <a:off x="7286008" y="1465567"/>
            <a:ext cx="4511040" cy="877824"/>
          </a:xfrm>
        </p:spPr>
        <p:txBody>
          <a:bodyPr>
            <a:noAutofit/>
          </a:bodyPr>
          <a:lstStyle/>
          <a:p>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Three main reasons for the replacement of GATT with WTO: </a:t>
            </a:r>
            <a:b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br>
            <a:endParaRPr lang="en-GB" sz="2000" dirty="0"/>
          </a:p>
        </p:txBody>
      </p:sp>
      <p:pic>
        <p:nvPicPr>
          <p:cNvPr id="6" name="Online Media 5" title="From GATT to WTO">
            <a:hlinkClick r:id="" action="ppaction://media"/>
            <a:extLst>
              <a:ext uri="{FF2B5EF4-FFF2-40B4-BE49-F238E27FC236}">
                <a16:creationId xmlns:a16="http://schemas.microsoft.com/office/drawing/2014/main" id="{C070CFA7-0A56-F197-7A8D-80F4D4A4F1D7}"/>
              </a:ext>
            </a:extLst>
          </p:cNvPr>
          <p:cNvPicPr>
            <a:picLocks noGrp="1" noRot="1" noChangeAspect="1"/>
          </p:cNvPicPr>
          <p:nvPr>
            <p:ph sz="half" idx="1"/>
            <a:videoFile r:link="rId1"/>
          </p:nvPr>
        </p:nvPicPr>
        <p:blipFill>
          <a:blip r:embed="rId3"/>
          <a:stretch>
            <a:fillRect/>
          </a:stretch>
        </p:blipFill>
        <p:spPr>
          <a:xfrm>
            <a:off x="335557" y="1250143"/>
            <a:ext cx="6604889" cy="4954052"/>
          </a:xfrm>
          <a:prstGeom prst="rect">
            <a:avLst/>
          </a:prstGeom>
        </p:spPr>
      </p:pic>
      <p:sp>
        <p:nvSpPr>
          <p:cNvPr id="5" name="Slide Number Placeholder 4">
            <a:extLst>
              <a:ext uri="{FF2B5EF4-FFF2-40B4-BE49-F238E27FC236}">
                <a16:creationId xmlns:a16="http://schemas.microsoft.com/office/drawing/2014/main" id="{25827846-44B6-F41D-D00B-006D17D3CF66}"/>
              </a:ext>
            </a:extLst>
          </p:cNvPr>
          <p:cNvSpPr>
            <a:spLocks noGrp="1"/>
          </p:cNvSpPr>
          <p:nvPr>
            <p:ph type="sldNum" sz="quarter" idx="12"/>
          </p:nvPr>
        </p:nvSpPr>
        <p:spPr/>
        <p:txBody>
          <a:bodyPr/>
          <a:lstStyle/>
          <a:p>
            <a:fld id="{E268A2EE-60DF-4D9A-BDB5-E8B57244CE40}" type="slidenum">
              <a:rPr lang="en-GB" smtClean="0"/>
              <a:pPr/>
              <a:t>80</a:t>
            </a:fld>
            <a:endParaRPr lang="en-GB"/>
          </a:p>
        </p:txBody>
      </p:sp>
      <p:graphicFrame>
        <p:nvGraphicFramePr>
          <p:cNvPr id="10" name="Text Placeholder 2">
            <a:extLst>
              <a:ext uri="{FF2B5EF4-FFF2-40B4-BE49-F238E27FC236}">
                <a16:creationId xmlns:a16="http://schemas.microsoft.com/office/drawing/2014/main" id="{1DE86FAE-36F9-96E0-0FC9-1624DDA9C58E}"/>
              </a:ext>
            </a:extLst>
          </p:cNvPr>
          <p:cNvGraphicFramePr/>
          <p:nvPr/>
        </p:nvGraphicFramePr>
        <p:xfrm>
          <a:off x="7137995" y="2010727"/>
          <a:ext cx="4511040" cy="46177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le 1">
            <a:extLst>
              <a:ext uri="{FF2B5EF4-FFF2-40B4-BE49-F238E27FC236}">
                <a16:creationId xmlns:a16="http://schemas.microsoft.com/office/drawing/2014/main" id="{E629262B-E25C-1B34-EDBD-41DE872AF364}"/>
              </a:ext>
            </a:extLst>
          </p:cNvPr>
          <p:cNvSpPr txBox="1">
            <a:spLocks/>
          </p:cNvSpPr>
          <p:nvPr/>
        </p:nvSpPr>
        <p:spPr>
          <a:xfrm>
            <a:off x="540913" y="692696"/>
            <a:ext cx="1125613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Global Trading System (WTO)</a:t>
            </a:r>
          </a:p>
        </p:txBody>
      </p:sp>
    </p:spTree>
    <p:extLst>
      <p:ext uri="{BB962C8B-B14F-4D97-AF65-F5344CB8AC3E}">
        <p14:creationId xmlns:p14="http://schemas.microsoft.com/office/powerpoint/2010/main" val="344224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lnSpcReduction="10000"/>
          </a:bodyPr>
          <a:lstStyle/>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Dispute Settlement in the WTO </a:t>
            </a:r>
            <a:r>
              <a:rPr kumimoji="0" lang="en-US" sz="2200" b="0" i="0" u="none" strike="noStrike" kern="1200" cap="none" spc="0" normalizeH="0" baseline="0" noProof="0" dirty="0">
                <a:ln>
                  <a:noFill/>
                </a:ln>
                <a:solidFill>
                  <a:prstClr val="black"/>
                </a:solidFill>
                <a:effectLst/>
                <a:uLnTx/>
                <a:uFillTx/>
                <a:latin typeface="Arial"/>
                <a:ea typeface="+mn-ea"/>
                <a:cs typeface="+mn-cs"/>
              </a:rPr>
              <a:t>(in terms of the </a:t>
            </a:r>
            <a:r>
              <a:rPr kumimoji="0" lang="en-US" sz="2200" b="0" i="0" u="none" strike="noStrike" kern="1200" cap="none" spc="0" normalizeH="0" baseline="0" noProof="0" dirty="0">
                <a:ln>
                  <a:noFill/>
                </a:ln>
                <a:solidFill>
                  <a:srgbClr val="FF0000"/>
                </a:solidFill>
                <a:effectLst/>
                <a:uLnTx/>
                <a:uFillTx/>
                <a:latin typeface="Arial"/>
                <a:ea typeface="+mn-ea"/>
                <a:cs typeface="+mn-cs"/>
              </a:rPr>
              <a:t>time of action </a:t>
            </a:r>
            <a:r>
              <a:rPr kumimoji="0" lang="en-US" sz="2200" b="0" i="0" u="none" strike="noStrike" kern="1200" cap="none" spc="0" normalizeH="0" baseline="0" noProof="0" dirty="0">
                <a:ln>
                  <a:noFill/>
                </a:ln>
                <a:effectLst/>
                <a:uLnTx/>
                <a:uFillTx/>
                <a:latin typeface="Arial"/>
                <a:ea typeface="+mn-ea"/>
                <a:cs typeface="+mn-cs"/>
              </a:rPr>
              <a:t>(</a:t>
            </a:r>
            <a:r>
              <a:rPr kumimoji="0" lang="en-US" sz="2200" b="0" i="0" u="none" strike="noStrike" kern="1200" cap="none" spc="0" normalizeH="0" baseline="0" noProof="0" dirty="0">
                <a:ln>
                  <a:noFill/>
                </a:ln>
                <a:solidFill>
                  <a:srgbClr val="FF0000"/>
                </a:solidFill>
                <a:effectLst/>
                <a:uLnTx/>
                <a:uFillTx/>
                <a:latin typeface="Arial"/>
                <a:ea typeface="+mn-ea"/>
                <a:cs typeface="+mn-cs"/>
              </a:rPr>
              <a:t>1</a:t>
            </a:r>
            <a:r>
              <a:rPr kumimoji="0" lang="en-US" sz="2200" b="0" i="0" u="none" strike="noStrike" kern="1200" cap="none" spc="0" normalizeH="0" baseline="0" noProof="0" dirty="0">
                <a:ln>
                  <a:noFill/>
                </a:ln>
                <a:effectLst/>
                <a:uLnTx/>
                <a:uFillTx/>
                <a:latin typeface="Arial"/>
                <a:ea typeface="+mn-ea"/>
                <a:cs typeface="+mn-cs"/>
              </a:rPr>
              <a:t> year) </a:t>
            </a:r>
            <a:r>
              <a:rPr kumimoji="0" lang="en-US" sz="2200" b="0" i="0" u="none" strike="noStrike" kern="1200" cap="none" spc="0" normalizeH="0" baseline="0" noProof="0" dirty="0">
                <a:ln>
                  <a:noFill/>
                </a:ln>
                <a:solidFill>
                  <a:prstClr val="black"/>
                </a:solidFill>
                <a:effectLst/>
                <a:uLnTx/>
                <a:uFillTx/>
                <a:latin typeface="Arial"/>
                <a:ea typeface="+mn-ea"/>
                <a:cs typeface="+mn-cs"/>
              </a:rPr>
              <a:t>and </a:t>
            </a:r>
            <a:r>
              <a:rPr kumimoji="0" lang="en-US" sz="2200" b="0" i="0" u="none" strike="noStrike" kern="1200" cap="none" spc="0" normalizeH="0" baseline="0" noProof="0" dirty="0">
                <a:ln>
                  <a:noFill/>
                </a:ln>
                <a:solidFill>
                  <a:srgbClr val="FF0000"/>
                </a:solidFill>
                <a:effectLst/>
                <a:uLnTx/>
                <a:uFillTx/>
                <a:latin typeface="Arial"/>
                <a:ea typeface="+mn-ea"/>
                <a:cs typeface="+mn-cs"/>
              </a:rPr>
              <a:t>fairness</a:t>
            </a:r>
            <a:r>
              <a:rPr kumimoji="0" lang="en-US" sz="2200" b="0" i="0" u="none" strike="noStrike" kern="1200" cap="none" spc="0" normalizeH="0" baseline="0" noProof="0" dirty="0">
                <a:ln>
                  <a:noFill/>
                </a:ln>
                <a:solidFill>
                  <a:prstClr val="black"/>
                </a:solidFill>
                <a:effectLst/>
                <a:uLnTx/>
                <a:uFillTx/>
                <a:latin typeface="Arial"/>
                <a:ea typeface="+mn-ea"/>
                <a:cs typeface="+mn-cs"/>
              </a:rPr>
              <a: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Dumping and the WTO </a:t>
            </a:r>
            <a:r>
              <a:rPr kumimoji="0" lang="en-US" sz="2200" b="0" i="0" u="none" strike="noStrike" kern="1200" cap="none" spc="0" normalizeH="0" baseline="0" noProof="0" dirty="0">
                <a:ln>
                  <a:noFill/>
                </a:ln>
                <a:solidFill>
                  <a:prstClr val="black"/>
                </a:solidFill>
                <a:effectLst/>
                <a:uLnTx/>
                <a:uFillTx/>
                <a:latin typeface="Arial"/>
                <a:ea typeface="+mn-ea"/>
                <a:cs typeface="+mn-cs"/>
              </a:rPr>
              <a:t>(Allows member countries to retaliate against </a:t>
            </a:r>
            <a:r>
              <a:rPr kumimoji="0" lang="en-US" sz="2200" b="0" i="0" u="none" strike="noStrike" kern="1200" cap="none" spc="0" normalizeH="0" baseline="0" noProof="0" dirty="0">
                <a:ln>
                  <a:noFill/>
                </a:ln>
                <a:solidFill>
                  <a:srgbClr val="FF0000"/>
                </a:solidFill>
                <a:effectLst/>
                <a:uLnTx/>
                <a:uFillTx/>
                <a:latin typeface="Arial"/>
                <a:ea typeface="+mn-ea"/>
                <a:cs typeface="+mn-cs"/>
              </a:rPr>
              <a:t>dumping </a:t>
            </a:r>
            <a:r>
              <a:rPr kumimoji="0" lang="en-US" sz="2200" b="0" i="0" u="none" strike="noStrike" kern="1200" cap="none" spc="0" normalizeH="0" baseline="0" noProof="0" dirty="0">
                <a:ln>
                  <a:noFill/>
                </a:ln>
                <a:effectLst/>
                <a:uLnTx/>
                <a:uFillTx/>
                <a:latin typeface="Arial"/>
                <a:ea typeface="+mn-ea"/>
                <a:cs typeface="+mn-cs"/>
              </a:rPr>
              <a:t>by imposing an </a:t>
            </a:r>
            <a:r>
              <a:rPr kumimoji="0" lang="en-US" sz="2200" b="0" i="1" u="none" strike="noStrike" kern="1200" cap="none" spc="0" normalizeH="0" baseline="0" noProof="0" dirty="0">
                <a:ln>
                  <a:noFill/>
                </a:ln>
                <a:solidFill>
                  <a:srgbClr val="FF0000"/>
                </a:solidFill>
                <a:effectLst/>
                <a:uLnTx/>
                <a:uFillTx/>
                <a:latin typeface="Arial"/>
                <a:ea typeface="+mn-ea"/>
                <a:cs typeface="+mn-cs"/>
              </a:rPr>
              <a:t>anti-dumping duty </a:t>
            </a:r>
            <a:r>
              <a:rPr kumimoji="0" lang="en-US" sz="2200" b="0" u="none" strike="noStrike" kern="1200" cap="none" spc="0" normalizeH="0" baseline="0" noProof="0" dirty="0">
                <a:ln>
                  <a:noFill/>
                </a:ln>
                <a:effectLst/>
                <a:uLnTx/>
                <a:uFillTx/>
                <a:latin typeface="Arial"/>
                <a:ea typeface="+mn-ea"/>
                <a:cs typeface="+mn-cs"/>
              </a:rPr>
              <a:t>which is an additional tariff placed on an imported product that a nation believes is being dumped on its market</a:t>
            </a:r>
            <a:r>
              <a:rPr kumimoji="0" lang="en-US" sz="2200" b="0" i="0" u="none" strike="noStrike" kern="1200" cap="none" spc="0" normalizeH="0" baseline="0" noProof="0" dirty="0">
                <a:ln>
                  <a:noFill/>
                </a:ln>
                <a:solidFill>
                  <a:prstClr val="black"/>
                </a:solidFill>
                <a:effectLst/>
                <a:uLnTx/>
                <a:uFillTx/>
                <a:latin typeface="Arial"/>
                <a:ea typeface="+mn-ea"/>
                <a:cs typeface="+mn-cs"/>
              </a:rPr>
              <a: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Subsidies and the WTO </a:t>
            </a:r>
            <a:r>
              <a:rPr kumimoji="0" lang="en-US" sz="2200" b="0" i="0" u="none" strike="noStrike" kern="1200" cap="none" spc="0" normalizeH="0" baseline="0" noProof="0" dirty="0">
                <a:ln>
                  <a:noFill/>
                </a:ln>
                <a:solidFill>
                  <a:prstClr val="black"/>
                </a:solidFill>
                <a:effectLst/>
                <a:uLnTx/>
                <a:uFillTx/>
                <a:latin typeface="Arial"/>
                <a:ea typeface="+mn-ea"/>
                <a:cs typeface="+mn-cs"/>
              </a:rPr>
              <a:t>(A </a:t>
            </a:r>
            <a:r>
              <a:rPr kumimoji="0" lang="en-US" sz="2200" b="0" i="1" u="none" strike="noStrike" kern="1200" cap="none" spc="0" normalizeH="0" baseline="0" noProof="0" dirty="0">
                <a:ln>
                  <a:noFill/>
                </a:ln>
                <a:solidFill>
                  <a:srgbClr val="FF0000"/>
                </a:solidFill>
                <a:effectLst/>
                <a:uLnTx/>
                <a:uFillTx/>
                <a:latin typeface="Arial"/>
                <a:ea typeface="+mn-ea"/>
                <a:cs typeface="+mn-cs"/>
              </a:rPr>
              <a:t>countervailing duty </a:t>
            </a:r>
            <a:r>
              <a:rPr kumimoji="0" lang="en-US" sz="2200" b="0" i="0" u="none" strike="noStrike" kern="1200" cap="none" spc="0" normalizeH="0" baseline="0" noProof="0" dirty="0">
                <a:ln>
                  <a:noFill/>
                </a:ln>
                <a:solidFill>
                  <a:prstClr val="black"/>
                </a:solidFill>
                <a:effectLst/>
                <a:uLnTx/>
                <a:uFillTx/>
                <a:latin typeface="Arial"/>
                <a:ea typeface="+mn-ea"/>
                <a:cs typeface="+mn-cs"/>
              </a:rPr>
              <a:t>is an additional tariff placed on an imported product that a nation believes is receiving an unfair subsidy).</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Doha Round of Negotiations </a:t>
            </a:r>
            <a:r>
              <a:rPr kumimoji="0" lang="en-US" sz="2200" b="0" i="0" u="none" strike="noStrike" kern="1200" cap="none" spc="0" normalizeH="0" baseline="0" noProof="0" dirty="0">
                <a:ln>
                  <a:noFill/>
                </a:ln>
                <a:solidFill>
                  <a:prstClr val="black"/>
                </a:solidFill>
                <a:effectLst/>
                <a:uLnTx/>
                <a:uFillTx/>
                <a:latin typeface="Arial"/>
                <a:ea typeface="+mn-ea"/>
                <a:cs typeface="+mn-cs"/>
              </a:rPr>
              <a:t>(started in </a:t>
            </a:r>
            <a:r>
              <a:rPr kumimoji="0" lang="en-US" sz="2200" b="0" i="0" u="none" strike="noStrike" kern="1200" cap="none" spc="0" normalizeH="0" baseline="0" noProof="0" dirty="0">
                <a:ln>
                  <a:noFill/>
                </a:ln>
                <a:solidFill>
                  <a:srgbClr val="FF0000"/>
                </a:solidFill>
                <a:effectLst/>
                <a:uLnTx/>
                <a:uFillTx/>
                <a:latin typeface="Arial"/>
                <a:ea typeface="+mn-ea"/>
                <a:cs typeface="+mn-cs"/>
              </a:rPr>
              <a:t>2001</a:t>
            </a:r>
            <a:r>
              <a:rPr kumimoji="0" lang="en-US" sz="2200" b="0" i="0" u="none" strike="noStrike" kern="1200" cap="none" spc="0" normalizeH="0" baseline="0" noProof="0" dirty="0">
                <a:ln>
                  <a:noFill/>
                </a:ln>
                <a:solidFill>
                  <a:prstClr val="black"/>
                </a:solidFill>
                <a:effectLst/>
                <a:uLnTx/>
                <a:uFillTx/>
                <a:latin typeface="Arial"/>
                <a:ea typeface="+mn-ea"/>
                <a:cs typeface="+mn-cs"/>
              </a:rPr>
              <a:t> but very slow moving + without any significant achievement on agricultural trade issues, tariffs)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WTO and the Environment </a:t>
            </a:r>
            <a:r>
              <a:rPr kumimoji="0" lang="en-US" sz="2200" b="0" i="0" u="none" strike="noStrike" kern="1200" cap="none" spc="0" normalizeH="0" baseline="0" noProof="0" dirty="0">
                <a:ln>
                  <a:noFill/>
                </a:ln>
                <a:solidFill>
                  <a:prstClr val="black"/>
                </a:solidFill>
                <a:effectLst/>
                <a:uLnTx/>
                <a:uFillTx/>
                <a:latin typeface="Arial"/>
                <a:ea typeface="+mn-ea"/>
                <a:cs typeface="+mn-cs"/>
              </a:rPr>
              <a:t>(no separate agreement for environmental</a:t>
            </a:r>
            <a:r>
              <a:rPr kumimoji="0" lang="en-GB" sz="2200" b="0" i="0" u="none" strike="noStrike" kern="1200" cap="none" spc="0" normalizeH="0" baseline="0" noProof="0" dirty="0">
                <a:ln>
                  <a:noFill/>
                </a:ln>
                <a:solidFill>
                  <a:prstClr val="black"/>
                </a:solidFill>
                <a:effectLst/>
                <a:uLnTx/>
                <a:uFillTx/>
                <a:latin typeface="Arial"/>
                <a:ea typeface="+mn-ea"/>
                <a:cs typeface="+mn-cs"/>
              </a:rPr>
              <a:t> issues</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lang="en-US" sz="2200" dirty="0">
              <a:solidFill>
                <a:prstClr val="black"/>
              </a:solidFill>
              <a:latin typeface="Arial"/>
            </a:endParaRP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r>
              <a:rPr lang="en-US" sz="2200" b="1" u="sng" dirty="0"/>
              <a:t>Note</a:t>
            </a:r>
            <a:r>
              <a:rPr lang="en-US" sz="2200" dirty="0"/>
              <a:t>: </a:t>
            </a:r>
            <a:r>
              <a:rPr lang="en-US" sz="2200" dirty="0">
                <a:solidFill>
                  <a:srgbClr val="FF0000"/>
                </a:solidFill>
              </a:rPr>
              <a:t>Dumping</a:t>
            </a:r>
            <a:r>
              <a:rPr lang="en-US" sz="2200" dirty="0"/>
              <a:t> occurs when a company exports a product at a price that is either lower than the price normally charged in its domestic market, or lower than the cost of production. Because dumping is an act by a company, not a country, the WTO cannot punish the country on which dumping is based.</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lang="en-US" sz="2200" dirty="0"/>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540913" y="692696"/>
            <a:ext cx="1125613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Global Trading System (WTO)</a:t>
            </a:r>
          </a:p>
        </p:txBody>
      </p:sp>
    </p:spTree>
    <p:extLst>
      <p:ext uri="{BB962C8B-B14F-4D97-AF65-F5344CB8AC3E}">
        <p14:creationId xmlns:p14="http://schemas.microsoft.com/office/powerpoint/2010/main" val="10353571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a:bodyPr>
          <a:lstStyle/>
          <a:p>
            <a:pPr marL="457200" algn="just"/>
            <a:r>
              <a:rPr lang="en-US" sz="2400" dirty="0">
                <a:effectLst/>
                <a:latin typeface="Times New Roman" panose="02020603050405020304" pitchFamily="18" charset="0"/>
                <a:ea typeface="Times New Roman" panose="02020603050405020304" pitchFamily="18" charset="0"/>
              </a:rPr>
              <a:t>Despite the theoretical benefits of trade, nations do not simply throw open their doors to free trade and force all their domestic businesses to sink or swim. This part has discussed the reasons </a:t>
            </a:r>
            <a:r>
              <a:rPr lang="en-US" sz="2400" u="sng" dirty="0">
                <a:effectLst/>
                <a:latin typeface="Times New Roman" panose="02020603050405020304" pitchFamily="18" charset="0"/>
                <a:ea typeface="Times New Roman" panose="02020603050405020304" pitchFamily="18" charset="0"/>
              </a:rPr>
              <a:t>why national governments continue to protect all or some of their industries and how they go about it</a:t>
            </a:r>
            <a:r>
              <a:rPr lang="en-US" sz="2400" dirty="0">
                <a:effectLst/>
                <a:latin typeface="Times New Roman" panose="02020603050405020304" pitchFamily="18" charset="0"/>
                <a:ea typeface="Times New Roman" panose="02020603050405020304" pitchFamily="18" charset="0"/>
              </a:rPr>
              <a:t>. </a:t>
            </a:r>
          </a:p>
          <a:p>
            <a:pPr marL="457200" algn="just"/>
            <a:endParaRPr lang="en-US" sz="2400" dirty="0">
              <a:latin typeface="Times New Roman" panose="02020603050405020304" pitchFamily="18" charset="0"/>
              <a:ea typeface="Times New Roman" panose="02020603050405020304" pitchFamily="18" charset="0"/>
            </a:endParaRPr>
          </a:p>
          <a:p>
            <a:pPr marL="457200" algn="just"/>
            <a:r>
              <a:rPr lang="en-US" sz="2400" dirty="0">
                <a:effectLst/>
                <a:latin typeface="Times New Roman" panose="02020603050405020304" pitchFamily="18" charset="0"/>
                <a:ea typeface="Times New Roman" panose="02020603050405020304" pitchFamily="18" charset="0"/>
              </a:rPr>
              <a:t>The global trading system through the World Trade Organization tries to </a:t>
            </a:r>
            <a:r>
              <a:rPr lang="en-US" sz="2400" dirty="0">
                <a:solidFill>
                  <a:srgbClr val="FF0000"/>
                </a:solidFill>
                <a:effectLst/>
                <a:latin typeface="Times New Roman" panose="02020603050405020304" pitchFamily="18" charset="0"/>
                <a:ea typeface="Times New Roman" panose="02020603050405020304" pitchFamily="18" charset="0"/>
              </a:rPr>
              <a:t>strike a balance between national desires for protection and international desires for free trade </a:t>
            </a:r>
            <a:r>
              <a:rPr lang="en-US" sz="2400" dirty="0">
                <a:effectLst/>
                <a:latin typeface="Times New Roman" panose="02020603050405020304" pitchFamily="18" charset="0"/>
                <a:ea typeface="Times New Roman" panose="02020603050405020304" pitchFamily="18" charset="0"/>
              </a:rPr>
              <a:t>and also serves to </a:t>
            </a:r>
            <a:r>
              <a:rPr lang="en-US" sz="2400" u="sng" dirty="0">
                <a:effectLst/>
                <a:latin typeface="Times New Roman" panose="02020603050405020304" pitchFamily="18" charset="0"/>
                <a:ea typeface="Times New Roman" panose="02020603050405020304" pitchFamily="18" charset="0"/>
              </a:rPr>
              <a:t>settle trade disputes between countries</a:t>
            </a:r>
            <a:r>
              <a:rPr lang="en-US" sz="2400" dirty="0">
                <a:effectLst/>
                <a:latin typeface="Times New Roman" panose="02020603050405020304" pitchFamily="18" charset="0"/>
                <a:ea typeface="Times New Roman" panose="02020603050405020304" pitchFamily="18" charset="0"/>
              </a:rPr>
              <a:t>.</a:t>
            </a:r>
            <a:endParaRPr lang="en-GB" sz="20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lang="en-US" sz="2200" dirty="0"/>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540913" y="692696"/>
            <a:ext cx="1125613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Bottomline For Business</a:t>
            </a:r>
          </a:p>
        </p:txBody>
      </p:sp>
    </p:spTree>
    <p:extLst>
      <p:ext uri="{BB962C8B-B14F-4D97-AF65-F5344CB8AC3E}">
        <p14:creationId xmlns:p14="http://schemas.microsoft.com/office/powerpoint/2010/main" val="2560881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200" dirty="0"/>
              <a:t>In economics, we classify economic systems based on their GDP or GNP growth and their economic development. </a:t>
            </a:r>
          </a:p>
          <a:p>
            <a:pPr marL="342900" indent="-342900">
              <a:spcBef>
                <a:spcPts val="1500"/>
              </a:spcBef>
              <a:buClr>
                <a:srgbClr val="007FA3"/>
              </a:buClr>
              <a:buSzPct val="100000"/>
              <a:buFont typeface="Arial" panose="020B0604020202020204" pitchFamily="34" charset="0"/>
              <a:buChar char="•"/>
              <a:defRPr/>
            </a:pPr>
            <a:r>
              <a:rPr lang="en-GB" sz="2400" dirty="0">
                <a:solidFill>
                  <a:srgbClr val="FF0000"/>
                </a:solidFill>
              </a:rPr>
              <a:t>Gross Domestic Product </a:t>
            </a:r>
            <a:r>
              <a:rPr lang="en-GB" sz="2400" dirty="0"/>
              <a:t>(</a:t>
            </a:r>
            <a:r>
              <a:rPr lang="en-GB" sz="2400" dirty="0">
                <a:solidFill>
                  <a:srgbClr val="FF0000"/>
                </a:solidFill>
              </a:rPr>
              <a:t>GDP</a:t>
            </a:r>
            <a:r>
              <a:rPr lang="en-GB" sz="2400" dirty="0"/>
              <a:t>) is one of the </a:t>
            </a:r>
            <a:r>
              <a:rPr lang="en-GB" sz="2400" u="sng" dirty="0"/>
              <a:t>vastly accepted </a:t>
            </a:r>
            <a:r>
              <a:rPr lang="en-GB" sz="2400" dirty="0"/>
              <a:t>measures that estimate the total value of activities in an economy for a specific period of time.</a:t>
            </a:r>
          </a:p>
          <a:p>
            <a:pPr marL="342900" indent="-342900">
              <a:spcBef>
                <a:spcPts val="1500"/>
              </a:spcBef>
              <a:buClr>
                <a:srgbClr val="007FA3"/>
              </a:buClr>
              <a:buSzPct val="100000"/>
              <a:buFont typeface="Arial" panose="020B0604020202020204" pitchFamily="34" charset="0"/>
              <a:buChar char="•"/>
              <a:defRPr/>
            </a:pPr>
            <a:r>
              <a:rPr lang="en-GB" sz="2400" dirty="0">
                <a:solidFill>
                  <a:srgbClr val="000000"/>
                </a:solidFill>
                <a:latin typeface="Calibri" panose="020F0502020204030204" pitchFamily="34" charset="0"/>
              </a:rPr>
              <a:t>GDP today is the main and the most important measure to judge the success of an economy in terms of </a:t>
            </a:r>
            <a:r>
              <a:rPr lang="en-GB" sz="2400" dirty="0">
                <a:solidFill>
                  <a:srgbClr val="FF0000"/>
                </a:solidFill>
                <a:latin typeface="Calibri" panose="020F0502020204030204" pitchFamily="34" charset="0"/>
              </a:rPr>
              <a:t>accumulation of wealth</a:t>
            </a:r>
            <a:r>
              <a:rPr lang="en-GB" sz="2400" dirty="0">
                <a:solidFill>
                  <a:srgbClr val="000000"/>
                </a:solidFill>
                <a:latin typeface="Calibri" panose="020F0502020204030204" pitchFamily="34" charset="0"/>
              </a:rPr>
              <a:t>. This means how much </a:t>
            </a:r>
            <a:r>
              <a:rPr lang="en-GB" sz="2400" dirty="0">
                <a:solidFill>
                  <a:srgbClr val="FF0000"/>
                </a:solidFill>
                <a:latin typeface="Calibri" panose="020F0502020204030204" pitchFamily="34" charset="0"/>
              </a:rPr>
              <a:t>monetary value </a:t>
            </a:r>
            <a:r>
              <a:rPr lang="en-GB" sz="2400" dirty="0">
                <a:solidFill>
                  <a:srgbClr val="000000"/>
                </a:solidFill>
                <a:latin typeface="Calibri" panose="020F0502020204030204" pitchFamily="34" charset="0"/>
              </a:rPr>
              <a:t>an economic system can produce.</a:t>
            </a:r>
          </a:p>
          <a:p>
            <a:pPr marL="342900" indent="-342900">
              <a:spcBef>
                <a:spcPts val="1500"/>
              </a:spcBef>
              <a:buClr>
                <a:srgbClr val="007FA3"/>
              </a:buClr>
              <a:buSzPct val="100000"/>
              <a:buFont typeface="Arial" panose="020B0604020202020204" pitchFamily="34" charset="0"/>
              <a:buChar char="•"/>
              <a:defRPr/>
            </a:pPr>
            <a:r>
              <a:rPr lang="en-GB" sz="2400" b="1" u="sng" dirty="0"/>
              <a:t>GDP or GNP?</a:t>
            </a:r>
          </a:p>
          <a:p>
            <a:pPr marL="342900" indent="-342900">
              <a:spcBef>
                <a:spcPts val="1500"/>
              </a:spcBef>
              <a:buClr>
                <a:srgbClr val="007FA3"/>
              </a:buClr>
              <a:buSzPct val="100000"/>
              <a:buFont typeface="Arial" panose="020B0604020202020204" pitchFamily="34" charset="0"/>
              <a:buChar char="•"/>
              <a:defRPr/>
            </a:pPr>
            <a:r>
              <a:rPr lang="en-GB" sz="2400" dirty="0">
                <a:solidFill>
                  <a:srgbClr val="FF0000"/>
                </a:solidFill>
              </a:rPr>
              <a:t>Gross National Product </a:t>
            </a:r>
            <a:r>
              <a:rPr lang="en-GB" sz="2400" dirty="0"/>
              <a:t>(</a:t>
            </a:r>
            <a:r>
              <a:rPr lang="en-GB" sz="2400" dirty="0">
                <a:solidFill>
                  <a:srgbClr val="FF0000"/>
                </a:solidFill>
              </a:rPr>
              <a:t>GNP</a:t>
            </a:r>
            <a:r>
              <a:rPr lang="en-GB" sz="2400" dirty="0"/>
              <a:t>) is another measure that includes the nation’s net income from using their labour or capital out of the country. </a:t>
            </a:r>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185196" y="69269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Economic &amp; Political Risk</a:t>
            </a:r>
          </a:p>
        </p:txBody>
      </p:sp>
    </p:spTree>
    <p:extLst>
      <p:ext uri="{BB962C8B-B14F-4D97-AF65-F5344CB8AC3E}">
        <p14:creationId xmlns:p14="http://schemas.microsoft.com/office/powerpoint/2010/main" val="54636817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a:bodyPr>
          <a:lstStyle/>
          <a:p>
            <a:pPr marL="342900" lvl="0" indent="-342900">
              <a:buClr>
                <a:srgbClr val="E19825">
                  <a:lumMod val="75000"/>
                </a:srgbClr>
              </a:buClr>
              <a:buFont typeface="Arial" panose="020B0604020202020204" pitchFamily="34" charset="0"/>
              <a:buChar char="•"/>
            </a:pPr>
            <a:r>
              <a:rPr lang="en-GB" sz="2400" dirty="0">
                <a:solidFill>
                  <a:prstClr val="black"/>
                </a:solidFill>
              </a:rPr>
              <a:t>While GDP measures the </a:t>
            </a:r>
            <a:r>
              <a:rPr lang="en-GB" sz="2400" dirty="0">
                <a:solidFill>
                  <a:srgbClr val="FF0000"/>
                </a:solidFill>
              </a:rPr>
              <a:t>total income which is domestically earned</a:t>
            </a:r>
            <a:r>
              <a:rPr lang="en-GB" sz="2400" dirty="0">
                <a:solidFill>
                  <a:prstClr val="black"/>
                </a:solidFill>
              </a:rPr>
              <a:t>, </a:t>
            </a:r>
            <a:r>
              <a:rPr lang="en-GB" sz="2400" b="1" dirty="0">
                <a:solidFill>
                  <a:srgbClr val="FF0000"/>
                </a:solidFill>
              </a:rPr>
              <a:t>GNI=GNP </a:t>
            </a:r>
            <a:r>
              <a:rPr lang="en-GB" sz="2400" dirty="0">
                <a:solidFill>
                  <a:prstClr val="black"/>
                </a:solidFill>
              </a:rPr>
              <a:t>estimates the </a:t>
            </a:r>
            <a:r>
              <a:rPr lang="en-GB" sz="2400" dirty="0">
                <a:solidFill>
                  <a:srgbClr val="FF0000"/>
                </a:solidFill>
              </a:rPr>
              <a:t>total net income which is internationally earned </a:t>
            </a:r>
            <a:r>
              <a:rPr lang="en-GB" sz="2400" dirty="0"/>
              <a:t>including those citizens who work abroad</a:t>
            </a:r>
            <a:r>
              <a:rPr lang="en-GB" sz="2400" dirty="0">
                <a:solidFill>
                  <a:prstClr val="black"/>
                </a:solidFill>
              </a:rPr>
              <a:t>. </a:t>
            </a:r>
          </a:p>
          <a:p>
            <a:pPr marL="342900" lvl="0" indent="-342900">
              <a:buClr>
                <a:srgbClr val="E19825">
                  <a:lumMod val="75000"/>
                </a:srgbClr>
              </a:buClr>
              <a:buFont typeface="Arial" panose="020B0604020202020204" pitchFamily="34" charset="0"/>
              <a:buChar char="•"/>
            </a:pPr>
            <a:endParaRPr lang="en-GB" sz="1000" dirty="0">
              <a:solidFill>
                <a:prstClr val="black"/>
              </a:solidFill>
            </a:endParaRPr>
          </a:p>
          <a:p>
            <a:pPr marL="342900" lvl="0" indent="-342900">
              <a:buClr>
                <a:srgbClr val="E19825">
                  <a:lumMod val="75000"/>
                </a:srgbClr>
              </a:buClr>
              <a:buFont typeface="Arial" panose="020B0604020202020204" pitchFamily="34" charset="0"/>
              <a:buChar char="•"/>
            </a:pPr>
            <a:r>
              <a:rPr lang="en-GB" sz="2400" dirty="0">
                <a:solidFill>
                  <a:prstClr val="black"/>
                </a:solidFill>
              </a:rPr>
              <a:t>In the calculation of GNI=GNP, if a UK citizen works abroad or invests abroad, the income he/she receives (for the work/the investment) must be added to GDP but for the foreigners who work/invest in the UK, their incomes should be deducted from GDP. So;</a:t>
            </a:r>
          </a:p>
          <a:p>
            <a:pPr marL="0" marR="0" lvl="0" indent="0" algn="l" defTabSz="914400" rtl="0" eaLnBrk="1" fontAlgn="auto" latinLnBrk="0" hangingPunct="1">
              <a:lnSpc>
                <a:spcPct val="100000"/>
              </a:lnSpc>
              <a:spcBef>
                <a:spcPts val="1500"/>
              </a:spcBef>
              <a:spcAft>
                <a:spcPts val="0"/>
              </a:spcAft>
              <a:buClr>
                <a:srgbClr val="007FA3"/>
              </a:buClr>
              <a:buSzPct val="100000"/>
              <a:buNone/>
              <a:tabLst/>
              <a:defRPr/>
            </a:pPr>
            <a:endParaRPr lang="en-GB" sz="2400" dirty="0"/>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185196" y="69269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Economic &amp; Political Risk</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3599C92-0D14-9445-38FF-25B7CAE47845}"/>
                  </a:ext>
                </a:extLst>
              </p:cNvPr>
              <p:cNvSpPr/>
              <p:nvPr/>
            </p:nvSpPr>
            <p:spPr>
              <a:xfrm>
                <a:off x="1157681" y="4128776"/>
                <a:ext cx="9831897" cy="584775"/>
              </a:xfrm>
              <a:prstGeom prst="rect">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E19825">
                      <a:lumMod val="75000"/>
                    </a:srgbClr>
                  </a:buClr>
                </a:pPr>
                <a14:m>
                  <m:oMathPara xmlns:m="http://schemas.openxmlformats.org/officeDocument/2006/math">
                    <m:oMathParaPr>
                      <m:jc m:val="centerGroup"/>
                    </m:oMathParaPr>
                    <m:oMath xmlns:m="http://schemas.openxmlformats.org/officeDocument/2006/math">
                      <m:r>
                        <a:rPr lang="en-GB" sz="2000" b="0" i="1" smtClean="0">
                          <a:solidFill>
                            <a:schemeClr val="bg1"/>
                          </a:solidFill>
                          <a:latin typeface="Cambria Math" panose="02040503050406030204" pitchFamily="18" charset="0"/>
                        </a:rPr>
                        <m:t>𝐺𝑁𝐼</m:t>
                      </m:r>
                      <m:r>
                        <a:rPr lang="en-GB" sz="2000" b="0" i="1" smtClean="0">
                          <a:solidFill>
                            <a:schemeClr val="bg1"/>
                          </a:solidFill>
                          <a:latin typeface="Cambria Math" panose="02040503050406030204" pitchFamily="18" charset="0"/>
                        </a:rPr>
                        <m:t>=</m:t>
                      </m:r>
                      <m:r>
                        <a:rPr lang="en-GB" sz="2000" i="1" smtClean="0">
                          <a:solidFill>
                            <a:schemeClr val="bg1"/>
                          </a:solidFill>
                          <a:latin typeface="Cambria Math" panose="02040503050406030204" pitchFamily="18" charset="0"/>
                        </a:rPr>
                        <m:t>𝐺𝑁𝑃</m:t>
                      </m:r>
                      <m:r>
                        <a:rPr lang="en-GB" sz="2000" i="1" smtClean="0">
                          <a:solidFill>
                            <a:schemeClr val="bg1"/>
                          </a:solidFill>
                          <a:latin typeface="Cambria Math" panose="02040503050406030204" pitchFamily="18" charset="0"/>
                        </a:rPr>
                        <m:t>=</m:t>
                      </m:r>
                      <m:r>
                        <a:rPr lang="en-GB" sz="2000" i="1" smtClean="0">
                          <a:solidFill>
                            <a:schemeClr val="bg1"/>
                          </a:solidFill>
                          <a:latin typeface="Cambria Math" panose="02040503050406030204" pitchFamily="18" charset="0"/>
                        </a:rPr>
                        <m:t>𝐺𝐷𝑃</m:t>
                      </m:r>
                      <m:r>
                        <a:rPr lang="en-GB" sz="2000" i="1" smtClean="0">
                          <a:solidFill>
                            <a:schemeClr val="bg1"/>
                          </a:solidFill>
                          <a:latin typeface="Cambria Math" panose="02040503050406030204" pitchFamily="18" charset="0"/>
                        </a:rPr>
                        <m:t>+</m:t>
                      </m:r>
                      <m:r>
                        <a:rPr lang="en-GB" sz="2000" i="1" smtClean="0">
                          <a:solidFill>
                            <a:schemeClr val="bg1"/>
                          </a:solidFill>
                          <a:latin typeface="Cambria Math" panose="02040503050406030204" pitchFamily="18" charset="0"/>
                        </a:rPr>
                        <m:t>𝐹𝑎𝑐𝑡𝑜𝑟</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𝑃𝑎𝑦𝑚𝑒𝑛𝑡𝑠</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𝑓𝑟𝑜𝑚</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𝐴𝑏𝑟𝑜𝑎𝑑</m:t>
                      </m:r>
                      <m:r>
                        <a:rPr lang="en-GB" sz="2000" i="1" smtClean="0">
                          <a:solidFill>
                            <a:schemeClr val="bg1"/>
                          </a:solidFill>
                          <a:latin typeface="Cambria Math" panose="02040503050406030204" pitchFamily="18" charset="0"/>
                        </a:rPr>
                        <m:t>−</m:t>
                      </m:r>
                      <m:r>
                        <a:rPr lang="en-GB" sz="2000" i="1" smtClean="0">
                          <a:solidFill>
                            <a:schemeClr val="bg1"/>
                          </a:solidFill>
                          <a:latin typeface="Cambria Math" panose="02040503050406030204" pitchFamily="18" charset="0"/>
                        </a:rPr>
                        <m:t>𝐹𝑎𝑐𝑡𝑜𝑟</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𝑃𝑎𝑦𝑚𝑒𝑛𝑡𝑠</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𝑡𝑜</m:t>
                      </m:r>
                      <m:r>
                        <a:rPr lang="en-GB" sz="2000" i="1" smtClean="0">
                          <a:solidFill>
                            <a:schemeClr val="bg1"/>
                          </a:solidFill>
                          <a:latin typeface="Cambria Math" panose="02040503050406030204" pitchFamily="18" charset="0"/>
                        </a:rPr>
                        <m:t> </m:t>
                      </m:r>
                      <m:r>
                        <a:rPr lang="en-GB" sz="2000" i="1" smtClean="0">
                          <a:solidFill>
                            <a:schemeClr val="bg1"/>
                          </a:solidFill>
                          <a:latin typeface="Cambria Math" panose="02040503050406030204" pitchFamily="18" charset="0"/>
                        </a:rPr>
                        <m:t>𝐴𝑏𝑟𝑜𝑎𝑑</m:t>
                      </m:r>
                    </m:oMath>
                  </m:oMathPara>
                </a14:m>
                <a:endParaRPr lang="en-GB" sz="2800" dirty="0">
                  <a:solidFill>
                    <a:schemeClr val="bg1"/>
                  </a:solidFill>
                </a:endParaRPr>
              </a:p>
            </p:txBody>
          </p:sp>
        </mc:Choice>
        <mc:Fallback xmlns="">
          <p:sp>
            <p:nvSpPr>
              <p:cNvPr id="5" name="Rectangle 4">
                <a:extLst>
                  <a:ext uri="{FF2B5EF4-FFF2-40B4-BE49-F238E27FC236}">
                    <a16:creationId xmlns:a16="http://schemas.microsoft.com/office/drawing/2014/main" id="{43599C92-0D14-9445-38FF-25B7CAE47845}"/>
                  </a:ext>
                </a:extLst>
              </p:cNvPr>
              <p:cNvSpPr>
                <a:spLocks noRot="1" noChangeAspect="1" noMove="1" noResize="1" noEditPoints="1" noAdjustHandles="1" noChangeArrowheads="1" noChangeShapeType="1" noTextEdit="1"/>
              </p:cNvSpPr>
              <p:nvPr/>
            </p:nvSpPr>
            <p:spPr>
              <a:xfrm>
                <a:off x="1157681" y="4128776"/>
                <a:ext cx="9831897" cy="584775"/>
              </a:xfrm>
              <a:prstGeom prst="rect">
                <a:avLst/>
              </a:prstGeom>
              <a:blipFill>
                <a:blip r:embed="rId3"/>
                <a:stretch>
                  <a:fillRect/>
                </a:stretch>
              </a:blipFill>
              <a:ln>
                <a:noFill/>
              </a:ln>
              <a:effectLst>
                <a:outerShdw blurRad="149987" dist="250190" dir="8460000" algn="ctr">
                  <a:srgbClr val="000000">
                    <a:alpha val="28000"/>
                  </a:srgbClr>
                </a:outerShdw>
              </a:effectLst>
            </p:spPr>
            <p:txBody>
              <a:bodyPr/>
              <a:lstStyle/>
              <a:p>
                <a:r>
                  <a:rPr lang="en-GB">
                    <a:noFill/>
                  </a:rPr>
                  <a:t> </a:t>
                </a:r>
              </a:p>
            </p:txBody>
          </p:sp>
        </mc:Fallback>
      </mc:AlternateContent>
    </p:spTree>
    <p:extLst>
      <p:ext uri="{BB962C8B-B14F-4D97-AF65-F5344CB8AC3E}">
        <p14:creationId xmlns:p14="http://schemas.microsoft.com/office/powerpoint/2010/main" val="152402401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extLst>
              <a:ext uri="{FF2B5EF4-FFF2-40B4-BE49-F238E27FC236}">
                <a16:creationId xmlns:a16="http://schemas.microsoft.com/office/drawing/2014/main" id="{CF9C616D-6F06-6D12-293B-1706E84D7E08}"/>
              </a:ext>
            </a:extLst>
          </p:cNvPr>
          <p:cNvPicPr>
            <a:picLocks noGrp="1" noChangeAspect="1"/>
          </p:cNvPicPr>
          <p:nvPr>
            <p:ph idx="1"/>
          </p:nvPr>
        </p:nvPicPr>
        <p:blipFill>
          <a:blip r:embed="rId3"/>
          <a:stretch>
            <a:fillRect/>
          </a:stretch>
        </p:blipFill>
        <p:spPr>
          <a:xfrm>
            <a:off x="1460511" y="1732912"/>
            <a:ext cx="9278916" cy="4474852"/>
          </a:xfrm>
          <a:prstGeom prst="rect">
            <a:avLst/>
          </a:prstGeom>
        </p:spPr>
      </p:pic>
      <p:sp>
        <p:nvSpPr>
          <p:cNvPr id="4" name="Title 1">
            <a:extLst>
              <a:ext uri="{FF2B5EF4-FFF2-40B4-BE49-F238E27FC236}">
                <a16:creationId xmlns:a16="http://schemas.microsoft.com/office/drawing/2014/main" id="{062AE2D3-0C57-A493-AA80-90931A36CE2C}"/>
              </a:ext>
            </a:extLst>
          </p:cNvPr>
          <p:cNvSpPr txBox="1">
            <a:spLocks/>
          </p:cNvSpPr>
          <p:nvPr/>
        </p:nvSpPr>
        <p:spPr>
          <a:xfrm>
            <a:off x="185196" y="69269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en-GB" sz="3200" u="sng" dirty="0">
                <a:solidFill>
                  <a:prstClr val="black"/>
                </a:solidFill>
              </a:rPr>
              <a:t>Gross Domestic Product (GDP)</a:t>
            </a:r>
          </a:p>
        </p:txBody>
      </p:sp>
    </p:spTree>
    <p:extLst>
      <p:ext uri="{BB962C8B-B14F-4D97-AF65-F5344CB8AC3E}">
        <p14:creationId xmlns:p14="http://schemas.microsoft.com/office/powerpoint/2010/main" val="23430166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62AE2D3-0C57-A493-AA80-90931A36CE2C}"/>
              </a:ext>
            </a:extLst>
          </p:cNvPr>
          <p:cNvSpPr txBox="1">
            <a:spLocks/>
          </p:cNvSpPr>
          <p:nvPr/>
        </p:nvSpPr>
        <p:spPr>
          <a:xfrm>
            <a:off x="185196" y="69269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en-GB" sz="3200" u="sng" dirty="0">
                <a:solidFill>
                  <a:prstClr val="black"/>
                </a:solidFill>
              </a:rPr>
              <a:t>Gross Domestic Product (GDP)</a:t>
            </a:r>
          </a:p>
        </p:txBody>
      </p:sp>
      <p:pic>
        <p:nvPicPr>
          <p:cNvPr id="6" name="Content Placeholder 5">
            <a:extLst>
              <a:ext uri="{FF2B5EF4-FFF2-40B4-BE49-F238E27FC236}">
                <a16:creationId xmlns:a16="http://schemas.microsoft.com/office/drawing/2014/main" id="{2E69BB37-5274-4DE4-BDC3-3D5EB55A2DBF}"/>
              </a:ext>
            </a:extLst>
          </p:cNvPr>
          <p:cNvPicPr>
            <a:picLocks noGrp="1" noChangeAspect="1"/>
          </p:cNvPicPr>
          <p:nvPr>
            <p:ph idx="1"/>
          </p:nvPr>
        </p:nvPicPr>
        <p:blipFill>
          <a:blip r:embed="rId3"/>
          <a:stretch>
            <a:fillRect/>
          </a:stretch>
        </p:blipFill>
        <p:spPr>
          <a:xfrm>
            <a:off x="416690" y="1370012"/>
            <a:ext cx="11276774" cy="5169683"/>
          </a:xfrm>
          <a:prstGeom prst="rect">
            <a:avLst/>
          </a:prstGeom>
        </p:spPr>
      </p:pic>
    </p:spTree>
    <p:extLst>
      <p:ext uri="{BB962C8B-B14F-4D97-AF65-F5344CB8AC3E}">
        <p14:creationId xmlns:p14="http://schemas.microsoft.com/office/powerpoint/2010/main" val="188943177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a:bodyPr>
          <a:lstStyle/>
          <a:p>
            <a:pPr marL="457200" marR="0" lvl="0" indent="-45720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If GDP growth in a country is high and it grows continuously at a high level, the country is called economically successful as the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higher GDP means more values are created domestically &amp; more money comes into the economic system through international trade which provides more investment, employment, production and more economic score for the country</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lang="en-US" sz="2200" dirty="0"/>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200" b="1" u="sng" dirty="0"/>
              <a:t>GDP per Capita: </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200" dirty="0">
                <a:solidFill>
                  <a:srgbClr val="FF0000"/>
                </a:solidFill>
              </a:rPr>
              <a:t>GDP per capita </a:t>
            </a:r>
            <a:r>
              <a:rPr lang="en-US" sz="2200" dirty="0"/>
              <a:t>shows the value of the total output/income or expenditure per person (domestic population) in a specific period (usually a year).</a:t>
            </a:r>
          </a:p>
          <a:p>
            <a:pPr marL="342900" marR="0" lvl="0" indent="-342900"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200" dirty="0"/>
              <a:t>GNP per capita shows the share of all generated income per domestic population in a specific period.</a:t>
            </a:r>
          </a:p>
        </p:txBody>
      </p:sp>
      <p:sp>
        <p:nvSpPr>
          <p:cNvPr id="5" name="Title 1">
            <a:extLst>
              <a:ext uri="{FF2B5EF4-FFF2-40B4-BE49-F238E27FC236}">
                <a16:creationId xmlns:a16="http://schemas.microsoft.com/office/drawing/2014/main" id="{20171F0C-BD22-1E77-6705-5F83F1778CC4}"/>
              </a:ext>
            </a:extLst>
          </p:cNvPr>
          <p:cNvSpPr txBox="1">
            <a:spLocks/>
          </p:cNvSpPr>
          <p:nvPr/>
        </p:nvSpPr>
        <p:spPr>
          <a:xfrm>
            <a:off x="268148" y="659901"/>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en-GB" sz="3200" u="sng" dirty="0">
                <a:solidFill>
                  <a:prstClr val="black"/>
                </a:solidFill>
              </a:rPr>
              <a:t>Gross Domestic Product (GDP)</a:t>
            </a:r>
          </a:p>
        </p:txBody>
      </p:sp>
    </p:spTree>
    <p:extLst>
      <p:ext uri="{BB962C8B-B14F-4D97-AF65-F5344CB8AC3E}">
        <p14:creationId xmlns:p14="http://schemas.microsoft.com/office/powerpoint/2010/main" val="422358856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336142"/>
            <a:ext cx="11614484" cy="3262432"/>
          </a:xfrm>
          <a:prstGeom prst="rect">
            <a:avLst/>
          </a:prstGeom>
          <a:noFill/>
        </p:spPr>
        <p:txBody>
          <a:bodyPr wrap="square" rtlCol="0">
            <a:spAutoFit/>
          </a:bodyPr>
          <a:lstStyle/>
          <a:p>
            <a:pPr marL="457200" indent="-457200">
              <a:buClr>
                <a:schemeClr val="accent3">
                  <a:lumMod val="75000"/>
                </a:schemeClr>
              </a:buClr>
              <a:buFont typeface="Arial" panose="020B0604020202020204" pitchFamily="34" charset="0"/>
              <a:buChar char="•"/>
            </a:pPr>
            <a:r>
              <a:rPr lang="en-GB" sz="2800" b="1" dirty="0"/>
              <a:t>What does GDP measure?</a:t>
            </a:r>
          </a:p>
          <a:p>
            <a:pPr marL="457200" indent="-457200">
              <a:buClr>
                <a:schemeClr val="accent3">
                  <a:lumMod val="75000"/>
                </a:schemeClr>
              </a:buClr>
              <a:buFont typeface="Arial" panose="020B0604020202020204" pitchFamily="34" charset="0"/>
              <a:buChar char="•"/>
            </a:pPr>
            <a:r>
              <a:rPr lang="en-GB" sz="2800" dirty="0"/>
              <a:t>GDP measures both the economy’s</a:t>
            </a:r>
            <a:r>
              <a:rPr lang="en-GB" sz="2800" dirty="0">
                <a:solidFill>
                  <a:srgbClr val="FF0000"/>
                </a:solidFill>
              </a:rPr>
              <a:t> </a:t>
            </a:r>
            <a:r>
              <a:rPr lang="en-GB" sz="2800" b="1" dirty="0">
                <a:solidFill>
                  <a:srgbClr val="FF0000"/>
                </a:solidFill>
              </a:rPr>
              <a:t>total income </a:t>
            </a:r>
            <a:r>
              <a:rPr lang="en-GB" sz="2800" dirty="0"/>
              <a:t>(</a:t>
            </a:r>
            <a:r>
              <a:rPr lang="en-GB" sz="2800" u="sng" dirty="0"/>
              <a:t>earned by domestically- located</a:t>
            </a:r>
            <a:r>
              <a:rPr lang="en-GB" sz="2800" u="sng" dirty="0">
                <a:solidFill>
                  <a:srgbClr val="FF0000"/>
                </a:solidFill>
              </a:rPr>
              <a:t> factors of production </a:t>
            </a:r>
            <a:r>
              <a:rPr lang="en-GB" sz="2800" dirty="0"/>
              <a:t>such as labour, </a:t>
            </a:r>
            <a:r>
              <a:rPr lang="en-GB" sz="2800" dirty="0">
                <a:solidFill>
                  <a:prstClr val="black"/>
                </a:solidFill>
              </a:rPr>
              <a:t>land </a:t>
            </a:r>
            <a:r>
              <a:rPr lang="en-GB" sz="2800" dirty="0"/>
              <a:t>and capital) and the economy’s</a:t>
            </a:r>
            <a:r>
              <a:rPr lang="en-GB" sz="2800" dirty="0">
                <a:solidFill>
                  <a:srgbClr val="FF0000"/>
                </a:solidFill>
              </a:rPr>
              <a:t> </a:t>
            </a:r>
            <a:r>
              <a:rPr lang="en-GB" sz="2800" b="1" dirty="0">
                <a:solidFill>
                  <a:srgbClr val="FF0000"/>
                </a:solidFill>
              </a:rPr>
              <a:t>total expenditure </a:t>
            </a:r>
            <a:r>
              <a:rPr lang="en-GB" sz="2800" dirty="0"/>
              <a:t>(</a:t>
            </a:r>
            <a:r>
              <a:rPr lang="en-GB" sz="2800" u="sng" dirty="0"/>
              <a:t>on domestically-produced</a:t>
            </a:r>
            <a:r>
              <a:rPr lang="en-GB" sz="2800" u="sng" dirty="0">
                <a:solidFill>
                  <a:srgbClr val="FF0000"/>
                </a:solidFill>
              </a:rPr>
              <a:t> final goods and services</a:t>
            </a:r>
            <a:r>
              <a:rPr lang="en-GB" sz="2800" dirty="0"/>
              <a:t>). </a:t>
            </a:r>
          </a:p>
          <a:p>
            <a:pPr marL="457200" indent="-457200">
              <a:buClr>
                <a:schemeClr val="accent3">
                  <a:lumMod val="75000"/>
                </a:schemeClr>
              </a:buClr>
              <a:buFont typeface="Arial" panose="020B0604020202020204" pitchFamily="34" charset="0"/>
              <a:buChar char="•"/>
            </a:pPr>
            <a:endParaRPr lang="en-GB" sz="1000" dirty="0"/>
          </a:p>
          <a:p>
            <a:pPr marL="457200" indent="-457200">
              <a:buClr>
                <a:schemeClr val="accent3">
                  <a:lumMod val="75000"/>
                </a:schemeClr>
              </a:buClr>
              <a:buFont typeface="Arial" panose="020B0604020202020204" pitchFamily="34" charset="0"/>
              <a:buChar char="•"/>
            </a:pPr>
            <a:r>
              <a:rPr lang="en-GB" sz="2800" b="1" dirty="0"/>
              <a:t>How is that possible?</a:t>
            </a:r>
          </a:p>
          <a:p>
            <a:pPr marL="457200" indent="-457200">
              <a:buClr>
                <a:schemeClr val="accent3">
                  <a:lumMod val="75000"/>
                </a:schemeClr>
              </a:buClr>
              <a:buFont typeface="Arial" panose="020B0604020202020204" pitchFamily="34" charset="0"/>
              <a:buChar char="•"/>
            </a:pPr>
            <a:endParaRPr lang="en-GB" sz="2800" dirty="0"/>
          </a:p>
        </p:txBody>
      </p:sp>
      <p:sp>
        <p:nvSpPr>
          <p:cNvPr id="4" name="Rectangle 3">
            <a:extLst>
              <a:ext uri="{FF2B5EF4-FFF2-40B4-BE49-F238E27FC236}">
                <a16:creationId xmlns:a16="http://schemas.microsoft.com/office/drawing/2014/main" id="{AFF19BB5-7815-4DC8-9800-A10FE026D130}"/>
              </a:ext>
            </a:extLst>
          </p:cNvPr>
          <p:cNvSpPr>
            <a:spLocks noChangeArrowheads="1"/>
          </p:cNvSpPr>
          <p:nvPr/>
        </p:nvSpPr>
        <p:spPr bwMode="auto">
          <a:xfrm>
            <a:off x="2839244" y="4237371"/>
            <a:ext cx="6513512" cy="2257425"/>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anchor="ctr"/>
          <a:lstStyle/>
          <a:p>
            <a:pPr marL="112713" marR="0" lvl="0" indent="0" algn="ctr" defTabSz="914400" eaLnBrk="1" fontAlgn="base" latinLnBrk="0" hangingPunct="1">
              <a:lnSpc>
                <a:spcPct val="105000"/>
              </a:lnSpc>
              <a:spcBef>
                <a:spcPct val="80000"/>
              </a:spcBef>
              <a:spcAft>
                <a:spcPct val="0"/>
              </a:spcAft>
              <a:buClr>
                <a:srgbClr val="99FF99"/>
              </a:buClr>
              <a:buSzPct val="80000"/>
              <a:buFontTx/>
              <a:buNone/>
              <a:tabLst/>
              <a:defRPr/>
            </a:pPr>
            <a: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t>In every transaction, </a:t>
            </a:r>
            <a:b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br>
            <a: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t>the buyer’s expenditure becomes the seller’s income.</a:t>
            </a:r>
          </a:p>
          <a:p>
            <a:pPr marL="112713" marR="0" lvl="0" indent="0" algn="ctr" defTabSz="914400" eaLnBrk="1" fontAlgn="base" latinLnBrk="0" hangingPunct="1">
              <a:lnSpc>
                <a:spcPct val="105000"/>
              </a:lnSpc>
              <a:spcBef>
                <a:spcPct val="50000"/>
              </a:spcBef>
              <a:spcAft>
                <a:spcPct val="0"/>
              </a:spcAft>
              <a:buClr>
                <a:srgbClr val="99FF99"/>
              </a:buClr>
              <a:buSzPct val="80000"/>
              <a:buFontTx/>
              <a:buNone/>
              <a:tabLst/>
              <a:defRPr/>
            </a:pPr>
            <a: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t>Thus, the sum of all expenditure equals </a:t>
            </a:r>
            <a:b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br>
            <a:r>
              <a:rPr kumimoji="0" lang="en-US"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charset="0"/>
                <a:cs typeface="Arial" panose="020B0604020202020204" pitchFamily="34" charset="0"/>
              </a:rPr>
              <a:t>the sum of all income.</a:t>
            </a:r>
          </a:p>
        </p:txBody>
      </p:sp>
      <p:sp>
        <p:nvSpPr>
          <p:cNvPr id="5" name="TextBox 4">
            <a:extLst>
              <a:ext uri="{FF2B5EF4-FFF2-40B4-BE49-F238E27FC236}">
                <a16:creationId xmlns:a16="http://schemas.microsoft.com/office/drawing/2014/main" id="{50A9A310-6D79-4D03-80FF-6186C9804ED6}"/>
              </a:ext>
            </a:extLst>
          </p:cNvPr>
          <p:cNvSpPr txBox="1"/>
          <p:nvPr/>
        </p:nvSpPr>
        <p:spPr>
          <a:xfrm>
            <a:off x="5587068" y="6627303"/>
            <a:ext cx="1937857" cy="169277"/>
          </a:xfrm>
          <a:prstGeom prst="rect">
            <a:avLst/>
          </a:prstGeom>
          <a:noFill/>
        </p:spPr>
        <p:txBody>
          <a:bodyPr wrap="square" rtlCol="0">
            <a:spAutoFit/>
          </a:bodyPr>
          <a:lstStyle/>
          <a:p>
            <a:r>
              <a:rPr lang="en-GB" sz="500" dirty="0"/>
              <a:t>Adopted from Mankiw’s PPT</a:t>
            </a:r>
          </a:p>
        </p:txBody>
      </p:sp>
      <p:sp>
        <p:nvSpPr>
          <p:cNvPr id="6" name="Slide Number Placeholder 5">
            <a:extLst>
              <a:ext uri="{FF2B5EF4-FFF2-40B4-BE49-F238E27FC236}">
                <a16:creationId xmlns:a16="http://schemas.microsoft.com/office/drawing/2014/main" id="{CAE3F648-BACA-4C4A-91C8-4A1323E5AAB6}"/>
              </a:ext>
            </a:extLst>
          </p:cNvPr>
          <p:cNvSpPr>
            <a:spLocks noGrp="1"/>
          </p:cNvSpPr>
          <p:nvPr>
            <p:ph type="sldNum" sz="quarter" idx="12"/>
          </p:nvPr>
        </p:nvSpPr>
        <p:spPr/>
        <p:txBody>
          <a:bodyPr/>
          <a:lstStyle/>
          <a:p>
            <a:fld id="{401CF334-2D5C-4859-84A6-CA7E6E43FAEB}" type="slidenum">
              <a:rPr lang="en-US" smtClean="0"/>
              <a:t>88</a:t>
            </a:fld>
            <a:endParaRPr lang="en-US" dirty="0"/>
          </a:p>
        </p:txBody>
      </p:sp>
      <p:sp>
        <p:nvSpPr>
          <p:cNvPr id="7" name="Title 1">
            <a:extLst>
              <a:ext uri="{FF2B5EF4-FFF2-40B4-BE49-F238E27FC236}">
                <a16:creationId xmlns:a16="http://schemas.microsoft.com/office/drawing/2014/main" id="{DD9E1F6B-CE14-3820-267A-3631CBF56C2E}"/>
              </a:ext>
            </a:extLst>
          </p:cNvPr>
          <p:cNvSpPr txBox="1">
            <a:spLocks/>
          </p:cNvSpPr>
          <p:nvPr/>
        </p:nvSpPr>
        <p:spPr>
          <a:xfrm>
            <a:off x="268148" y="659901"/>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en-GB" sz="3200" u="sng" dirty="0">
                <a:solidFill>
                  <a:prstClr val="black"/>
                </a:solidFill>
              </a:rPr>
              <a:t>Gross Domestic Product (GDP)</a:t>
            </a:r>
          </a:p>
        </p:txBody>
      </p:sp>
    </p:spTree>
    <p:custDataLst>
      <p:tags r:id="rId1"/>
    </p:custDataLst>
    <p:extLst>
      <p:ext uri="{BB962C8B-B14F-4D97-AF65-F5344CB8AC3E}">
        <p14:creationId xmlns:p14="http://schemas.microsoft.com/office/powerpoint/2010/main" val="392030240"/>
      </p:ext>
    </p:extLst>
  </p:cSld>
  <p:clrMapOvr>
    <a:masterClrMapping/>
  </p:clrMapOvr>
  <mc:AlternateContent xmlns:mc="http://schemas.openxmlformats.org/markup-compatibility/2006" xmlns:p14="http://schemas.microsoft.com/office/powerpoint/2010/main">
    <mc:Choice Requires="p14">
      <p:transition spd="med" p14:dur="700" advTm="138470">
        <p:fade/>
      </p:transition>
    </mc:Choice>
    <mc:Fallback xmlns="">
      <p:transition spd="med" advTm="13847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6" y="1261641"/>
            <a:ext cx="11829326" cy="5416951"/>
          </a:xfrm>
        </p:spPr>
        <p:txBody>
          <a:bodyPr>
            <a:normAutofit/>
          </a:bodyPr>
          <a:lstStyle/>
          <a:p>
            <a:pPr marL="388620" marR="0" lvl="0" indent="-342900" algn="l" defTabSz="914400" rtl="0" eaLnBrk="1" fontAlgn="auto" latinLnBrk="0" hangingPunct="1">
              <a:lnSpc>
                <a:spcPct val="90000"/>
              </a:lnSpc>
              <a:spcBef>
                <a:spcPts val="1200"/>
              </a:spcBef>
              <a:spcAft>
                <a:spcPts val="0"/>
              </a:spcAft>
              <a:buClr>
                <a:srgbClr val="545454"/>
              </a:buClr>
              <a:buSzPct val="80000"/>
              <a:buFont typeface="Arial" panose="020B0604020202020204" pitchFamily="34" charset="0"/>
              <a:buChar char="•"/>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GDP has its own limitations. In his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1934</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report, Kuznets “</a:t>
            </a:r>
            <a:r>
              <a:rPr kumimoji="0" lang="en-GB" sz="2200" b="0" i="1"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cautioned against equating GDP growth with economic or social well-being</a:t>
            </a: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r>
              <a:rPr kumimoji="0" lang="en-GB" sz="2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r>
              <a:rPr kumimoji="0" lang="en-GB"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Costanza et al, </a:t>
            </a:r>
            <a:r>
              <a:rPr kumimoji="0" lang="en-GB" sz="10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2009</a:t>
            </a:r>
            <a:r>
              <a:rPr kumimoji="0" lang="en-GB" sz="2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It does not include the production of items which are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not supplied in the market for sale</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such as volunteer work, household services, work of prisoners, some </a:t>
            </a:r>
            <a:r>
              <a:rPr kumimoji="0" lang="fa-IR"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defence</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productions etc. It also does not include the income resulting in the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black market </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or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illegal activities</a:t>
            </a: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It does not work as the measure of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economic well-being </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it does not show how the profit of the monetary transaction in the market is distributed between different factors of production. </a:t>
            </a: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It does not consider the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environmental damage </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and the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depletion &amp; degradation of the natural resources</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in the process of production.</a:t>
            </a: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Countries with a high level of GDP provide more waste and create more pollution for the environment.</a:t>
            </a:r>
            <a:endPar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It does not reflect the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quality of life</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Higher GDP is not equal to more happiness.</a:t>
            </a: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It does not show any </a:t>
            </a:r>
            <a:r>
              <a:rPr kumimoji="0" lang="en-GB"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social</a:t>
            </a: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political</a:t>
            </a: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or </a:t>
            </a:r>
            <a:r>
              <a:rPr kumimoji="0" lang="en-GB"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environmental improvement</a:t>
            </a:r>
            <a:r>
              <a:rPr kumimoji="0" lang="en-GB"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p>
          <a:p>
            <a:pPr marL="502920" marR="0" lvl="0" indent="-457200" algn="l" defTabSz="914400" rtl="0" eaLnBrk="1" fontAlgn="auto" latinLnBrk="0" hangingPunct="1">
              <a:lnSpc>
                <a:spcPct val="90000"/>
              </a:lnSpc>
              <a:spcBef>
                <a:spcPts val="1200"/>
              </a:spcBef>
              <a:spcAft>
                <a:spcPts val="0"/>
              </a:spcAft>
              <a:buClr>
                <a:srgbClr val="545454"/>
              </a:buClr>
              <a:buSzPct val="80000"/>
              <a:buFont typeface="+mj-lt"/>
              <a:buAutoNum type="alphaUcPeriod"/>
              <a:tabLst/>
              <a:defRPr/>
            </a:pPr>
            <a:r>
              <a:rPr lang="en-GB" sz="2200" dirty="0">
                <a:solidFill>
                  <a:srgbClr val="000000"/>
                </a:solidFill>
                <a:latin typeface="Calibri" panose="020F0502020204030204" pitchFamily="34" charset="0"/>
              </a:rPr>
              <a:t>It does not show the </a:t>
            </a:r>
            <a:r>
              <a:rPr lang="en-GB" sz="2200" dirty="0">
                <a:solidFill>
                  <a:srgbClr val="FF0000"/>
                </a:solidFill>
                <a:latin typeface="Calibri" panose="020F0502020204030204" pitchFamily="34" charset="0"/>
              </a:rPr>
              <a:t>purchasing power </a:t>
            </a:r>
            <a:r>
              <a:rPr lang="en-GB" sz="2200" dirty="0">
                <a:solidFill>
                  <a:srgbClr val="000000"/>
                </a:solidFill>
                <a:latin typeface="Calibri" panose="020F0502020204030204" pitchFamily="34" charset="0"/>
              </a:rPr>
              <a:t>of the unit of the domestic currency compared to other currencies.</a:t>
            </a:r>
            <a:endPar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457200" marR="0" lvl="0" indent="-45720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lang="en-US" sz="2200" dirty="0"/>
          </a:p>
        </p:txBody>
      </p:sp>
      <p:sp>
        <p:nvSpPr>
          <p:cNvPr id="4" name="Title 1">
            <a:extLst>
              <a:ext uri="{FF2B5EF4-FFF2-40B4-BE49-F238E27FC236}">
                <a16:creationId xmlns:a16="http://schemas.microsoft.com/office/drawing/2014/main" id="{062AE2D3-0C57-A493-AA80-90931A36CE2C}"/>
              </a:ext>
            </a:extLst>
          </p:cNvPr>
          <p:cNvSpPr txBox="1">
            <a:spLocks/>
          </p:cNvSpPr>
          <p:nvPr/>
        </p:nvSpPr>
        <p:spPr>
          <a:xfrm>
            <a:off x="185196" y="69269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GDP &amp; Its Limitations</a:t>
            </a:r>
          </a:p>
        </p:txBody>
      </p:sp>
    </p:spTree>
    <p:extLst>
      <p:ext uri="{BB962C8B-B14F-4D97-AF65-F5344CB8AC3E}">
        <p14:creationId xmlns:p14="http://schemas.microsoft.com/office/powerpoint/2010/main" val="3779864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Globalisation (1 of 4)</a:t>
            </a:r>
          </a:p>
        </p:txBody>
      </p:sp>
      <p:sp>
        <p:nvSpPr>
          <p:cNvPr id="3" name="Content Placeholder 2"/>
          <p:cNvSpPr>
            <a:spLocks noGrp="1"/>
          </p:cNvSpPr>
          <p:nvPr>
            <p:ph idx="1"/>
          </p:nvPr>
        </p:nvSpPr>
        <p:spPr>
          <a:xfrm>
            <a:off x="285227" y="1258349"/>
            <a:ext cx="11421670" cy="5316187"/>
          </a:xfrm>
        </p:spPr>
        <p:txBody>
          <a:bodyPr>
            <a:normAutofit/>
          </a:bodyPr>
          <a:lstStyle/>
          <a:p>
            <a:pPr marL="342900" marR="0" lvl="0" indent="-342900" algn="l" defTabSz="914400" rtl="0" eaLnBrk="1" fontAlgn="auto" latinLnBrk="0" hangingPunct="1">
              <a:lnSpc>
                <a:spcPct val="100000"/>
              </a:lnSpc>
              <a:spcBef>
                <a:spcPts val="1500"/>
              </a:spcBef>
              <a:spcAft>
                <a:spcPts val="0"/>
              </a:spcAft>
              <a:buClr>
                <a:srgbClr val="007FA3"/>
              </a:buClr>
              <a:buSzPct val="100000"/>
              <a:buFont typeface="Wingdings" panose="05000000000000000000" pitchFamily="2" charset="2"/>
              <a:buChar char="§"/>
              <a:tabLst/>
              <a:defRPr/>
            </a:pPr>
            <a:r>
              <a:rPr kumimoji="0" lang="en-US" sz="2400" b="1" i="0" u="none" strike="noStrike" kern="1200" cap="none" spc="0" normalizeH="0" baseline="0" noProof="0" dirty="0">
                <a:ln>
                  <a:noFill/>
                </a:ln>
                <a:solidFill>
                  <a:srgbClr val="007FA3"/>
                </a:solidFill>
                <a:effectLst/>
                <a:uLnTx/>
                <a:uFillTx/>
                <a:latin typeface="Times New Roman" panose="02020603050405020304" pitchFamily="18" charset="0"/>
                <a:ea typeface="+mj-ea"/>
                <a:cs typeface="Times New Roman" panose="02020603050405020304" pitchFamily="18" charset="0"/>
              </a:rPr>
              <a:t>After all these introductions, what is Globalisation (or Globalization)? </a:t>
            </a:r>
            <a:endParaRPr lang="en-GB" sz="2400" dirty="0"/>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Globalisation</a:t>
            </a:r>
            <a:r>
              <a:rPr kumimoji="0" lang="en-US" sz="2200" b="1" i="0" u="none" strike="noStrike" kern="1200" cap="none" spc="0" normalizeH="0" baseline="0" noProof="0" dirty="0">
                <a:ln>
                  <a:noFill/>
                </a:ln>
                <a:solidFill>
                  <a:prstClr val="black"/>
                </a:solidFill>
                <a:effectLst/>
                <a:uLnTx/>
                <a:uFillTx/>
                <a:latin typeface="Arial"/>
                <a:ea typeface="+mn-ea"/>
                <a:cs typeface="+mn-cs"/>
              </a:rPr>
              <a:t>:</a:t>
            </a:r>
            <a:r>
              <a:rPr kumimoji="0" lang="en-US" sz="2200" b="0" i="0" u="none" strike="noStrike" kern="1200" cap="none" spc="0" normalizeH="0" baseline="0" noProof="0" dirty="0">
                <a:ln>
                  <a:noFill/>
                </a:ln>
                <a:solidFill>
                  <a:prstClr val="black"/>
                </a:solidFill>
                <a:effectLst/>
                <a:uLnTx/>
                <a:uFillTx/>
                <a:latin typeface="Arial"/>
                <a:ea typeface="+mn-ea"/>
                <a:cs typeface="+mn-cs"/>
              </a:rPr>
              <a:t> Trend toward greater economic, cultural, political, and technological </a:t>
            </a:r>
            <a:r>
              <a:rPr kumimoji="0" lang="en-US" sz="2200" b="0" i="0" u="sng" strike="noStrike" kern="1200" cap="none" spc="0" normalizeH="0" baseline="0" noProof="0" dirty="0">
                <a:ln>
                  <a:noFill/>
                </a:ln>
                <a:solidFill>
                  <a:prstClr val="black"/>
                </a:solidFill>
                <a:effectLst/>
                <a:uLnTx/>
                <a:uFillTx/>
                <a:latin typeface="Arial"/>
                <a:ea typeface="+mn-ea"/>
                <a:cs typeface="+mn-cs"/>
              </a:rPr>
              <a:t>interdependence</a:t>
            </a:r>
            <a:r>
              <a:rPr kumimoji="0" lang="en-US" sz="2200" b="0" i="0" u="none" strike="noStrike" kern="1200" cap="none" spc="0" normalizeH="0" baseline="0" noProof="0" dirty="0">
                <a:ln>
                  <a:noFill/>
                </a:ln>
                <a:solidFill>
                  <a:prstClr val="black"/>
                </a:solidFill>
                <a:effectLst/>
                <a:uLnTx/>
                <a:uFillTx/>
                <a:latin typeface="Arial"/>
                <a:ea typeface="+mn-ea"/>
                <a:cs typeface="+mn-cs"/>
              </a:rPr>
              <a:t> among international institutions and economies.</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Globalisation is characterised by </a:t>
            </a:r>
            <a:r>
              <a:rPr kumimoji="0" lang="en-US" sz="2200" b="1" i="0" u="none" strike="noStrike" kern="1200" cap="none" spc="0" normalizeH="0" baseline="0" noProof="0" dirty="0">
                <a:ln>
                  <a:noFill/>
                </a:ln>
                <a:solidFill>
                  <a:srgbClr val="FF0000"/>
                </a:solidFill>
                <a:effectLst/>
                <a:uLnTx/>
                <a:uFillTx/>
                <a:latin typeface="Arial"/>
                <a:ea typeface="+mn-ea"/>
                <a:cs typeface="+mn-cs"/>
              </a:rPr>
              <a:t>denationalisation</a:t>
            </a:r>
            <a:r>
              <a:rPr kumimoji="0" lang="en-US" sz="2200" b="1" i="0" u="none" strike="noStrike" kern="1200" cap="none" spc="0" normalizeH="0" baseline="0" noProof="0" dirty="0">
                <a:ln>
                  <a:noFill/>
                </a:ln>
                <a:solidFill>
                  <a:prstClr val="black"/>
                </a:solidFill>
                <a:effectLst/>
                <a:uLnTx/>
                <a:uFillTx/>
                <a:latin typeface="Arial"/>
                <a:ea typeface="+mn-ea"/>
                <a:cs typeface="+mn-cs"/>
              </a:rPr>
              <a:t> </a:t>
            </a:r>
            <a:r>
              <a:rPr lang="en-US" sz="2200" kern="1200" dirty="0">
                <a:solidFill>
                  <a:schemeClr val="tx1"/>
                </a:solidFill>
                <a:effectLst/>
                <a:latin typeface="+mn-lt"/>
                <a:ea typeface="+mn-ea"/>
                <a:cs typeface="+mn-cs"/>
              </a:rPr>
              <a:t>(</a:t>
            </a:r>
            <a:r>
              <a:rPr lang="en-US" sz="2200" kern="1200" dirty="0">
                <a:solidFill>
                  <a:srgbClr val="FF0000"/>
                </a:solidFill>
                <a:effectLst/>
                <a:latin typeface="+mn-lt"/>
                <a:ea typeface="+mn-ea"/>
                <a:cs typeface="+mn-cs"/>
              </a:rPr>
              <a:t>national boundaries becoming less relevant</a:t>
            </a:r>
            <a:r>
              <a:rPr lang="en-US" sz="2200" kern="1200" dirty="0">
                <a:solidFill>
                  <a:schemeClr val="tx1"/>
                </a:solidFill>
                <a:effectLst/>
                <a:latin typeface="+mn-lt"/>
                <a:ea typeface="+mn-ea"/>
                <a:cs typeface="+mn-cs"/>
              </a:rPr>
              <a:t>) </a:t>
            </a:r>
            <a:endParaRPr kumimoji="0" lang="en-US" sz="2200" b="1" i="0" u="none" strike="noStrike" kern="1200" cap="none" spc="0" normalizeH="0" baseline="0" noProof="0" dirty="0">
              <a:ln>
                <a:noFill/>
              </a:ln>
              <a:solidFill>
                <a:prstClr val="black"/>
              </a:solidFill>
              <a:effectLst/>
              <a:uLnTx/>
              <a:uFillTx/>
              <a:latin typeface="Arial"/>
              <a:ea typeface="+mn-ea"/>
              <a:cs typeface="+mn-cs"/>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a:ea typeface="+mn-ea"/>
                <a:cs typeface="+mn-cs"/>
              </a:rPr>
              <a:t>Globalisation is different from </a:t>
            </a:r>
            <a:r>
              <a:rPr kumimoji="0" lang="en-US" sz="2200" b="1" i="0" u="none" strike="noStrike" kern="1200" cap="none" spc="0" normalizeH="0" baseline="0" noProof="0" dirty="0">
                <a:ln>
                  <a:noFill/>
                </a:ln>
                <a:solidFill>
                  <a:srgbClr val="FF0000"/>
                </a:solidFill>
                <a:effectLst/>
                <a:uLnTx/>
                <a:uFillTx/>
                <a:latin typeface="Arial"/>
                <a:ea typeface="+mn-ea"/>
                <a:cs typeface="+mn-cs"/>
              </a:rPr>
              <a:t>internationalisation</a:t>
            </a:r>
            <a:r>
              <a:rPr kumimoji="0" lang="en-US" sz="2200" b="1" i="0" u="none" strike="noStrike" kern="1200" cap="none" spc="0" normalizeH="0" baseline="0" noProof="0" dirty="0">
                <a:ln>
                  <a:noFill/>
                </a:ln>
                <a:solidFill>
                  <a:prstClr val="black"/>
                </a:solidFill>
                <a:effectLst/>
                <a:uLnTx/>
                <a:uFillTx/>
                <a:latin typeface="Arial"/>
                <a:ea typeface="+mn-ea"/>
                <a:cs typeface="+mn-cs"/>
              </a:rPr>
              <a:t> </a:t>
            </a:r>
            <a:r>
              <a:rPr lang="en-US" sz="2200" kern="1200" dirty="0">
                <a:solidFill>
                  <a:schemeClr val="tx1"/>
                </a:solidFill>
                <a:effectLst/>
                <a:latin typeface="+mn-lt"/>
                <a:ea typeface="+mn-ea"/>
                <a:cs typeface="+mn-cs"/>
              </a:rPr>
              <a:t>(</a:t>
            </a:r>
            <a:r>
              <a:rPr lang="en-US" sz="2200" kern="1200" dirty="0">
                <a:solidFill>
                  <a:srgbClr val="FF0000"/>
                </a:solidFill>
                <a:effectLst/>
                <a:latin typeface="+mn-lt"/>
                <a:ea typeface="+mn-ea"/>
                <a:cs typeface="+mn-cs"/>
              </a:rPr>
              <a:t>entities cooperating across national boundaries but globalisation is beyond cooperation. It is more abou</a:t>
            </a:r>
            <a:r>
              <a:rPr lang="en-US" sz="2200" dirty="0">
                <a:solidFill>
                  <a:srgbClr val="FF0000"/>
                </a:solidFill>
              </a:rPr>
              <a:t>t </a:t>
            </a:r>
            <a:r>
              <a:rPr lang="en-US" sz="2200" kern="1200" dirty="0">
                <a:solidFill>
                  <a:srgbClr val="FF0000"/>
                </a:solidFill>
                <a:effectLst/>
                <a:latin typeface="+mn-lt"/>
                <a:ea typeface="+mn-ea"/>
                <a:cs typeface="+mn-cs"/>
              </a:rPr>
              <a:t>interdependence</a:t>
            </a:r>
            <a:r>
              <a:rPr lang="en-US" sz="2200" kern="1200" dirty="0">
                <a:solidFill>
                  <a:schemeClr val="tx1"/>
                </a:solidFill>
                <a:effectLst/>
                <a:latin typeface="+mn-lt"/>
                <a:ea typeface="+mn-ea"/>
                <a:cs typeface="+mn-cs"/>
              </a:rPr>
              <a:t>)</a:t>
            </a: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endParaRPr kumimoji="0" lang="en-US" sz="800" b="0" i="0" u="none" strike="noStrike" cap="none" spc="0" normalizeH="0" baseline="0" noProof="0" dirty="0">
              <a:ln>
                <a:noFill/>
              </a:ln>
              <a:uLnTx/>
              <a:uFillTx/>
            </a:endParaRPr>
          </a:p>
          <a:p>
            <a:pPr marL="256032" marR="0" lvl="0" indent="-256032" algn="l" defTabSz="914400" rtl="0" eaLnBrk="1" fontAlgn="auto" latinLnBrk="0" hangingPunct="1">
              <a:lnSpc>
                <a:spcPct val="100000"/>
              </a:lnSpc>
              <a:spcBef>
                <a:spcPts val="1500"/>
              </a:spcBef>
              <a:spcAft>
                <a:spcPts val="0"/>
              </a:spcAft>
              <a:buClr>
                <a:srgbClr val="007FA3"/>
              </a:buClr>
              <a:buSzPct val="100000"/>
              <a:buFont typeface="Arial" panose="020B0604020202020204" pitchFamily="34" charset="0"/>
              <a:buChar char="•"/>
              <a:tabLst/>
              <a:defRPr/>
            </a:pPr>
            <a:r>
              <a:rPr lang="en-US" sz="2400" kern="1200" dirty="0">
                <a:solidFill>
                  <a:prstClr val="black"/>
                </a:solidFill>
                <a:effectLst/>
                <a:latin typeface="Arial"/>
                <a:ea typeface="+mn-ea"/>
                <a:cs typeface="+mn-cs"/>
              </a:rPr>
              <a:t>Globalisation</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9</a:t>
            </a:fld>
            <a:endParaRPr lang="en-GB"/>
          </a:p>
        </p:txBody>
      </p:sp>
      <p:sp>
        <p:nvSpPr>
          <p:cNvPr id="5" name="TextBox 4">
            <a:extLst>
              <a:ext uri="{FF2B5EF4-FFF2-40B4-BE49-F238E27FC236}">
                <a16:creationId xmlns:a16="http://schemas.microsoft.com/office/drawing/2014/main" id="{24C2A6CF-5E8B-B065-22C2-7F3D68B9D8AB}"/>
              </a:ext>
            </a:extLst>
          </p:cNvPr>
          <p:cNvSpPr txBox="1"/>
          <p:nvPr/>
        </p:nvSpPr>
        <p:spPr>
          <a:xfrm>
            <a:off x="3741601" y="4352880"/>
            <a:ext cx="7158046" cy="707886"/>
          </a:xfrm>
          <a:prstGeom prst="rect">
            <a:avLst/>
          </a:prstGeom>
          <a:noFill/>
        </p:spPr>
        <p:txBody>
          <a:bodyPr wrap="square" rtlCol="0">
            <a:spAutoFit/>
          </a:bodyPr>
          <a:lstStyle/>
          <a:p>
            <a:pPr marL="285750" indent="-285750">
              <a:buFont typeface="Wingdings" panose="05000000000000000000" pitchFamily="2" charset="2"/>
              <a:buChar char="q"/>
            </a:pPr>
            <a:r>
              <a:rPr lang="en-US" sz="2000" b="1" kern="1200" dirty="0">
                <a:solidFill>
                  <a:srgbClr val="FF0000"/>
                </a:solidFill>
                <a:effectLst/>
                <a:latin typeface="+mn-lt"/>
                <a:ea typeface="+mn-ea"/>
                <a:cs typeface="+mn-cs"/>
              </a:rPr>
              <a:t>Market Globalisation: </a:t>
            </a:r>
            <a:r>
              <a:rPr lang="en-US" sz="2000" kern="1200" dirty="0">
                <a:solidFill>
                  <a:schemeClr val="tx1"/>
                </a:solidFill>
                <a:effectLst/>
                <a:latin typeface="+mn-lt"/>
                <a:ea typeface="+mn-ea"/>
                <a:cs typeface="+mn-cs"/>
              </a:rPr>
              <a:t>the convergence in buyer preferences in markets around the world</a:t>
            </a:r>
            <a:endParaRPr lang="en-GB" sz="2000" dirty="0"/>
          </a:p>
        </p:txBody>
      </p:sp>
      <p:sp>
        <p:nvSpPr>
          <p:cNvPr id="6" name="TextBox 5">
            <a:extLst>
              <a:ext uri="{FF2B5EF4-FFF2-40B4-BE49-F238E27FC236}">
                <a16:creationId xmlns:a16="http://schemas.microsoft.com/office/drawing/2014/main" id="{5926CB5D-C0FF-2C88-96B1-FC6A32F63ACB}"/>
              </a:ext>
            </a:extLst>
          </p:cNvPr>
          <p:cNvSpPr txBox="1"/>
          <p:nvPr/>
        </p:nvSpPr>
        <p:spPr>
          <a:xfrm>
            <a:off x="3741601" y="5142719"/>
            <a:ext cx="8165171" cy="1631216"/>
          </a:xfrm>
          <a:prstGeom prst="rect">
            <a:avLst/>
          </a:prstGeom>
          <a:noFill/>
        </p:spPr>
        <p:txBody>
          <a:bodyPr wrap="square" rtlCol="0">
            <a:spAutoFit/>
          </a:bodyPr>
          <a:lstStyle/>
          <a:p>
            <a:pPr marL="285750" indent="-285750">
              <a:buFont typeface="Wingdings" panose="05000000000000000000" pitchFamily="2" charset="2"/>
              <a:buChar char="q"/>
            </a:pPr>
            <a:r>
              <a:rPr lang="en-US" sz="2000" b="1" kern="1200" dirty="0">
                <a:solidFill>
                  <a:srgbClr val="FF0000"/>
                </a:solidFill>
                <a:effectLst/>
                <a:latin typeface="+mn-lt"/>
                <a:ea typeface="+mn-ea"/>
                <a:cs typeface="+mn-cs"/>
              </a:rPr>
              <a:t>Production Globalisation: </a:t>
            </a:r>
            <a:r>
              <a:rPr lang="en-US" sz="2000" kern="1200" dirty="0">
                <a:solidFill>
                  <a:schemeClr val="tx1"/>
                </a:solidFill>
                <a:effectLst/>
                <a:latin typeface="+mn-lt"/>
                <a:ea typeface="+mn-ea"/>
                <a:cs typeface="+mn-cs"/>
              </a:rPr>
              <a:t>the dispersal of production activities to locations that help a company achieve its </a:t>
            </a:r>
            <a:r>
              <a:rPr lang="en-US" sz="2000" kern="1200" dirty="0">
                <a:solidFill>
                  <a:srgbClr val="FF0000"/>
                </a:solidFill>
                <a:effectLst/>
                <a:latin typeface="+mn-lt"/>
                <a:ea typeface="+mn-ea"/>
                <a:cs typeface="+mn-cs"/>
              </a:rPr>
              <a:t>cost-minimisation</a:t>
            </a:r>
            <a:r>
              <a:rPr lang="en-US" sz="2000" kern="1200" dirty="0">
                <a:solidFill>
                  <a:schemeClr val="tx1"/>
                </a:solidFill>
                <a:effectLst/>
                <a:latin typeface="+mn-lt"/>
                <a:ea typeface="+mn-ea"/>
                <a:cs typeface="+mn-cs"/>
              </a:rPr>
              <a:t> or </a:t>
            </a:r>
            <a:r>
              <a:rPr lang="en-US" sz="2000" kern="1200" dirty="0">
                <a:solidFill>
                  <a:srgbClr val="FF0000"/>
                </a:solidFill>
                <a:effectLst/>
                <a:latin typeface="+mn-lt"/>
                <a:ea typeface="+mn-ea"/>
                <a:cs typeface="+mn-cs"/>
              </a:rPr>
              <a:t>profit-maximisation</a:t>
            </a:r>
            <a:r>
              <a:rPr lang="en-US" sz="2000" kern="1200" dirty="0">
                <a:solidFill>
                  <a:schemeClr val="tx1"/>
                </a:solidFill>
                <a:effectLst/>
                <a:latin typeface="+mn-lt"/>
                <a:ea typeface="+mn-ea"/>
                <a:cs typeface="+mn-cs"/>
              </a:rPr>
              <a:t> objectives for a good or service. This includes the sourcing of key production inputs (such as raw materials or products for assembly) as well as the international outsourcing of services. </a:t>
            </a:r>
            <a:endParaRPr lang="en-GB" sz="2000" dirty="0"/>
          </a:p>
        </p:txBody>
      </p:sp>
      <p:cxnSp>
        <p:nvCxnSpPr>
          <p:cNvPr id="8" name="Straight Arrow Connector 7">
            <a:extLst>
              <a:ext uri="{FF2B5EF4-FFF2-40B4-BE49-F238E27FC236}">
                <a16:creationId xmlns:a16="http://schemas.microsoft.com/office/drawing/2014/main" id="{A6205EF1-5852-2D5D-5704-EE0A5965861F}"/>
              </a:ext>
            </a:extLst>
          </p:cNvPr>
          <p:cNvCxnSpPr/>
          <p:nvPr/>
        </p:nvCxnSpPr>
        <p:spPr>
          <a:xfrm flipV="1">
            <a:off x="2592729" y="4467828"/>
            <a:ext cx="1148872" cy="393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59CFD7E-95E4-67FA-289C-FDDFA3AF11A7}"/>
              </a:ext>
            </a:extLst>
          </p:cNvPr>
          <p:cNvCxnSpPr/>
          <p:nvPr/>
        </p:nvCxnSpPr>
        <p:spPr>
          <a:xfrm>
            <a:off x="2581154" y="5060766"/>
            <a:ext cx="1160447" cy="263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08654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2065181"/>
          </a:xfrm>
          <a:prstGeom prst="rect">
            <a:avLst/>
          </a:prstGeom>
          <a:noFill/>
        </p:spPr>
        <p:txBody>
          <a:bodyPr wrap="square" rtlCol="0">
            <a:spAutoFit/>
          </a:bodyPr>
          <a:lstStyle/>
          <a:p>
            <a:pPr marL="274320" indent="-228600">
              <a:lnSpc>
                <a:spcPct val="90000"/>
              </a:lnSpc>
              <a:spcBef>
                <a:spcPts val="1800"/>
              </a:spcBef>
              <a:buClr>
                <a:srgbClr val="545454"/>
              </a:buClr>
              <a:buSzPct val="80000"/>
              <a:buFont typeface="Arial" pitchFamily="34" charset="0"/>
              <a:buChar cha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If GDP is replaced by another index such as the “</a:t>
            </a:r>
            <a:r>
              <a:rPr kumimoji="0" lang="en-US"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Social Progress Index</a:t>
            </a: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some other countries get the highest ranks; including Finland, Canada, Denmark, Australia etc.  </a:t>
            </a:r>
          </a:p>
          <a:p>
            <a:pPr marL="274320" lvl="0" indent="-228600">
              <a:lnSpc>
                <a:spcPct val="90000"/>
              </a:lnSpc>
              <a:spcBef>
                <a:spcPts val="1800"/>
              </a:spcBef>
              <a:buClr>
                <a:srgbClr val="545454"/>
              </a:buClr>
              <a:buSzPct val="80000"/>
              <a:buFont typeface="Arial" pitchFamily="34" charset="0"/>
              <a:buChar char="•"/>
            </a:pPr>
            <a:r>
              <a:rPr lang="en-US" sz="2200" dirty="0">
                <a:effectLst>
                  <a:outerShdw blurRad="38100" dist="38100" dir="2700000" algn="tl">
                    <a:srgbClr val="000000">
                      <a:alpha val="43137"/>
                    </a:srgbClr>
                  </a:outerShdw>
                </a:effectLst>
                <a:latin typeface="Calibri" panose="020F0502020204030204" pitchFamily="34" charset="0"/>
              </a:rPr>
              <a:t>The</a:t>
            </a:r>
            <a:r>
              <a:rPr lang="en-US" sz="2200" dirty="0">
                <a:solidFill>
                  <a:srgbClr val="FF0000"/>
                </a:solidFill>
                <a:effectLst>
                  <a:outerShdw blurRad="38100" dist="38100" dir="2700000" algn="tl">
                    <a:srgbClr val="000000">
                      <a:alpha val="43137"/>
                    </a:srgbClr>
                  </a:outerShdw>
                </a:effectLst>
                <a:latin typeface="Calibri" panose="020F0502020204030204" pitchFamily="34" charset="0"/>
              </a:rPr>
              <a:t> Social Progress Index </a:t>
            </a:r>
            <a:r>
              <a:rPr lang="en-US" sz="2200" dirty="0">
                <a:solidFill>
                  <a:srgbClr val="000000"/>
                </a:solidFill>
                <a:latin typeface="Calibri" panose="020F0502020204030204" pitchFamily="34" charset="0"/>
              </a:rPr>
              <a:t>(</a:t>
            </a:r>
            <a:r>
              <a:rPr lang="en-US" sz="2200" dirty="0">
                <a:solidFill>
                  <a:srgbClr val="FF0000"/>
                </a:solidFill>
                <a:effectLst>
                  <a:outerShdw blurRad="38100" dist="38100" dir="2700000" algn="tl">
                    <a:srgbClr val="000000">
                      <a:alpha val="43137"/>
                    </a:srgbClr>
                  </a:outerShdw>
                </a:effectLst>
                <a:latin typeface="Calibri" panose="020F0502020204030204" pitchFamily="34" charset="0"/>
              </a:rPr>
              <a:t>SPI</a:t>
            </a:r>
            <a:r>
              <a:rPr lang="en-US" sz="2200" dirty="0">
                <a:solidFill>
                  <a:srgbClr val="000000"/>
                </a:solidFill>
                <a:latin typeface="Calibri" panose="020F0502020204030204" pitchFamily="34" charset="0"/>
              </a:rPr>
              <a:t>) is an index to measure the society’s well-being based on social &amp; environmental progress rather than just economic progress.  </a:t>
            </a:r>
          </a:p>
          <a:p>
            <a:pPr marL="342900" lvl="0" indent="-342900">
              <a:buClr>
                <a:srgbClr val="E19825">
                  <a:lumMod val="75000"/>
                </a:srgbClr>
              </a:buClr>
              <a:buFont typeface="Arial" panose="020B0604020202020204" pitchFamily="34" charset="0"/>
              <a:buChar char="•"/>
            </a:pPr>
            <a:endParaRPr lang="en-GB" sz="2400" dirty="0">
              <a:solidFill>
                <a:prstClr val="black"/>
              </a:solidFill>
              <a:latin typeface="Calibri" panose="020F0502020204030204"/>
            </a:endParaRPr>
          </a:p>
          <a:p>
            <a:pPr marL="342900" lvl="0" indent="-342900">
              <a:buClr>
                <a:srgbClr val="E19825">
                  <a:lumMod val="75000"/>
                </a:srgbClr>
              </a:buClr>
              <a:buFont typeface="Arial" panose="020B0604020202020204" pitchFamily="34" charset="0"/>
              <a:buChar char="•"/>
            </a:pPr>
            <a:endParaRPr lang="en-GB" sz="1000" dirty="0">
              <a:solidFill>
                <a:prstClr val="black"/>
              </a:solidFill>
            </a:endParaRPr>
          </a:p>
        </p:txBody>
      </p:sp>
      <p:pic>
        <p:nvPicPr>
          <p:cNvPr id="2" name="Picture 1">
            <a:extLst>
              <a:ext uri="{FF2B5EF4-FFF2-40B4-BE49-F238E27FC236}">
                <a16:creationId xmlns:a16="http://schemas.microsoft.com/office/drawing/2014/main" id="{62C1A147-E08C-4358-A44A-DA7B80B886FE}"/>
              </a:ext>
            </a:extLst>
          </p:cNvPr>
          <p:cNvPicPr>
            <a:picLocks noChangeAspect="1"/>
          </p:cNvPicPr>
          <p:nvPr/>
        </p:nvPicPr>
        <p:blipFill rotWithShape="1">
          <a:blip r:embed="rId2"/>
          <a:srcRect t="575"/>
          <a:stretch/>
        </p:blipFill>
        <p:spPr>
          <a:xfrm>
            <a:off x="6771190" y="2639558"/>
            <a:ext cx="4756069" cy="3925319"/>
          </a:xfrm>
          <a:prstGeom prst="rect">
            <a:avLst/>
          </a:prstGeom>
        </p:spPr>
      </p:pic>
      <p:sp>
        <p:nvSpPr>
          <p:cNvPr id="5" name="Rectangle 4">
            <a:extLst>
              <a:ext uri="{FF2B5EF4-FFF2-40B4-BE49-F238E27FC236}">
                <a16:creationId xmlns:a16="http://schemas.microsoft.com/office/drawing/2014/main" id="{601F3BB1-2DD9-4F5B-9345-751A42320B6E}"/>
              </a:ext>
            </a:extLst>
          </p:cNvPr>
          <p:cNvSpPr/>
          <p:nvPr/>
        </p:nvSpPr>
        <p:spPr>
          <a:xfrm>
            <a:off x="7247082" y="6080667"/>
            <a:ext cx="3864528" cy="169277"/>
          </a:xfrm>
          <a:prstGeom prst="rect">
            <a:avLst/>
          </a:prstGeom>
        </p:spPr>
        <p:txBody>
          <a:bodyPr wrap="square">
            <a:spAutoFit/>
          </a:bodyPr>
          <a:lstStyle/>
          <a:p>
            <a:r>
              <a:rPr lang="en-GB" sz="500" dirty="0"/>
              <a:t>https://www2.deloitte.com/content/dam/Deloitte/ec/Documents/deloitte-analytics/Estudios/2018-Social-Progress-Index-brief.pdf</a:t>
            </a:r>
          </a:p>
        </p:txBody>
      </p:sp>
      <p:pic>
        <p:nvPicPr>
          <p:cNvPr id="6" name="Picture 5">
            <a:extLst>
              <a:ext uri="{FF2B5EF4-FFF2-40B4-BE49-F238E27FC236}">
                <a16:creationId xmlns:a16="http://schemas.microsoft.com/office/drawing/2014/main" id="{3F00E30B-EE61-431A-94B0-F1743EA16DD3}"/>
              </a:ext>
            </a:extLst>
          </p:cNvPr>
          <p:cNvPicPr>
            <a:picLocks noChangeAspect="1"/>
          </p:cNvPicPr>
          <p:nvPr/>
        </p:nvPicPr>
        <p:blipFill>
          <a:blip r:embed="rId3"/>
          <a:stretch>
            <a:fillRect/>
          </a:stretch>
        </p:blipFill>
        <p:spPr>
          <a:xfrm>
            <a:off x="354104" y="2604304"/>
            <a:ext cx="6025061" cy="4161000"/>
          </a:xfrm>
          <a:prstGeom prst="rect">
            <a:avLst/>
          </a:prstGeom>
        </p:spPr>
      </p:pic>
      <p:sp>
        <p:nvSpPr>
          <p:cNvPr id="7" name="TextBox 6">
            <a:extLst>
              <a:ext uri="{FF2B5EF4-FFF2-40B4-BE49-F238E27FC236}">
                <a16:creationId xmlns:a16="http://schemas.microsoft.com/office/drawing/2014/main" id="{F4E806D5-7266-4EBE-8493-700AE820B828}"/>
              </a:ext>
            </a:extLst>
          </p:cNvPr>
          <p:cNvSpPr txBox="1"/>
          <p:nvPr/>
        </p:nvSpPr>
        <p:spPr>
          <a:xfrm>
            <a:off x="7500490" y="6481961"/>
            <a:ext cx="3923724" cy="369332"/>
          </a:xfrm>
          <a:prstGeom prst="rect">
            <a:avLst/>
          </a:prstGeom>
          <a:noFill/>
        </p:spPr>
        <p:txBody>
          <a:bodyPr wrap="square" rtlCol="0">
            <a:spAutoFit/>
          </a:bodyPr>
          <a:lstStyle/>
          <a:p>
            <a:r>
              <a:rPr lang="en-GB" b="1" u="sng" dirty="0"/>
              <a:t>Figure:</a:t>
            </a:r>
            <a:r>
              <a:rPr lang="en-GB" b="1" dirty="0"/>
              <a:t> </a:t>
            </a:r>
            <a:r>
              <a:rPr lang="en-GB" dirty="0"/>
              <a:t>The</a:t>
            </a:r>
            <a:r>
              <a:rPr lang="en-GB" b="1" dirty="0"/>
              <a:t> </a:t>
            </a:r>
            <a:r>
              <a:rPr lang="en-GB" dirty="0"/>
              <a:t>SPI V.S. GDP per Capita</a:t>
            </a: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90</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8056"/>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SPI Index </a:t>
            </a:r>
            <a:r>
              <a:rPr lang="en-GB" sz="3200" b="1" u="sng" dirty="0">
                <a:solidFill>
                  <a:prstClr val="black"/>
                </a:solidFill>
                <a:latin typeface="Calibri" panose="020F0502020204030204"/>
              </a:rPr>
              <a:t>A</a:t>
            </a: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s </a:t>
            </a:r>
            <a:r>
              <a:rPr lang="en-GB" sz="3200" b="1" u="sng" dirty="0">
                <a:solidFill>
                  <a:prstClr val="black"/>
                </a:solidFill>
                <a:latin typeface="Calibri" panose="020F0502020204030204"/>
              </a:rPr>
              <a:t>A</a:t>
            </a: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n </a:t>
            </a:r>
            <a:r>
              <a:rPr lang="en-GB" sz="3200" b="1" u="sng" dirty="0">
                <a:solidFill>
                  <a:prstClr val="black"/>
                </a:solidFill>
                <a:latin typeface="Calibri" panose="020F0502020204030204"/>
              </a:rPr>
              <a:t>Alternative</a:t>
            </a: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 To GDP</a:t>
            </a:r>
          </a:p>
        </p:txBody>
      </p:sp>
    </p:spTree>
    <p:extLst>
      <p:ext uri="{BB962C8B-B14F-4D97-AF65-F5344CB8AC3E}">
        <p14:creationId xmlns:p14="http://schemas.microsoft.com/office/powerpoint/2010/main" val="3900810798"/>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3785652"/>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r>
              <a:rPr lang="en-GB" sz="2200" dirty="0">
                <a:solidFill>
                  <a:prstClr val="black"/>
                </a:solidFill>
              </a:rPr>
              <a:t>One of the limitations of GDP or GNP is that the measure </a:t>
            </a:r>
            <a:r>
              <a:rPr lang="en-GB" sz="2200" u="sng" dirty="0">
                <a:solidFill>
                  <a:prstClr val="black"/>
                </a:solidFill>
              </a:rPr>
              <a:t>does not show the purchasing power of each unit of the currency in a country.</a:t>
            </a: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indent="-342900">
              <a:buClr>
                <a:srgbClr val="E19825">
                  <a:lumMod val="75000"/>
                </a:srgbClr>
              </a:buClr>
              <a:buFont typeface="Arial" panose="020B0604020202020204" pitchFamily="34" charset="0"/>
              <a:buChar char="•"/>
            </a:pPr>
            <a:r>
              <a:rPr lang="en-GB" sz="2200" b="1" dirty="0">
                <a:solidFill>
                  <a:srgbClr val="FF0000"/>
                </a:solidFill>
              </a:rPr>
              <a:t>Purchasing Power</a:t>
            </a:r>
            <a:r>
              <a:rPr lang="en-GB" sz="2200" dirty="0">
                <a:solidFill>
                  <a:prstClr val="black"/>
                </a:solidFill>
              </a:rPr>
              <a:t>: </a:t>
            </a:r>
            <a:r>
              <a:rPr lang="en-US" sz="2000" dirty="0"/>
              <a:t>Value of goods and services that can be purchased with one unit of a country’s currency.</a:t>
            </a:r>
          </a:p>
          <a:p>
            <a:pPr marL="342900" indent="-342900">
              <a:buClr>
                <a:srgbClr val="E19825">
                  <a:lumMod val="75000"/>
                </a:srgbClr>
              </a:buClr>
              <a:buFont typeface="Arial" panose="020B0604020202020204" pitchFamily="34" charset="0"/>
              <a:buChar char="•"/>
            </a:pPr>
            <a:r>
              <a:rPr lang="en-US" sz="2200" b="1" dirty="0">
                <a:solidFill>
                  <a:srgbClr val="FF0000"/>
                </a:solidFill>
              </a:rPr>
              <a:t>Purchasing Power Parity: </a:t>
            </a:r>
            <a:r>
              <a:rPr lang="en-US" sz="2200" dirty="0"/>
              <a:t>Relative ability of two countries’ currencies to buy the same “basket” of goods in those two countries.</a:t>
            </a:r>
          </a:p>
          <a:p>
            <a:pPr marL="342900" indent="-342900">
              <a:buClr>
                <a:srgbClr val="E19825">
                  <a:lumMod val="75000"/>
                </a:srgbClr>
              </a:buClr>
              <a:buFont typeface="Arial" panose="020B0604020202020204" pitchFamily="34" charset="0"/>
              <a:buChar char="•"/>
            </a:pPr>
            <a:endParaRPr lang="en-US" sz="2200" dirty="0"/>
          </a:p>
          <a:p>
            <a:pPr marL="342900" indent="-342900">
              <a:buClr>
                <a:srgbClr val="E19825">
                  <a:lumMod val="75000"/>
                </a:srgbClr>
              </a:buClr>
              <a:buFont typeface="Arial" panose="020B0604020202020204" pitchFamily="34" charset="0"/>
              <a:buChar char="•"/>
            </a:pPr>
            <a:r>
              <a:rPr lang="en-US" sz="2200" dirty="0"/>
              <a:t>To understand the PPP theory, we need to have an idea about the </a:t>
            </a:r>
            <a:r>
              <a:rPr lang="en-US" sz="2200" dirty="0">
                <a:solidFill>
                  <a:srgbClr val="FF0000"/>
                </a:solidFill>
              </a:rPr>
              <a:t>nominal exchange rate </a:t>
            </a:r>
            <a:r>
              <a:rPr lang="en-US" sz="2200" dirty="0"/>
              <a:t>and </a:t>
            </a:r>
            <a:r>
              <a:rPr lang="en-US" sz="2200" dirty="0">
                <a:solidFill>
                  <a:srgbClr val="FF0000"/>
                </a:solidFill>
              </a:rPr>
              <a:t>real exchange rate</a:t>
            </a:r>
            <a:r>
              <a:rPr lang="en-US" sz="2200" dirty="0"/>
              <a:t>.</a:t>
            </a: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91</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Purchasing Power Parity</a:t>
            </a:r>
          </a:p>
        </p:txBody>
      </p:sp>
    </p:spTree>
    <p:extLst>
      <p:ext uri="{BB962C8B-B14F-4D97-AF65-F5344CB8AC3E}">
        <p14:creationId xmlns:p14="http://schemas.microsoft.com/office/powerpoint/2010/main" val="4121106606"/>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523220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r>
                  <a:rPr kumimoji="0" lang="en-GB" sz="2400" b="1" i="0" u="sng" strike="noStrike" kern="1200" cap="none" spc="0" normalizeH="0" baseline="0" noProof="0" dirty="0">
                    <a:ln>
                      <a:noFill/>
                    </a:ln>
                    <a:solidFill>
                      <a:srgbClr val="FF0000"/>
                    </a:solidFill>
                    <a:effectLst/>
                    <a:uLnTx/>
                    <a:uFillTx/>
                    <a:latin typeface="Calibri" panose="020F0502020204030204"/>
                    <a:ea typeface="+mn-ea"/>
                    <a:cs typeface="+mn-cs"/>
                  </a:rPr>
                  <a:t>Nominal </a:t>
                </a:r>
                <a:r>
                  <a:rPr lang="en-GB" sz="2400" b="1" u="sng" dirty="0">
                    <a:solidFill>
                      <a:srgbClr val="FF0000"/>
                    </a:solidFill>
                    <a:latin typeface="Calibri" panose="020F0502020204030204"/>
                  </a:rPr>
                  <a:t>exchange rate (</a:t>
                </a:r>
                <a14:m>
                  <m:oMath xmlns:m="http://schemas.openxmlformats.org/officeDocument/2006/math">
                    <m:r>
                      <a:rPr lang="en-US" altLang="en-US" sz="2400" i="1" u="sng" dirty="0" smtClean="0">
                        <a:solidFill>
                          <a:srgbClr val="FF0000"/>
                        </a:solidFill>
                        <a:latin typeface="Cambria Math" panose="02040503050406030204" pitchFamily="18" charset="0"/>
                      </a:rPr>
                      <m:t>𝑒</m:t>
                    </m:r>
                    <m:r>
                      <a:rPr lang="en-US" altLang="en-US" sz="2400" i="1" u="sng" dirty="0" smtClean="0">
                        <a:solidFill>
                          <a:srgbClr val="FF0000"/>
                        </a:solidFill>
                        <a:latin typeface="Cambria Math" panose="02040503050406030204" pitchFamily="18" charset="0"/>
                      </a:rPr>
                      <m:t> </m:t>
                    </m:r>
                  </m:oMath>
                </a14:m>
                <a:r>
                  <a:rPr lang="en-GB" sz="2400" b="1" u="sng" dirty="0">
                    <a:solidFill>
                      <a:srgbClr val="FF0000"/>
                    </a:solidFill>
                    <a:latin typeface="Calibri" panose="020F0502020204030204"/>
                  </a:rPr>
                  <a:t>): </a:t>
                </a: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International flows of capital, goods and services are all types of transactions between different countries, but these transactions occur at a price. In this part, we focus on the price of such transactions.</a:t>
                </a: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lang="en-GB" sz="24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lang="en-GB" sz="24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lang="en-GB" sz="2400" dirty="0">
                  <a:solidFill>
                    <a:prstClr val="black"/>
                  </a:solidFill>
                  <a:latin typeface="Calibri" panose="020F0502020204030204"/>
                </a:endParaRPr>
              </a:p>
              <a:p>
                <a:pPr marL="285750" indent="-285750">
                  <a:buClr>
                    <a:srgbClr val="E19825">
                      <a:lumMod val="75000"/>
                    </a:srgbClr>
                  </a:buClr>
                  <a:buFont typeface="Arial" panose="020B0604020202020204" pitchFamily="34" charset="0"/>
                  <a:buChar char="•"/>
                  <a:defRPr/>
                </a:pPr>
                <a:r>
                  <a:rPr kumimoji="0" lang="en-GB" sz="2400" b="1" i="0" u="sng" strike="noStrike" kern="1200" cap="none" spc="0" normalizeH="0" baseline="0" noProof="0" dirty="0">
                    <a:ln>
                      <a:noFill/>
                    </a:ln>
                    <a:solidFill>
                      <a:srgbClr val="FF0000"/>
                    </a:solidFill>
                    <a:effectLst/>
                    <a:uLnTx/>
                    <a:uFillTx/>
                    <a:latin typeface="Calibri" panose="020F0502020204030204"/>
                  </a:rPr>
                  <a:t>Real </a:t>
                </a:r>
                <a:r>
                  <a:rPr lang="en-GB" sz="2400" b="1" u="sng" dirty="0">
                    <a:solidFill>
                      <a:srgbClr val="FF0000"/>
                    </a:solidFill>
                    <a:latin typeface="Calibri" panose="020F0502020204030204"/>
                  </a:rPr>
                  <a:t>exchange rate (</a:t>
                </a:r>
                <a14:m>
                  <m:oMath xmlns:m="http://schemas.openxmlformats.org/officeDocument/2006/math">
                    <m:r>
                      <a:rPr lang="en-US" altLang="en-US" sz="2400" i="1" u="sng" dirty="0" smtClean="0">
                        <a:solidFill>
                          <a:srgbClr val="FF0000"/>
                        </a:solidFill>
                        <a:latin typeface="Cambria Math" panose="02040503050406030204" pitchFamily="18" charset="0"/>
                        <a:cs typeface="Tahoma" panose="020B0604030504040204" pitchFamily="34" charset="0"/>
                        <a:sym typeface="Symbol" panose="05050102010706020507" pitchFamily="18" charset="2"/>
                      </a:rPr>
                      <m:t>𝜀</m:t>
                    </m:r>
                  </m:oMath>
                </a14:m>
                <a:r>
                  <a:rPr lang="en-GB" sz="2400" b="1" u="sng" dirty="0">
                    <a:solidFill>
                      <a:srgbClr val="FF0000"/>
                    </a:solidFill>
                    <a:latin typeface="Calibri" panose="020F0502020204030204"/>
                  </a:rPr>
                  <a:t>): </a:t>
                </a:r>
                <a:r>
                  <a:rPr lang="en-GB" sz="2400" dirty="0"/>
                  <a:t>This is the rate that shows the relative price of goods in two countries.</a:t>
                </a:r>
              </a:p>
              <a:p>
                <a:pPr marL="285750" indent="-285750">
                  <a:buClr>
                    <a:srgbClr val="E19825">
                      <a:lumMod val="75000"/>
                    </a:srgbClr>
                  </a:buClr>
                  <a:buFont typeface="Arial" panose="020B0604020202020204" pitchFamily="34" charset="0"/>
                  <a:buChar char="•"/>
                  <a:defRPr/>
                </a:pPr>
                <a:endParaRPr lang="en-GB" sz="2400" b="1" u="sng" dirty="0">
                  <a:solidFill>
                    <a:srgbClr val="FF0000"/>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mc:Choice>
        <mc:Fallback xmlns="">
          <p:sp>
            <p:nvSpPr>
              <p:cNvPr id="3" name="TextBox 2">
                <a:extLst>
                  <a:ext uri="{FF2B5EF4-FFF2-40B4-BE49-F238E27FC236}">
                    <a16:creationId xmlns:a16="http://schemas.microsoft.com/office/drawing/2014/main" id="{D5A76129-6A41-4F49-BE2B-B497D18E671C}"/>
                  </a:ext>
                </a:extLst>
              </p:cNvPr>
              <p:cNvSpPr txBox="1">
                <a:spLocks noRot="1" noChangeAspect="1" noMove="1" noResize="1" noEditPoints="1" noAdjustHandles="1" noChangeArrowheads="1" noChangeShapeType="1" noTextEdit="1"/>
              </p:cNvSpPr>
              <p:nvPr/>
            </p:nvSpPr>
            <p:spPr>
              <a:xfrm>
                <a:off x="304800" y="1058586"/>
                <a:ext cx="11614484" cy="5232202"/>
              </a:xfrm>
              <a:prstGeom prst="rect">
                <a:avLst/>
              </a:prstGeom>
              <a:blipFill>
                <a:blip r:embed="rId2"/>
                <a:stretch>
                  <a:fillRect l="-682" t="-932"/>
                </a:stretch>
              </a:blipFill>
            </p:spPr>
            <p:txBody>
              <a:bodyPr/>
              <a:lstStyle/>
              <a:p>
                <a:r>
                  <a:rPr lang="en-GB">
                    <a:noFill/>
                  </a:rPr>
                  <a:t> </a:t>
                </a:r>
              </a:p>
            </p:txBody>
          </p:sp>
        </mc:Fallback>
      </mc:AlternateContent>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92</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Nominal &amp; Real Exchange Rates</a:t>
            </a:r>
          </a:p>
        </p:txBody>
      </p:sp>
      <mc:AlternateContent xmlns:mc="http://schemas.openxmlformats.org/markup-compatibility/2006" xmlns:a14="http://schemas.microsoft.com/office/drawing/2010/main">
        <mc:Choice Requires="a14">
          <p:sp>
            <p:nvSpPr>
              <p:cNvPr id="5" name="Rectangle 3">
                <a:extLst>
                  <a:ext uri="{FF2B5EF4-FFF2-40B4-BE49-F238E27FC236}">
                    <a16:creationId xmlns:a16="http://schemas.microsoft.com/office/drawing/2014/main" id="{72CEBC17-B95A-BEBC-373F-B874D7988C7F}"/>
                  </a:ext>
                </a:extLst>
              </p:cNvPr>
              <p:cNvSpPr txBox="1">
                <a:spLocks noChangeArrowheads="1"/>
              </p:cNvSpPr>
              <p:nvPr/>
            </p:nvSpPr>
            <p:spPr>
              <a:xfrm>
                <a:off x="4224758" y="2402906"/>
                <a:ext cx="4120589" cy="1787130"/>
              </a:xfrm>
              <a:prstGeom prst="rect">
                <a:avLst/>
              </a:prstGeom>
              <a:noFill/>
              <a:ln w="63500" cmpd="dbl">
                <a:solidFill>
                  <a:srgbClr val="C60050"/>
                </a:solidFill>
                <a:miter lim="800000"/>
                <a:headEnd/>
                <a:tailEnd/>
              </a:ln>
            </p:spPr>
            <p:txBody>
              <a:bodyPr anchor="ct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863600" indent="-863600">
                  <a:lnSpc>
                    <a:spcPct val="105000"/>
                  </a:lnSpc>
                  <a:buFont typeface="Georgia"/>
                  <a:buNone/>
                </a:pPr>
                <a14:m>
                  <m:oMath xmlns:m="http://schemas.openxmlformats.org/officeDocument/2006/math">
                    <m:r>
                      <a:rPr lang="en-US" altLang="en-US" sz="2000" i="1" dirty="0" smtClean="0">
                        <a:latin typeface="Cambria Math" panose="02040503050406030204" pitchFamily="18" charset="0"/>
                      </a:rPr>
                      <m:t>𝑒</m:t>
                    </m:r>
                  </m:oMath>
                </a14:m>
                <a:r>
                  <a:rPr lang="en-US" altLang="en-US" sz="2000" b="1" i="1" dirty="0"/>
                  <a:t>  </a:t>
                </a:r>
                <a:r>
                  <a:rPr lang="en-US" altLang="en-US" sz="2000" dirty="0"/>
                  <a:t>= nominal exchange rate, the </a:t>
                </a:r>
                <a:r>
                  <a:rPr lang="en-US" altLang="en-US" sz="2000" b="1" dirty="0">
                    <a:solidFill>
                      <a:srgbClr val="FF0000"/>
                    </a:solidFill>
                  </a:rPr>
                  <a:t>relative price of  domestic currency in terms of foreign currency </a:t>
                </a:r>
                <a:r>
                  <a:rPr lang="en-US" altLang="en-US" sz="2000" dirty="0"/>
                  <a:t>(e.g., Yen per Euro or Pound)</a:t>
                </a:r>
              </a:p>
            </p:txBody>
          </p:sp>
        </mc:Choice>
        <mc:Fallback xmlns="">
          <p:sp>
            <p:nvSpPr>
              <p:cNvPr id="5" name="Rectangle 3">
                <a:extLst>
                  <a:ext uri="{FF2B5EF4-FFF2-40B4-BE49-F238E27FC236}">
                    <a16:creationId xmlns:a16="http://schemas.microsoft.com/office/drawing/2014/main" id="{72CEBC17-B95A-BEBC-373F-B874D7988C7F}"/>
                  </a:ext>
                </a:extLst>
              </p:cNvPr>
              <p:cNvSpPr txBox="1">
                <a:spLocks noRot="1" noChangeAspect="1" noMove="1" noResize="1" noEditPoints="1" noAdjustHandles="1" noChangeArrowheads="1" noChangeShapeType="1" noTextEdit="1"/>
              </p:cNvSpPr>
              <p:nvPr/>
            </p:nvSpPr>
            <p:spPr>
              <a:xfrm>
                <a:off x="4224758" y="2402906"/>
                <a:ext cx="4120589" cy="1787130"/>
              </a:xfrm>
              <a:prstGeom prst="rect">
                <a:avLst/>
              </a:prstGeom>
              <a:blipFill>
                <a:blip r:embed="rId3"/>
                <a:stretch>
                  <a:fillRect b="-1320"/>
                </a:stretch>
              </a:blipFill>
              <a:ln w="63500" cmpd="dbl">
                <a:solidFill>
                  <a:srgbClr val="C60050"/>
                </a:solidFill>
                <a:miter lim="800000"/>
                <a:headEnd/>
                <a:tailEnd/>
              </a:ln>
            </p:spPr>
            <p:txBody>
              <a:bodyPr/>
              <a:lstStyle/>
              <a:p>
                <a:r>
                  <a:rPr lang="en-GB">
                    <a:noFill/>
                  </a:rPr>
                  <a:t> </a:t>
                </a:r>
              </a:p>
            </p:txBody>
          </p:sp>
        </mc:Fallback>
      </mc:AlternateContent>
      <p:sp>
        <p:nvSpPr>
          <p:cNvPr id="10" name="Rectangle 3">
            <a:extLst>
              <a:ext uri="{FF2B5EF4-FFF2-40B4-BE49-F238E27FC236}">
                <a16:creationId xmlns:a16="http://schemas.microsoft.com/office/drawing/2014/main" id="{7B116D5D-FCC8-26DB-10D1-A9E830F673E6}"/>
              </a:ext>
            </a:extLst>
          </p:cNvPr>
          <p:cNvSpPr txBox="1">
            <a:spLocks noChangeArrowheads="1"/>
          </p:cNvSpPr>
          <p:nvPr/>
        </p:nvSpPr>
        <p:spPr>
          <a:xfrm>
            <a:off x="3194613" y="4872942"/>
            <a:ext cx="5266481" cy="1473884"/>
          </a:xfrm>
          <a:prstGeom prst="rect">
            <a:avLst/>
          </a:prstGeom>
          <a:noFill/>
          <a:ln w="63500" cmpd="dbl">
            <a:solidFill>
              <a:srgbClr val="C60050"/>
            </a:solidFill>
            <a:miter lim="800000"/>
            <a:headEnd/>
            <a:tailEnd/>
          </a:ln>
        </p:spPr>
        <p:txBody>
          <a:bodyPr anchor="ct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863600" indent="-863600">
              <a:lnSpc>
                <a:spcPct val="105000"/>
              </a:lnSpc>
              <a:buFont typeface="Georgia"/>
              <a:buNone/>
            </a:pPr>
            <a:r>
              <a:rPr lang="en-US" altLang="en-US" b="1" i="1" dirty="0">
                <a:cs typeface="Tahoma" panose="020B0604030504040204" pitchFamily="34" charset="0"/>
                <a:sym typeface="Symbol" panose="05050102010706020507" pitchFamily="18" charset="2"/>
              </a:rPr>
              <a:t> </a:t>
            </a:r>
            <a:r>
              <a:rPr lang="en-US" altLang="en-US" b="1" i="1" dirty="0"/>
              <a:t>   </a:t>
            </a:r>
            <a:r>
              <a:rPr lang="en-US" altLang="en-US" sz="2000" dirty="0"/>
              <a:t>= real exchange rate, the </a:t>
            </a:r>
            <a:r>
              <a:rPr lang="en-US" altLang="en-US" sz="2000" b="1" dirty="0">
                <a:solidFill>
                  <a:srgbClr val="FF0000"/>
                </a:solidFill>
              </a:rPr>
              <a:t>relative price of </a:t>
            </a:r>
            <a:br>
              <a:rPr lang="en-US" altLang="en-US" sz="2000" b="1" dirty="0">
                <a:solidFill>
                  <a:srgbClr val="FF0000"/>
                </a:solidFill>
              </a:rPr>
            </a:br>
            <a:r>
              <a:rPr lang="en-US" altLang="en-US" sz="2000" b="1" dirty="0">
                <a:solidFill>
                  <a:srgbClr val="FF0000"/>
                </a:solidFill>
              </a:rPr>
              <a:t>domestic goods in terms of foreign goods </a:t>
            </a:r>
            <a:r>
              <a:rPr lang="en-US" altLang="en-US" sz="2000" dirty="0"/>
              <a:t>(e.g., price of a Mars bar in Tokyo per price of a Mars bar in Frankfurt)</a:t>
            </a:r>
          </a:p>
        </p:txBody>
      </p:sp>
      <mc:AlternateContent xmlns:mc="http://schemas.openxmlformats.org/markup-compatibility/2006" xmlns:a14="http://schemas.microsoft.com/office/drawing/2010/main">
        <mc:Choice Requires="a14">
          <p:sp>
            <p:nvSpPr>
              <p:cNvPr id="11" name="Text Box 7">
                <a:extLst>
                  <a:ext uri="{FF2B5EF4-FFF2-40B4-BE49-F238E27FC236}">
                    <a16:creationId xmlns:a16="http://schemas.microsoft.com/office/drawing/2014/main" id="{D213131D-9F44-6C14-DD54-7D898E60BF80}"/>
                  </a:ext>
                </a:extLst>
              </p:cNvPr>
              <p:cNvSpPr txBox="1">
                <a:spLocks noChangeArrowheads="1"/>
              </p:cNvSpPr>
              <p:nvPr/>
            </p:nvSpPr>
            <p:spPr bwMode="auto">
              <a:xfrm>
                <a:off x="3264060" y="4862612"/>
                <a:ext cx="381000" cy="5191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14:m>
                  <m:oMathPara xmlns:m="http://schemas.openxmlformats.org/officeDocument/2006/math">
                    <m:oMathParaPr>
                      <m:jc m:val="centerGroup"/>
                    </m:oMathParaPr>
                    <m:oMath xmlns:m="http://schemas.openxmlformats.org/officeDocument/2006/math">
                      <m:r>
                        <a:rPr lang="en-US" altLang="en-US" sz="2800" i="1" dirty="0" smtClean="0">
                          <a:latin typeface="Cambria Math" panose="02040503050406030204" pitchFamily="18" charset="0"/>
                          <a:cs typeface="Tahoma" panose="020B0604030504040204" pitchFamily="34" charset="0"/>
                          <a:sym typeface="Symbol" panose="05050102010706020507" pitchFamily="18" charset="2"/>
                        </a:rPr>
                        <m:t>𝜀</m:t>
                      </m:r>
                    </m:oMath>
                  </m:oMathPara>
                </a14:m>
                <a:endParaRPr lang="en-US" altLang="en-US" sz="2800" i="1" dirty="0">
                  <a:latin typeface="Tahoma" panose="020B0604030504040204" pitchFamily="34" charset="0"/>
                  <a:cs typeface="Tahoma" panose="020B0604030504040204" pitchFamily="34" charset="0"/>
                  <a:sym typeface="Symbol" panose="05050102010706020507" pitchFamily="18" charset="2"/>
                </a:endParaRPr>
              </a:p>
            </p:txBody>
          </p:sp>
        </mc:Choice>
        <mc:Fallback xmlns="">
          <p:sp>
            <p:nvSpPr>
              <p:cNvPr id="11" name="Text Box 7">
                <a:extLst>
                  <a:ext uri="{FF2B5EF4-FFF2-40B4-BE49-F238E27FC236}">
                    <a16:creationId xmlns:a16="http://schemas.microsoft.com/office/drawing/2014/main" id="{D213131D-9F44-6C14-DD54-7D898E60BF80}"/>
                  </a:ext>
                </a:extLst>
              </p:cNvPr>
              <p:cNvSpPr txBox="1">
                <a:spLocks noRot="1" noChangeAspect="1" noMove="1" noResize="1" noEditPoints="1" noAdjustHandles="1" noChangeArrowheads="1" noChangeShapeType="1" noTextEdit="1"/>
              </p:cNvSpPr>
              <p:nvPr/>
            </p:nvSpPr>
            <p:spPr bwMode="auto">
              <a:xfrm>
                <a:off x="3264060" y="4862612"/>
                <a:ext cx="381000" cy="519113"/>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Tree>
    <p:extLst>
      <p:ext uri="{BB962C8B-B14F-4D97-AF65-F5344CB8AC3E}">
        <p14:creationId xmlns:p14="http://schemas.microsoft.com/office/powerpoint/2010/main" val="568550353"/>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9700" name="Text Box 3">
                <a:extLst>
                  <a:ext uri="{FF2B5EF4-FFF2-40B4-BE49-F238E27FC236}">
                    <a16:creationId xmlns:a16="http://schemas.microsoft.com/office/drawing/2014/main" id="{36412C74-9EEE-4385-93A9-F45CD222ADB5}"/>
                  </a:ext>
                </a:extLst>
              </p:cNvPr>
              <p:cNvSpPr txBox="1">
                <a:spLocks noChangeArrowheads="1"/>
              </p:cNvSpPr>
              <p:nvPr/>
            </p:nvSpPr>
            <p:spPr bwMode="auto">
              <a:xfrm>
                <a:off x="185956" y="1087917"/>
                <a:ext cx="11820087" cy="1632370"/>
              </a:xfrm>
              <a:prstGeom prst="rect">
                <a:avLst/>
              </a:prstGeom>
              <a:noFill/>
              <a:ln>
                <a:noFill/>
              </a:ln>
              <a:extLst>
                <a:ext uri="{909E8E84-426E-40DD-AFC4-6F175D3DCCD1}">
                  <a14:hiddenFill>
                    <a:solidFill>
                      <a:srgbClr val="FFFFFF"/>
                    </a:solidFill>
                  </a14:hiddenFill>
                </a:ext>
                <a:ext uri="{91240B29-F687-4F45-9708-019B960494DF}">
                  <a14:hiddenLine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a:spcBef>
                    <a:spcPct val="50000"/>
                  </a:spcBef>
                </a:pPr>
                <a14:m>
                  <m:oMathPara xmlns:m="http://schemas.openxmlformats.org/officeDocument/2006/math">
                    <m:oMathParaPr>
                      <m:jc m:val="centerGroup"/>
                    </m:oMathParaPr>
                    <m:oMath xmlns:m="http://schemas.openxmlformats.org/officeDocument/2006/math">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𝑅𝑒𝑎𝑙</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𝑒𝑥𝑐h𝑎𝑛𝑔𝑒</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𝑟𝑎𝑡𝑒</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𝑁𝑜𝑚𝑖𝑛𝑎𝑙</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𝑒𝑥𝑐h𝑎𝑛𝑔𝑒</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cs typeface="Tahoma" panose="020B0604030504040204" pitchFamily="34" charset="0"/>
                          <a:sym typeface="Symbol" panose="05050102010706020507" pitchFamily="18" charset="2"/>
                        </a:rPr>
                        <m:t>𝑟𝑎𝑡𝑒</m:t>
                      </m:r>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m:t>
                      </m:r>
                      <m:f>
                        <m:fPr>
                          <m:ctrlP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ctrlPr>
                        </m:fPr>
                        <m:num>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𝐷𝑜𝑚𝑒𝑠𝑡𝑖𝑐</m:t>
                          </m:r>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𝑝𝑟𝑖𝑐𝑒</m:t>
                          </m:r>
                        </m:num>
                        <m:den>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𝐹𝑜𝑟𝑖𝑒𝑔𝑛</m:t>
                          </m:r>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 </m:t>
                          </m:r>
                          <m:r>
                            <a:rPr kumimoji="1" lang="en-GB" altLang="en-US" sz="2400" b="0" i="1" dirty="0"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𝑝𝑟𝑖𝑐𝑒</m:t>
                          </m:r>
                        </m:den>
                      </m:f>
                    </m:oMath>
                  </m:oMathPara>
                </a14:m>
                <a:endParaRPr kumimoji="1" lang="en-US" altLang="en-US" sz="2400" i="1" dirty="0">
                  <a:latin typeface="Tahoma" panose="020B0604030504040204" pitchFamily="34" charset="0"/>
                  <a:cs typeface="Tahoma" panose="020B0604030504040204" pitchFamily="34" charset="0"/>
                  <a:sym typeface="Symbol" panose="05050102010706020507" pitchFamily="18" charset="2"/>
                </a:endParaRPr>
              </a:p>
              <a:p>
                <a:pPr algn="l">
                  <a:spcBef>
                    <a:spcPct val="50000"/>
                  </a:spcBef>
                </a:pPr>
                <a:r>
                  <a:rPr kumimoji="1" lang="en-US" altLang="en-US" sz="2400" dirty="0">
                    <a:latin typeface="+mj-lt"/>
                    <a:cs typeface="Tahoma" panose="020B0604030504040204" pitchFamily="34" charset="0"/>
                    <a:sym typeface="Symbol" panose="05050102010706020507" pitchFamily="18" charset="2"/>
                  </a:rPr>
                  <a:t>Or</a:t>
                </a:r>
                <a:r>
                  <a:rPr kumimoji="1" lang="en-US" altLang="en-US" sz="2400" i="1" dirty="0">
                    <a:latin typeface="Tahoma" panose="020B0604030504040204" pitchFamily="34" charset="0"/>
                    <a:cs typeface="Tahoma" panose="020B0604030504040204" pitchFamily="34" charset="0"/>
                    <a:sym typeface="Symbol" panose="05050102010706020507" pitchFamily="18" charset="2"/>
                  </a:rPr>
                  <a:t>                                                </a:t>
                </a:r>
                <a14:m>
                  <m:oMath xmlns:m="http://schemas.openxmlformats.org/officeDocument/2006/math">
                    <m:r>
                      <a:rPr kumimoji="1" lang="en-US" altLang="en-US" sz="240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𝜀</m:t>
                    </m:r>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m:t>
                    </m:r>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𝑒</m:t>
                    </m:r>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m:t>
                    </m:r>
                    <m:f>
                      <m:fPr>
                        <m:ctrlP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ctrlPr>
                      </m:fPr>
                      <m:num>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𝑃</m:t>
                        </m:r>
                      </m:num>
                      <m:den>
                        <m:sSup>
                          <m:sSupPr>
                            <m:ctrlP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ctrlPr>
                          </m:sSupPr>
                          <m:e>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𝑃</m:t>
                            </m:r>
                          </m:e>
                          <m:sup>
                            <m:r>
                              <a:rPr kumimoji="1" lang="en-GB" altLang="en-US" sz="2400" b="0" i="1" smtClean="0">
                                <a:latin typeface="Cambria Math" panose="02040503050406030204" pitchFamily="18" charset="0"/>
                                <a:ea typeface="Cambria Math" panose="02040503050406030204" pitchFamily="18" charset="0"/>
                                <a:cs typeface="Tahoma" panose="020B0604030504040204" pitchFamily="34" charset="0"/>
                                <a:sym typeface="Symbol" panose="05050102010706020507" pitchFamily="18" charset="2"/>
                              </a:rPr>
                              <m:t>∗</m:t>
                            </m:r>
                          </m:sup>
                        </m:sSup>
                      </m:den>
                    </m:f>
                  </m:oMath>
                </a14:m>
                <a:endParaRPr kumimoji="1" lang="en-US" altLang="en-US" sz="2400" i="1" dirty="0">
                  <a:latin typeface="Tahoma" panose="020B0604030504040204" pitchFamily="34" charset="0"/>
                  <a:cs typeface="Tahoma" panose="020B0604030504040204" pitchFamily="34" charset="0"/>
                  <a:sym typeface="Symbol" panose="05050102010706020507" pitchFamily="18" charset="2"/>
                </a:endParaRPr>
              </a:p>
            </p:txBody>
          </p:sp>
        </mc:Choice>
        <mc:Fallback xmlns="">
          <p:sp>
            <p:nvSpPr>
              <p:cNvPr id="29700" name="Text Box 3">
                <a:extLst>
                  <a:ext uri="{FF2B5EF4-FFF2-40B4-BE49-F238E27FC236}">
                    <a16:creationId xmlns:a16="http://schemas.microsoft.com/office/drawing/2014/main" id="{36412C74-9EEE-4385-93A9-F45CD222ADB5}"/>
                  </a:ext>
                </a:extLst>
              </p:cNvPr>
              <p:cNvSpPr txBox="1">
                <a:spLocks noRot="1" noChangeAspect="1" noMove="1" noResize="1" noEditPoints="1" noAdjustHandles="1" noChangeArrowheads="1" noChangeShapeType="1" noTextEdit="1"/>
              </p:cNvSpPr>
              <p:nvPr/>
            </p:nvSpPr>
            <p:spPr bwMode="auto">
              <a:xfrm>
                <a:off x="185956" y="1087917"/>
                <a:ext cx="11820087" cy="1632370"/>
              </a:xfrm>
              <a:prstGeom prst="rect">
                <a:avLst/>
              </a:prstGeom>
              <a:blipFill>
                <a:blip r:embed="rId3"/>
                <a:stretch>
                  <a:fillRect l="-826" b="-298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C038091-513E-42AC-883F-30992D7DD19F}"/>
                  </a:ext>
                </a:extLst>
              </p:cNvPr>
              <p:cNvSpPr>
                <a:spLocks noGrp="1"/>
              </p:cNvSpPr>
              <p:nvPr>
                <p:ph idx="1"/>
              </p:nvPr>
            </p:nvSpPr>
            <p:spPr>
              <a:xfrm>
                <a:off x="251670" y="2636396"/>
                <a:ext cx="11835035" cy="4133519"/>
              </a:xfrm>
            </p:spPr>
            <p:txBody>
              <a:bodyPr>
                <a:normAutofit fontScale="92500" lnSpcReduction="10000"/>
              </a:bodyPr>
              <a:lstStyle/>
              <a:p>
                <a:r>
                  <a:rPr lang="en-GB" sz="2400" dirty="0"/>
                  <a:t>Price of a burger in the UK= </a:t>
                </a:r>
                <a14:m>
                  <m:oMath xmlns:m="http://schemas.openxmlformats.org/officeDocument/2006/math">
                    <m:r>
                      <a:rPr lang="en-GB" sz="2400" i="1" dirty="0" smtClean="0">
                        <a:solidFill>
                          <a:srgbClr val="FF0000"/>
                        </a:solidFill>
                        <a:latin typeface="Cambria Math" panose="02040503050406030204" pitchFamily="18" charset="0"/>
                      </a:rPr>
                      <m:t>£6.00</m:t>
                    </m:r>
                  </m:oMath>
                </a14:m>
                <a:endParaRPr lang="en-GB" sz="2400" dirty="0">
                  <a:solidFill>
                    <a:srgbClr val="FF0000"/>
                  </a:solidFill>
                </a:endParaRPr>
              </a:p>
              <a:p>
                <a:r>
                  <a:rPr lang="en-GB" sz="2400" dirty="0"/>
                  <a:t>Price of a burger in France= </a:t>
                </a:r>
                <a14:m>
                  <m:oMath xmlns:m="http://schemas.openxmlformats.org/officeDocument/2006/math">
                    <m:r>
                      <a:rPr lang="en-GB" sz="2400" i="1" dirty="0" smtClean="0">
                        <a:solidFill>
                          <a:srgbClr val="FF0000"/>
                        </a:solidFill>
                        <a:latin typeface="Cambria Math" panose="02040503050406030204" pitchFamily="18" charset="0"/>
                      </a:rPr>
                      <m:t>€6.66</m:t>
                    </m:r>
                  </m:oMath>
                </a14:m>
                <a:r>
                  <a:rPr lang="en-GB" sz="2400" dirty="0">
                    <a:solidFill>
                      <a:srgbClr val="FF0000"/>
                    </a:solidFill>
                  </a:rPr>
                  <a:t> </a:t>
                </a:r>
                <a:r>
                  <a:rPr lang="en-GB" sz="2400" dirty="0">
                    <a:solidFill>
                      <a:schemeClr val="tx1"/>
                    </a:solidFill>
                  </a:rPr>
                  <a:t>(</a:t>
                </a:r>
                <a:r>
                  <a:rPr lang="en-GB" sz="2400" b="1" dirty="0">
                    <a:solidFill>
                      <a:schemeClr val="tx1"/>
                    </a:solidFill>
                  </a:rPr>
                  <a:t>Similar burger in terms of the size and quality</a:t>
                </a:r>
                <a:r>
                  <a:rPr lang="en-GB" sz="2400" dirty="0">
                    <a:solidFill>
                      <a:schemeClr val="tx1"/>
                    </a:solidFill>
                  </a:rPr>
                  <a:t>)</a:t>
                </a:r>
              </a:p>
              <a:p>
                <a:r>
                  <a:rPr lang="en-GB" sz="2400" dirty="0"/>
                  <a:t>Nominal exchange rate= </a:t>
                </a:r>
                <a14:m>
                  <m:oMath xmlns:m="http://schemas.openxmlformats.org/officeDocument/2006/math">
                    <m:r>
                      <a:rPr lang="en-GB" sz="2400" i="1" dirty="0" smtClean="0">
                        <a:solidFill>
                          <a:srgbClr val="FF0000"/>
                        </a:solidFill>
                        <a:latin typeface="Cambria Math" panose="02040503050406030204" pitchFamily="18" charset="0"/>
                      </a:rPr>
                      <m:t>1.11 €/£ </m:t>
                    </m:r>
                  </m:oMath>
                </a14:m>
                <a:r>
                  <a:rPr lang="en-GB" sz="2400" dirty="0"/>
                  <a:t>(for ever pound you get </a:t>
                </a:r>
                <a:r>
                  <a:rPr lang="en-GB" sz="2400" dirty="0">
                    <a:solidFill>
                      <a:srgbClr val="FF0000"/>
                    </a:solidFill>
                  </a:rPr>
                  <a:t>1.11</a:t>
                </a:r>
                <a:r>
                  <a:rPr lang="en-GB" sz="2400" dirty="0"/>
                  <a:t> Euro)</a:t>
                </a:r>
              </a:p>
              <a:p>
                <a:pPr marL="109728" indent="0">
                  <a:buNone/>
                </a:pPr>
                <a:r>
                  <a:rPr lang="en-GB" sz="2400" dirty="0"/>
                  <a:t>So, we have:</a:t>
                </a:r>
              </a:p>
              <a:p>
                <a:pPr marL="109728" indent="0">
                  <a:buNone/>
                </a:pPr>
                <a14:m>
                  <m:oMathPara xmlns:m="http://schemas.openxmlformats.org/officeDocument/2006/math">
                    <m:oMathParaPr>
                      <m:jc m:val="centerGroup"/>
                    </m:oMathParaPr>
                    <m:oMath xmlns:m="http://schemas.openxmlformats.org/officeDocument/2006/math">
                      <m:r>
                        <a:rPr lang="en-GB" sz="2400" i="1" smtClean="0">
                          <a:solidFill>
                            <a:srgbClr val="FF0000"/>
                          </a:solidFill>
                          <a:latin typeface="Cambria Math" panose="02040503050406030204" pitchFamily="18" charset="0"/>
                          <a:ea typeface="Cambria Math" panose="02040503050406030204" pitchFamily="18" charset="0"/>
                        </a:rPr>
                        <m:t>𝜀</m:t>
                      </m:r>
                      <m:r>
                        <a:rPr lang="en-GB" sz="2400" b="0" i="1" smtClean="0">
                          <a:latin typeface="Cambria Math" panose="02040503050406030204" pitchFamily="18" charset="0"/>
                          <a:ea typeface="Cambria Math" panose="02040503050406030204" pitchFamily="18" charset="0"/>
                        </a:rPr>
                        <m:t>=</m:t>
                      </m:r>
                      <m:r>
                        <a:rPr lang="en-GB" sz="2400" b="0" i="1" smtClean="0">
                          <a:solidFill>
                            <a:srgbClr val="FF0000"/>
                          </a:solidFill>
                          <a:latin typeface="Cambria Math" panose="02040503050406030204" pitchFamily="18" charset="0"/>
                          <a:ea typeface="Cambria Math" panose="02040503050406030204" pitchFamily="18" charset="0"/>
                        </a:rPr>
                        <m:t>1.11</m:t>
                      </m:r>
                      <m:d>
                        <m:dPr>
                          <m:ctrlPr>
                            <a:rPr lang="en-GB" sz="2400" b="0" i="1" smtClean="0">
                              <a:latin typeface="Cambria Math" panose="02040503050406030204" pitchFamily="18" charset="0"/>
                              <a:ea typeface="Cambria Math" panose="02040503050406030204" pitchFamily="18" charset="0"/>
                            </a:rPr>
                          </m:ctrlPr>
                        </m:dPr>
                        <m:e>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m:t>
                              </m:r>
                            </m:num>
                            <m:den>
                              <m:r>
                                <a:rPr lang="en-GB" sz="2400" i="1">
                                  <a:latin typeface="Cambria Math" panose="02040503050406030204" pitchFamily="18" charset="0"/>
                                  <a:ea typeface="Cambria Math" panose="02040503050406030204" pitchFamily="18" charset="0"/>
                                </a:rPr>
                                <m:t>£</m:t>
                              </m:r>
                            </m:den>
                          </m:f>
                        </m:e>
                      </m:d>
                      <m:r>
                        <a:rPr lang="en-GB" sz="2400" b="0" i="1" smtClean="0">
                          <a:latin typeface="Cambria Math" panose="02040503050406030204" pitchFamily="18" charset="0"/>
                          <a:ea typeface="Cambria Math" panose="02040503050406030204" pitchFamily="18" charset="0"/>
                        </a:rPr>
                        <m:t> ×</m:t>
                      </m:r>
                      <m:f>
                        <m:fPr>
                          <m:ctrlPr>
                            <a:rPr lang="en-GB" sz="2400" b="0" i="1" smtClean="0">
                              <a:latin typeface="Cambria Math" panose="02040503050406030204" pitchFamily="18" charset="0"/>
                              <a:ea typeface="Cambria Math" panose="02040503050406030204" pitchFamily="18" charset="0"/>
                            </a:rPr>
                          </m:ctrlPr>
                        </m:fPr>
                        <m:num>
                          <m:r>
                            <a:rPr lang="en-GB" sz="2400" b="0" i="1" smtClean="0">
                              <a:solidFill>
                                <a:srgbClr val="FF0000"/>
                              </a:solidFill>
                              <a:latin typeface="Cambria Math" panose="02040503050406030204" pitchFamily="18" charset="0"/>
                              <a:ea typeface="Cambria Math" panose="02040503050406030204" pitchFamily="18" charset="0"/>
                            </a:rPr>
                            <m:t>6</m:t>
                          </m:r>
                          <m:r>
                            <a:rPr lang="en-GB" sz="2400" b="0" i="1" smtClean="0">
                              <a:latin typeface="Cambria Math" panose="02040503050406030204" pitchFamily="18" charset="0"/>
                              <a:ea typeface="Cambria Math" panose="02040503050406030204" pitchFamily="18" charset="0"/>
                            </a:rPr>
                            <m:t> </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m:t>
                              </m:r>
                            </m:e>
                          </m:d>
                        </m:num>
                        <m:den>
                          <m:r>
                            <a:rPr lang="en-GB" sz="2400" b="0" i="1" smtClean="0">
                              <a:solidFill>
                                <a:srgbClr val="FF0000"/>
                              </a:solidFill>
                              <a:latin typeface="Cambria Math" panose="02040503050406030204" pitchFamily="18" charset="0"/>
                              <a:ea typeface="Cambria Math" panose="02040503050406030204" pitchFamily="18" charset="0"/>
                            </a:rPr>
                            <m:t>6.66</m:t>
                          </m:r>
                          <m:r>
                            <a:rPr lang="en-GB" sz="2400" b="0" i="1" smtClean="0">
                              <a:latin typeface="Cambria Math" panose="02040503050406030204" pitchFamily="18" charset="0"/>
                              <a:ea typeface="Cambria Math" panose="02040503050406030204" pitchFamily="18" charset="0"/>
                            </a:rPr>
                            <m:t> </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m:t>
                              </m:r>
                            </m:e>
                          </m:d>
                        </m:den>
                      </m:f>
                      <m:r>
                        <a:rPr lang="en-GB" sz="2400" b="0" i="1" smtClean="0">
                          <a:latin typeface="Cambria Math" panose="02040503050406030204" pitchFamily="18" charset="0"/>
                          <a:ea typeface="Cambria Math" panose="02040503050406030204" pitchFamily="18" charset="0"/>
                        </a:rPr>
                        <m:t>=</m:t>
                      </m:r>
                      <m:r>
                        <a:rPr lang="en-GB" sz="2400" b="0" i="1" smtClean="0">
                          <a:solidFill>
                            <a:srgbClr val="FF0000"/>
                          </a:solidFill>
                          <a:latin typeface="Cambria Math" panose="02040503050406030204" pitchFamily="18" charset="0"/>
                          <a:ea typeface="Cambria Math" panose="02040503050406030204" pitchFamily="18" charset="0"/>
                        </a:rPr>
                        <m:t>1</m:t>
                      </m:r>
                    </m:oMath>
                  </m:oMathPara>
                </a14:m>
                <a:endParaRPr lang="en-GB" sz="2400" dirty="0"/>
              </a:p>
              <a:p>
                <a:pPr marL="109728" indent="0">
                  <a:buNone/>
                </a:pPr>
                <a:endParaRPr lang="en-GB" sz="900" dirty="0"/>
              </a:p>
              <a:p>
                <a:pPr>
                  <a:buFont typeface="Arial" panose="020B0604020202020204" pitchFamily="34" charset="0"/>
                  <a:buChar char="•"/>
                </a:pPr>
                <a:r>
                  <a:rPr lang="en-GB" sz="2400" b="1" dirty="0"/>
                  <a:t>Now, if the price of the burger in France changes to </a:t>
                </a:r>
                <a14:m>
                  <m:oMath xmlns:m="http://schemas.openxmlformats.org/officeDocument/2006/math">
                    <m:r>
                      <a:rPr lang="en-GB" sz="2400" b="1" i="1" dirty="0">
                        <a:solidFill>
                          <a:srgbClr val="FF0000"/>
                        </a:solidFill>
                        <a:latin typeface="Cambria Math" panose="02040503050406030204" pitchFamily="18" charset="0"/>
                      </a:rPr>
                      <m:t>€</m:t>
                    </m:r>
                    <m:r>
                      <a:rPr lang="en-GB" sz="2400" b="1" i="1" dirty="0" smtClean="0">
                        <a:solidFill>
                          <a:srgbClr val="FF0000"/>
                        </a:solidFill>
                        <a:latin typeface="Cambria Math" panose="02040503050406030204" pitchFamily="18" charset="0"/>
                      </a:rPr>
                      <m:t>𝟕</m:t>
                    </m:r>
                    <m:r>
                      <a:rPr lang="en-GB" sz="2400" b="1" i="1" dirty="0" smtClean="0">
                        <a:solidFill>
                          <a:srgbClr val="FF0000"/>
                        </a:solidFill>
                        <a:latin typeface="Cambria Math" panose="02040503050406030204" pitchFamily="18" charset="0"/>
                      </a:rPr>
                      <m:t>.</m:t>
                    </m:r>
                    <m:r>
                      <a:rPr lang="en-GB" sz="2400" b="1" i="1" dirty="0" smtClean="0">
                        <a:solidFill>
                          <a:srgbClr val="FF0000"/>
                        </a:solidFill>
                        <a:latin typeface="Cambria Math" panose="02040503050406030204" pitchFamily="18" charset="0"/>
                      </a:rPr>
                      <m:t>𝟎𝟎</m:t>
                    </m:r>
                  </m:oMath>
                </a14:m>
                <a:r>
                  <a:rPr lang="en-GB" sz="2400" b="1" dirty="0">
                    <a:solidFill>
                      <a:schemeClr val="tx1"/>
                    </a:solidFill>
                  </a:rPr>
                  <a:t>, then the real exchange rate would be:</a:t>
                </a:r>
              </a:p>
              <a:p>
                <a:pPr marL="109728" indent="0">
                  <a:buNone/>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ea typeface="Cambria Math" panose="02040503050406030204" pitchFamily="18" charset="0"/>
                        </a:rPr>
                        <m:t>𝜀</m:t>
                      </m:r>
                      <m:r>
                        <a:rPr lang="en-GB" sz="2400" b="0" i="1" smtClean="0">
                          <a:latin typeface="Cambria Math" panose="02040503050406030204" pitchFamily="18" charset="0"/>
                          <a:ea typeface="Cambria Math" panose="02040503050406030204" pitchFamily="18" charset="0"/>
                        </a:rPr>
                        <m:t>=</m:t>
                      </m:r>
                      <m:r>
                        <a:rPr lang="en-GB" sz="2400" b="0" i="1" smtClean="0">
                          <a:solidFill>
                            <a:srgbClr val="FF0000"/>
                          </a:solidFill>
                          <a:latin typeface="Cambria Math" panose="02040503050406030204" pitchFamily="18" charset="0"/>
                          <a:ea typeface="Cambria Math" panose="02040503050406030204" pitchFamily="18" charset="0"/>
                        </a:rPr>
                        <m:t>1.11</m:t>
                      </m:r>
                      <m:r>
                        <a:rPr lang="en-GB" sz="2400" b="0" i="1" smtClean="0">
                          <a:latin typeface="Cambria Math" panose="02040503050406030204" pitchFamily="18" charset="0"/>
                          <a:ea typeface="Cambria Math" panose="02040503050406030204" pitchFamily="18" charset="0"/>
                        </a:rPr>
                        <m:t>×</m:t>
                      </m:r>
                      <m:f>
                        <m:fPr>
                          <m:ctrlPr>
                            <a:rPr lang="en-GB" sz="2400" b="0" i="1" smtClean="0">
                              <a:latin typeface="Cambria Math" panose="02040503050406030204" pitchFamily="18" charset="0"/>
                              <a:ea typeface="Cambria Math" panose="02040503050406030204" pitchFamily="18" charset="0"/>
                            </a:rPr>
                          </m:ctrlPr>
                        </m:fPr>
                        <m:num>
                          <m:r>
                            <a:rPr lang="en-GB" sz="2400" b="0" i="1" smtClean="0">
                              <a:solidFill>
                                <a:srgbClr val="FF0000"/>
                              </a:solidFill>
                              <a:latin typeface="Cambria Math" panose="02040503050406030204" pitchFamily="18" charset="0"/>
                              <a:ea typeface="Cambria Math" panose="02040503050406030204" pitchFamily="18" charset="0"/>
                            </a:rPr>
                            <m:t>6</m:t>
                          </m:r>
                        </m:num>
                        <m:den>
                          <m:r>
                            <a:rPr lang="en-GB" sz="2400" b="0" i="1" smtClean="0">
                              <a:solidFill>
                                <a:srgbClr val="FF0000"/>
                              </a:solidFill>
                              <a:latin typeface="Cambria Math" panose="02040503050406030204" pitchFamily="18" charset="0"/>
                              <a:ea typeface="Cambria Math" panose="02040503050406030204" pitchFamily="18" charset="0"/>
                            </a:rPr>
                            <m:t>7</m:t>
                          </m:r>
                        </m:den>
                      </m:f>
                      <m:r>
                        <a:rPr lang="en-GB" sz="2400" b="0" i="1" smtClean="0">
                          <a:latin typeface="Cambria Math" panose="02040503050406030204" pitchFamily="18" charset="0"/>
                          <a:ea typeface="Cambria Math" panose="02040503050406030204" pitchFamily="18" charset="0"/>
                        </a:rPr>
                        <m:t>≈</m:t>
                      </m:r>
                      <m:r>
                        <a:rPr lang="en-GB" sz="2400" b="0" i="1" smtClean="0">
                          <a:solidFill>
                            <a:srgbClr val="FF0000"/>
                          </a:solidFill>
                          <a:latin typeface="Cambria Math" panose="02040503050406030204" pitchFamily="18" charset="0"/>
                          <a:ea typeface="Cambria Math" panose="02040503050406030204" pitchFamily="18" charset="0"/>
                        </a:rPr>
                        <m:t>0.95</m:t>
                      </m:r>
                    </m:oMath>
                  </m:oMathPara>
                </a14:m>
                <a:endParaRPr lang="en-GB" sz="2400" dirty="0"/>
              </a:p>
              <a:p>
                <a:pPr marL="109728" indent="0">
                  <a:buNone/>
                </a:pPr>
                <a:r>
                  <a:rPr lang="en-GB" sz="2400" dirty="0"/>
                  <a:t>This means that the good is cheaper in the UK, i.e. if a French comes to the UK and buy a burger, at the UK’s price, he/she can buy </a:t>
                </a:r>
                <a:r>
                  <a:rPr lang="en-GB" sz="2400" dirty="0">
                    <a:solidFill>
                      <a:srgbClr val="FF0000"/>
                    </a:solidFill>
                  </a:rPr>
                  <a:t>95%</a:t>
                </a:r>
                <a:r>
                  <a:rPr lang="en-GB" sz="2400" dirty="0"/>
                  <a:t> of the similar burger in his own country. </a:t>
                </a:r>
              </a:p>
            </p:txBody>
          </p:sp>
        </mc:Choice>
        <mc:Fallback xmlns="">
          <p:sp>
            <p:nvSpPr>
              <p:cNvPr id="2" name="Content Placeholder 1">
                <a:extLst>
                  <a:ext uri="{FF2B5EF4-FFF2-40B4-BE49-F238E27FC236}">
                    <a16:creationId xmlns:a16="http://schemas.microsoft.com/office/drawing/2014/main" id="{DC038091-513E-42AC-883F-30992D7DD19F}"/>
                  </a:ext>
                </a:extLst>
              </p:cNvPr>
              <p:cNvSpPr>
                <a:spLocks noGrp="1" noRot="1" noChangeAspect="1" noMove="1" noResize="1" noEditPoints="1" noAdjustHandles="1" noChangeArrowheads="1" noChangeShapeType="1" noTextEdit="1"/>
              </p:cNvSpPr>
              <p:nvPr>
                <p:ph idx="1"/>
              </p:nvPr>
            </p:nvSpPr>
            <p:spPr>
              <a:xfrm>
                <a:off x="251670" y="2636396"/>
                <a:ext cx="11835035" cy="4133519"/>
              </a:xfrm>
              <a:blipFill>
                <a:blip r:embed="rId4"/>
                <a:stretch>
                  <a:fillRect t="-1620" r="-566"/>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3E928827-B270-45FE-84A4-0872BB7F3E15}"/>
              </a:ext>
            </a:extLst>
          </p:cNvPr>
          <p:cNvSpPr>
            <a:spLocks noGrp="1"/>
          </p:cNvSpPr>
          <p:nvPr>
            <p:ph type="sldNum" sz="quarter" idx="12"/>
          </p:nvPr>
        </p:nvSpPr>
        <p:spPr/>
        <p:txBody>
          <a:bodyPr/>
          <a:lstStyle/>
          <a:p>
            <a:fld id="{401CF334-2D5C-4859-84A6-CA7E6E43FAEB}" type="slidenum">
              <a:rPr lang="en-US" smtClean="0"/>
              <a:t>93</a:t>
            </a:fld>
            <a:endParaRPr lang="en-US" dirty="0"/>
          </a:p>
        </p:txBody>
      </p:sp>
      <p:sp>
        <p:nvSpPr>
          <p:cNvPr id="6" name="Title 1">
            <a:extLst>
              <a:ext uri="{FF2B5EF4-FFF2-40B4-BE49-F238E27FC236}">
                <a16:creationId xmlns:a16="http://schemas.microsoft.com/office/drawing/2014/main" id="{A09A31A5-B676-D2A9-5262-BA3A82956753}"/>
              </a:ext>
            </a:extLst>
          </p:cNvPr>
          <p:cNvSpPr txBox="1">
            <a:spLocks/>
          </p:cNvSpPr>
          <p:nvPr/>
        </p:nvSpPr>
        <p:spPr>
          <a:xfrm>
            <a:off x="176718" y="651181"/>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3200" b="1" u="sng" dirty="0">
                <a:solidFill>
                  <a:schemeClr val="tx1"/>
                </a:solidFill>
              </a:rPr>
              <a:t>Understanding the units of </a:t>
            </a:r>
            <a:r>
              <a:rPr lang="en-US" altLang="en-US" sz="3200" b="1" i="1" u="sng" dirty="0">
                <a:solidFill>
                  <a:schemeClr val="tx1"/>
                </a:solidFill>
                <a:latin typeface="Lucida Grande" pitchFamily="48" charset="0"/>
                <a:sym typeface="Symbol" panose="05050102010706020507" pitchFamily="18" charset="2"/>
              </a:rPr>
              <a:t>ε</a:t>
            </a:r>
            <a:endParaRPr kumimoji="0" lang="en-GB" sz="3200" b="1" i="0" u="sng"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4843983"/>
      </p:ext>
    </p:extLst>
  </p:cSld>
  <p:clrMapOvr>
    <a:masterClrMapping/>
  </p:clrMapOvr>
  <p:transition>
    <p:strips dir="ld"/>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94</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Purchasing Power Parity</a:t>
            </a:r>
          </a:p>
        </p:txBody>
      </p:sp>
      <mc:AlternateContent xmlns:mc="http://schemas.openxmlformats.org/markup-compatibility/2006" xmlns:a14="http://schemas.microsoft.com/office/drawing/2010/main">
        <mc:Choice Requires="a14">
          <p:sp>
            <p:nvSpPr>
              <p:cNvPr id="5" name="Rectangle 3">
                <a:extLst>
                  <a:ext uri="{FF2B5EF4-FFF2-40B4-BE49-F238E27FC236}">
                    <a16:creationId xmlns:a16="http://schemas.microsoft.com/office/drawing/2014/main" id="{0F274946-ECB3-5EDE-6384-B1F6E53C2F7F}"/>
                  </a:ext>
                </a:extLst>
              </p:cNvPr>
              <p:cNvSpPr txBox="1">
                <a:spLocks noChangeArrowheads="1"/>
              </p:cNvSpPr>
              <p:nvPr/>
            </p:nvSpPr>
            <p:spPr>
              <a:xfrm>
                <a:off x="299207" y="1182847"/>
                <a:ext cx="11688659" cy="5478011"/>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lnSpc>
                    <a:spcPct val="105000"/>
                  </a:lnSpc>
                  <a:spcBef>
                    <a:spcPct val="50000"/>
                  </a:spcBef>
                </a:pPr>
                <a:r>
                  <a:rPr lang="en-US" altLang="en-US" sz="2200" b="1" u="sng" dirty="0"/>
                  <a:t>Question</a:t>
                </a:r>
                <a:r>
                  <a:rPr lang="en-US" altLang="en-US" sz="2200" dirty="0"/>
                  <a:t>: Is it cheaper to buy a </a:t>
                </a:r>
                <a:r>
                  <a:rPr lang="en-US" altLang="en-US" sz="2200" i="1" dirty="0">
                    <a:solidFill>
                      <a:srgbClr val="FF0000"/>
                    </a:solidFill>
                  </a:rPr>
                  <a:t>hp</a:t>
                </a:r>
                <a:r>
                  <a:rPr lang="en-US" altLang="en-US" sz="2200" dirty="0"/>
                  <a:t> printer from the US? What about a </a:t>
                </a:r>
                <a:r>
                  <a:rPr lang="en-US" altLang="en-US" sz="2200" dirty="0">
                    <a:solidFill>
                      <a:srgbClr val="FF0000"/>
                    </a:solidFill>
                  </a:rPr>
                  <a:t>Toyota</a:t>
                </a:r>
                <a:r>
                  <a:rPr lang="en-US" altLang="en-US" sz="2200" dirty="0"/>
                  <a:t> car from Japan?</a:t>
                </a:r>
              </a:p>
              <a:p>
                <a:pPr>
                  <a:lnSpc>
                    <a:spcPct val="105000"/>
                  </a:lnSpc>
                  <a:spcBef>
                    <a:spcPct val="50000"/>
                  </a:spcBef>
                </a:pPr>
                <a:r>
                  <a:rPr lang="en-US" altLang="en-US" sz="2400" b="1" dirty="0"/>
                  <a:t>Definition 1:</a:t>
                </a:r>
                <a:r>
                  <a:rPr lang="en-US" altLang="en-US" sz="2400" dirty="0"/>
                  <a:t>  PPP is a doctrine that states that goods must sell at the same (currency-adjusted) price in all countries.</a:t>
                </a:r>
              </a:p>
              <a:p>
                <a:pPr>
                  <a:lnSpc>
                    <a:spcPct val="105000"/>
                  </a:lnSpc>
                  <a:spcBef>
                    <a:spcPct val="50000"/>
                  </a:spcBef>
                </a:pPr>
                <a:r>
                  <a:rPr lang="en-US" altLang="en-US" sz="2400" b="1" dirty="0"/>
                  <a:t>Definition 2:</a:t>
                </a:r>
                <a:r>
                  <a:rPr lang="en-US" altLang="en-US" sz="2400" dirty="0"/>
                  <a:t>  PPP asserts that the </a:t>
                </a:r>
                <a:r>
                  <a:rPr lang="en-US" altLang="en-US" sz="2400" dirty="0">
                    <a:solidFill>
                      <a:srgbClr val="FF0000"/>
                    </a:solidFill>
                  </a:rPr>
                  <a:t>nominal exchange rate adjusts to equalize </a:t>
                </a:r>
                <a:r>
                  <a:rPr lang="en-US" altLang="en-US" sz="2400" dirty="0"/>
                  <a:t>the cost of a basket of goods across countries. </a:t>
                </a:r>
              </a:p>
              <a:p>
                <a:pPr>
                  <a:lnSpc>
                    <a:spcPct val="105000"/>
                  </a:lnSpc>
                  <a:spcBef>
                    <a:spcPct val="50000"/>
                  </a:spcBef>
                </a:pPr>
                <a:r>
                  <a:rPr lang="en-US" altLang="en-US" sz="2400" b="1" dirty="0"/>
                  <a:t>Reasoning:</a:t>
                </a:r>
                <a:r>
                  <a:rPr lang="en-US" altLang="en-US" sz="2400" dirty="0"/>
                  <a:t>  No arbitrage and the law of one price in the free markets.</a:t>
                </a:r>
              </a:p>
              <a:p>
                <a:pPr>
                  <a:lnSpc>
                    <a:spcPct val="105000"/>
                  </a:lnSpc>
                  <a:spcBef>
                    <a:spcPct val="50000"/>
                  </a:spcBef>
                </a:pPr>
                <a:r>
                  <a:rPr lang="en-US" altLang="en-US" sz="2400" dirty="0"/>
                  <a:t>PPP says: </a:t>
                </a:r>
                <a14:m>
                  <m:oMath xmlns:m="http://schemas.openxmlformats.org/officeDocument/2006/math">
                    <m:r>
                      <a:rPr lang="en-GB" altLang="en-US" sz="2400" i="1" smtClean="0">
                        <a:solidFill>
                          <a:srgbClr val="FF0000"/>
                        </a:solidFill>
                        <a:latin typeface="Cambria Math" panose="02040503050406030204" pitchFamily="18" charset="0"/>
                      </a:rPr>
                      <m:t>𝑒</m:t>
                    </m:r>
                    <m:r>
                      <a:rPr lang="en-GB" altLang="en-US" sz="2400" i="1" smtClean="0">
                        <a:solidFill>
                          <a:srgbClr val="FF0000"/>
                        </a:solidFill>
                        <a:latin typeface="Cambria Math" panose="02040503050406030204" pitchFamily="18" charset="0"/>
                        <a:ea typeface="Cambria Math" panose="02040503050406030204" pitchFamily="18" charset="0"/>
                      </a:rPr>
                      <m:t>×</m:t>
                    </m:r>
                    <m:r>
                      <a:rPr lang="en-GB" altLang="en-US" sz="2400" i="1" smtClean="0">
                        <a:solidFill>
                          <a:srgbClr val="FF0000"/>
                        </a:solidFill>
                        <a:latin typeface="Cambria Math" panose="02040503050406030204" pitchFamily="18" charset="0"/>
                        <a:ea typeface="Cambria Math" panose="02040503050406030204" pitchFamily="18" charset="0"/>
                      </a:rPr>
                      <m:t>𝑃</m:t>
                    </m:r>
                    <m:r>
                      <a:rPr lang="en-GB" altLang="en-US" sz="2400" i="1" smtClean="0">
                        <a:solidFill>
                          <a:srgbClr val="FF0000"/>
                        </a:solidFill>
                        <a:latin typeface="Cambria Math" panose="02040503050406030204" pitchFamily="18" charset="0"/>
                        <a:ea typeface="Cambria Math" panose="02040503050406030204" pitchFamily="18" charset="0"/>
                      </a:rPr>
                      <m:t>=</m:t>
                    </m:r>
                    <m:sSup>
                      <m:sSupPr>
                        <m:ctrlPr>
                          <a:rPr lang="en-GB" altLang="en-US" sz="2400" i="1" smtClean="0">
                            <a:solidFill>
                              <a:srgbClr val="FF0000"/>
                            </a:solidFill>
                            <a:latin typeface="Cambria Math" panose="02040503050406030204" pitchFamily="18" charset="0"/>
                            <a:ea typeface="Cambria Math" panose="02040503050406030204" pitchFamily="18" charset="0"/>
                          </a:rPr>
                        </m:ctrlPr>
                      </m:sSupPr>
                      <m:e>
                        <m:r>
                          <a:rPr lang="en-GB" altLang="en-US" sz="2400" i="1" smtClean="0">
                            <a:solidFill>
                              <a:srgbClr val="FF0000"/>
                            </a:solidFill>
                            <a:latin typeface="Cambria Math" panose="02040503050406030204" pitchFamily="18" charset="0"/>
                            <a:ea typeface="Cambria Math" panose="02040503050406030204" pitchFamily="18" charset="0"/>
                          </a:rPr>
                          <m:t>𝑃</m:t>
                        </m:r>
                      </m:e>
                      <m:sup>
                        <m:r>
                          <a:rPr lang="en-GB" altLang="en-US" sz="2400" i="1" smtClean="0">
                            <a:solidFill>
                              <a:srgbClr val="FF0000"/>
                            </a:solidFill>
                            <a:latin typeface="Cambria Math" panose="02040503050406030204" pitchFamily="18" charset="0"/>
                            <a:ea typeface="Cambria Math" panose="02040503050406030204" pitchFamily="18" charset="0"/>
                          </a:rPr>
                          <m:t>∗</m:t>
                        </m:r>
                      </m:sup>
                    </m:sSup>
                  </m:oMath>
                </a14:m>
                <a:endParaRPr lang="en-US" altLang="en-US" sz="2400" dirty="0"/>
              </a:p>
              <a:p>
                <a:pPr marL="109728" indent="0">
                  <a:lnSpc>
                    <a:spcPct val="105000"/>
                  </a:lnSpc>
                  <a:spcBef>
                    <a:spcPct val="50000"/>
                  </a:spcBef>
                  <a:buFont typeface="Georgia"/>
                  <a:buNone/>
                </a:pPr>
                <a:endParaRPr lang="en-US" altLang="en-US" sz="2400" dirty="0"/>
              </a:p>
            </p:txBody>
          </p:sp>
        </mc:Choice>
        <mc:Fallback xmlns="">
          <p:sp>
            <p:nvSpPr>
              <p:cNvPr id="5" name="Rectangle 3">
                <a:extLst>
                  <a:ext uri="{FF2B5EF4-FFF2-40B4-BE49-F238E27FC236}">
                    <a16:creationId xmlns:a16="http://schemas.microsoft.com/office/drawing/2014/main" id="{0F274946-ECB3-5EDE-6384-B1F6E53C2F7F}"/>
                  </a:ext>
                </a:extLst>
              </p:cNvPr>
              <p:cNvSpPr txBox="1">
                <a:spLocks noRot="1" noChangeAspect="1" noMove="1" noResize="1" noEditPoints="1" noAdjustHandles="1" noChangeArrowheads="1" noChangeShapeType="1" noTextEdit="1"/>
              </p:cNvSpPr>
              <p:nvPr/>
            </p:nvSpPr>
            <p:spPr>
              <a:xfrm>
                <a:off x="299207" y="1182847"/>
                <a:ext cx="11688659" cy="5478011"/>
              </a:xfrm>
              <a:prstGeom prst="rect">
                <a:avLst/>
              </a:prstGeom>
              <a:blipFill>
                <a:blip r:embed="rId2"/>
                <a:stretch>
                  <a:fillRect t="-779" r="-104"/>
                </a:stretch>
              </a:blipFill>
            </p:spPr>
            <p:txBody>
              <a:bodyPr/>
              <a:lstStyle/>
              <a:p>
                <a:r>
                  <a:rPr lang="en-GB">
                    <a:noFill/>
                  </a:rPr>
                  <a:t> </a:t>
                </a:r>
              </a:p>
            </p:txBody>
          </p:sp>
        </mc:Fallback>
      </mc:AlternateContent>
      <p:sp>
        <p:nvSpPr>
          <p:cNvPr id="6" name="Rectangle 8">
            <a:extLst>
              <a:ext uri="{FF2B5EF4-FFF2-40B4-BE49-F238E27FC236}">
                <a16:creationId xmlns:a16="http://schemas.microsoft.com/office/drawing/2014/main" id="{7BFFAB00-5828-C60A-ABF3-2C69DD960173}"/>
              </a:ext>
            </a:extLst>
          </p:cNvPr>
          <p:cNvSpPr>
            <a:spLocks noChangeArrowheads="1"/>
          </p:cNvSpPr>
          <p:nvPr/>
        </p:nvSpPr>
        <p:spPr bwMode="auto">
          <a:xfrm>
            <a:off x="299206" y="5034094"/>
            <a:ext cx="2270374" cy="1295400"/>
          </a:xfrm>
          <a:prstGeom prst="rect">
            <a:avLst/>
          </a:prstGeom>
          <a:noFill/>
          <a:ln>
            <a:noFill/>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lnSpc>
                <a:spcPct val="105000"/>
              </a:lnSpc>
              <a:spcBef>
                <a:spcPct val="20000"/>
              </a:spcBef>
            </a:pPr>
            <a:r>
              <a:rPr kumimoji="1" lang="en-US" altLang="en-US" dirty="0">
                <a:latin typeface="+mj-lt"/>
                <a:cs typeface="Tahoma" panose="020B0604030504040204" pitchFamily="34" charset="0"/>
                <a:sym typeface="Symbol" panose="05050102010706020507" pitchFamily="18" charset="2"/>
              </a:rPr>
              <a:t>Cost of a basket of domestic goods, in foreign currency.</a:t>
            </a:r>
            <a:endParaRPr kumimoji="1" lang="en-US" altLang="en-US" b="1" dirty="0">
              <a:latin typeface="+mj-lt"/>
              <a:cs typeface="Tahoma" panose="020B0604030504040204" pitchFamily="34" charset="0"/>
              <a:sym typeface="Symbol" panose="05050102010706020507" pitchFamily="18" charset="2"/>
            </a:endParaRPr>
          </a:p>
        </p:txBody>
      </p:sp>
      <p:sp>
        <p:nvSpPr>
          <p:cNvPr id="7" name="Rectangle 11">
            <a:extLst>
              <a:ext uri="{FF2B5EF4-FFF2-40B4-BE49-F238E27FC236}">
                <a16:creationId xmlns:a16="http://schemas.microsoft.com/office/drawing/2014/main" id="{39D7D621-29B3-94F0-F7CA-4F89980E1E75}"/>
              </a:ext>
            </a:extLst>
          </p:cNvPr>
          <p:cNvSpPr>
            <a:spLocks noChangeArrowheads="1"/>
          </p:cNvSpPr>
          <p:nvPr/>
        </p:nvSpPr>
        <p:spPr bwMode="auto">
          <a:xfrm>
            <a:off x="2569580" y="5297270"/>
            <a:ext cx="2164466" cy="1295400"/>
          </a:xfrm>
          <a:prstGeom prst="rect">
            <a:avLst/>
          </a:prstGeom>
          <a:noFill/>
          <a:ln>
            <a:noFill/>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lnSpc>
                <a:spcPct val="105000"/>
              </a:lnSpc>
              <a:spcBef>
                <a:spcPct val="20000"/>
              </a:spcBef>
            </a:pPr>
            <a:r>
              <a:rPr kumimoji="1" lang="en-US" altLang="en-US" dirty="0">
                <a:latin typeface="+mj-lt"/>
                <a:cs typeface="Tahoma" panose="020B0604030504040204" pitchFamily="34" charset="0"/>
                <a:sym typeface="Symbol" panose="05050102010706020507" pitchFamily="18" charset="2"/>
              </a:rPr>
              <a:t>Cost of a basket of domestic goods, in domestic currency.</a:t>
            </a:r>
            <a:endParaRPr kumimoji="1" lang="en-US" altLang="en-US" b="1" dirty="0">
              <a:latin typeface="+mj-lt"/>
              <a:cs typeface="Tahoma" panose="020B0604030504040204" pitchFamily="34" charset="0"/>
              <a:sym typeface="Symbol" panose="05050102010706020507" pitchFamily="18" charset="2"/>
            </a:endParaRPr>
          </a:p>
        </p:txBody>
      </p:sp>
      <p:sp>
        <p:nvSpPr>
          <p:cNvPr id="10" name="Rectangle 16">
            <a:extLst>
              <a:ext uri="{FF2B5EF4-FFF2-40B4-BE49-F238E27FC236}">
                <a16:creationId xmlns:a16="http://schemas.microsoft.com/office/drawing/2014/main" id="{D4211350-18D3-842D-3F1C-F2B1B62717C9}"/>
              </a:ext>
            </a:extLst>
          </p:cNvPr>
          <p:cNvSpPr>
            <a:spLocks noChangeArrowheads="1"/>
          </p:cNvSpPr>
          <p:nvPr/>
        </p:nvSpPr>
        <p:spPr bwMode="auto">
          <a:xfrm>
            <a:off x="4841061" y="4649570"/>
            <a:ext cx="2509875" cy="1295400"/>
          </a:xfrm>
          <a:prstGeom prst="rect">
            <a:avLst/>
          </a:prstGeom>
          <a:noFill/>
          <a:ln>
            <a:noFill/>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05000"/>
              </a:lnSpc>
              <a:spcBef>
                <a:spcPct val="20000"/>
              </a:spcBef>
              <a:defRPr/>
            </a:pPr>
            <a:r>
              <a:rPr kumimoji="1" lang="en-US" altLang="en-US" dirty="0">
                <a:latin typeface="+mj-lt"/>
                <a:cs typeface="Tahoma" pitchFamily="34" charset="0"/>
                <a:sym typeface="Symbol" pitchFamily="48" charset="2"/>
              </a:rPr>
              <a:t>Cost of a basket of foreign goods, in foreign currency.</a:t>
            </a:r>
            <a:endParaRPr kumimoji="1" lang="en-US" altLang="en-US" b="1" dirty="0">
              <a:latin typeface="+mj-lt"/>
              <a:cs typeface="Tahoma" pitchFamily="34" charset="0"/>
              <a:sym typeface="Symbol" pitchFamily="48" charset="2"/>
            </a:endParaRPr>
          </a:p>
        </p:txBody>
      </p:sp>
      <p:sp>
        <p:nvSpPr>
          <p:cNvPr id="11" name="Left Brace 10">
            <a:extLst>
              <a:ext uri="{FF2B5EF4-FFF2-40B4-BE49-F238E27FC236}">
                <a16:creationId xmlns:a16="http://schemas.microsoft.com/office/drawing/2014/main" id="{60784E31-8AD3-8A48-FBB4-D9BEE239DC4B}"/>
              </a:ext>
            </a:extLst>
          </p:cNvPr>
          <p:cNvSpPr/>
          <p:nvPr/>
        </p:nvSpPr>
        <p:spPr>
          <a:xfrm rot="16200000">
            <a:off x="2256639" y="4321030"/>
            <a:ext cx="109057" cy="65434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437BF93C-3411-0534-8DBB-BF5EA415BCED}"/>
              </a:ext>
            </a:extLst>
          </p:cNvPr>
          <p:cNvCxnSpPr/>
          <p:nvPr/>
        </p:nvCxnSpPr>
        <p:spPr>
          <a:xfrm flipV="1">
            <a:off x="1670806" y="4702730"/>
            <a:ext cx="594222" cy="331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4E81CC0-96AF-DDDF-2567-33899F34DC1B}"/>
              </a:ext>
            </a:extLst>
          </p:cNvPr>
          <p:cNvCxnSpPr>
            <a:cxnSpLocks/>
          </p:cNvCxnSpPr>
          <p:nvPr/>
        </p:nvCxnSpPr>
        <p:spPr>
          <a:xfrm flipH="1" flipV="1">
            <a:off x="2568797" y="4494042"/>
            <a:ext cx="1132711" cy="735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3376F07-6A0A-E9DD-6C56-0950E12FE454}"/>
              </a:ext>
            </a:extLst>
          </p:cNvPr>
          <p:cNvCxnSpPr>
            <a:cxnSpLocks/>
            <a:stCxn id="10" idx="1"/>
          </p:cNvCxnSpPr>
          <p:nvPr/>
        </p:nvCxnSpPr>
        <p:spPr>
          <a:xfrm flipH="1" flipV="1">
            <a:off x="3415717" y="4488110"/>
            <a:ext cx="1425344" cy="809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219CF2C-7B50-F178-5FE6-9558D654EB4E}"/>
                  </a:ext>
                </a:extLst>
              </p:cNvPr>
              <p:cNvSpPr txBox="1"/>
              <p:nvPr/>
            </p:nvSpPr>
            <p:spPr>
              <a:xfrm>
                <a:off x="6392411" y="5461233"/>
                <a:ext cx="5696125" cy="1165704"/>
              </a:xfrm>
              <a:prstGeom prst="rect">
                <a:avLst/>
              </a:prstGeom>
              <a:solidFill>
                <a:schemeClr val="accent6">
                  <a:lumMod val="40000"/>
                  <a:lumOff val="60000"/>
                </a:schemeClr>
              </a:solidFill>
            </p:spPr>
            <p:txBody>
              <a:bodyPr wrap="square" rtlCol="0">
                <a:spAutoFit/>
              </a:bodyPr>
              <a:lstStyle/>
              <a:p>
                <a:r>
                  <a:rPr lang="en-US" altLang="en-US" sz="2000" dirty="0"/>
                  <a:t>PPP implies that the nominal exchange rate between two countries equals the ratio of the countries’ price levels. i.e.: </a:t>
                </a:r>
                <a14:m>
                  <m:oMath xmlns:m="http://schemas.openxmlformats.org/officeDocument/2006/math">
                    <m:r>
                      <a:rPr lang="en-GB" altLang="en-US" sz="2000" b="0" i="1" smtClean="0">
                        <a:latin typeface="Cambria Math" panose="02040503050406030204" pitchFamily="18" charset="0"/>
                      </a:rPr>
                      <m:t>𝑒</m:t>
                    </m:r>
                    <m:r>
                      <a:rPr lang="en-GB" altLang="en-US" sz="2000" b="0" i="1" smtClean="0">
                        <a:latin typeface="Cambria Math" panose="02040503050406030204" pitchFamily="18" charset="0"/>
                      </a:rPr>
                      <m:t>=</m:t>
                    </m:r>
                    <m:f>
                      <m:fPr>
                        <m:ctrlPr>
                          <a:rPr lang="en-GB" altLang="en-US" sz="2000" b="0" i="1" smtClean="0">
                            <a:latin typeface="Cambria Math" panose="02040503050406030204" pitchFamily="18" charset="0"/>
                          </a:rPr>
                        </m:ctrlPr>
                      </m:fPr>
                      <m:num>
                        <m:sSup>
                          <m:sSupPr>
                            <m:ctrlPr>
                              <a:rPr lang="en-GB" altLang="en-US" sz="2000" b="0" i="1" smtClean="0">
                                <a:latin typeface="Cambria Math" panose="02040503050406030204" pitchFamily="18" charset="0"/>
                              </a:rPr>
                            </m:ctrlPr>
                          </m:sSupPr>
                          <m:e>
                            <m:r>
                              <a:rPr lang="en-GB" altLang="en-US" sz="2000" b="0" i="1" smtClean="0">
                                <a:latin typeface="Cambria Math" panose="02040503050406030204" pitchFamily="18" charset="0"/>
                              </a:rPr>
                              <m:t>𝑃</m:t>
                            </m:r>
                          </m:e>
                          <m:sup>
                            <m:r>
                              <a:rPr lang="en-GB" altLang="en-US" sz="2000" b="0" i="1" smtClean="0">
                                <a:latin typeface="Cambria Math" panose="02040503050406030204" pitchFamily="18" charset="0"/>
                              </a:rPr>
                              <m:t>∗</m:t>
                            </m:r>
                          </m:sup>
                        </m:sSup>
                      </m:num>
                      <m:den>
                        <m:r>
                          <a:rPr lang="en-GB" altLang="en-US" sz="2000" b="0" i="1" smtClean="0">
                            <a:latin typeface="Cambria Math" panose="02040503050406030204" pitchFamily="18" charset="0"/>
                          </a:rPr>
                          <m:t>𝑃</m:t>
                        </m:r>
                      </m:den>
                    </m:f>
                  </m:oMath>
                </a14:m>
                <a:endParaRPr lang="en-US" altLang="en-US" sz="2000" b="1" i="1" dirty="0"/>
              </a:p>
            </p:txBody>
          </p:sp>
        </mc:Choice>
        <mc:Fallback xmlns="">
          <p:sp>
            <p:nvSpPr>
              <p:cNvPr id="15" name="TextBox 14">
                <a:extLst>
                  <a:ext uri="{FF2B5EF4-FFF2-40B4-BE49-F238E27FC236}">
                    <a16:creationId xmlns:a16="http://schemas.microsoft.com/office/drawing/2014/main" id="{4219CF2C-7B50-F178-5FE6-9558D654EB4E}"/>
                  </a:ext>
                </a:extLst>
              </p:cNvPr>
              <p:cNvSpPr txBox="1">
                <a:spLocks noRot="1" noChangeAspect="1" noMove="1" noResize="1" noEditPoints="1" noAdjustHandles="1" noChangeArrowheads="1" noChangeShapeType="1" noTextEdit="1"/>
              </p:cNvSpPr>
              <p:nvPr/>
            </p:nvSpPr>
            <p:spPr>
              <a:xfrm>
                <a:off x="6392411" y="5461233"/>
                <a:ext cx="5696125" cy="1165704"/>
              </a:xfrm>
              <a:prstGeom prst="rect">
                <a:avLst/>
              </a:prstGeom>
              <a:blipFill>
                <a:blip r:embed="rId3"/>
                <a:stretch>
                  <a:fillRect l="-1178" t="-3141" r="-857" b="-3141"/>
                </a:stretch>
              </a:blipFill>
            </p:spPr>
            <p:txBody>
              <a:bodyPr/>
              <a:lstStyle/>
              <a:p>
                <a:r>
                  <a:rPr lang="en-GB">
                    <a:noFill/>
                  </a:rPr>
                  <a:t> </a:t>
                </a:r>
              </a:p>
            </p:txBody>
          </p:sp>
        </mc:Fallback>
      </mc:AlternateContent>
    </p:spTree>
    <p:extLst>
      <p:ext uri="{BB962C8B-B14F-4D97-AF65-F5344CB8AC3E}">
        <p14:creationId xmlns:p14="http://schemas.microsoft.com/office/powerpoint/2010/main" val="547757917"/>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5447645"/>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r>
              <a:rPr lang="en-GB" sz="2200" b="1" u="sng" dirty="0">
                <a:solidFill>
                  <a:prstClr val="black"/>
                </a:solidFill>
              </a:rPr>
              <a:t>US and Switzerland:</a:t>
            </a: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r>
              <a:rPr lang="en-US" sz="2000" b="1" dirty="0"/>
              <a:t>GDP per capita at PPP </a:t>
            </a:r>
            <a:r>
              <a:rPr lang="en-US" sz="2000" dirty="0"/>
              <a:t>is lower in Switzerland because of that nation’s </a:t>
            </a:r>
            <a:r>
              <a:rPr lang="en-US" sz="2000" dirty="0">
                <a:solidFill>
                  <a:srgbClr val="FF0000"/>
                </a:solidFill>
              </a:rPr>
              <a:t>higher cost of living</a:t>
            </a:r>
            <a:r>
              <a:rPr lang="en-US" sz="2000" dirty="0"/>
              <a:t>. It simply costs more to buy the same basket of goods in Switzerland than it does in the United States. </a:t>
            </a:r>
            <a:endParaRPr lang="en-GB" sz="20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r>
              <a:rPr lang="en-US" sz="2200" dirty="0">
                <a:solidFill>
                  <a:prstClr val="black"/>
                </a:solidFill>
              </a:rPr>
              <a:t>In the case of the Czech Republic the cost of living is lower than in the United States, and the Czech Republic’s GDP per capita rises from </a:t>
            </a:r>
            <a:r>
              <a:rPr lang="en-US" sz="2200" dirty="0">
                <a:solidFill>
                  <a:srgbClr val="FF0000"/>
                </a:solidFill>
              </a:rPr>
              <a:t>$10,600 </a:t>
            </a:r>
            <a:r>
              <a:rPr lang="en-US" sz="2200" dirty="0">
                <a:solidFill>
                  <a:prstClr val="black"/>
                </a:solidFill>
              </a:rPr>
              <a:t>to </a:t>
            </a:r>
            <a:r>
              <a:rPr lang="en-US" sz="2200" dirty="0">
                <a:solidFill>
                  <a:srgbClr val="FF0000"/>
                </a:solidFill>
              </a:rPr>
              <a:t>$18,600 </a:t>
            </a:r>
            <a:r>
              <a:rPr lang="en-US" sz="2200" dirty="0">
                <a:solidFill>
                  <a:prstClr val="black"/>
                </a:solidFill>
              </a:rPr>
              <a:t>when PPP is considered.</a:t>
            </a: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95</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Purchasing Power Parity</a:t>
            </a:r>
          </a:p>
        </p:txBody>
      </p:sp>
      <p:graphicFrame>
        <p:nvGraphicFramePr>
          <p:cNvPr id="2" name="Table 3">
            <a:extLst>
              <a:ext uri="{FF2B5EF4-FFF2-40B4-BE49-F238E27FC236}">
                <a16:creationId xmlns:a16="http://schemas.microsoft.com/office/drawing/2014/main" id="{3161B436-045F-81B5-F101-C077132A4C2C}"/>
              </a:ext>
            </a:extLst>
          </p:cNvPr>
          <p:cNvGraphicFramePr>
            <a:graphicFrameLocks noGrp="1"/>
          </p:cNvGraphicFramePr>
          <p:nvPr/>
        </p:nvGraphicFramePr>
        <p:xfrm>
          <a:off x="1592162" y="2039180"/>
          <a:ext cx="8127999" cy="17526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507174043"/>
                    </a:ext>
                  </a:extLst>
                </a:gridCol>
                <a:gridCol w="2709333">
                  <a:extLst>
                    <a:ext uri="{9D8B030D-6E8A-4147-A177-3AD203B41FA5}">
                      <a16:colId xmlns:a16="http://schemas.microsoft.com/office/drawing/2014/main" val="3401444235"/>
                    </a:ext>
                  </a:extLst>
                </a:gridCol>
                <a:gridCol w="2709333">
                  <a:extLst>
                    <a:ext uri="{9D8B030D-6E8A-4147-A177-3AD203B41FA5}">
                      <a16:colId xmlns:a16="http://schemas.microsoft.com/office/drawing/2014/main" val="3855062753"/>
                    </a:ext>
                  </a:extLst>
                </a:gridCol>
              </a:tblGrid>
              <a:tr h="370840">
                <a:tc>
                  <a:txBody>
                    <a:bodyPr/>
                    <a:lstStyle/>
                    <a:p>
                      <a:pPr algn="ctr"/>
                      <a:r>
                        <a:rPr lang="en-GB" dirty="0"/>
                        <a:t>Country </a:t>
                      </a:r>
                    </a:p>
                  </a:txBody>
                  <a:tcPr/>
                </a:tc>
                <a:tc>
                  <a:txBody>
                    <a:bodyPr/>
                    <a:lstStyle/>
                    <a:p>
                      <a:pPr algn="ctr"/>
                      <a:r>
                        <a:rPr lang="en-GB" dirty="0"/>
                        <a:t>GDP per capita</a:t>
                      </a:r>
                    </a:p>
                  </a:txBody>
                  <a:tcPr/>
                </a:tc>
                <a:tc>
                  <a:txBody>
                    <a:bodyPr/>
                    <a:lstStyle/>
                    <a:p>
                      <a:pPr algn="ctr"/>
                      <a:r>
                        <a:rPr lang="en-GB" dirty="0"/>
                        <a:t>GDP per capita (adjusted for PPP)</a:t>
                      </a:r>
                    </a:p>
                  </a:txBody>
                  <a:tcPr/>
                </a:tc>
                <a:extLst>
                  <a:ext uri="{0D108BD9-81ED-4DB2-BD59-A6C34878D82A}">
                    <a16:rowId xmlns:a16="http://schemas.microsoft.com/office/drawing/2014/main" val="644878644"/>
                  </a:ext>
                </a:extLst>
              </a:tr>
              <a:tr h="370840">
                <a:tc>
                  <a:txBody>
                    <a:bodyPr/>
                    <a:lstStyle/>
                    <a:p>
                      <a:pPr algn="ctr"/>
                      <a:r>
                        <a:rPr lang="en-GB" dirty="0"/>
                        <a:t>US</a:t>
                      </a:r>
                    </a:p>
                  </a:txBody>
                  <a:tcPr/>
                </a:tc>
                <a:tc>
                  <a:txBody>
                    <a:bodyPr/>
                    <a:lstStyle/>
                    <a:p>
                      <a:pPr algn="ctr"/>
                      <a:r>
                        <a:rPr lang="en-GB" dirty="0"/>
                        <a:t>$39,700</a:t>
                      </a:r>
                    </a:p>
                  </a:txBody>
                  <a:tcPr/>
                </a:tc>
                <a:tc>
                  <a:txBody>
                    <a:bodyPr/>
                    <a:lstStyle/>
                    <a:p>
                      <a:pPr algn="ctr"/>
                      <a:r>
                        <a:rPr lang="en-GB" dirty="0"/>
                        <a:t>$39,700</a:t>
                      </a:r>
                    </a:p>
                  </a:txBody>
                  <a:tcPr/>
                </a:tc>
                <a:extLst>
                  <a:ext uri="{0D108BD9-81ED-4DB2-BD59-A6C34878D82A}">
                    <a16:rowId xmlns:a16="http://schemas.microsoft.com/office/drawing/2014/main" val="1227832490"/>
                  </a:ext>
                </a:extLst>
              </a:tr>
              <a:tr h="370840">
                <a:tc>
                  <a:txBody>
                    <a:bodyPr/>
                    <a:lstStyle/>
                    <a:p>
                      <a:pPr algn="ctr"/>
                      <a:r>
                        <a:rPr lang="en-GB" dirty="0"/>
                        <a:t>Switzerland</a:t>
                      </a:r>
                    </a:p>
                  </a:txBody>
                  <a:tcPr/>
                </a:tc>
                <a:tc>
                  <a:txBody>
                    <a:bodyPr/>
                    <a:lstStyle/>
                    <a:p>
                      <a:pPr algn="ctr"/>
                      <a:r>
                        <a:rPr lang="en-GB" dirty="0"/>
                        <a:t>$47,900</a:t>
                      </a:r>
                    </a:p>
                  </a:txBody>
                  <a:tcPr/>
                </a:tc>
                <a:tc>
                  <a:txBody>
                    <a:bodyPr/>
                    <a:lstStyle/>
                    <a:p>
                      <a:pPr algn="ctr"/>
                      <a:r>
                        <a:rPr lang="en-GB" dirty="0"/>
                        <a:t>$34,700</a:t>
                      </a:r>
                    </a:p>
                  </a:txBody>
                  <a:tcPr/>
                </a:tc>
                <a:extLst>
                  <a:ext uri="{0D108BD9-81ED-4DB2-BD59-A6C34878D82A}">
                    <a16:rowId xmlns:a16="http://schemas.microsoft.com/office/drawing/2014/main" val="2174235435"/>
                  </a:ext>
                </a:extLst>
              </a:tr>
              <a:tr h="370840">
                <a:tc>
                  <a:txBody>
                    <a:bodyPr/>
                    <a:lstStyle/>
                    <a:p>
                      <a:pPr algn="ctr"/>
                      <a:r>
                        <a:rPr lang="en-GB" dirty="0"/>
                        <a:t>Czech Republic</a:t>
                      </a:r>
                    </a:p>
                  </a:txBody>
                  <a:tcPr/>
                </a:tc>
                <a:tc>
                  <a:txBody>
                    <a:bodyPr/>
                    <a:lstStyle/>
                    <a:p>
                      <a:pPr algn="ctr"/>
                      <a:r>
                        <a:rPr lang="en-GB" dirty="0"/>
                        <a:t>$10,600</a:t>
                      </a:r>
                    </a:p>
                  </a:txBody>
                  <a:tcPr/>
                </a:tc>
                <a:tc>
                  <a:txBody>
                    <a:bodyPr/>
                    <a:lstStyle/>
                    <a:p>
                      <a:pPr algn="ctr"/>
                      <a:r>
                        <a:rPr lang="en-GB" dirty="0"/>
                        <a:t>$18,600</a:t>
                      </a:r>
                    </a:p>
                  </a:txBody>
                  <a:tcPr/>
                </a:tc>
                <a:extLst>
                  <a:ext uri="{0D108BD9-81ED-4DB2-BD59-A6C34878D82A}">
                    <a16:rowId xmlns:a16="http://schemas.microsoft.com/office/drawing/2014/main" val="2779899880"/>
                  </a:ext>
                </a:extLst>
              </a:tr>
            </a:tbl>
          </a:graphicData>
        </a:graphic>
      </p:graphicFrame>
    </p:spTree>
    <p:extLst>
      <p:ext uri="{BB962C8B-B14F-4D97-AF65-F5344CB8AC3E}">
        <p14:creationId xmlns:p14="http://schemas.microsoft.com/office/powerpoint/2010/main" val="2099309794"/>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705862" cy="4154984"/>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r>
              <a:rPr lang="en-US" sz="2200" dirty="0">
                <a:solidFill>
                  <a:prstClr val="black"/>
                </a:solidFill>
              </a:rPr>
              <a:t>So far, we see that adjusting figures on national production for purchasing power provides numerical measures for comparing different nations/economies. But we also see that they do not capture </a:t>
            </a:r>
            <a:r>
              <a:rPr lang="en-US" sz="2200" dirty="0">
                <a:solidFill>
                  <a:srgbClr val="FF0000"/>
                </a:solidFill>
              </a:rPr>
              <a:t>development’s qualitative aspects</a:t>
            </a:r>
            <a:r>
              <a:rPr lang="en-US" sz="2200" dirty="0">
                <a:solidFill>
                  <a:prstClr val="black"/>
                </a:solidFill>
              </a:rPr>
              <a:t>.</a:t>
            </a:r>
          </a:p>
          <a:p>
            <a:pPr marL="342900" lvl="0" indent="-342900">
              <a:buClr>
                <a:srgbClr val="E19825">
                  <a:lumMod val="75000"/>
                </a:srgbClr>
              </a:buClr>
              <a:buFont typeface="Arial" panose="020B0604020202020204" pitchFamily="34" charset="0"/>
              <a:buChar char="•"/>
            </a:pPr>
            <a:endParaRPr lang="en-US" sz="2200" dirty="0">
              <a:solidFill>
                <a:prstClr val="black"/>
              </a:solidFill>
            </a:endParaRPr>
          </a:p>
          <a:p>
            <a:pPr marL="342900" lvl="0" indent="-342900">
              <a:buClr>
                <a:srgbClr val="E19825">
                  <a:lumMod val="75000"/>
                </a:srgbClr>
              </a:buClr>
              <a:buFont typeface="Arial" panose="020B0604020202020204" pitchFamily="34" charset="0"/>
              <a:buChar char="•"/>
            </a:pPr>
            <a:r>
              <a:rPr lang="en-US" sz="2200" dirty="0">
                <a:solidFill>
                  <a:prstClr val="black"/>
                </a:solidFill>
              </a:rPr>
              <a:t> Also, the </a:t>
            </a:r>
            <a:r>
              <a:rPr lang="en-US" sz="2200" u="sng" dirty="0">
                <a:solidFill>
                  <a:prstClr val="black"/>
                </a:solidFill>
              </a:rPr>
              <a:t>PPP concept does a fairly good job of revealing different levels of economic development but is a poor indicator of a people’s total well-being</a:t>
            </a:r>
            <a:r>
              <a:rPr lang="en-US" sz="2200" dirty="0">
                <a:solidFill>
                  <a:prstClr val="black"/>
                </a:solidFill>
              </a:rPr>
              <a:t>. </a:t>
            </a:r>
          </a:p>
          <a:p>
            <a:pPr marL="342900" lvl="0" indent="-342900">
              <a:buClr>
                <a:srgbClr val="E19825">
                  <a:lumMod val="75000"/>
                </a:srgbClr>
              </a:buClr>
              <a:buFont typeface="Arial" panose="020B0604020202020204" pitchFamily="34" charset="0"/>
              <a:buChar char="•"/>
            </a:pPr>
            <a:endParaRPr lang="en-US" sz="2200" dirty="0">
              <a:solidFill>
                <a:prstClr val="black"/>
              </a:solidFill>
            </a:endParaRPr>
          </a:p>
          <a:p>
            <a:pPr marL="342900" lvl="0" indent="-342900">
              <a:buClr>
                <a:srgbClr val="E19825">
                  <a:lumMod val="75000"/>
                </a:srgbClr>
              </a:buClr>
              <a:buFont typeface="Arial" panose="020B0604020202020204" pitchFamily="34" charset="0"/>
              <a:buChar char="•"/>
            </a:pPr>
            <a:r>
              <a:rPr lang="en-US" sz="2200" dirty="0">
                <a:solidFill>
                  <a:prstClr val="black"/>
                </a:solidFill>
              </a:rPr>
              <a:t>The United Nations’ </a:t>
            </a:r>
            <a:r>
              <a:rPr lang="en-US" sz="2200" dirty="0">
                <a:solidFill>
                  <a:srgbClr val="FF0000"/>
                </a:solidFill>
              </a:rPr>
              <a:t>human development index </a:t>
            </a:r>
            <a:r>
              <a:rPr lang="en-US" sz="2200" dirty="0">
                <a:solidFill>
                  <a:prstClr val="black"/>
                </a:solidFill>
              </a:rPr>
              <a:t>(</a:t>
            </a:r>
            <a:r>
              <a:rPr lang="en-US" sz="2200" dirty="0">
                <a:solidFill>
                  <a:srgbClr val="FF0000"/>
                </a:solidFill>
              </a:rPr>
              <a:t>HDI</a:t>
            </a:r>
            <a:r>
              <a:rPr lang="en-US" sz="2200" dirty="0">
                <a:solidFill>
                  <a:prstClr val="black"/>
                </a:solidFill>
              </a:rPr>
              <a:t>)—the measure of the extent to which a government equitably provides its people with </a:t>
            </a:r>
            <a:r>
              <a:rPr lang="en-US" sz="2200" u="sng" dirty="0">
                <a:solidFill>
                  <a:prstClr val="black"/>
                </a:solidFill>
              </a:rPr>
              <a:t>long and healthy life, an education, and a decent standard of living</a:t>
            </a:r>
            <a:r>
              <a:rPr lang="en-US" sz="2200" dirty="0">
                <a:solidFill>
                  <a:prstClr val="black"/>
                </a:solidFill>
              </a:rPr>
              <a:t>.</a:t>
            </a: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96</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Human Development Index</a:t>
            </a:r>
          </a:p>
        </p:txBody>
      </p:sp>
    </p:spTree>
    <p:extLst>
      <p:ext uri="{BB962C8B-B14F-4D97-AF65-F5344CB8AC3E}">
        <p14:creationId xmlns:p14="http://schemas.microsoft.com/office/powerpoint/2010/main" val="3550752593"/>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769441"/>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97</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Human Development Index</a:t>
            </a:r>
          </a:p>
        </p:txBody>
      </p:sp>
      <p:graphicFrame>
        <p:nvGraphicFramePr>
          <p:cNvPr id="5" name="Table 2">
            <a:extLst>
              <a:ext uri="{FF2B5EF4-FFF2-40B4-BE49-F238E27FC236}">
                <a16:creationId xmlns:a16="http://schemas.microsoft.com/office/drawing/2014/main" id="{7971A701-9030-DBED-F987-D14E3EE17B3B}"/>
              </a:ext>
            </a:extLst>
          </p:cNvPr>
          <p:cNvGraphicFramePr>
            <a:graphicFrameLocks noGrp="1"/>
          </p:cNvGraphicFramePr>
          <p:nvPr/>
        </p:nvGraphicFramePr>
        <p:xfrm>
          <a:off x="1088020" y="1280273"/>
          <a:ext cx="8740170" cy="5126319"/>
        </p:xfrm>
        <a:graphic>
          <a:graphicData uri="http://schemas.openxmlformats.org/drawingml/2006/table">
            <a:tbl>
              <a:tblPr firstRow="1" bandRow="1">
                <a:tableStyleId>{5C22544A-7EE6-4342-B048-85BDC9FD1C3A}</a:tableStyleId>
              </a:tblPr>
              <a:tblGrid>
                <a:gridCol w="1759352">
                  <a:extLst>
                    <a:ext uri="{9D8B030D-6E8A-4147-A177-3AD203B41FA5}">
                      <a16:colId xmlns:a16="http://schemas.microsoft.com/office/drawing/2014/main" val="2733217560"/>
                    </a:ext>
                  </a:extLst>
                </a:gridCol>
                <a:gridCol w="1736716">
                  <a:extLst>
                    <a:ext uri="{9D8B030D-6E8A-4147-A177-3AD203B41FA5}">
                      <a16:colId xmlns:a16="http://schemas.microsoft.com/office/drawing/2014/main" val="3090891603"/>
                    </a:ext>
                  </a:extLst>
                </a:gridCol>
                <a:gridCol w="1748034">
                  <a:extLst>
                    <a:ext uri="{9D8B030D-6E8A-4147-A177-3AD203B41FA5}">
                      <a16:colId xmlns:a16="http://schemas.microsoft.com/office/drawing/2014/main" val="2288750999"/>
                    </a:ext>
                  </a:extLst>
                </a:gridCol>
                <a:gridCol w="1748034">
                  <a:extLst>
                    <a:ext uri="{9D8B030D-6E8A-4147-A177-3AD203B41FA5}">
                      <a16:colId xmlns:a16="http://schemas.microsoft.com/office/drawing/2014/main" val="3199625167"/>
                    </a:ext>
                  </a:extLst>
                </a:gridCol>
                <a:gridCol w="1748034">
                  <a:extLst>
                    <a:ext uri="{9D8B030D-6E8A-4147-A177-3AD203B41FA5}">
                      <a16:colId xmlns:a16="http://schemas.microsoft.com/office/drawing/2014/main" val="818920240"/>
                    </a:ext>
                  </a:extLst>
                </a:gridCol>
              </a:tblGrid>
              <a:tr h="5545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HD</a:t>
                      </a:r>
                      <a:r>
                        <a:rPr lang="en-US" sz="1800" b="1" i="0" dirty="0">
                          <a:solidFill>
                            <a:srgbClr val="231F20"/>
                          </a:solidFill>
                          <a:latin typeface="+mn-lt"/>
                          <a:cs typeface="Gill Sans MT"/>
                        </a:rPr>
                        <a:t>I</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Rank</a:t>
                      </a:r>
                      <a:endParaRPr lang="en-US" sz="1800" b="1" i="0" dirty="0">
                        <a:latin typeface="+mn-lt"/>
                        <a:cs typeface="Gill Sans M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800" b="1" i="0" spc="5" dirty="0">
                          <a:solidFill>
                            <a:srgbClr val="231F20"/>
                          </a:solidFill>
                          <a:latin typeface="+mn-lt"/>
                          <a:cs typeface="Gill Sans MT"/>
                        </a:rPr>
                        <a:t>Count</a:t>
                      </a:r>
                      <a:r>
                        <a:rPr lang="en-US" sz="1800" b="1" i="0" spc="35" dirty="0">
                          <a:solidFill>
                            <a:srgbClr val="231F20"/>
                          </a:solidFill>
                          <a:latin typeface="+mn-lt"/>
                          <a:cs typeface="Gill Sans MT"/>
                        </a:rPr>
                        <a:t>r</a:t>
                      </a:r>
                      <a:r>
                        <a:rPr lang="en-US" sz="1800" b="1" i="0" dirty="0">
                          <a:solidFill>
                            <a:srgbClr val="231F20"/>
                          </a:solidFill>
                          <a:latin typeface="+mn-lt"/>
                          <a:cs typeface="Gill Sans MT"/>
                        </a:rPr>
                        <a:t>y</a:t>
                      </a:r>
                      <a:endParaRPr lang="en-US" sz="1800" b="1"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HD</a:t>
                      </a:r>
                      <a:r>
                        <a:rPr lang="en-US" sz="1800" b="1" i="0" dirty="0">
                          <a:solidFill>
                            <a:srgbClr val="231F20"/>
                          </a:solidFill>
                          <a:latin typeface="+mn-lt"/>
                          <a:cs typeface="Gill Sans MT"/>
                        </a:rPr>
                        <a:t>I</a:t>
                      </a:r>
                      <a:r>
                        <a:rPr lang="en-US" sz="1800" b="1" i="0" spc="-120" dirty="0">
                          <a:solidFill>
                            <a:srgbClr val="231F20"/>
                          </a:solidFill>
                          <a:latin typeface="+mn-lt"/>
                          <a:cs typeface="Gill Sans MT"/>
                        </a:rPr>
                        <a:t> </a:t>
                      </a:r>
                      <a:r>
                        <a:rPr lang="en-US" sz="1800" b="1" i="0" spc="-45" dirty="0">
                          <a:solidFill>
                            <a:srgbClr val="231F20"/>
                          </a:solidFill>
                          <a:latin typeface="+mn-lt"/>
                          <a:cs typeface="Gill Sans MT"/>
                        </a:rPr>
                        <a:t>V</a:t>
                      </a:r>
                      <a:r>
                        <a:rPr lang="en-US" sz="1800" b="1" i="0" spc="5" dirty="0">
                          <a:solidFill>
                            <a:srgbClr val="231F20"/>
                          </a:solidFill>
                          <a:latin typeface="+mn-lt"/>
                          <a:cs typeface="Gill Sans MT"/>
                        </a:rPr>
                        <a:t>alue</a:t>
                      </a:r>
                      <a:endParaRPr lang="en-US" sz="1800" b="1" i="0" dirty="0">
                        <a:latin typeface="+mn-lt"/>
                        <a:cs typeface="Gill Sans M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GN</a:t>
                      </a:r>
                      <a:r>
                        <a:rPr lang="en-US" sz="1800" b="1" i="0" dirty="0">
                          <a:solidFill>
                            <a:srgbClr val="231F20"/>
                          </a:solidFill>
                          <a:latin typeface="+mn-lt"/>
                          <a:cs typeface="Gill Sans MT"/>
                        </a:rPr>
                        <a:t>I</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pe</a:t>
                      </a:r>
                      <a:r>
                        <a:rPr lang="en-US" sz="1800" b="1" i="0" dirty="0">
                          <a:solidFill>
                            <a:srgbClr val="231F20"/>
                          </a:solidFill>
                          <a:latin typeface="+mn-lt"/>
                          <a:cs typeface="Gill Sans MT"/>
                        </a:rPr>
                        <a:t>r</a:t>
                      </a:r>
                      <a:endParaRPr lang="en-US" sz="1800" b="1" i="0" spc="15" dirty="0">
                        <a:solidFill>
                          <a:srgbClr val="231F20"/>
                        </a:solidFill>
                        <a:latin typeface="+mn-lt"/>
                        <a:cs typeface="Gill Sans M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C</a:t>
                      </a:r>
                      <a:r>
                        <a:rPr lang="en-US" sz="1800" b="1" i="0" dirty="0">
                          <a:solidFill>
                            <a:srgbClr val="231F20"/>
                          </a:solidFill>
                          <a:latin typeface="+mn-lt"/>
                          <a:cs typeface="Gill Sans MT"/>
                        </a:rPr>
                        <a:t>a</a:t>
                      </a:r>
                      <a:r>
                        <a:rPr lang="en-US" sz="1800" b="1" i="0" spc="5" dirty="0">
                          <a:solidFill>
                            <a:srgbClr val="231F20"/>
                          </a:solidFill>
                          <a:latin typeface="+mn-lt"/>
                          <a:cs typeface="Gill Sans MT"/>
                        </a:rPr>
                        <a:t>pita Rank</a:t>
                      </a:r>
                      <a:endParaRPr lang="en-US" sz="1800" b="1"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Li</a:t>
                      </a:r>
                      <a:r>
                        <a:rPr lang="en-US" sz="1800" b="1" i="0" dirty="0">
                          <a:solidFill>
                            <a:srgbClr val="231F20"/>
                          </a:solidFill>
                          <a:latin typeface="+mn-lt"/>
                          <a:cs typeface="Gill Sans MT"/>
                        </a:rPr>
                        <a:t>fe</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Expectanc</a:t>
                      </a:r>
                      <a:r>
                        <a:rPr lang="en-US" sz="1800" b="1" i="0" dirty="0">
                          <a:solidFill>
                            <a:srgbClr val="231F20"/>
                          </a:solidFill>
                          <a:latin typeface="+mn-lt"/>
                          <a:cs typeface="Gill Sans MT"/>
                        </a:rPr>
                        <a:t>y</a:t>
                      </a:r>
                      <a:endParaRPr lang="en-US" sz="1800" b="1" i="0" spc="15" dirty="0">
                        <a:solidFill>
                          <a:srgbClr val="231F20"/>
                        </a:solidFill>
                        <a:latin typeface="+mn-lt"/>
                        <a:cs typeface="Gill Sans M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at Bi</a:t>
                      </a:r>
                      <a:r>
                        <a:rPr lang="en-US" sz="1800" b="1" i="0" spc="25" dirty="0">
                          <a:solidFill>
                            <a:srgbClr val="231F20"/>
                          </a:solidFill>
                          <a:latin typeface="+mn-lt"/>
                          <a:cs typeface="Gill Sans MT"/>
                        </a:rPr>
                        <a:t>r</a:t>
                      </a:r>
                      <a:r>
                        <a:rPr lang="en-US" sz="1800" b="1" i="0" spc="5" dirty="0">
                          <a:solidFill>
                            <a:srgbClr val="231F20"/>
                          </a:solidFill>
                          <a:latin typeface="+mn-lt"/>
                          <a:cs typeface="Gill Sans MT"/>
                        </a:rPr>
                        <a:t>t</a:t>
                      </a:r>
                      <a:r>
                        <a:rPr lang="en-US" sz="1800" b="1" i="0" dirty="0">
                          <a:solidFill>
                            <a:srgbClr val="231F20"/>
                          </a:solidFill>
                          <a:latin typeface="+mn-lt"/>
                          <a:cs typeface="Gill Sans MT"/>
                        </a:rPr>
                        <a:t>h</a:t>
                      </a:r>
                      <a:r>
                        <a:rPr lang="en-US" sz="1800" b="1" i="0" spc="15" baseline="0" dirty="0">
                          <a:solidFill>
                            <a:srgbClr val="231F20"/>
                          </a:solidFill>
                          <a:latin typeface="+mn-lt"/>
                          <a:cs typeface="Gill Sans MT"/>
                        </a:rPr>
                        <a:t> </a:t>
                      </a:r>
                      <a:r>
                        <a:rPr lang="en-US" sz="1800" b="1" i="0" spc="5" dirty="0">
                          <a:solidFill>
                            <a:srgbClr val="231F20"/>
                          </a:solidFill>
                          <a:latin typeface="+mn-lt"/>
                          <a:cs typeface="Gill Sans MT"/>
                        </a:rPr>
                        <a:t>(</a:t>
                      </a:r>
                      <a:r>
                        <a:rPr lang="en-US" sz="1800" b="1" i="0" spc="-110" dirty="0">
                          <a:solidFill>
                            <a:srgbClr val="231F20"/>
                          </a:solidFill>
                          <a:latin typeface="+mn-lt"/>
                          <a:cs typeface="Gill Sans MT"/>
                        </a:rPr>
                        <a:t>Y</a:t>
                      </a:r>
                      <a:r>
                        <a:rPr lang="en-US" sz="1800" b="1" i="0" spc="5" dirty="0">
                          <a:solidFill>
                            <a:srgbClr val="231F20"/>
                          </a:solidFill>
                          <a:latin typeface="+mn-lt"/>
                          <a:cs typeface="Gill Sans MT"/>
                        </a:rPr>
                        <a:t>ears)</a:t>
                      </a:r>
                      <a:endParaRPr lang="en-US" sz="1800" b="1"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6095627"/>
                  </a:ext>
                </a:extLst>
              </a:tr>
              <a:tr h="554532">
                <a:tc>
                  <a:txBody>
                    <a:bodyPr/>
                    <a:lstStyle/>
                    <a:p>
                      <a:r>
                        <a:rPr lang="en-US" sz="1800" b="0" i="0" dirty="0">
                          <a:solidFill>
                            <a:srgbClr val="231F20"/>
                          </a:solidFill>
                          <a:latin typeface="+mn-lt"/>
                          <a:cs typeface="Times New Roman"/>
                        </a:rPr>
                        <a:t>Very High Human Development</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chemeClr val="bg1"/>
                          </a:solidFill>
                          <a:latin typeface="+mn-lt"/>
                          <a:cs typeface="Times New Roman"/>
                        </a:rPr>
                        <a:t>Blank</a:t>
                      </a:r>
                      <a:endParaRPr lang="en-US"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chemeClr val="bg1"/>
                          </a:solidFill>
                          <a:latin typeface="+mn-lt"/>
                          <a:cs typeface="Times New Roman"/>
                        </a:rPr>
                        <a:t>Blank</a:t>
                      </a:r>
                      <a:endParaRPr lang="en-US"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chemeClr val="bg1"/>
                          </a:solidFill>
                          <a:latin typeface="+mn-lt"/>
                          <a:cs typeface="Times New Roman"/>
                        </a:rPr>
                        <a:t>Blank</a:t>
                      </a:r>
                      <a:endParaRPr lang="en-US"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chemeClr val="bg1"/>
                          </a:solidFill>
                          <a:latin typeface="+mn-lt"/>
                          <a:cs typeface="Times New Roman"/>
                        </a:rPr>
                        <a:t>Blank</a:t>
                      </a:r>
                      <a:endParaRPr lang="en-US"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39962789"/>
                  </a:ext>
                </a:extLst>
              </a:tr>
              <a:tr h="396871">
                <a:tc>
                  <a:txBody>
                    <a:bodyPr/>
                    <a:lstStyle/>
                    <a:p>
                      <a:r>
                        <a:rPr lang="en-US" sz="1800" b="0" i="0" dirty="0">
                          <a:latin typeface="+mn-lt"/>
                        </a:rPr>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i="0" u="none" strike="noStrike" kern="1200" baseline="0" dirty="0">
                          <a:solidFill>
                            <a:schemeClr val="tx1"/>
                          </a:solidFill>
                          <a:highlight>
                            <a:srgbClr val="FFFF00"/>
                          </a:highlight>
                          <a:latin typeface="+mn-lt"/>
                          <a:ea typeface="+mn-ea"/>
                          <a:cs typeface="+mn-cs"/>
                        </a:rPr>
                        <a:t>Norway</a:t>
                      </a:r>
                      <a:endParaRPr lang="en-US" sz="1800" b="0" i="0" dirty="0">
                        <a:highlight>
                          <a:srgbClr val="FFFF00"/>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highlight>
                            <a:srgbClr val="FFFF00"/>
                          </a:highlight>
                          <a:latin typeface="+mn-lt"/>
                          <a:ea typeface="+mn-ea"/>
                          <a:cs typeface="+mn-cs"/>
                        </a:rPr>
                        <a:t>0.949</a:t>
                      </a:r>
                      <a:endParaRPr lang="en-US" sz="1800" b="0" i="0" dirty="0">
                        <a:highlight>
                          <a:srgbClr val="FFFF00"/>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  </a:t>
                      </a:r>
                      <a:r>
                        <a:rPr lang="en-US" sz="1800" b="0" i="0" u="none" strike="noStrike" kern="1200" baseline="0" dirty="0">
                          <a:solidFill>
                            <a:schemeClr val="tx1"/>
                          </a:solidFill>
                          <a:highlight>
                            <a:srgbClr val="FFFF00"/>
                          </a:highlight>
                          <a:latin typeface="+mn-lt"/>
                          <a:ea typeface="+mn-ea"/>
                          <a:cs typeface="+mn-cs"/>
                        </a:rPr>
                        <a:t>6</a:t>
                      </a:r>
                      <a:endParaRPr lang="en-US" sz="1800" b="0" i="0" dirty="0">
                        <a:highlight>
                          <a:srgbClr val="FFFF00"/>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highlight>
                            <a:srgbClr val="FFFF00"/>
                          </a:highlight>
                          <a:latin typeface="+mn-lt"/>
                          <a:ea typeface="+mn-ea"/>
                          <a:cs typeface="+mn-cs"/>
                        </a:rPr>
                        <a:t>81.7</a:t>
                      </a:r>
                      <a:endParaRPr lang="en-US" sz="1800" b="0" i="0" dirty="0">
                        <a:highlight>
                          <a:srgbClr val="FFFF00"/>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3416223"/>
                  </a:ext>
                </a:extLst>
              </a:tr>
              <a:tr h="396871">
                <a:tc>
                  <a:txBody>
                    <a:bodyPr/>
                    <a:lstStyle/>
                    <a:p>
                      <a:r>
                        <a:rPr lang="en-US" sz="1800" b="0" i="0" dirty="0">
                          <a:latin typeface="+mn-lt"/>
                        </a:rPr>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800" b="0" i="0" u="none" strike="noStrike" kern="1200" baseline="0" dirty="0">
                          <a:solidFill>
                            <a:schemeClr val="tx1"/>
                          </a:solidFill>
                          <a:latin typeface="+mn-lt"/>
                          <a:ea typeface="+mn-ea"/>
                          <a:cs typeface="+mn-cs"/>
                        </a:rPr>
                        <a:t>Switzerland</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0.939</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 9</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dirty="0">
                          <a:latin typeface="+mn-lt"/>
                        </a:rPr>
                        <a:t>83.1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74218118"/>
                  </a:ext>
                </a:extLst>
              </a:tr>
              <a:tr h="396871">
                <a:tc>
                  <a:txBody>
                    <a:bodyPr/>
                    <a:lstStyle/>
                    <a:p>
                      <a:r>
                        <a:rPr lang="en-US" sz="1800" b="0" i="0" dirty="0">
                          <a:latin typeface="+mn-lt"/>
                        </a:rPr>
                        <a:t>4</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i="0" u="none" strike="noStrike" kern="1200" baseline="0" dirty="0">
                          <a:solidFill>
                            <a:schemeClr val="tx1"/>
                          </a:solidFill>
                          <a:latin typeface="+mn-lt"/>
                          <a:ea typeface="+mn-ea"/>
                          <a:cs typeface="+mn-cs"/>
                        </a:rPr>
                        <a:t>Germany</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0.926</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17</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81.1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2355774"/>
                  </a:ext>
                </a:extLst>
              </a:tr>
              <a:tr h="396871">
                <a:tc>
                  <a:txBody>
                    <a:bodyPr/>
                    <a:lstStyle/>
                    <a:p>
                      <a:r>
                        <a:rPr lang="de-DE" sz="1800" b="0" i="0" u="none" strike="noStrike" kern="1200" baseline="0" dirty="0">
                          <a:solidFill>
                            <a:schemeClr val="tx1"/>
                          </a:solidFill>
                          <a:latin typeface="+mn-lt"/>
                          <a:ea typeface="+mn-ea"/>
                          <a:cs typeface="+mn-cs"/>
                        </a:rPr>
                        <a:t>10</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latin typeface="+mn-lt"/>
                        </a:rPr>
                        <a:t>Canada</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800" b="0" i="0" u="none" strike="noStrike" kern="1200" baseline="0" dirty="0">
                          <a:solidFill>
                            <a:schemeClr val="tx1"/>
                          </a:solidFill>
                          <a:latin typeface="+mn-lt"/>
                          <a:ea typeface="+mn-ea"/>
                          <a:cs typeface="+mn-cs"/>
                        </a:rPr>
                        <a:t>0.920</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800" b="0" i="0" u="none" strike="noStrike" kern="1200" baseline="0" dirty="0">
                          <a:solidFill>
                            <a:schemeClr val="tx1"/>
                          </a:solidFill>
                          <a:latin typeface="+mn-lt"/>
                          <a:ea typeface="+mn-ea"/>
                          <a:cs typeface="+mn-cs"/>
                        </a:rPr>
                        <a:t>22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b="0" i="0" u="none" strike="noStrike" kern="1200" baseline="0" dirty="0">
                          <a:solidFill>
                            <a:schemeClr val="tx1"/>
                          </a:solidFill>
                          <a:latin typeface="+mn-lt"/>
                          <a:ea typeface="+mn-ea"/>
                          <a:cs typeface="+mn-cs"/>
                        </a:rPr>
                        <a:t>82.2</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3932610"/>
                  </a:ext>
                </a:extLst>
              </a:tr>
              <a:tr h="396871">
                <a:tc>
                  <a:txBody>
                    <a:bodyPr/>
                    <a:lstStyle/>
                    <a:p>
                      <a:r>
                        <a:rPr lang="en-US" sz="1800" b="0" i="0" dirty="0">
                          <a:latin typeface="+mn-lt"/>
                        </a:rPr>
                        <a:t>10</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highlight>
                            <a:srgbClr val="00FF00"/>
                          </a:highlight>
                          <a:latin typeface="+mn-lt"/>
                        </a:rPr>
                        <a:t>United States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dirty="0">
                          <a:highlight>
                            <a:srgbClr val="00FF00"/>
                          </a:highlight>
                          <a:latin typeface="+mn-lt"/>
                        </a:rPr>
                        <a:t>0.920</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dirty="0">
                          <a:highlight>
                            <a:srgbClr val="00FF00"/>
                          </a:highlight>
                          <a:latin typeface="+mn-lt"/>
                        </a:rPr>
                        <a:t>11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dirty="0">
                          <a:highlight>
                            <a:srgbClr val="00FF00"/>
                          </a:highlight>
                          <a:latin typeface="+mn-lt"/>
                        </a:rPr>
                        <a:t>79.2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8128469"/>
                  </a:ext>
                </a:extLst>
              </a:tr>
              <a:tr h="396871">
                <a:tc>
                  <a:txBody>
                    <a:bodyPr/>
                    <a:lstStyle/>
                    <a:p>
                      <a:r>
                        <a:rPr lang="en-US" sz="1800" b="0" i="0" u="none" strike="noStrike" kern="1200" baseline="0" dirty="0">
                          <a:solidFill>
                            <a:schemeClr val="tx1"/>
                          </a:solidFill>
                          <a:latin typeface="+mn-lt"/>
                          <a:ea typeface="+mn-ea"/>
                          <a:cs typeface="+mn-cs"/>
                        </a:rPr>
                        <a:t>16</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highlight>
                            <a:srgbClr val="00FFFF"/>
                          </a:highlight>
                          <a:latin typeface="+mn-lt"/>
                        </a:rPr>
                        <a:t>United</a:t>
                      </a:r>
                      <a:r>
                        <a:rPr lang="en-US" sz="1800" b="0" i="0" baseline="0" dirty="0">
                          <a:latin typeface="+mn-lt"/>
                        </a:rPr>
                        <a:t> </a:t>
                      </a:r>
                      <a:r>
                        <a:rPr lang="en-US" sz="1800" b="0" i="0" baseline="0" dirty="0">
                          <a:highlight>
                            <a:srgbClr val="00FFFF"/>
                          </a:highlight>
                          <a:latin typeface="+mn-lt"/>
                        </a:rPr>
                        <a:t>Kingdom</a:t>
                      </a:r>
                      <a:endParaRPr lang="en-US" sz="1800" b="0" i="0" dirty="0">
                        <a:highlight>
                          <a:srgbClr val="00FFFF"/>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00FFFF"/>
                          </a:highlight>
                          <a:latin typeface="+mn-lt"/>
                          <a:ea typeface="+mn-ea"/>
                          <a:cs typeface="+mn-cs"/>
                        </a:rPr>
                        <a:t>0.909</a:t>
                      </a:r>
                      <a:endParaRPr lang="en-US" sz="1800" b="0" i="0" dirty="0">
                        <a:highlight>
                          <a:srgbClr val="00FFFF"/>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highlight>
                            <a:srgbClr val="00FFFF"/>
                          </a:highlight>
                          <a:latin typeface="+mn-lt"/>
                          <a:ea typeface="+mn-ea"/>
                          <a:cs typeface="+mn-cs"/>
                        </a:rPr>
                        <a:t>26</a:t>
                      </a:r>
                      <a:endParaRPr lang="en-US" sz="1800" b="0" i="0" dirty="0">
                        <a:highlight>
                          <a:srgbClr val="00FFFF"/>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highlight>
                            <a:srgbClr val="00FFFF"/>
                          </a:highlight>
                          <a:latin typeface="+mn-lt"/>
                          <a:ea typeface="+mn-ea"/>
                          <a:cs typeface="+mn-cs"/>
                        </a:rPr>
                        <a:t>80.8</a:t>
                      </a:r>
                      <a:endParaRPr lang="en-US" sz="1800" b="0" i="0" dirty="0">
                        <a:highlight>
                          <a:srgbClr val="00FFFF"/>
                        </a:highlight>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1545453"/>
                  </a:ext>
                </a:extLst>
              </a:tr>
              <a:tr h="396871">
                <a:tc>
                  <a:txBody>
                    <a:bodyPr/>
                    <a:lstStyle/>
                    <a:p>
                      <a:r>
                        <a:rPr lang="fr-FR" sz="1800" b="0" i="0" u="none" strike="noStrike" kern="1200" baseline="0" dirty="0">
                          <a:solidFill>
                            <a:schemeClr val="tx1"/>
                          </a:solidFill>
                          <a:latin typeface="+mn-lt"/>
                          <a:ea typeface="+mn-ea"/>
                          <a:cs typeface="+mn-cs"/>
                        </a:rPr>
                        <a:t>21</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0" u="none" strike="noStrike" kern="1200" baseline="0" dirty="0">
                          <a:solidFill>
                            <a:schemeClr val="tx1"/>
                          </a:solidFill>
                          <a:latin typeface="+mn-lt"/>
                          <a:ea typeface="+mn-ea"/>
                          <a:cs typeface="+mn-cs"/>
                        </a:rPr>
                        <a:t>France</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0" i="0" u="none" strike="noStrike" kern="1200" baseline="0" dirty="0">
                          <a:solidFill>
                            <a:schemeClr val="tx1"/>
                          </a:solidFill>
                          <a:latin typeface="+mn-lt"/>
                          <a:ea typeface="+mn-ea"/>
                          <a:cs typeface="+mn-cs"/>
                        </a:rPr>
                        <a:t>0.897</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0" i="0" u="none" strike="noStrike" kern="1200" baseline="0" dirty="0">
                          <a:solidFill>
                            <a:schemeClr val="tx1"/>
                          </a:solidFill>
                          <a:latin typeface="+mn-lt"/>
                          <a:ea typeface="+mn-ea"/>
                          <a:cs typeface="+mn-cs"/>
                        </a:rPr>
                        <a:t>25</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800" b="0" i="0" u="none" strike="noStrike" kern="1200" baseline="0" dirty="0">
                          <a:solidFill>
                            <a:schemeClr val="tx1"/>
                          </a:solidFill>
                          <a:latin typeface="+mn-lt"/>
                          <a:ea typeface="+mn-ea"/>
                          <a:cs typeface="+mn-cs"/>
                        </a:rPr>
                        <a:t>82.4</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9342522"/>
                  </a:ext>
                </a:extLst>
              </a:tr>
              <a:tr h="396871">
                <a:tc>
                  <a:txBody>
                    <a:bodyPr/>
                    <a:lstStyle/>
                    <a:p>
                      <a:r>
                        <a:rPr lang="fi-FI" sz="1800" b="0" i="0" u="none" strike="noStrike" kern="1200" baseline="0" dirty="0">
                          <a:solidFill>
                            <a:schemeClr val="tx1"/>
                          </a:solidFill>
                          <a:latin typeface="+mn-lt"/>
                          <a:ea typeface="+mn-ea"/>
                          <a:cs typeface="+mn-cs"/>
                        </a:rPr>
                        <a:t>27</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i-FI" sz="1800" b="0" i="0" u="none" strike="noStrike" kern="1200" baseline="0" dirty="0">
                          <a:solidFill>
                            <a:schemeClr val="tx1"/>
                          </a:solidFill>
                          <a:latin typeface="+mn-lt"/>
                          <a:ea typeface="+mn-ea"/>
                          <a:cs typeface="+mn-cs"/>
                        </a:rPr>
                        <a:t>Spain</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i-FI" sz="1800" b="0" i="0" u="none" strike="noStrike" kern="1200" baseline="0" dirty="0">
                          <a:solidFill>
                            <a:schemeClr val="tx1"/>
                          </a:solidFill>
                          <a:latin typeface="+mn-lt"/>
                          <a:ea typeface="+mn-ea"/>
                          <a:cs typeface="+mn-cs"/>
                        </a:rPr>
                        <a:t>0.884</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i-FI" sz="1800" b="0" i="0" u="none" strike="noStrike" kern="1200" baseline="0" dirty="0">
                          <a:solidFill>
                            <a:schemeClr val="tx1"/>
                          </a:solidFill>
                          <a:latin typeface="+mn-lt"/>
                          <a:ea typeface="+mn-ea"/>
                          <a:cs typeface="+mn-cs"/>
                        </a:rPr>
                        <a:t>34</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i-FI" sz="1800" b="0" i="0" u="none" strike="noStrike" kern="1200" baseline="0" dirty="0">
                          <a:solidFill>
                            <a:schemeClr val="tx1"/>
                          </a:solidFill>
                          <a:latin typeface="+mn-lt"/>
                          <a:ea typeface="+mn-ea"/>
                          <a:cs typeface="+mn-cs"/>
                        </a:rPr>
                        <a:t>82.8</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2837120"/>
                  </a:ext>
                </a:extLst>
              </a:tr>
              <a:tr h="396871">
                <a:tc>
                  <a:txBody>
                    <a:bodyPr/>
                    <a:lstStyle/>
                    <a:p>
                      <a:r>
                        <a:rPr lang="it-IT" sz="1800" b="0" i="0" u="none" strike="noStrike" kern="1200" baseline="0" dirty="0">
                          <a:solidFill>
                            <a:schemeClr val="tx1"/>
                          </a:solidFill>
                          <a:latin typeface="+mn-lt"/>
                          <a:ea typeface="+mn-ea"/>
                          <a:cs typeface="+mn-cs"/>
                        </a:rPr>
                        <a:t>45</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b="0" i="0" u="none" strike="noStrike" kern="1200" baseline="0">
                          <a:solidFill>
                            <a:schemeClr val="tx1"/>
                          </a:solidFill>
                          <a:latin typeface="+mn-lt"/>
                          <a:ea typeface="+mn-ea"/>
                          <a:cs typeface="+mn-cs"/>
                        </a:rPr>
                        <a:t>Argentina</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800" b="0" i="0" u="none" strike="noStrike" kern="1200" baseline="0" dirty="0">
                          <a:solidFill>
                            <a:schemeClr val="tx1"/>
                          </a:solidFill>
                          <a:latin typeface="+mn-lt"/>
                          <a:ea typeface="+mn-ea"/>
                          <a:cs typeface="+mn-cs"/>
                        </a:rPr>
                        <a:t>0.827</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800" b="0" i="0" u="none" strike="noStrike" kern="1200" baseline="0" dirty="0">
                          <a:solidFill>
                            <a:schemeClr val="tx1"/>
                          </a:solidFill>
                          <a:latin typeface="+mn-lt"/>
                          <a:ea typeface="+mn-ea"/>
                          <a:cs typeface="+mn-cs"/>
                        </a:rPr>
                        <a:t>57</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800" b="0" i="0" u="none" strike="noStrike" kern="1200" baseline="0" dirty="0">
                          <a:solidFill>
                            <a:schemeClr val="tx1"/>
                          </a:solidFill>
                          <a:latin typeface="+mn-lt"/>
                          <a:ea typeface="+mn-ea"/>
                          <a:cs typeface="+mn-cs"/>
                        </a:rPr>
                        <a:t>76.5</a:t>
                      </a:r>
                      <a:endParaRPr lang="en-US" sz="1800" b="0" i="0" dirty="0">
                        <a:latin typeface="+mn-lt"/>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1339757"/>
                  </a:ext>
                </a:extLst>
              </a:tr>
            </a:tbl>
          </a:graphicData>
        </a:graphic>
      </p:graphicFrame>
      <p:sp>
        <p:nvSpPr>
          <p:cNvPr id="7" name="TextBox 6">
            <a:extLst>
              <a:ext uri="{FF2B5EF4-FFF2-40B4-BE49-F238E27FC236}">
                <a16:creationId xmlns:a16="http://schemas.microsoft.com/office/drawing/2014/main" id="{CE782406-6AD7-86CF-B8A2-F80A43159BFB}"/>
              </a:ext>
            </a:extLst>
          </p:cNvPr>
          <p:cNvSpPr txBox="1"/>
          <p:nvPr/>
        </p:nvSpPr>
        <p:spPr>
          <a:xfrm>
            <a:off x="9828191" y="2049714"/>
            <a:ext cx="2087458" cy="1754326"/>
          </a:xfrm>
          <a:prstGeom prst="rect">
            <a:avLst/>
          </a:prstGeom>
          <a:noFill/>
        </p:spPr>
        <p:txBody>
          <a:bodyPr wrap="square">
            <a:spAutoFit/>
          </a:bodyPr>
          <a:lstStyle/>
          <a:p>
            <a:r>
              <a:rPr lang="en-US" sz="1800" dirty="0"/>
              <a:t>This table also illustrates the disparity that can be present between a nation’s wealth and the HDI.</a:t>
            </a:r>
            <a:endParaRPr lang="en-GB" dirty="0"/>
          </a:p>
        </p:txBody>
      </p:sp>
    </p:spTree>
    <p:extLst>
      <p:ext uri="{BB962C8B-B14F-4D97-AF65-F5344CB8AC3E}">
        <p14:creationId xmlns:p14="http://schemas.microsoft.com/office/powerpoint/2010/main" val="1679714082"/>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769441"/>
          </a:xfrm>
          <a:prstGeom prst="rect">
            <a:avLst/>
          </a:prstGeom>
          <a:noFill/>
        </p:spPr>
        <p:txBody>
          <a:bodyPr wrap="square" rtlCol="0">
            <a:spAutoFit/>
          </a:bodyPr>
          <a:lstStyle/>
          <a:p>
            <a:pPr marL="342900" lvl="0" indent="-342900">
              <a:buClr>
                <a:srgbClr val="E19825">
                  <a:lumMod val="75000"/>
                </a:srgbClr>
              </a:buClr>
              <a:buFont typeface="Arial" panose="020B0604020202020204" pitchFamily="34" charset="0"/>
              <a:buChar char="•"/>
            </a:pPr>
            <a:endParaRPr lang="en-GB" sz="2200" dirty="0">
              <a:solidFill>
                <a:prstClr val="black"/>
              </a:solidFill>
            </a:endParaRPr>
          </a:p>
          <a:p>
            <a:pPr marL="342900" lvl="0" indent="-342900">
              <a:buClr>
                <a:srgbClr val="E19825">
                  <a:lumMod val="75000"/>
                </a:srgbClr>
              </a:buClr>
              <a:buFont typeface="Arial" panose="020B0604020202020204" pitchFamily="34" charset="0"/>
              <a:buChar char="•"/>
            </a:pPr>
            <a:endParaRPr lang="en-GB" sz="2200" dirty="0">
              <a:solidFill>
                <a:prstClr val="black"/>
              </a:solidFill>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98</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Human Development Index</a:t>
            </a:r>
          </a:p>
        </p:txBody>
      </p:sp>
      <p:graphicFrame>
        <p:nvGraphicFramePr>
          <p:cNvPr id="10" name="Table 2">
            <a:extLst>
              <a:ext uri="{FF2B5EF4-FFF2-40B4-BE49-F238E27FC236}">
                <a16:creationId xmlns:a16="http://schemas.microsoft.com/office/drawing/2014/main" id="{29D972CA-628A-04A4-3E16-F285BE009B77}"/>
              </a:ext>
            </a:extLst>
          </p:cNvPr>
          <p:cNvGraphicFramePr>
            <a:graphicFrameLocks noGrp="1"/>
          </p:cNvGraphicFramePr>
          <p:nvPr/>
        </p:nvGraphicFramePr>
        <p:xfrm>
          <a:off x="591273" y="1443306"/>
          <a:ext cx="11295927" cy="5008509"/>
        </p:xfrm>
        <a:graphic>
          <a:graphicData uri="http://schemas.openxmlformats.org/drawingml/2006/table">
            <a:tbl>
              <a:tblPr firstRow="1" bandRow="1">
                <a:tableStyleId>{3B4B98B0-60AC-42C2-AFA5-B58CD77FA1E5}</a:tableStyleId>
              </a:tblPr>
              <a:tblGrid>
                <a:gridCol w="3728752">
                  <a:extLst>
                    <a:ext uri="{9D8B030D-6E8A-4147-A177-3AD203B41FA5}">
                      <a16:colId xmlns:a16="http://schemas.microsoft.com/office/drawing/2014/main" val="1435167427"/>
                    </a:ext>
                  </a:extLst>
                </a:gridCol>
                <a:gridCol w="1974046">
                  <a:extLst>
                    <a:ext uri="{9D8B030D-6E8A-4147-A177-3AD203B41FA5}">
                      <a16:colId xmlns:a16="http://schemas.microsoft.com/office/drawing/2014/main" val="2675723666"/>
                    </a:ext>
                  </a:extLst>
                </a:gridCol>
                <a:gridCol w="1535369">
                  <a:extLst>
                    <a:ext uri="{9D8B030D-6E8A-4147-A177-3AD203B41FA5}">
                      <a16:colId xmlns:a16="http://schemas.microsoft.com/office/drawing/2014/main" val="4152021249"/>
                    </a:ext>
                  </a:extLst>
                </a:gridCol>
                <a:gridCol w="1754707">
                  <a:extLst>
                    <a:ext uri="{9D8B030D-6E8A-4147-A177-3AD203B41FA5}">
                      <a16:colId xmlns:a16="http://schemas.microsoft.com/office/drawing/2014/main" val="1055104197"/>
                    </a:ext>
                  </a:extLst>
                </a:gridCol>
                <a:gridCol w="2303053">
                  <a:extLst>
                    <a:ext uri="{9D8B030D-6E8A-4147-A177-3AD203B41FA5}">
                      <a16:colId xmlns:a16="http://schemas.microsoft.com/office/drawing/2014/main" val="2910012495"/>
                    </a:ext>
                  </a:extLst>
                </a:gridCol>
              </a:tblGrid>
              <a:tr h="5916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HD</a:t>
                      </a:r>
                      <a:r>
                        <a:rPr lang="en-US" sz="1800" b="1" i="0" dirty="0">
                          <a:solidFill>
                            <a:srgbClr val="231F20"/>
                          </a:solidFill>
                          <a:latin typeface="+mn-lt"/>
                          <a:cs typeface="Gill Sans MT"/>
                        </a:rPr>
                        <a:t>I</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Rank</a:t>
                      </a:r>
                      <a:endParaRPr lang="en-US" sz="1800" b="1" i="0" dirty="0">
                        <a:latin typeface="+mn-lt"/>
                        <a:cs typeface="Gill Sans M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1" i="0" spc="5" dirty="0">
                          <a:solidFill>
                            <a:srgbClr val="231F20"/>
                          </a:solidFill>
                          <a:latin typeface="+mn-lt"/>
                          <a:cs typeface="Gill Sans MT"/>
                        </a:rPr>
                        <a:t>Count</a:t>
                      </a:r>
                      <a:r>
                        <a:rPr lang="en-US" sz="1800" b="1" i="0" spc="35" dirty="0">
                          <a:solidFill>
                            <a:srgbClr val="231F20"/>
                          </a:solidFill>
                          <a:latin typeface="+mn-lt"/>
                          <a:cs typeface="Gill Sans MT"/>
                        </a:rPr>
                        <a:t>r</a:t>
                      </a:r>
                      <a:r>
                        <a:rPr lang="en-US" sz="1800" b="1" i="0" dirty="0">
                          <a:solidFill>
                            <a:srgbClr val="231F20"/>
                          </a:solidFill>
                          <a:latin typeface="+mn-lt"/>
                          <a:cs typeface="Gill Sans MT"/>
                        </a:rPr>
                        <a:t>y</a:t>
                      </a:r>
                      <a:endParaRPr lang="en-US" sz="1800" b="1"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HD</a:t>
                      </a:r>
                      <a:r>
                        <a:rPr lang="en-US" sz="1800" b="1" i="0" dirty="0">
                          <a:solidFill>
                            <a:srgbClr val="231F20"/>
                          </a:solidFill>
                          <a:latin typeface="+mn-lt"/>
                          <a:cs typeface="Gill Sans MT"/>
                        </a:rPr>
                        <a:t>I</a:t>
                      </a:r>
                      <a:r>
                        <a:rPr lang="en-US" sz="1800" b="1" i="0" spc="-120" dirty="0">
                          <a:solidFill>
                            <a:srgbClr val="231F20"/>
                          </a:solidFill>
                          <a:latin typeface="+mn-lt"/>
                          <a:cs typeface="Gill Sans MT"/>
                        </a:rPr>
                        <a:t> </a:t>
                      </a:r>
                      <a:r>
                        <a:rPr lang="en-US" sz="1800" b="1" i="0" spc="-45" dirty="0">
                          <a:solidFill>
                            <a:srgbClr val="231F20"/>
                          </a:solidFill>
                          <a:latin typeface="+mn-lt"/>
                          <a:cs typeface="Gill Sans MT"/>
                        </a:rPr>
                        <a:t>V</a:t>
                      </a:r>
                      <a:r>
                        <a:rPr lang="en-US" sz="1800" b="1" i="0" spc="5" dirty="0">
                          <a:solidFill>
                            <a:srgbClr val="231F20"/>
                          </a:solidFill>
                          <a:latin typeface="+mn-lt"/>
                          <a:cs typeface="Gill Sans MT"/>
                        </a:rPr>
                        <a:t>alue</a:t>
                      </a:r>
                      <a:endParaRPr lang="en-US" sz="1800" b="1" i="0" dirty="0">
                        <a:latin typeface="+mn-lt"/>
                        <a:cs typeface="Gill Sans M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GN</a:t>
                      </a:r>
                      <a:r>
                        <a:rPr lang="en-US" sz="1800" b="1" i="0" dirty="0">
                          <a:solidFill>
                            <a:srgbClr val="231F20"/>
                          </a:solidFill>
                          <a:latin typeface="+mn-lt"/>
                          <a:cs typeface="Gill Sans MT"/>
                        </a:rPr>
                        <a:t>I</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pe</a:t>
                      </a:r>
                      <a:r>
                        <a:rPr lang="en-US" sz="1800" b="1" i="0" dirty="0">
                          <a:solidFill>
                            <a:srgbClr val="231F20"/>
                          </a:solidFill>
                          <a:latin typeface="+mn-lt"/>
                          <a:cs typeface="Gill Sans MT"/>
                        </a:rPr>
                        <a:t>r</a:t>
                      </a:r>
                      <a:endParaRPr lang="en-US" sz="1800" b="1" i="0" spc="15" dirty="0">
                        <a:solidFill>
                          <a:srgbClr val="231F20"/>
                        </a:solidFill>
                        <a:latin typeface="+mn-lt"/>
                        <a:cs typeface="Gill Sans M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C</a:t>
                      </a:r>
                      <a:r>
                        <a:rPr lang="en-US" sz="1800" b="1" i="0" dirty="0">
                          <a:solidFill>
                            <a:srgbClr val="231F20"/>
                          </a:solidFill>
                          <a:latin typeface="+mn-lt"/>
                          <a:cs typeface="Gill Sans MT"/>
                        </a:rPr>
                        <a:t>a</a:t>
                      </a:r>
                      <a:r>
                        <a:rPr lang="en-US" sz="1800" b="1" i="0" spc="5" dirty="0">
                          <a:solidFill>
                            <a:srgbClr val="231F20"/>
                          </a:solidFill>
                          <a:latin typeface="+mn-lt"/>
                          <a:cs typeface="Gill Sans MT"/>
                        </a:rPr>
                        <a:t>pita Rank</a:t>
                      </a:r>
                      <a:endParaRPr lang="en-US" sz="1800" b="1"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Li</a:t>
                      </a:r>
                      <a:r>
                        <a:rPr lang="en-US" sz="1800" b="1" i="0" dirty="0">
                          <a:solidFill>
                            <a:srgbClr val="231F20"/>
                          </a:solidFill>
                          <a:latin typeface="+mn-lt"/>
                          <a:cs typeface="Gill Sans MT"/>
                        </a:rPr>
                        <a:t>fe</a:t>
                      </a:r>
                      <a:r>
                        <a:rPr lang="en-US" sz="1800" b="1" i="0" spc="15" dirty="0">
                          <a:solidFill>
                            <a:srgbClr val="231F20"/>
                          </a:solidFill>
                          <a:latin typeface="+mn-lt"/>
                          <a:cs typeface="Gill Sans MT"/>
                        </a:rPr>
                        <a:t> </a:t>
                      </a:r>
                      <a:r>
                        <a:rPr lang="en-US" sz="1800" b="1" i="0" spc="5" dirty="0">
                          <a:solidFill>
                            <a:srgbClr val="231F20"/>
                          </a:solidFill>
                          <a:latin typeface="+mn-lt"/>
                          <a:cs typeface="Gill Sans MT"/>
                        </a:rPr>
                        <a:t>Expectanc</a:t>
                      </a:r>
                      <a:r>
                        <a:rPr lang="en-US" sz="1800" b="1" i="0" dirty="0">
                          <a:solidFill>
                            <a:srgbClr val="231F20"/>
                          </a:solidFill>
                          <a:latin typeface="+mn-lt"/>
                          <a:cs typeface="Gill Sans MT"/>
                        </a:rPr>
                        <a:t>y</a:t>
                      </a:r>
                      <a:endParaRPr lang="en-US" sz="1800" b="1" i="0" spc="15" dirty="0">
                        <a:solidFill>
                          <a:srgbClr val="231F20"/>
                        </a:solidFill>
                        <a:latin typeface="+mn-lt"/>
                        <a:cs typeface="Gill Sans M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spc="5" dirty="0">
                          <a:solidFill>
                            <a:srgbClr val="231F20"/>
                          </a:solidFill>
                          <a:latin typeface="+mn-lt"/>
                          <a:cs typeface="Gill Sans MT"/>
                        </a:rPr>
                        <a:t>at Bi</a:t>
                      </a:r>
                      <a:r>
                        <a:rPr lang="en-US" sz="1800" b="1" i="0" spc="25" dirty="0">
                          <a:solidFill>
                            <a:srgbClr val="231F20"/>
                          </a:solidFill>
                          <a:latin typeface="+mn-lt"/>
                          <a:cs typeface="Gill Sans MT"/>
                        </a:rPr>
                        <a:t>r</a:t>
                      </a:r>
                      <a:r>
                        <a:rPr lang="en-US" sz="1800" b="1" i="0" spc="5" dirty="0">
                          <a:solidFill>
                            <a:srgbClr val="231F20"/>
                          </a:solidFill>
                          <a:latin typeface="+mn-lt"/>
                          <a:cs typeface="Gill Sans MT"/>
                        </a:rPr>
                        <a:t>t</a:t>
                      </a:r>
                      <a:r>
                        <a:rPr lang="en-US" sz="1800" b="1" i="0" dirty="0">
                          <a:solidFill>
                            <a:srgbClr val="231F20"/>
                          </a:solidFill>
                          <a:latin typeface="+mn-lt"/>
                          <a:cs typeface="Gill Sans MT"/>
                        </a:rPr>
                        <a:t>h</a:t>
                      </a:r>
                      <a:r>
                        <a:rPr lang="en-US" sz="1800" b="1" i="0" spc="15" baseline="0" dirty="0">
                          <a:solidFill>
                            <a:srgbClr val="231F20"/>
                          </a:solidFill>
                          <a:latin typeface="+mn-lt"/>
                          <a:cs typeface="Gill Sans MT"/>
                        </a:rPr>
                        <a:t> </a:t>
                      </a:r>
                      <a:r>
                        <a:rPr lang="en-US" sz="1800" b="1" i="0" spc="5" dirty="0">
                          <a:solidFill>
                            <a:srgbClr val="231F20"/>
                          </a:solidFill>
                          <a:latin typeface="+mn-lt"/>
                          <a:cs typeface="Gill Sans MT"/>
                        </a:rPr>
                        <a:t>(</a:t>
                      </a:r>
                      <a:r>
                        <a:rPr lang="en-US" sz="1800" b="1" i="0" spc="-110" dirty="0">
                          <a:solidFill>
                            <a:srgbClr val="231F20"/>
                          </a:solidFill>
                          <a:latin typeface="+mn-lt"/>
                          <a:cs typeface="Gill Sans MT"/>
                        </a:rPr>
                        <a:t>Y</a:t>
                      </a:r>
                      <a:r>
                        <a:rPr lang="en-US" sz="1800" b="1" i="0" spc="5" dirty="0">
                          <a:solidFill>
                            <a:srgbClr val="231F20"/>
                          </a:solidFill>
                          <a:latin typeface="+mn-lt"/>
                          <a:cs typeface="Gill Sans MT"/>
                        </a:rPr>
                        <a:t>ears)</a:t>
                      </a:r>
                      <a:endParaRPr lang="en-US" sz="1800" b="1"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26781468"/>
                  </a:ext>
                </a:extLst>
              </a:tr>
              <a:tr h="365443">
                <a:tc>
                  <a:txBody>
                    <a:bodyPr/>
                    <a:lstStyle/>
                    <a:p>
                      <a:pPr algn="ctr"/>
                      <a:r>
                        <a:rPr lang="en-US" sz="1800" b="0" i="0" dirty="0">
                          <a:solidFill>
                            <a:srgbClr val="231F20"/>
                          </a:solidFill>
                          <a:latin typeface="+mn-lt"/>
                          <a:cs typeface="Times New Roman"/>
                        </a:rPr>
                        <a:t>High Human Development</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2718589"/>
                  </a:ext>
                </a:extLst>
              </a:tr>
              <a:tr h="348041">
                <a:tc>
                  <a:txBody>
                    <a:bodyPr/>
                    <a:lstStyle/>
                    <a:p>
                      <a:pPr algn="ctr"/>
                      <a:r>
                        <a:rPr lang="en-US" sz="1800" b="0" i="0" u="none" strike="noStrike" kern="1200" baseline="0" dirty="0">
                          <a:solidFill>
                            <a:schemeClr val="tx1"/>
                          </a:solidFill>
                          <a:latin typeface="+mn-lt"/>
                          <a:ea typeface="+mn-ea"/>
                          <a:cs typeface="+mn-cs"/>
                        </a:rPr>
                        <a:t>49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Russia</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0.804</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 50</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70.3</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7095983"/>
                  </a:ext>
                </a:extLst>
              </a:tr>
              <a:tr h="348041">
                <a:tc>
                  <a:txBody>
                    <a:bodyPr/>
                    <a:lstStyle/>
                    <a:p>
                      <a:pPr algn="ctr"/>
                      <a:r>
                        <a:rPr lang="es-ES" sz="1800" b="0" i="0" u="none" strike="noStrike" kern="1200" baseline="0" dirty="0">
                          <a:solidFill>
                            <a:schemeClr val="tx1"/>
                          </a:solidFill>
                          <a:latin typeface="+mn-lt"/>
                          <a:ea typeface="+mn-ea"/>
                          <a:cs typeface="+mn-cs"/>
                        </a:rPr>
                        <a:t>77</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800" b="0" i="0" u="none" strike="noStrike" kern="1200" baseline="0" dirty="0">
                          <a:solidFill>
                            <a:schemeClr val="tx1"/>
                          </a:solidFill>
                          <a:latin typeface="+mn-lt"/>
                          <a:ea typeface="+mn-ea"/>
                          <a:cs typeface="+mn-cs"/>
                        </a:rPr>
                        <a:t>Mexico</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800" b="0" i="0" u="none" strike="noStrike" kern="1200" baseline="0" dirty="0">
                          <a:solidFill>
                            <a:schemeClr val="tx1"/>
                          </a:solidFill>
                          <a:latin typeface="+mn-lt"/>
                          <a:ea typeface="+mn-ea"/>
                          <a:cs typeface="+mn-cs"/>
                        </a:rPr>
                        <a:t>0.762</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800" b="0" i="0" u="none" strike="noStrike" kern="1200" baseline="0" dirty="0">
                          <a:solidFill>
                            <a:schemeClr val="tx1"/>
                          </a:solidFill>
                          <a:latin typeface="+mn-lt"/>
                          <a:ea typeface="+mn-ea"/>
                          <a:cs typeface="+mn-cs"/>
                        </a:rPr>
                        <a:t> 68</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800" b="0" i="0" u="none" strike="noStrike" kern="1200" baseline="0" dirty="0">
                          <a:solidFill>
                            <a:schemeClr val="tx1"/>
                          </a:solidFill>
                          <a:latin typeface="+mn-lt"/>
                          <a:ea typeface="+mn-ea"/>
                          <a:cs typeface="+mn-cs"/>
                        </a:rPr>
                        <a:t>77.0</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886285"/>
                  </a:ext>
                </a:extLst>
              </a:tr>
              <a:tr h="348041">
                <a:tc>
                  <a:txBody>
                    <a:bodyPr/>
                    <a:lstStyle/>
                    <a:p>
                      <a:pPr algn="ctr"/>
                      <a:r>
                        <a:rPr lang="en-US" sz="1800" b="0" i="0" u="none" strike="noStrike" kern="1200" baseline="0" dirty="0">
                          <a:solidFill>
                            <a:schemeClr val="tx1"/>
                          </a:solidFill>
                          <a:latin typeface="+mn-lt"/>
                          <a:ea typeface="+mn-ea"/>
                          <a:cs typeface="+mn-cs"/>
                        </a:rPr>
                        <a:t>90</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China</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pl-PL" sz="1800" b="0" i="0" u="none" strike="noStrike" kern="1200" baseline="0" dirty="0">
                          <a:solidFill>
                            <a:schemeClr val="tx1"/>
                          </a:solidFill>
                          <a:latin typeface="+mn-lt"/>
                          <a:ea typeface="+mn-ea"/>
                          <a:cs typeface="+mn-cs"/>
                        </a:rPr>
                        <a:t>0.73</a:t>
                      </a:r>
                      <a:r>
                        <a:rPr lang="en-US" sz="1800" b="0" i="0" u="none" strike="noStrike" kern="1200" baseline="0" dirty="0">
                          <a:solidFill>
                            <a:schemeClr val="tx1"/>
                          </a:solidFill>
                          <a:latin typeface="+mn-lt"/>
                          <a:ea typeface="+mn-ea"/>
                          <a:cs typeface="+mn-cs"/>
                        </a:rPr>
                        <a:t>8</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 83</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1800" b="0" i="0" u="none" strike="noStrike" kern="1200" baseline="0" dirty="0">
                          <a:solidFill>
                            <a:schemeClr val="tx1"/>
                          </a:solidFill>
                          <a:latin typeface="+mn-lt"/>
                          <a:ea typeface="+mn-ea"/>
                          <a:cs typeface="+mn-cs"/>
                        </a:rPr>
                        <a:t>7</a:t>
                      </a:r>
                      <a:r>
                        <a:rPr lang="en-US" sz="1800" b="0" i="0" u="none" strike="noStrike" kern="1200" baseline="0" dirty="0">
                          <a:solidFill>
                            <a:schemeClr val="tx1"/>
                          </a:solidFill>
                          <a:latin typeface="+mn-lt"/>
                          <a:ea typeface="+mn-ea"/>
                          <a:cs typeface="+mn-cs"/>
                        </a:rPr>
                        <a:t>6.0</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10334762"/>
                  </a:ext>
                </a:extLst>
              </a:tr>
              <a:tr h="4365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dirty="0">
                          <a:solidFill>
                            <a:srgbClr val="231F20"/>
                          </a:solidFill>
                          <a:latin typeface="+mn-lt"/>
                          <a:cs typeface="Times New Roman"/>
                        </a:rPr>
                        <a:t>Medium Human Development</a:t>
                      </a:r>
                      <a:endParaRPr lang="en-US" sz="1800" b="0" i="0" dirty="0">
                        <a:latin typeface="+mn-lt"/>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70988121"/>
                  </a:ext>
                </a:extLst>
              </a:tr>
              <a:tr h="348041">
                <a:tc>
                  <a:txBody>
                    <a:bodyPr/>
                    <a:lstStyle/>
                    <a:p>
                      <a:pPr algn="ctr"/>
                      <a:r>
                        <a:rPr lang="en-US" sz="1800" b="0" i="0" u="none" strike="noStrike" kern="1200" baseline="0" dirty="0">
                          <a:solidFill>
                            <a:schemeClr val="tx1"/>
                          </a:solidFill>
                          <a:latin typeface="+mn-lt"/>
                          <a:ea typeface="+mn-ea"/>
                          <a:cs typeface="+mn-cs"/>
                        </a:rPr>
                        <a:t>111</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Egypt</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0.691</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104</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71.3</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9367377"/>
                  </a:ext>
                </a:extLst>
              </a:tr>
              <a:tr h="348041">
                <a:tc>
                  <a:txBody>
                    <a:bodyPr/>
                    <a:lstStyle/>
                    <a:p>
                      <a:pPr algn="ctr"/>
                      <a:r>
                        <a:rPr lang="en-US" sz="1800" b="0" i="0" u="none" strike="noStrike" kern="1200" baseline="0" dirty="0">
                          <a:solidFill>
                            <a:schemeClr val="tx1"/>
                          </a:solidFill>
                          <a:latin typeface="+mn-lt"/>
                          <a:ea typeface="+mn-ea"/>
                          <a:cs typeface="+mn-cs"/>
                        </a:rPr>
                        <a:t>119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South Africa</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0.666</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89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57.7</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0069114"/>
                  </a:ext>
                </a:extLst>
              </a:tr>
              <a:tr h="348041">
                <a:tc>
                  <a:txBody>
                    <a:bodyPr/>
                    <a:lstStyle/>
                    <a:p>
                      <a:pPr algn="ctr"/>
                      <a:r>
                        <a:rPr lang="en-US" sz="1800" b="0" i="0" u="none" strike="noStrike" kern="1200" baseline="0" dirty="0">
                          <a:solidFill>
                            <a:schemeClr val="tx1"/>
                          </a:solidFill>
                          <a:latin typeface="+mn-lt"/>
                          <a:ea typeface="+mn-ea"/>
                          <a:cs typeface="+mn-cs"/>
                        </a:rPr>
                        <a:t>139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Bangladesh</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0.579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147</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0" i="0" u="none" strike="noStrike" kern="1200" baseline="0" dirty="0">
                          <a:solidFill>
                            <a:schemeClr val="tx1"/>
                          </a:solidFill>
                          <a:latin typeface="+mn-lt"/>
                          <a:ea typeface="+mn-ea"/>
                          <a:cs typeface="+mn-cs"/>
                        </a:rPr>
                        <a:t>72.0</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17425620"/>
                  </a:ext>
                </a:extLst>
              </a:tr>
              <a:tr h="34804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dirty="0">
                          <a:solidFill>
                            <a:srgbClr val="231F20"/>
                          </a:solidFill>
                          <a:latin typeface="+mn-lt"/>
                          <a:cs typeface="Times New Roman"/>
                        </a:rPr>
                        <a:t>Low Human Development</a:t>
                      </a:r>
                      <a:endParaRPr lang="en-US" sz="1800" b="0"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baseline="0" dirty="0">
                          <a:solidFill>
                            <a:schemeClr val="bg1"/>
                          </a:solidFill>
                        </a:rPr>
                        <a:t>Blank</a:t>
                      </a:r>
                      <a:endParaRPr lang="en-US"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4626995"/>
                  </a:ext>
                </a:extLst>
              </a:tr>
              <a:tr h="348041">
                <a:tc>
                  <a:txBody>
                    <a:bodyPr/>
                    <a:lstStyle/>
                    <a:p>
                      <a:pPr algn="ctr"/>
                      <a:r>
                        <a:rPr lang="en-US" sz="1800" b="0" i="0" u="none" strike="noStrike" kern="1200" baseline="0" dirty="0">
                          <a:solidFill>
                            <a:schemeClr val="tx1"/>
                          </a:solidFill>
                          <a:latin typeface="+mn-lt"/>
                          <a:ea typeface="+mn-ea"/>
                          <a:cs typeface="+mn-cs"/>
                        </a:rPr>
                        <a:t>152</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Nigeria</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0.527</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129</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53.1</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7822143"/>
                  </a:ext>
                </a:extLst>
              </a:tr>
              <a:tr h="636698">
                <a:tc>
                  <a:txBody>
                    <a:bodyPr/>
                    <a:lstStyle/>
                    <a:p>
                      <a:pPr algn="ctr"/>
                      <a:r>
                        <a:rPr lang="en-US" sz="1800" b="0" i="0" u="none" strike="noStrike" kern="1200" baseline="0" dirty="0">
                          <a:solidFill>
                            <a:schemeClr val="tx1"/>
                          </a:solidFill>
                          <a:latin typeface="+mn-lt"/>
                          <a:ea typeface="+mn-ea"/>
                          <a:cs typeface="+mn-cs"/>
                        </a:rPr>
                        <a:t>188</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00FFFF"/>
                          </a:highlight>
                          <a:latin typeface="+mn-lt"/>
                          <a:ea typeface="+mn-ea"/>
                          <a:cs typeface="+mn-cs"/>
                        </a:rPr>
                        <a:t>Central African Rep.</a:t>
                      </a:r>
                      <a:endParaRPr lang="en-US" sz="1800" b="0" i="0" dirty="0">
                        <a:highlight>
                          <a:srgbClr val="00FFFF"/>
                        </a:highlight>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00FFFF"/>
                          </a:highlight>
                          <a:latin typeface="+mn-lt"/>
                          <a:ea typeface="+mn-ea"/>
                          <a:cs typeface="+mn-cs"/>
                        </a:rPr>
                        <a:t>0.352</a:t>
                      </a:r>
                      <a:endParaRPr lang="en-US" sz="1800" b="0" i="0" dirty="0">
                        <a:highlight>
                          <a:srgbClr val="00FFFF"/>
                        </a:highlight>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mn-lt"/>
                          <a:ea typeface="+mn-ea"/>
                          <a:cs typeface="+mn-cs"/>
                        </a:rPr>
                        <a:t>192</a:t>
                      </a:r>
                      <a:endParaRPr lang="en-US" sz="1800" b="0" i="0" dirty="0">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highlight>
                            <a:srgbClr val="00FFFF"/>
                          </a:highlight>
                          <a:latin typeface="+mn-lt"/>
                          <a:ea typeface="+mn-ea"/>
                          <a:cs typeface="+mn-cs"/>
                        </a:rPr>
                        <a:t>51.5</a:t>
                      </a:r>
                      <a:endParaRPr lang="en-US" sz="1800" b="0" i="0" dirty="0">
                        <a:highlight>
                          <a:srgbClr val="00FFFF"/>
                        </a:highlight>
                        <a:latin typeface="+mn-lt"/>
                      </a:endParaRPr>
                    </a:p>
                  </a:txBody>
                  <a:tcPr marL="88751" marR="887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57039059"/>
                  </a:ext>
                </a:extLst>
              </a:tr>
            </a:tbl>
          </a:graphicData>
        </a:graphic>
      </p:graphicFrame>
    </p:spTree>
    <p:extLst>
      <p:ext uri="{BB962C8B-B14F-4D97-AF65-F5344CB8AC3E}">
        <p14:creationId xmlns:p14="http://schemas.microsoft.com/office/powerpoint/2010/main" val="3365322720"/>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A76129-6A41-4F49-BE2B-B497D18E671C}"/>
              </a:ext>
            </a:extLst>
          </p:cNvPr>
          <p:cNvSpPr txBox="1"/>
          <p:nvPr/>
        </p:nvSpPr>
        <p:spPr>
          <a:xfrm>
            <a:off x="304800" y="1058586"/>
            <a:ext cx="11614484" cy="5678478"/>
          </a:xfrm>
          <a:prstGeom prst="rect">
            <a:avLst/>
          </a:prstGeom>
          <a:noFill/>
        </p:spPr>
        <p:txBody>
          <a:bodyPr wrap="square" rtlCol="0">
            <a:spAutoFit/>
          </a:bodyPr>
          <a:lstStyle/>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lang="en-US" sz="2200" dirty="0">
                <a:latin typeface="Arial"/>
              </a:rPr>
              <a:t>Risk factor is important when an investors plan to invest in another country.</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lang="en-US" sz="2200" dirty="0">
                <a:latin typeface="Arial"/>
              </a:rPr>
              <a:t>We focused on the economic risk (in week 1) and how we can use different strategies to reduce risk (e.g. Using </a:t>
            </a:r>
            <a:r>
              <a:rPr lang="en-US" sz="2200" dirty="0">
                <a:solidFill>
                  <a:srgbClr val="FF0000"/>
                </a:solidFill>
                <a:latin typeface="Arial"/>
              </a:rPr>
              <a:t>Options</a:t>
            </a:r>
            <a:r>
              <a:rPr lang="en-US" sz="2200" dirty="0">
                <a:latin typeface="Arial"/>
              </a:rPr>
              <a:t> or </a:t>
            </a:r>
            <a:r>
              <a:rPr lang="en-US" sz="2200" dirty="0">
                <a:solidFill>
                  <a:srgbClr val="FF0000"/>
                </a:solidFill>
                <a:latin typeface="Arial"/>
              </a:rPr>
              <a:t>forward contracts</a:t>
            </a:r>
            <a:r>
              <a:rPr lang="en-US" sz="2200" dirty="0">
                <a:latin typeface="Arial"/>
              </a:rPr>
              <a:t>).</a:t>
            </a:r>
          </a:p>
          <a:p>
            <a:pPr marR="0" lvl="1" algn="l" defTabSz="914400" rtl="0" eaLnBrk="1" fontAlgn="auto" latinLnBrk="0" hangingPunct="1">
              <a:lnSpc>
                <a:spcPct val="100000"/>
              </a:lnSpc>
              <a:spcBef>
                <a:spcPts val="600"/>
              </a:spcBef>
              <a:spcAft>
                <a:spcPts val="0"/>
              </a:spcAft>
              <a:buClr>
                <a:srgbClr val="007FA3"/>
              </a:buClr>
              <a:buSzTx/>
              <a:tabLst/>
              <a:defRPr/>
            </a:pPr>
            <a:r>
              <a:rPr lang="en-US" sz="2200" dirty="0">
                <a:latin typeface="Arial"/>
              </a:rPr>
              <a:t> </a:t>
            </a:r>
            <a:r>
              <a:rPr kumimoji="0" lang="en-US" sz="2200" b="1" i="0" u="none" strike="noStrike" kern="1200" cap="none" spc="0" normalizeH="0" baseline="0" noProof="0" dirty="0">
                <a:ln>
                  <a:noFill/>
                </a:ln>
                <a:effectLst/>
                <a:uLnTx/>
                <a:uFillTx/>
                <a:latin typeface="Arial"/>
                <a:ea typeface="+mn-ea"/>
                <a:cs typeface="+mn-cs"/>
              </a:rPr>
              <a:t>Now we would like to focus on the political risks: </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endParaRPr kumimoji="0" lang="en-US" sz="800" b="1" i="0" u="none" strike="noStrike" kern="1200" cap="none" spc="0" normalizeH="0" baseline="0" noProof="0" dirty="0">
              <a:ln>
                <a:noFill/>
              </a:ln>
              <a:effectLst/>
              <a:uLnTx/>
              <a:uFillTx/>
              <a:latin typeface="Arial"/>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200" b="1" i="0" u="none" strike="noStrike" kern="1200" cap="none" spc="0" normalizeH="0" baseline="0" noProof="0" dirty="0">
                <a:ln>
                  <a:noFill/>
                </a:ln>
                <a:solidFill>
                  <a:srgbClr val="FF0000"/>
                </a:solidFill>
                <a:effectLst/>
                <a:uLnTx/>
                <a:uFillTx/>
                <a:latin typeface="Arial"/>
                <a:ea typeface="+mn-ea"/>
                <a:cs typeface="+mn-cs"/>
              </a:rPr>
              <a:t>Property seizure</a:t>
            </a:r>
            <a:r>
              <a:rPr kumimoji="0" lang="en-US" sz="2200" b="0" i="0" u="none" strike="noStrike" kern="1200" cap="none" spc="0" normalizeH="0" baseline="0" noProof="0" dirty="0">
                <a:ln>
                  <a:noFill/>
                </a:ln>
                <a:solidFill>
                  <a:prstClr val="black"/>
                </a:solidFill>
                <a:effectLst/>
                <a:uLnTx/>
                <a:uFillTx/>
                <a:latin typeface="Arial"/>
                <a:ea typeface="+mn-ea"/>
                <a:cs typeface="+mn-cs"/>
              </a:rPr>
              <a:t>: </a:t>
            </a:r>
            <a:r>
              <a:rPr kumimoji="0" lang="en-US" sz="2200" b="1" i="0" u="none" strike="noStrike" kern="1200" cap="none" spc="0" normalizeH="0" baseline="0" noProof="0" dirty="0">
                <a:ln>
                  <a:noFill/>
                </a:ln>
                <a:solidFill>
                  <a:prstClr val="black"/>
                </a:solidFill>
                <a:effectLst/>
                <a:uLnTx/>
                <a:uFillTx/>
                <a:latin typeface="Arial"/>
                <a:ea typeface="+mn-ea"/>
                <a:cs typeface="+mn-cs"/>
              </a:rPr>
              <a:t>confiscation</a:t>
            </a:r>
            <a:r>
              <a:rPr kumimoji="0" lang="en-US" sz="2200" b="0" i="0" u="none" strike="noStrike" kern="1200" cap="none" spc="0" normalizeH="0" baseline="0" noProof="0" dirty="0">
                <a:ln>
                  <a:noFill/>
                </a:ln>
                <a:solidFill>
                  <a:prstClr val="black"/>
                </a:solidFill>
                <a:effectLst/>
                <a:uLnTx/>
                <a:uFillTx/>
                <a:latin typeface="Arial"/>
                <a:ea typeface="+mn-ea"/>
                <a:cs typeface="+mn-cs"/>
              </a:rPr>
              <a:t> (without compensation), </a:t>
            </a:r>
            <a:r>
              <a:rPr kumimoji="0" lang="en-US" sz="2200" b="1" i="0" u="none" strike="noStrike" kern="1200" cap="none" spc="0" normalizeH="0" baseline="0" noProof="0" dirty="0">
                <a:ln>
                  <a:noFill/>
                </a:ln>
                <a:solidFill>
                  <a:prstClr val="black"/>
                </a:solidFill>
                <a:effectLst/>
                <a:uLnTx/>
                <a:uFillTx/>
                <a:latin typeface="Arial"/>
                <a:ea typeface="+mn-ea"/>
                <a:cs typeface="+mn-cs"/>
              </a:rPr>
              <a:t>expropriation</a:t>
            </a:r>
            <a:r>
              <a:rPr kumimoji="0" lang="en-US" sz="2200" b="0" i="0" u="none" strike="noStrike" kern="1200" cap="none" spc="0" normalizeH="0" baseline="0" noProof="0" dirty="0">
                <a:ln>
                  <a:noFill/>
                </a:ln>
                <a:solidFill>
                  <a:prstClr val="black"/>
                </a:solidFill>
                <a:effectLst/>
                <a:uLnTx/>
                <a:uFillTx/>
                <a:latin typeface="Arial"/>
                <a:ea typeface="+mn-ea"/>
                <a:cs typeface="+mn-cs"/>
              </a:rPr>
              <a:t> (with compensation), or </a:t>
            </a:r>
            <a:r>
              <a:rPr kumimoji="0" lang="en-US" sz="2200" b="1" i="0" u="none" strike="noStrike" kern="1200" cap="none" spc="0" normalizeH="0" baseline="0" noProof="0" dirty="0">
                <a:ln>
                  <a:noFill/>
                </a:ln>
                <a:solidFill>
                  <a:prstClr val="black"/>
                </a:solidFill>
                <a:effectLst/>
                <a:uLnTx/>
                <a:uFillTx/>
                <a:latin typeface="Arial"/>
                <a:ea typeface="+mn-ea"/>
                <a:cs typeface="+mn-cs"/>
              </a:rPr>
              <a:t>nationalisation</a:t>
            </a:r>
            <a:r>
              <a:rPr kumimoji="0" lang="en-US" sz="2200" b="0" i="0" u="none" strike="noStrike" kern="1200" cap="none" spc="0" normalizeH="0" baseline="0" noProof="0" dirty="0">
                <a:ln>
                  <a:noFill/>
                </a:ln>
                <a:solidFill>
                  <a:prstClr val="black"/>
                </a:solidFill>
                <a:effectLst/>
                <a:uLnTx/>
                <a:uFillTx/>
                <a:latin typeface="Arial"/>
                <a:ea typeface="+mn-ea"/>
                <a:cs typeface="+mn-cs"/>
              </a:rPr>
              <a:t> (Egypt, Iran, Cuba)</a:t>
            </a:r>
            <a:r>
              <a:rPr lang="en-GB" sz="2200" dirty="0">
                <a:solidFill>
                  <a:prstClr val="black"/>
                </a:solidFill>
                <a:latin typeface="Arial"/>
                <a:sym typeface="Wingdings" panose="05000000000000000000" pitchFamily="2" charset="2"/>
              </a:rPr>
              <a:t> </a:t>
            </a:r>
          </a:p>
          <a:p>
            <a:pPr marR="0" lvl="1" algn="l" defTabSz="914400" rtl="0" eaLnBrk="1" fontAlgn="auto" latinLnBrk="0" hangingPunct="1">
              <a:lnSpc>
                <a:spcPct val="100000"/>
              </a:lnSpc>
              <a:spcBef>
                <a:spcPts val="600"/>
              </a:spcBef>
              <a:spcAft>
                <a:spcPts val="0"/>
              </a:spcAft>
              <a:buClr>
                <a:srgbClr val="007FA3"/>
              </a:buClr>
              <a:buSzTx/>
              <a:tabLst/>
              <a:defRPr/>
            </a:pPr>
            <a:r>
              <a:rPr lang="en-GB" sz="2200" b="1" u="sng" dirty="0">
                <a:solidFill>
                  <a:schemeClr val="accent1"/>
                </a:solidFill>
                <a:latin typeface="Arial"/>
                <a:sym typeface="Wingdings" panose="05000000000000000000" pitchFamily="2" charset="2"/>
              </a:rPr>
              <a:t>Confiscation</a:t>
            </a:r>
            <a:r>
              <a:rPr lang="en-GB" sz="2200" dirty="0">
                <a:solidFill>
                  <a:prstClr val="black"/>
                </a:solidFill>
                <a:latin typeface="Arial"/>
                <a:sym typeface="Wingdings" panose="05000000000000000000" pitchFamily="2" charset="2"/>
              </a:rPr>
              <a:t>: </a:t>
            </a:r>
            <a:r>
              <a:rPr lang="en-GB" sz="2200" dirty="0">
                <a:solidFill>
                  <a:schemeClr val="accent1"/>
                </a:solidFill>
                <a:latin typeface="Arial"/>
                <a:sym typeface="Wingdings" panose="05000000000000000000" pitchFamily="2" charset="2"/>
              </a:rPr>
              <a:t>Cuban government faces nearly </a:t>
            </a:r>
            <a:r>
              <a:rPr lang="en-GB" sz="2200" dirty="0">
                <a:solidFill>
                  <a:srgbClr val="FF0000"/>
                </a:solidFill>
                <a:latin typeface="Arial"/>
                <a:sym typeface="Wingdings" panose="05000000000000000000" pitchFamily="2" charset="2"/>
              </a:rPr>
              <a:t>6,000</a:t>
            </a:r>
            <a:r>
              <a:rPr lang="en-GB" sz="2200" dirty="0">
                <a:solidFill>
                  <a:schemeClr val="accent1"/>
                </a:solidFill>
                <a:latin typeface="Arial"/>
                <a:sym typeface="Wingdings" panose="05000000000000000000" pitchFamily="2" charset="2"/>
              </a:rPr>
              <a:t> company claims valued at </a:t>
            </a:r>
            <a:r>
              <a:rPr lang="en-GB" sz="2200" dirty="0">
                <a:solidFill>
                  <a:srgbClr val="FF0000"/>
                </a:solidFill>
                <a:latin typeface="Arial"/>
                <a:sym typeface="Wingdings" panose="05000000000000000000" pitchFamily="2" charset="2"/>
              </a:rPr>
              <a:t>$20 </a:t>
            </a:r>
            <a:r>
              <a:rPr lang="en-GB" sz="2200" dirty="0">
                <a:solidFill>
                  <a:schemeClr val="accent1"/>
                </a:solidFill>
                <a:latin typeface="Arial"/>
                <a:sym typeface="Wingdings" panose="05000000000000000000" pitchFamily="2" charset="2"/>
              </a:rPr>
              <a:t>billion.</a:t>
            </a:r>
          </a:p>
          <a:p>
            <a:pPr marR="0" lvl="1" algn="l" defTabSz="914400" rtl="0" eaLnBrk="1" fontAlgn="auto" latinLnBrk="0" hangingPunct="1">
              <a:lnSpc>
                <a:spcPct val="100000"/>
              </a:lnSpc>
              <a:spcBef>
                <a:spcPts val="600"/>
              </a:spcBef>
              <a:spcAft>
                <a:spcPts val="0"/>
              </a:spcAft>
              <a:buClr>
                <a:srgbClr val="007FA3"/>
              </a:buClr>
              <a:buSzTx/>
              <a:tabLst/>
              <a:defRPr/>
            </a:pPr>
            <a:r>
              <a:rPr lang="en-GB" sz="2200" b="1" u="sng" dirty="0">
                <a:solidFill>
                  <a:schemeClr val="accent1"/>
                </a:solidFill>
                <a:latin typeface="Arial"/>
                <a:sym typeface="Wingdings" panose="05000000000000000000" pitchFamily="2" charset="2"/>
              </a:rPr>
              <a:t>Expropriation</a:t>
            </a:r>
            <a:r>
              <a:rPr lang="en-GB" sz="2200" dirty="0">
                <a:solidFill>
                  <a:schemeClr val="accent1"/>
                </a:solidFill>
                <a:latin typeface="Arial"/>
                <a:sym typeface="Wingdings" panose="05000000000000000000" pitchFamily="2" charset="2"/>
              </a:rPr>
              <a:t>: Buenos Aires Waterworks and </a:t>
            </a:r>
            <a:r>
              <a:rPr lang="en-GB" sz="2200" dirty="0" err="1">
                <a:solidFill>
                  <a:schemeClr val="accent1"/>
                </a:solidFill>
                <a:latin typeface="Arial"/>
                <a:sym typeface="Wingdings" panose="05000000000000000000" pitchFamily="2" charset="2"/>
              </a:rPr>
              <a:t>Aerolineas</a:t>
            </a:r>
            <a:r>
              <a:rPr lang="en-GB" sz="2200" dirty="0">
                <a:solidFill>
                  <a:schemeClr val="accent1"/>
                </a:solidFill>
                <a:latin typeface="Arial"/>
                <a:sym typeface="Wingdings" panose="05000000000000000000" pitchFamily="2" charset="2"/>
              </a:rPr>
              <a:t> </a:t>
            </a:r>
            <a:r>
              <a:rPr lang="en-GB" sz="2200" dirty="0" err="1">
                <a:solidFill>
                  <a:schemeClr val="accent1"/>
                </a:solidFill>
                <a:latin typeface="Arial"/>
                <a:sym typeface="Wingdings" panose="05000000000000000000" pitchFamily="2" charset="2"/>
              </a:rPr>
              <a:t>Argentinas</a:t>
            </a:r>
            <a:r>
              <a:rPr lang="en-GB" sz="2200" dirty="0">
                <a:solidFill>
                  <a:schemeClr val="accent1"/>
                </a:solidFill>
                <a:latin typeface="Arial"/>
                <a:sym typeface="Wingdings" panose="05000000000000000000" pitchFamily="2" charset="2"/>
              </a:rPr>
              <a:t>.</a:t>
            </a:r>
          </a:p>
          <a:p>
            <a:pPr marR="0" lvl="1" algn="l" defTabSz="914400" rtl="0" eaLnBrk="1" fontAlgn="auto" latinLnBrk="0" hangingPunct="1">
              <a:lnSpc>
                <a:spcPct val="100000"/>
              </a:lnSpc>
              <a:spcBef>
                <a:spcPts val="600"/>
              </a:spcBef>
              <a:spcAft>
                <a:spcPts val="0"/>
              </a:spcAft>
              <a:buClr>
                <a:srgbClr val="007FA3"/>
              </a:buClr>
              <a:buSzTx/>
              <a:tabLst/>
              <a:defRPr/>
            </a:pPr>
            <a:r>
              <a:rPr lang="en-GB" sz="2200" b="1" u="sng" dirty="0">
                <a:solidFill>
                  <a:schemeClr val="accent1"/>
                </a:solidFill>
                <a:latin typeface="Arial"/>
                <a:sym typeface="Wingdings" panose="05000000000000000000" pitchFamily="2" charset="2"/>
              </a:rPr>
              <a:t>Nationalisation: </a:t>
            </a:r>
            <a:r>
              <a:rPr lang="en-GB" sz="2200" dirty="0">
                <a:solidFill>
                  <a:schemeClr val="accent1"/>
                </a:solidFill>
                <a:latin typeface="Arial"/>
                <a:sym typeface="Wingdings" panose="05000000000000000000" pitchFamily="2" charset="2"/>
              </a:rPr>
              <a:t>Venezuela’s late President Hugo Chavez nationalised the telephone, electricity and oil industries.</a:t>
            </a:r>
            <a:endParaRPr lang="en-GB" sz="2200" b="1" u="sng" dirty="0">
              <a:solidFill>
                <a:schemeClr val="accent1"/>
              </a:solidFill>
              <a:latin typeface="Arial"/>
              <a:sym typeface="Wingdings" panose="05000000000000000000" pitchFamily="2" charset="2"/>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Policy changes </a:t>
            </a:r>
            <a:r>
              <a:rPr kumimoji="0" lang="en-US" sz="2000" b="0" i="0" u="none" strike="noStrike" kern="1200" cap="none" spc="0" normalizeH="0" baseline="0" noProof="0" dirty="0">
                <a:ln>
                  <a:noFill/>
                </a:ln>
                <a:solidFill>
                  <a:prstClr val="black"/>
                </a:solidFill>
                <a:effectLst/>
                <a:uLnTx/>
                <a:uFillTx/>
                <a:latin typeface="Arial"/>
                <a:ea typeface="+mn-ea"/>
                <a:cs typeface="+mn-cs"/>
              </a:rPr>
              <a:t>(Banning coal industry in England, Brexit)</a:t>
            </a:r>
            <a:r>
              <a:rPr kumimoji="0" lang="en-US" sz="20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a:t>
            </a:r>
            <a:r>
              <a:rPr kumimoji="0" lang="en-US" sz="2000" b="0" i="0" u="none" strike="noStrike" kern="1200" cap="none" spc="0" normalizeH="0" baseline="0" noProof="0" dirty="0">
                <a:ln>
                  <a:noFill/>
                </a:ln>
                <a:solidFill>
                  <a:prstClr val="black"/>
                </a:solidFill>
                <a:effectLst/>
                <a:uLnTx/>
                <a:uFillTx/>
                <a:latin typeface="Arial"/>
                <a:ea typeface="+mn-ea"/>
                <a:cs typeface="+mn-cs"/>
              </a:rPr>
              <a:t> </a:t>
            </a:r>
            <a:r>
              <a:rPr kumimoji="0" lang="en-US" sz="2000" b="0" i="0" u="none" strike="noStrike" kern="1200" cap="none" spc="0" normalizeH="0" baseline="0" noProof="0" dirty="0">
                <a:ln>
                  <a:noFill/>
                </a:ln>
                <a:solidFill>
                  <a:srgbClr val="4472C4"/>
                </a:solidFill>
                <a:effectLst/>
                <a:uLnTx/>
                <a:uFillTx/>
                <a:latin typeface="Arial"/>
                <a:ea typeface="+mn-ea"/>
                <a:cs typeface="+mn-cs"/>
              </a:rPr>
              <a:t>Some companies such as Panasonic, Sony, Nissan, Airbus and many banks changed their headquarters from London to Paris after Brexit</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Slide Number Placeholder 7">
            <a:extLst>
              <a:ext uri="{FF2B5EF4-FFF2-40B4-BE49-F238E27FC236}">
                <a16:creationId xmlns:a16="http://schemas.microsoft.com/office/drawing/2014/main" id="{48C536C5-12E0-4A49-8994-908A8578833C}"/>
              </a:ext>
            </a:extLst>
          </p:cNvPr>
          <p:cNvSpPr>
            <a:spLocks noGrp="1"/>
          </p:cNvSpPr>
          <p:nvPr>
            <p:ph type="sldNum" sz="quarter" idx="12"/>
          </p:nvPr>
        </p:nvSpPr>
        <p:spPr/>
        <p:txBody>
          <a:bodyPr/>
          <a:lstStyle/>
          <a:p>
            <a:fld id="{401CF334-2D5C-4859-84A6-CA7E6E43FAEB}" type="slidenum">
              <a:rPr lang="en-US" smtClean="0"/>
              <a:t>99</a:t>
            </a:fld>
            <a:endParaRPr lang="en-US" dirty="0"/>
          </a:p>
        </p:txBody>
      </p:sp>
      <p:sp>
        <p:nvSpPr>
          <p:cNvPr id="9" name="Title 1">
            <a:extLst>
              <a:ext uri="{FF2B5EF4-FFF2-40B4-BE49-F238E27FC236}">
                <a16:creationId xmlns:a16="http://schemas.microsoft.com/office/drawing/2014/main" id="{C8C5E6BA-839A-19AA-4F53-8307A29AA9EE}"/>
              </a:ext>
            </a:extLst>
          </p:cNvPr>
          <p:cNvSpPr txBox="1">
            <a:spLocks/>
          </p:cNvSpPr>
          <p:nvPr/>
        </p:nvSpPr>
        <p:spPr>
          <a:xfrm>
            <a:off x="181337" y="600049"/>
            <a:ext cx="11829325" cy="448207"/>
          </a:xfrm>
          <a:prstGeom prst="rect">
            <a:avLst/>
          </a:prstGeom>
          <a:solidFill>
            <a:schemeClr val="accent4">
              <a:lumMod val="20000"/>
              <a:lumOff val="8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sng" strike="noStrike" kern="1200" cap="none" spc="0" normalizeH="0" baseline="0" noProof="0" dirty="0">
                <a:ln>
                  <a:noFill/>
                </a:ln>
                <a:solidFill>
                  <a:prstClr val="black"/>
                </a:solidFill>
                <a:effectLst/>
                <a:uLnTx/>
                <a:uFillTx/>
                <a:latin typeface="Calibri" panose="020F0502020204030204"/>
                <a:ea typeface="+mn-ea"/>
                <a:cs typeface="+mn-cs"/>
              </a:rPr>
              <a:t>Economic &amp; Political Risks</a:t>
            </a:r>
          </a:p>
        </p:txBody>
      </p:sp>
    </p:spTree>
    <p:extLst>
      <p:ext uri="{BB962C8B-B14F-4D97-AF65-F5344CB8AC3E}">
        <p14:creationId xmlns:p14="http://schemas.microsoft.com/office/powerpoint/2010/main" val="616740091"/>
      </p:ext>
    </p:extLst>
  </p:cSld>
  <p:clrMapOvr>
    <a:masterClrMapping/>
  </p:clrMapOvr>
  <mc:AlternateContent xmlns:mc="http://schemas.openxmlformats.org/markup-compatibility/2006" xmlns:p14="http://schemas.microsoft.com/office/powerpoint/2010/main">
    <mc:Choice Requires="p14">
      <p:transition spd="med" p14:dur="700" advTm="200151">
        <p:fade/>
      </p:transition>
    </mc:Choice>
    <mc:Fallback xmlns="">
      <p:transition spd="med" advTm="200151">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14.8|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E2EFD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70513</TotalTime>
  <Words>16553</Words>
  <Application>Microsoft Office PowerPoint</Application>
  <PresentationFormat>Widescreen</PresentationFormat>
  <Paragraphs>1339</Paragraphs>
  <Slides>101</Slides>
  <Notes>11</Notes>
  <HiddenSlides>0</HiddenSlides>
  <MMClips>1</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101</vt:i4>
      </vt:variant>
    </vt:vector>
  </HeadingPairs>
  <TitlesOfParts>
    <vt:vector size="114" baseType="lpstr">
      <vt:lpstr>Arial</vt:lpstr>
      <vt:lpstr>Calibri</vt:lpstr>
      <vt:lpstr>Calibri Light</vt:lpstr>
      <vt:lpstr>Cambria Math</vt:lpstr>
      <vt:lpstr>Georgia</vt:lpstr>
      <vt:lpstr>Lucida Grande</vt:lpstr>
      <vt:lpstr>Source Sans Pro</vt:lpstr>
      <vt:lpstr>Tahoma</vt:lpstr>
      <vt:lpstr>Times</vt:lpstr>
      <vt:lpstr>Times New Roman</vt:lpstr>
      <vt:lpstr>Wingdings</vt:lpstr>
      <vt:lpstr>Wingdings 2</vt:lpstr>
      <vt:lpstr>Urban</vt:lpstr>
      <vt:lpstr>PowerPoint Presentation</vt:lpstr>
      <vt:lpstr>International Business</vt:lpstr>
      <vt:lpstr>SAMSUNG Group: A Multinational Corporation</vt:lpstr>
      <vt:lpstr>International Business</vt:lpstr>
      <vt:lpstr>From International Business to Globalisation</vt:lpstr>
      <vt:lpstr>From International Business to Globalisation</vt:lpstr>
      <vt:lpstr>From International Business to Globalisation</vt:lpstr>
      <vt:lpstr>From International Business to Globalisation</vt:lpstr>
      <vt:lpstr>Globalisation (1 of 4)</vt:lpstr>
      <vt:lpstr>Globalisation of Markets</vt:lpstr>
      <vt:lpstr>Globalisation of Markets</vt:lpstr>
      <vt:lpstr>International Trade</vt:lpstr>
      <vt:lpstr>For and Against Globalisation</vt:lpstr>
      <vt:lpstr>For and Against Globalisation</vt:lpstr>
      <vt:lpstr>International Trade &amp; Globalisation: The Essence of Capitalism</vt:lpstr>
      <vt:lpstr>PowerPoint Presentation</vt:lpstr>
      <vt:lpstr>Timeline of Trade Theories</vt:lpstr>
      <vt:lpstr>Mercantilism As An Extreme Trade Theory</vt:lpstr>
      <vt:lpstr>Mercantilism As An Extreme Trade Theory</vt:lpstr>
      <vt:lpstr>Theories of Absolute and Comparative Advantage </vt:lpstr>
      <vt:lpstr>Theories of Absolute and Comparative Advantage </vt:lpstr>
      <vt:lpstr>Theories of Absolute and Comparative Advantage </vt:lpstr>
      <vt:lpstr>Factor Proportions Theory of Trade</vt:lpstr>
      <vt:lpstr>Factor Proportions Theory of Trade</vt:lpstr>
      <vt:lpstr>PowerPoint Presentation</vt:lpstr>
      <vt:lpstr>International Trade for Corporations </vt:lpstr>
      <vt:lpstr>Exchange Rate Risk </vt:lpstr>
      <vt:lpstr>Hedging with Forward Contracts</vt:lpstr>
      <vt:lpstr>Cash-and-Carry and the Pricing of Currency Forwards</vt:lpstr>
      <vt:lpstr>Valuing Foreign Projects</vt:lpstr>
      <vt:lpstr>Valuing Foreign Projects</vt:lpstr>
      <vt:lpstr>Valuing Foreign Projects &amp; Covered Interest Rate Parity</vt:lpstr>
      <vt:lpstr>Covered Interest Rate Parity For More Than A Year</vt:lpstr>
      <vt:lpstr>Uncovered Interest Rate Parity</vt:lpstr>
      <vt:lpstr>Example</vt:lpstr>
      <vt:lpstr>PowerPoint Presentation</vt:lpstr>
      <vt:lpstr>Valuation of Foreign Currency Cash Flows &amp; WACC Valuation</vt:lpstr>
      <vt:lpstr>PowerPoint Presentation</vt:lpstr>
      <vt:lpstr>The Capital Asset Pricing Model (CAPM)</vt:lpstr>
      <vt:lpstr>The Capital Asset Pricing Model (CAPM)</vt:lpstr>
      <vt:lpstr>Security Market Line (SML)</vt:lpstr>
      <vt:lpstr>Security Market Line (SML)</vt:lpstr>
      <vt:lpstr>Company Cost of Capital (With No Debt)</vt:lpstr>
      <vt:lpstr>Company Cost of Capital (With No Debt)</vt:lpstr>
      <vt:lpstr>Company Cost of Capital (With Debt)</vt:lpstr>
      <vt:lpstr>Company Cost of Capital (With Debt)</vt:lpstr>
      <vt:lpstr>Example</vt:lpstr>
      <vt:lpstr>Example</vt:lpstr>
      <vt:lpstr>Example</vt:lpstr>
      <vt:lpstr>Using The Law of One Price As a Robustness Check</vt:lpstr>
      <vt:lpstr>Example</vt:lpstr>
      <vt:lpstr>Example</vt:lpstr>
      <vt:lpstr>Hedging with Options</vt:lpstr>
      <vt:lpstr>Hedging with Options</vt:lpstr>
      <vt:lpstr>Currency Option Pricing</vt:lpstr>
      <vt:lpstr>Example</vt:lpstr>
      <vt:lpstr>Internationally Segmented Capital Markets</vt:lpstr>
      <vt:lpstr>Example</vt:lpstr>
      <vt:lpstr>Example</vt:lpstr>
      <vt:lpstr>Test Yourself</vt:lpstr>
      <vt:lpstr>Some Explanations For the Previous Questions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International Competition &amp; Risks</vt:lpstr>
      <vt:lpstr>Governments, International Competition &amp; Risks</vt:lpstr>
      <vt:lpstr>International Competition &amp; Risks</vt:lpstr>
      <vt:lpstr>Instruments of Trade Promotion</vt:lpstr>
      <vt:lpstr>Instruments of Trade Restrictions</vt:lpstr>
      <vt:lpstr>Instruments of Trade Restrictions</vt:lpstr>
      <vt:lpstr>Global Trading System</vt:lpstr>
      <vt:lpstr>Global Trading System (GATT)</vt:lpstr>
      <vt:lpstr>Global Trading System (GATT)</vt:lpstr>
      <vt:lpstr>PowerPoint Presentation</vt:lpstr>
      <vt:lpstr>PowerPoint Presentation</vt:lpstr>
      <vt:lpstr>Three main reasons for the replacement of GATT with WTO: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Farzad Javidanrad</dc:creator>
  <cp:lastModifiedBy>Javidanrad, Farzad</cp:lastModifiedBy>
  <cp:revision>314</cp:revision>
  <dcterms:created xsi:type="dcterms:W3CDTF">2014-01-26T08:26:32Z</dcterms:created>
  <dcterms:modified xsi:type="dcterms:W3CDTF">2025-07-28T22:02:21Z</dcterms:modified>
</cp:coreProperties>
</file>