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51" r:id="rId1"/>
  </p:sldMasterIdLst>
  <p:notesMasterIdLst>
    <p:notesMasterId r:id="rId28"/>
  </p:notesMasterIdLst>
  <p:sldIdLst>
    <p:sldId id="369" r:id="rId2"/>
    <p:sldId id="285" r:id="rId3"/>
    <p:sldId id="370" r:id="rId4"/>
    <p:sldId id="371" r:id="rId5"/>
    <p:sldId id="286" r:id="rId6"/>
    <p:sldId id="287" r:id="rId7"/>
    <p:sldId id="288" r:id="rId8"/>
    <p:sldId id="289" r:id="rId9"/>
    <p:sldId id="290" r:id="rId10"/>
    <p:sldId id="373" r:id="rId11"/>
    <p:sldId id="267" r:id="rId12"/>
    <p:sldId id="268" r:id="rId13"/>
    <p:sldId id="291" r:id="rId14"/>
    <p:sldId id="372" r:id="rId15"/>
    <p:sldId id="292" r:id="rId16"/>
    <p:sldId id="374" r:id="rId17"/>
    <p:sldId id="293" r:id="rId18"/>
    <p:sldId id="375" r:id="rId19"/>
    <p:sldId id="294" r:id="rId20"/>
    <p:sldId id="259" r:id="rId21"/>
    <p:sldId id="260" r:id="rId22"/>
    <p:sldId id="261" r:id="rId23"/>
    <p:sldId id="262" r:id="rId24"/>
    <p:sldId id="263" r:id="rId25"/>
    <p:sldId id="264" r:id="rId26"/>
    <p:sldId id="265" r:id="rId27"/>
  </p:sldIdLst>
  <p:sldSz cx="9144000" cy="6858000" type="screen4x3"/>
  <p:notesSz cx="6858000" cy="9144000"/>
  <p:custDataLst>
    <p:tags r:id="rId2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20">
          <p15:clr>
            <a:srgbClr val="A4A3A4"/>
          </p15:clr>
        </p15:guide>
        <p15:guide id="2" pos="95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40"/>
    <a:srgbClr val="1C3050"/>
    <a:srgbClr val="657D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61421E-2DDA-4D97-A085-4E10420C6F16}" v="3" dt="2023-08-02T11:22:45.8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720"/>
        <p:guide pos="955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ivkovic, Velimir" userId="09face69-f604-45f4-a3d3-b922759a11dc" providerId="ADAL" clId="{4E61421E-2DDA-4D97-A085-4E10420C6F16}"/>
    <pc:docChg chg="custSel replTag delTag">
      <pc:chgData name="Zivkovic, Velimir" userId="09face69-f604-45f4-a3d3-b922759a11dc" providerId="ADAL" clId="{4E61421E-2DDA-4D97-A085-4E10420C6F16}" dt="2023-08-02T11:22:45.816" v="6"/>
      <pc:docMkLst>
        <pc:docMk/>
      </pc:docMkLst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41AD1B3F-DFD4-634B-A7B1-58368B81EE70}" type="datetimeFigureOut">
              <a:rPr lang="en-US"/>
              <a:pPr/>
              <a:t>8/2/2023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 noProof="0"/>
              <a:t>Click to edit Master text styles</a:t>
            </a:r>
          </a:p>
          <a:p>
            <a:pPr lvl="1"/>
            <a:r>
              <a:rPr lang="en-CA" noProof="0"/>
              <a:t>Second level</a:t>
            </a:r>
          </a:p>
          <a:p>
            <a:pPr lvl="2"/>
            <a:r>
              <a:rPr lang="en-CA" noProof="0"/>
              <a:t>Third level</a:t>
            </a:r>
          </a:p>
          <a:p>
            <a:pPr lvl="3"/>
            <a:r>
              <a:rPr lang="en-CA" noProof="0"/>
              <a:t>Fourth level</a:t>
            </a:r>
          </a:p>
          <a:p>
            <a:pPr lvl="4"/>
            <a:r>
              <a:rPr lang="en-CA" noProof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14A2C190-2EAF-4849-AC1D-CF73DDDC148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0722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A2C190-2EAF-4849-AC1D-CF73DDDC148A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378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A2C190-2EAF-4849-AC1D-CF73DDDC148A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672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file://localhost/%5C%5Clocalhost%5CUsers%5Canngoncalves%5CDesktop%5CUBC%20PPT%20Templates%20explore%5Cgraphic%20objects%5Cshield.png" TargetMode="External"/><Relationship Id="rId7" Type="http://schemas.openxmlformats.org/officeDocument/2006/relationships/image" Target="file://localhost/%5C%5Clocalhost%5CUsers%5Canngoncalves%5CDesktop%5CUBC%20PPT%20Templates%20explore%5Cgraphic%20objects%5CtheUofBC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file://localhost/%5C%5Clocalhost%5CUsers%5Canngoncalves%5CDesktop%5CUBC%20PPT%20Templates%20explore%5Cgraphic%20objects%5CPOM.png" TargetMode="External"/><Relationship Id="rId4" Type="http://schemas.openxmlformats.org/officeDocument/2006/relationships/image" Target="../media/image2.png"/><Relationship Id="rId9" Type="http://schemas.openxmlformats.org/officeDocument/2006/relationships/image" Target="file://localhost/%5C%5Clocalhost%5CUsers%5Canngoncalves%5CDesktop%5CUBC%20PPT%20Templates%20explore%5CUBC_Cliff_Tritone_annedit.jpg" TargetMode="Externa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2C1FA-A47B-4BA0-A8AE-5B757CBEEDE1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929B4-BECB-48C1-8D80-045F61E87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445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F351F-53B1-3B4C-8CD4-15B0457E8E3F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94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1E8F6-4F69-E448-82E4-3FF8C30628E4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Century Gothic" panose="020B0502020202020204" pitchFamily="34" charset="0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Century Gothic" panose="020B0502020202020204" pitchFamily="34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19632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1470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Century Gothic" panose="020B0502020202020204" pitchFamily="34" charset="0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Century Gothic" panose="020B0502020202020204" pitchFamily="34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167602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3941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7472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6144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/>
          <a:lstStyle/>
          <a:p>
            <a:fld id="{9A4ABB25-7F8D-4A74-8FA2-73F48F9C14D4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/>
          <a:lstStyle/>
          <a:p>
            <a:fld id="{A8FC05BC-544C-4629-B8E9-5FA85FD61243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89007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BC Brand Image - Vancou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>
            <a:grpSpLocks/>
          </p:cNvGrpSpPr>
          <p:nvPr userDrawn="1"/>
        </p:nvGrpSpPr>
        <p:grpSpPr bwMode="auto">
          <a:xfrm>
            <a:off x="0" y="5946775"/>
            <a:ext cx="9220200" cy="911225"/>
            <a:chOff x="0" y="0"/>
            <a:chExt cx="9220200" cy="911225"/>
          </a:xfrm>
        </p:grpSpPr>
        <p:sp>
          <p:nvSpPr>
            <p:cNvPr id="3" name="Rectangle 2"/>
            <p:cNvSpPr/>
            <p:nvPr userDrawn="1"/>
          </p:nvSpPr>
          <p:spPr bwMode="auto">
            <a:xfrm>
              <a:off x="0" y="0"/>
              <a:ext cx="763588" cy="91122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>
                  <a:latin typeface="Century Gothic" panose="020B0502020202020204" pitchFamily="34" charset="0"/>
                </a:rPr>
                <a:t> </a:t>
              </a:r>
            </a:p>
          </p:txBody>
        </p:sp>
        <p:sp>
          <p:nvSpPr>
            <p:cNvPr id="4" name="Rectangle 3"/>
            <p:cNvSpPr/>
            <p:nvPr userDrawn="1"/>
          </p:nvSpPr>
          <p:spPr bwMode="auto">
            <a:xfrm>
              <a:off x="808038" y="0"/>
              <a:ext cx="1511300" cy="91122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>
                  <a:latin typeface="Century Gothic" panose="020B0502020202020204" pitchFamily="34" charset="0"/>
                </a:rPr>
                <a:t> </a:t>
              </a:r>
            </a:p>
          </p:txBody>
        </p:sp>
        <p:sp>
          <p:nvSpPr>
            <p:cNvPr id="5" name="Rectangle 4"/>
            <p:cNvSpPr/>
            <p:nvPr userDrawn="1"/>
          </p:nvSpPr>
          <p:spPr bwMode="auto">
            <a:xfrm>
              <a:off x="2363788" y="0"/>
              <a:ext cx="6856412" cy="91122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>
                  <a:latin typeface="Century Gothic" panose="020B0502020202020204" pitchFamily="34" charset="0"/>
                </a:rPr>
                <a:t> </a:t>
              </a:r>
            </a:p>
          </p:txBody>
        </p:sp>
        <p:pic>
          <p:nvPicPr>
            <p:cNvPr id="6" name="shield.png" descr="/Users/anngoncalves/Desktop/UBC PPT Templates explore/graphic objects/shield.png"/>
            <p:cNvPicPr>
              <a:picLocks noChangeAspect="1"/>
            </p:cNvPicPr>
            <p:nvPr userDrawn="1"/>
          </p:nvPicPr>
          <p:blipFill>
            <a:blip r:embed="rId2" r:link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7013" y="185738"/>
              <a:ext cx="314325" cy="427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OM.png" descr="/Users/anngoncalves/Desktop/UBC PPT Templates explore/graphic objects/POM.png"/>
            <p:cNvPicPr>
              <a:picLocks noChangeAspect="1"/>
            </p:cNvPicPr>
            <p:nvPr userDrawn="1"/>
          </p:nvPicPr>
          <p:blipFill>
            <a:blip r:embed="rId4" r:link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0288" y="215900"/>
              <a:ext cx="895350" cy="112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theUofBC.png" descr="/Users/anngoncalves/Desktop/UBC PPT Templates explore/graphic objects/theUofBC.png"/>
            <p:cNvPicPr>
              <a:picLocks noChangeAspect="1"/>
            </p:cNvPicPr>
            <p:nvPr userDrawn="1"/>
          </p:nvPicPr>
          <p:blipFill>
            <a:blip r:embed="rId6" r:link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8100" y="241300"/>
              <a:ext cx="2176463" cy="6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9" name="UBC_Cliff_Tritone_annedit.jpg" descr="/Users/anngoncalves/Desktop/UBC PPT Templates explore/UBC_Cliff_Tritone_annedit.jpg"/>
          <p:cNvPicPr>
            <a:picLocks noChangeAspect="1"/>
          </p:cNvPicPr>
          <p:nvPr userDrawn="1"/>
        </p:nvPicPr>
        <p:blipFill>
          <a:blip r:embed="rId8" r:link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8" t="2914" r="19727" b="2914"/>
          <a:stretch>
            <a:fillRect/>
          </a:stretch>
        </p:blipFill>
        <p:spPr bwMode="auto">
          <a:xfrm>
            <a:off x="0" y="-19050"/>
            <a:ext cx="9228138" cy="590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83708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ation - Title -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 descr="Picture4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867400"/>
          </a:xfrm>
          <a:prstGeom prst="rect">
            <a:avLst/>
          </a:prstGeom>
          <a:solidFill>
            <a:srgbClr val="00204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Placeholder 11"/>
          <p:cNvSpPr>
            <a:spLocks noGrp="1"/>
          </p:cNvSpPr>
          <p:nvPr>
            <p:ph type="body" sz="quarter" idx="10"/>
          </p:nvPr>
        </p:nvSpPr>
        <p:spPr>
          <a:xfrm>
            <a:off x="1404865" y="1126068"/>
            <a:ext cx="7314109" cy="54307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itchFamily="34" charset="0"/>
              </a:defRPr>
            </a:lvl1pPr>
            <a:lvl2pPr>
              <a:buNone/>
              <a:defRPr b="0" i="0">
                <a:latin typeface="WhitneyHTF-Bold"/>
                <a:cs typeface="WhitneyHTF-Bold"/>
              </a:defRPr>
            </a:lvl2pPr>
            <a:lvl3pPr>
              <a:buNone/>
              <a:defRPr b="0" i="0">
                <a:latin typeface="WhitneyHTF-Bold"/>
                <a:cs typeface="WhitneyHTF-Bold"/>
              </a:defRPr>
            </a:lvl3pPr>
            <a:lvl4pPr>
              <a:buNone/>
              <a:defRPr b="0" i="0">
                <a:latin typeface="WhitneyHTF-Bold"/>
                <a:cs typeface="WhitneyHTF-Bold"/>
              </a:defRPr>
            </a:lvl4pPr>
            <a:lvl5pPr>
              <a:buNone/>
              <a:defRPr b="0" i="0">
                <a:latin typeface="WhitneyHTF-Bold"/>
                <a:cs typeface="WhitneyHTF-Bold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6"/>
          <p:cNvSpPr>
            <a:spLocks noGrp="1"/>
          </p:cNvSpPr>
          <p:nvPr>
            <p:ph type="body" sz="quarter" idx="13"/>
          </p:nvPr>
        </p:nvSpPr>
        <p:spPr>
          <a:xfrm>
            <a:off x="1404865" y="1986643"/>
            <a:ext cx="7309534" cy="625928"/>
          </a:xfrm>
          <a:prstGeom prst="rect">
            <a:avLst/>
          </a:prstGeom>
        </p:spPr>
        <p:txBody>
          <a:bodyPr vert="horz" wrap="none" anchor="t"/>
          <a:lstStyle>
            <a:lvl1pPr>
              <a:buNone/>
              <a:defRPr sz="1800" b="1">
                <a:solidFill>
                  <a:schemeClr val="bg1"/>
                </a:solidFill>
                <a:latin typeface="Verdana"/>
                <a:cs typeface="Verdana"/>
              </a:defRPr>
            </a:lvl1pPr>
            <a:lvl2pPr>
              <a:buNone/>
              <a:defRPr sz="1800" b="1">
                <a:solidFill>
                  <a:schemeClr val="bg1"/>
                </a:solidFill>
                <a:latin typeface="Verdana"/>
                <a:cs typeface="Verdana"/>
              </a:defRPr>
            </a:lvl2pPr>
            <a:lvl3pPr>
              <a:buNone/>
              <a:defRPr sz="1800" b="1">
                <a:solidFill>
                  <a:schemeClr val="bg1"/>
                </a:solidFill>
                <a:latin typeface="Verdana"/>
                <a:cs typeface="Verdana"/>
              </a:defRPr>
            </a:lvl3pPr>
            <a:lvl4pPr>
              <a:buNone/>
              <a:defRPr sz="1800" b="1">
                <a:solidFill>
                  <a:schemeClr val="bg1"/>
                </a:solidFill>
                <a:latin typeface="Verdana"/>
                <a:cs typeface="Verdana"/>
              </a:defRPr>
            </a:lvl4pPr>
            <a:lvl5pPr>
              <a:buNone/>
              <a:defRPr sz="1800" b="1">
                <a:solidFill>
                  <a:schemeClr val="bg1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23"/>
          <p:cNvSpPr>
            <a:spLocks noGrp="1"/>
          </p:cNvSpPr>
          <p:nvPr>
            <p:ph type="body" sz="quarter" idx="16"/>
          </p:nvPr>
        </p:nvSpPr>
        <p:spPr>
          <a:xfrm>
            <a:off x="1404865" y="2621188"/>
            <a:ext cx="7301596" cy="408669"/>
          </a:xfrm>
          <a:prstGeom prst="rect">
            <a:avLst/>
          </a:prstGeom>
        </p:spPr>
        <p:txBody>
          <a:bodyPr vert="horz" wrap="none"/>
          <a:lstStyle>
            <a:lvl1pPr>
              <a:spcAft>
                <a:spcPts val="3000"/>
              </a:spcAft>
              <a:buNone/>
              <a:defRPr sz="1800" baseline="0">
                <a:solidFill>
                  <a:schemeClr val="bg1"/>
                </a:solidFill>
                <a:latin typeface="Verdana"/>
                <a:cs typeface="Verdana"/>
              </a:defRPr>
            </a:lvl1pPr>
            <a:lvl2pPr algn="dist">
              <a:buNone/>
              <a:defRPr sz="1800">
                <a:latin typeface="Verdana"/>
                <a:cs typeface="Verdana"/>
              </a:defRPr>
            </a:lvl2pPr>
            <a:lvl3pPr algn="dist">
              <a:buNone/>
              <a:defRPr sz="1800">
                <a:latin typeface="Verdana"/>
                <a:cs typeface="Verdana"/>
              </a:defRPr>
            </a:lvl3pPr>
            <a:lvl4pPr algn="dist">
              <a:buNone/>
              <a:defRPr sz="1800">
                <a:latin typeface="Verdana"/>
                <a:cs typeface="Verdana"/>
              </a:defRPr>
            </a:lvl4pPr>
            <a:lvl5pPr algn="dist">
              <a:buNone/>
              <a:defRPr sz="1800">
                <a:latin typeface="Verdana"/>
                <a:cs typeface="Verdan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23"/>
          <p:cNvSpPr>
            <a:spLocks noGrp="1"/>
          </p:cNvSpPr>
          <p:nvPr>
            <p:ph type="body" sz="quarter" idx="17"/>
          </p:nvPr>
        </p:nvSpPr>
        <p:spPr>
          <a:xfrm>
            <a:off x="1404865" y="3046193"/>
            <a:ext cx="7301596" cy="410029"/>
          </a:xfrm>
          <a:prstGeom prst="rect">
            <a:avLst/>
          </a:prstGeom>
        </p:spPr>
        <p:txBody>
          <a:bodyPr vert="horz" wrap="none"/>
          <a:lstStyle>
            <a:lvl1pPr>
              <a:spcAft>
                <a:spcPts val="3000"/>
              </a:spcAft>
              <a:buNone/>
              <a:defRPr sz="1800" baseline="0">
                <a:solidFill>
                  <a:schemeClr val="bg1"/>
                </a:solidFill>
                <a:latin typeface="Verdana"/>
                <a:cs typeface="Verdana"/>
              </a:defRPr>
            </a:lvl1pPr>
            <a:lvl2pPr algn="dist">
              <a:buNone/>
              <a:defRPr sz="1800">
                <a:latin typeface="Verdana"/>
                <a:cs typeface="Verdana"/>
              </a:defRPr>
            </a:lvl2pPr>
            <a:lvl3pPr algn="dist">
              <a:buNone/>
              <a:defRPr sz="1800">
                <a:latin typeface="Verdana"/>
                <a:cs typeface="Verdana"/>
              </a:defRPr>
            </a:lvl3pPr>
            <a:lvl4pPr algn="dist">
              <a:buNone/>
              <a:defRPr sz="1800">
                <a:latin typeface="Verdana"/>
                <a:cs typeface="Verdana"/>
              </a:defRPr>
            </a:lvl4pPr>
            <a:lvl5pPr algn="dist">
              <a:buNone/>
              <a:defRPr sz="1800">
                <a:latin typeface="Verdana"/>
                <a:cs typeface="Verdan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23"/>
          <p:cNvSpPr>
            <a:spLocks noGrp="1"/>
          </p:cNvSpPr>
          <p:nvPr>
            <p:ph type="body" sz="quarter" idx="18"/>
          </p:nvPr>
        </p:nvSpPr>
        <p:spPr>
          <a:xfrm>
            <a:off x="1404865" y="3465286"/>
            <a:ext cx="7301596" cy="429029"/>
          </a:xfrm>
          <a:prstGeom prst="rect">
            <a:avLst/>
          </a:prstGeom>
        </p:spPr>
        <p:txBody>
          <a:bodyPr vert="horz" wrap="none"/>
          <a:lstStyle>
            <a:lvl1pPr>
              <a:spcAft>
                <a:spcPts val="3000"/>
              </a:spcAft>
              <a:buNone/>
              <a:defRPr sz="1800" baseline="0">
                <a:solidFill>
                  <a:schemeClr val="bg1"/>
                </a:solidFill>
                <a:latin typeface="Verdana"/>
                <a:cs typeface="Verdana"/>
              </a:defRPr>
            </a:lvl1pPr>
            <a:lvl2pPr algn="dist">
              <a:buNone/>
              <a:defRPr sz="1800">
                <a:latin typeface="Verdana"/>
                <a:cs typeface="Verdana"/>
              </a:defRPr>
            </a:lvl2pPr>
            <a:lvl3pPr algn="dist">
              <a:buNone/>
              <a:defRPr sz="1800">
                <a:latin typeface="Verdana"/>
                <a:cs typeface="Verdana"/>
              </a:defRPr>
            </a:lvl3pPr>
            <a:lvl4pPr algn="dist">
              <a:buNone/>
              <a:defRPr sz="1800">
                <a:latin typeface="Verdana"/>
                <a:cs typeface="Verdana"/>
              </a:defRPr>
            </a:lvl4pPr>
            <a:lvl5pPr algn="dist">
              <a:buNone/>
              <a:defRPr sz="1800">
                <a:latin typeface="Verdana"/>
                <a:cs typeface="Verdan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13826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2C1FA-A47B-4BA0-A8AE-5B757CBEEDE1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929B4-BECB-48C1-8D80-045F61E87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6042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ation-Title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UBC_Footer_BG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63"/>
          <a:stretch>
            <a:fillRect/>
          </a:stretch>
        </p:blipFill>
        <p:spPr bwMode="auto">
          <a:xfrm>
            <a:off x="-17463" y="-17463"/>
            <a:ext cx="9174163" cy="590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Placeholder 11"/>
          <p:cNvSpPr>
            <a:spLocks noGrp="1"/>
          </p:cNvSpPr>
          <p:nvPr>
            <p:ph type="body" sz="quarter" idx="10"/>
          </p:nvPr>
        </p:nvSpPr>
        <p:spPr>
          <a:xfrm>
            <a:off x="1404865" y="1126068"/>
            <a:ext cx="7314109" cy="54307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itchFamily="34" charset="0"/>
              </a:defRPr>
            </a:lvl1pPr>
            <a:lvl2pPr>
              <a:buNone/>
              <a:defRPr b="0" i="0">
                <a:latin typeface="WhitneyHTF-Bold"/>
                <a:cs typeface="WhitneyHTF-Bold"/>
              </a:defRPr>
            </a:lvl2pPr>
            <a:lvl3pPr>
              <a:buNone/>
              <a:defRPr b="0" i="0">
                <a:latin typeface="WhitneyHTF-Bold"/>
                <a:cs typeface="WhitneyHTF-Bold"/>
              </a:defRPr>
            </a:lvl3pPr>
            <a:lvl4pPr>
              <a:buNone/>
              <a:defRPr b="0" i="0">
                <a:latin typeface="WhitneyHTF-Bold"/>
                <a:cs typeface="WhitneyHTF-Bold"/>
              </a:defRPr>
            </a:lvl4pPr>
            <a:lvl5pPr>
              <a:buNone/>
              <a:defRPr b="0" i="0">
                <a:latin typeface="WhitneyHTF-Bold"/>
                <a:cs typeface="WhitneyHTF-Bold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6"/>
          <p:cNvSpPr>
            <a:spLocks noGrp="1"/>
          </p:cNvSpPr>
          <p:nvPr>
            <p:ph type="body" sz="quarter" idx="13"/>
          </p:nvPr>
        </p:nvSpPr>
        <p:spPr>
          <a:xfrm>
            <a:off x="1404865" y="1986643"/>
            <a:ext cx="7309534" cy="625928"/>
          </a:xfrm>
          <a:prstGeom prst="rect">
            <a:avLst/>
          </a:prstGeom>
        </p:spPr>
        <p:txBody>
          <a:bodyPr vert="horz" wrap="none" anchor="t"/>
          <a:lstStyle>
            <a:lvl1pPr>
              <a:buNone/>
              <a:defRPr sz="1800" b="1">
                <a:solidFill>
                  <a:schemeClr val="bg1"/>
                </a:solidFill>
                <a:latin typeface="Verdana"/>
                <a:cs typeface="Verdana"/>
              </a:defRPr>
            </a:lvl1pPr>
            <a:lvl2pPr>
              <a:buNone/>
              <a:defRPr sz="1800" b="1">
                <a:solidFill>
                  <a:schemeClr val="bg1"/>
                </a:solidFill>
                <a:latin typeface="Verdana"/>
                <a:cs typeface="Verdana"/>
              </a:defRPr>
            </a:lvl2pPr>
            <a:lvl3pPr>
              <a:buNone/>
              <a:defRPr sz="1800" b="1">
                <a:solidFill>
                  <a:schemeClr val="bg1"/>
                </a:solidFill>
                <a:latin typeface="Verdana"/>
                <a:cs typeface="Verdana"/>
              </a:defRPr>
            </a:lvl3pPr>
            <a:lvl4pPr>
              <a:buNone/>
              <a:defRPr sz="1800" b="1">
                <a:solidFill>
                  <a:schemeClr val="bg1"/>
                </a:solidFill>
                <a:latin typeface="Verdana"/>
                <a:cs typeface="Verdana"/>
              </a:defRPr>
            </a:lvl4pPr>
            <a:lvl5pPr>
              <a:buNone/>
              <a:defRPr sz="1800" b="1">
                <a:solidFill>
                  <a:schemeClr val="bg1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23"/>
          <p:cNvSpPr>
            <a:spLocks noGrp="1"/>
          </p:cNvSpPr>
          <p:nvPr>
            <p:ph type="body" sz="quarter" idx="16"/>
          </p:nvPr>
        </p:nvSpPr>
        <p:spPr>
          <a:xfrm>
            <a:off x="1404865" y="2621188"/>
            <a:ext cx="7301596" cy="408669"/>
          </a:xfrm>
          <a:prstGeom prst="rect">
            <a:avLst/>
          </a:prstGeom>
        </p:spPr>
        <p:txBody>
          <a:bodyPr vert="horz" wrap="none"/>
          <a:lstStyle>
            <a:lvl1pPr>
              <a:spcAft>
                <a:spcPts val="3000"/>
              </a:spcAft>
              <a:buNone/>
              <a:defRPr sz="1800" baseline="0">
                <a:solidFill>
                  <a:schemeClr val="bg1"/>
                </a:solidFill>
                <a:latin typeface="Verdana"/>
                <a:cs typeface="Verdana"/>
              </a:defRPr>
            </a:lvl1pPr>
            <a:lvl2pPr algn="dist">
              <a:buNone/>
              <a:defRPr sz="1800">
                <a:latin typeface="Verdana"/>
                <a:cs typeface="Verdana"/>
              </a:defRPr>
            </a:lvl2pPr>
            <a:lvl3pPr algn="dist">
              <a:buNone/>
              <a:defRPr sz="1800">
                <a:latin typeface="Verdana"/>
                <a:cs typeface="Verdana"/>
              </a:defRPr>
            </a:lvl3pPr>
            <a:lvl4pPr algn="dist">
              <a:buNone/>
              <a:defRPr sz="1800">
                <a:latin typeface="Verdana"/>
                <a:cs typeface="Verdana"/>
              </a:defRPr>
            </a:lvl4pPr>
            <a:lvl5pPr algn="dist">
              <a:buNone/>
              <a:defRPr sz="1800">
                <a:latin typeface="Verdana"/>
                <a:cs typeface="Verdan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23"/>
          <p:cNvSpPr>
            <a:spLocks noGrp="1"/>
          </p:cNvSpPr>
          <p:nvPr>
            <p:ph type="body" sz="quarter" idx="17"/>
          </p:nvPr>
        </p:nvSpPr>
        <p:spPr>
          <a:xfrm>
            <a:off x="1404865" y="3046193"/>
            <a:ext cx="7301596" cy="410029"/>
          </a:xfrm>
          <a:prstGeom prst="rect">
            <a:avLst/>
          </a:prstGeom>
        </p:spPr>
        <p:txBody>
          <a:bodyPr vert="horz" wrap="none"/>
          <a:lstStyle>
            <a:lvl1pPr>
              <a:spcAft>
                <a:spcPts val="3000"/>
              </a:spcAft>
              <a:buNone/>
              <a:defRPr sz="1800" baseline="0">
                <a:solidFill>
                  <a:schemeClr val="bg1"/>
                </a:solidFill>
                <a:latin typeface="Verdana"/>
                <a:cs typeface="Verdana"/>
              </a:defRPr>
            </a:lvl1pPr>
            <a:lvl2pPr algn="dist">
              <a:buNone/>
              <a:defRPr sz="1800">
                <a:latin typeface="Verdana"/>
                <a:cs typeface="Verdana"/>
              </a:defRPr>
            </a:lvl2pPr>
            <a:lvl3pPr algn="dist">
              <a:buNone/>
              <a:defRPr sz="1800">
                <a:latin typeface="Verdana"/>
                <a:cs typeface="Verdana"/>
              </a:defRPr>
            </a:lvl3pPr>
            <a:lvl4pPr algn="dist">
              <a:buNone/>
              <a:defRPr sz="1800">
                <a:latin typeface="Verdana"/>
                <a:cs typeface="Verdana"/>
              </a:defRPr>
            </a:lvl4pPr>
            <a:lvl5pPr algn="dist">
              <a:buNone/>
              <a:defRPr sz="1800">
                <a:latin typeface="Verdana"/>
                <a:cs typeface="Verdan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3"/>
          <p:cNvSpPr>
            <a:spLocks noGrp="1"/>
          </p:cNvSpPr>
          <p:nvPr>
            <p:ph type="body" sz="quarter" idx="18"/>
          </p:nvPr>
        </p:nvSpPr>
        <p:spPr>
          <a:xfrm>
            <a:off x="1404865" y="3465286"/>
            <a:ext cx="7301596" cy="429029"/>
          </a:xfrm>
          <a:prstGeom prst="rect">
            <a:avLst/>
          </a:prstGeom>
        </p:spPr>
        <p:txBody>
          <a:bodyPr vert="horz" wrap="none"/>
          <a:lstStyle>
            <a:lvl1pPr>
              <a:spcAft>
                <a:spcPts val="3000"/>
              </a:spcAft>
              <a:buNone/>
              <a:defRPr sz="1800" baseline="0">
                <a:solidFill>
                  <a:schemeClr val="bg1"/>
                </a:solidFill>
                <a:latin typeface="Verdana"/>
                <a:cs typeface="Verdana"/>
              </a:defRPr>
            </a:lvl1pPr>
            <a:lvl2pPr algn="dist">
              <a:buNone/>
              <a:defRPr sz="1800">
                <a:latin typeface="Verdana"/>
                <a:cs typeface="Verdana"/>
              </a:defRPr>
            </a:lvl2pPr>
            <a:lvl3pPr algn="dist">
              <a:buNone/>
              <a:defRPr sz="1800">
                <a:latin typeface="Verdana"/>
                <a:cs typeface="Verdana"/>
              </a:defRPr>
            </a:lvl3pPr>
            <a:lvl4pPr algn="dist">
              <a:buNone/>
              <a:defRPr sz="1800">
                <a:latin typeface="Verdana"/>
                <a:cs typeface="Verdana"/>
              </a:defRPr>
            </a:lvl4pPr>
            <a:lvl5pPr algn="dist">
              <a:buNone/>
              <a:defRPr sz="1800">
                <a:latin typeface="Verdana"/>
                <a:cs typeface="Verdan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78372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ation-Divider-Generic-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 userDrawn="1"/>
        </p:nvSpPr>
        <p:spPr bwMode="auto">
          <a:xfrm>
            <a:off x="-17463" y="-17463"/>
            <a:ext cx="9178926" cy="6892926"/>
          </a:xfrm>
          <a:prstGeom prst="rect">
            <a:avLst/>
          </a:prstGeom>
          <a:solidFill>
            <a:srgbClr val="496B7F"/>
          </a:solidFill>
          <a:ln>
            <a:noFill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Century Gothic" panose="020B0502020202020204" pitchFamily="34" charset="0"/>
              <a:ea typeface="+mn-ea"/>
            </a:endParaRPr>
          </a:p>
        </p:txBody>
      </p:sp>
      <p:sp>
        <p:nvSpPr>
          <p:cNvPr id="5" name="Text Placeholder 11"/>
          <p:cNvSpPr>
            <a:spLocks noGrp="1"/>
          </p:cNvSpPr>
          <p:nvPr>
            <p:ph type="body" sz="quarter" idx="10"/>
          </p:nvPr>
        </p:nvSpPr>
        <p:spPr>
          <a:xfrm>
            <a:off x="1404865" y="1126068"/>
            <a:ext cx="7314109" cy="54307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itchFamily="34" charset="0"/>
              </a:defRPr>
            </a:lvl1pPr>
            <a:lvl2pPr>
              <a:buNone/>
              <a:defRPr b="0" i="0">
                <a:latin typeface="WhitneyHTF-Bold"/>
                <a:cs typeface="WhitneyHTF-Bold"/>
              </a:defRPr>
            </a:lvl2pPr>
            <a:lvl3pPr>
              <a:buNone/>
              <a:defRPr b="0" i="0">
                <a:latin typeface="WhitneyHTF-Bold"/>
                <a:cs typeface="WhitneyHTF-Bold"/>
              </a:defRPr>
            </a:lvl3pPr>
            <a:lvl4pPr>
              <a:buNone/>
              <a:defRPr b="0" i="0">
                <a:latin typeface="WhitneyHTF-Bold"/>
                <a:cs typeface="WhitneyHTF-Bold"/>
              </a:defRPr>
            </a:lvl4pPr>
            <a:lvl5pPr>
              <a:buNone/>
              <a:defRPr b="0" i="0">
                <a:latin typeface="WhitneyHTF-Bold"/>
                <a:cs typeface="WhitneyHTF-Bold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785640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ation-Copy-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1"/>
          <p:cNvSpPr>
            <a:spLocks noGrp="1"/>
          </p:cNvSpPr>
          <p:nvPr>
            <p:ph type="body" sz="quarter" idx="10"/>
          </p:nvPr>
        </p:nvSpPr>
        <p:spPr>
          <a:xfrm>
            <a:off x="1413006" y="1126068"/>
            <a:ext cx="7314109" cy="54307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C2344"/>
                </a:solidFill>
                <a:effectLst/>
                <a:uLnTx/>
                <a:uFillTx/>
                <a:latin typeface="Verdana" pitchFamily="34" charset="0"/>
              </a:defRPr>
            </a:lvl1pPr>
            <a:lvl2pPr>
              <a:buNone/>
              <a:defRPr b="0" i="0">
                <a:latin typeface="WhitneyHTF-Bold"/>
                <a:cs typeface="WhitneyHTF-Bold"/>
              </a:defRPr>
            </a:lvl2pPr>
            <a:lvl3pPr>
              <a:buNone/>
              <a:defRPr b="0" i="0">
                <a:latin typeface="WhitneyHTF-Bold"/>
                <a:cs typeface="WhitneyHTF-Bold"/>
              </a:defRPr>
            </a:lvl3pPr>
            <a:lvl4pPr>
              <a:buNone/>
              <a:defRPr b="0" i="0">
                <a:latin typeface="WhitneyHTF-Bold"/>
                <a:cs typeface="WhitneyHTF-Bold"/>
              </a:defRPr>
            </a:lvl4pPr>
            <a:lvl5pPr>
              <a:buNone/>
              <a:defRPr b="0" i="0">
                <a:latin typeface="WhitneyHTF-Bold"/>
                <a:cs typeface="WhitneyHTF-Bold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1413689" y="2613025"/>
            <a:ext cx="7308850" cy="2671763"/>
          </a:xfrm>
          <a:prstGeom prst="rect">
            <a:avLst/>
          </a:prstGeom>
        </p:spPr>
        <p:txBody>
          <a:bodyPr vert="horz"/>
          <a:lstStyle>
            <a:lvl1pPr marL="0" marR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 baseline="0">
                <a:solidFill>
                  <a:srgbClr val="0C2344"/>
                </a:solidFill>
                <a:latin typeface="Verdana"/>
                <a:cs typeface="Verdana"/>
              </a:defRPr>
            </a:lvl1pPr>
            <a:lvl2pPr>
              <a:buNone/>
              <a:defRPr sz="1800" baseline="0">
                <a:solidFill>
                  <a:srgbClr val="0C2344"/>
                </a:solidFill>
                <a:latin typeface="Verdana"/>
                <a:cs typeface="Verdana"/>
              </a:defRPr>
            </a:lvl2pPr>
            <a:lvl3pPr>
              <a:buNone/>
              <a:defRPr sz="1800">
                <a:latin typeface="Verdana"/>
                <a:cs typeface="Verdana"/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413689" y="1858963"/>
            <a:ext cx="7308850" cy="754062"/>
          </a:xfrm>
          <a:prstGeom prst="rect">
            <a:avLst/>
          </a:prstGeom>
        </p:spPr>
        <p:txBody>
          <a:bodyPr vert="horz"/>
          <a:lstStyle>
            <a:lvl1pPr>
              <a:buNone/>
              <a:defRPr sz="1800" b="1" baseline="0">
                <a:solidFill>
                  <a:srgbClr val="0C2344"/>
                </a:solidFill>
                <a:latin typeface="Verdana"/>
                <a:cs typeface="Verdana"/>
              </a:defRPr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299520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ation 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 userDrawn="1"/>
        </p:nvSpPr>
        <p:spPr bwMode="auto">
          <a:xfrm>
            <a:off x="-17463" y="-17463"/>
            <a:ext cx="9248776" cy="6932613"/>
          </a:xfrm>
          <a:prstGeom prst="rect">
            <a:avLst/>
          </a:prstGeom>
          <a:solidFill>
            <a:srgbClr val="07203F"/>
          </a:solidFill>
          <a:ln>
            <a:noFill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Century Gothic" panose="020B0502020202020204" pitchFamily="34" charset="0"/>
            </a:endParaRPr>
          </a:p>
        </p:txBody>
      </p:sp>
      <p:pic>
        <p:nvPicPr>
          <p:cNvPr id="3" name="Picture 8" descr="s2u_r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763" y="2405063"/>
            <a:ext cx="6654800" cy="1023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4701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155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804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899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489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043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69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268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file://localhost/%5C%5Clocalhost%5CUsers%5Canngoncalves%5CDesktop%5CUBC%20PPT%20Templates%20explore%5Cgraphic%20objects%5Cshield.png" TargetMode="Externa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file://localhost/%5C%5Clocalhost%5CUsers%5Canngoncalves%5CDesktop%5CUBC%20PPT%20Templates%20explore%5Cgraphic%20objects%5CPOM.png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2.png"/><Relationship Id="rId30" Type="http://schemas.openxmlformats.org/officeDocument/2006/relationships/image" Target="file://localhost/%5C%5Clocalhost%5CUsers%5Canngoncalves%5CDesktop%5CUBC%20PPT%20Templates%20explore%5Cgraphic%20objects%5CtheUofBC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4D9FFFB4-400D-1240-AB24-6F86C96D4DFB}" type="datetimeFigureOut">
              <a:rPr lang="en-US" smtClean="0"/>
              <a:pPr/>
              <a:t>8/2/2023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8" name="Group 1">
            <a:extLst>
              <a:ext uri="{FF2B5EF4-FFF2-40B4-BE49-F238E27FC236}">
                <a16:creationId xmlns:a16="http://schemas.microsoft.com/office/drawing/2014/main" id="{728664EB-4211-605F-3AA5-98577F99F248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5946775"/>
            <a:ext cx="9220200" cy="911225"/>
            <a:chOff x="0" y="0"/>
            <a:chExt cx="9220200" cy="911225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8748001-4B52-FBAC-173A-233A3AD31C83}"/>
                </a:ext>
              </a:extLst>
            </p:cNvPr>
            <p:cNvSpPr/>
            <p:nvPr userDrawn="1"/>
          </p:nvSpPr>
          <p:spPr bwMode="auto">
            <a:xfrm>
              <a:off x="0" y="0"/>
              <a:ext cx="763588" cy="91122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>
                  <a:latin typeface="Century Gothic" panose="020B0502020202020204" pitchFamily="34" charset="0"/>
                </a:rPr>
                <a:t> 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39977E1-FE9B-6A69-9C06-3D2C0A51DD37}"/>
                </a:ext>
              </a:extLst>
            </p:cNvPr>
            <p:cNvSpPr/>
            <p:nvPr userDrawn="1"/>
          </p:nvSpPr>
          <p:spPr bwMode="auto">
            <a:xfrm>
              <a:off x="808038" y="0"/>
              <a:ext cx="1511300" cy="91122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>
                  <a:latin typeface="Century Gothic" panose="020B0502020202020204" pitchFamily="34" charset="0"/>
                </a:rPr>
                <a:t> 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99B43D2-A9F8-3E7C-F34D-B085F46ADD08}"/>
                </a:ext>
              </a:extLst>
            </p:cNvPr>
            <p:cNvSpPr/>
            <p:nvPr userDrawn="1"/>
          </p:nvSpPr>
          <p:spPr bwMode="auto">
            <a:xfrm>
              <a:off x="2363788" y="0"/>
              <a:ext cx="6856412" cy="91122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>
                  <a:latin typeface="Century Gothic" panose="020B0502020202020204" pitchFamily="34" charset="0"/>
                </a:rPr>
                <a:t> </a:t>
              </a:r>
            </a:p>
          </p:txBody>
        </p:sp>
        <p:pic>
          <p:nvPicPr>
            <p:cNvPr id="22" name="shield.png" descr="/Users/anngoncalves/Desktop/UBC PPT Templates explore/graphic objects/shield.png">
              <a:extLst>
                <a:ext uri="{FF2B5EF4-FFF2-40B4-BE49-F238E27FC236}">
                  <a16:creationId xmlns:a16="http://schemas.microsoft.com/office/drawing/2014/main" id="{6C75C716-5B2D-764F-C244-1A84D93B51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 r:link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7013" y="185738"/>
              <a:ext cx="314325" cy="427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OM.png" descr="/Users/anngoncalves/Desktop/UBC PPT Templates explore/graphic objects/POM.png">
              <a:extLst>
                <a:ext uri="{FF2B5EF4-FFF2-40B4-BE49-F238E27FC236}">
                  <a16:creationId xmlns:a16="http://schemas.microsoft.com/office/drawing/2014/main" id="{71CBBEE5-D9F7-530C-7C7B-E1D4B7F36F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 r:link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0288" y="215900"/>
              <a:ext cx="895350" cy="112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theUofBC.png" descr="/Users/anngoncalves/Desktop/UBC PPT Templates explore/graphic objects/theUofBC.png">
              <a:extLst>
                <a:ext uri="{FF2B5EF4-FFF2-40B4-BE49-F238E27FC236}">
                  <a16:creationId xmlns:a16="http://schemas.microsoft.com/office/drawing/2014/main" id="{A9886C44-6724-414D-F6ED-3962647890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9" r:link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8100" y="241300"/>
              <a:ext cx="2176463" cy="6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17423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  <p:sldLayoutId id="2147483863" r:id="rId12"/>
    <p:sldLayoutId id="2147483864" r:id="rId13"/>
    <p:sldLayoutId id="2147483865" r:id="rId14"/>
    <p:sldLayoutId id="2147483866" r:id="rId15"/>
    <p:sldLayoutId id="2147483867" r:id="rId16"/>
    <p:sldLayoutId id="2147483868" r:id="rId17"/>
    <p:sldLayoutId id="2147483770" r:id="rId18"/>
    <p:sldLayoutId id="2147483771" r:id="rId19"/>
    <p:sldLayoutId id="2147483772" r:id="rId20"/>
    <p:sldLayoutId id="2147483773" r:id="rId21"/>
    <p:sldLayoutId id="2147483769" r:id="rId22"/>
    <p:sldLayoutId id="2147483774" r:id="rId23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Century Gothic" panose="020B0502020202020204" pitchFamily="34" charset="0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Century Gothic" panose="020B0502020202020204" pitchFamily="34" charset="0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Century Gothic" panose="020B0502020202020204" pitchFamily="34" charset="0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Century Gothic" panose="020B0502020202020204" pitchFamily="34" charset="0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Century Gothic" panose="020B0502020202020204" pitchFamily="34" charset="0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41E09-74AD-7246-69D7-7F225CBC2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000"/>
              <a:t>Common Law Contracts, Arbitration and Advocacy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3FE9376-AAE7-B56F-8F43-81126B2BAB31}"/>
              </a:ext>
            </a:extLst>
          </p:cNvPr>
          <p:cNvSpPr txBox="1">
            <a:spLocks/>
          </p:cNvSpPr>
          <p:nvPr/>
        </p:nvSpPr>
        <p:spPr>
          <a:xfrm>
            <a:off x="3203848" y="2852936"/>
            <a:ext cx="6589199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GB" sz="4000">
                <a:latin typeface="Century Gothic" panose="020B0502020202020204" pitchFamily="34" charset="0"/>
              </a:rPr>
              <a:t>Oral Advocacy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EA08C31-365B-5300-474A-3D4C89A3EAF1}"/>
              </a:ext>
            </a:extLst>
          </p:cNvPr>
          <p:cNvSpPr txBox="1">
            <a:spLocks/>
          </p:cNvSpPr>
          <p:nvPr/>
        </p:nvSpPr>
        <p:spPr>
          <a:xfrm>
            <a:off x="3563888" y="4797152"/>
            <a:ext cx="6589199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GB" sz="2800">
                <a:latin typeface="Century Gothic" panose="020B0502020202020204" pitchFamily="34" charset="0"/>
              </a:rPr>
              <a:t>Dr Velimir Zivkovic</a:t>
            </a:r>
          </a:p>
        </p:txBody>
      </p:sp>
    </p:spTree>
    <p:extLst>
      <p:ext uri="{BB962C8B-B14F-4D97-AF65-F5344CB8AC3E}">
        <p14:creationId xmlns:p14="http://schemas.microsoft.com/office/powerpoint/2010/main" val="5323627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47E94-C28E-6865-373B-1401C4825A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VIDEO TIME!</a:t>
            </a:r>
          </a:p>
          <a:p>
            <a:endParaRPr lang="en-GB"/>
          </a:p>
          <a:p>
            <a:r>
              <a:rPr lang="en-GB"/>
              <a:t>https://www.youtube.com/watch?v=m2njW04XSjo&amp;list=PLnsrw4KMG77uUyba6tcasIANHqY1TnmRW&amp;index=16</a:t>
            </a:r>
          </a:p>
        </p:txBody>
      </p:sp>
    </p:spTree>
    <p:extLst>
      <p:ext uri="{BB962C8B-B14F-4D97-AF65-F5344CB8AC3E}">
        <p14:creationId xmlns:p14="http://schemas.microsoft.com/office/powerpoint/2010/main" val="22208628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BA301059-B32B-7806-684B-EF15110E96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Why advocacy?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4DFAE4EB-456C-3DD5-29EC-70DA8D344E6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85801" y="2324100"/>
            <a:ext cx="7848600" cy="4114800"/>
          </a:xfrm>
        </p:spPr>
        <p:txBody>
          <a:bodyPr>
            <a:normAutofit/>
          </a:bodyPr>
          <a:lstStyle/>
          <a:p>
            <a:r>
              <a:rPr lang="en-US" altLang="en-US" sz="2200"/>
              <a:t>is an opportunity for the attorney to add aspects of humanity to the decision-making process</a:t>
            </a:r>
          </a:p>
          <a:p>
            <a:r>
              <a:rPr lang="en-US" altLang="en-US" sz="2200"/>
              <a:t>is an opportunity to add voice, gesture, tone, expression, etc. to substantive analysis </a:t>
            </a:r>
          </a:p>
          <a:p>
            <a:r>
              <a:rPr lang="en-US" altLang="en-US" sz="2200"/>
              <a:t>is an opportunity to help the court “see” your client, appreciate the gravity of a situation or understand the real-life implications of a particular decision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F150291B-C0FA-FEB2-9C26-44E5896532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Why else advocacy?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CBE99135-6EF7-C85B-8E7D-EE7247B0C65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09599" y="2160590"/>
            <a:ext cx="8014856" cy="4697410"/>
          </a:xfrm>
        </p:spPr>
        <p:txBody>
          <a:bodyPr/>
          <a:lstStyle/>
          <a:p>
            <a:r>
              <a:rPr lang="en-US" altLang="en-US"/>
              <a:t>is an opportunity for the attorney to summarize and highlight particular facts and issues, to help the court better understand the party’s position</a:t>
            </a:r>
          </a:p>
          <a:p>
            <a:endParaRPr lang="en-US" altLang="en-US"/>
          </a:p>
          <a:p>
            <a:r>
              <a:rPr lang="en-US" altLang="en-US"/>
              <a:t>is an opportunity to help the  judge clarify the facts, law, and policies, especially in close cases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Answering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Tough questions don’t mean you have lost</a:t>
            </a:r>
          </a:p>
          <a:p>
            <a:r>
              <a:rPr lang="en-US"/>
              <a:t>Not every question is a trap</a:t>
            </a:r>
          </a:p>
          <a:p>
            <a:r>
              <a:rPr lang="en-US"/>
              <a:t>Not every question needs a lengthy answer</a:t>
            </a:r>
          </a:p>
          <a:p>
            <a:r>
              <a:rPr lang="en-US"/>
              <a:t>Be wary of hypotheticals</a:t>
            </a:r>
          </a:p>
          <a:p>
            <a:r>
              <a:rPr lang="en-US"/>
              <a:t>Ask for clarification if you need to</a:t>
            </a:r>
          </a:p>
          <a:p>
            <a:r>
              <a:rPr lang="en-US"/>
              <a:t>Don’t ask if you’ve answered the question</a:t>
            </a:r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9366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Answering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799" y="2555444"/>
            <a:ext cx="6347714" cy="3880773"/>
          </a:xfrm>
        </p:spPr>
        <p:txBody>
          <a:bodyPr/>
          <a:lstStyle/>
          <a:p>
            <a:r>
              <a:rPr lang="en-US"/>
              <a:t>Be wary of hypotheticals</a:t>
            </a:r>
          </a:p>
          <a:p>
            <a:endParaRPr lang="en-US"/>
          </a:p>
          <a:p>
            <a:r>
              <a:rPr lang="en-US"/>
              <a:t>Ask for clarification if you need to</a:t>
            </a:r>
          </a:p>
          <a:p>
            <a:endParaRPr lang="en-US"/>
          </a:p>
          <a:p>
            <a:r>
              <a:rPr lang="en-US"/>
              <a:t>Don’t ask if you’ve answered the question</a:t>
            </a:r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0752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Problematic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Question takes you out of order</a:t>
            </a:r>
          </a:p>
          <a:p>
            <a:endParaRPr lang="en-US"/>
          </a:p>
          <a:p>
            <a:r>
              <a:rPr lang="en-US"/>
              <a:t>Question is for your co-counsel</a:t>
            </a:r>
          </a:p>
          <a:p>
            <a:endParaRPr lang="en-US"/>
          </a:p>
          <a:p>
            <a:r>
              <a:rPr lang="en-US"/>
              <a:t>Question is stupid</a:t>
            </a:r>
          </a:p>
        </p:txBody>
      </p:sp>
    </p:spTree>
    <p:extLst>
      <p:ext uri="{BB962C8B-B14F-4D97-AF65-F5344CB8AC3E}">
        <p14:creationId xmlns:p14="http://schemas.microsoft.com/office/powerpoint/2010/main" val="18330456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E22D2F-2F1E-D8B0-C470-8E3C9F9447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VIDEO TIME AGAIN!</a:t>
            </a:r>
          </a:p>
          <a:p>
            <a:endParaRPr lang="en-GB"/>
          </a:p>
          <a:p>
            <a:r>
              <a:rPr lang="en-GB"/>
              <a:t>https://www.youtube.com/watch?v=VSS7FFsspBQ&amp;list=PLnsrw4KMG77uUyba6tcasIANHqY1TnmRW&amp;index=17</a:t>
            </a:r>
          </a:p>
        </p:txBody>
      </p:sp>
    </p:spTree>
    <p:extLst>
      <p:ext uri="{BB962C8B-B14F-4D97-AF65-F5344CB8AC3E}">
        <p14:creationId xmlns:p14="http://schemas.microsoft.com/office/powerpoint/2010/main" val="16794611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Common disasters and how to deal with them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7189" y="2565835"/>
            <a:ext cx="7090065" cy="4157083"/>
          </a:xfrm>
        </p:spPr>
        <p:txBody>
          <a:bodyPr/>
          <a:lstStyle/>
          <a:p>
            <a:r>
              <a:rPr lang="en-US"/>
              <a:t>Error in your factum</a:t>
            </a:r>
          </a:p>
          <a:p>
            <a:endParaRPr lang="en-US"/>
          </a:p>
          <a:p>
            <a:r>
              <a:rPr lang="en-US"/>
              <a:t>Not knowing the answer (don’t lie!)</a:t>
            </a:r>
          </a:p>
          <a:p>
            <a:endParaRPr lang="en-US"/>
          </a:p>
          <a:p>
            <a:r>
              <a:rPr lang="en-US"/>
              <a:t>Running out of time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2576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0EADAE-A7BB-15EF-AB56-9F90FBECA2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VIDEO TIME AGAIN AND AGAIN!</a:t>
            </a:r>
          </a:p>
          <a:p>
            <a:endParaRPr lang="en-GB"/>
          </a:p>
          <a:p>
            <a:r>
              <a:rPr lang="en-GB"/>
              <a:t>https://www.youtube.com/watch?v=LhDC8apIbuk</a:t>
            </a:r>
          </a:p>
        </p:txBody>
      </p:sp>
    </p:spTree>
    <p:extLst>
      <p:ext uri="{BB962C8B-B14F-4D97-AF65-F5344CB8AC3E}">
        <p14:creationId xmlns:p14="http://schemas.microsoft.com/office/powerpoint/2010/main" val="27695222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Finding your authentic style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607" y="2273300"/>
            <a:ext cx="2706768" cy="3609024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2667000"/>
            <a:ext cx="3759806" cy="2816225"/>
          </a:xfrm>
        </p:spPr>
      </p:pic>
    </p:spTree>
    <p:extLst>
      <p:ext uri="{BB962C8B-B14F-4D97-AF65-F5344CB8AC3E}">
        <p14:creationId xmlns:p14="http://schemas.microsoft.com/office/powerpoint/2010/main" val="1489409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Components of Advocacy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8379" y="2065337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000"/>
              <a:t>Written Argument – the factum</a:t>
            </a:r>
          </a:p>
          <a:p>
            <a:pPr lvl="1">
              <a:lnSpc>
                <a:spcPct val="150000"/>
              </a:lnSpc>
            </a:pPr>
            <a:r>
              <a:rPr lang="en-US" sz="2000"/>
              <a:t>Court gets it in advance</a:t>
            </a:r>
          </a:p>
          <a:p>
            <a:pPr lvl="1">
              <a:lnSpc>
                <a:spcPct val="150000"/>
              </a:lnSpc>
            </a:pPr>
            <a:r>
              <a:rPr lang="en-US" sz="2000"/>
              <a:t>Clerks digest it and do further research</a:t>
            </a:r>
          </a:p>
          <a:p>
            <a:pPr lvl="1">
              <a:lnSpc>
                <a:spcPct val="150000"/>
              </a:lnSpc>
            </a:pPr>
            <a:r>
              <a:rPr lang="en-US" sz="2000"/>
              <a:t>Court can refer to it when they reserve to consider their decision</a:t>
            </a:r>
          </a:p>
          <a:p>
            <a:pPr marL="457200" lvl="1" indent="0">
              <a:buNone/>
            </a:pPr>
            <a:endParaRPr lang="en-US"/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94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0CC2C03A-5F1F-71E2-2520-CD94F74B91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Confidence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C46F0EAF-C42E-7BA0-3397-2DE1C54A8D9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09599" y="2160590"/>
            <a:ext cx="7817428" cy="427138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/>
              <a:t>What message do you send when you speak softly?  “I’m sorry, I’m nervous.”</a:t>
            </a:r>
          </a:p>
          <a:p>
            <a:pPr>
              <a:lnSpc>
                <a:spcPct val="90000"/>
              </a:lnSpc>
            </a:pPr>
            <a:endParaRPr lang="en-US" altLang="en-US"/>
          </a:p>
          <a:p>
            <a:pPr>
              <a:lnSpc>
                <a:spcPct val="90000"/>
              </a:lnSpc>
            </a:pPr>
            <a:r>
              <a:rPr lang="en-US" altLang="en-US"/>
              <a:t>How about when you mumble?  “I’m sorry, I’m not very sure about what I’m saying.”</a:t>
            </a:r>
          </a:p>
          <a:p>
            <a:pPr>
              <a:lnSpc>
                <a:spcPct val="90000"/>
              </a:lnSpc>
            </a:pPr>
            <a:endParaRPr lang="en-US" altLang="en-US"/>
          </a:p>
          <a:p>
            <a:pPr>
              <a:lnSpc>
                <a:spcPct val="90000"/>
              </a:lnSpc>
            </a:pPr>
            <a:r>
              <a:rPr lang="en-US" altLang="en-US"/>
              <a:t>How about when you slouch in your seat or walk tentatively from one side of the courtroom to the other? “I’m sorry, I probably don’t belong here.”</a:t>
            </a:r>
          </a:p>
          <a:p>
            <a:pPr lvl="1">
              <a:lnSpc>
                <a:spcPct val="90000"/>
              </a:lnSpc>
            </a:pPr>
            <a:endParaRPr lang="en-US" altLang="en-US"/>
          </a:p>
          <a:p>
            <a:pPr lvl="1">
              <a:lnSpc>
                <a:spcPct val="90000"/>
              </a:lnSpc>
              <a:buFontTx/>
              <a:buNone/>
            </a:pPr>
            <a:endParaRPr lang="en-US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46FF90FB-D7D8-64F8-7619-142B1E1962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How to Demonstrate Confidence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4AAFE30B-E8CA-1F27-5C58-A84C9099149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09599" y="2160590"/>
            <a:ext cx="7838210" cy="4697410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US" altLang="en-US"/>
              <a:t>1. Demonstrate your mastery of the facts of the case</a:t>
            </a:r>
          </a:p>
          <a:p>
            <a:pPr>
              <a:lnSpc>
                <a:spcPct val="200000"/>
              </a:lnSpc>
            </a:pPr>
            <a:r>
              <a:rPr lang="en-US" altLang="en-US"/>
              <a:t>2. Know what you want to accomplish</a:t>
            </a:r>
          </a:p>
          <a:p>
            <a:pPr>
              <a:lnSpc>
                <a:spcPct val="200000"/>
              </a:lnSpc>
            </a:pPr>
            <a:r>
              <a:rPr lang="en-US" altLang="en-US"/>
              <a:t>3. Why you want to accomplish it</a:t>
            </a:r>
          </a:p>
          <a:p>
            <a:pPr>
              <a:lnSpc>
                <a:spcPct val="200000"/>
              </a:lnSpc>
            </a:pPr>
            <a:r>
              <a:rPr lang="en-US" altLang="en-US"/>
              <a:t>4. How you intend to accomplish it</a:t>
            </a:r>
          </a:p>
          <a:p>
            <a:pPr>
              <a:lnSpc>
                <a:spcPct val="200000"/>
              </a:lnSpc>
            </a:pPr>
            <a:r>
              <a:rPr lang="en-US" altLang="en-US"/>
              <a:t>5. In short, be prepared	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193CA139-12A8-8D4E-52A6-01563D581D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Integrity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22BF9D4-610C-F73A-D6CB-E88A93B5E00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09599" y="2160590"/>
            <a:ext cx="7900556" cy="4531155"/>
          </a:xfrm>
        </p:spPr>
        <p:txBody>
          <a:bodyPr/>
          <a:lstStyle/>
          <a:p>
            <a:r>
              <a:rPr lang="en-US" altLang="en-US"/>
              <a:t>Latin – </a:t>
            </a:r>
            <a:r>
              <a:rPr lang="en-US" altLang="en-US" i="1" err="1"/>
              <a:t>integritas</a:t>
            </a:r>
            <a:r>
              <a:rPr lang="en-US" altLang="en-US" i="1"/>
              <a:t> </a:t>
            </a:r>
            <a:r>
              <a:rPr lang="en-US" altLang="en-US"/>
              <a:t>– wholeness or soundness, complete in itself.</a:t>
            </a:r>
          </a:p>
          <a:p>
            <a:endParaRPr lang="en-US" altLang="en-US"/>
          </a:p>
          <a:p>
            <a:endParaRPr lang="en-US" altLang="en-US"/>
          </a:p>
          <a:p>
            <a:endParaRPr lang="en-US" altLang="en-US"/>
          </a:p>
          <a:p>
            <a:r>
              <a:rPr lang="en-US" altLang="en-US"/>
              <a:t>Lawyer’s integrity – unsullied, unbroken, and undivided moral principle, e.g., quality of the whole and honest lawyer.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9F580C13-E6E8-9377-38AC-FF0BE90F48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How do I show integrity in the courtroom?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7866C1D7-BCF1-EB12-B8C2-FC446C32219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42108" y="2607400"/>
            <a:ext cx="7723910" cy="4811710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US" altLang="en-US"/>
              <a:t>Do not overstate your case.</a:t>
            </a:r>
          </a:p>
          <a:p>
            <a:pPr>
              <a:lnSpc>
                <a:spcPct val="200000"/>
              </a:lnSpc>
            </a:pPr>
            <a:r>
              <a:rPr lang="en-US" altLang="en-US"/>
              <a:t>Do not promise evidence you cannot deliver.</a:t>
            </a:r>
          </a:p>
          <a:p>
            <a:pPr>
              <a:lnSpc>
                <a:spcPct val="200000"/>
              </a:lnSpc>
            </a:pPr>
            <a:r>
              <a:rPr lang="en-US" altLang="en-US"/>
              <a:t>Do not make arguments you cannot support.</a:t>
            </a:r>
          </a:p>
          <a:p>
            <a:pPr>
              <a:lnSpc>
                <a:spcPct val="200000"/>
              </a:lnSpc>
            </a:pPr>
            <a:r>
              <a:rPr lang="en-US" altLang="en-US"/>
              <a:t>In other words, follow ethical and procedural rules.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25ACA101-D950-E221-930E-C0DAB2385E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Respect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A2B88842-F4A9-B295-AAA5-5A1DE066D00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09598" y="2160590"/>
            <a:ext cx="7734301" cy="4697410"/>
          </a:xfrm>
        </p:spPr>
        <p:txBody>
          <a:bodyPr/>
          <a:lstStyle/>
          <a:p>
            <a:r>
              <a:rPr lang="en-US" altLang="en-US"/>
              <a:t>Treat everyone in the courtroom with respect.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/>
              <a:t>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/>
              <a:t>	Yes, even your opponent – you don’t have to like your opponent, but you must  show respect.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/>
              <a:t>	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D926BE74-B1E1-7E4C-A186-D32CFD5B36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Respect II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FF0E7FEF-21E9-61F2-F86C-80EF4E3511A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72836" y="2857500"/>
            <a:ext cx="7772400" cy="4495800"/>
          </a:xfrm>
        </p:spPr>
        <p:txBody>
          <a:bodyPr/>
          <a:lstStyle/>
          <a:p>
            <a:r>
              <a:rPr lang="en-US" altLang="en-US"/>
              <a:t>Do not use bullying tactics to intimidate your opponent.</a:t>
            </a:r>
          </a:p>
          <a:p>
            <a:r>
              <a:rPr lang="en-US" altLang="en-US"/>
              <a:t>Do not attempt to distract the judge during your opponent’s presentation.</a:t>
            </a:r>
          </a:p>
          <a:p>
            <a:r>
              <a:rPr lang="en-US" altLang="en-US"/>
              <a:t>Do not try to disrupt opposing counsel’s argument or use facial expressions, grimaces, or gestures to argue your case during opposing counsel’s argument.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D4A3F809-B6A6-1D6A-34AB-CAC6320DD3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Accepting loss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8F01AD5D-0013-5CE0-D108-E445966E0CB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09599" y="2160590"/>
            <a:ext cx="8066810" cy="4905228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US" altLang="en-US" sz="2000"/>
              <a:t>Above all else, be a good loser</a:t>
            </a:r>
          </a:p>
          <a:p>
            <a:pPr lvl="1">
              <a:lnSpc>
                <a:spcPct val="200000"/>
              </a:lnSpc>
            </a:pPr>
            <a:r>
              <a:rPr lang="en-US" altLang="en-US" sz="2000"/>
              <a:t>Remember, you can lose a few battles and still prevail.</a:t>
            </a:r>
          </a:p>
          <a:p>
            <a:pPr lvl="1">
              <a:lnSpc>
                <a:spcPct val="200000"/>
              </a:lnSpc>
            </a:pPr>
            <a:r>
              <a:rPr lang="en-US" altLang="en-US" sz="2000"/>
              <a:t>Don’t display your frustration or worse, take the loss out on others.</a:t>
            </a:r>
          </a:p>
          <a:p>
            <a:pPr lvl="1">
              <a:lnSpc>
                <a:spcPct val="200000"/>
              </a:lnSpc>
            </a:pPr>
            <a:r>
              <a:rPr lang="en-US" altLang="en-US" sz="2000"/>
              <a:t>Let it go and move ahead.</a:t>
            </a:r>
          </a:p>
          <a:p>
            <a:pPr lvl="1"/>
            <a:endParaRPr lang="en-US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Components of Advocacy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1897" y="2148464"/>
            <a:ext cx="8229600" cy="452596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/>
          </a:p>
          <a:p>
            <a:pPr>
              <a:lnSpc>
                <a:spcPct val="150000"/>
              </a:lnSpc>
            </a:pPr>
            <a:r>
              <a:rPr lang="en-US" sz="2000"/>
              <a:t>Oral Argument</a:t>
            </a:r>
          </a:p>
          <a:p>
            <a:pPr lvl="1">
              <a:lnSpc>
                <a:spcPct val="150000"/>
              </a:lnSpc>
            </a:pPr>
            <a:r>
              <a:rPr lang="en-US" sz="2000"/>
              <a:t>Answer questions</a:t>
            </a:r>
          </a:p>
          <a:p>
            <a:pPr lvl="1">
              <a:lnSpc>
                <a:spcPct val="150000"/>
              </a:lnSpc>
            </a:pPr>
            <a:r>
              <a:rPr lang="en-US" sz="2000"/>
              <a:t>Focus in on what is important</a:t>
            </a:r>
          </a:p>
          <a:p>
            <a:pPr lvl="1">
              <a:lnSpc>
                <a:spcPct val="150000"/>
              </a:lnSpc>
            </a:pPr>
            <a:r>
              <a:rPr lang="en-US" sz="2000"/>
              <a:t>Support the open court principle</a:t>
            </a:r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876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to Prepare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7313" y="2332037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/>
              <a:t>Create a Roadmap for the Court</a:t>
            </a:r>
          </a:p>
          <a:p>
            <a:pPr>
              <a:lnSpc>
                <a:spcPct val="200000"/>
              </a:lnSpc>
            </a:pPr>
            <a:r>
              <a:rPr lang="en-US"/>
              <a:t>Identify your arguments under each issue</a:t>
            </a:r>
          </a:p>
          <a:p>
            <a:pPr lvl="1">
              <a:lnSpc>
                <a:spcPct val="200000"/>
              </a:lnSpc>
            </a:pPr>
            <a:r>
              <a:rPr lang="en-US"/>
              <a:t>Strongest argument first</a:t>
            </a:r>
          </a:p>
          <a:p>
            <a:pPr>
              <a:lnSpc>
                <a:spcPct val="200000"/>
              </a:lnSpc>
            </a:pPr>
            <a:r>
              <a:rPr lang="en-US"/>
              <a:t>Digest the cases</a:t>
            </a:r>
          </a:p>
        </p:txBody>
      </p:sp>
    </p:spTree>
    <p:extLst>
      <p:ext uri="{BB962C8B-B14F-4D97-AF65-F5344CB8AC3E}">
        <p14:creationId xmlns:p14="http://schemas.microsoft.com/office/powerpoint/2010/main" val="3890056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to Prepare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2231" y="2409988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sz="2000"/>
              <a:t>Be organized – index cards, binder</a:t>
            </a:r>
          </a:p>
          <a:p>
            <a:pPr>
              <a:lnSpc>
                <a:spcPct val="200000"/>
              </a:lnSpc>
            </a:pPr>
            <a:r>
              <a:rPr lang="en-US" sz="2000"/>
              <a:t>Draft a conclusion – are you first or second counsel?</a:t>
            </a:r>
          </a:p>
          <a:p>
            <a:pPr>
              <a:lnSpc>
                <a:spcPct val="200000"/>
              </a:lnSpc>
            </a:pPr>
            <a:r>
              <a:rPr lang="en-US" sz="2000"/>
              <a:t>Do not write or memorize a speech</a:t>
            </a:r>
          </a:p>
        </p:txBody>
      </p:sp>
    </p:spTree>
    <p:extLst>
      <p:ext uri="{BB962C8B-B14F-4D97-AF65-F5344CB8AC3E}">
        <p14:creationId xmlns:p14="http://schemas.microsoft.com/office/powerpoint/2010/main" val="3109514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Preparation requires 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7416" y="2648962"/>
            <a:ext cx="8056419" cy="4406465"/>
          </a:xfrm>
        </p:spPr>
        <p:txBody>
          <a:bodyPr/>
          <a:lstStyle/>
          <a:p>
            <a:r>
              <a:rPr lang="en-US"/>
              <a:t>Alone and with an audience</a:t>
            </a:r>
          </a:p>
          <a:p>
            <a:r>
              <a:rPr lang="en-US"/>
              <a:t>Time yourself</a:t>
            </a:r>
          </a:p>
          <a:p>
            <a:r>
              <a:rPr lang="en-US"/>
              <a:t>Write down the questions your partner is getting and work on better answers</a:t>
            </a:r>
          </a:p>
          <a:p>
            <a:r>
              <a:rPr lang="en-US"/>
              <a:t>Experiment with order and wording to streamline your argument</a:t>
            </a:r>
          </a:p>
        </p:txBody>
      </p:sp>
    </p:spTree>
    <p:extLst>
      <p:ext uri="{BB962C8B-B14F-4D97-AF65-F5344CB8AC3E}">
        <p14:creationId xmlns:p14="http://schemas.microsoft.com/office/powerpoint/2010/main" val="20426048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Delivering your Submissions (Formalities)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4534" y="2233166"/>
            <a:ext cx="7787898" cy="4157420"/>
          </a:xfrm>
        </p:spPr>
        <p:txBody>
          <a:bodyPr>
            <a:normAutofit/>
          </a:bodyPr>
          <a:lstStyle/>
          <a:p>
            <a:pPr lvl="1"/>
            <a:r>
              <a:rPr lang="en-US" sz="2000"/>
              <a:t>Dress appropriately</a:t>
            </a:r>
          </a:p>
          <a:p>
            <a:pPr lvl="1"/>
            <a:endParaRPr lang="en-US" sz="2000"/>
          </a:p>
          <a:p>
            <a:pPr lvl="1"/>
            <a:r>
              <a:rPr lang="en-US" sz="2000"/>
              <a:t>Procedures for starting (rising up </a:t>
            </a:r>
            <a:r>
              <a:rPr lang="en-US" sz="2000" err="1"/>
              <a:t>etc</a:t>
            </a:r>
            <a:r>
              <a:rPr lang="en-US" sz="2000"/>
              <a:t>)</a:t>
            </a:r>
          </a:p>
          <a:p>
            <a:pPr lvl="1"/>
            <a:endParaRPr lang="en-US" sz="2000"/>
          </a:p>
          <a:p>
            <a:pPr lvl="1"/>
            <a:r>
              <a:rPr lang="en-US" sz="2000"/>
              <a:t>Introduction</a:t>
            </a:r>
          </a:p>
          <a:p>
            <a:pPr lvl="1"/>
            <a:endParaRPr lang="en-US" sz="2000"/>
          </a:p>
          <a:p>
            <a:pPr lvl="1"/>
            <a:r>
              <a:rPr lang="en-US" sz="2000"/>
              <a:t>How to address the court? Arbitrators?</a:t>
            </a:r>
          </a:p>
          <a:p>
            <a:pPr lvl="1"/>
            <a:endParaRPr lang="en-US" sz="2000"/>
          </a:p>
          <a:p>
            <a:pPr lvl="1"/>
            <a:r>
              <a:rPr lang="en-US" sz="2000"/>
              <a:t>How to address the opposing counsel</a:t>
            </a:r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1102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Delivering your Submissions (Substance)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32037"/>
            <a:ext cx="8229600" cy="4525963"/>
          </a:xfrm>
        </p:spPr>
        <p:txBody>
          <a:bodyPr/>
          <a:lstStyle/>
          <a:p>
            <a:pPr lvl="1"/>
            <a:endParaRPr lang="en-US"/>
          </a:p>
          <a:p>
            <a:pPr lvl="1"/>
            <a:r>
              <a:rPr lang="en-US"/>
              <a:t>Help the court follow along in your factum</a:t>
            </a:r>
          </a:p>
          <a:p>
            <a:pPr lvl="1"/>
            <a:endParaRPr lang="en-US"/>
          </a:p>
          <a:p>
            <a:pPr lvl="1"/>
            <a:r>
              <a:rPr lang="en-US"/>
              <a:t>Tell the court what you want them to find </a:t>
            </a:r>
          </a:p>
          <a:p>
            <a:pPr lvl="1"/>
            <a:endParaRPr lang="en-US"/>
          </a:p>
          <a:p>
            <a:pPr lvl="1"/>
            <a:r>
              <a:rPr lang="en-US"/>
              <a:t>Think about point first speaking</a:t>
            </a:r>
          </a:p>
          <a:p>
            <a:pPr lvl="1"/>
            <a:endParaRPr lang="en-US"/>
          </a:p>
          <a:p>
            <a:pPr lvl="1"/>
            <a:r>
              <a:rPr lang="en-US"/>
              <a:t>Refer to the case by the name of the parties and the court and date if necessary</a:t>
            </a:r>
          </a:p>
          <a:p>
            <a:pPr lvl="1"/>
            <a:endParaRPr lang="en-US"/>
          </a:p>
          <a:p>
            <a:pPr lvl="1"/>
            <a:r>
              <a:rPr lang="en-US"/>
              <a:t>Avoid lengthy quotes but use the exact language in the case</a:t>
            </a:r>
          </a:p>
        </p:txBody>
      </p:sp>
    </p:spTree>
    <p:extLst>
      <p:ext uri="{BB962C8B-B14F-4D97-AF65-F5344CB8AC3E}">
        <p14:creationId xmlns:p14="http://schemas.microsoft.com/office/powerpoint/2010/main" val="3982467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Delivering Submissions (Style)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/>
          </a:p>
          <a:p>
            <a:pPr lvl="1"/>
            <a:r>
              <a:rPr lang="en-US"/>
              <a:t>Go slowly</a:t>
            </a:r>
          </a:p>
          <a:p>
            <a:pPr lvl="1"/>
            <a:endParaRPr lang="en-US"/>
          </a:p>
          <a:p>
            <a:pPr lvl="1"/>
            <a:r>
              <a:rPr lang="en-US"/>
              <a:t>Vary your cadence, volume, sentence length</a:t>
            </a:r>
          </a:p>
          <a:p>
            <a:pPr lvl="1"/>
            <a:endParaRPr lang="en-US"/>
          </a:p>
          <a:p>
            <a:pPr lvl="1"/>
            <a:r>
              <a:rPr lang="en-US"/>
              <a:t>Maintain eye contact</a:t>
            </a:r>
          </a:p>
          <a:p>
            <a:pPr lvl="1"/>
            <a:endParaRPr lang="en-US"/>
          </a:p>
          <a:p>
            <a:pPr lvl="1"/>
            <a:r>
              <a:rPr lang="en-US"/>
              <a:t>Avoid distracting movements</a:t>
            </a:r>
          </a:p>
        </p:txBody>
      </p:sp>
    </p:spTree>
    <p:extLst>
      <p:ext uri="{BB962C8B-B14F-4D97-AF65-F5344CB8AC3E}">
        <p14:creationId xmlns:p14="http://schemas.microsoft.com/office/powerpoint/2010/main" val="245751647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2820ab4f-0c5d-4436-89e6-3cd8d1e2b342"/>
</p:tagLst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Application>Microsoft Office PowerPoint</Application>
  <PresentationFormat>On-screen Show (4:3)</PresentationFormat>
  <Slides>26</Slides>
  <Notes>2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Facet</vt:lpstr>
      <vt:lpstr>Common Law Contracts, Arbitration and Advocacy</vt:lpstr>
      <vt:lpstr>Components of Advocacy</vt:lpstr>
      <vt:lpstr>Components of Advocacy</vt:lpstr>
      <vt:lpstr>How to Prepare</vt:lpstr>
      <vt:lpstr>How to Prepare</vt:lpstr>
      <vt:lpstr>Preparation requires practice</vt:lpstr>
      <vt:lpstr>Delivering your Submissions (Formalities)</vt:lpstr>
      <vt:lpstr>Delivering your Submissions (Substance)</vt:lpstr>
      <vt:lpstr>Delivering Submissions (Style)</vt:lpstr>
      <vt:lpstr>PowerPoint Presentation</vt:lpstr>
      <vt:lpstr>Why advocacy?</vt:lpstr>
      <vt:lpstr>Why else advocacy?</vt:lpstr>
      <vt:lpstr>Answering Questions</vt:lpstr>
      <vt:lpstr>Answering Questions</vt:lpstr>
      <vt:lpstr>Problematic Questions</vt:lpstr>
      <vt:lpstr>PowerPoint Presentation</vt:lpstr>
      <vt:lpstr>Common disasters and how to deal with them</vt:lpstr>
      <vt:lpstr>PowerPoint Presentation</vt:lpstr>
      <vt:lpstr>Finding your authentic style</vt:lpstr>
      <vt:lpstr>Confidence</vt:lpstr>
      <vt:lpstr>How to Demonstrate Confidence</vt:lpstr>
      <vt:lpstr>Integrity</vt:lpstr>
      <vt:lpstr>How do I show integrity in the courtroom?</vt:lpstr>
      <vt:lpstr>Respect</vt:lpstr>
      <vt:lpstr>Respect II</vt:lpstr>
      <vt:lpstr>Accepting loss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David Jung</dc:creator>
  <cp:revision>1</cp:revision>
  <dcterms:created xsi:type="dcterms:W3CDTF">2010-01-13T15:07:27Z</dcterms:created>
  <dcterms:modified xsi:type="dcterms:W3CDTF">2023-08-02T11:23:30Z</dcterms:modified>
</cp:coreProperties>
</file>