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sldIdLst>
    <p:sldId id="369" r:id="rId2"/>
    <p:sldId id="370" r:id="rId3"/>
    <p:sldId id="309" r:id="rId4"/>
    <p:sldId id="372" r:id="rId5"/>
    <p:sldId id="374" r:id="rId6"/>
    <p:sldId id="375" r:id="rId7"/>
    <p:sldId id="373" r:id="rId8"/>
    <p:sldId id="384" r:id="rId9"/>
    <p:sldId id="376" r:id="rId10"/>
    <p:sldId id="257" r:id="rId11"/>
    <p:sldId id="377" r:id="rId12"/>
    <p:sldId id="328" r:id="rId13"/>
    <p:sldId id="303" r:id="rId14"/>
    <p:sldId id="305" r:id="rId15"/>
    <p:sldId id="378" r:id="rId16"/>
    <p:sldId id="300" r:id="rId17"/>
    <p:sldId id="385" r:id="rId18"/>
    <p:sldId id="315" r:id="rId19"/>
    <p:sldId id="312" r:id="rId20"/>
    <p:sldId id="307" r:id="rId21"/>
    <p:sldId id="259" r:id="rId22"/>
    <p:sldId id="274" r:id="rId23"/>
    <p:sldId id="275" r:id="rId24"/>
    <p:sldId id="276" r:id="rId25"/>
    <p:sldId id="277" r:id="rId26"/>
    <p:sldId id="278" r:id="rId27"/>
    <p:sldId id="282" r:id="rId28"/>
    <p:sldId id="283" r:id="rId29"/>
    <p:sldId id="379" r:id="rId30"/>
    <p:sldId id="382" r:id="rId31"/>
    <p:sldId id="383" r:id="rId32"/>
    <p:sldId id="380" r:id="rId33"/>
    <p:sldId id="381" r:id="rId34"/>
    <p:sldId id="386" r:id="rId35"/>
  </p:sldIdLst>
  <p:sldSz cx="12192000" cy="6858000"/>
  <p:notesSz cx="6858000" cy="9144000"/>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64"/>
    <p:restoredTop sz="94720"/>
  </p:normalViewPr>
  <p:slideViewPr>
    <p:cSldViewPr snapToGrid="0" snapToObjects="1">
      <p:cViewPr varScale="1">
        <p:scale>
          <a:sx n="81" d="100"/>
          <a:sy n="81" d="100"/>
        </p:scale>
        <p:origin x="66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ivkovic, Velimir" userId="09face69-f604-45f4-a3d3-b922759a11dc" providerId="ADAL" clId="{15468BB3-8360-4CAD-985B-765672A09A11}"/>
    <pc:docChg chg="custSel replTag delTag">
      <pc:chgData name="Zivkovic, Velimir" userId="09face69-f604-45f4-a3d3-b922759a11dc" providerId="ADAL" clId="{15468BB3-8360-4CAD-985B-765672A09A11}" dt="2023-07-17T11:07:43.401" v="3"/>
      <pc:docMkLst>
        <pc:docMk/>
      </pc:docMkLst>
    </pc:docChg>
  </pc:docChgLst>
  <pc:docChgLst>
    <pc:chgData name="Zivkovic, Velimir" userId="09face69-f604-45f4-a3d3-b922759a11dc" providerId="ADAL" clId="{72223C95-7067-495F-A7DC-24FE8AD7E17E}"/>
    <pc:docChg chg="delSld">
      <pc:chgData name="Zivkovic, Velimir" userId="09face69-f604-45f4-a3d3-b922759a11dc" providerId="ADAL" clId="{72223C95-7067-495F-A7DC-24FE8AD7E17E}" dt="2023-06-22T08:51:08.720" v="9" actId="47"/>
      <pc:docMkLst>
        <pc:docMk/>
      </pc:docMkLst>
      <pc:sldChg chg="del">
        <pc:chgData name="Zivkovic, Velimir" userId="09face69-f604-45f4-a3d3-b922759a11dc" providerId="ADAL" clId="{72223C95-7067-495F-A7DC-24FE8AD7E17E}" dt="2023-06-22T08:50:00.659" v="0" actId="47"/>
        <pc:sldMkLst>
          <pc:docMk/>
          <pc:sldMk cId="2027016945" sldId="265"/>
        </pc:sldMkLst>
      </pc:sldChg>
      <pc:sldChg chg="del">
        <pc:chgData name="Zivkovic, Velimir" userId="09face69-f604-45f4-a3d3-b922759a11dc" providerId="ADAL" clId="{72223C95-7067-495F-A7DC-24FE8AD7E17E}" dt="2023-06-22T08:50:01.439" v="1" actId="47"/>
        <pc:sldMkLst>
          <pc:docMk/>
          <pc:sldMk cId="752690761" sldId="267"/>
        </pc:sldMkLst>
      </pc:sldChg>
      <pc:sldChg chg="del">
        <pc:chgData name="Zivkovic, Velimir" userId="09face69-f604-45f4-a3d3-b922759a11dc" providerId="ADAL" clId="{72223C95-7067-495F-A7DC-24FE8AD7E17E}" dt="2023-06-22T08:50:04.041" v="2" actId="47"/>
        <pc:sldMkLst>
          <pc:docMk/>
          <pc:sldMk cId="324175987" sldId="268"/>
        </pc:sldMkLst>
      </pc:sldChg>
      <pc:sldChg chg="del">
        <pc:chgData name="Zivkovic, Velimir" userId="09face69-f604-45f4-a3d3-b922759a11dc" providerId="ADAL" clId="{72223C95-7067-495F-A7DC-24FE8AD7E17E}" dt="2023-06-22T08:50:05.755" v="3" actId="47"/>
        <pc:sldMkLst>
          <pc:docMk/>
          <pc:sldMk cId="1331305845" sldId="269"/>
        </pc:sldMkLst>
      </pc:sldChg>
      <pc:sldChg chg="del">
        <pc:chgData name="Zivkovic, Velimir" userId="09face69-f604-45f4-a3d3-b922759a11dc" providerId="ADAL" clId="{72223C95-7067-495F-A7DC-24FE8AD7E17E}" dt="2023-06-22T08:50:08.699" v="4" actId="47"/>
        <pc:sldMkLst>
          <pc:docMk/>
          <pc:sldMk cId="2065890357" sldId="270"/>
        </pc:sldMkLst>
      </pc:sldChg>
      <pc:sldChg chg="del">
        <pc:chgData name="Zivkovic, Velimir" userId="09face69-f604-45f4-a3d3-b922759a11dc" providerId="ADAL" clId="{72223C95-7067-495F-A7DC-24FE8AD7E17E}" dt="2023-06-22T08:50:12.272" v="5" actId="47"/>
        <pc:sldMkLst>
          <pc:docMk/>
          <pc:sldMk cId="1817005983" sldId="271"/>
        </pc:sldMkLst>
      </pc:sldChg>
      <pc:sldChg chg="del">
        <pc:chgData name="Zivkovic, Velimir" userId="09face69-f604-45f4-a3d3-b922759a11dc" providerId="ADAL" clId="{72223C95-7067-495F-A7DC-24FE8AD7E17E}" dt="2023-06-22T08:50:14.607" v="6" actId="47"/>
        <pc:sldMkLst>
          <pc:docMk/>
          <pc:sldMk cId="2042900378" sldId="272"/>
        </pc:sldMkLst>
      </pc:sldChg>
      <pc:sldChg chg="del">
        <pc:chgData name="Zivkovic, Velimir" userId="09face69-f604-45f4-a3d3-b922759a11dc" providerId="ADAL" clId="{72223C95-7067-495F-A7DC-24FE8AD7E17E}" dt="2023-06-22T08:50:26.739" v="7" actId="47"/>
        <pc:sldMkLst>
          <pc:docMk/>
          <pc:sldMk cId="899892799" sldId="273"/>
        </pc:sldMkLst>
      </pc:sldChg>
      <pc:sldChg chg="del">
        <pc:chgData name="Zivkovic, Velimir" userId="09face69-f604-45f4-a3d3-b922759a11dc" providerId="ADAL" clId="{72223C95-7067-495F-A7DC-24FE8AD7E17E}" dt="2023-06-22T08:50:59.040" v="8" actId="47"/>
        <pc:sldMkLst>
          <pc:docMk/>
          <pc:sldMk cId="1207861743" sldId="279"/>
        </pc:sldMkLst>
      </pc:sldChg>
      <pc:sldChg chg="del">
        <pc:chgData name="Zivkovic, Velimir" userId="09face69-f604-45f4-a3d3-b922759a11dc" providerId="ADAL" clId="{72223C95-7067-495F-A7DC-24FE8AD7E17E}" dt="2023-06-22T08:51:08.720" v="9" actId="47"/>
        <pc:sldMkLst>
          <pc:docMk/>
          <pc:sldMk cId="1512662827" sldId="28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385EFF-B55A-4758-B21B-8BA6FFFCFC6A}" type="datetimeFigureOut">
              <a:rPr lang="en-GB" smtClean="0"/>
              <a:t>17/07/2023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A43CC2-417A-4D68-AE45-BD44E52542C9}" type="slidenum">
              <a:rPr lang="en-GB" smtClean="0"/>
              <a:t>‹#›</a:t>
            </a:fld>
            <a:endParaRPr lang="en-GB"/>
          </a:p>
        </p:txBody>
      </p:sp>
    </p:spTree>
    <p:extLst>
      <p:ext uri="{BB962C8B-B14F-4D97-AF65-F5344CB8AC3E}">
        <p14:creationId xmlns:p14="http://schemas.microsoft.com/office/powerpoint/2010/main" val="1068741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C33D593-81B1-40AE-B61E-F6792CA46DAD}" type="slidenum">
              <a:rPr lang="en-GB" smtClean="0"/>
              <a:t>13</a:t>
            </a:fld>
            <a:endParaRPr lang="en-GB"/>
          </a:p>
        </p:txBody>
      </p:sp>
    </p:spTree>
    <p:extLst>
      <p:ext uri="{BB962C8B-B14F-4D97-AF65-F5344CB8AC3E}">
        <p14:creationId xmlns:p14="http://schemas.microsoft.com/office/powerpoint/2010/main" val="1058509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Please include animation</a:t>
            </a:r>
          </a:p>
        </p:txBody>
      </p:sp>
      <p:sp>
        <p:nvSpPr>
          <p:cNvPr id="4" name="Slide Number Placeholder 3"/>
          <p:cNvSpPr>
            <a:spLocks noGrp="1"/>
          </p:cNvSpPr>
          <p:nvPr>
            <p:ph type="sldNum" sz="quarter" idx="10"/>
          </p:nvPr>
        </p:nvSpPr>
        <p:spPr/>
        <p:txBody>
          <a:bodyPr/>
          <a:lstStyle/>
          <a:p>
            <a:fld id="{2C33D593-81B1-40AE-B61E-F6792CA46DAD}" type="slidenum">
              <a:rPr lang="en-GB" smtClean="0"/>
              <a:t>16</a:t>
            </a:fld>
            <a:endParaRPr lang="en-GB"/>
          </a:p>
        </p:txBody>
      </p:sp>
    </p:spTree>
    <p:extLst>
      <p:ext uri="{BB962C8B-B14F-4D97-AF65-F5344CB8AC3E}">
        <p14:creationId xmlns:p14="http://schemas.microsoft.com/office/powerpoint/2010/main" val="4044469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36981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1190545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EC18B5-87F3-E446-8B4E-06D0FF3D95C7}"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41760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3348BC23-1AC7-3D49-B854-717B2253DE4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341620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3348BC23-1AC7-3D49-B854-717B2253DE4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C18B5-87F3-E446-8B4E-06D0FF3D95C7}"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45602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3348BC23-1AC7-3D49-B854-717B2253DE4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804308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929674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2360441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961961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48BC23-1AC7-3D49-B854-717B2253DE41}" type="datetimeFigureOut">
              <a:rPr lang="en-US" smtClean="0"/>
              <a:t>7/17/2023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4087254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48BC23-1AC7-3D49-B854-717B2253DE4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64858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48BC23-1AC7-3D49-B854-717B2253DE41}" type="datetimeFigureOut">
              <a:rPr lang="en-US" smtClean="0"/>
              <a:t>7/17/2023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2265423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48BC23-1AC7-3D49-B854-717B2253DE41}" type="datetimeFigureOut">
              <a:rPr lang="en-US" smtClean="0"/>
              <a:t>7/17/2023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154163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48BC23-1AC7-3D49-B854-717B2253DE41}" type="datetimeFigureOut">
              <a:rPr lang="en-US" smtClean="0"/>
              <a:t>7/17/2023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777508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48BC23-1AC7-3D49-B854-717B2253DE4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92939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48BC23-1AC7-3D49-B854-717B2253DE41}" type="datetimeFigureOut">
              <a:rPr lang="en-US" smtClean="0"/>
              <a:t>7/17/2023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BEC18B5-87F3-E446-8B4E-06D0FF3D95C7}" type="slidenum">
              <a:rPr lang="en-US" smtClean="0"/>
              <a:t>‹#›</a:t>
            </a:fld>
            <a:endParaRPr lang="en-US"/>
          </a:p>
        </p:txBody>
      </p:sp>
    </p:spTree>
    <p:extLst>
      <p:ext uri="{BB962C8B-B14F-4D97-AF65-F5344CB8AC3E}">
        <p14:creationId xmlns:p14="http://schemas.microsoft.com/office/powerpoint/2010/main" val="3347699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348BC23-1AC7-3D49-B854-717B2253DE41}" type="datetimeFigureOut">
              <a:rPr lang="en-US" smtClean="0"/>
              <a:t>7/17/2023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BEC18B5-87F3-E446-8B4E-06D0FF3D95C7}" type="slidenum">
              <a:rPr lang="en-US" smtClean="0"/>
              <a:t>‹#›</a:t>
            </a:fld>
            <a:endParaRPr lang="en-US"/>
          </a:p>
        </p:txBody>
      </p:sp>
    </p:spTree>
    <p:extLst>
      <p:ext uri="{BB962C8B-B14F-4D97-AF65-F5344CB8AC3E}">
        <p14:creationId xmlns:p14="http://schemas.microsoft.com/office/powerpoint/2010/main" val="15992191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1E09-74AD-7246-69D7-7F225CBC2173}"/>
              </a:ext>
            </a:extLst>
          </p:cNvPr>
          <p:cNvSpPr>
            <a:spLocks noGrp="1"/>
          </p:cNvSpPr>
          <p:nvPr>
            <p:ph type="title"/>
          </p:nvPr>
        </p:nvSpPr>
        <p:spPr/>
        <p:txBody>
          <a:bodyPr>
            <a:normAutofit/>
          </a:bodyPr>
          <a:lstStyle/>
          <a:p>
            <a:r>
              <a:rPr lang="en-GB" sz="3000" dirty="0"/>
              <a:t>Common Law Contracts, Arbitration and Advocacy</a:t>
            </a:r>
          </a:p>
        </p:txBody>
      </p:sp>
      <p:sp>
        <p:nvSpPr>
          <p:cNvPr id="4" name="Title 1">
            <a:extLst>
              <a:ext uri="{FF2B5EF4-FFF2-40B4-BE49-F238E27FC236}">
                <a16:creationId xmlns:a16="http://schemas.microsoft.com/office/drawing/2014/main" id="{B3FE9376-AAE7-B56F-8F43-81126B2BAB31}"/>
              </a:ext>
            </a:extLst>
          </p:cNvPr>
          <p:cNvSpPr txBox="1">
            <a:spLocks/>
          </p:cNvSpPr>
          <p:nvPr/>
        </p:nvSpPr>
        <p:spPr>
          <a:xfrm>
            <a:off x="3747462" y="2381359"/>
            <a:ext cx="8021101"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4000" dirty="0"/>
              <a:t>Introduction – to the course and to the Common Law of England and Wales</a:t>
            </a:r>
          </a:p>
        </p:txBody>
      </p:sp>
      <p:sp>
        <p:nvSpPr>
          <p:cNvPr id="5" name="Title 1">
            <a:extLst>
              <a:ext uri="{FF2B5EF4-FFF2-40B4-BE49-F238E27FC236}">
                <a16:creationId xmlns:a16="http://schemas.microsoft.com/office/drawing/2014/main" id="{CEA08C31-365B-5300-474A-3D4C89A3EAF1}"/>
              </a:ext>
            </a:extLst>
          </p:cNvPr>
          <p:cNvSpPr txBox="1">
            <a:spLocks/>
          </p:cNvSpPr>
          <p:nvPr/>
        </p:nvSpPr>
        <p:spPr>
          <a:xfrm>
            <a:off x="5087889" y="4797152"/>
            <a:ext cx="6589199"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2800" dirty="0"/>
              <a:t>Dr Velimir Zivkovic</a:t>
            </a:r>
          </a:p>
        </p:txBody>
      </p:sp>
    </p:spTree>
    <p:extLst>
      <p:ext uri="{BB962C8B-B14F-4D97-AF65-F5344CB8AC3E}">
        <p14:creationId xmlns:p14="http://schemas.microsoft.com/office/powerpoint/2010/main" val="532362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186788"/>
            <a:ext cx="8911687" cy="1280890"/>
          </a:xfrm>
        </p:spPr>
        <p:txBody>
          <a:bodyPr>
            <a:normAutofit/>
          </a:bodyPr>
          <a:lstStyle/>
          <a:p>
            <a:br>
              <a:rPr lang="en-US" dirty="0"/>
            </a:br>
            <a:r>
              <a:rPr lang="en-US" dirty="0"/>
              <a:t>The Constituent Elements</a:t>
            </a:r>
          </a:p>
        </p:txBody>
      </p:sp>
      <p:sp>
        <p:nvSpPr>
          <p:cNvPr id="3" name="Content Placeholder 2"/>
          <p:cNvSpPr>
            <a:spLocks noGrp="1"/>
          </p:cNvSpPr>
          <p:nvPr>
            <p:ph idx="1"/>
          </p:nvPr>
        </p:nvSpPr>
        <p:spPr/>
        <p:txBody>
          <a:bodyPr/>
          <a:lstStyle/>
          <a:p>
            <a:endParaRPr lang="en-US" dirty="0"/>
          </a:p>
          <a:p>
            <a:r>
              <a:rPr lang="en-US" dirty="0"/>
              <a:t>SUBSTANTIVE PROVISIONS</a:t>
            </a:r>
          </a:p>
          <a:p>
            <a:pPr lvl="1"/>
            <a:r>
              <a:rPr lang="en-US" dirty="0"/>
              <a:t>Body of law determining rights and obligations of individuals belonging to or operating within the society</a:t>
            </a:r>
          </a:p>
          <a:p>
            <a:r>
              <a:rPr lang="en-US" dirty="0"/>
              <a:t>PROCEDURAL PROVISIONS</a:t>
            </a:r>
          </a:p>
          <a:p>
            <a:pPr lvl="1"/>
            <a:r>
              <a:rPr lang="en-US" dirty="0"/>
              <a:t>Procedural rules for regulating the bringing and determination of legal disputes</a:t>
            </a:r>
          </a:p>
          <a:p>
            <a:r>
              <a:rPr lang="en-US" dirty="0"/>
              <a:t>ADMINISTRATIVE SYSTEM</a:t>
            </a:r>
          </a:p>
          <a:p>
            <a:pPr lvl="1"/>
            <a:r>
              <a:rPr lang="en-US" dirty="0"/>
              <a:t>System of courts and judges and the processing of their decision through appeal and by enforcement</a:t>
            </a:r>
          </a:p>
        </p:txBody>
      </p:sp>
    </p:spTree>
    <p:extLst>
      <p:ext uri="{BB962C8B-B14F-4D97-AF65-F5344CB8AC3E}">
        <p14:creationId xmlns:p14="http://schemas.microsoft.com/office/powerpoint/2010/main" val="1445300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BDB80EC-95AE-B875-AD9D-75536DCEFED9}"/>
              </a:ext>
            </a:extLst>
          </p:cNvPr>
          <p:cNvSpPr>
            <a:spLocks noGrp="1" noChangeArrowheads="1"/>
          </p:cNvSpPr>
          <p:nvPr>
            <p:ph type="title"/>
          </p:nvPr>
        </p:nvSpPr>
        <p:spPr/>
        <p:txBody>
          <a:bodyPr>
            <a:normAutofit fontScale="90000"/>
          </a:bodyPr>
          <a:lstStyle/>
          <a:p>
            <a:pPr eaLnBrk="1" hangingPunct="1"/>
            <a:r>
              <a:rPr lang="en-GB" altLang="en-US" sz="4000"/>
              <a:t>English Legal system in context an</a:t>
            </a:r>
            <a:br>
              <a:rPr lang="en-GB" altLang="en-US" sz="4000"/>
            </a:br>
            <a:r>
              <a:rPr lang="en-GB" altLang="en-US" sz="4000"/>
              <a:t> ‘interdisciplinary’ character of law</a:t>
            </a:r>
          </a:p>
        </p:txBody>
      </p:sp>
      <p:sp>
        <p:nvSpPr>
          <p:cNvPr id="8195" name="Rectangle 3">
            <a:extLst>
              <a:ext uri="{FF2B5EF4-FFF2-40B4-BE49-F238E27FC236}">
                <a16:creationId xmlns:a16="http://schemas.microsoft.com/office/drawing/2014/main" id="{C9289FB8-AE6D-C762-86B4-C7235F04C01F}"/>
              </a:ext>
            </a:extLst>
          </p:cNvPr>
          <p:cNvSpPr>
            <a:spLocks noGrp="1" noChangeArrowheads="1"/>
          </p:cNvSpPr>
          <p:nvPr>
            <p:ph type="body" idx="1"/>
          </p:nvPr>
        </p:nvSpPr>
        <p:spPr/>
        <p:txBody>
          <a:bodyPr/>
          <a:lstStyle/>
          <a:p>
            <a:pPr eaLnBrk="1" hangingPunct="1"/>
            <a:r>
              <a:rPr lang="en-GB" altLang="en-US" dirty="0"/>
              <a:t>Law is not just a set of legal rules</a:t>
            </a:r>
          </a:p>
          <a:p>
            <a:pPr lvl="1" eaLnBrk="1" hangingPunct="1"/>
            <a:endParaRPr lang="en-GB" altLang="en-US" dirty="0"/>
          </a:p>
          <a:p>
            <a:pPr lvl="1" eaLnBrk="1" hangingPunct="1"/>
            <a:r>
              <a:rPr lang="en-GB" altLang="en-US" dirty="0"/>
              <a:t>It is informed by underlying philosophical, political, social, cultural, economic and other ideas and it also informs those disciplines</a:t>
            </a:r>
          </a:p>
          <a:p>
            <a:endParaRPr lang="en-GB" altLang="en-US" dirty="0"/>
          </a:p>
          <a:p>
            <a:r>
              <a:rPr lang="en-GB" altLang="en-US" dirty="0"/>
              <a:t>Law is to ensure particular social order through civil and criminal  institutions and procedures.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CEC63BE7-95C5-534D-B9F6-D6C2812DB8C2}"/>
              </a:ext>
            </a:extLst>
          </p:cNvPr>
          <p:cNvSpPr>
            <a:spLocks noGrp="1" noChangeArrowheads="1"/>
          </p:cNvSpPr>
          <p:nvPr>
            <p:ph type="title"/>
          </p:nvPr>
        </p:nvSpPr>
        <p:spPr/>
        <p:txBody>
          <a:bodyPr/>
          <a:lstStyle/>
          <a:p>
            <a:r>
              <a:rPr lang="en-GB" altLang="en-US"/>
              <a:t>English Legal System in Context</a:t>
            </a:r>
          </a:p>
        </p:txBody>
      </p:sp>
      <p:sp>
        <p:nvSpPr>
          <p:cNvPr id="9219" name="Content Placeholder 2">
            <a:extLst>
              <a:ext uri="{FF2B5EF4-FFF2-40B4-BE49-F238E27FC236}">
                <a16:creationId xmlns:a16="http://schemas.microsoft.com/office/drawing/2014/main" id="{3270C127-8E6A-E4E1-2C41-B8139340DBC2}"/>
              </a:ext>
            </a:extLst>
          </p:cNvPr>
          <p:cNvSpPr>
            <a:spLocks noGrp="1" noChangeArrowheads="1"/>
          </p:cNvSpPr>
          <p:nvPr>
            <p:ph idx="1"/>
          </p:nvPr>
        </p:nvSpPr>
        <p:spPr>
          <a:xfrm>
            <a:off x="1981200" y="1600200"/>
            <a:ext cx="8229600" cy="5257800"/>
          </a:xfrm>
        </p:spPr>
        <p:txBody>
          <a:bodyPr/>
          <a:lstStyle/>
          <a:p>
            <a:r>
              <a:rPr lang="en-GB" altLang="en-US" b="1" dirty="0"/>
              <a:t>The Law is political construct</a:t>
            </a:r>
            <a:r>
              <a:rPr lang="en-GB" altLang="en-US" dirty="0"/>
              <a:t>: </a:t>
            </a:r>
          </a:p>
          <a:p>
            <a:endParaRPr lang="en-GB" altLang="en-US" dirty="0"/>
          </a:p>
          <a:p>
            <a:r>
              <a:rPr lang="en-GB" altLang="en-US" dirty="0"/>
              <a:t>Why political?</a:t>
            </a:r>
          </a:p>
          <a:p>
            <a:r>
              <a:rPr lang="en-GB" altLang="en-US" dirty="0"/>
              <a:t>Governed, influenced, dominated, often created by current political establishment’</a:t>
            </a:r>
          </a:p>
          <a:p>
            <a:r>
              <a:rPr lang="en-GB" altLang="en-US" b="1" dirty="0"/>
              <a:t>Law is a social construct:</a:t>
            </a:r>
          </a:p>
          <a:p>
            <a:endParaRPr lang="en-GB" altLang="en-US" dirty="0"/>
          </a:p>
          <a:p>
            <a:r>
              <a:rPr lang="en-GB" altLang="en-US" dirty="0"/>
              <a:t>Social order is continuously created and recreated by law it is one of the mechanisms through which the social order was established and has been shaped.</a:t>
            </a:r>
          </a:p>
          <a:p>
            <a:endParaRPr lang="en-GB"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Commonwealth Countries </a:t>
            </a:r>
          </a:p>
        </p:txBody>
      </p:sp>
      <p:graphicFrame>
        <p:nvGraphicFramePr>
          <p:cNvPr id="7" name="Content Placeholder 6"/>
          <p:cNvGraphicFramePr>
            <a:graphicFrameLocks noGrp="1"/>
          </p:cNvGraphicFramePr>
          <p:nvPr>
            <p:ph idx="1"/>
          </p:nvPr>
        </p:nvGraphicFramePr>
        <p:xfrm>
          <a:off x="2314981" y="1340769"/>
          <a:ext cx="7957485" cy="3350283"/>
        </p:xfrm>
        <a:graphic>
          <a:graphicData uri="http://schemas.openxmlformats.org/drawingml/2006/table">
            <a:tbl>
              <a:tblPr>
                <a:tableStyleId>{5C22544A-7EE6-4342-B048-85BDC9FD1C3A}</a:tableStyleId>
              </a:tblPr>
              <a:tblGrid>
                <a:gridCol w="1476764">
                  <a:extLst>
                    <a:ext uri="{9D8B030D-6E8A-4147-A177-3AD203B41FA5}">
                      <a16:colId xmlns:a16="http://schemas.microsoft.com/office/drawing/2014/main" val="20000"/>
                    </a:ext>
                  </a:extLst>
                </a:gridCol>
                <a:gridCol w="1152128">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2016224">
                  <a:extLst>
                    <a:ext uri="{9D8B030D-6E8A-4147-A177-3AD203B41FA5}">
                      <a16:colId xmlns:a16="http://schemas.microsoft.com/office/drawing/2014/main" val="20003"/>
                    </a:ext>
                  </a:extLst>
                </a:gridCol>
                <a:gridCol w="1872209">
                  <a:extLst>
                    <a:ext uri="{9D8B030D-6E8A-4147-A177-3AD203B41FA5}">
                      <a16:colId xmlns:a16="http://schemas.microsoft.com/office/drawing/2014/main" val="20004"/>
                    </a:ext>
                  </a:extLst>
                </a:gridCol>
              </a:tblGrid>
              <a:tr h="300033">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Antigua and Barbuda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Dominica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Malaysia</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Rwanda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Swaziland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0"/>
                  </a:ext>
                </a:extLst>
              </a:tr>
              <a:tr h="300033">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Australia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Fiji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Maldives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Saint Lucia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Tonga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1"/>
                  </a:ext>
                </a:extLst>
              </a:tr>
              <a:tr h="300033">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Bahamas</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Ghana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Malta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Samoa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Trinidad and Tobago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2"/>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Bangladesh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Grenada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Mauritius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Seychelles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Tuvalu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3"/>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Barbados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Guyana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Mozambique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Sierra Leone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Uganda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4"/>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Belize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India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Namibia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Singapore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United Kingdom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5"/>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Botswana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Jamaica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Nauru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Solomon Islands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United Republic of Tanzania</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6"/>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Brunei Darussalam</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Kenya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New Zealand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South Africa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Vanuatu</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7"/>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Cameroon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Kiribati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Nigeria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Sri Lanka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Zambia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8"/>
                  </a:ext>
                </a:extLst>
              </a:tr>
              <a:tr h="300033">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Canada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Lesotho</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Pakistan </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St Kitts and Nevis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800" dirty="0">
                          <a:effectLst/>
                          <a:latin typeface="Arial"/>
                          <a:ea typeface="Times New Roman"/>
                          <a:cs typeface="Times New Roman"/>
                        </a:rPr>
                        <a:t>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09"/>
                  </a:ext>
                </a:extLst>
              </a:tr>
              <a:tr h="300033">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Cyprus</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a:solidFill>
                            <a:srgbClr val="000000"/>
                          </a:solidFill>
                          <a:effectLst/>
                          <a:latin typeface="Arial"/>
                          <a:ea typeface="Times New Roman"/>
                          <a:cs typeface="Times New Roman"/>
                        </a:rPr>
                        <a:t>Malawi</a:t>
                      </a:r>
                      <a:endParaRPr lang="en-GB" sz="110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Papua New Guinea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100" kern="1200" dirty="0">
                          <a:solidFill>
                            <a:srgbClr val="000000"/>
                          </a:solidFill>
                          <a:effectLst/>
                          <a:latin typeface="Arial"/>
                          <a:ea typeface="Times New Roman"/>
                          <a:cs typeface="Times New Roman"/>
                        </a:rPr>
                        <a:t>St Vincent and The Grenadines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tc>
                  <a:txBody>
                    <a:bodyPr/>
                    <a:lstStyle/>
                    <a:p>
                      <a:pPr fontAlgn="ctr">
                        <a:lnSpc>
                          <a:spcPct val="115000"/>
                        </a:lnSpc>
                        <a:spcAft>
                          <a:spcPts val="0"/>
                        </a:spcAft>
                      </a:pPr>
                      <a:r>
                        <a:rPr lang="en-GB" sz="1800" dirty="0">
                          <a:effectLst/>
                          <a:latin typeface="Arial"/>
                          <a:ea typeface="Times New Roman"/>
                          <a:cs typeface="Times New Roman"/>
                        </a:rPr>
                        <a:t> </a:t>
                      </a:r>
                      <a:endParaRPr lang="en-GB" sz="1100" dirty="0">
                        <a:effectLst/>
                        <a:latin typeface="Calibri"/>
                        <a:ea typeface="Calibri"/>
                        <a:cs typeface="Times New Roman"/>
                      </a:endParaRPr>
                    </a:p>
                  </a:txBody>
                  <a:tcPr marL="9525" marR="9525" marT="9525" marB="0" anchor="ctr">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D6DFEA"/>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719171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Rule of Law</a:t>
            </a:r>
          </a:p>
        </p:txBody>
      </p:sp>
      <p:sp>
        <p:nvSpPr>
          <p:cNvPr id="3" name="Content Placeholder 2"/>
          <p:cNvSpPr>
            <a:spLocks noGrp="1"/>
          </p:cNvSpPr>
          <p:nvPr>
            <p:ph idx="1"/>
          </p:nvPr>
        </p:nvSpPr>
        <p:spPr/>
        <p:txBody>
          <a:bodyPr/>
          <a:lstStyle/>
          <a:p>
            <a:pPr marL="0" indent="0">
              <a:buNone/>
            </a:pPr>
            <a:r>
              <a:rPr lang="en-GB" dirty="0"/>
              <a:t>Professor Dicey in ‘An Introduction to the Study of the Law of the Constitution 1885’</a:t>
            </a:r>
          </a:p>
          <a:p>
            <a:pPr marL="514350" indent="-514350">
              <a:buFont typeface="+mj-lt"/>
              <a:buAutoNum type="arabicPeriod"/>
            </a:pPr>
            <a:r>
              <a:rPr lang="en-GB" dirty="0"/>
              <a:t>No punishment without law </a:t>
            </a:r>
          </a:p>
          <a:p>
            <a:pPr marL="514350" indent="-514350">
              <a:buFont typeface="+mj-lt"/>
              <a:buAutoNum type="arabicPeriod"/>
            </a:pPr>
            <a:r>
              <a:rPr lang="en-GB" dirty="0"/>
              <a:t>No man is above the law </a:t>
            </a:r>
          </a:p>
          <a:p>
            <a:pPr marL="514350" indent="-514350">
              <a:buFont typeface="+mj-lt"/>
              <a:buAutoNum type="arabicPeriod"/>
            </a:pPr>
            <a:r>
              <a:rPr lang="en-GB" dirty="0"/>
              <a:t>Judicial decisions of the courts protect the rights of citizens</a:t>
            </a:r>
          </a:p>
          <a:p>
            <a:endParaRPr lang="en-GB" dirty="0"/>
          </a:p>
        </p:txBody>
      </p:sp>
    </p:spTree>
    <p:extLst>
      <p:ext uri="{BB962C8B-B14F-4D97-AF65-F5344CB8AC3E}">
        <p14:creationId xmlns:p14="http://schemas.microsoft.com/office/powerpoint/2010/main" val="2624740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1B67-82B0-F257-9D58-31715D8510EA}"/>
              </a:ext>
            </a:extLst>
          </p:cNvPr>
          <p:cNvSpPr>
            <a:spLocks noGrp="1"/>
          </p:cNvSpPr>
          <p:nvPr>
            <p:ph type="title"/>
          </p:nvPr>
        </p:nvSpPr>
        <p:spPr/>
        <p:txBody>
          <a:bodyPr/>
          <a:lstStyle/>
          <a:p>
            <a:r>
              <a:rPr lang="en-GB" dirty="0"/>
              <a:t>The Features of Common Law</a:t>
            </a:r>
          </a:p>
        </p:txBody>
      </p:sp>
      <p:sp>
        <p:nvSpPr>
          <p:cNvPr id="3" name="Content Placeholder 2">
            <a:extLst>
              <a:ext uri="{FF2B5EF4-FFF2-40B4-BE49-F238E27FC236}">
                <a16:creationId xmlns:a16="http://schemas.microsoft.com/office/drawing/2014/main" id="{A7A3058B-9637-07CF-AD09-AB9E8847256E}"/>
              </a:ext>
            </a:extLst>
          </p:cNvPr>
          <p:cNvSpPr>
            <a:spLocks noGrp="1"/>
          </p:cNvSpPr>
          <p:nvPr>
            <p:ph idx="1"/>
          </p:nvPr>
        </p:nvSpPr>
        <p:spPr>
          <a:xfrm>
            <a:off x="2589212" y="1611984"/>
            <a:ext cx="8915400" cy="5090474"/>
          </a:xfrm>
        </p:spPr>
        <p:txBody>
          <a:bodyPr>
            <a:normAutofit/>
          </a:bodyPr>
          <a:lstStyle/>
          <a:p>
            <a:pPr marR="0" algn="l">
              <a:lnSpc>
                <a:spcPct val="120000"/>
              </a:lnSpc>
            </a:pPr>
            <a:r>
              <a:rPr lang="en-GB" sz="1800" i="0" strike="noStrike" baseline="0" dirty="0">
                <a:solidFill>
                  <a:srgbClr val="000000"/>
                </a:solidFill>
                <a:latin typeface="+mj-lt"/>
              </a:rPr>
              <a:t>Common law applies to all legal persons including the state (traditionally there is no division between public and private law).</a:t>
            </a:r>
          </a:p>
          <a:p>
            <a:pPr marR="0" algn="l">
              <a:lnSpc>
                <a:spcPct val="120000"/>
              </a:lnSpc>
            </a:pPr>
            <a:r>
              <a:rPr lang="en-GB" sz="1800" i="0" strike="noStrike" baseline="0" dirty="0">
                <a:solidFill>
                  <a:srgbClr val="000000"/>
                </a:solidFill>
                <a:latin typeface="+mj-lt"/>
              </a:rPr>
              <a:t>Adoption of an inductive form of legal reasoning whereby legal principles are derived from the texts of many single judgments.</a:t>
            </a:r>
          </a:p>
          <a:p>
            <a:pPr marR="0" algn="l">
              <a:lnSpc>
                <a:spcPct val="120000"/>
              </a:lnSpc>
            </a:pPr>
            <a:r>
              <a:rPr lang="en-GB" sz="1800" i="0" strike="noStrike" baseline="0" dirty="0">
                <a:solidFill>
                  <a:srgbClr val="000000"/>
                </a:solidFill>
                <a:latin typeface="+mj-lt"/>
              </a:rPr>
              <a:t>Courtroom practice which may be subject to rigid and technical rules.</a:t>
            </a:r>
          </a:p>
          <a:p>
            <a:pPr marR="0" algn="l">
              <a:lnSpc>
                <a:spcPct val="120000"/>
              </a:lnSpc>
            </a:pPr>
            <a:r>
              <a:rPr lang="en-GB" sz="1800" i="0" strike="noStrike" baseline="0" dirty="0">
                <a:solidFill>
                  <a:srgbClr val="000000"/>
                </a:solidFill>
                <a:latin typeface="+mj-lt"/>
              </a:rPr>
              <a:t>The role of the judiciary is more reactive than proactive. Given the parties’ opportunity and responsibility for mounting their own case, the system is more participatory.</a:t>
            </a:r>
          </a:p>
          <a:p>
            <a:pPr marR="0" algn="l">
              <a:lnSpc>
                <a:spcPct val="120000"/>
              </a:lnSpc>
            </a:pPr>
            <a:r>
              <a:rPr lang="en-GB" sz="1800" i="0" strike="noStrike" baseline="0" dirty="0">
                <a:solidFill>
                  <a:srgbClr val="000000"/>
                </a:solidFill>
                <a:latin typeface="+mj-lt"/>
              </a:rPr>
              <a:t>The judiciary possesses an inherent power to adjudicate separately from the executive or political process.</a:t>
            </a:r>
          </a:p>
          <a:p>
            <a:pPr marR="0" algn="l">
              <a:lnSpc>
                <a:spcPct val="120000"/>
              </a:lnSpc>
            </a:pPr>
            <a:r>
              <a:rPr lang="en-GB" sz="1800" i="0" strike="noStrike" baseline="0" dirty="0">
                <a:solidFill>
                  <a:srgbClr val="000000"/>
                </a:solidFill>
                <a:latin typeface="+mj-lt"/>
              </a:rPr>
              <a:t>The expense and effort of determination of the disputes through litigation falls largely on the parties. </a:t>
            </a:r>
          </a:p>
          <a:p>
            <a:endParaRPr lang="en-GB" dirty="0"/>
          </a:p>
        </p:txBody>
      </p:sp>
    </p:spTree>
    <p:extLst>
      <p:ext uri="{BB962C8B-B14F-4D97-AF65-F5344CB8AC3E}">
        <p14:creationId xmlns:p14="http://schemas.microsoft.com/office/powerpoint/2010/main" val="3957642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6744" y="220423"/>
            <a:ext cx="8911687" cy="1280890"/>
          </a:xfrm>
        </p:spPr>
        <p:txBody>
          <a:bodyPr>
            <a:noAutofit/>
          </a:bodyPr>
          <a:lstStyle/>
          <a:p>
            <a:pPr lvl="0" algn="l"/>
            <a:r>
              <a:rPr lang="en-GB" altLang="en-US" sz="3200" dirty="0">
                <a:ea typeface="Calibri" panose="020F0502020204030204" pitchFamily="34" charset="0"/>
              </a:rPr>
              <a:t>Difference between common law legal systems and civil law legal systems</a:t>
            </a:r>
            <a:endParaRPr lang="en-GB"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8795864"/>
              </p:ext>
            </p:extLst>
          </p:nvPr>
        </p:nvGraphicFramePr>
        <p:xfrm>
          <a:off x="2135562" y="1561971"/>
          <a:ext cx="7704855" cy="4104456"/>
        </p:xfrm>
        <a:graphic>
          <a:graphicData uri="http://schemas.openxmlformats.org/drawingml/2006/table">
            <a:tbl>
              <a:tblPr firstRow="1" firstCol="1" bandRow="1">
                <a:tableStyleId>{5C22544A-7EE6-4342-B048-85BDC9FD1C3A}</a:tableStyleId>
              </a:tblPr>
              <a:tblGrid>
                <a:gridCol w="2071894">
                  <a:extLst>
                    <a:ext uri="{9D8B030D-6E8A-4147-A177-3AD203B41FA5}">
                      <a16:colId xmlns:a16="http://schemas.microsoft.com/office/drawing/2014/main" val="20000"/>
                    </a:ext>
                  </a:extLst>
                </a:gridCol>
                <a:gridCol w="3064106">
                  <a:extLst>
                    <a:ext uri="{9D8B030D-6E8A-4147-A177-3AD203B41FA5}">
                      <a16:colId xmlns:a16="http://schemas.microsoft.com/office/drawing/2014/main" val="20001"/>
                    </a:ext>
                  </a:extLst>
                </a:gridCol>
                <a:gridCol w="2568855">
                  <a:extLst>
                    <a:ext uri="{9D8B030D-6E8A-4147-A177-3AD203B41FA5}">
                      <a16:colId xmlns:a16="http://schemas.microsoft.com/office/drawing/2014/main" val="20002"/>
                    </a:ext>
                  </a:extLst>
                </a:gridCol>
              </a:tblGrid>
              <a:tr h="389678">
                <a:tc>
                  <a:txBody>
                    <a:bodyPr/>
                    <a:lstStyle/>
                    <a:p>
                      <a:pPr>
                        <a:lnSpc>
                          <a:spcPct val="107000"/>
                        </a:lnSpc>
                        <a:spcAft>
                          <a:spcPts val="0"/>
                        </a:spcAft>
                      </a:pPr>
                      <a:r>
                        <a:rPr lang="en-GB" sz="1600" dirty="0">
                          <a:solidFill>
                            <a:schemeClr val="tx1"/>
                          </a:solidFill>
                          <a:effectLst/>
                          <a:latin typeface="Arial" panose="020B0604020202020204" pitchFamily="34" charset="0"/>
                          <a:cs typeface="Arial" panose="020B0604020202020204" pitchFamily="34" charset="0"/>
                        </a:rPr>
                        <a:t>Features</a:t>
                      </a: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r>
                        <a:rPr lang="en-GB" sz="1600">
                          <a:solidFill>
                            <a:schemeClr val="tx1"/>
                          </a:solidFill>
                          <a:effectLst/>
                          <a:latin typeface="Arial" panose="020B0604020202020204" pitchFamily="34" charset="0"/>
                          <a:cs typeface="Arial" panose="020B0604020202020204" pitchFamily="34" charset="0"/>
                        </a:rPr>
                        <a:t>Common Law Legal System</a:t>
                      </a:r>
                      <a:endParaRPr lang="en-GB"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r>
                        <a:rPr lang="en-GB" sz="1600" dirty="0">
                          <a:solidFill>
                            <a:schemeClr val="tx1"/>
                          </a:solidFill>
                          <a:effectLst/>
                          <a:latin typeface="Arial" panose="020B0604020202020204" pitchFamily="34" charset="0"/>
                          <a:cs typeface="Arial" panose="020B0604020202020204" pitchFamily="34" charset="0"/>
                        </a:rPr>
                        <a:t>Civil Law Legal System</a:t>
                      </a: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extLst>
                  <a:ext uri="{0D108BD9-81ED-4DB2-BD59-A6C34878D82A}">
                    <a16:rowId xmlns:a16="http://schemas.microsoft.com/office/drawing/2014/main" val="10000"/>
                  </a:ext>
                </a:extLst>
              </a:tr>
              <a:tr h="521914">
                <a:tc>
                  <a:txBody>
                    <a:bodyPr/>
                    <a:lstStyle/>
                    <a:p>
                      <a:pPr>
                        <a:lnSpc>
                          <a:spcPct val="107000"/>
                        </a:lnSpc>
                        <a:spcAft>
                          <a:spcPts val="0"/>
                        </a:spcAft>
                      </a:pPr>
                      <a:r>
                        <a:rPr lang="en-GB" sz="1600" dirty="0">
                          <a:solidFill>
                            <a:schemeClr val="tx1"/>
                          </a:solidFill>
                          <a:effectLst/>
                          <a:latin typeface="Arial" panose="020B0604020202020204" pitchFamily="34" charset="0"/>
                          <a:cs typeface="Arial" panose="020B0604020202020204" pitchFamily="34" charset="0"/>
                        </a:rPr>
                        <a:t>Source of law</a:t>
                      </a: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743779">
                <a:tc>
                  <a:txBody>
                    <a:bodyPr/>
                    <a:lstStyle/>
                    <a:p>
                      <a:pPr>
                        <a:lnSpc>
                          <a:spcPct val="107000"/>
                        </a:lnSpc>
                        <a:spcAft>
                          <a:spcPts val="0"/>
                        </a:spcAft>
                      </a:pPr>
                      <a:r>
                        <a:rPr lang="en-GB" sz="1600" dirty="0">
                          <a:solidFill>
                            <a:schemeClr val="tx1"/>
                          </a:solidFill>
                          <a:effectLst/>
                          <a:latin typeface="Arial" panose="020B0604020202020204" pitchFamily="34" charset="0"/>
                          <a:cs typeface="Arial" panose="020B0604020202020204" pitchFamily="34" charset="0"/>
                        </a:rPr>
                        <a:t>Criminal Trials</a:t>
                      </a: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997869">
                <a:tc>
                  <a:txBody>
                    <a:bodyPr/>
                    <a:lstStyle/>
                    <a:p>
                      <a:pPr>
                        <a:lnSpc>
                          <a:spcPct val="107000"/>
                        </a:lnSpc>
                        <a:spcAft>
                          <a:spcPts val="0"/>
                        </a:spcAft>
                      </a:pPr>
                      <a:r>
                        <a:rPr lang="en-GB" sz="1600">
                          <a:solidFill>
                            <a:schemeClr val="tx1"/>
                          </a:solidFill>
                          <a:effectLst/>
                          <a:latin typeface="Arial" panose="020B0604020202020204" pitchFamily="34" charset="0"/>
                          <a:cs typeface="Arial" panose="020B0604020202020204" pitchFamily="34" charset="0"/>
                        </a:rPr>
                        <a:t>Civil Trials</a:t>
                      </a:r>
                      <a:endParaRPr lang="en-GB"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43779">
                <a:tc>
                  <a:txBody>
                    <a:bodyPr/>
                    <a:lstStyle/>
                    <a:p>
                      <a:pPr>
                        <a:lnSpc>
                          <a:spcPct val="107000"/>
                        </a:lnSpc>
                        <a:spcAft>
                          <a:spcPts val="0"/>
                        </a:spcAft>
                      </a:pPr>
                      <a:r>
                        <a:rPr lang="en-GB" sz="1600">
                          <a:solidFill>
                            <a:schemeClr val="tx1"/>
                          </a:solidFill>
                          <a:effectLst/>
                          <a:latin typeface="Arial" panose="020B0604020202020204" pitchFamily="34" charset="0"/>
                          <a:cs typeface="Arial" panose="020B0604020202020204" pitchFamily="34" charset="0"/>
                        </a:rPr>
                        <a:t>Evidence</a:t>
                      </a:r>
                      <a:endParaRPr lang="en-GB"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707437">
                <a:tc>
                  <a:txBody>
                    <a:bodyPr/>
                    <a:lstStyle/>
                    <a:p>
                      <a:pPr>
                        <a:lnSpc>
                          <a:spcPct val="107000"/>
                        </a:lnSpc>
                        <a:spcAft>
                          <a:spcPts val="0"/>
                        </a:spcAft>
                      </a:pPr>
                      <a:r>
                        <a:rPr lang="en-GB" sz="1600" dirty="0">
                          <a:solidFill>
                            <a:schemeClr val="tx1"/>
                          </a:solidFill>
                          <a:effectLst/>
                          <a:latin typeface="Arial" panose="020B0604020202020204" pitchFamily="34" charset="0"/>
                          <a:cs typeface="Arial" panose="020B0604020202020204" pitchFamily="34" charset="0"/>
                        </a:rPr>
                        <a:t>Role of judge</a:t>
                      </a: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solidFill>
                      <a:srgbClr val="89AAD3"/>
                    </a:solidFill>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endParaRPr lang="en-GB"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456188"/>
                      </a:solidFill>
                      <a:prstDash val="solid"/>
                      <a:round/>
                      <a:headEnd type="none" w="med" len="med"/>
                      <a:tailEnd type="none" w="med" len="med"/>
                    </a:lnL>
                    <a:lnR w="12700" cap="flat" cmpd="sng" algn="ctr">
                      <a:solidFill>
                        <a:srgbClr val="456188"/>
                      </a:solidFill>
                      <a:prstDash val="solid"/>
                      <a:round/>
                      <a:headEnd type="none" w="med" len="med"/>
                      <a:tailEnd type="none" w="med" len="med"/>
                    </a:lnR>
                    <a:lnT w="12700" cap="flat" cmpd="sng" algn="ctr">
                      <a:solidFill>
                        <a:srgbClr val="456188"/>
                      </a:solidFill>
                      <a:prstDash val="solid"/>
                      <a:round/>
                      <a:headEnd type="none" w="med" len="med"/>
                      <a:tailEnd type="none" w="med" len="med"/>
                    </a:lnT>
                    <a:lnB w="12700" cap="flat" cmpd="sng" algn="ctr">
                      <a:solidFill>
                        <a:srgbClr val="456188"/>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
        <p:nvSpPr>
          <p:cNvPr id="6" name="TextBox 5"/>
          <p:cNvSpPr txBox="1"/>
          <p:nvPr/>
        </p:nvSpPr>
        <p:spPr>
          <a:xfrm>
            <a:off x="4151784" y="1916833"/>
            <a:ext cx="2592288" cy="615553"/>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Case Law and Customs.</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7" name="TextBox 6"/>
          <p:cNvSpPr txBox="1"/>
          <p:nvPr/>
        </p:nvSpPr>
        <p:spPr>
          <a:xfrm>
            <a:off x="7248128" y="1916833"/>
            <a:ext cx="2304256" cy="615553"/>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Statutes and Codes.</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8" name="TextBox 7"/>
          <p:cNvSpPr txBox="1"/>
          <p:nvPr/>
        </p:nvSpPr>
        <p:spPr>
          <a:xfrm>
            <a:off x="4151784" y="2420888"/>
            <a:ext cx="3096344" cy="1107996"/>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Adversarial – the two opposing sides of defence and prosecution.</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9" name="TextBox 8"/>
          <p:cNvSpPr txBox="1"/>
          <p:nvPr/>
        </p:nvSpPr>
        <p:spPr>
          <a:xfrm>
            <a:off x="7248128" y="2393012"/>
            <a:ext cx="2592288" cy="1107996"/>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Inquisitorial – the court investigates the facts of the case to find the truth.</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10" name="TextBox 9"/>
          <p:cNvSpPr txBox="1"/>
          <p:nvPr/>
        </p:nvSpPr>
        <p:spPr>
          <a:xfrm>
            <a:off x="4151784" y="3154904"/>
            <a:ext cx="3096344" cy="1354217"/>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Discovery – both parties are allowed to request evidence from each other before the trial starts.</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11" name="TextBox 10"/>
          <p:cNvSpPr txBox="1"/>
          <p:nvPr/>
        </p:nvSpPr>
        <p:spPr>
          <a:xfrm>
            <a:off x="7248128" y="3215298"/>
            <a:ext cx="2664296" cy="86177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Discovery of information is limited.</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12" name="TextBox 11"/>
          <p:cNvSpPr txBox="1"/>
          <p:nvPr/>
        </p:nvSpPr>
        <p:spPr>
          <a:xfrm>
            <a:off x="4151784" y="4221088"/>
            <a:ext cx="3096344" cy="86177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Formal rules that make some evidence inadmissible.</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13" name="TextBox 12"/>
          <p:cNvSpPr txBox="1"/>
          <p:nvPr/>
        </p:nvSpPr>
        <p:spPr>
          <a:xfrm>
            <a:off x="7248128" y="4221088"/>
            <a:ext cx="2664296" cy="619272"/>
          </a:xfrm>
          <a:prstGeom prst="rect">
            <a:avLst/>
          </a:prstGeom>
          <a:noFill/>
        </p:spPr>
        <p:txBody>
          <a:bodyPr wrap="square" rtlCol="0">
            <a:spAutoFit/>
          </a:bodyPr>
          <a:lstStyle/>
          <a:p>
            <a:pPr>
              <a:lnSpc>
                <a:spcPct val="107000"/>
              </a:lnSpc>
            </a:pPr>
            <a:r>
              <a:rPr lang="en-GB" sz="1600" dirty="0">
                <a:latin typeface="Arial" panose="020B0604020202020204" pitchFamily="34" charset="0"/>
                <a:cs typeface="Arial" panose="020B0604020202020204" pitchFamily="34" charset="0"/>
              </a:rPr>
              <a:t>No rules of evidence – all evidence is used in a case.</a:t>
            </a:r>
            <a:endParaRPr lang="en-GB" sz="1600" dirty="0">
              <a:latin typeface="Arial" panose="020B0604020202020204" pitchFamily="34" charset="0"/>
              <a:ea typeface="Calibri" panose="020F0502020204030204" pitchFamily="34" charset="0"/>
              <a:cs typeface="Arial" panose="020B0604020202020204" pitchFamily="34" charset="0"/>
            </a:endParaRPr>
          </a:p>
        </p:txBody>
      </p:sp>
      <p:sp>
        <p:nvSpPr>
          <p:cNvPr id="14" name="TextBox 13"/>
          <p:cNvSpPr txBox="1"/>
          <p:nvPr/>
        </p:nvSpPr>
        <p:spPr>
          <a:xfrm>
            <a:off x="4151784" y="4901680"/>
            <a:ext cx="2808312" cy="615553"/>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Active role in making the law.</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15" name="TextBox 14"/>
          <p:cNvSpPr txBox="1"/>
          <p:nvPr/>
        </p:nvSpPr>
        <p:spPr>
          <a:xfrm>
            <a:off x="7248128" y="4869160"/>
            <a:ext cx="2520280" cy="86177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Passive role in a court case.</a:t>
            </a:r>
            <a:endParaRPr lang="en-GB" sz="1600" dirty="0">
              <a:latin typeface="Arial" panose="020B0604020202020204" pitchFamily="34" charset="0"/>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93283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1E09-74AD-7246-69D7-7F225CBC2173}"/>
              </a:ext>
            </a:extLst>
          </p:cNvPr>
          <p:cNvSpPr>
            <a:spLocks noGrp="1"/>
          </p:cNvSpPr>
          <p:nvPr>
            <p:ph type="title"/>
          </p:nvPr>
        </p:nvSpPr>
        <p:spPr/>
        <p:txBody>
          <a:bodyPr>
            <a:normAutofit/>
          </a:bodyPr>
          <a:lstStyle/>
          <a:p>
            <a:r>
              <a:rPr lang="en-GB" sz="3000" dirty="0"/>
              <a:t>Common Law Contracts, Arbitration and Advocacy</a:t>
            </a:r>
          </a:p>
        </p:txBody>
      </p:sp>
      <p:sp>
        <p:nvSpPr>
          <p:cNvPr id="4" name="Title 1">
            <a:extLst>
              <a:ext uri="{FF2B5EF4-FFF2-40B4-BE49-F238E27FC236}">
                <a16:creationId xmlns:a16="http://schemas.microsoft.com/office/drawing/2014/main" id="{B3FE9376-AAE7-B56F-8F43-81126B2BAB31}"/>
              </a:ext>
            </a:extLst>
          </p:cNvPr>
          <p:cNvSpPr txBox="1">
            <a:spLocks/>
          </p:cNvSpPr>
          <p:nvPr/>
        </p:nvSpPr>
        <p:spPr>
          <a:xfrm>
            <a:off x="4086827" y="2909260"/>
            <a:ext cx="8021101"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4000" dirty="0"/>
              <a:t>The Development of the Common Law</a:t>
            </a:r>
          </a:p>
        </p:txBody>
      </p:sp>
      <p:sp>
        <p:nvSpPr>
          <p:cNvPr id="5" name="Title 1">
            <a:extLst>
              <a:ext uri="{FF2B5EF4-FFF2-40B4-BE49-F238E27FC236}">
                <a16:creationId xmlns:a16="http://schemas.microsoft.com/office/drawing/2014/main" id="{CEA08C31-365B-5300-474A-3D4C89A3EAF1}"/>
              </a:ext>
            </a:extLst>
          </p:cNvPr>
          <p:cNvSpPr txBox="1">
            <a:spLocks/>
          </p:cNvSpPr>
          <p:nvPr/>
        </p:nvSpPr>
        <p:spPr>
          <a:xfrm>
            <a:off x="5087889" y="4797152"/>
            <a:ext cx="6589199"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GB" sz="2800" dirty="0"/>
          </a:p>
        </p:txBody>
      </p:sp>
    </p:spTree>
    <p:extLst>
      <p:ext uri="{BB962C8B-B14F-4D97-AF65-F5344CB8AC3E}">
        <p14:creationId xmlns:p14="http://schemas.microsoft.com/office/powerpoint/2010/main" val="4068300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FRANCIS BACON 1561-1625</a:t>
            </a:r>
            <a:br>
              <a:rPr lang="en-US" dirty="0"/>
            </a:br>
            <a:r>
              <a:rPr lang="en-US" dirty="0"/>
              <a:t>LORD CHANCELLOR 1618-1621</a:t>
            </a:r>
            <a:br>
              <a:rPr lang="en-US" dirty="0"/>
            </a:b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a:t>“He that will not apply new remedies must expect new evils; for time is the great innovator”</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a:t>Essay ‘Of Innovations’ written in 1625</a:t>
            </a:r>
          </a:p>
        </p:txBody>
      </p:sp>
    </p:spTree>
    <p:extLst>
      <p:ext uri="{BB962C8B-B14F-4D97-AF65-F5344CB8AC3E}">
        <p14:creationId xmlns:p14="http://schemas.microsoft.com/office/powerpoint/2010/main" val="1481799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of History</a:t>
            </a:r>
          </a:p>
        </p:txBody>
      </p:sp>
      <p:sp>
        <p:nvSpPr>
          <p:cNvPr id="3" name="Content Placeholder 2"/>
          <p:cNvSpPr>
            <a:spLocks noGrp="1"/>
          </p:cNvSpPr>
          <p:nvPr>
            <p:ph idx="1"/>
          </p:nvPr>
        </p:nvSpPr>
        <p:spPr/>
        <p:txBody>
          <a:bodyPr/>
          <a:lstStyle/>
          <a:p>
            <a:r>
              <a:rPr lang="en-US" dirty="0"/>
              <a:t>History shows that the development of an effective system for the administration of justice is a long and difficult process</a:t>
            </a:r>
          </a:p>
          <a:p>
            <a:endParaRPr lang="en-US" dirty="0"/>
          </a:p>
          <a:p>
            <a:r>
              <a:rPr lang="en-US" dirty="0"/>
              <a:t>What today might seem a straightforward dispute to resolve has not always been so</a:t>
            </a:r>
          </a:p>
          <a:p>
            <a:endParaRPr lang="en-US" dirty="0"/>
          </a:p>
          <a:p>
            <a:r>
              <a:rPr lang="en-US" dirty="0"/>
              <a:t>Consider the possibilities for resolving such a dispute in much earlier times</a:t>
            </a:r>
          </a:p>
        </p:txBody>
      </p:sp>
    </p:spTree>
    <p:extLst>
      <p:ext uri="{BB962C8B-B14F-4D97-AF65-F5344CB8AC3E}">
        <p14:creationId xmlns:p14="http://schemas.microsoft.com/office/powerpoint/2010/main" val="1032420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1E09-74AD-7246-69D7-7F225CBC2173}"/>
              </a:ext>
            </a:extLst>
          </p:cNvPr>
          <p:cNvSpPr>
            <a:spLocks noGrp="1"/>
          </p:cNvSpPr>
          <p:nvPr>
            <p:ph type="title"/>
          </p:nvPr>
        </p:nvSpPr>
        <p:spPr/>
        <p:txBody>
          <a:bodyPr>
            <a:normAutofit/>
          </a:bodyPr>
          <a:lstStyle/>
          <a:p>
            <a:r>
              <a:rPr lang="en-GB" sz="3000" dirty="0"/>
              <a:t>Common Law Contracts, Arbitration and Advocacy</a:t>
            </a:r>
          </a:p>
        </p:txBody>
      </p:sp>
      <p:sp>
        <p:nvSpPr>
          <p:cNvPr id="4" name="Title 1">
            <a:extLst>
              <a:ext uri="{FF2B5EF4-FFF2-40B4-BE49-F238E27FC236}">
                <a16:creationId xmlns:a16="http://schemas.microsoft.com/office/drawing/2014/main" id="{B3FE9376-AAE7-B56F-8F43-81126B2BAB31}"/>
              </a:ext>
            </a:extLst>
          </p:cNvPr>
          <p:cNvSpPr txBox="1">
            <a:spLocks/>
          </p:cNvSpPr>
          <p:nvPr/>
        </p:nvSpPr>
        <p:spPr>
          <a:xfrm>
            <a:off x="4086827" y="2909260"/>
            <a:ext cx="8021101"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4000" dirty="0"/>
              <a:t>The Course – Welcome!</a:t>
            </a:r>
          </a:p>
        </p:txBody>
      </p:sp>
      <p:sp>
        <p:nvSpPr>
          <p:cNvPr id="5" name="Title 1">
            <a:extLst>
              <a:ext uri="{FF2B5EF4-FFF2-40B4-BE49-F238E27FC236}">
                <a16:creationId xmlns:a16="http://schemas.microsoft.com/office/drawing/2014/main" id="{CEA08C31-365B-5300-474A-3D4C89A3EAF1}"/>
              </a:ext>
            </a:extLst>
          </p:cNvPr>
          <p:cNvSpPr txBox="1">
            <a:spLocks/>
          </p:cNvSpPr>
          <p:nvPr/>
        </p:nvSpPr>
        <p:spPr>
          <a:xfrm>
            <a:off x="5087889" y="4797152"/>
            <a:ext cx="6589199"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GB" sz="2800" dirty="0"/>
          </a:p>
        </p:txBody>
      </p:sp>
    </p:spTree>
    <p:extLst>
      <p:ext uri="{BB962C8B-B14F-4D97-AF65-F5344CB8AC3E}">
        <p14:creationId xmlns:p14="http://schemas.microsoft.com/office/powerpoint/2010/main" val="276440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Dispute</a:t>
            </a:r>
          </a:p>
        </p:txBody>
      </p:sp>
      <p:sp>
        <p:nvSpPr>
          <p:cNvPr id="3" name="Content Placeholder 2"/>
          <p:cNvSpPr>
            <a:spLocks noGrp="1"/>
          </p:cNvSpPr>
          <p:nvPr>
            <p:ph idx="1"/>
          </p:nvPr>
        </p:nvSpPr>
        <p:spPr/>
        <p:txBody>
          <a:bodyPr>
            <a:normAutofit lnSpcReduction="10000"/>
          </a:bodyPr>
          <a:lstStyle/>
          <a:p>
            <a:r>
              <a:rPr lang="en-US" dirty="0"/>
              <a:t>An ordinary commercial transaction between a trader and his customer for the sale of goods</a:t>
            </a:r>
          </a:p>
          <a:p>
            <a:r>
              <a:rPr lang="en-US" dirty="0"/>
              <a:t>Oldest form of contract </a:t>
            </a:r>
          </a:p>
          <a:p>
            <a:r>
              <a:rPr lang="en-US" dirty="0"/>
              <a:t>A dispute arises as to the quality of the goods being sold and the customer wants his money back</a:t>
            </a:r>
          </a:p>
          <a:p>
            <a:r>
              <a:rPr lang="en-US" dirty="0"/>
              <a:t>If the dispute is not resolved it will continue to fester and will affect others in the community who may take sides with one or other party</a:t>
            </a:r>
          </a:p>
          <a:p>
            <a:r>
              <a:rPr lang="en-US" dirty="0"/>
              <a:t>The disgruntled customer may threaten reprisals in order to get his money back</a:t>
            </a:r>
          </a:p>
          <a:p>
            <a:r>
              <a:rPr lang="en-US" dirty="0"/>
              <a:t>This is simple enough to resolve today by applying common law principles which have since been codified by Statute but how did these principles evolve?</a:t>
            </a:r>
          </a:p>
          <a:p>
            <a:endParaRPr lang="en-US" dirty="0"/>
          </a:p>
        </p:txBody>
      </p:sp>
    </p:spTree>
    <p:extLst>
      <p:ext uri="{BB962C8B-B14F-4D97-AF65-F5344CB8AC3E}">
        <p14:creationId xmlns:p14="http://schemas.microsoft.com/office/powerpoint/2010/main" val="5070331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Development of the Common Law of England</a:t>
            </a:r>
          </a:p>
        </p:txBody>
      </p:sp>
      <p:sp>
        <p:nvSpPr>
          <p:cNvPr id="3" name="Content Placeholder 2"/>
          <p:cNvSpPr>
            <a:spLocks noGrp="1"/>
          </p:cNvSpPr>
          <p:nvPr>
            <p:ph idx="1"/>
          </p:nvPr>
        </p:nvSpPr>
        <p:spPr/>
        <p:txBody>
          <a:bodyPr/>
          <a:lstStyle/>
          <a:p>
            <a:r>
              <a:rPr lang="en-US" dirty="0"/>
              <a:t>Consider 3 snapshots in time:</a:t>
            </a:r>
          </a:p>
          <a:p>
            <a:pPr lvl="1"/>
            <a:r>
              <a:rPr lang="en-US" dirty="0"/>
              <a:t>9</a:t>
            </a:r>
            <a:r>
              <a:rPr lang="en-US" baseline="30000" dirty="0"/>
              <a:t>th</a:t>
            </a:r>
            <a:r>
              <a:rPr lang="en-US" dirty="0"/>
              <a:t> century</a:t>
            </a:r>
          </a:p>
          <a:p>
            <a:pPr lvl="2"/>
            <a:r>
              <a:rPr lang="en-US" dirty="0"/>
              <a:t>890: the 19</a:t>
            </a:r>
            <a:r>
              <a:rPr lang="en-US" baseline="30000" dirty="0"/>
              <a:t>th</a:t>
            </a:r>
            <a:r>
              <a:rPr lang="en-US" dirty="0"/>
              <a:t> year in the reign of Alfred the Great, King of Wessex</a:t>
            </a:r>
          </a:p>
          <a:p>
            <a:pPr lvl="1"/>
            <a:endParaRPr lang="en-US" dirty="0"/>
          </a:p>
          <a:p>
            <a:pPr lvl="1"/>
            <a:r>
              <a:rPr lang="en-US" dirty="0"/>
              <a:t>10</a:t>
            </a:r>
            <a:r>
              <a:rPr lang="en-US" baseline="30000" dirty="0"/>
              <a:t>th</a:t>
            </a:r>
            <a:r>
              <a:rPr lang="en-US" dirty="0"/>
              <a:t> century</a:t>
            </a:r>
          </a:p>
          <a:p>
            <a:pPr lvl="2"/>
            <a:r>
              <a:rPr lang="en-US" dirty="0"/>
              <a:t>920: the 21</a:t>
            </a:r>
            <a:r>
              <a:rPr lang="en-US" baseline="30000" dirty="0"/>
              <a:t>st</a:t>
            </a:r>
            <a:r>
              <a:rPr lang="en-US" dirty="0"/>
              <a:t> year in the reign of Edward the Elder, King of England</a:t>
            </a:r>
          </a:p>
          <a:p>
            <a:pPr lvl="1"/>
            <a:endParaRPr lang="en-US" dirty="0"/>
          </a:p>
          <a:p>
            <a:pPr lvl="1"/>
            <a:r>
              <a:rPr lang="en-US" dirty="0"/>
              <a:t>11</a:t>
            </a:r>
            <a:r>
              <a:rPr lang="en-US" baseline="30000" dirty="0"/>
              <a:t>th</a:t>
            </a:r>
            <a:r>
              <a:rPr lang="en-US" dirty="0"/>
              <a:t> century</a:t>
            </a:r>
          </a:p>
          <a:p>
            <a:pPr lvl="2"/>
            <a:r>
              <a:rPr lang="en-US" dirty="0"/>
              <a:t>1070: the 5</a:t>
            </a:r>
            <a:r>
              <a:rPr lang="en-US" baseline="30000" dirty="0"/>
              <a:t>th</a:t>
            </a:r>
            <a:r>
              <a:rPr lang="en-US" dirty="0"/>
              <a:t> year in the reign of William 1 (the Conqueror), King of England</a:t>
            </a:r>
          </a:p>
        </p:txBody>
      </p:sp>
    </p:spTree>
    <p:extLst>
      <p:ext uri="{BB962C8B-B14F-4D97-AF65-F5344CB8AC3E}">
        <p14:creationId xmlns:p14="http://schemas.microsoft.com/office/powerpoint/2010/main" val="753624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Birth of the Common Law</a:t>
            </a:r>
          </a:p>
        </p:txBody>
      </p:sp>
      <p:sp>
        <p:nvSpPr>
          <p:cNvPr id="3" name="Content Placeholder 2"/>
          <p:cNvSpPr>
            <a:spLocks noGrp="1"/>
          </p:cNvSpPr>
          <p:nvPr>
            <p:ph idx="1"/>
          </p:nvPr>
        </p:nvSpPr>
        <p:spPr/>
        <p:txBody>
          <a:bodyPr>
            <a:normAutofit/>
          </a:bodyPr>
          <a:lstStyle/>
          <a:p>
            <a:r>
              <a:rPr lang="en-US" dirty="0"/>
              <a:t>Under William I no overriding common law</a:t>
            </a:r>
          </a:p>
          <a:p>
            <a:r>
              <a:rPr lang="en-US" dirty="0"/>
              <a:t>Under his successor, Henry I, (crowned 1100) there was a period of stability and consolidation of the central power of the crown</a:t>
            </a:r>
          </a:p>
          <a:p>
            <a:r>
              <a:rPr lang="en-US" dirty="0"/>
              <a:t>During this period Henry developed the feudal practice of hearing disputes in his “court” both in London and on his travels throughout his kingdom </a:t>
            </a:r>
          </a:p>
          <a:p>
            <a:r>
              <a:rPr lang="en-US" dirty="0"/>
              <a:t>Access to his court was controlled by a fee and depended not just on money but also on status and on the gravity of the matter in dispute</a:t>
            </a:r>
          </a:p>
          <a:p>
            <a:r>
              <a:rPr lang="en-US" dirty="0"/>
              <a:t>This practice was continued by Henry II (1154 following the unsettled intervening reign of Stephen)</a:t>
            </a:r>
          </a:p>
          <a:p>
            <a:endParaRPr lang="en-US" dirty="0"/>
          </a:p>
        </p:txBody>
      </p:sp>
    </p:spTree>
    <p:extLst>
      <p:ext uri="{BB962C8B-B14F-4D97-AF65-F5344CB8AC3E}">
        <p14:creationId xmlns:p14="http://schemas.microsoft.com/office/powerpoint/2010/main" val="2050361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New King’s Justice</a:t>
            </a:r>
          </a:p>
        </p:txBody>
      </p:sp>
      <p:sp>
        <p:nvSpPr>
          <p:cNvPr id="3" name="Content Placeholder 2"/>
          <p:cNvSpPr>
            <a:spLocks noGrp="1"/>
          </p:cNvSpPr>
          <p:nvPr>
            <p:ph idx="1"/>
          </p:nvPr>
        </p:nvSpPr>
        <p:spPr/>
        <p:txBody>
          <a:bodyPr/>
          <a:lstStyle/>
          <a:p>
            <a:r>
              <a:rPr lang="en-US" dirty="0"/>
              <a:t>This was perceived as having 3 advantages:</a:t>
            </a:r>
          </a:p>
          <a:p>
            <a:pPr lvl="1"/>
            <a:r>
              <a:rPr lang="en-US" dirty="0"/>
              <a:t>The same body of law (customs) would be applied uniformly throughout the realm</a:t>
            </a:r>
          </a:p>
          <a:p>
            <a:pPr lvl="1"/>
            <a:r>
              <a:rPr lang="en-US" dirty="0"/>
              <a:t>The decision was final as the king’s authority overrode all other courts</a:t>
            </a:r>
          </a:p>
          <a:p>
            <a:pPr lvl="1"/>
            <a:r>
              <a:rPr lang="en-US" dirty="0"/>
              <a:t>The decision carried the desired enforceability as the king’s authority was supreme</a:t>
            </a:r>
          </a:p>
          <a:p>
            <a:r>
              <a:rPr lang="en-US" dirty="0"/>
              <a:t>The problem was one of access:</a:t>
            </a:r>
          </a:p>
          <a:p>
            <a:pPr lvl="1"/>
            <a:r>
              <a:rPr lang="en-US" dirty="0"/>
              <a:t>The level of fee required</a:t>
            </a:r>
          </a:p>
          <a:p>
            <a:pPr lvl="1"/>
            <a:r>
              <a:rPr lang="en-US" dirty="0"/>
              <a:t>The restrictions placed on access by virtue of the choice of matters entertained </a:t>
            </a:r>
          </a:p>
        </p:txBody>
      </p:sp>
    </p:spTree>
    <p:extLst>
      <p:ext uri="{BB962C8B-B14F-4D97-AF65-F5344CB8AC3E}">
        <p14:creationId xmlns:p14="http://schemas.microsoft.com/office/powerpoint/2010/main" val="1980835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Henry II’s innovations</a:t>
            </a:r>
          </a:p>
        </p:txBody>
      </p:sp>
      <p:sp>
        <p:nvSpPr>
          <p:cNvPr id="3" name="Content Placeholder 2"/>
          <p:cNvSpPr>
            <a:spLocks noGrp="1"/>
          </p:cNvSpPr>
          <p:nvPr>
            <p:ph idx="1"/>
          </p:nvPr>
        </p:nvSpPr>
        <p:spPr/>
        <p:txBody>
          <a:bodyPr/>
          <a:lstStyle/>
          <a:p>
            <a:r>
              <a:rPr lang="en-US" dirty="0"/>
              <a:t>Henry was concerned to increase his personal authority throughout his realm</a:t>
            </a:r>
          </a:p>
          <a:p>
            <a:pPr lvl="1"/>
            <a:r>
              <a:rPr lang="en-US" dirty="0"/>
              <a:t>Breach or threatened breach of the king’s peace became a matter of concern to the king and such an allegation would render the matter sufficiently important for his attention</a:t>
            </a:r>
          </a:p>
          <a:p>
            <a:pPr lvl="1"/>
            <a:r>
              <a:rPr lang="en-US" dirty="0"/>
              <a:t>Henry created itinerant royal justices from among members of his court to travel the realm and dispense his justice in his name</a:t>
            </a:r>
          </a:p>
          <a:p>
            <a:r>
              <a:rPr lang="en-US" dirty="0"/>
              <a:t>Now the scene was set for the common law to develop and become the preferred method of resolution of disputes between his subjects</a:t>
            </a:r>
          </a:p>
        </p:txBody>
      </p:sp>
    </p:spTree>
    <p:extLst>
      <p:ext uri="{BB962C8B-B14F-4D97-AF65-F5344CB8AC3E}">
        <p14:creationId xmlns:p14="http://schemas.microsoft.com/office/powerpoint/2010/main" val="15313139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Further Development</a:t>
            </a:r>
          </a:p>
        </p:txBody>
      </p:sp>
      <p:sp>
        <p:nvSpPr>
          <p:cNvPr id="3" name="Content Placeholder 2"/>
          <p:cNvSpPr>
            <a:spLocks noGrp="1"/>
          </p:cNvSpPr>
          <p:nvPr>
            <p:ph idx="1"/>
          </p:nvPr>
        </p:nvSpPr>
        <p:spPr/>
        <p:txBody>
          <a:bodyPr/>
          <a:lstStyle/>
          <a:p>
            <a:r>
              <a:rPr lang="en-US" dirty="0"/>
              <a:t>From this early beginning in the 12</a:t>
            </a:r>
            <a:r>
              <a:rPr lang="en-US" baseline="30000" dirty="0"/>
              <a:t>th</a:t>
            </a:r>
            <a:r>
              <a:rPr lang="en-US" dirty="0"/>
              <a:t> century the Common Law developed from strength to strength</a:t>
            </a:r>
          </a:p>
          <a:p>
            <a:endParaRPr lang="en-US" dirty="0"/>
          </a:p>
          <a:p>
            <a:r>
              <a:rPr lang="en-US" dirty="0"/>
              <a:t>Magna Carta (1215) was the first of a series of statutes that enacted that no subject would be deprived of life, liberty or property except by due process of law</a:t>
            </a:r>
          </a:p>
          <a:p>
            <a:endParaRPr lang="en-US" dirty="0"/>
          </a:p>
          <a:p>
            <a:r>
              <a:rPr lang="en-US" dirty="0"/>
              <a:t>Due process of law came to be interpreted as meaning the Common Law of England</a:t>
            </a:r>
          </a:p>
        </p:txBody>
      </p:sp>
    </p:spTree>
    <p:extLst>
      <p:ext uri="{BB962C8B-B14F-4D97-AF65-F5344CB8AC3E}">
        <p14:creationId xmlns:p14="http://schemas.microsoft.com/office/powerpoint/2010/main" val="17964969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Then What?</a:t>
            </a:r>
          </a:p>
        </p:txBody>
      </p:sp>
      <p:sp>
        <p:nvSpPr>
          <p:cNvPr id="3" name="Content Placeholder 2"/>
          <p:cNvSpPr>
            <a:spLocks noGrp="1"/>
          </p:cNvSpPr>
          <p:nvPr>
            <p:ph idx="1"/>
          </p:nvPr>
        </p:nvSpPr>
        <p:spPr/>
        <p:txBody>
          <a:bodyPr/>
          <a:lstStyle/>
          <a:p>
            <a:r>
              <a:rPr lang="en-US" dirty="0"/>
              <a:t>In all fairy tales, the ending is that they lived happily ever after</a:t>
            </a:r>
          </a:p>
          <a:p>
            <a:endParaRPr lang="en-US" dirty="0"/>
          </a:p>
          <a:p>
            <a:r>
              <a:rPr lang="en-US" dirty="0"/>
              <a:t>In this story that is not the ending</a:t>
            </a:r>
          </a:p>
          <a:p>
            <a:endParaRPr lang="en-US" dirty="0"/>
          </a:p>
          <a:p>
            <a:r>
              <a:rPr lang="en-US" dirty="0"/>
              <a:t>What happened so that the Common Law began to be seen as having serious defects and as not being fit for the purpose of providing a just solution to all disputes?</a:t>
            </a:r>
          </a:p>
          <a:p>
            <a:endParaRPr lang="en-US" dirty="0"/>
          </a:p>
        </p:txBody>
      </p:sp>
    </p:spTree>
    <p:extLst>
      <p:ext uri="{BB962C8B-B14F-4D97-AF65-F5344CB8AC3E}">
        <p14:creationId xmlns:p14="http://schemas.microsoft.com/office/powerpoint/2010/main" val="1830748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Pleading</a:t>
            </a:r>
          </a:p>
        </p:txBody>
      </p:sp>
      <p:sp>
        <p:nvSpPr>
          <p:cNvPr id="3" name="Content Placeholder 2"/>
          <p:cNvSpPr>
            <a:spLocks noGrp="1"/>
          </p:cNvSpPr>
          <p:nvPr>
            <p:ph idx="1"/>
          </p:nvPr>
        </p:nvSpPr>
        <p:spPr/>
        <p:txBody>
          <a:bodyPr/>
          <a:lstStyle/>
          <a:p>
            <a:r>
              <a:rPr lang="en-US" dirty="0"/>
              <a:t>The Common Law had been helped to develop by the king as part of his policy of increasing his control over all parts of his kingdom</a:t>
            </a:r>
          </a:p>
          <a:p>
            <a:endParaRPr lang="en-US" dirty="0"/>
          </a:p>
          <a:p>
            <a:r>
              <a:rPr lang="en-US" dirty="0"/>
              <a:t>This development had been assisted by those learned in the law who had showed great ingenuity in getting their clients’ disputes heard before the king’s justice</a:t>
            </a:r>
          </a:p>
          <a:p>
            <a:endParaRPr lang="en-US" dirty="0"/>
          </a:p>
        </p:txBody>
      </p:sp>
    </p:spTree>
    <p:extLst>
      <p:ext uri="{BB962C8B-B14F-4D97-AF65-F5344CB8AC3E}">
        <p14:creationId xmlns:p14="http://schemas.microsoft.com/office/powerpoint/2010/main" val="11165398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Precedent</a:t>
            </a:r>
          </a:p>
        </p:txBody>
      </p:sp>
      <p:sp>
        <p:nvSpPr>
          <p:cNvPr id="3" name="Content Placeholder 2"/>
          <p:cNvSpPr>
            <a:spLocks noGrp="1"/>
          </p:cNvSpPr>
          <p:nvPr>
            <p:ph idx="1"/>
          </p:nvPr>
        </p:nvSpPr>
        <p:spPr/>
        <p:txBody>
          <a:bodyPr/>
          <a:lstStyle/>
          <a:p>
            <a:r>
              <a:rPr lang="en-US" dirty="0"/>
              <a:t>Precedent had played an essential role in the development of the Common Law</a:t>
            </a:r>
          </a:p>
          <a:p>
            <a:endParaRPr lang="en-US" dirty="0"/>
          </a:p>
          <a:p>
            <a:r>
              <a:rPr lang="en-US" dirty="0"/>
              <a:t>It was what brought uniformity to the body of law throughout the kingdom</a:t>
            </a:r>
          </a:p>
          <a:p>
            <a:endParaRPr lang="en-US" dirty="0"/>
          </a:p>
          <a:p>
            <a:r>
              <a:rPr lang="en-US" dirty="0"/>
              <a:t>Applied too rigidly it could be used to stifle the ability of the Common Law to respond to changing conditions thus resulting in a decision which failed to provide a just resolution of the dispute</a:t>
            </a:r>
          </a:p>
        </p:txBody>
      </p:sp>
    </p:spTree>
    <p:extLst>
      <p:ext uri="{BB962C8B-B14F-4D97-AF65-F5344CB8AC3E}">
        <p14:creationId xmlns:p14="http://schemas.microsoft.com/office/powerpoint/2010/main" val="9700606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5EC4A-2E07-281F-7E3B-7F585A3EE613}"/>
              </a:ext>
            </a:extLst>
          </p:cNvPr>
          <p:cNvSpPr>
            <a:spLocks noGrp="1"/>
          </p:cNvSpPr>
          <p:nvPr>
            <p:ph type="title"/>
          </p:nvPr>
        </p:nvSpPr>
        <p:spPr/>
        <p:txBody>
          <a:bodyPr/>
          <a:lstStyle/>
          <a:p>
            <a:r>
              <a:rPr lang="en-GB" dirty="0"/>
              <a:t>The Basics of Precedent</a:t>
            </a:r>
          </a:p>
        </p:txBody>
      </p:sp>
      <p:sp>
        <p:nvSpPr>
          <p:cNvPr id="3" name="Content Placeholder 2">
            <a:extLst>
              <a:ext uri="{FF2B5EF4-FFF2-40B4-BE49-F238E27FC236}">
                <a16:creationId xmlns:a16="http://schemas.microsoft.com/office/drawing/2014/main" id="{E5D159AA-B7C6-1271-9ACF-D6BBC0743380}"/>
              </a:ext>
            </a:extLst>
          </p:cNvPr>
          <p:cNvSpPr>
            <a:spLocks noGrp="1"/>
          </p:cNvSpPr>
          <p:nvPr>
            <p:ph idx="1"/>
          </p:nvPr>
        </p:nvSpPr>
        <p:spPr/>
        <p:txBody>
          <a:bodyPr/>
          <a:lstStyle/>
          <a:p>
            <a:r>
              <a:rPr lang="en-GB" sz="1800" i="0" u="none" strike="noStrike" baseline="0" dirty="0">
                <a:solidFill>
                  <a:srgbClr val="000000"/>
                </a:solidFill>
                <a:latin typeface="+mj-lt"/>
              </a:rPr>
              <a:t>A traditional picture of common law presents the source of law as being found in the texts of individual judgments. It was thus always ‘unwritten’ yet ‘written’, in contrast with the written law of statutes or codes. </a:t>
            </a:r>
            <a:endParaRPr lang="en-GB" dirty="0">
              <a:solidFill>
                <a:srgbClr val="000000"/>
              </a:solidFill>
              <a:latin typeface="+mj-lt"/>
            </a:endParaRPr>
          </a:p>
          <a:p>
            <a:r>
              <a:rPr lang="en-GB" sz="1800" i="0" u="none" strike="noStrike" baseline="0" dirty="0">
                <a:solidFill>
                  <a:srgbClr val="000000"/>
                </a:solidFill>
                <a:latin typeface="+mj-lt"/>
              </a:rPr>
              <a:t>There was no organised system of court reporting until the late nineteenth century and prior to that all reports were private initiatives (by barristers for a fee).Law Reports were not the common law, but what the common law can be argued to be.</a:t>
            </a:r>
          </a:p>
          <a:p>
            <a:r>
              <a:rPr lang="en-GB" sz="1800" i="0" u="none" strike="noStrike" baseline="0" dirty="0">
                <a:solidFill>
                  <a:srgbClr val="000000"/>
                </a:solidFill>
                <a:latin typeface="+mj-lt"/>
              </a:rPr>
              <a:t>The law making power of the judge is subordinate to that of parliament: judges try to limit their law making.</a:t>
            </a:r>
          </a:p>
          <a:p>
            <a:r>
              <a:rPr lang="en-GB" dirty="0">
                <a:solidFill>
                  <a:srgbClr val="000000"/>
                </a:solidFill>
                <a:latin typeface="+mj-lt"/>
              </a:rPr>
              <a:t>J</a:t>
            </a:r>
            <a:r>
              <a:rPr lang="en-GB" sz="1800" i="0" u="none" strike="noStrike" baseline="0" dirty="0">
                <a:solidFill>
                  <a:srgbClr val="000000"/>
                </a:solidFill>
                <a:latin typeface="+mj-lt"/>
              </a:rPr>
              <a:t>udges are law makers: the critical issue is the extent to which this practice can be kept within legitimate boundaries.</a:t>
            </a:r>
            <a:endParaRPr lang="en-GB" dirty="0">
              <a:latin typeface="+mj-lt"/>
            </a:endParaRPr>
          </a:p>
        </p:txBody>
      </p:sp>
    </p:spTree>
    <p:extLst>
      <p:ext uri="{BB962C8B-B14F-4D97-AF65-F5344CB8AC3E}">
        <p14:creationId xmlns:p14="http://schemas.microsoft.com/office/powerpoint/2010/main" val="3433836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lstStyle/>
          <a:p>
            <a:endParaRPr lang="en-US" dirty="0"/>
          </a:p>
          <a:p>
            <a:r>
              <a:rPr lang="en-US" sz="3000" dirty="0"/>
              <a:t>Lectures</a:t>
            </a:r>
          </a:p>
          <a:p>
            <a:endParaRPr lang="en-US" sz="3000" dirty="0"/>
          </a:p>
          <a:p>
            <a:r>
              <a:rPr lang="en-US" sz="3000" dirty="0"/>
              <a:t>Seminars</a:t>
            </a:r>
          </a:p>
          <a:p>
            <a:endParaRPr lang="en-US" sz="3000" dirty="0"/>
          </a:p>
          <a:p>
            <a:r>
              <a:rPr lang="en-US" sz="3000" dirty="0"/>
              <a:t>Reading Materials</a:t>
            </a:r>
          </a:p>
        </p:txBody>
      </p:sp>
    </p:spTree>
    <p:extLst>
      <p:ext uri="{BB962C8B-B14F-4D97-AF65-F5344CB8AC3E}">
        <p14:creationId xmlns:p14="http://schemas.microsoft.com/office/powerpoint/2010/main" val="11626593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82429-DB26-CA29-CA55-6CED79C77E29}"/>
              </a:ext>
            </a:extLst>
          </p:cNvPr>
          <p:cNvSpPr>
            <a:spLocks noGrp="1"/>
          </p:cNvSpPr>
          <p:nvPr>
            <p:ph type="title"/>
          </p:nvPr>
        </p:nvSpPr>
        <p:spPr/>
        <p:txBody>
          <a:bodyPr/>
          <a:lstStyle/>
          <a:p>
            <a:r>
              <a:rPr lang="en-GB" dirty="0"/>
              <a:t>Ratio and Obiter</a:t>
            </a:r>
          </a:p>
        </p:txBody>
      </p:sp>
      <p:sp>
        <p:nvSpPr>
          <p:cNvPr id="3" name="Content Placeholder 2">
            <a:extLst>
              <a:ext uri="{FF2B5EF4-FFF2-40B4-BE49-F238E27FC236}">
                <a16:creationId xmlns:a16="http://schemas.microsoft.com/office/drawing/2014/main" id="{61DE2FA3-4719-4CC8-F46D-71FD94D7F357}"/>
              </a:ext>
            </a:extLst>
          </p:cNvPr>
          <p:cNvSpPr>
            <a:spLocks noGrp="1"/>
          </p:cNvSpPr>
          <p:nvPr>
            <p:ph idx="1"/>
          </p:nvPr>
        </p:nvSpPr>
        <p:spPr/>
        <p:txBody>
          <a:bodyPr>
            <a:normAutofit/>
          </a:bodyPr>
          <a:lstStyle/>
          <a:p>
            <a:r>
              <a:rPr lang="en-GB" b="0" i="0" dirty="0">
                <a:solidFill>
                  <a:srgbClr val="232323"/>
                </a:solidFill>
                <a:effectLst/>
                <a:latin typeface="+mj-lt"/>
              </a:rPr>
              <a:t>When giving a judgement in a case, the judge will state the ratio decidendi for the decision and often give an obiter dicta statement. This is in the interest of establishing a precedent and allowing future cases to be able to rely on the precedent set in the current case and interpret it with ease. </a:t>
            </a:r>
          </a:p>
          <a:p>
            <a:r>
              <a:rPr lang="en-GB" b="0" i="0" dirty="0">
                <a:solidFill>
                  <a:srgbClr val="232323"/>
                </a:solidFill>
                <a:effectLst/>
                <a:latin typeface="+mj-lt"/>
              </a:rPr>
              <a:t>Firstly, a ratio decidendi of a judgement is the 'reason for the decision' made in a case. It is defined by Sir Rupert Cross as "Any rule expressly or impliedly treated by the judge as a necessary step in reaching his conclusion." </a:t>
            </a:r>
          </a:p>
          <a:p>
            <a:r>
              <a:rPr lang="en-GB" b="0" i="0" dirty="0">
                <a:solidFill>
                  <a:srgbClr val="232323"/>
                </a:solidFill>
                <a:effectLst/>
                <a:latin typeface="+mj-lt"/>
              </a:rPr>
              <a:t>The ratio decidendi of a judgement is often looked at when deciding if a party can rely on the judgement for precedent in future cases. Therefore it is an important part of a judgement in the interests of this and is the potentially binding part of a judgement. </a:t>
            </a:r>
            <a:endParaRPr lang="en-GB" dirty="0">
              <a:latin typeface="+mj-lt"/>
            </a:endParaRPr>
          </a:p>
        </p:txBody>
      </p:sp>
    </p:spTree>
    <p:extLst>
      <p:ext uri="{BB962C8B-B14F-4D97-AF65-F5344CB8AC3E}">
        <p14:creationId xmlns:p14="http://schemas.microsoft.com/office/powerpoint/2010/main" val="3722991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1DA9F-7239-0603-0BE9-28229F048DBA}"/>
              </a:ext>
            </a:extLst>
          </p:cNvPr>
          <p:cNvSpPr>
            <a:spLocks noGrp="1"/>
          </p:cNvSpPr>
          <p:nvPr>
            <p:ph type="title"/>
          </p:nvPr>
        </p:nvSpPr>
        <p:spPr/>
        <p:txBody>
          <a:bodyPr/>
          <a:lstStyle/>
          <a:p>
            <a:r>
              <a:rPr lang="en-GB" dirty="0"/>
              <a:t>Ratio and Obiter II</a:t>
            </a:r>
          </a:p>
        </p:txBody>
      </p:sp>
      <p:sp>
        <p:nvSpPr>
          <p:cNvPr id="3" name="Content Placeholder 2">
            <a:extLst>
              <a:ext uri="{FF2B5EF4-FFF2-40B4-BE49-F238E27FC236}">
                <a16:creationId xmlns:a16="http://schemas.microsoft.com/office/drawing/2014/main" id="{7577F919-2387-E471-6ADE-D6BAA424777C}"/>
              </a:ext>
            </a:extLst>
          </p:cNvPr>
          <p:cNvSpPr>
            <a:spLocks noGrp="1"/>
          </p:cNvSpPr>
          <p:nvPr>
            <p:ph idx="1"/>
          </p:nvPr>
        </p:nvSpPr>
        <p:spPr/>
        <p:txBody>
          <a:bodyPr/>
          <a:lstStyle/>
          <a:p>
            <a:r>
              <a:rPr lang="en-GB" b="0" i="0" dirty="0">
                <a:solidFill>
                  <a:srgbClr val="232323"/>
                </a:solidFill>
                <a:effectLst/>
                <a:latin typeface="+mj-lt"/>
              </a:rPr>
              <a:t>Obiter dicta literally translates to 'things said in passing'. It is a statement made by a judge after the ratio decidendi has been decided, stating how he or she would have decided a case if the material facts were slightly different to the ones present. </a:t>
            </a:r>
          </a:p>
          <a:p>
            <a:r>
              <a:rPr lang="en-GB" b="0" i="0" dirty="0">
                <a:solidFill>
                  <a:srgbClr val="232323"/>
                </a:solidFill>
                <a:effectLst/>
                <a:latin typeface="+mj-lt"/>
              </a:rPr>
              <a:t>This creates a persuasive precedent for future cases. If a case has similar facts to those mentioned in the obiter dicta of a past case, the courts may choose to follow the statements made and decide the present case the same way as mentioned in the previous obiter dicta</a:t>
            </a:r>
            <a:r>
              <a:rPr lang="en-GB" b="0" i="0" dirty="0">
                <a:solidFill>
                  <a:srgbClr val="232323"/>
                </a:solidFill>
                <a:effectLst/>
                <a:latin typeface="FoundersGrotesk"/>
              </a:rPr>
              <a:t>.</a:t>
            </a:r>
            <a:endParaRPr lang="en-GB" dirty="0"/>
          </a:p>
        </p:txBody>
      </p:sp>
    </p:spTree>
    <p:extLst>
      <p:ext uri="{BB962C8B-B14F-4D97-AF65-F5344CB8AC3E}">
        <p14:creationId xmlns:p14="http://schemas.microsoft.com/office/powerpoint/2010/main" val="27362986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8BAB2-2DB1-C047-B061-CCD06A87D9DD}"/>
              </a:ext>
            </a:extLst>
          </p:cNvPr>
          <p:cNvSpPr>
            <a:spLocks noGrp="1"/>
          </p:cNvSpPr>
          <p:nvPr>
            <p:ph type="title"/>
          </p:nvPr>
        </p:nvSpPr>
        <p:spPr/>
        <p:txBody>
          <a:bodyPr/>
          <a:lstStyle/>
          <a:p>
            <a:r>
              <a:rPr lang="en-GB" dirty="0"/>
              <a:t>Common Law and Equity</a:t>
            </a:r>
          </a:p>
        </p:txBody>
      </p:sp>
      <p:sp>
        <p:nvSpPr>
          <p:cNvPr id="3" name="Content Placeholder 2">
            <a:extLst>
              <a:ext uri="{FF2B5EF4-FFF2-40B4-BE49-F238E27FC236}">
                <a16:creationId xmlns:a16="http://schemas.microsoft.com/office/drawing/2014/main" id="{2CC601D9-755D-BCD3-282D-4FDDEDA01D4F}"/>
              </a:ext>
            </a:extLst>
          </p:cNvPr>
          <p:cNvSpPr>
            <a:spLocks noGrp="1"/>
          </p:cNvSpPr>
          <p:nvPr>
            <p:ph idx="1"/>
          </p:nvPr>
        </p:nvSpPr>
        <p:spPr/>
        <p:txBody>
          <a:bodyPr/>
          <a:lstStyle/>
          <a:p>
            <a:pPr algn="l"/>
            <a:endParaRPr lang="en-GB" sz="1800" b="0" i="0" u="none" strike="noStrike" baseline="0" dirty="0">
              <a:solidFill>
                <a:srgbClr val="000000"/>
              </a:solidFill>
              <a:latin typeface="Arial" panose="020B0604020202020204" pitchFamily="34" charset="0"/>
            </a:endParaRPr>
          </a:p>
          <a:p>
            <a:pPr marR="0" algn="l"/>
            <a:r>
              <a:rPr lang="en-GB" sz="1800" i="0" u="none" strike="noStrike" baseline="0" dirty="0">
                <a:solidFill>
                  <a:srgbClr val="000000"/>
                </a:solidFill>
                <a:latin typeface="+mj-lt"/>
              </a:rPr>
              <a:t>A man must come to equity ‘with clean hands’, that is, not himself guilty of wrongdoing in the case.</a:t>
            </a:r>
          </a:p>
          <a:p>
            <a:endParaRPr lang="en-GB" sz="1800" i="0" u="none" strike="noStrike" baseline="0" dirty="0">
              <a:solidFill>
                <a:srgbClr val="000000"/>
              </a:solidFill>
              <a:latin typeface="+mj-lt"/>
            </a:endParaRPr>
          </a:p>
          <a:p>
            <a:pPr marR="0" algn="l"/>
            <a:r>
              <a:rPr lang="en-GB" sz="1800" i="0" u="none" strike="noStrike" baseline="0" dirty="0">
                <a:solidFill>
                  <a:srgbClr val="000000"/>
                </a:solidFill>
                <a:latin typeface="+mj-lt"/>
              </a:rPr>
              <a:t>Today, the rules of common law and the rules of equity are applied by the same courts. However, common law rules are available to claimants as of right, equitable remedies are discretionary in the sense that they are subject to some general conditions of availability.</a:t>
            </a:r>
          </a:p>
          <a:p>
            <a:pPr marR="0" algn="l"/>
            <a:r>
              <a:rPr lang="en-GB" sz="1800" i="0" u="none" strike="noStrike" baseline="0" dirty="0">
                <a:solidFill>
                  <a:srgbClr val="000000"/>
                </a:solidFill>
                <a:latin typeface="+mj-lt"/>
              </a:rPr>
              <a:t>The existence of parallel systems or rules has allowed some judges to invoke the tension between the two systems as a source of judicial creativity in developing the law to meet new situations</a:t>
            </a:r>
            <a:r>
              <a:rPr lang="en-GB" sz="1800" b="0" i="0" u="none" strike="noStrike" baseline="0" dirty="0">
                <a:solidFill>
                  <a:srgbClr val="000000"/>
                </a:solidFill>
                <a:latin typeface="+mj-lt"/>
              </a:rPr>
              <a:t>.</a:t>
            </a:r>
          </a:p>
          <a:p>
            <a:endParaRPr lang="en-GB" dirty="0"/>
          </a:p>
        </p:txBody>
      </p:sp>
    </p:spTree>
    <p:extLst>
      <p:ext uri="{BB962C8B-B14F-4D97-AF65-F5344CB8AC3E}">
        <p14:creationId xmlns:p14="http://schemas.microsoft.com/office/powerpoint/2010/main" val="23018961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5E0DC-0CFF-AEFA-8973-47C6C2496436}"/>
              </a:ext>
            </a:extLst>
          </p:cNvPr>
          <p:cNvSpPr>
            <a:spLocks noGrp="1"/>
          </p:cNvSpPr>
          <p:nvPr>
            <p:ph type="title"/>
          </p:nvPr>
        </p:nvSpPr>
        <p:spPr/>
        <p:txBody>
          <a:bodyPr/>
          <a:lstStyle/>
          <a:p>
            <a:r>
              <a:rPr lang="en-GB" dirty="0"/>
              <a:t>Common Law and Statutes</a:t>
            </a:r>
          </a:p>
        </p:txBody>
      </p:sp>
      <p:sp>
        <p:nvSpPr>
          <p:cNvPr id="3" name="Content Placeholder 2">
            <a:extLst>
              <a:ext uri="{FF2B5EF4-FFF2-40B4-BE49-F238E27FC236}">
                <a16:creationId xmlns:a16="http://schemas.microsoft.com/office/drawing/2014/main" id="{8DF8A421-84F0-A79E-2FD9-7A9E088406B0}"/>
              </a:ext>
            </a:extLst>
          </p:cNvPr>
          <p:cNvSpPr>
            <a:spLocks noGrp="1"/>
          </p:cNvSpPr>
          <p:nvPr>
            <p:ph idx="1"/>
          </p:nvPr>
        </p:nvSpPr>
        <p:spPr/>
        <p:txBody>
          <a:bodyPr/>
          <a:lstStyle/>
          <a:p>
            <a:pPr algn="l"/>
            <a:endParaRPr lang="en-GB" sz="1800" b="0" i="0" u="none" strike="noStrike" baseline="0" dirty="0">
              <a:solidFill>
                <a:srgbClr val="000000"/>
              </a:solidFill>
              <a:latin typeface="Arial" panose="020B0604020202020204" pitchFamily="34" charset="0"/>
            </a:endParaRPr>
          </a:p>
          <a:p>
            <a:pPr marR="0" algn="l"/>
            <a:r>
              <a:rPr lang="en-GB" sz="1800" b="0" i="0" u="none" strike="noStrike" baseline="0" dirty="0">
                <a:solidFill>
                  <a:srgbClr val="000000"/>
                </a:solidFill>
                <a:latin typeface="+mj-lt"/>
              </a:rPr>
              <a:t>At the present time, although there is a great deal of legislation, statutes still form a comparatively small part of the law as a whole. However, the impact of this huge growth of statutes on the working jurisprudence of the common law cannot be denied and some commentators now refer to </a:t>
            </a:r>
            <a:r>
              <a:rPr lang="en-GB" dirty="0">
                <a:solidFill>
                  <a:srgbClr val="000000"/>
                </a:solidFill>
                <a:latin typeface="+mj-lt"/>
              </a:rPr>
              <a:t>the</a:t>
            </a:r>
            <a:r>
              <a:rPr lang="en-GB" sz="1800" b="0" i="0" u="none" strike="noStrike" baseline="0" dirty="0">
                <a:solidFill>
                  <a:srgbClr val="000000"/>
                </a:solidFill>
                <a:latin typeface="+mj-lt"/>
              </a:rPr>
              <a:t> shared context of the various legal systems in the common law legal family as ‘common law in an age of statutes’.</a:t>
            </a:r>
          </a:p>
          <a:p>
            <a:endParaRPr lang="en-GB" sz="1800" b="0" i="0" u="none" strike="noStrike" baseline="0" dirty="0">
              <a:solidFill>
                <a:srgbClr val="000000"/>
              </a:solidFill>
              <a:latin typeface="+mj-lt"/>
            </a:endParaRPr>
          </a:p>
          <a:p>
            <a:pPr marR="0" algn="l"/>
            <a:r>
              <a:rPr lang="en-GB" sz="1800" b="0" i="0" u="none" strike="noStrike" baseline="0" dirty="0">
                <a:solidFill>
                  <a:srgbClr val="000000"/>
                </a:solidFill>
                <a:latin typeface="+mj-lt"/>
              </a:rPr>
              <a:t>Yet the judiciary will not simply apply statutes. They have adopted methods of relating to statutes that have preserved the power of the judiciary as the oracles of the law.</a:t>
            </a:r>
          </a:p>
          <a:p>
            <a:endParaRPr lang="en-GB" dirty="0"/>
          </a:p>
        </p:txBody>
      </p:sp>
    </p:spTree>
    <p:extLst>
      <p:ext uri="{BB962C8B-B14F-4D97-AF65-F5344CB8AC3E}">
        <p14:creationId xmlns:p14="http://schemas.microsoft.com/office/powerpoint/2010/main" val="31647165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3FE9376-AAE7-B56F-8F43-81126B2BAB31}"/>
              </a:ext>
            </a:extLst>
          </p:cNvPr>
          <p:cNvSpPr txBox="1">
            <a:spLocks/>
          </p:cNvSpPr>
          <p:nvPr/>
        </p:nvSpPr>
        <p:spPr>
          <a:xfrm>
            <a:off x="4086827" y="2909260"/>
            <a:ext cx="8021101"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4000" dirty="0"/>
              <a:t>All for today!</a:t>
            </a:r>
          </a:p>
        </p:txBody>
      </p:sp>
      <p:sp>
        <p:nvSpPr>
          <p:cNvPr id="5" name="Title 1">
            <a:extLst>
              <a:ext uri="{FF2B5EF4-FFF2-40B4-BE49-F238E27FC236}">
                <a16:creationId xmlns:a16="http://schemas.microsoft.com/office/drawing/2014/main" id="{CEA08C31-365B-5300-474A-3D4C89A3EAF1}"/>
              </a:ext>
            </a:extLst>
          </p:cNvPr>
          <p:cNvSpPr txBox="1">
            <a:spLocks/>
          </p:cNvSpPr>
          <p:nvPr/>
        </p:nvSpPr>
        <p:spPr>
          <a:xfrm>
            <a:off x="5087889" y="4797152"/>
            <a:ext cx="6589199"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GB" sz="2800" dirty="0"/>
          </a:p>
        </p:txBody>
      </p:sp>
    </p:spTree>
    <p:extLst>
      <p:ext uri="{BB962C8B-B14F-4D97-AF65-F5344CB8AC3E}">
        <p14:creationId xmlns:p14="http://schemas.microsoft.com/office/powerpoint/2010/main" val="2151569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a:t>
            </a:r>
          </a:p>
        </p:txBody>
      </p:sp>
      <p:sp>
        <p:nvSpPr>
          <p:cNvPr id="3" name="Content Placeholder 2"/>
          <p:cNvSpPr>
            <a:spLocks noGrp="1"/>
          </p:cNvSpPr>
          <p:nvPr>
            <p:ph idx="1"/>
          </p:nvPr>
        </p:nvSpPr>
        <p:spPr>
          <a:xfrm>
            <a:off x="3026656" y="1611983"/>
            <a:ext cx="8044224" cy="4270343"/>
          </a:xfrm>
        </p:spPr>
        <p:txBody>
          <a:bodyPr>
            <a:normAutofit fontScale="77500" lnSpcReduction="20000"/>
          </a:bodyPr>
          <a:lstStyle/>
          <a:p>
            <a:endParaRPr lang="en-US" dirty="0"/>
          </a:p>
          <a:p>
            <a:pPr>
              <a:lnSpc>
                <a:spcPct val="170000"/>
              </a:lnSpc>
            </a:pPr>
            <a:r>
              <a:rPr lang="en-GB" sz="3000" dirty="0"/>
              <a:t>1. Introduction to Common Law of England and Wales</a:t>
            </a:r>
          </a:p>
          <a:p>
            <a:pPr>
              <a:lnSpc>
                <a:spcPct val="170000"/>
              </a:lnSpc>
            </a:pPr>
            <a:r>
              <a:rPr lang="en-GB" sz="3000" dirty="0"/>
              <a:t>2. General Principles of Contract Law</a:t>
            </a:r>
          </a:p>
          <a:p>
            <a:pPr>
              <a:lnSpc>
                <a:spcPct val="170000"/>
              </a:lnSpc>
            </a:pPr>
            <a:r>
              <a:rPr lang="en-GB" sz="3000" dirty="0"/>
              <a:t>3. Formation of Contracts</a:t>
            </a:r>
          </a:p>
          <a:p>
            <a:pPr>
              <a:lnSpc>
                <a:spcPct val="170000"/>
              </a:lnSpc>
            </a:pPr>
            <a:r>
              <a:rPr lang="en-GB" sz="3000" dirty="0"/>
              <a:t>4. Content and Interpretation of Contracts</a:t>
            </a:r>
          </a:p>
          <a:p>
            <a:pPr>
              <a:lnSpc>
                <a:spcPct val="170000"/>
              </a:lnSpc>
            </a:pPr>
            <a:r>
              <a:rPr lang="en-GB" sz="3000" dirty="0"/>
              <a:t>5. Contractual Remedies</a:t>
            </a:r>
          </a:p>
          <a:p>
            <a:pPr>
              <a:lnSpc>
                <a:spcPct val="170000"/>
              </a:lnSpc>
            </a:pPr>
            <a:endParaRPr lang="en-GB" sz="3000" dirty="0"/>
          </a:p>
        </p:txBody>
      </p:sp>
    </p:spTree>
    <p:extLst>
      <p:ext uri="{BB962C8B-B14F-4D97-AF65-F5344CB8AC3E}">
        <p14:creationId xmlns:p14="http://schemas.microsoft.com/office/powerpoint/2010/main" val="80538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a:t>
            </a:r>
          </a:p>
        </p:txBody>
      </p:sp>
      <p:sp>
        <p:nvSpPr>
          <p:cNvPr id="3" name="Content Placeholder 2"/>
          <p:cNvSpPr>
            <a:spLocks noGrp="1"/>
          </p:cNvSpPr>
          <p:nvPr>
            <p:ph idx="1"/>
          </p:nvPr>
        </p:nvSpPr>
        <p:spPr>
          <a:xfrm>
            <a:off x="3026656" y="1611983"/>
            <a:ext cx="8044224" cy="4270343"/>
          </a:xfrm>
        </p:spPr>
        <p:txBody>
          <a:bodyPr>
            <a:normAutofit fontScale="85000" lnSpcReduction="10000"/>
          </a:bodyPr>
          <a:lstStyle/>
          <a:p>
            <a:endParaRPr lang="en-US" dirty="0"/>
          </a:p>
          <a:p>
            <a:pPr>
              <a:lnSpc>
                <a:spcPct val="170000"/>
              </a:lnSpc>
            </a:pPr>
            <a:r>
              <a:rPr lang="en-GB" sz="3000" dirty="0"/>
              <a:t>6. General Principles of Arbitration and the English Arbitration Act</a:t>
            </a:r>
          </a:p>
          <a:p>
            <a:pPr>
              <a:lnSpc>
                <a:spcPct val="170000"/>
              </a:lnSpc>
            </a:pPr>
            <a:r>
              <a:rPr lang="en-GB" sz="3000" dirty="0"/>
              <a:t>7. Arbitration Agreement and Contract Law</a:t>
            </a:r>
          </a:p>
          <a:p>
            <a:pPr>
              <a:lnSpc>
                <a:spcPct val="170000"/>
              </a:lnSpc>
            </a:pPr>
            <a:r>
              <a:rPr lang="en-GB" sz="3000" dirty="0"/>
              <a:t>8. The Process of Arbitration</a:t>
            </a:r>
          </a:p>
          <a:p>
            <a:pPr>
              <a:lnSpc>
                <a:spcPct val="170000"/>
              </a:lnSpc>
            </a:pPr>
            <a:r>
              <a:rPr lang="en-GB" sz="3000" dirty="0"/>
              <a:t>9. Arbitration Award and Enforcement</a:t>
            </a:r>
          </a:p>
        </p:txBody>
      </p:sp>
    </p:spTree>
    <p:extLst>
      <p:ext uri="{BB962C8B-B14F-4D97-AF65-F5344CB8AC3E}">
        <p14:creationId xmlns:p14="http://schemas.microsoft.com/office/powerpoint/2010/main" val="3647813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Topics</a:t>
            </a:r>
          </a:p>
        </p:txBody>
      </p:sp>
      <p:sp>
        <p:nvSpPr>
          <p:cNvPr id="3" name="Content Placeholder 2"/>
          <p:cNvSpPr>
            <a:spLocks noGrp="1"/>
          </p:cNvSpPr>
          <p:nvPr>
            <p:ph idx="1"/>
          </p:nvPr>
        </p:nvSpPr>
        <p:spPr>
          <a:xfrm>
            <a:off x="3026656" y="1611983"/>
            <a:ext cx="8044224" cy="4270343"/>
          </a:xfrm>
        </p:spPr>
        <p:txBody>
          <a:bodyPr>
            <a:normAutofit fontScale="92500" lnSpcReduction="10000"/>
          </a:bodyPr>
          <a:lstStyle/>
          <a:p>
            <a:endParaRPr lang="en-US" dirty="0"/>
          </a:p>
          <a:p>
            <a:pPr>
              <a:lnSpc>
                <a:spcPct val="170000"/>
              </a:lnSpc>
            </a:pPr>
            <a:r>
              <a:rPr lang="en-GB" sz="3000" dirty="0"/>
              <a:t>10.Different Styles of Writing and Advocating</a:t>
            </a:r>
          </a:p>
          <a:p>
            <a:pPr>
              <a:lnSpc>
                <a:spcPct val="170000"/>
              </a:lnSpc>
            </a:pPr>
            <a:r>
              <a:rPr lang="en-GB" sz="3000" dirty="0"/>
              <a:t>11. Principles of Effective Legal Writing</a:t>
            </a:r>
          </a:p>
          <a:p>
            <a:pPr>
              <a:lnSpc>
                <a:spcPct val="170000"/>
              </a:lnSpc>
            </a:pPr>
            <a:r>
              <a:rPr lang="en-GB" sz="3000" dirty="0"/>
              <a:t>12. Oral Advocacy</a:t>
            </a:r>
          </a:p>
          <a:p>
            <a:pPr>
              <a:lnSpc>
                <a:spcPct val="170000"/>
              </a:lnSpc>
            </a:pPr>
            <a:r>
              <a:rPr lang="en-GB" sz="3000" dirty="0"/>
              <a:t>Revision Lecture</a:t>
            </a:r>
          </a:p>
          <a:p>
            <a:pPr>
              <a:lnSpc>
                <a:spcPct val="170000"/>
              </a:lnSpc>
            </a:pPr>
            <a:endParaRPr lang="en-GB" sz="3000" dirty="0"/>
          </a:p>
        </p:txBody>
      </p:sp>
    </p:spTree>
    <p:extLst>
      <p:ext uri="{BB962C8B-B14F-4D97-AF65-F5344CB8AC3E}">
        <p14:creationId xmlns:p14="http://schemas.microsoft.com/office/powerpoint/2010/main" val="160363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a:t>
            </a:r>
          </a:p>
        </p:txBody>
      </p:sp>
      <p:sp>
        <p:nvSpPr>
          <p:cNvPr id="3" name="Content Placeholder 2"/>
          <p:cNvSpPr>
            <a:spLocks noGrp="1"/>
          </p:cNvSpPr>
          <p:nvPr>
            <p:ph idx="1"/>
          </p:nvPr>
        </p:nvSpPr>
        <p:spPr/>
        <p:txBody>
          <a:bodyPr/>
          <a:lstStyle/>
          <a:p>
            <a:endParaRPr lang="en-US" dirty="0"/>
          </a:p>
          <a:p>
            <a:r>
              <a:rPr lang="en-US" sz="3000" dirty="0"/>
              <a:t> 2 hours</a:t>
            </a:r>
          </a:p>
          <a:p>
            <a:endParaRPr lang="en-US" sz="3000" dirty="0"/>
          </a:p>
          <a:p>
            <a:r>
              <a:rPr lang="en-US" sz="3000" dirty="0"/>
              <a:t>Problem question combining the material</a:t>
            </a:r>
          </a:p>
          <a:p>
            <a:endParaRPr lang="en-US" sz="3000" dirty="0"/>
          </a:p>
          <a:p>
            <a:r>
              <a:rPr lang="en-US" sz="3000" dirty="0"/>
              <a:t>Open-book</a:t>
            </a:r>
          </a:p>
        </p:txBody>
      </p:sp>
    </p:spTree>
    <p:extLst>
      <p:ext uri="{BB962C8B-B14F-4D97-AF65-F5344CB8AC3E}">
        <p14:creationId xmlns:p14="http://schemas.microsoft.com/office/powerpoint/2010/main" val="289196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41E09-74AD-7246-69D7-7F225CBC2173}"/>
              </a:ext>
            </a:extLst>
          </p:cNvPr>
          <p:cNvSpPr>
            <a:spLocks noGrp="1"/>
          </p:cNvSpPr>
          <p:nvPr>
            <p:ph type="title"/>
          </p:nvPr>
        </p:nvSpPr>
        <p:spPr/>
        <p:txBody>
          <a:bodyPr>
            <a:normAutofit/>
          </a:bodyPr>
          <a:lstStyle/>
          <a:p>
            <a:r>
              <a:rPr lang="en-GB" sz="3000" dirty="0"/>
              <a:t>Common Law Contracts, Arbitration and Advocacy</a:t>
            </a:r>
          </a:p>
        </p:txBody>
      </p:sp>
      <p:sp>
        <p:nvSpPr>
          <p:cNvPr id="4" name="Title 1">
            <a:extLst>
              <a:ext uri="{FF2B5EF4-FFF2-40B4-BE49-F238E27FC236}">
                <a16:creationId xmlns:a16="http://schemas.microsoft.com/office/drawing/2014/main" id="{B3FE9376-AAE7-B56F-8F43-81126B2BAB31}"/>
              </a:ext>
            </a:extLst>
          </p:cNvPr>
          <p:cNvSpPr txBox="1">
            <a:spLocks/>
          </p:cNvSpPr>
          <p:nvPr/>
        </p:nvSpPr>
        <p:spPr>
          <a:xfrm>
            <a:off x="4086827" y="2909260"/>
            <a:ext cx="8021101"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4000" dirty="0"/>
              <a:t>The (English) Legal System</a:t>
            </a:r>
          </a:p>
        </p:txBody>
      </p:sp>
      <p:sp>
        <p:nvSpPr>
          <p:cNvPr id="5" name="Title 1">
            <a:extLst>
              <a:ext uri="{FF2B5EF4-FFF2-40B4-BE49-F238E27FC236}">
                <a16:creationId xmlns:a16="http://schemas.microsoft.com/office/drawing/2014/main" id="{CEA08C31-365B-5300-474A-3D4C89A3EAF1}"/>
              </a:ext>
            </a:extLst>
          </p:cNvPr>
          <p:cNvSpPr txBox="1">
            <a:spLocks/>
          </p:cNvSpPr>
          <p:nvPr/>
        </p:nvSpPr>
        <p:spPr>
          <a:xfrm>
            <a:off x="5087889" y="4797152"/>
            <a:ext cx="6589199" cy="12808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GB" sz="2800" dirty="0"/>
          </a:p>
        </p:txBody>
      </p:sp>
    </p:spTree>
    <p:extLst>
      <p:ext uri="{BB962C8B-B14F-4D97-AF65-F5344CB8AC3E}">
        <p14:creationId xmlns:p14="http://schemas.microsoft.com/office/powerpoint/2010/main" val="433936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C35873F-1595-8513-1195-01213A054FA1}"/>
              </a:ext>
            </a:extLst>
          </p:cNvPr>
          <p:cNvSpPr>
            <a:spLocks noGrp="1" noChangeArrowheads="1"/>
          </p:cNvSpPr>
          <p:nvPr>
            <p:ph type="title"/>
          </p:nvPr>
        </p:nvSpPr>
        <p:spPr/>
        <p:txBody>
          <a:bodyPr/>
          <a:lstStyle/>
          <a:p>
            <a:pPr eaLnBrk="1" hangingPunct="1"/>
            <a:r>
              <a:rPr lang="en-GB" altLang="en-US"/>
              <a:t>English Legal system</a:t>
            </a:r>
          </a:p>
        </p:txBody>
      </p:sp>
      <p:sp>
        <p:nvSpPr>
          <p:cNvPr id="7171" name="Rectangle 3">
            <a:extLst>
              <a:ext uri="{FF2B5EF4-FFF2-40B4-BE49-F238E27FC236}">
                <a16:creationId xmlns:a16="http://schemas.microsoft.com/office/drawing/2014/main" id="{FC89DBDF-BC5B-2EF1-677C-48DAE6DDC22B}"/>
              </a:ext>
            </a:extLst>
          </p:cNvPr>
          <p:cNvSpPr>
            <a:spLocks noGrp="1" noChangeArrowheads="1"/>
          </p:cNvSpPr>
          <p:nvPr>
            <p:ph type="body" idx="1"/>
          </p:nvPr>
        </p:nvSpPr>
        <p:spPr/>
        <p:txBody>
          <a:bodyPr/>
          <a:lstStyle/>
          <a:p>
            <a:pPr eaLnBrk="1" hangingPunct="1"/>
            <a:r>
              <a:rPr lang="en-GB" altLang="en-US" dirty="0" err="1"/>
              <a:t>Cownie</a:t>
            </a:r>
            <a:r>
              <a:rPr lang="en-GB" altLang="en-US" dirty="0"/>
              <a:t> and </a:t>
            </a:r>
            <a:r>
              <a:rPr lang="en-GB" altLang="en-US" dirty="0" err="1"/>
              <a:t>Bradney</a:t>
            </a:r>
            <a:r>
              <a:rPr lang="en-GB" altLang="en-US" dirty="0"/>
              <a:t> define legal system as a system constructed around the resolution of legal disputes:</a:t>
            </a:r>
          </a:p>
          <a:p>
            <a:pPr marL="0" indent="0" eaLnBrk="1" hangingPunct="1">
              <a:buNone/>
            </a:pPr>
            <a:endParaRPr lang="en-GB" altLang="en-US" dirty="0"/>
          </a:p>
          <a:p>
            <a:pPr marL="0" indent="0" eaLnBrk="1" hangingPunct="1">
              <a:buNone/>
            </a:pPr>
            <a:r>
              <a:rPr lang="en-GB" altLang="en-US" dirty="0"/>
              <a:t> 'Legal systems are  there to determine what will happen when people have disputes. Legal rules are also there so people can order their lives in such a way as to avoid such disputes' </a:t>
            </a:r>
            <a:r>
              <a:rPr lang="en-GB" altLang="en-US" i="1" dirty="0"/>
              <a:t>English Legal System in Context</a:t>
            </a:r>
          </a:p>
          <a:p>
            <a:pPr eaLnBrk="1" hangingPunct="1"/>
            <a:endParaRPr lang="en-GB"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451bebcb-6170-4ec1-8bf4-db87f3ec39da"/>
</p:tagLst>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8225</TotalTime>
  <Words>2177</Words>
  <Application>Microsoft Office PowerPoint</Application>
  <PresentationFormat>Widescreen</PresentationFormat>
  <Paragraphs>251</Paragraphs>
  <Slides>34</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Century Gothic</vt:lpstr>
      <vt:lpstr>FoundersGrotesk</vt:lpstr>
      <vt:lpstr>Wingdings 3</vt:lpstr>
      <vt:lpstr>Wisp</vt:lpstr>
      <vt:lpstr>Common Law Contracts, Arbitration and Advocacy</vt:lpstr>
      <vt:lpstr>Common Law Contracts, Arbitration and Advocacy</vt:lpstr>
      <vt:lpstr>Overview</vt:lpstr>
      <vt:lpstr>Topics</vt:lpstr>
      <vt:lpstr>Topics</vt:lpstr>
      <vt:lpstr>Topics</vt:lpstr>
      <vt:lpstr>Exam</vt:lpstr>
      <vt:lpstr>Common Law Contracts, Arbitration and Advocacy</vt:lpstr>
      <vt:lpstr>English Legal system</vt:lpstr>
      <vt:lpstr> The Constituent Elements</vt:lpstr>
      <vt:lpstr>English Legal system in context an  ‘interdisciplinary’ character of law</vt:lpstr>
      <vt:lpstr>English Legal System in Context</vt:lpstr>
      <vt:lpstr>Commonwealth Countries </vt:lpstr>
      <vt:lpstr>The Rule of Law</vt:lpstr>
      <vt:lpstr>The Features of Common Law</vt:lpstr>
      <vt:lpstr>Difference between common law legal systems and civil law legal systems</vt:lpstr>
      <vt:lpstr>Common Law Contracts, Arbitration and Advocacy</vt:lpstr>
      <vt:lpstr>FRANCIS BACON 1561-1625 LORD CHANCELLOR 1618-1621 </vt:lpstr>
      <vt:lpstr>Importance of History</vt:lpstr>
      <vt:lpstr>The Dispute</vt:lpstr>
      <vt:lpstr>The Development of the Common Law of England</vt:lpstr>
      <vt:lpstr>Birth of the Common Law</vt:lpstr>
      <vt:lpstr>The New King’s Justice</vt:lpstr>
      <vt:lpstr>Henry II’s innovations</vt:lpstr>
      <vt:lpstr>Further Development</vt:lpstr>
      <vt:lpstr>Then What?</vt:lpstr>
      <vt:lpstr>Pleading</vt:lpstr>
      <vt:lpstr>Precedent</vt:lpstr>
      <vt:lpstr>The Basics of Precedent</vt:lpstr>
      <vt:lpstr>Ratio and Obiter</vt:lpstr>
      <vt:lpstr>Ratio and Obiter II</vt:lpstr>
      <vt:lpstr>Common Law and Equity</vt:lpstr>
      <vt:lpstr>Common Law and Statutes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DEVELOPMENT OF THE COMMON LAW AND EQUITY IN ENGLISH LAW</dc:title>
  <dc:creator>Jonathan James</dc:creator>
  <cp:lastModifiedBy>Zivkovic, Velimir</cp:lastModifiedBy>
  <cp:revision>103</cp:revision>
  <dcterms:created xsi:type="dcterms:W3CDTF">2018-05-14T11:37:30Z</dcterms:created>
  <dcterms:modified xsi:type="dcterms:W3CDTF">2023-07-17T11:07:43Z</dcterms:modified>
</cp:coreProperties>
</file>