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0"/>
  </p:notesMasterIdLst>
  <p:sldIdLst>
    <p:sldId id="888" r:id="rId5"/>
    <p:sldId id="793" r:id="rId6"/>
    <p:sldId id="1668" r:id="rId7"/>
    <p:sldId id="261" r:id="rId8"/>
    <p:sldId id="286" r:id="rId9"/>
    <p:sldId id="1676" r:id="rId10"/>
    <p:sldId id="285" r:id="rId11"/>
    <p:sldId id="880" r:id="rId12"/>
    <p:sldId id="878" r:id="rId13"/>
    <p:sldId id="882" r:id="rId14"/>
    <p:sldId id="272" r:id="rId15"/>
    <p:sldId id="876" r:id="rId16"/>
    <p:sldId id="506" r:id="rId17"/>
    <p:sldId id="512" r:id="rId18"/>
    <p:sldId id="881" r:id="rId19"/>
    <p:sldId id="1644" r:id="rId20"/>
    <p:sldId id="886" r:id="rId21"/>
    <p:sldId id="860" r:id="rId22"/>
    <p:sldId id="1641" r:id="rId23"/>
    <p:sldId id="841" r:id="rId24"/>
    <p:sldId id="1660" r:id="rId25"/>
    <p:sldId id="1664" r:id="rId26"/>
    <p:sldId id="788" r:id="rId27"/>
    <p:sldId id="1661" r:id="rId28"/>
    <p:sldId id="830" r:id="rId29"/>
    <p:sldId id="857" r:id="rId30"/>
    <p:sldId id="1653" r:id="rId31"/>
    <p:sldId id="875" r:id="rId32"/>
    <p:sldId id="1654" r:id="rId33"/>
    <p:sldId id="1655" r:id="rId34"/>
    <p:sldId id="1675" r:id="rId35"/>
    <p:sldId id="1671" r:id="rId36"/>
    <p:sldId id="1672" r:id="rId37"/>
    <p:sldId id="1673" r:id="rId38"/>
    <p:sldId id="1674" r:id="rId39"/>
    <p:sldId id="1665" r:id="rId40"/>
    <p:sldId id="1656" r:id="rId41"/>
    <p:sldId id="831" r:id="rId42"/>
    <p:sldId id="832" r:id="rId43"/>
    <p:sldId id="872" r:id="rId44"/>
    <p:sldId id="853" r:id="rId45"/>
    <p:sldId id="1658" r:id="rId46"/>
    <p:sldId id="1659" r:id="rId47"/>
    <p:sldId id="838" r:id="rId48"/>
    <p:sldId id="1662"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85513" autoAdjust="0"/>
  </p:normalViewPr>
  <p:slideViewPr>
    <p:cSldViewPr snapToGrid="0">
      <p:cViewPr varScale="1">
        <p:scale>
          <a:sx n="58" d="100"/>
          <a:sy n="58" d="100"/>
        </p:scale>
        <p:origin x="952"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gh, Harminder" userId="40cf528e-bd5d-436b-8820-a6b8906ac4a6" providerId="ADAL" clId="{64282E2C-8A66-46F6-98BF-61BA80DC17AC}"/>
    <pc:docChg chg="delSld">
      <pc:chgData name="Singh, Harminder" userId="40cf528e-bd5d-436b-8820-a6b8906ac4a6" providerId="ADAL" clId="{64282E2C-8A66-46F6-98BF-61BA80DC17AC}" dt="2024-07-25T08:14:29.629" v="0" actId="2696"/>
      <pc:docMkLst>
        <pc:docMk/>
      </pc:docMkLst>
      <pc:sldChg chg="del">
        <pc:chgData name="Singh, Harminder" userId="40cf528e-bd5d-436b-8820-a6b8906ac4a6" providerId="ADAL" clId="{64282E2C-8A66-46F6-98BF-61BA80DC17AC}" dt="2024-07-25T08:14:29.629" v="0" actId="2696"/>
        <pc:sldMkLst>
          <pc:docMk/>
          <pc:sldMk cId="670749614" sldId="7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6C9C6D-C0FF-4A54-B6F8-7880923E1743}" type="datetimeFigureOut">
              <a:rPr lang="en-GB" smtClean="0"/>
              <a:t>25/07/2024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4FC970-6216-40E2-A257-8DA3E260E712}" type="slidenum">
              <a:rPr lang="en-GB" smtClean="0"/>
              <a:t>‹#›</a:t>
            </a:fld>
            <a:endParaRPr lang="en-GB"/>
          </a:p>
        </p:txBody>
      </p:sp>
    </p:spTree>
    <p:extLst>
      <p:ext uri="{BB962C8B-B14F-4D97-AF65-F5344CB8AC3E}">
        <p14:creationId xmlns:p14="http://schemas.microsoft.com/office/powerpoint/2010/main" val="4287383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D7D60B-008C-B583-7484-A07D6D74E6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3781DC-30C9-60A8-0ED6-67AA78524D41}"/>
              </a:ext>
            </a:extLst>
          </p:cNvPr>
          <p:cNvSpPr txBox="1">
            <a:spLocks noGrp="1"/>
          </p:cNvSpPr>
          <p:nvPr>
            <p:ph type="body" sz="quarter" idx="1"/>
          </p:nvPr>
        </p:nvSpPr>
        <p:spPr/>
        <p:txBody>
          <a:bodyPr/>
          <a:lstStyle/>
          <a:p>
            <a:pPr lvl="0"/>
            <a:r>
              <a:rPr lang="en-GB" dirty="0"/>
              <a:t>Even walking down the street together is importantly different from walking separately</a:t>
            </a:r>
          </a:p>
          <a:p>
            <a:pPr lvl="0"/>
            <a:r>
              <a:rPr lang="en-GB" dirty="0"/>
              <a:t>E.g., How do the others feel if one person wanders off? Walks too fast? Etc, etc</a:t>
            </a:r>
          </a:p>
        </p:txBody>
      </p:sp>
      <p:sp>
        <p:nvSpPr>
          <p:cNvPr id="4" name="Slide Number Placeholder 3">
            <a:extLst>
              <a:ext uri="{FF2B5EF4-FFF2-40B4-BE49-F238E27FC236}">
                <a16:creationId xmlns:a16="http://schemas.microsoft.com/office/drawing/2014/main" id="{9C219C00-5EAD-E3BE-E7A4-7D7F8DCAABE4}"/>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C266481-ADC9-48C5-8EDA-CDB0BB3F7439}" type="slidenum">
              <a:t>2</a:t>
            </a:fld>
            <a:endParaRPr lang="en-GB" sz="1200" b="0" i="0" u="none" strike="noStrike" kern="1200" cap="none" spc="0" baseline="0">
              <a:solidFill>
                <a:srgbClr val="000000"/>
              </a:solidFill>
              <a:uFillTx/>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 A study by Pasupathi and Rich (2005) suggests, however, it is not important for the listener to </a:t>
            </a:r>
            <a:r>
              <a:rPr lang="en-GB" dirty="0">
                <a:highlight>
                  <a:srgbClr val="FFFF00"/>
                </a:highlight>
              </a:rPr>
              <a:t>agree</a:t>
            </a:r>
            <a:r>
              <a:rPr lang="en-GB" dirty="0"/>
              <a:t> with the speaker. Instead, it is the signal of alertness and responsiveness that is crucial for the conversation, since these perceived listening cues indicate to the speaker whether what they have to say is valuable and worth remembering (</a:t>
            </a:r>
            <a:r>
              <a:rPr lang="en-GB" dirty="0" err="1"/>
              <a:t>Bavelas</a:t>
            </a:r>
            <a:r>
              <a:rPr lang="en-GB" dirty="0"/>
              <a:t> et al., 2000; Pasupathi &amp; Hoyt, 2010).</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Blow back effect: </a:t>
            </a:r>
            <a:r>
              <a:rPr lang="en-GB" sz="1200" dirty="0"/>
              <a:t>ask a question and then gaze off, check their phone, interrupt the response, or otherwise demonstrate that they were not listening to the follower. Such a configuration can confuse, hurt, or offend = DISRESPECTFUL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554A1FA0-0373-9A4A-B075-4C168D43B7EE}" type="slidenum">
              <a:rPr lang="en-US" smtClean="0"/>
              <a:t>38</a:t>
            </a:fld>
            <a:endParaRPr lang="en-US"/>
          </a:p>
        </p:txBody>
      </p:sp>
    </p:spTree>
    <p:extLst>
      <p:ext uri="{BB962C8B-B14F-4D97-AF65-F5344CB8AC3E}">
        <p14:creationId xmlns:p14="http://schemas.microsoft.com/office/powerpoint/2010/main" val="1503066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defTabSz="855774">
              <a:buFont typeface="+mj-lt"/>
              <a:buAutoNum type="arabicPeriod"/>
            </a:pPr>
            <a:r>
              <a:rPr lang="en-GB" sz="1200" dirty="0">
                <a:solidFill>
                  <a:prstClr val="black"/>
                </a:solidFill>
                <a:latin typeface="Calibri" panose="020F0502020204030204"/>
              </a:rPr>
              <a:t>Negotiation is about understanding your own and the ‘others’ bases of power</a:t>
            </a:r>
          </a:p>
          <a:p>
            <a:pPr marL="457200" indent="-457200" defTabSz="855774">
              <a:buFont typeface="+mj-lt"/>
              <a:buAutoNum type="arabicPeriod"/>
            </a:pPr>
            <a:endParaRPr lang="en-GB" sz="1200" dirty="0">
              <a:solidFill>
                <a:prstClr val="black"/>
              </a:solidFill>
              <a:latin typeface="Calibri" panose="020F0502020204030204"/>
            </a:endParaRPr>
          </a:p>
          <a:p>
            <a:pPr marL="457200" indent="-457200" defTabSz="855774">
              <a:buFont typeface="+mj-lt"/>
              <a:buAutoNum type="arabicPeriod"/>
            </a:pPr>
            <a:r>
              <a:rPr lang="en-GB" sz="1200" dirty="0">
                <a:solidFill>
                  <a:prstClr val="black"/>
                </a:solidFill>
                <a:latin typeface="Calibri" panose="020F0502020204030204"/>
              </a:rPr>
              <a:t>Context is almost everything: even a 1to1 negotiation is a special type of group decision making</a:t>
            </a:r>
          </a:p>
          <a:p>
            <a:pPr marL="457200" indent="-457200" defTabSz="855774">
              <a:buFont typeface="+mj-lt"/>
              <a:buAutoNum type="arabicPeriod"/>
            </a:pPr>
            <a:endParaRPr lang="en-GB" sz="1200" dirty="0">
              <a:solidFill>
                <a:prstClr val="black"/>
              </a:solidFill>
              <a:latin typeface="Calibri" panose="020F0502020204030204"/>
            </a:endParaRPr>
          </a:p>
          <a:p>
            <a:pPr marL="457200" indent="-457200" defTabSz="855774">
              <a:buFont typeface="+mj-lt"/>
              <a:buAutoNum type="arabicPeriod"/>
            </a:pPr>
            <a:r>
              <a:rPr lang="en-GB" sz="1200" dirty="0">
                <a:solidFill>
                  <a:prstClr val="black"/>
                </a:solidFill>
                <a:latin typeface="Calibri" panose="020F0502020204030204"/>
              </a:rPr>
              <a:t>The world does not stay the same – your actions change  the actions of others – seek rules but have the wisdom to know when to break them.</a:t>
            </a:r>
          </a:p>
          <a:p>
            <a:pPr marL="457200" indent="-457200" defTabSz="855774">
              <a:buFont typeface="+mj-lt"/>
              <a:buAutoNum type="arabicPeriod"/>
            </a:pPr>
            <a:endParaRPr lang="en-GB" sz="1200" dirty="0">
              <a:solidFill>
                <a:prstClr val="black"/>
              </a:solidFill>
              <a:latin typeface="Calibri" panose="020F0502020204030204"/>
            </a:endParaRPr>
          </a:p>
          <a:p>
            <a:pPr marL="457200" indent="-457200" defTabSz="855774">
              <a:buFont typeface="+mj-lt"/>
              <a:buAutoNum type="arabicPeriod"/>
            </a:pPr>
            <a:r>
              <a:rPr lang="en-GB" sz="1200" dirty="0">
                <a:solidFill>
                  <a:prstClr val="black"/>
                </a:solidFill>
                <a:latin typeface="Calibri" panose="020F0502020204030204"/>
              </a:rPr>
              <a:t>Maximise both your own and the other parties outcomes</a:t>
            </a:r>
          </a:p>
          <a:p>
            <a:pPr marL="457200" indent="-457200" defTabSz="855774">
              <a:buFont typeface="+mj-lt"/>
              <a:buAutoNum type="arabicPeriod"/>
            </a:pPr>
            <a:endParaRPr lang="en-GB" sz="1200" dirty="0">
              <a:solidFill>
                <a:prstClr val="black"/>
              </a:solidFill>
              <a:latin typeface="Calibri" panose="020F0502020204030204"/>
            </a:endParaRPr>
          </a:p>
          <a:p>
            <a:r>
              <a:rPr lang="en-GB" dirty="0"/>
              <a:t>It is often not apparent what value can be created until two parties work at figuring it out.</a:t>
            </a:r>
          </a:p>
          <a:p>
            <a:r>
              <a:rPr lang="en-GB" dirty="0"/>
              <a:t>Value creation is in the service of value claiming</a:t>
            </a:r>
            <a:r>
              <a:rPr lang="en-US" dirty="0"/>
              <a:t>—</a:t>
            </a:r>
            <a:r>
              <a:rPr lang="en-GB" dirty="0"/>
              <a:t>if you can create it, then you can claim some it.   </a:t>
            </a:r>
          </a:p>
          <a:p>
            <a:r>
              <a:rPr lang="en-GB" dirty="0"/>
              <a:t>Searching for issues that you and your counterparts' value differently can increase the value of the negotiation.</a:t>
            </a:r>
          </a:p>
          <a:p>
            <a:r>
              <a:rPr lang="en-GB" dirty="0"/>
              <a:t>Set your reservation price at the level of the “deal” or the package rather than at the issue level.</a:t>
            </a:r>
          </a:p>
          <a:p>
            <a:pPr marL="457200" indent="-457200" defTabSz="855774">
              <a:buFont typeface="+mj-lt"/>
              <a:buAutoNum type="arabicPeriod"/>
            </a:pPr>
            <a:endParaRPr lang="en-GB" sz="1200" dirty="0">
              <a:solidFill>
                <a:prstClr val="black"/>
              </a:solidFill>
              <a:latin typeface="Calibri" panose="020F0502020204030204"/>
            </a:endParaRPr>
          </a:p>
          <a:p>
            <a:endParaRPr lang="en-GB" dirty="0"/>
          </a:p>
        </p:txBody>
      </p:sp>
      <p:sp>
        <p:nvSpPr>
          <p:cNvPr id="4" name="Slide Number Placeholder 3"/>
          <p:cNvSpPr>
            <a:spLocks noGrp="1"/>
          </p:cNvSpPr>
          <p:nvPr>
            <p:ph type="sldNum" sz="quarter" idx="5"/>
          </p:nvPr>
        </p:nvSpPr>
        <p:spPr/>
        <p:txBody>
          <a:bodyPr/>
          <a:lstStyle/>
          <a:p>
            <a:fld id="{89A42E29-ECDC-4723-BEE7-2D32685EBDB4}" type="slidenum">
              <a:rPr lang="en-GB" smtClean="0"/>
              <a:t>7</a:t>
            </a:fld>
            <a:endParaRPr lang="en-GB"/>
          </a:p>
        </p:txBody>
      </p:sp>
    </p:spTree>
    <p:extLst>
      <p:ext uri="{BB962C8B-B14F-4D97-AF65-F5344CB8AC3E}">
        <p14:creationId xmlns:p14="http://schemas.microsoft.com/office/powerpoint/2010/main" val="1642415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D59682C8-D4DA-EB06-684E-A137247F54DC}"/>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71314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2868C40-1763-4EE7-8B80-8C3F992FBF27}" type="slidenum">
              <a:t>10</a:t>
            </a:fld>
            <a:endParaRPr lang="en-US" sz="1200" b="0" i="0" u="none" strike="noStrike" kern="1200" cap="none" spc="0" baseline="0">
              <a:solidFill>
                <a:srgbClr val="000000"/>
              </a:solidFill>
              <a:uFillTx/>
              <a:latin typeface="Calibri"/>
            </a:endParaRPr>
          </a:p>
        </p:txBody>
      </p:sp>
      <p:sp>
        <p:nvSpPr>
          <p:cNvPr id="3" name="Slide Image Placeholder 2">
            <a:extLst>
              <a:ext uri="{FF2B5EF4-FFF2-40B4-BE49-F238E27FC236}">
                <a16:creationId xmlns:a16="http://schemas.microsoft.com/office/drawing/2014/main" id="{0AB32088-DD82-AF17-F773-294C98560BAF}"/>
              </a:ext>
            </a:extLst>
          </p:cNvPr>
          <p:cNvSpPr>
            <a:spLocks noGrp="1" noRot="1" noChangeAspect="1"/>
          </p:cNvSpPr>
          <p:nvPr>
            <p:ph type="sldImg"/>
          </p:nvPr>
        </p:nvSpPr>
        <p:spPr/>
      </p:sp>
      <p:sp>
        <p:nvSpPr>
          <p:cNvPr id="4" name="Rectangle 3">
            <a:extLst>
              <a:ext uri="{FF2B5EF4-FFF2-40B4-BE49-F238E27FC236}">
                <a16:creationId xmlns:a16="http://schemas.microsoft.com/office/drawing/2014/main" id="{9D80230C-7C45-C33D-ACEF-4521CC391FFA}"/>
              </a:ext>
            </a:extLst>
          </p:cNvPr>
          <p:cNvSpPr txBox="1">
            <a:spLocks noGrp="1"/>
          </p:cNvSpPr>
          <p:nvPr>
            <p:ph type="body" sz="quarter" idx="1"/>
          </p:nvPr>
        </p:nvSpPr>
        <p:spPr/>
        <p:txBody>
          <a:bodyPr/>
          <a:lstStyle/>
          <a:p>
            <a:pPr lvl="0"/>
            <a:r>
              <a:rPr lang="en-US"/>
              <a:t>Buying a car or a house</a:t>
            </a:r>
          </a:p>
          <a:p>
            <a:pPr lvl="0"/>
            <a:r>
              <a:rPr lang="en-US"/>
              <a:t>Job Negotiations</a:t>
            </a:r>
          </a:p>
          <a:p>
            <a:pPr lvl="0"/>
            <a:r>
              <a:rPr lang="en-US"/>
              <a:t>Peace settlements</a:t>
            </a:r>
          </a:p>
          <a:p>
            <a:pPr lvl="0"/>
            <a:r>
              <a:rPr lang="en-US"/>
              <a:t>Sharing a pie  - what is the total value of the pie</a:t>
            </a:r>
            <a:r>
              <a:rPr lang="en-US" sz="1000"/>
              <a:t>Integrative</a:t>
            </a:r>
          </a:p>
          <a:p>
            <a:pPr lvl="0">
              <a:lnSpc>
                <a:spcPct val="90000"/>
              </a:lnSpc>
            </a:pPr>
            <a:r>
              <a:rPr lang="en-US"/>
              <a:t>A definition</a:t>
            </a:r>
          </a:p>
          <a:p>
            <a:pPr lvl="1">
              <a:lnSpc>
                <a:spcPct val="90000"/>
              </a:lnSpc>
            </a:pPr>
            <a:r>
              <a:rPr lang="en-US"/>
              <a:t>Two or more bargainers jointly decide on a determinate value over two or more issues. </a:t>
            </a:r>
          </a:p>
          <a:p>
            <a:pPr lvl="0">
              <a:lnSpc>
                <a:spcPct val="90000"/>
              </a:lnSpc>
            </a:pPr>
            <a:r>
              <a:rPr lang="en-US"/>
              <a:t>Goals are not necessarily mutually exclusive. </a:t>
            </a:r>
          </a:p>
          <a:p>
            <a:pPr lvl="1"/>
            <a:r>
              <a:rPr lang="en-US"/>
              <a:t>This can make the negotiations more collaborative than those involving the settlement of festering disputes.</a:t>
            </a:r>
          </a:p>
          <a:p>
            <a:pPr lvl="1"/>
            <a:r>
              <a:rPr lang="en-US"/>
              <a:t>Often called “win-win”</a:t>
            </a:r>
            <a:endParaRPr lang="en-GB"/>
          </a:p>
          <a:p>
            <a:pPr lvl="1"/>
            <a:endParaRPr lang="en-GB"/>
          </a:p>
          <a:p>
            <a:pPr lvl="1"/>
            <a:r>
              <a:rPr lang="en-GB"/>
              <a:t>Distributive Negotiation often comes after integrative value creation.</a:t>
            </a:r>
            <a:endParaRPr lang="en-US"/>
          </a:p>
          <a:p>
            <a:pPr lvl="1">
              <a:lnSpc>
                <a:spcPct val="90000"/>
              </a:lnSpc>
            </a:pPr>
            <a:br>
              <a:rPr lang="en-US" sz="1000"/>
            </a:br>
            <a:endParaRPr lang="en-US" sz="1000"/>
          </a:p>
        </p:txBody>
      </p:sp>
    </p:spTree>
    <p:extLst>
      <p:ext uri="{BB962C8B-B14F-4D97-AF65-F5344CB8AC3E}">
        <p14:creationId xmlns:p14="http://schemas.microsoft.com/office/powerpoint/2010/main" val="2091684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average those who make the first offer get more than those who receive the first offer </a:t>
            </a:r>
          </a:p>
          <a:p>
            <a:r>
              <a:rPr lang="en-US" dirty="0"/>
              <a:t>Making the first offer influences how much value that negotiator may claim but does not influence how much value they create</a:t>
            </a:r>
          </a:p>
          <a:p>
            <a:r>
              <a:rPr lang="en-US" dirty="0"/>
              <a:t>Making the first offer and getting more influences both parties in a post-settlement settlement conference to give the negotiator who made the first offer more.</a:t>
            </a:r>
          </a:p>
          <a:p>
            <a:r>
              <a:rPr lang="en-US" dirty="0"/>
              <a:t>Making the first offer results in getting more even when the negotiator has less power than his/her counterpart </a:t>
            </a:r>
          </a:p>
          <a:p>
            <a:r>
              <a:rPr lang="en-US" dirty="0"/>
              <a:t>These effects hold across cultures. </a:t>
            </a:r>
            <a:endParaRPr lang="en-GB" dirty="0"/>
          </a:p>
          <a:p>
            <a:endParaRPr lang="en-GB" dirty="0"/>
          </a:p>
        </p:txBody>
      </p:sp>
      <p:sp>
        <p:nvSpPr>
          <p:cNvPr id="4" name="Slide Number Placeholder 3"/>
          <p:cNvSpPr>
            <a:spLocks noGrp="1"/>
          </p:cNvSpPr>
          <p:nvPr>
            <p:ph type="sldNum" sz="quarter" idx="5"/>
          </p:nvPr>
        </p:nvSpPr>
        <p:spPr/>
        <p:txBody>
          <a:bodyPr/>
          <a:lstStyle/>
          <a:p>
            <a:fld id="{78456DEF-52E9-4A67-89AF-C7B6C0A57C24}" type="slidenum">
              <a:rPr lang="en-GB" smtClean="0"/>
              <a:t>12</a:t>
            </a:fld>
            <a:endParaRPr lang="en-GB"/>
          </a:p>
        </p:txBody>
      </p:sp>
    </p:spTree>
    <p:extLst>
      <p:ext uri="{BB962C8B-B14F-4D97-AF65-F5344CB8AC3E}">
        <p14:creationId xmlns:p14="http://schemas.microsoft.com/office/powerpoint/2010/main" val="3107114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average those who make the first offer get more than those who receive the first offer </a:t>
            </a:r>
          </a:p>
          <a:p>
            <a:r>
              <a:rPr lang="en-US" dirty="0"/>
              <a:t>Making the first offer influences how much value that negotiator may claim but does not influence how much value they create</a:t>
            </a:r>
          </a:p>
          <a:p>
            <a:r>
              <a:rPr lang="en-US" dirty="0"/>
              <a:t>Making the first offer and getting more influences both parties in a post-settlement settlement conference to give the negotiator who made the first offer more.</a:t>
            </a:r>
          </a:p>
          <a:p>
            <a:r>
              <a:rPr lang="en-US" dirty="0"/>
              <a:t>Making the first offer results in getting more even when the negotiator has less power than his/her counterpart </a:t>
            </a:r>
          </a:p>
          <a:p>
            <a:r>
              <a:rPr lang="en-US" dirty="0"/>
              <a:t>These effects hold across cultures. </a:t>
            </a:r>
            <a:endParaRPr lang="en-GB" dirty="0"/>
          </a:p>
          <a:p>
            <a:endParaRPr lang="en-GB" dirty="0"/>
          </a:p>
        </p:txBody>
      </p:sp>
      <p:sp>
        <p:nvSpPr>
          <p:cNvPr id="4" name="Slide Number Placeholder 3"/>
          <p:cNvSpPr>
            <a:spLocks noGrp="1"/>
          </p:cNvSpPr>
          <p:nvPr>
            <p:ph type="sldNum" sz="quarter" idx="5"/>
          </p:nvPr>
        </p:nvSpPr>
        <p:spPr/>
        <p:txBody>
          <a:bodyPr/>
          <a:lstStyle/>
          <a:p>
            <a:fld id="{78456DEF-52E9-4A67-89AF-C7B6C0A57C24}" type="slidenum">
              <a:rPr lang="en-GB" smtClean="0"/>
              <a:t>13</a:t>
            </a:fld>
            <a:endParaRPr lang="en-GB"/>
          </a:p>
        </p:txBody>
      </p:sp>
    </p:spTree>
    <p:extLst>
      <p:ext uri="{BB962C8B-B14F-4D97-AF65-F5344CB8AC3E}">
        <p14:creationId xmlns:p14="http://schemas.microsoft.com/office/powerpoint/2010/main" val="1026954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A46DEF-478F-0D79-1143-456B53BFB9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E695C0-DE0D-9A53-74BF-0795556109E7}"/>
              </a:ext>
            </a:extLst>
          </p:cNvPr>
          <p:cNvSpPr txBox="1">
            <a:spLocks noGrp="1"/>
          </p:cNvSpPr>
          <p:nvPr>
            <p:ph type="body" sz="quarter" idx="1"/>
          </p:nvPr>
        </p:nvSpPr>
        <p:spPr/>
        <p:txBody>
          <a:bodyPr/>
          <a:lstStyle/>
          <a:p>
            <a:pPr lvl="0"/>
            <a:r>
              <a:rPr lang="en-GB"/>
              <a:t>https://www.americanexpress.com/en-us/business/trends-and-insights/articles/top-ten-tips-for-handling-the-difficult-conversation/</a:t>
            </a:r>
          </a:p>
          <a:p>
            <a:pPr lvl="0"/>
            <a:r>
              <a:rPr lang="en-GB" b="1"/>
              <a:t>1. Be clear about the issue or conflict.</a:t>
            </a:r>
          </a:p>
          <a:p>
            <a:pPr lvl="0"/>
            <a:r>
              <a:rPr lang="en-GB"/>
              <a:t>If you are unclear on why the discussion needs to happen, you won’t be able to articulate it clearly to the other person. Moreover, they might misinterpret your intentions.</a:t>
            </a:r>
          </a:p>
          <a:p>
            <a:pPr lvl="0"/>
            <a:r>
              <a:rPr lang="en-GB"/>
              <a:t> </a:t>
            </a:r>
          </a:p>
          <a:p>
            <a:pPr lvl="0"/>
            <a:r>
              <a:rPr lang="en-GB" b="1"/>
              <a:t>2. Know what your desired end result is.</a:t>
            </a:r>
          </a:p>
          <a:p>
            <a:pPr lvl="0"/>
            <a:r>
              <a:rPr lang="en-GB"/>
              <a:t>Think about how the conversation will fix the situation. What do you need the person to agree to? What support will you provide? What do you both need to agree on to help the situation?</a:t>
            </a:r>
          </a:p>
          <a:p>
            <a:pPr lvl="0"/>
            <a:r>
              <a:rPr lang="en-GB"/>
              <a:t> </a:t>
            </a:r>
          </a:p>
          <a:p>
            <a:pPr lvl="0"/>
            <a:r>
              <a:rPr lang="en-GB" b="1"/>
              <a:t>3. Check your mindset.</a:t>
            </a:r>
          </a:p>
          <a:p>
            <a:pPr lvl="0"/>
            <a:r>
              <a:rPr lang="en-GB"/>
              <a:t>Ensure you approach the conversation with a positive attitude. The more calm and comfortable you are, the better you will handle any conflict. Additionally, check for hidden purposes behind initiating the discussion. Will the conversation fix anything or just make you feel better?</a:t>
            </a:r>
          </a:p>
          <a:p>
            <a:pPr lvl="0"/>
            <a:r>
              <a:rPr lang="en-GB"/>
              <a:t> </a:t>
            </a:r>
          </a:p>
          <a:p>
            <a:pPr lvl="0"/>
            <a:r>
              <a:rPr lang="en-GB" b="1"/>
              <a:t>4. Choose an appropriate setting.</a:t>
            </a:r>
          </a:p>
          <a:p>
            <a:pPr lvl="0"/>
            <a:r>
              <a:rPr lang="en-GB"/>
              <a:t>Your office might not be the best place to stage a conversation. Instead, consider holding the meeting in a neutral place such as a meeting room, or a friendly location like the local coffee shop. Use your judgement to determine what’s appropriate for the conversation and your company culture.</a:t>
            </a:r>
          </a:p>
          <a:p>
            <a:pPr lvl="0"/>
            <a:r>
              <a:rPr lang="en-GB"/>
              <a:t> </a:t>
            </a:r>
          </a:p>
          <a:p>
            <a:pPr lvl="0"/>
            <a:r>
              <a:rPr lang="en-GB" b="1"/>
              <a:t>5. Stick to the facts and evidence.</a:t>
            </a:r>
          </a:p>
          <a:p>
            <a:pPr lvl="0"/>
            <a:r>
              <a:rPr lang="en-GB"/>
              <a:t>State only the facts and provide real evidence of the problematic behaviour. Additionally, ensure you objectively outline the impact of their behaviour on their work and the workplace.</a:t>
            </a:r>
          </a:p>
          <a:p>
            <a:pPr lvl="0"/>
            <a:r>
              <a:rPr lang="en-GB"/>
              <a:t> </a:t>
            </a:r>
          </a:p>
          <a:p>
            <a:pPr lvl="0"/>
            <a:r>
              <a:rPr lang="en-GB" b="1"/>
              <a:t>6. Be okay to sit in silence.</a:t>
            </a:r>
          </a:p>
          <a:p>
            <a:pPr lvl="0"/>
            <a:r>
              <a:rPr lang="en-GB"/>
              <a:t>There will be silent moments in the conversation. Don’t rush to fill the silence with words. The other party may just want to think before they speak, so allow them their moment.</a:t>
            </a:r>
          </a:p>
          <a:p>
            <a:pPr lvl="0"/>
            <a:r>
              <a:rPr lang="en-GB"/>
              <a:t> </a:t>
            </a:r>
          </a:p>
          <a:p>
            <a:pPr lvl="0"/>
            <a:r>
              <a:rPr lang="en-GB" b="1"/>
              <a:t>7. Deal appropriately with thwarting tactics.</a:t>
            </a:r>
          </a:p>
          <a:p>
            <a:pPr lvl="0"/>
            <a:r>
              <a:rPr lang="en-GB"/>
              <a:t>Thwarting tactics include stonewalling, sarcasm, and accusing. Address the tactic openly and sincerely. And disarm it by labelling the observed behaviour.</a:t>
            </a:r>
          </a:p>
          <a:p>
            <a:pPr lvl="0"/>
            <a:r>
              <a:rPr lang="en-GB"/>
              <a:t> </a:t>
            </a:r>
          </a:p>
          <a:p>
            <a:pPr lvl="0"/>
            <a:r>
              <a:rPr lang="en-GB" b="1"/>
              <a:t>8. Preserve the relationship.</a:t>
            </a:r>
          </a:p>
          <a:p>
            <a:pPr lvl="0"/>
            <a:r>
              <a:rPr lang="en-GB"/>
              <a:t>Your goal is to make the person aware of the problem and fix it, not destroy your working relationship. Therefore, don’t shame or embarrass them. Don’t go into the conversation with a my-way-or-the-highway attitude either. Moreover, listen to their side of the story, so they feel they are getting a fair “trial”.</a:t>
            </a:r>
          </a:p>
          <a:p>
            <a:pPr lvl="0"/>
            <a:r>
              <a:rPr lang="en-GB"/>
              <a:t> </a:t>
            </a:r>
          </a:p>
          <a:p>
            <a:pPr lvl="0"/>
            <a:r>
              <a:rPr lang="en-GB" b="1"/>
              <a:t>9. Have the right tone of voice.</a:t>
            </a:r>
          </a:p>
          <a:p>
            <a:pPr lvl="0"/>
            <a:r>
              <a:rPr lang="en-GB"/>
              <a:t>You’re having a discussion, not an inquisition, so ensure that comes across. Moreover, ensure your language is simple, clear, direct, and neutral.</a:t>
            </a:r>
          </a:p>
          <a:p>
            <a:pPr lvl="0"/>
            <a:r>
              <a:rPr lang="en-GB"/>
              <a:t> </a:t>
            </a:r>
          </a:p>
          <a:p>
            <a:pPr lvl="0"/>
            <a:r>
              <a:rPr lang="en-GB" b="1"/>
              <a:t>10. Plan what you might say, without scripting it.</a:t>
            </a:r>
          </a:p>
          <a:p>
            <a:pPr lvl="0"/>
            <a:r>
              <a:rPr lang="en-GB"/>
              <a:t>Before the conversation, jot down notes and key points of what you want to say. Don’t draft a script though, as the meeting is unlikely to go according to your plan.</a:t>
            </a:r>
          </a:p>
          <a:p>
            <a:pPr lvl="0"/>
            <a:r>
              <a:rPr lang="en-GB"/>
              <a:t> </a:t>
            </a:r>
          </a:p>
          <a:p>
            <a:pPr lvl="0"/>
            <a:r>
              <a:rPr lang="en-GB" b="1"/>
              <a:t>11. Give something back.</a:t>
            </a:r>
          </a:p>
          <a:p>
            <a:pPr lvl="0"/>
            <a:r>
              <a:rPr lang="en-GB"/>
              <a:t>Offering up options helps the other person see a positive side to the conversation. For example, if you’re laying someone off, write them a recommendation. Or if you need to take someone off a project, give them a fair alternative.</a:t>
            </a:r>
          </a:p>
          <a:p>
            <a:pPr lvl="0"/>
            <a:r>
              <a:rPr lang="en-GB"/>
              <a:t> </a:t>
            </a:r>
          </a:p>
          <a:p>
            <a:pPr lvl="0"/>
            <a:r>
              <a:rPr lang="en-GB" b="1"/>
              <a:t>12. Keep it professional.</a:t>
            </a:r>
          </a:p>
          <a:p>
            <a:pPr lvl="0"/>
            <a:r>
              <a:rPr lang="en-GB"/>
              <a:t>Remember that your conversation is a business discussion. Be honest but respectful. Avoid inappropriate language and focus on the person’s behaviour or performance. Also, decide if it would be more appropriate to have a third person present.</a:t>
            </a:r>
          </a:p>
          <a:p>
            <a:pPr lvl="0"/>
            <a:r>
              <a:rPr lang="en-GB"/>
              <a:t> </a:t>
            </a:r>
          </a:p>
          <a:p>
            <a:pPr lvl="0"/>
            <a:r>
              <a:rPr lang="en-GB" b="1"/>
              <a:t>Having difficult conversations is never easy. However, with skills and practice, work life and its inevitable conflicts can become more productive and comfortable for everyone involved.</a:t>
            </a:r>
            <a:endParaRPr lang="en-GB"/>
          </a:p>
          <a:p>
            <a:pPr lvl="0"/>
            <a:endParaRPr lang="en-GB"/>
          </a:p>
          <a:p>
            <a:pPr lvl="0"/>
            <a:endParaRPr lang="en-GB"/>
          </a:p>
        </p:txBody>
      </p:sp>
      <p:sp>
        <p:nvSpPr>
          <p:cNvPr id="4" name="Slide Number Placeholder 3">
            <a:extLst>
              <a:ext uri="{FF2B5EF4-FFF2-40B4-BE49-F238E27FC236}">
                <a16:creationId xmlns:a16="http://schemas.microsoft.com/office/drawing/2014/main" id="{F6A75611-1E9A-0912-26D0-D1EE939C9B0A}"/>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F1725A1-AF20-4B1F-8C69-8F92D3F17DE2}" type="slidenum">
              <a:t>17</a:t>
            </a:fld>
            <a:endParaRPr lang="en-US"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3394753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1AABBE-88D9-72C9-DF76-CB556673F6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972AA5-6417-64B5-099F-CE7C95AE5395}"/>
              </a:ext>
            </a:extLst>
          </p:cNvPr>
          <p:cNvSpPr txBox="1">
            <a:spLocks noGrp="1"/>
          </p:cNvSpPr>
          <p:nvPr>
            <p:ph type="body" sz="quarter" idx="1"/>
          </p:nvPr>
        </p:nvSpPr>
        <p:spPr/>
        <p:txBody>
          <a:bodyPr/>
          <a:lstStyle/>
          <a:p>
            <a:pPr lvl="0"/>
            <a:r>
              <a:rPr lang="en-GB" b="1"/>
              <a:t>Contend</a:t>
            </a:r>
            <a:r>
              <a:rPr lang="en-GB"/>
              <a:t> (also called contending, competing, forcing, dominating, win-lose). In this conflict style, individuals strive to get what they want, with little or no concern for the other party in the conflict. They are contentious and engage in competitive behaviors and tactics trying to force the solution that they want by dominating the interaction with the other party.</a:t>
            </a:r>
          </a:p>
          <a:p>
            <a:pPr lvl="0"/>
            <a:r>
              <a:rPr lang="en-GB" b="1"/>
              <a:t>Avoid</a:t>
            </a:r>
            <a:r>
              <a:rPr lang="en-GB"/>
              <a:t> (also called withdrawing, inaction, avoiding, or lose-leave). In this conflict style, individuals seek to withdraw from or avoid the conflict by not dealing with the other person. They do so even though this may mean that they themselves will not benefit from the dispute. Neither they nor the other party receives a good outcome.</a:t>
            </a:r>
          </a:p>
          <a:p>
            <a:pPr lvl="0"/>
            <a:r>
              <a:rPr lang="en-GB" b="1"/>
              <a:t>Compromise</a:t>
            </a:r>
            <a:r>
              <a:rPr lang="en-GB"/>
              <a:t> (also called compromising or sharing). In this conflict style, individuals make concessions and give in on some things in exchange for concessions or compromises from the other party in the dispute. Although the individuals’ outcomes are not as high as they could be in either contending or collaborating styles, the parties are striving to achieve some form of mutually acceptable agreement.</a:t>
            </a:r>
          </a:p>
          <a:p>
            <a:pPr lvl="0"/>
            <a:r>
              <a:rPr lang="en-GB" b="1"/>
              <a:t>Accommodate</a:t>
            </a:r>
            <a:r>
              <a:rPr lang="en-GB"/>
              <a:t> (also called accommodating, appeasing, obliging, smoothing, yielding, or yield-lose). In this conflict style, individuals yield or give in to the other party’s interest and desires. They oblige the other party and appease them by giving them what they want, even though they themselves get very little or nothing in return.</a:t>
            </a:r>
          </a:p>
          <a:p>
            <a:pPr lvl="0"/>
            <a:r>
              <a:rPr lang="en-GB" b="1"/>
              <a:t>Collaborate</a:t>
            </a:r>
            <a:r>
              <a:rPr lang="en-GB"/>
              <a:t> (also called collaborating, confronting, integrating, problem solving, or synergistic). In this conflict style, individuals work collaboratively with the other party in the dispute to create solutions which enable both parties to get more. The goal is that both parties can win. This conflict style can be thought of as the golden rule of conflict management since it is consistent with the idea that you should treat others as you would like to be treated.</a:t>
            </a:r>
          </a:p>
          <a:p>
            <a:pPr lvl="0"/>
            <a:endParaRPr lang="en-GB"/>
          </a:p>
        </p:txBody>
      </p:sp>
      <p:sp>
        <p:nvSpPr>
          <p:cNvPr id="4" name="Slide Number Placeholder 3">
            <a:extLst>
              <a:ext uri="{FF2B5EF4-FFF2-40B4-BE49-F238E27FC236}">
                <a16:creationId xmlns:a16="http://schemas.microsoft.com/office/drawing/2014/main" id="{D25CDAEC-0678-68D5-3BDB-5F3C12D1BBDC}"/>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9C18BF3-600C-474A-8E88-B40E57868447}" type="slidenum">
              <a:t>19</a:t>
            </a:fld>
            <a:endParaRPr lang="en-US"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2629381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Flynn, F.J. and Lake, V.K., 2008. If you need help, just ask: Underestimating compliance with direct requests for help. </a:t>
            </a:r>
            <a:r>
              <a:rPr lang="en-GB" sz="1200" b="0" i="1" kern="1200" dirty="0">
                <a:solidFill>
                  <a:schemeClr val="tx1"/>
                </a:solidFill>
                <a:effectLst/>
                <a:latin typeface="+mn-lt"/>
                <a:ea typeface="+mn-ea"/>
                <a:cs typeface="+mn-cs"/>
              </a:rPr>
              <a:t>Journal of personality and social psychology</a:t>
            </a:r>
            <a:r>
              <a:rPr lang="en-GB" sz="1200" b="0" i="0" kern="1200" dirty="0">
                <a:solidFill>
                  <a:schemeClr val="tx1"/>
                </a:solidFill>
                <a:effectLst/>
                <a:latin typeface="+mn-lt"/>
                <a:ea typeface="+mn-ea"/>
                <a:cs typeface="+mn-cs"/>
              </a:rPr>
              <a:t>, </a:t>
            </a:r>
            <a:r>
              <a:rPr lang="en-GB" sz="1200" b="0" i="1" kern="1200" dirty="0">
                <a:solidFill>
                  <a:schemeClr val="tx1"/>
                </a:solidFill>
                <a:effectLst/>
                <a:latin typeface="+mn-lt"/>
                <a:ea typeface="+mn-ea"/>
                <a:cs typeface="+mn-cs"/>
              </a:rPr>
              <a:t>95</a:t>
            </a:r>
            <a:r>
              <a:rPr lang="en-GB" sz="1200" b="0" i="0" kern="1200" dirty="0">
                <a:solidFill>
                  <a:schemeClr val="tx1"/>
                </a:solidFill>
                <a:effectLst/>
                <a:latin typeface="+mn-lt"/>
                <a:ea typeface="+mn-ea"/>
                <a:cs typeface="+mn-cs"/>
              </a:rPr>
              <a:t>(1), p.128.</a:t>
            </a:r>
            <a:endParaRPr lang="en-GB" dirty="0"/>
          </a:p>
        </p:txBody>
      </p:sp>
      <p:sp>
        <p:nvSpPr>
          <p:cNvPr id="4" name="Slide Number Placeholder 3"/>
          <p:cNvSpPr>
            <a:spLocks noGrp="1"/>
          </p:cNvSpPr>
          <p:nvPr>
            <p:ph type="sldNum" sz="quarter" idx="5"/>
          </p:nvPr>
        </p:nvSpPr>
        <p:spPr/>
        <p:txBody>
          <a:bodyPr/>
          <a:lstStyle/>
          <a:p>
            <a:fld id="{554A1FA0-0373-9A4A-B075-4C168D43B7EE}" type="slidenum">
              <a:rPr lang="en-US" smtClean="0"/>
              <a:t>23</a:t>
            </a:fld>
            <a:endParaRPr lang="en-US"/>
          </a:p>
        </p:txBody>
      </p:sp>
    </p:spTree>
    <p:extLst>
      <p:ext uri="{BB962C8B-B14F-4D97-AF65-F5344CB8AC3E}">
        <p14:creationId xmlns:p14="http://schemas.microsoft.com/office/powerpoint/2010/main" val="2807613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4794102-9BA3-4E74-818E-12F88A9B31B2}" type="slidenum">
              <a:rPr lang="en-GB" smtClean="0"/>
              <a:t>27</a:t>
            </a:fld>
            <a:endParaRPr lang="en-GB"/>
          </a:p>
        </p:txBody>
      </p:sp>
    </p:spTree>
    <p:extLst>
      <p:ext uri="{BB962C8B-B14F-4D97-AF65-F5344CB8AC3E}">
        <p14:creationId xmlns:p14="http://schemas.microsoft.com/office/powerpoint/2010/main" val="3074975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F5942-5299-DE92-5535-7F9D68981D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269F00B-9027-6FA7-6746-27A3CB0253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12E83B1-4EAF-25FC-3188-F9583B656C38}"/>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5" name="Footer Placeholder 4">
            <a:extLst>
              <a:ext uri="{FF2B5EF4-FFF2-40B4-BE49-F238E27FC236}">
                <a16:creationId xmlns:a16="http://schemas.microsoft.com/office/drawing/2014/main" id="{25955B4C-5CC3-2AF9-1841-0D7922CB2E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50DEB9-6DEE-9B00-889C-5C1CFBC44F6E}"/>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664100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2C860-D2F6-622E-0475-CB6D5741ACA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5BC6D32-751F-7592-6624-A524BD97B50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E9FCFD-FB96-5106-C4A0-BDCBF8CF363A}"/>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5" name="Footer Placeholder 4">
            <a:extLst>
              <a:ext uri="{FF2B5EF4-FFF2-40B4-BE49-F238E27FC236}">
                <a16:creationId xmlns:a16="http://schemas.microsoft.com/office/drawing/2014/main" id="{D41FF441-270F-4F6D-DC02-476CFE5B08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967551-2AD6-E3E4-3207-ACFCCE922E8F}"/>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3335769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95A147-CA10-6DD1-B9D8-09E4AAB70EA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91A299-E502-171F-CC63-B125BE5E745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845B96-D8B9-EDC7-A6CE-0423BBEB2CB4}"/>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5" name="Footer Placeholder 4">
            <a:extLst>
              <a:ext uri="{FF2B5EF4-FFF2-40B4-BE49-F238E27FC236}">
                <a16:creationId xmlns:a16="http://schemas.microsoft.com/office/drawing/2014/main" id="{D56A2BAB-03D5-E50D-5B8B-BA8A2BDA11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3B4EE6-B1A2-462D-C5CE-7427B5863157}"/>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1113970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9342E-E94E-C8CA-1984-CD7C121E35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0036186-8AD6-6B52-1BCF-2D543FBED3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1F8CD0-2362-1017-63DB-97CB91848315}"/>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5" name="Footer Placeholder 4">
            <a:extLst>
              <a:ext uri="{FF2B5EF4-FFF2-40B4-BE49-F238E27FC236}">
                <a16:creationId xmlns:a16="http://schemas.microsoft.com/office/drawing/2014/main" id="{1CFFD595-B3D4-A8FF-F370-03E4DE29C3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6D1393-2F57-ADD2-D0F1-9418F4BE2D6D}"/>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1435020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257E1-1775-77BD-AC93-4A7E941D80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D2FA64-8417-FBCB-A704-0E0B513FC8A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0ADCC64-8E3D-DF7F-1AA0-B0693690F207}"/>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5" name="Footer Placeholder 4">
            <a:extLst>
              <a:ext uri="{FF2B5EF4-FFF2-40B4-BE49-F238E27FC236}">
                <a16:creationId xmlns:a16="http://schemas.microsoft.com/office/drawing/2014/main" id="{10C98081-FE0B-F73F-772B-81BB49C19C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F7967C-16FD-4464-B0D5-2C6623010B21}"/>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426714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0648C-4F41-D5FF-8AF7-F8BBD6B18F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8114170-9E09-7024-38CE-4DD91FF77A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208BE52-6E97-F3D0-CEB8-5B57BB578D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7026045-43AC-1976-5E10-31E671E5350F}"/>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6" name="Footer Placeholder 5">
            <a:extLst>
              <a:ext uri="{FF2B5EF4-FFF2-40B4-BE49-F238E27FC236}">
                <a16:creationId xmlns:a16="http://schemas.microsoft.com/office/drawing/2014/main" id="{D4EDC607-35E7-830E-4207-A872F3D6B6B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F64A0FA-5A1B-0FC3-D7D8-414B15CC232B}"/>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3126666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3F24C-7FA8-D118-E9A0-FAE280CC6E4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4814E29-9032-FD5E-6785-8D4D64E4E2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C05795-9189-B937-FA17-F0448ACCB2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8EF7B76-38E6-9A2E-AC18-B86DF6F3C7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6F7C3E-3877-C408-C795-5506163A4C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A5D75FF-C12B-AD2E-0958-5E2B866E31ED}"/>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8" name="Footer Placeholder 7">
            <a:extLst>
              <a:ext uri="{FF2B5EF4-FFF2-40B4-BE49-F238E27FC236}">
                <a16:creationId xmlns:a16="http://schemas.microsoft.com/office/drawing/2014/main" id="{1149CD76-0A3C-6585-AA6A-0331F381660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6E466B2-4C0D-7CDF-B9E9-652D3A0DBF71}"/>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440821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8BAF9-9F2E-7CC3-1497-89EC8314D40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0F0E585-E711-E7DF-6611-FE5635D5C7CB}"/>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4" name="Footer Placeholder 3">
            <a:extLst>
              <a:ext uri="{FF2B5EF4-FFF2-40B4-BE49-F238E27FC236}">
                <a16:creationId xmlns:a16="http://schemas.microsoft.com/office/drawing/2014/main" id="{CB5B1672-63F1-BEE0-0B2C-BC369E2302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50E8BF8-8263-9CC1-5BCE-6D58770C6032}"/>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936613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126B8D-38DD-7971-C8C5-E9DD829FC405}"/>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3" name="Footer Placeholder 2">
            <a:extLst>
              <a:ext uri="{FF2B5EF4-FFF2-40B4-BE49-F238E27FC236}">
                <a16:creationId xmlns:a16="http://schemas.microsoft.com/office/drawing/2014/main" id="{C9BF2C65-9689-CBD7-C1A4-41867818BEB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7479425-819C-FCB3-2441-A9EF2DB0252A}"/>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2631320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DAC34-529C-6C7B-46E4-8A33193389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6775CF3-A8F4-98EF-5942-F354EDAD42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A875A8D-BD58-986C-1C9F-FD310A2C69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EC7E8A-16FD-3906-C38D-7A57CCF88476}"/>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6" name="Footer Placeholder 5">
            <a:extLst>
              <a:ext uri="{FF2B5EF4-FFF2-40B4-BE49-F238E27FC236}">
                <a16:creationId xmlns:a16="http://schemas.microsoft.com/office/drawing/2014/main" id="{F97B7B02-81A8-F16B-6AFB-CA34091C6F0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AF251C-4690-4076-15CE-7D19D15758B1}"/>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1670639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64E87-9CA7-8D4B-10A1-CD159802D3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AB3F511-AF9D-F74B-B72F-85DB9FFD07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302742F-1DFE-0589-F885-468693B8CC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F20D3F-09D8-A4B5-32E8-EACD4C5794E2}"/>
              </a:ext>
            </a:extLst>
          </p:cNvPr>
          <p:cNvSpPr>
            <a:spLocks noGrp="1"/>
          </p:cNvSpPr>
          <p:nvPr>
            <p:ph type="dt" sz="half" idx="10"/>
          </p:nvPr>
        </p:nvSpPr>
        <p:spPr/>
        <p:txBody>
          <a:bodyPr/>
          <a:lstStyle/>
          <a:p>
            <a:fld id="{6790AFF1-4701-4AB0-9F41-36660D8986AE}" type="datetimeFigureOut">
              <a:rPr lang="en-GB" smtClean="0"/>
              <a:t>25/07/2024</a:t>
            </a:fld>
            <a:endParaRPr lang="en-GB"/>
          </a:p>
        </p:txBody>
      </p:sp>
      <p:sp>
        <p:nvSpPr>
          <p:cNvPr id="6" name="Footer Placeholder 5">
            <a:extLst>
              <a:ext uri="{FF2B5EF4-FFF2-40B4-BE49-F238E27FC236}">
                <a16:creationId xmlns:a16="http://schemas.microsoft.com/office/drawing/2014/main" id="{75C8F7B5-18D3-A022-810F-C7869CCFE5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F21794-5810-7386-F551-83EFDA8E248F}"/>
              </a:ext>
            </a:extLst>
          </p:cNvPr>
          <p:cNvSpPr>
            <a:spLocks noGrp="1"/>
          </p:cNvSpPr>
          <p:nvPr>
            <p:ph type="sldNum" sz="quarter" idx="12"/>
          </p:nvPr>
        </p:nvSpPr>
        <p:spPr/>
        <p:txBody>
          <a:bodyPr/>
          <a:lstStyle/>
          <a:p>
            <a:fld id="{577C232B-5FDB-4681-87C3-BF957A2CAD7F}" type="slidenum">
              <a:rPr lang="en-GB" smtClean="0"/>
              <a:t>‹#›</a:t>
            </a:fld>
            <a:endParaRPr lang="en-GB"/>
          </a:p>
        </p:txBody>
      </p:sp>
    </p:spTree>
    <p:extLst>
      <p:ext uri="{BB962C8B-B14F-4D97-AF65-F5344CB8AC3E}">
        <p14:creationId xmlns:p14="http://schemas.microsoft.com/office/powerpoint/2010/main" val="1536831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756DC7-9D63-4025-8617-EAA2988EBD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29B779C-AD9E-E9BB-8FDC-B6D4FE02F3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F7E2F18-86E5-DA3F-2EC0-39CC20B3E5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90AFF1-4701-4AB0-9F41-36660D8986AE}" type="datetimeFigureOut">
              <a:rPr lang="en-GB" smtClean="0"/>
              <a:t>25/07/2024</a:t>
            </a:fld>
            <a:endParaRPr lang="en-GB"/>
          </a:p>
        </p:txBody>
      </p:sp>
      <p:sp>
        <p:nvSpPr>
          <p:cNvPr id="5" name="Footer Placeholder 4">
            <a:extLst>
              <a:ext uri="{FF2B5EF4-FFF2-40B4-BE49-F238E27FC236}">
                <a16:creationId xmlns:a16="http://schemas.microsoft.com/office/drawing/2014/main" id="{7D6F1650-7212-D9A2-17CC-B40603F153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35DF626-4A04-08DB-C464-254FDDECA2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7C232B-5FDB-4681-87C3-BF957A2CAD7F}" type="slidenum">
              <a:rPr lang="en-GB" smtClean="0"/>
              <a:t>‹#›</a:t>
            </a:fld>
            <a:endParaRPr lang="en-GB"/>
          </a:p>
        </p:txBody>
      </p:sp>
    </p:spTree>
    <p:extLst>
      <p:ext uri="{BB962C8B-B14F-4D97-AF65-F5344CB8AC3E}">
        <p14:creationId xmlns:p14="http://schemas.microsoft.com/office/powerpoint/2010/main" val="2865105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researchgate.net/profile/Brian_Gunia/publication/255959274_The_Remarkable_Robustness_of_the_First-Offer_Effect_Across_Culture_Power_and_Issues/links/543997780cf24a6ddb95db0f.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ft.com/"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youtu.be/pyqnu6ywhR4"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h2WLI9AqDvM" TargetMode="External"/><Relationship Id="rId2" Type="http://schemas.openxmlformats.org/officeDocument/2006/relationships/hyperlink" Target="about:blank"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https://www.youtube.com/watch?v=vDGrfhJH1P4&amp;pp=ygUbdGhyZWUgbGl0dGxlIHBpZ3MgYXJyZXN0ZWQg"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C140F-F198-A8C0-D5F7-9C3CD3449F2F}"/>
              </a:ext>
            </a:extLst>
          </p:cNvPr>
          <p:cNvSpPr txBox="1">
            <a:spLocks noGrp="1"/>
          </p:cNvSpPr>
          <p:nvPr>
            <p:ph type="ctrTitle"/>
          </p:nvPr>
        </p:nvSpPr>
        <p:spPr/>
        <p:txBody>
          <a:bodyPr/>
          <a:lstStyle/>
          <a:p>
            <a:pPr lvl="0"/>
            <a:r>
              <a:rPr lang="en-GB" dirty="0"/>
              <a:t>Getting Your Ideas Heard</a:t>
            </a:r>
          </a:p>
        </p:txBody>
      </p:sp>
      <p:sp>
        <p:nvSpPr>
          <p:cNvPr id="3" name="Subtitle 2">
            <a:extLst>
              <a:ext uri="{FF2B5EF4-FFF2-40B4-BE49-F238E27FC236}">
                <a16:creationId xmlns:a16="http://schemas.microsoft.com/office/drawing/2014/main" id="{CA5DDE1C-EEE1-528F-11DD-4E21C7C451F2}"/>
              </a:ext>
            </a:extLst>
          </p:cNvPr>
          <p:cNvSpPr txBox="1">
            <a:spLocks noGrp="1"/>
          </p:cNvSpPr>
          <p:nvPr>
            <p:ph type="subTitle" idx="1"/>
          </p:nvPr>
        </p:nvSpPr>
        <p:spPr/>
        <p:txBody>
          <a:bodyPr/>
          <a:lstStyle/>
          <a:p>
            <a:pPr lvl="0"/>
            <a:r>
              <a:rPr lang="en-GB" dirty="0"/>
              <a:t>Negotiation as problem solving</a:t>
            </a:r>
          </a:p>
          <a:p>
            <a:pPr lvl="0"/>
            <a:r>
              <a:rPr lang="en-GB" dirty="0"/>
              <a:t>Persuasion and influencing skills are critical</a:t>
            </a:r>
          </a:p>
          <a:p>
            <a:pPr lvl="0"/>
            <a:r>
              <a:rPr lang="en-GB" dirty="0"/>
              <a:t>How to resolve conflict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392D6D8F-F37F-EFEC-EF13-29981095CFCA}"/>
              </a:ext>
            </a:extLst>
          </p:cNvPr>
          <p:cNvSpPr txBox="1">
            <a:spLocks noGrp="1"/>
          </p:cNvSpPr>
          <p:nvPr>
            <p:ph type="title"/>
          </p:nvPr>
        </p:nvSpPr>
        <p:spPr>
          <a:xfrm>
            <a:off x="1096191" y="51078"/>
            <a:ext cx="6995159" cy="1028700"/>
          </a:xfrm>
        </p:spPr>
        <p:txBody>
          <a:bodyPr/>
          <a:lstStyle/>
          <a:p>
            <a:pPr lvl="0"/>
            <a:r>
              <a:rPr lang="en-US" dirty="0"/>
              <a:t>Negotiation Approaches</a:t>
            </a:r>
          </a:p>
        </p:txBody>
      </p:sp>
      <p:sp>
        <p:nvSpPr>
          <p:cNvPr id="3" name="Rectangle 4">
            <a:extLst>
              <a:ext uri="{FF2B5EF4-FFF2-40B4-BE49-F238E27FC236}">
                <a16:creationId xmlns:a16="http://schemas.microsoft.com/office/drawing/2014/main" id="{6B7430EE-F509-45B0-895B-36F7FF5D705D}"/>
              </a:ext>
            </a:extLst>
          </p:cNvPr>
          <p:cNvSpPr/>
          <p:nvPr/>
        </p:nvSpPr>
        <p:spPr>
          <a:xfrm>
            <a:off x="584566" y="1079778"/>
            <a:ext cx="3497579" cy="4428393"/>
          </a:xfrm>
          <a:prstGeom prst="rect">
            <a:avLst/>
          </a:prstGeom>
          <a:solidFill>
            <a:srgbClr val="FFFFFF"/>
          </a:solidFill>
          <a:ln w="12701" cap="flat">
            <a:solidFill>
              <a:srgbClr val="A5A5A5"/>
            </a:solidFill>
            <a:prstDash val="solid"/>
            <a:miter/>
          </a:ln>
        </p:spPr>
        <p:txBody>
          <a:bodyPr vert="horz" wrap="square" lIns="91440" tIns="45720" rIns="91440" bIns="45720" anchor="t" anchorCtr="0" compatLnSpc="1">
            <a:noAutofit/>
          </a:bodyPr>
          <a:lstStyle/>
          <a:p>
            <a:pPr marL="411480" marR="0" lvl="0" indent="-411480" algn="ctr" defTabSz="855777"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en-US" sz="2400" b="1" i="0" u="none" strike="noStrike" kern="1200" cap="none" spc="0" baseline="0" dirty="0">
                <a:solidFill>
                  <a:srgbClr val="000000"/>
                </a:solidFill>
                <a:uFillTx/>
                <a:latin typeface="Calibri"/>
                <a:ea typeface="ＭＳ Ｐゴシック" pitchFamily="34"/>
              </a:rPr>
              <a:t>Distributive </a:t>
            </a:r>
          </a:p>
          <a:p>
            <a:pPr marL="0" marR="0" lvl="0" indent="0" algn="l" defTabSz="855777" rtl="0" fontAlgn="auto" hangingPunct="1">
              <a:lnSpc>
                <a:spcPct val="90000"/>
              </a:lnSpc>
              <a:spcBef>
                <a:spcPts val="40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0000"/>
              </a:solidFill>
              <a:uFillTx/>
              <a:latin typeface="Calibri"/>
              <a:ea typeface="ＭＳ Ｐゴシック" pitchFamily="34"/>
            </a:endParaRPr>
          </a:p>
          <a:p>
            <a:pPr marL="548640" marR="0" lvl="1" indent="0" algn="l" defTabSz="855777" rtl="0" fontAlgn="auto" hangingPunct="1">
              <a:lnSpc>
                <a:spcPct val="90000"/>
              </a:lnSpc>
              <a:spcBef>
                <a:spcPts val="40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0000"/>
              </a:solidFill>
              <a:uFillTx/>
              <a:latin typeface="Calibri"/>
              <a:ea typeface="ＭＳ Ｐゴシック" pitchFamily="34"/>
            </a:endParaRPr>
          </a:p>
          <a:p>
            <a:pPr marL="0" marR="0" lvl="0" indent="0" algn="l" defTabSz="855777" rtl="0" fontAlgn="auto" hangingPunct="1">
              <a:lnSpc>
                <a:spcPct val="90000"/>
              </a:lnSpc>
              <a:spcBef>
                <a:spcPts val="400"/>
              </a:spcBef>
              <a:spcAft>
                <a:spcPts val="0"/>
              </a:spcAft>
              <a:buNone/>
              <a:tabLst/>
              <a:defRPr sz="1800" b="0" i="0" u="none" strike="noStrike" kern="0" cap="none" spc="0" baseline="0">
                <a:solidFill>
                  <a:srgbClr val="000000"/>
                </a:solidFill>
                <a:uFillTx/>
              </a:defRPr>
            </a:pPr>
            <a:r>
              <a:rPr lang="en-US" sz="1800" b="0" i="0" u="none" strike="noStrike" kern="1200" cap="none" spc="0" baseline="0" dirty="0">
                <a:solidFill>
                  <a:srgbClr val="000000"/>
                </a:solidFill>
                <a:uFillTx/>
                <a:latin typeface="Calibri"/>
                <a:ea typeface="ＭＳ Ｐゴシック" pitchFamily="34"/>
              </a:rPr>
              <a:t>Resources appear limited and fixed, so parties want to maximize their respective shares:</a:t>
            </a:r>
          </a:p>
          <a:p>
            <a:pPr marL="0" marR="0" lvl="0" indent="0" algn="l" defTabSz="855777" rtl="0" fontAlgn="auto" hangingPunct="1">
              <a:lnSpc>
                <a:spcPct val="90000"/>
              </a:lnSpc>
              <a:spcBef>
                <a:spcPts val="400"/>
              </a:spcBef>
              <a:spcAft>
                <a:spcPts val="0"/>
              </a:spcAft>
              <a:buNone/>
              <a:tabLst/>
              <a:defRPr sz="1800" b="0" i="0" u="none" strike="noStrike" kern="0" cap="none" spc="0" baseline="0">
                <a:solidFill>
                  <a:srgbClr val="000000"/>
                </a:solidFill>
                <a:uFillTx/>
              </a:defRPr>
            </a:pPr>
            <a:endParaRPr lang="en-US" dirty="0">
              <a:solidFill>
                <a:srgbClr val="000000"/>
              </a:solidFill>
              <a:latin typeface="Calibri"/>
              <a:ea typeface="ＭＳ Ｐゴシック" pitchFamily="34"/>
            </a:endParaRPr>
          </a:p>
          <a:p>
            <a:pPr marL="0" marR="0" lvl="0" indent="0" algn="ctr" defTabSz="855777" rtl="0" fontAlgn="auto" hangingPunct="1">
              <a:lnSpc>
                <a:spcPct val="90000"/>
              </a:lnSpc>
              <a:spcBef>
                <a:spcPts val="400"/>
              </a:spcBef>
              <a:spcAft>
                <a:spcPts val="0"/>
              </a:spcAft>
              <a:buNone/>
              <a:tabLst/>
              <a:defRPr sz="1800" b="0" i="0" u="none" strike="noStrike" kern="0" cap="none" spc="0" baseline="0">
                <a:solidFill>
                  <a:srgbClr val="000000"/>
                </a:solidFill>
                <a:uFillTx/>
              </a:defRPr>
            </a:pPr>
            <a:r>
              <a:rPr lang="en-US" sz="1800" b="1" i="0" u="none" strike="noStrike" kern="1200" cap="none" spc="0" baseline="0" dirty="0">
                <a:solidFill>
                  <a:srgbClr val="000000"/>
                </a:solidFill>
                <a:uFillTx/>
                <a:latin typeface="Calibri"/>
                <a:ea typeface="ＭＳ Ｐゴシック" pitchFamily="34"/>
              </a:rPr>
              <a:t>WIN-LOSE</a:t>
            </a:r>
          </a:p>
          <a:p>
            <a:pPr marL="411480" marR="0" lvl="0" indent="-411480" algn="l" defTabSz="855777" rtl="0" fontAlgn="auto" hangingPunct="1">
              <a:lnSpc>
                <a:spcPct val="90000"/>
              </a:lnSpc>
              <a:spcBef>
                <a:spcPts val="300"/>
              </a:spcBef>
              <a:spcAft>
                <a:spcPts val="0"/>
              </a:spcAft>
              <a:buSzPct val="100000"/>
              <a:buChar char="•"/>
              <a:tabLst/>
              <a:defRPr sz="1800" b="0" i="0" u="none" strike="noStrike" kern="0" cap="none" spc="0" baseline="0">
                <a:solidFill>
                  <a:srgbClr val="000000"/>
                </a:solidFill>
                <a:uFillTx/>
              </a:defRPr>
            </a:pPr>
            <a:endParaRPr lang="en-US" sz="1440" b="0" i="0" u="none" strike="noStrike" kern="1200" cap="none" spc="0" baseline="0" dirty="0">
              <a:solidFill>
                <a:srgbClr val="000000"/>
              </a:solidFill>
              <a:uFillTx/>
              <a:latin typeface="Calibri"/>
              <a:ea typeface="ＭＳ Ｐゴシック" pitchFamily="34"/>
            </a:endParaRPr>
          </a:p>
          <a:p>
            <a:pPr marL="0" marR="0" lvl="0" indent="0" algn="l" defTabSz="855777" rtl="0" fontAlgn="auto" hangingPunct="1">
              <a:lnSpc>
                <a:spcPct val="90000"/>
              </a:lnSpc>
              <a:spcBef>
                <a:spcPts val="600"/>
              </a:spcBef>
              <a:spcAft>
                <a:spcPts val="0"/>
              </a:spcAft>
              <a:buNone/>
              <a:tabLst/>
              <a:defRPr sz="1800" b="0" i="0" u="none" strike="noStrike" kern="0" cap="none" spc="0" baseline="0">
                <a:solidFill>
                  <a:srgbClr val="000000"/>
                </a:solidFill>
                <a:uFillTx/>
              </a:defRPr>
            </a:pPr>
            <a:endParaRPr lang="en-US" sz="2400" b="1" i="0" u="none" strike="noStrike" kern="1200" cap="none" spc="0" baseline="0" dirty="0">
              <a:solidFill>
                <a:srgbClr val="000000"/>
              </a:solidFill>
              <a:uFillTx/>
              <a:latin typeface="Calibri"/>
              <a:ea typeface="ＭＳ Ｐゴシック" pitchFamily="34"/>
            </a:endParaRPr>
          </a:p>
          <a:p>
            <a:pPr marL="0" marR="0" lvl="0" indent="0" algn="ctr" defTabSz="855777"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en-US" sz="2400" b="1" i="0" u="none" strike="noStrike" kern="1200" cap="none" spc="0" baseline="0" dirty="0">
                <a:solidFill>
                  <a:srgbClr val="000000"/>
                </a:solidFill>
                <a:uFillTx/>
                <a:latin typeface="Calibri"/>
                <a:ea typeface="ＭＳ Ｐゴシック" pitchFamily="34"/>
              </a:rPr>
              <a:t>Competitive</a:t>
            </a:r>
          </a:p>
          <a:p>
            <a:pPr marL="891540" marR="0" lvl="1" indent="-342900" algn="l" defTabSz="855777" rtl="0" fontAlgn="auto" hangingPunct="1">
              <a:lnSpc>
                <a:spcPct val="90000"/>
              </a:lnSpc>
              <a:spcBef>
                <a:spcPts val="400"/>
              </a:spcBef>
              <a:spcAft>
                <a:spcPts val="0"/>
              </a:spcAft>
              <a:buSzPct val="100000"/>
              <a:buChar char="–"/>
              <a:tabLst/>
              <a:defRPr sz="1800" b="0" i="0" u="none" strike="noStrike" kern="0" cap="none" spc="0" baseline="0">
                <a:solidFill>
                  <a:srgbClr val="000000"/>
                </a:solidFill>
                <a:uFillTx/>
              </a:defRPr>
            </a:pPr>
            <a:endParaRPr lang="en-US" sz="1620" b="0" i="0" u="none" strike="noStrike" kern="1200" cap="none" spc="0" baseline="0" dirty="0">
              <a:solidFill>
                <a:srgbClr val="000000"/>
              </a:solidFill>
              <a:uFillTx/>
              <a:latin typeface="Arial" pitchFamily="34"/>
              <a:ea typeface="ＭＳ Ｐゴシック" pitchFamily="34"/>
            </a:endParaRPr>
          </a:p>
        </p:txBody>
      </p:sp>
      <p:sp>
        <p:nvSpPr>
          <p:cNvPr id="4" name="Rectangle 6">
            <a:extLst>
              <a:ext uri="{FF2B5EF4-FFF2-40B4-BE49-F238E27FC236}">
                <a16:creationId xmlns:a16="http://schemas.microsoft.com/office/drawing/2014/main" id="{1685AE99-C2F7-260D-7749-92B194119C9D}"/>
              </a:ext>
            </a:extLst>
          </p:cNvPr>
          <p:cNvSpPr/>
          <p:nvPr/>
        </p:nvSpPr>
        <p:spPr>
          <a:xfrm>
            <a:off x="8417920" y="960028"/>
            <a:ext cx="3497579" cy="4548134"/>
          </a:xfrm>
          <a:prstGeom prst="rect">
            <a:avLst/>
          </a:prstGeom>
          <a:solidFill>
            <a:srgbClr val="FFFFFF"/>
          </a:solidFill>
          <a:ln w="12701" cap="flat">
            <a:solidFill>
              <a:srgbClr val="A5A5A5"/>
            </a:solidFill>
            <a:prstDash val="solid"/>
            <a:miter/>
          </a:ln>
        </p:spPr>
        <p:txBody>
          <a:bodyPr vert="horz" wrap="square" lIns="91440" tIns="45720" rIns="91440" bIns="45720" anchor="t" anchorCtr="0" compatLnSpc="1">
            <a:noAutofit/>
          </a:bodyPr>
          <a:lstStyle/>
          <a:p>
            <a:pPr marL="411480" marR="0" lvl="0" indent="-411480" algn="ctr" defTabSz="855777"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en-US" sz="2400" b="1" i="0" u="none" strike="noStrike" kern="1200" cap="none" spc="0" baseline="0" dirty="0">
                <a:solidFill>
                  <a:srgbClr val="000000"/>
                </a:solidFill>
                <a:uFillTx/>
                <a:latin typeface="Calibri"/>
                <a:ea typeface="ＭＳ Ｐゴシック" pitchFamily="34"/>
              </a:rPr>
              <a:t>Integrative</a:t>
            </a:r>
          </a:p>
          <a:p>
            <a:pPr marL="411480" marR="0" lvl="0" indent="-411480" algn="l" defTabSz="855777" rtl="0" fontAlgn="auto" hangingPunct="1">
              <a:lnSpc>
                <a:spcPct val="90000"/>
              </a:lnSpc>
              <a:spcBef>
                <a:spcPts val="600"/>
              </a:spcBef>
              <a:spcAft>
                <a:spcPts val="0"/>
              </a:spcAft>
              <a:buNone/>
              <a:tabLst/>
              <a:defRPr sz="1800" b="0" i="0" u="none" strike="noStrike" kern="0" cap="none" spc="0" baseline="0">
                <a:solidFill>
                  <a:srgbClr val="000000"/>
                </a:solidFill>
                <a:uFillTx/>
              </a:defRPr>
            </a:pPr>
            <a:endParaRPr lang="en-US" sz="2400" b="1" i="0" u="none" strike="noStrike" kern="1200" cap="none" spc="0" baseline="0" dirty="0">
              <a:solidFill>
                <a:srgbClr val="000000"/>
              </a:solidFill>
              <a:uFillTx/>
              <a:latin typeface="Calibri"/>
              <a:ea typeface="ＭＳ Ｐゴシック" pitchFamily="34"/>
            </a:endParaRPr>
          </a:p>
          <a:p>
            <a:pPr defTabSz="855777">
              <a:lnSpc>
                <a:spcPct val="90000"/>
              </a:lnSpc>
              <a:spcBef>
                <a:spcPts val="400"/>
              </a:spcBef>
              <a:defRPr sz="1800" b="0" i="0" u="none" strike="noStrike" kern="0" cap="none" spc="0" baseline="0">
                <a:solidFill>
                  <a:srgbClr val="000000"/>
                </a:solidFill>
                <a:uFillTx/>
              </a:defRPr>
            </a:pPr>
            <a:r>
              <a:rPr lang="en-US" dirty="0">
                <a:solidFill>
                  <a:srgbClr val="000000"/>
                </a:solidFill>
                <a:ea typeface="ＭＳ Ｐゴシック" pitchFamily="34"/>
              </a:rPr>
              <a:t>Resources not fixed.</a:t>
            </a:r>
          </a:p>
          <a:p>
            <a:pPr defTabSz="855777">
              <a:lnSpc>
                <a:spcPct val="90000"/>
              </a:lnSpc>
              <a:spcBef>
                <a:spcPts val="400"/>
              </a:spcBef>
              <a:defRPr sz="1800" b="0" i="0" u="none" strike="noStrike" kern="0" cap="none" spc="0" baseline="0">
                <a:solidFill>
                  <a:srgbClr val="000000"/>
                </a:solidFill>
                <a:uFillTx/>
              </a:defRPr>
            </a:pPr>
            <a:r>
              <a:rPr lang="en-US" sz="1800" b="0" i="0" u="none" strike="noStrike" kern="1200" cap="none" spc="0" baseline="0" dirty="0">
                <a:solidFill>
                  <a:srgbClr val="000000"/>
                </a:solidFill>
                <a:uFillTx/>
                <a:latin typeface="Calibri"/>
                <a:ea typeface="ＭＳ Ｐゴシック" pitchFamily="34"/>
              </a:rPr>
              <a:t>Both parties can achieve their goals: </a:t>
            </a:r>
          </a:p>
          <a:p>
            <a:pPr defTabSz="855777">
              <a:lnSpc>
                <a:spcPct val="90000"/>
              </a:lnSpc>
              <a:spcBef>
                <a:spcPts val="400"/>
              </a:spcBef>
              <a:defRPr sz="1800" b="0" i="0" u="none" strike="noStrike" kern="0" cap="none" spc="0" baseline="0">
                <a:solidFill>
                  <a:srgbClr val="000000"/>
                </a:solidFill>
                <a:uFillTx/>
              </a:defRPr>
            </a:pPr>
            <a:endParaRPr lang="en-US" dirty="0">
              <a:solidFill>
                <a:srgbClr val="000000"/>
              </a:solidFill>
              <a:latin typeface="Calibri"/>
              <a:ea typeface="ＭＳ Ｐゴシック" pitchFamily="34"/>
            </a:endParaRPr>
          </a:p>
          <a:p>
            <a:pPr defTabSz="855777">
              <a:lnSpc>
                <a:spcPct val="90000"/>
              </a:lnSpc>
              <a:spcBef>
                <a:spcPts val="400"/>
              </a:spcBef>
              <a:defRPr sz="1800" b="0" i="0" u="none" strike="noStrike" kern="0" cap="none" spc="0" baseline="0">
                <a:solidFill>
                  <a:srgbClr val="000000"/>
                </a:solidFill>
                <a:uFillTx/>
              </a:defRPr>
            </a:pPr>
            <a:endParaRPr lang="en-US" sz="1800" b="0" i="0" u="none" strike="noStrike" kern="1200" cap="none" spc="0" baseline="0" dirty="0">
              <a:solidFill>
                <a:srgbClr val="000000"/>
              </a:solidFill>
              <a:uFillTx/>
              <a:latin typeface="Calibri"/>
              <a:ea typeface="ＭＳ Ｐゴシック" pitchFamily="34"/>
            </a:endParaRPr>
          </a:p>
          <a:p>
            <a:pPr algn="ctr" defTabSz="855777">
              <a:lnSpc>
                <a:spcPct val="90000"/>
              </a:lnSpc>
              <a:spcBef>
                <a:spcPts val="400"/>
              </a:spcBef>
              <a:defRPr sz="1800" b="0" i="0" u="none" strike="noStrike" kern="0" cap="none" spc="0" baseline="0">
                <a:solidFill>
                  <a:srgbClr val="000000"/>
                </a:solidFill>
                <a:uFillTx/>
              </a:defRPr>
            </a:pPr>
            <a:r>
              <a:rPr lang="en-US" sz="1800" b="1" i="0" u="none" strike="noStrike" kern="1200" cap="none" spc="0" baseline="0" dirty="0">
                <a:solidFill>
                  <a:srgbClr val="000000"/>
                </a:solidFill>
                <a:uFillTx/>
                <a:latin typeface="Calibri"/>
                <a:ea typeface="ＭＳ Ｐゴシック" pitchFamily="34"/>
              </a:rPr>
              <a:t>WIN-WIN</a:t>
            </a:r>
          </a:p>
          <a:p>
            <a:pPr marL="0" marR="0" lvl="0" indent="0" algn="r" defTabSz="855777" rtl="0" fontAlgn="auto" hangingPunct="1">
              <a:lnSpc>
                <a:spcPct val="90000"/>
              </a:lnSpc>
              <a:spcBef>
                <a:spcPts val="600"/>
              </a:spcBef>
              <a:spcAft>
                <a:spcPts val="0"/>
              </a:spcAft>
              <a:buNone/>
              <a:tabLst/>
              <a:defRPr sz="1800" b="0" i="0" u="none" strike="noStrike" kern="0" cap="none" spc="0" baseline="0">
                <a:solidFill>
                  <a:srgbClr val="000000"/>
                </a:solidFill>
                <a:uFillTx/>
              </a:defRPr>
            </a:pPr>
            <a:endParaRPr lang="en-US" sz="2400" b="1" i="0" u="none" strike="noStrike" kern="1200" cap="none" spc="0" baseline="0" dirty="0">
              <a:solidFill>
                <a:srgbClr val="000000"/>
              </a:solidFill>
              <a:uFillTx/>
              <a:latin typeface="Calibri"/>
              <a:ea typeface="ＭＳ Ｐゴシック" pitchFamily="34"/>
            </a:endParaRPr>
          </a:p>
          <a:p>
            <a:pPr marL="0" marR="0" lvl="0" indent="0" algn="ctr" defTabSz="855777"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en-US" sz="2400" b="1" i="0" u="none" strike="noStrike" kern="1200" cap="none" spc="0" baseline="0" dirty="0">
                <a:solidFill>
                  <a:srgbClr val="000000"/>
                </a:solidFill>
                <a:uFillTx/>
                <a:latin typeface="Calibri"/>
                <a:ea typeface="ＭＳ Ｐゴシック" pitchFamily="34"/>
              </a:rPr>
              <a:t>Cooperative</a:t>
            </a:r>
          </a:p>
        </p:txBody>
      </p:sp>
      <p:sp>
        <p:nvSpPr>
          <p:cNvPr id="5" name="Slide Number Placeholder 1">
            <a:extLst>
              <a:ext uri="{FF2B5EF4-FFF2-40B4-BE49-F238E27FC236}">
                <a16:creationId xmlns:a16="http://schemas.microsoft.com/office/drawing/2014/main" id="{3728FD4C-3445-1AA9-9E9C-4E88F3275E15}"/>
              </a:ext>
            </a:extLst>
          </p:cNvPr>
          <p:cNvSpPr txBox="1"/>
          <p:nvPr/>
        </p:nvSpPr>
        <p:spPr>
          <a:xfrm>
            <a:off x="10942323" y="7627623"/>
            <a:ext cx="3291840" cy="438153"/>
          </a:xfrm>
          <a:prstGeom prst="rect">
            <a:avLst/>
          </a:prstGeom>
          <a:noFill/>
          <a:ln cap="flat">
            <a:noFill/>
          </a:ln>
        </p:spPr>
        <p:txBody>
          <a:bodyPr vert="horz" wrap="square" lIns="109728" tIns="54864" rIns="109728" bIns="54864" anchor="ctr" anchorCtr="0" compatLnSpc="1">
            <a:noAutofit/>
          </a:bodyPr>
          <a:lstStyle/>
          <a:p>
            <a:pPr marL="0" marR="0" lvl="0" indent="0" algn="r" defTabSz="109728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60A58A1-571C-4BFD-B97D-37554D6B8FFA}" type="slidenum">
              <a:rPr/>
              <a:t>10</a:t>
            </a:fld>
            <a:endParaRPr lang="en-GB" sz="4320" b="0" i="0" u="none" strike="noStrike" kern="1200" cap="none" spc="0" baseline="0">
              <a:solidFill>
                <a:srgbClr val="000000"/>
              </a:solidFill>
              <a:uFillTx/>
              <a:latin typeface="Arial" pitchFamily="34"/>
            </a:endParaRPr>
          </a:p>
        </p:txBody>
      </p:sp>
      <p:sp>
        <p:nvSpPr>
          <p:cNvPr id="7" name="Arrow: Left-Right 7">
            <a:extLst>
              <a:ext uri="{FF2B5EF4-FFF2-40B4-BE49-F238E27FC236}">
                <a16:creationId xmlns:a16="http://schemas.microsoft.com/office/drawing/2014/main" id="{17FA6F93-4043-3736-220E-BADDF73CC3D0}"/>
              </a:ext>
            </a:extLst>
          </p:cNvPr>
          <p:cNvSpPr/>
          <p:nvPr/>
        </p:nvSpPr>
        <p:spPr>
          <a:xfrm>
            <a:off x="3218363" y="3395414"/>
            <a:ext cx="6063340" cy="1709059"/>
          </a:xfrm>
          <a:custGeom>
            <a:avLst/>
            <a:gdLst>
              <a:gd name="f0" fmla="val 10800000"/>
              <a:gd name="f1" fmla="val 5400000"/>
              <a:gd name="f2" fmla="val 180"/>
              <a:gd name="f3" fmla="val w"/>
              <a:gd name="f4" fmla="val h"/>
              <a:gd name="f5" fmla="val ss"/>
              <a:gd name="f6" fmla="val 0"/>
              <a:gd name="f7" fmla="val 50000"/>
              <a:gd name="f8" fmla="+- 0 0 -360"/>
              <a:gd name="f9" fmla="+- 0 0 -180"/>
              <a:gd name="f10" fmla="abs f3"/>
              <a:gd name="f11" fmla="abs f4"/>
              <a:gd name="f12" fmla="abs f5"/>
              <a:gd name="f13" fmla="*/ f8 f0 1"/>
              <a:gd name="f14" fmla="*/ f9 f0 1"/>
              <a:gd name="f15" fmla="?: f10 f3 1"/>
              <a:gd name="f16" fmla="?: f11 f4 1"/>
              <a:gd name="f17" fmla="?: f12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30 0 f6"/>
              <a:gd name="f33" fmla="+- f29 0 f6"/>
              <a:gd name="f34" fmla="*/ f29 f26 1"/>
              <a:gd name="f35" fmla="*/ f30 f26 1"/>
              <a:gd name="f36" fmla="*/ f32 1 2"/>
              <a:gd name="f37" fmla="*/ f33 1 2"/>
              <a:gd name="f38" fmla="min f33 f32"/>
              <a:gd name="f39" fmla="*/ f32 f7 1"/>
              <a:gd name="f40" fmla="+- f6 f36 0"/>
              <a:gd name="f41" fmla="+- f6 f37 0"/>
              <a:gd name="f42" fmla="*/ f38 f7 1"/>
              <a:gd name="f43" fmla="*/ f39 1 200000"/>
              <a:gd name="f44" fmla="*/ f42 1 100000"/>
              <a:gd name="f45" fmla="+- f40 0 f43"/>
              <a:gd name="f46" fmla="+- f40 f43 0"/>
              <a:gd name="f47" fmla="*/ f40 f26 1"/>
              <a:gd name="f48" fmla="*/ f41 f26 1"/>
              <a:gd name="f49" fmla="+- f29 0 f44"/>
              <a:gd name="f50" fmla="*/ f45 f44 1"/>
              <a:gd name="f51" fmla="*/ f45 f26 1"/>
              <a:gd name="f52" fmla="*/ f46 f26 1"/>
              <a:gd name="f53" fmla="*/ f44 f26 1"/>
              <a:gd name="f54" fmla="*/ f50 1 f36"/>
              <a:gd name="f55" fmla="*/ f49 f26 1"/>
              <a:gd name="f56" fmla="+- f44 0 f54"/>
              <a:gd name="f57" fmla="+- f49 f54 0"/>
              <a:gd name="f58" fmla="*/ f56 f26 1"/>
              <a:gd name="f59" fmla="*/ f57 f26 1"/>
            </a:gdLst>
            <a:ahLst/>
            <a:cxnLst>
              <a:cxn ang="3cd4">
                <a:pos x="hc" y="t"/>
              </a:cxn>
              <a:cxn ang="0">
                <a:pos x="r" y="vc"/>
              </a:cxn>
              <a:cxn ang="cd4">
                <a:pos x="hc" y="b"/>
              </a:cxn>
              <a:cxn ang="cd2">
                <a:pos x="l" y="vc"/>
              </a:cxn>
              <a:cxn ang="f24">
                <a:pos x="f55" y="f31"/>
              </a:cxn>
              <a:cxn ang="f24">
                <a:pos x="f48" y="f51"/>
              </a:cxn>
              <a:cxn ang="f24">
                <a:pos x="f53" y="f31"/>
              </a:cxn>
              <a:cxn ang="f25">
                <a:pos x="f53" y="f35"/>
              </a:cxn>
              <a:cxn ang="f25">
                <a:pos x="f48" y="f52"/>
              </a:cxn>
              <a:cxn ang="f25">
                <a:pos x="f55" y="f35"/>
              </a:cxn>
            </a:cxnLst>
            <a:rect l="f58" t="f51" r="f59" b="f52"/>
            <a:pathLst>
              <a:path>
                <a:moveTo>
                  <a:pt x="f31" y="f47"/>
                </a:moveTo>
                <a:lnTo>
                  <a:pt x="f53" y="f31"/>
                </a:lnTo>
                <a:lnTo>
                  <a:pt x="f53" y="f51"/>
                </a:lnTo>
                <a:lnTo>
                  <a:pt x="f55" y="f51"/>
                </a:lnTo>
                <a:lnTo>
                  <a:pt x="f55" y="f31"/>
                </a:lnTo>
                <a:lnTo>
                  <a:pt x="f34" y="f47"/>
                </a:lnTo>
                <a:lnTo>
                  <a:pt x="f55" y="f35"/>
                </a:lnTo>
                <a:lnTo>
                  <a:pt x="f55" y="f52"/>
                </a:lnTo>
                <a:lnTo>
                  <a:pt x="f53" y="f52"/>
                </a:lnTo>
                <a:lnTo>
                  <a:pt x="f53" y="f35"/>
                </a:lnTo>
                <a:close/>
              </a:path>
            </a:pathLst>
          </a:custGeom>
          <a:gradFill>
            <a:gsLst>
              <a:gs pos="0">
                <a:srgbClr val="FFC746"/>
              </a:gs>
              <a:gs pos="100000">
                <a:srgbClr val="FFC600"/>
              </a:gs>
            </a:gsLst>
            <a:lin ang="5400000"/>
          </a:gradFill>
          <a:ln w="6345" cap="flat">
            <a:solidFill>
              <a:srgbClr val="FFC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200" b="1" i="0" u="none" strike="noStrike" kern="1200" cap="none" spc="0" baseline="0" dirty="0">
                <a:solidFill>
                  <a:srgbClr val="FFFFFF"/>
                </a:solidFill>
                <a:uFillTx/>
                <a:latin typeface="Calibri"/>
              </a:rPr>
              <a:t>Negotiator’s Dilemma</a:t>
            </a:r>
          </a:p>
        </p:txBody>
      </p:sp>
      <p:sp>
        <p:nvSpPr>
          <p:cNvPr id="6" name="Oval 5">
            <a:extLst>
              <a:ext uri="{FF2B5EF4-FFF2-40B4-BE49-F238E27FC236}">
                <a16:creationId xmlns:a16="http://schemas.microsoft.com/office/drawing/2014/main" id="{D9BB5AC7-9EE2-5505-2B65-88FB94BCDD8B}"/>
              </a:ext>
            </a:extLst>
          </p:cNvPr>
          <p:cNvSpPr/>
          <p:nvPr/>
        </p:nvSpPr>
        <p:spPr>
          <a:xfrm>
            <a:off x="4668298" y="1079778"/>
            <a:ext cx="2855403" cy="27424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t>The problem for the parties is how to find out what each values (the resource) </a:t>
            </a:r>
            <a:endParaRPr lang="en-GB" sz="2000" dirty="0"/>
          </a:p>
        </p:txBody>
      </p:sp>
    </p:spTree>
    <p:extLst>
      <p:ext uri="{BB962C8B-B14F-4D97-AF65-F5344CB8AC3E}">
        <p14:creationId xmlns:p14="http://schemas.microsoft.com/office/powerpoint/2010/main" val="1589055558"/>
      </p:ext>
    </p:extLst>
  </p:cSld>
  <p:clrMapOvr>
    <a:masterClrMapping/>
  </p:clrMapOvr>
  <p:timing>
    <p:tnLst>
      <p:par>
        <p:cTn id="1" dur="indefinite" restart="never" nodeType="tmRoot">
          <p:childTnLst>
            <p:seq concurrent="1" nextAc="seek">
              <p:cTn id="2" dur="indefinite" nodeType="mainSeq">
                <p:childTnLst>
                  <p:par>
                    <p:cTn id="3" fill="hold" nodeType="clickEffect">
                      <p:stCondLst>
                        <p:cond delay="indefinite"/>
                      </p:stCondLst>
                      <p:childTnLst>
                        <p:par>
                          <p:cTn id="4" fill="hold" nodeType="withEffect">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82115-3511-4924-AC9A-F5F285F1C877}"/>
              </a:ext>
            </a:extLst>
          </p:cNvPr>
          <p:cNvSpPr>
            <a:spLocks noGrp="1"/>
          </p:cNvSpPr>
          <p:nvPr>
            <p:ph type="title"/>
          </p:nvPr>
        </p:nvSpPr>
        <p:spPr/>
        <p:txBody>
          <a:bodyPr>
            <a:normAutofit fontScale="90000"/>
          </a:bodyPr>
          <a:lstStyle/>
          <a:p>
            <a:r>
              <a:rPr lang="en-GB" sz="3600" dirty="0"/>
              <a:t>Developing a BATNA</a:t>
            </a:r>
            <a:br>
              <a:rPr lang="en-GB" dirty="0"/>
            </a:br>
            <a:r>
              <a:rPr lang="en-GB" b="1" dirty="0"/>
              <a:t>B</a:t>
            </a:r>
            <a:r>
              <a:rPr lang="en-GB" dirty="0"/>
              <a:t>est </a:t>
            </a:r>
            <a:r>
              <a:rPr lang="en-GB" b="1" dirty="0"/>
              <a:t>A</a:t>
            </a:r>
            <a:r>
              <a:rPr lang="en-GB" dirty="0"/>
              <a:t>lternative </a:t>
            </a:r>
            <a:r>
              <a:rPr lang="en-GB" b="1" dirty="0"/>
              <a:t>T</a:t>
            </a:r>
            <a:r>
              <a:rPr lang="en-GB" dirty="0"/>
              <a:t>o A</a:t>
            </a:r>
            <a:r>
              <a:rPr lang="en-GB" b="1" dirty="0"/>
              <a:t> N</a:t>
            </a:r>
            <a:r>
              <a:rPr lang="en-GB" dirty="0"/>
              <a:t>egotiated </a:t>
            </a:r>
            <a:r>
              <a:rPr lang="en-GB" b="1" dirty="0"/>
              <a:t>A</a:t>
            </a:r>
            <a:r>
              <a:rPr lang="en-GB" dirty="0"/>
              <a:t>greement</a:t>
            </a:r>
            <a:br>
              <a:rPr lang="en-GB" dirty="0"/>
            </a:br>
            <a:endParaRPr lang="en-GB" dirty="0"/>
          </a:p>
        </p:txBody>
      </p:sp>
      <p:sp>
        <p:nvSpPr>
          <p:cNvPr id="3" name="TextBox 2">
            <a:extLst>
              <a:ext uri="{FF2B5EF4-FFF2-40B4-BE49-F238E27FC236}">
                <a16:creationId xmlns:a16="http://schemas.microsoft.com/office/drawing/2014/main" id="{0985E1C7-BEDA-4E0D-99BB-CFB689BF3327}"/>
              </a:ext>
            </a:extLst>
          </p:cNvPr>
          <p:cNvSpPr txBox="1"/>
          <p:nvPr/>
        </p:nvSpPr>
        <p:spPr>
          <a:xfrm>
            <a:off x="838200" y="1846287"/>
            <a:ext cx="9401694" cy="2419124"/>
          </a:xfrm>
          <a:prstGeom prst="rect">
            <a:avLst/>
          </a:prstGeom>
          <a:noFill/>
        </p:spPr>
        <p:txBody>
          <a:bodyPr wrap="square" rtlCol="0">
            <a:spAutoFit/>
          </a:bodyPr>
          <a:lstStyle/>
          <a:p>
            <a:pPr marL="308610" indent="-308610">
              <a:buAutoNum type="arabicPeriod"/>
            </a:pPr>
            <a:r>
              <a:rPr lang="en-GB" sz="2160" dirty="0"/>
              <a:t>Produce a list of alternatives</a:t>
            </a:r>
          </a:p>
          <a:p>
            <a:pPr marL="308610" indent="-308610">
              <a:buAutoNum type="arabicPeriod"/>
            </a:pPr>
            <a:endParaRPr lang="en-GB" sz="2160" dirty="0"/>
          </a:p>
          <a:p>
            <a:pPr marL="308610" indent="-308610">
              <a:buAutoNum type="arabicPeriod"/>
            </a:pPr>
            <a:r>
              <a:rPr lang="en-GB" sz="2160" dirty="0"/>
              <a:t>Evaluate these alternatives: practical, plausible, reasonable and available</a:t>
            </a:r>
          </a:p>
          <a:p>
            <a:pPr marL="308610" indent="-308610">
              <a:buAutoNum type="arabicPeriod"/>
            </a:pPr>
            <a:endParaRPr lang="en-GB" sz="2160" dirty="0"/>
          </a:p>
          <a:p>
            <a:pPr marL="308610" indent="-308610">
              <a:buAutoNum type="arabicPeriod"/>
            </a:pPr>
            <a:r>
              <a:rPr lang="en-GB" sz="2160" dirty="0"/>
              <a:t>Which seems – tentatively – the best</a:t>
            </a:r>
          </a:p>
          <a:p>
            <a:pPr marL="308610" indent="-308610">
              <a:buAutoNum type="arabicPeriod"/>
            </a:pPr>
            <a:endParaRPr lang="en-GB" sz="2160" dirty="0"/>
          </a:p>
          <a:p>
            <a:r>
              <a:rPr lang="en-GB" sz="2160" dirty="0"/>
              <a:t>…but! Do you have a real option?</a:t>
            </a:r>
          </a:p>
        </p:txBody>
      </p:sp>
    </p:spTree>
    <p:extLst>
      <p:ext uri="{BB962C8B-B14F-4D97-AF65-F5344CB8AC3E}">
        <p14:creationId xmlns:p14="http://schemas.microsoft.com/office/powerpoint/2010/main" val="3026805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1553B-37B4-4502-B18C-B4E3025A0B28}"/>
              </a:ext>
            </a:extLst>
          </p:cNvPr>
          <p:cNvSpPr>
            <a:spLocks noGrp="1"/>
          </p:cNvSpPr>
          <p:nvPr>
            <p:ph type="title"/>
          </p:nvPr>
        </p:nvSpPr>
        <p:spPr/>
        <p:txBody>
          <a:bodyPr>
            <a:normAutofit/>
          </a:bodyPr>
          <a:lstStyle/>
          <a:p>
            <a:r>
              <a:rPr lang="en-GB" sz="4000" dirty="0"/>
              <a:t>First Offers: Should you make the first offer?</a:t>
            </a:r>
          </a:p>
        </p:txBody>
      </p:sp>
      <p:sp>
        <p:nvSpPr>
          <p:cNvPr id="3" name="Content Placeholder 2">
            <a:extLst>
              <a:ext uri="{FF2B5EF4-FFF2-40B4-BE49-F238E27FC236}">
                <a16:creationId xmlns:a16="http://schemas.microsoft.com/office/drawing/2014/main" id="{A9891084-E891-41AE-87E0-29DC349102D3}"/>
              </a:ext>
            </a:extLst>
          </p:cNvPr>
          <p:cNvSpPr>
            <a:spLocks noGrp="1"/>
          </p:cNvSpPr>
          <p:nvPr>
            <p:ph idx="1"/>
          </p:nvPr>
        </p:nvSpPr>
        <p:spPr>
          <a:xfrm>
            <a:off x="931175" y="1455453"/>
            <a:ext cx="9464040" cy="2828826"/>
          </a:xfrm>
        </p:spPr>
        <p:txBody>
          <a:bodyPr>
            <a:normAutofit/>
          </a:bodyPr>
          <a:lstStyle/>
          <a:p>
            <a:pPr marL="0" indent="0">
              <a:buNone/>
            </a:pPr>
            <a:r>
              <a:rPr lang="en-GB" sz="2400" dirty="0"/>
              <a:t>Naïve negotiators think not</a:t>
            </a:r>
          </a:p>
          <a:p>
            <a:pPr marL="0" indent="0">
              <a:buNone/>
            </a:pPr>
            <a:r>
              <a:rPr lang="en-GB" sz="1800" i="1" dirty="0"/>
              <a:t>Why?</a:t>
            </a:r>
            <a:r>
              <a:rPr lang="en-GB" sz="1800" dirty="0"/>
              <a:t> Making the first offer anchors the negotiation at a number of your choosing, influencing every subsequent stage – </a:t>
            </a:r>
            <a:r>
              <a:rPr lang="en-GB" sz="1800" dirty="0">
                <a:solidFill>
                  <a:schemeClr val="accent1"/>
                </a:solidFill>
              </a:rPr>
              <a:t>disclaimer: you need to have done your preparation and understood what the interests of the other side are.</a:t>
            </a:r>
          </a:p>
          <a:p>
            <a:pPr marL="0" indent="0">
              <a:buNone/>
            </a:pPr>
            <a:endParaRPr lang="en-GB" sz="1800" dirty="0">
              <a:solidFill>
                <a:schemeClr val="accent1"/>
              </a:solidFill>
            </a:endParaRPr>
          </a:p>
          <a:p>
            <a:pPr marL="0" indent="0">
              <a:buNone/>
            </a:pPr>
            <a:r>
              <a:rPr lang="en-GB" sz="2400" dirty="0"/>
              <a:t>Universality: Holds across cultures</a:t>
            </a:r>
          </a:p>
          <a:p>
            <a:pPr marL="0" indent="0">
              <a:buNone/>
            </a:pPr>
            <a:r>
              <a:rPr lang="en-GB" sz="1800" dirty="0"/>
              <a:t>The offer is a form of communication  - provides information about the value you place on the resource </a:t>
            </a:r>
          </a:p>
          <a:p>
            <a:endParaRPr lang="en-GB" sz="1800" dirty="0"/>
          </a:p>
        </p:txBody>
      </p:sp>
      <p:sp>
        <p:nvSpPr>
          <p:cNvPr id="5" name="Rectangle 4">
            <a:extLst>
              <a:ext uri="{FF2B5EF4-FFF2-40B4-BE49-F238E27FC236}">
                <a16:creationId xmlns:a16="http://schemas.microsoft.com/office/drawing/2014/main" id="{35AB4E58-24EF-4F4D-9F0D-1A7F2F8C8F3D}"/>
              </a:ext>
            </a:extLst>
          </p:cNvPr>
          <p:cNvSpPr/>
          <p:nvPr/>
        </p:nvSpPr>
        <p:spPr>
          <a:xfrm>
            <a:off x="1194384" y="5723313"/>
            <a:ext cx="9654952" cy="619913"/>
          </a:xfrm>
          <a:prstGeom prst="rect">
            <a:avLst/>
          </a:prstGeom>
        </p:spPr>
        <p:txBody>
          <a:bodyPr wrap="square">
            <a:spAutoFit/>
          </a:bodyPr>
          <a:lstStyle/>
          <a:p>
            <a:r>
              <a:rPr lang="en-GB" sz="900" dirty="0" err="1"/>
              <a:t>Gunia</a:t>
            </a:r>
            <a:r>
              <a:rPr lang="en-GB" sz="900" dirty="0"/>
              <a:t>, B.C., </a:t>
            </a:r>
            <a:r>
              <a:rPr lang="en-GB" sz="900" dirty="0" err="1"/>
              <a:t>Swaab</a:t>
            </a:r>
            <a:r>
              <a:rPr lang="en-GB" sz="900" dirty="0"/>
              <a:t>, R.I., </a:t>
            </a:r>
            <a:r>
              <a:rPr lang="en-GB" sz="900" dirty="0" err="1"/>
              <a:t>Sivanathan</a:t>
            </a:r>
            <a:r>
              <a:rPr lang="en-GB" sz="900" dirty="0"/>
              <a:t>, N. and Galinsky, A.D., 2013. The remarkable robustness of the first-offer effect: Across culture, power, and issues. Personality and Social Psychology Bulletin, 39(12), pp.1547-1558</a:t>
            </a:r>
            <a:r>
              <a:rPr lang="en-GB" sz="1264" dirty="0"/>
              <a:t>. </a:t>
            </a:r>
            <a:r>
              <a:rPr lang="en-GB" sz="720" dirty="0">
                <a:hlinkClick r:id="rId3"/>
              </a:rPr>
              <a:t>https://www.researchgate.net/profile/Brian_Gunia/publication/255959274_The_Remarkable_Robustness_of_the_First-Offer_Effect_Across_Culture_Power_and_Issues/links/543997780cf24a6ddb95db0f.pdf</a:t>
            </a:r>
            <a:endParaRPr lang="en-GB" sz="720" dirty="0"/>
          </a:p>
          <a:p>
            <a:endParaRPr lang="en-GB" sz="1264" dirty="0"/>
          </a:p>
        </p:txBody>
      </p:sp>
      <p:sp>
        <p:nvSpPr>
          <p:cNvPr id="6" name="TextBox 5">
            <a:extLst>
              <a:ext uri="{FF2B5EF4-FFF2-40B4-BE49-F238E27FC236}">
                <a16:creationId xmlns:a16="http://schemas.microsoft.com/office/drawing/2014/main" id="{844C309F-86F1-4079-6C7B-EF8926EB802F}"/>
              </a:ext>
            </a:extLst>
          </p:cNvPr>
          <p:cNvSpPr txBox="1"/>
          <p:nvPr/>
        </p:nvSpPr>
        <p:spPr>
          <a:xfrm>
            <a:off x="1003705" y="4784834"/>
            <a:ext cx="9559496" cy="646331"/>
          </a:xfrm>
          <a:prstGeom prst="rect">
            <a:avLst/>
          </a:prstGeom>
          <a:noFill/>
        </p:spPr>
        <p:txBody>
          <a:bodyPr wrap="square">
            <a:spAutoFit/>
          </a:bodyPr>
          <a:lstStyle/>
          <a:p>
            <a:pPr marL="0" indent="0">
              <a:buNone/>
            </a:pPr>
            <a:r>
              <a:rPr lang="en-GB" sz="1800" dirty="0">
                <a:sym typeface="Wingdings" panose="05000000000000000000" pitchFamily="2" charset="2"/>
              </a:rPr>
              <a:t></a:t>
            </a:r>
            <a:r>
              <a:rPr lang="en-GB" sz="1800" dirty="0"/>
              <a:t>The first offer does not mean you it is the first thing you do! Only make an offer when you know the other side, what might be a ‘realistic’ price and the pressures on the other side.</a:t>
            </a:r>
          </a:p>
        </p:txBody>
      </p:sp>
    </p:spTree>
    <p:extLst>
      <p:ext uri="{BB962C8B-B14F-4D97-AF65-F5344CB8AC3E}">
        <p14:creationId xmlns:p14="http://schemas.microsoft.com/office/powerpoint/2010/main" val="416404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anim calcmode="lin" valueType="num">
                                      <p:cBhvr>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1553B-37B4-4502-B18C-B4E3025A0B28}"/>
              </a:ext>
            </a:extLst>
          </p:cNvPr>
          <p:cNvSpPr>
            <a:spLocks noGrp="1"/>
          </p:cNvSpPr>
          <p:nvPr>
            <p:ph type="title"/>
          </p:nvPr>
        </p:nvSpPr>
        <p:spPr/>
        <p:txBody>
          <a:bodyPr>
            <a:normAutofit/>
          </a:bodyPr>
          <a:lstStyle/>
          <a:p>
            <a:r>
              <a:rPr lang="en-GB" sz="4000" dirty="0"/>
              <a:t>First Offers: Should you make the first offer?</a:t>
            </a:r>
          </a:p>
        </p:txBody>
      </p:sp>
      <p:sp>
        <p:nvSpPr>
          <p:cNvPr id="5" name="Rectangle 4">
            <a:extLst>
              <a:ext uri="{FF2B5EF4-FFF2-40B4-BE49-F238E27FC236}">
                <a16:creationId xmlns:a16="http://schemas.microsoft.com/office/drawing/2014/main" id="{35AB4E58-24EF-4F4D-9F0D-1A7F2F8C8F3D}"/>
              </a:ext>
            </a:extLst>
          </p:cNvPr>
          <p:cNvSpPr/>
          <p:nvPr/>
        </p:nvSpPr>
        <p:spPr>
          <a:xfrm>
            <a:off x="1091909" y="5940089"/>
            <a:ext cx="9654952" cy="784830"/>
          </a:xfrm>
          <a:prstGeom prst="rect">
            <a:avLst/>
          </a:prstGeom>
        </p:spPr>
        <p:txBody>
          <a:bodyPr wrap="square">
            <a:spAutoFit/>
          </a:bodyPr>
          <a:lstStyle/>
          <a:p>
            <a:r>
              <a:rPr lang="en-GB" sz="900" dirty="0" err="1"/>
              <a:t>Gunia</a:t>
            </a:r>
            <a:r>
              <a:rPr lang="en-GB" sz="900" dirty="0"/>
              <a:t>, B.C., </a:t>
            </a:r>
            <a:r>
              <a:rPr lang="en-GB" sz="900" dirty="0" err="1"/>
              <a:t>Swaab</a:t>
            </a:r>
            <a:r>
              <a:rPr lang="en-GB" sz="900" dirty="0"/>
              <a:t>, R.I., </a:t>
            </a:r>
            <a:r>
              <a:rPr lang="en-GB" sz="900" dirty="0" err="1"/>
              <a:t>Sivanathan</a:t>
            </a:r>
            <a:r>
              <a:rPr lang="en-GB" sz="900" dirty="0"/>
              <a:t>, N. and Galinsky, A.D., 2013. The remarkable robustness of the first-offer effect: Across culture, power, and issues. Personality and Social Psychology Bulletin, 39(12), pp.1547-1558. </a:t>
            </a:r>
            <a:r>
              <a:rPr lang="en-GB" sz="900" dirty="0">
                <a:hlinkClick r:id="rId3">
                  <a:extLst>
                    <a:ext uri="{A12FA001-AC4F-418D-AE19-62706E023703}">
                      <ahyp:hlinkClr xmlns:ahyp="http://schemas.microsoft.com/office/drawing/2018/hyperlinkcolor" val="tx"/>
                    </a:ext>
                  </a:extLst>
                </a:hlinkClick>
              </a:rPr>
              <a:t>https://www.researchgate.net/profile/Brian_Gunia/publication/255959274_The_Remarkable_Robustness_of_the_First-Offer_Effect_Across_Culture_Power_and_Issues/links/543997780cf24a6ddb95db0f.pdf</a:t>
            </a:r>
            <a:endParaRPr lang="en-GB" sz="900" dirty="0"/>
          </a:p>
          <a:p>
            <a:r>
              <a:rPr lang="en-GB" sz="900" dirty="0" err="1"/>
              <a:t>Northcraft</a:t>
            </a:r>
            <a:r>
              <a:rPr lang="en-GB" sz="900" dirty="0"/>
              <a:t>, G.B. and Neale, M.A., 1987. Experts, amateurs, and real estate: An anchoring-and-adjustment perspective on property pricing decisions. Organizational </a:t>
            </a:r>
            <a:r>
              <a:rPr lang="en-GB" sz="900" dirty="0" err="1"/>
              <a:t>behavior</a:t>
            </a:r>
            <a:r>
              <a:rPr lang="en-GB" sz="900" dirty="0"/>
              <a:t> and human decision processes, 39(1), pp.84-97</a:t>
            </a:r>
            <a:r>
              <a:rPr lang="en-GB" sz="600" dirty="0"/>
              <a:t>.</a:t>
            </a:r>
          </a:p>
        </p:txBody>
      </p:sp>
      <p:sp>
        <p:nvSpPr>
          <p:cNvPr id="3" name="TextBox 2">
            <a:extLst>
              <a:ext uri="{FF2B5EF4-FFF2-40B4-BE49-F238E27FC236}">
                <a16:creationId xmlns:a16="http://schemas.microsoft.com/office/drawing/2014/main" id="{54A30646-D422-1418-4407-2E42035FFB13}"/>
              </a:ext>
            </a:extLst>
          </p:cNvPr>
          <p:cNvSpPr txBox="1"/>
          <p:nvPr/>
        </p:nvSpPr>
        <p:spPr>
          <a:xfrm>
            <a:off x="878927" y="1383341"/>
            <a:ext cx="8694683" cy="369332"/>
          </a:xfrm>
          <a:prstGeom prst="rect">
            <a:avLst/>
          </a:prstGeom>
          <a:noFill/>
        </p:spPr>
        <p:txBody>
          <a:bodyPr wrap="square" rtlCol="0">
            <a:spAutoFit/>
          </a:bodyPr>
          <a:lstStyle/>
          <a:p>
            <a:r>
              <a:rPr lang="en-US" dirty="0"/>
              <a:t>The first offer has the Power of the Anchor – negotiation varies around the anchor </a:t>
            </a:r>
            <a:endParaRPr lang="en-GB" dirty="0"/>
          </a:p>
        </p:txBody>
      </p:sp>
      <p:pic>
        <p:nvPicPr>
          <p:cNvPr id="4" name="Picture 3">
            <a:extLst>
              <a:ext uri="{FF2B5EF4-FFF2-40B4-BE49-F238E27FC236}">
                <a16:creationId xmlns:a16="http://schemas.microsoft.com/office/drawing/2014/main" id="{AA428503-84E7-35AD-0AEA-CB060C1EF5B2}"/>
              </a:ext>
            </a:extLst>
          </p:cNvPr>
          <p:cNvPicPr>
            <a:picLocks noChangeAspect="1"/>
          </p:cNvPicPr>
          <p:nvPr/>
        </p:nvPicPr>
        <p:blipFill>
          <a:blip r:embed="rId4"/>
          <a:stretch>
            <a:fillRect/>
          </a:stretch>
        </p:blipFill>
        <p:spPr>
          <a:xfrm>
            <a:off x="993307" y="2163652"/>
            <a:ext cx="6723832" cy="3551937"/>
          </a:xfrm>
          <a:prstGeom prst="rect">
            <a:avLst/>
          </a:prstGeom>
        </p:spPr>
      </p:pic>
      <p:sp>
        <p:nvSpPr>
          <p:cNvPr id="8" name="TextBox 7">
            <a:extLst>
              <a:ext uri="{FF2B5EF4-FFF2-40B4-BE49-F238E27FC236}">
                <a16:creationId xmlns:a16="http://schemas.microsoft.com/office/drawing/2014/main" id="{0A2523CE-74B4-1CF7-5F47-70DC122DCD04}"/>
              </a:ext>
            </a:extLst>
          </p:cNvPr>
          <p:cNvSpPr txBox="1"/>
          <p:nvPr/>
        </p:nvSpPr>
        <p:spPr>
          <a:xfrm>
            <a:off x="874986" y="1939154"/>
            <a:ext cx="4907017" cy="369332"/>
          </a:xfrm>
          <a:prstGeom prst="rect">
            <a:avLst/>
          </a:prstGeom>
          <a:noFill/>
        </p:spPr>
        <p:txBody>
          <a:bodyPr wrap="square" rtlCol="0">
            <a:spAutoFit/>
          </a:bodyPr>
          <a:lstStyle/>
          <a:p>
            <a:r>
              <a:rPr lang="en-US" dirty="0"/>
              <a:t>House Prices</a:t>
            </a:r>
            <a:endParaRPr lang="en-GB" dirty="0"/>
          </a:p>
        </p:txBody>
      </p:sp>
    </p:spTree>
    <p:extLst>
      <p:ext uri="{BB962C8B-B14F-4D97-AF65-F5344CB8AC3E}">
        <p14:creationId xmlns:p14="http://schemas.microsoft.com/office/powerpoint/2010/main" val="846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E165B-3AEA-451C-944C-12032D55657E}"/>
              </a:ext>
            </a:extLst>
          </p:cNvPr>
          <p:cNvSpPr>
            <a:spLocks noGrp="1"/>
          </p:cNvSpPr>
          <p:nvPr>
            <p:ph type="title"/>
          </p:nvPr>
        </p:nvSpPr>
        <p:spPr>
          <a:xfrm>
            <a:off x="1363980" y="671514"/>
            <a:ext cx="9464040" cy="1007654"/>
          </a:xfrm>
        </p:spPr>
        <p:txBody>
          <a:bodyPr/>
          <a:lstStyle/>
          <a:p>
            <a:r>
              <a:rPr lang="en-GB" sz="4000" dirty="0"/>
              <a:t>Should you accept the first offer?</a:t>
            </a:r>
          </a:p>
        </p:txBody>
      </p:sp>
      <p:sp>
        <p:nvSpPr>
          <p:cNvPr id="3" name="Content Placeholder 2">
            <a:extLst>
              <a:ext uri="{FF2B5EF4-FFF2-40B4-BE49-F238E27FC236}">
                <a16:creationId xmlns:a16="http://schemas.microsoft.com/office/drawing/2014/main" id="{1CC111C8-A338-43EB-8A2E-C9E0A628CAF5}"/>
              </a:ext>
            </a:extLst>
          </p:cNvPr>
          <p:cNvSpPr>
            <a:spLocks noGrp="1"/>
          </p:cNvSpPr>
          <p:nvPr>
            <p:ph idx="1"/>
          </p:nvPr>
        </p:nvSpPr>
        <p:spPr>
          <a:xfrm>
            <a:off x="1363980" y="1985963"/>
            <a:ext cx="9464040" cy="3612659"/>
          </a:xfrm>
        </p:spPr>
        <p:txBody>
          <a:bodyPr>
            <a:normAutofit fontScale="92500" lnSpcReduction="10000"/>
          </a:bodyPr>
          <a:lstStyle/>
          <a:p>
            <a:r>
              <a:rPr lang="en-GB" dirty="0"/>
              <a:t>Generally, no …there is a game at play!</a:t>
            </a:r>
          </a:p>
          <a:p>
            <a:r>
              <a:rPr lang="en-GB" dirty="0"/>
              <a:t>Your counterpart will expect to negotiate, so is either lower or higher (depending on if they are buyer or seller) than they expect to achieve.</a:t>
            </a:r>
          </a:p>
          <a:p>
            <a:r>
              <a:rPr lang="en-GB" dirty="0"/>
              <a:t>May conclude they underestimated value if offer is accepted</a:t>
            </a:r>
          </a:p>
          <a:p>
            <a:r>
              <a:rPr lang="en-GB" dirty="0"/>
              <a:t>A bit of playacting reluctance can make your counterpart more comfortable and even improve your reputation</a:t>
            </a:r>
          </a:p>
          <a:p>
            <a:endParaRPr lang="en-GB" dirty="0"/>
          </a:p>
          <a:p>
            <a:pPr marL="0" indent="0">
              <a:buNone/>
            </a:pPr>
            <a:r>
              <a:rPr lang="en-GB" dirty="0">
                <a:sym typeface="Wingdings" panose="05000000000000000000" pitchFamily="2" charset="2"/>
              </a:rPr>
              <a:t> everyone leaves feeling they have achieved the best deal</a:t>
            </a:r>
            <a:endParaRPr lang="en-GB" dirty="0"/>
          </a:p>
        </p:txBody>
      </p:sp>
      <p:sp>
        <p:nvSpPr>
          <p:cNvPr id="6" name="Slide Number Placeholder 5">
            <a:extLst>
              <a:ext uri="{FF2B5EF4-FFF2-40B4-BE49-F238E27FC236}">
                <a16:creationId xmlns:a16="http://schemas.microsoft.com/office/drawing/2014/main" id="{270DB242-2D52-4AE8-A4D2-10E944418138}"/>
              </a:ext>
            </a:extLst>
          </p:cNvPr>
          <p:cNvSpPr>
            <a:spLocks noGrp="1"/>
          </p:cNvSpPr>
          <p:nvPr>
            <p:ph type="sldNum" sz="quarter" idx="12"/>
          </p:nvPr>
        </p:nvSpPr>
        <p:spPr>
          <a:xfrm>
            <a:off x="10942320" y="7627620"/>
            <a:ext cx="3291840" cy="438150"/>
          </a:xfrm>
          <a:prstGeom prst="rect">
            <a:avLst/>
          </a:prstGeom>
        </p:spPr>
        <p:txBody>
          <a:bodyPr vert="horz" lIns="109728" tIns="54864" rIns="109728" bIns="54864" rtlCol="0" anchor="ctr"/>
          <a:lstStyle>
            <a:defPPr>
              <a:defRPr lang="en-US"/>
            </a:defPPr>
            <a:lvl1pPr marL="0" algn="r" defTabSz="1097280" rtl="0" eaLnBrk="1" latinLnBrk="0" hangingPunct="1">
              <a:defRPr sz="144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fld id="{9B0C6B9A-48C9-4F79-85E3-2D68DD9041CD}" type="slidenum">
              <a:rPr lang="en-GB" smtClean="0"/>
              <a:pPr/>
              <a:t>14</a:t>
            </a:fld>
            <a:endParaRPr lang="en-GB"/>
          </a:p>
        </p:txBody>
      </p:sp>
    </p:spTree>
    <p:extLst>
      <p:ext uri="{BB962C8B-B14F-4D97-AF65-F5344CB8AC3E}">
        <p14:creationId xmlns:p14="http://schemas.microsoft.com/office/powerpoint/2010/main" val="639453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F7E4F-40D9-5CA6-A276-9A850922D179}"/>
              </a:ext>
            </a:extLst>
          </p:cNvPr>
          <p:cNvSpPr>
            <a:spLocks noGrp="1"/>
          </p:cNvSpPr>
          <p:nvPr>
            <p:ph type="title"/>
          </p:nvPr>
        </p:nvSpPr>
        <p:spPr/>
        <p:txBody>
          <a:bodyPr/>
          <a:lstStyle/>
          <a:p>
            <a:r>
              <a:rPr lang="en-US" dirty="0"/>
              <a:t>Were there any ethical or other issues?</a:t>
            </a:r>
            <a:endParaRPr lang="en-GB" dirty="0"/>
          </a:p>
        </p:txBody>
      </p:sp>
      <p:sp>
        <p:nvSpPr>
          <p:cNvPr id="3" name="TextBox 2">
            <a:extLst>
              <a:ext uri="{FF2B5EF4-FFF2-40B4-BE49-F238E27FC236}">
                <a16:creationId xmlns:a16="http://schemas.microsoft.com/office/drawing/2014/main" id="{3BC4F9B5-0BDA-2AB2-581B-E55595D71E28}"/>
              </a:ext>
            </a:extLst>
          </p:cNvPr>
          <p:cNvSpPr txBox="1"/>
          <p:nvPr/>
        </p:nvSpPr>
        <p:spPr>
          <a:xfrm>
            <a:off x="838200" y="2261570"/>
            <a:ext cx="9192861" cy="830997"/>
          </a:xfrm>
          <a:prstGeom prst="rect">
            <a:avLst/>
          </a:prstGeom>
          <a:noFill/>
        </p:spPr>
        <p:txBody>
          <a:bodyPr wrap="square" rtlCol="0">
            <a:spAutoFit/>
          </a:bodyPr>
          <a:lstStyle/>
          <a:p>
            <a:r>
              <a:rPr lang="en-GB" sz="2400" dirty="0"/>
              <a:t>Negotiation is a social situation where lying is acceptable….unless you are caught lying!</a:t>
            </a:r>
          </a:p>
        </p:txBody>
      </p:sp>
    </p:spTree>
    <p:extLst>
      <p:ext uri="{BB962C8B-B14F-4D97-AF65-F5344CB8AC3E}">
        <p14:creationId xmlns:p14="http://schemas.microsoft.com/office/powerpoint/2010/main" val="975689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B930-D7D2-F1A2-786B-351CB7CA23A8}"/>
              </a:ext>
            </a:extLst>
          </p:cNvPr>
          <p:cNvSpPr txBox="1">
            <a:spLocks noGrp="1"/>
          </p:cNvSpPr>
          <p:nvPr>
            <p:ph type="title"/>
          </p:nvPr>
        </p:nvSpPr>
        <p:spPr/>
        <p:txBody>
          <a:bodyPr/>
          <a:lstStyle/>
          <a:p>
            <a:pPr lvl="0"/>
            <a:r>
              <a:rPr lang="en-GB" dirty="0"/>
              <a:t>Conflict Resolution Styles and the Dual-Concern Theory</a:t>
            </a:r>
          </a:p>
        </p:txBody>
      </p:sp>
      <p:sp>
        <p:nvSpPr>
          <p:cNvPr id="3" name="Text Placeholder 2">
            <a:extLst>
              <a:ext uri="{FF2B5EF4-FFF2-40B4-BE49-F238E27FC236}">
                <a16:creationId xmlns:a16="http://schemas.microsoft.com/office/drawing/2014/main" id="{C3CF5190-877A-F0B3-6CD2-D7C46D6B86D8}"/>
              </a:ext>
            </a:extLst>
          </p:cNvPr>
          <p:cNvSpPr txBox="1">
            <a:spLocks noGrp="1"/>
          </p:cNvSpPr>
          <p:nvPr>
            <p:ph type="body" idx="1"/>
          </p:nvPr>
        </p:nvSpPr>
        <p:spPr/>
        <p:txBody>
          <a:bodyPr/>
          <a:lstStyle/>
          <a:p>
            <a:pPr lvl="0"/>
            <a:endParaRPr lang="en-GB" dirty="0"/>
          </a:p>
        </p:txBody>
      </p:sp>
    </p:spTree>
    <p:extLst>
      <p:ext uri="{BB962C8B-B14F-4D97-AF65-F5344CB8AC3E}">
        <p14:creationId xmlns:p14="http://schemas.microsoft.com/office/powerpoint/2010/main" val="2664877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F0AC8-AE7C-6412-BCC2-A2B2C9BFA416}"/>
              </a:ext>
            </a:extLst>
          </p:cNvPr>
          <p:cNvSpPr txBox="1">
            <a:spLocks noGrp="1"/>
          </p:cNvSpPr>
          <p:nvPr>
            <p:ph type="title"/>
          </p:nvPr>
        </p:nvSpPr>
        <p:spPr>
          <a:xfrm>
            <a:off x="1094655" y="-4809"/>
            <a:ext cx="9464040" cy="1325559"/>
          </a:xfrm>
        </p:spPr>
        <p:txBody>
          <a:bodyPr>
            <a:noAutofit/>
          </a:bodyPr>
          <a:lstStyle/>
          <a:p>
            <a:pPr lvl="0"/>
            <a:r>
              <a:rPr lang="en-GB" sz="2800"/>
              <a:t>One to One : Dealing with difficult conversations…the basis of negotiation - how to avoid conflict and create resolution</a:t>
            </a:r>
          </a:p>
        </p:txBody>
      </p:sp>
      <p:sp>
        <p:nvSpPr>
          <p:cNvPr id="3" name="Rectangle 3">
            <a:extLst>
              <a:ext uri="{FF2B5EF4-FFF2-40B4-BE49-F238E27FC236}">
                <a16:creationId xmlns:a16="http://schemas.microsoft.com/office/drawing/2014/main" id="{970F290E-9D5B-A53B-8577-C3A21458AE32}"/>
              </a:ext>
            </a:extLst>
          </p:cNvPr>
          <p:cNvSpPr/>
          <p:nvPr/>
        </p:nvSpPr>
        <p:spPr>
          <a:xfrm>
            <a:off x="775164" y="1102574"/>
            <a:ext cx="11211184" cy="4524314"/>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rgbClr val="2D2D2D"/>
                </a:solidFill>
                <a:uFillTx/>
                <a:latin typeface="Calibri Light"/>
              </a:rPr>
              <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rgbClr val="2D2D2D"/>
                </a:solidFill>
                <a:uFillTx/>
                <a:latin typeface="Calibri Light"/>
              </a:rPr>
              <a:t>Negotiation event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rgbClr val="2D2D2D"/>
              </a:solidFill>
              <a:uFillTx/>
              <a:latin typeface="Calibri Light"/>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2D2D2D"/>
                </a:solidFill>
                <a:uFillTx/>
                <a:latin typeface="Calibri"/>
              </a:rPr>
              <a:t>Remind yourself of what you are here for</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626262"/>
                </a:solidFill>
                <a:uFillTx/>
                <a:latin typeface="Calibri"/>
              </a:rPr>
              <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2D2D2D"/>
                </a:solidFill>
                <a:uFillTx/>
                <a:latin typeface="Calibri"/>
              </a:rPr>
              <a:t>Discuss around options </a:t>
            </a:r>
            <a:r>
              <a:rPr lang="en-GB" sz="2000" b="0" i="0" u="none" strike="noStrike" kern="1200" cap="none" spc="0" baseline="0">
                <a:solidFill>
                  <a:srgbClr val="2D2D2D"/>
                </a:solidFill>
                <a:uFillTx/>
                <a:latin typeface="Calibri"/>
              </a:rPr>
              <a:t>–Provide assistance to their problems (defined by them)…requires adaptation within the discussion …how do you avoid ‘giving’ things away or setting unwanted precedents</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1" i="0" u="none" strike="noStrike" kern="1200" cap="none" spc="0" baseline="0">
              <a:solidFill>
                <a:srgbClr val="000000"/>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000000"/>
                </a:solidFill>
                <a:uFillTx/>
                <a:latin typeface="Calibri"/>
              </a:rPr>
              <a:t>Be cool: Behaviourally </a:t>
            </a:r>
            <a:r>
              <a:rPr lang="en-GB" sz="2000" b="1" i="0" u="none" strike="noStrike" kern="1200" cap="none" spc="0" baseline="0">
                <a:solidFill>
                  <a:srgbClr val="2D2D2D"/>
                </a:solidFill>
                <a:uFillTx/>
                <a:latin typeface="Calibri"/>
              </a:rPr>
              <a:t>professional </a:t>
            </a:r>
            <a:r>
              <a:rPr lang="en-GB" sz="2000" b="0" i="0" u="none" strike="noStrike" kern="1200" cap="none" spc="0" baseline="0">
                <a:solidFill>
                  <a:srgbClr val="2D2D2D"/>
                </a:solidFill>
                <a:uFillTx/>
                <a:latin typeface="Calibri"/>
              </a:rPr>
              <a:t>– tone/ respect/ concern + don’t get drawn into diversions or destabilising  (stone-walling, sarcasm, accusing, silence, anger)</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rgbClr val="2D2D2D"/>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rgbClr val="2D2D2D"/>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Calibri Light"/>
              </a:rPr>
              <a:t>Stop and Think – how to avoid cognitive bias</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Calibri Light"/>
              </a:rPr>
              <a:t>Know when to walk away or terminate (professionally) the negotiation</a:t>
            </a:r>
          </a:p>
        </p:txBody>
      </p:sp>
    </p:spTree>
    <p:extLst>
      <p:ext uri="{BB962C8B-B14F-4D97-AF65-F5344CB8AC3E}">
        <p14:creationId xmlns:p14="http://schemas.microsoft.com/office/powerpoint/2010/main" val="890623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01F57EF-8F4F-873E-A36E-3434D9A80CAC}"/>
              </a:ext>
            </a:extLst>
          </p:cNvPr>
          <p:cNvSpPr/>
          <p:nvPr/>
        </p:nvSpPr>
        <p:spPr>
          <a:xfrm>
            <a:off x="8210662" y="5474348"/>
            <a:ext cx="5486400" cy="854077"/>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990" b="1" i="0" u="none" strike="noStrike" kern="1200" cap="none" spc="0" baseline="0">
                <a:solidFill>
                  <a:srgbClr val="000000"/>
                </a:solidFill>
                <a:uFillTx/>
                <a:latin typeface="Calibri"/>
              </a:rPr>
              <a:t>Dual-Concern Theory</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990" b="1" i="0" u="none" strike="noStrike" kern="1200" cap="none" spc="0" baseline="0">
                <a:solidFill>
                  <a:srgbClr val="000000"/>
                </a:solidFill>
                <a:uFillTx/>
                <a:latin typeface="Calibri"/>
              </a:rPr>
              <a:t>Peter J. Carnevale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990" b="1" i="0" u="none" strike="noStrike" kern="1200" cap="none" spc="0" baseline="0">
                <a:solidFill>
                  <a:srgbClr val="000000"/>
                </a:solidFill>
                <a:uFillTx/>
                <a:latin typeface="Calibri"/>
              </a:rPr>
              <a:t>In:</a:t>
            </a:r>
            <a:r>
              <a:rPr lang="en-GB" sz="990" b="0" i="0" u="none" strike="noStrike" kern="1200" cap="none" spc="0" baseline="0">
                <a:solidFill>
                  <a:srgbClr val="000000"/>
                </a:solidFill>
                <a:uFillTx/>
                <a:latin typeface="Calibri"/>
              </a:rPr>
              <a:t> </a:t>
            </a:r>
            <a:r>
              <a:rPr lang="en-GB" sz="990" b="0" i="1" u="none" strike="noStrike" kern="1200" cap="none" spc="0" baseline="0">
                <a:solidFill>
                  <a:srgbClr val="000000"/>
                </a:solidFill>
                <a:uFillTx/>
                <a:latin typeface="Calibri"/>
                <a:hlinkClick r:id="rId2"/>
              </a:rPr>
              <a:t>Encyclopedia of Management Theory</a:t>
            </a:r>
            <a:endParaRPr lang="en-GB" sz="990" b="0" i="0" u="none" strike="noStrike" kern="1200" cap="none" spc="0" baseline="0">
              <a:solidFill>
                <a:srgbClr val="000000"/>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990" b="1" i="0" u="none" strike="noStrike" kern="1200" cap="none" spc="0" baseline="0">
                <a:solidFill>
                  <a:srgbClr val="000000"/>
                </a:solidFill>
                <a:uFillTx/>
                <a:latin typeface="Calibri"/>
              </a:rPr>
              <a:t>Edited by: </a:t>
            </a:r>
            <a:r>
              <a:rPr lang="en-GB" sz="990" b="0" i="0" u="none" strike="noStrike" kern="1200" cap="none" spc="0" baseline="0">
                <a:solidFill>
                  <a:srgbClr val="000000"/>
                </a:solidFill>
                <a:uFillTx/>
                <a:latin typeface="Calibri"/>
              </a:rPr>
              <a:t>Eric H. Kessler</a:t>
            </a:r>
            <a:endParaRPr lang="en-GB" sz="990" b="1" i="0" u="none" strike="noStrike" kern="1200" cap="none" spc="0" baseline="0">
              <a:solidFill>
                <a:srgbClr val="000000"/>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990" b="1" i="0" u="none" strike="noStrike" kern="1200" cap="none" spc="0" baseline="0">
                <a:solidFill>
                  <a:srgbClr val="000000"/>
                </a:solidFill>
                <a:uFillTx/>
                <a:latin typeface="Calibri"/>
              </a:rPr>
              <a:t>DOI: </a:t>
            </a:r>
            <a:r>
              <a:rPr lang="en-GB" sz="990" b="0" i="0" u="none" strike="noStrike" kern="1200" cap="none" spc="0" baseline="0">
                <a:solidFill>
                  <a:srgbClr val="000000"/>
                </a:solidFill>
                <a:uFillTx/>
                <a:latin typeface="Calibri"/>
                <a:hlinkClick r:id="rId2"/>
              </a:rPr>
              <a:t>http://dx.doi.org/10.4135/9781452276090.n74</a:t>
            </a:r>
            <a:endParaRPr lang="en-GB" sz="990" b="1" i="0" u="none" strike="noStrike" kern="1200" cap="none" spc="0" baseline="0">
              <a:solidFill>
                <a:srgbClr val="000000"/>
              </a:solidFill>
              <a:uFillTx/>
              <a:latin typeface="Calibri"/>
            </a:endParaRPr>
          </a:p>
        </p:txBody>
      </p:sp>
      <p:sp>
        <p:nvSpPr>
          <p:cNvPr id="3" name="Rectangle 3">
            <a:extLst>
              <a:ext uri="{FF2B5EF4-FFF2-40B4-BE49-F238E27FC236}">
                <a16:creationId xmlns:a16="http://schemas.microsoft.com/office/drawing/2014/main" id="{D8E098B5-66C3-EFEF-1280-7DE02C8BE4BB}"/>
              </a:ext>
            </a:extLst>
          </p:cNvPr>
          <p:cNvSpPr/>
          <p:nvPr/>
        </p:nvSpPr>
        <p:spPr>
          <a:xfrm>
            <a:off x="2325227" y="5931392"/>
            <a:ext cx="5486400" cy="397032"/>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990" b="0" i="0" u="none" strike="noStrike" kern="1200" cap="none" spc="0" baseline="0">
                <a:solidFill>
                  <a:srgbClr val="000000"/>
                </a:solidFill>
                <a:uFillTx/>
                <a:latin typeface="Calibri"/>
              </a:rPr>
              <a:t>Shell, G.R., 2001. Bargaining styles and negotiation: The Thomas-Kilmann conflict mode instrument in negotiation training. Negotiation Journal, 17(2), pp.155-174.</a:t>
            </a:r>
          </a:p>
        </p:txBody>
      </p:sp>
      <p:sp>
        <p:nvSpPr>
          <p:cNvPr id="5" name="Rectangle 5">
            <a:extLst>
              <a:ext uri="{FF2B5EF4-FFF2-40B4-BE49-F238E27FC236}">
                <a16:creationId xmlns:a16="http://schemas.microsoft.com/office/drawing/2014/main" id="{D2C796C9-9F3B-678A-A538-AE382C3F41EB}"/>
              </a:ext>
            </a:extLst>
          </p:cNvPr>
          <p:cNvSpPr/>
          <p:nvPr/>
        </p:nvSpPr>
        <p:spPr>
          <a:xfrm>
            <a:off x="1420917" y="1895977"/>
            <a:ext cx="8404168" cy="2492990"/>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800" b="0" i="0" u="none" strike="noStrike" kern="1200" cap="none" spc="0" baseline="0" dirty="0">
                <a:solidFill>
                  <a:srgbClr val="333333"/>
                </a:solidFill>
                <a:uFillTx/>
                <a:latin typeface="Calibri"/>
              </a:rPr>
              <a:t>The most effective negotiation strategy and the best outcomes will occur when the negotiators have a  </a:t>
            </a:r>
            <a:r>
              <a:rPr lang="en-GB" sz="2800" b="0" i="0" u="sng" strike="noStrike" kern="1200" cap="none" spc="0" baseline="0" dirty="0">
                <a:solidFill>
                  <a:srgbClr val="333333"/>
                </a:solidFill>
                <a:uFillTx/>
                <a:latin typeface="Calibri"/>
              </a:rPr>
              <a:t>dual-concern:</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600" b="0" i="0" u="sng" strike="noStrike" kern="1200" cap="none" spc="0" baseline="0" dirty="0">
                <a:solidFill>
                  <a:srgbClr val="333333"/>
                </a:solidFill>
                <a:uFillTx/>
                <a:latin typeface="Calibri"/>
              </a:rPr>
              <a:t>Care not only about their own outcomes but also the outcomes of the other party.</a:t>
            </a:r>
            <a:endParaRPr lang="en-GB" sz="2800" b="0" i="0" u="sng" strike="noStrike" kern="1200" cap="none" spc="0" baseline="0" dirty="0">
              <a:solidFill>
                <a:srgbClr val="333333"/>
              </a:solidFill>
              <a:uFillTx/>
              <a:latin typeface="Calibri"/>
            </a:endParaRPr>
          </a:p>
        </p:txBody>
      </p:sp>
      <p:sp>
        <p:nvSpPr>
          <p:cNvPr id="6" name="Title 6">
            <a:extLst>
              <a:ext uri="{FF2B5EF4-FFF2-40B4-BE49-F238E27FC236}">
                <a16:creationId xmlns:a16="http://schemas.microsoft.com/office/drawing/2014/main" id="{476AC570-D4F4-57E8-5871-80645FC336D0}"/>
              </a:ext>
            </a:extLst>
          </p:cNvPr>
          <p:cNvSpPr txBox="1">
            <a:spLocks noGrp="1"/>
          </p:cNvSpPr>
          <p:nvPr>
            <p:ph type="title"/>
          </p:nvPr>
        </p:nvSpPr>
        <p:spPr>
          <a:xfrm>
            <a:off x="1185949" y="-33567"/>
            <a:ext cx="10515600" cy="1325559"/>
          </a:xfrm>
        </p:spPr>
        <p:txBody>
          <a:bodyPr/>
          <a:lstStyle/>
          <a:p>
            <a:pPr lvl="0"/>
            <a:br>
              <a:rPr lang="en-GB" sz="3200" dirty="0"/>
            </a:br>
            <a:r>
              <a:rPr lang="en-GB" sz="4000" dirty="0"/>
              <a:t>Dual-Concern Theory </a:t>
            </a:r>
            <a:r>
              <a:rPr lang="en-GB" sz="3200" dirty="0"/>
              <a:t>where Yes means </a:t>
            </a:r>
            <a:r>
              <a:rPr lang="en-GB" sz="3200" dirty="0" err="1"/>
              <a:t>Win:Win</a:t>
            </a:r>
            <a:endParaRPr lang="en-GB" sz="4000" dirty="0"/>
          </a:p>
        </p:txBody>
      </p:sp>
    </p:spTree>
    <p:extLst>
      <p:ext uri="{BB962C8B-B14F-4D97-AF65-F5344CB8AC3E}">
        <p14:creationId xmlns:p14="http://schemas.microsoft.com/office/powerpoint/2010/main" val="723004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8">
            <a:extLst>
              <a:ext uri="{FF2B5EF4-FFF2-40B4-BE49-F238E27FC236}">
                <a16:creationId xmlns:a16="http://schemas.microsoft.com/office/drawing/2014/main" id="{74C8AF04-94F2-F116-A315-FC41198CF9A7}"/>
              </a:ext>
            </a:extLst>
          </p:cNvPr>
          <p:cNvSpPr txBox="1">
            <a:spLocks noGrp="1"/>
          </p:cNvSpPr>
          <p:nvPr>
            <p:ph type="title"/>
          </p:nvPr>
        </p:nvSpPr>
        <p:spPr>
          <a:xfrm>
            <a:off x="1130134" y="0"/>
            <a:ext cx="9445505" cy="1330040"/>
          </a:xfrm>
        </p:spPr>
        <p:txBody>
          <a:bodyPr/>
          <a:lstStyle/>
          <a:p>
            <a:pPr lvl="0"/>
            <a:r>
              <a:rPr lang="en-GB" sz="3600"/>
              <a:t>Thomas-Kilmann Dual Concern Negotiating Style</a:t>
            </a:r>
          </a:p>
        </p:txBody>
      </p:sp>
      <p:sp>
        <p:nvSpPr>
          <p:cNvPr id="4" name="TextBox 1">
            <a:extLst>
              <a:ext uri="{FF2B5EF4-FFF2-40B4-BE49-F238E27FC236}">
                <a16:creationId xmlns:a16="http://schemas.microsoft.com/office/drawing/2014/main" id="{CE4B5C5E-8867-DEF9-9E00-15B1733AB1D9}"/>
              </a:ext>
            </a:extLst>
          </p:cNvPr>
          <p:cNvSpPr txBox="1"/>
          <p:nvPr/>
        </p:nvSpPr>
        <p:spPr>
          <a:xfrm>
            <a:off x="2764560" y="3784875"/>
            <a:ext cx="1561118"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Calibri"/>
              </a:rPr>
              <a:t>Assertiveness</a:t>
            </a:r>
          </a:p>
        </p:txBody>
      </p:sp>
      <p:sp>
        <p:nvSpPr>
          <p:cNvPr id="5" name="TextBox 9">
            <a:extLst>
              <a:ext uri="{FF2B5EF4-FFF2-40B4-BE49-F238E27FC236}">
                <a16:creationId xmlns:a16="http://schemas.microsoft.com/office/drawing/2014/main" id="{84984F7E-2D07-B040-5A81-1D9560C87DDD}"/>
              </a:ext>
            </a:extLst>
          </p:cNvPr>
          <p:cNvSpPr txBox="1"/>
          <p:nvPr/>
        </p:nvSpPr>
        <p:spPr>
          <a:xfrm>
            <a:off x="6209992" y="5942383"/>
            <a:ext cx="2029940"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Calibri"/>
              </a:rPr>
              <a:t>Cooperativeness</a:t>
            </a:r>
          </a:p>
        </p:txBody>
      </p:sp>
      <p:sp>
        <p:nvSpPr>
          <p:cNvPr id="6" name="TextBox 4">
            <a:extLst>
              <a:ext uri="{FF2B5EF4-FFF2-40B4-BE49-F238E27FC236}">
                <a16:creationId xmlns:a16="http://schemas.microsoft.com/office/drawing/2014/main" id="{48BDC226-CD51-29EC-64BE-77E0EFD96AFF}"/>
              </a:ext>
            </a:extLst>
          </p:cNvPr>
          <p:cNvSpPr txBox="1"/>
          <p:nvPr/>
        </p:nvSpPr>
        <p:spPr>
          <a:xfrm>
            <a:off x="3310027" y="2509671"/>
            <a:ext cx="150009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F7F7F"/>
                </a:solidFill>
                <a:uFillTx/>
                <a:latin typeface="Calibri"/>
              </a:rPr>
              <a:t>Assertive</a:t>
            </a:r>
          </a:p>
        </p:txBody>
      </p:sp>
      <p:sp>
        <p:nvSpPr>
          <p:cNvPr id="7" name="TextBox 11">
            <a:extLst>
              <a:ext uri="{FF2B5EF4-FFF2-40B4-BE49-F238E27FC236}">
                <a16:creationId xmlns:a16="http://schemas.microsoft.com/office/drawing/2014/main" id="{F1AC3C22-3B5B-B131-BCCD-90305077534A}"/>
              </a:ext>
            </a:extLst>
          </p:cNvPr>
          <p:cNvSpPr txBox="1"/>
          <p:nvPr/>
        </p:nvSpPr>
        <p:spPr>
          <a:xfrm>
            <a:off x="4466057" y="5638290"/>
            <a:ext cx="1762725"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F7F7F"/>
                </a:solidFill>
                <a:uFillTx/>
                <a:latin typeface="Calibri"/>
              </a:rPr>
              <a:t>Uncooperative</a:t>
            </a:r>
          </a:p>
        </p:txBody>
      </p:sp>
      <p:sp>
        <p:nvSpPr>
          <p:cNvPr id="8" name="TextBox 12">
            <a:extLst>
              <a:ext uri="{FF2B5EF4-FFF2-40B4-BE49-F238E27FC236}">
                <a16:creationId xmlns:a16="http://schemas.microsoft.com/office/drawing/2014/main" id="{0BC0AFFE-01A9-A03E-D249-27BA1F7FC0F0}"/>
              </a:ext>
            </a:extLst>
          </p:cNvPr>
          <p:cNvSpPr txBox="1"/>
          <p:nvPr/>
        </p:nvSpPr>
        <p:spPr>
          <a:xfrm>
            <a:off x="7882027" y="5659166"/>
            <a:ext cx="150009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F7F7F"/>
                </a:solidFill>
                <a:uFillTx/>
                <a:latin typeface="Calibri"/>
              </a:rPr>
              <a:t>Cooperative</a:t>
            </a:r>
          </a:p>
        </p:txBody>
      </p:sp>
      <p:sp>
        <p:nvSpPr>
          <p:cNvPr id="9" name="TextBox 13">
            <a:extLst>
              <a:ext uri="{FF2B5EF4-FFF2-40B4-BE49-F238E27FC236}">
                <a16:creationId xmlns:a16="http://schemas.microsoft.com/office/drawing/2014/main" id="{16A57876-F9A2-6103-1380-0C8E9CD0CFE3}"/>
              </a:ext>
            </a:extLst>
          </p:cNvPr>
          <p:cNvSpPr txBox="1"/>
          <p:nvPr/>
        </p:nvSpPr>
        <p:spPr>
          <a:xfrm>
            <a:off x="3109654" y="5075550"/>
            <a:ext cx="150009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F7F7F"/>
                </a:solidFill>
                <a:uFillTx/>
                <a:latin typeface="Calibri"/>
              </a:rPr>
              <a:t>Unassertive</a:t>
            </a:r>
          </a:p>
        </p:txBody>
      </p:sp>
      <p:cxnSp>
        <p:nvCxnSpPr>
          <p:cNvPr id="10" name="Straight Arrow Connector 14">
            <a:extLst>
              <a:ext uri="{FF2B5EF4-FFF2-40B4-BE49-F238E27FC236}">
                <a16:creationId xmlns:a16="http://schemas.microsoft.com/office/drawing/2014/main" id="{0B201C46-7A7D-8332-3B5C-E3C9B9E1D2ED}"/>
              </a:ext>
            </a:extLst>
          </p:cNvPr>
          <p:cNvCxnSpPr/>
          <p:nvPr/>
        </p:nvCxnSpPr>
        <p:spPr>
          <a:xfrm>
            <a:off x="4398657" y="2785801"/>
            <a:ext cx="0" cy="2295080"/>
          </a:xfrm>
          <a:prstGeom prst="straightConnector1">
            <a:avLst/>
          </a:prstGeom>
          <a:noFill/>
          <a:ln w="28575" cap="flat">
            <a:solidFill>
              <a:srgbClr val="000000"/>
            </a:solidFill>
            <a:prstDash val="solid"/>
            <a:miter/>
            <a:headEnd type="arrow"/>
            <a:tailEnd type="arrow"/>
          </a:ln>
        </p:spPr>
      </p:cxnSp>
      <p:cxnSp>
        <p:nvCxnSpPr>
          <p:cNvPr id="11" name="Straight Arrow Connector 15">
            <a:extLst>
              <a:ext uri="{FF2B5EF4-FFF2-40B4-BE49-F238E27FC236}">
                <a16:creationId xmlns:a16="http://schemas.microsoft.com/office/drawing/2014/main" id="{D53FF481-5683-A5B0-D1E5-1C42A44A2058}"/>
              </a:ext>
            </a:extLst>
          </p:cNvPr>
          <p:cNvCxnSpPr/>
          <p:nvPr/>
        </p:nvCxnSpPr>
        <p:spPr>
          <a:xfrm flipH="1">
            <a:off x="5347420" y="5605592"/>
            <a:ext cx="2916433" cy="0"/>
          </a:xfrm>
          <a:prstGeom prst="straightConnector1">
            <a:avLst/>
          </a:prstGeom>
          <a:noFill/>
          <a:ln w="28575" cap="flat">
            <a:solidFill>
              <a:srgbClr val="000000"/>
            </a:solidFill>
            <a:prstDash val="solid"/>
            <a:miter/>
            <a:headEnd type="arrow"/>
            <a:tailEnd type="arrow"/>
          </a:ln>
        </p:spPr>
      </p:cxnSp>
      <p:sp>
        <p:nvSpPr>
          <p:cNvPr id="12" name="TextBox 17">
            <a:extLst>
              <a:ext uri="{FF2B5EF4-FFF2-40B4-BE49-F238E27FC236}">
                <a16:creationId xmlns:a16="http://schemas.microsoft.com/office/drawing/2014/main" id="{9C35E9B0-6342-9909-36B3-A42F07392D56}"/>
              </a:ext>
            </a:extLst>
          </p:cNvPr>
          <p:cNvSpPr txBox="1"/>
          <p:nvPr/>
        </p:nvSpPr>
        <p:spPr>
          <a:xfrm>
            <a:off x="4810128" y="2878997"/>
            <a:ext cx="1552258" cy="923333"/>
          </a:xfrm>
          <a:prstGeom prst="rect">
            <a:avLst/>
          </a:prstGeom>
          <a:noFill/>
          <a:ln w="28575" cap="flat">
            <a:solidFill>
              <a:srgbClr val="4472C4"/>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Calibri"/>
              </a:rPr>
              <a:t>Competing</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p:txBody>
      </p:sp>
      <p:sp>
        <p:nvSpPr>
          <p:cNvPr id="13" name="TextBox 18">
            <a:extLst>
              <a:ext uri="{FF2B5EF4-FFF2-40B4-BE49-F238E27FC236}">
                <a16:creationId xmlns:a16="http://schemas.microsoft.com/office/drawing/2014/main" id="{C30BF6E0-71F3-3AEB-BDE0-366E71F1F77C}"/>
              </a:ext>
            </a:extLst>
          </p:cNvPr>
          <p:cNvSpPr txBox="1"/>
          <p:nvPr/>
        </p:nvSpPr>
        <p:spPr>
          <a:xfrm>
            <a:off x="7195779" y="2878997"/>
            <a:ext cx="1552258" cy="923333"/>
          </a:xfrm>
          <a:prstGeom prst="rect">
            <a:avLst/>
          </a:prstGeom>
          <a:noFill/>
          <a:ln w="28575" cap="flat">
            <a:solidFill>
              <a:srgbClr val="548235"/>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Calibri"/>
              </a:rPr>
              <a:t>Collaborating</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p:txBody>
      </p:sp>
      <p:sp>
        <p:nvSpPr>
          <p:cNvPr id="14" name="TextBox 19">
            <a:extLst>
              <a:ext uri="{FF2B5EF4-FFF2-40B4-BE49-F238E27FC236}">
                <a16:creationId xmlns:a16="http://schemas.microsoft.com/office/drawing/2014/main" id="{57F74233-1A95-5AAE-4985-5D0352260D9D}"/>
              </a:ext>
            </a:extLst>
          </p:cNvPr>
          <p:cNvSpPr txBox="1"/>
          <p:nvPr/>
        </p:nvSpPr>
        <p:spPr>
          <a:xfrm>
            <a:off x="4803068" y="4351071"/>
            <a:ext cx="1552258" cy="923333"/>
          </a:xfrm>
          <a:prstGeom prst="rect">
            <a:avLst/>
          </a:prstGeom>
          <a:noFill/>
          <a:ln w="28575" cap="flat">
            <a:solidFill>
              <a:srgbClr val="C55A11"/>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Calibri"/>
              </a:rPr>
              <a:t>Avoiding</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p:txBody>
      </p:sp>
      <p:sp>
        <p:nvSpPr>
          <p:cNvPr id="15" name="TextBox 20">
            <a:extLst>
              <a:ext uri="{FF2B5EF4-FFF2-40B4-BE49-F238E27FC236}">
                <a16:creationId xmlns:a16="http://schemas.microsoft.com/office/drawing/2014/main" id="{61AD5EF1-53F0-D8EA-166B-F9D319129CD5}"/>
              </a:ext>
            </a:extLst>
          </p:cNvPr>
          <p:cNvSpPr txBox="1"/>
          <p:nvPr/>
        </p:nvSpPr>
        <p:spPr>
          <a:xfrm>
            <a:off x="7195779" y="4333204"/>
            <a:ext cx="1552258" cy="892554"/>
          </a:xfrm>
          <a:prstGeom prst="rect">
            <a:avLst/>
          </a:prstGeom>
          <a:noFill/>
          <a:ln w="28575" cap="flat">
            <a:solidFill>
              <a:srgbClr val="00B0F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00" b="0" i="0" u="none" strike="noStrike" kern="1200" cap="none" spc="0" baseline="0">
                <a:solidFill>
                  <a:srgbClr val="000000"/>
                </a:solidFill>
                <a:uFillTx/>
                <a:latin typeface="Calibri"/>
              </a:rPr>
              <a:t>Accommodating</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p:txBody>
      </p:sp>
      <p:sp>
        <p:nvSpPr>
          <p:cNvPr id="16" name="TextBox 2">
            <a:extLst>
              <a:ext uri="{FF2B5EF4-FFF2-40B4-BE49-F238E27FC236}">
                <a16:creationId xmlns:a16="http://schemas.microsoft.com/office/drawing/2014/main" id="{F2282859-AC8C-9088-0C2F-2BA18FF436A3}"/>
              </a:ext>
            </a:extLst>
          </p:cNvPr>
          <p:cNvSpPr txBox="1"/>
          <p:nvPr/>
        </p:nvSpPr>
        <p:spPr>
          <a:xfrm>
            <a:off x="4570079" y="2000231"/>
            <a:ext cx="2190225" cy="3508653"/>
          </a:xfrm>
          <a:prstGeom prst="rect">
            <a:avLst/>
          </a:prstGeom>
          <a:noFill/>
          <a:ln w="76196"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dirty="0">
                <a:solidFill>
                  <a:srgbClr val="000000"/>
                </a:solidFill>
                <a:uFillTx/>
                <a:latin typeface="Calibri"/>
              </a:rPr>
              <a:t>DISTRIBUTIVE</a:t>
            </a:r>
            <a:endParaRPr lang="en-GB" sz="1800" b="1"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p:txBody>
      </p:sp>
      <p:sp>
        <p:nvSpPr>
          <p:cNvPr id="17" name="TextBox 22">
            <a:extLst>
              <a:ext uri="{FF2B5EF4-FFF2-40B4-BE49-F238E27FC236}">
                <a16:creationId xmlns:a16="http://schemas.microsoft.com/office/drawing/2014/main" id="{E7BCA80E-DEDF-41AD-F7F1-5BA06DF07806}"/>
              </a:ext>
            </a:extLst>
          </p:cNvPr>
          <p:cNvSpPr txBox="1"/>
          <p:nvPr/>
        </p:nvSpPr>
        <p:spPr>
          <a:xfrm>
            <a:off x="6993294" y="1977737"/>
            <a:ext cx="2190225" cy="3508653"/>
          </a:xfrm>
          <a:prstGeom prst="rect">
            <a:avLst/>
          </a:prstGeom>
          <a:noFill/>
          <a:ln w="76196"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dirty="0">
                <a:solidFill>
                  <a:srgbClr val="000000"/>
                </a:solidFill>
                <a:uFillTx/>
                <a:latin typeface="Calibri"/>
              </a:rPr>
              <a:t>INTEGRATIVE</a:t>
            </a:r>
            <a:endParaRPr lang="en-GB" sz="1800" b="1"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p:txBody>
      </p:sp>
      <p:sp>
        <p:nvSpPr>
          <p:cNvPr id="2" name="Oval 21">
            <a:extLst>
              <a:ext uri="{FF2B5EF4-FFF2-40B4-BE49-F238E27FC236}">
                <a16:creationId xmlns:a16="http://schemas.microsoft.com/office/drawing/2014/main" id="{EB900BC3-0CBE-8D91-55B2-F79FEFE10B3A}"/>
              </a:ext>
            </a:extLst>
          </p:cNvPr>
          <p:cNvSpPr/>
          <p:nvPr/>
        </p:nvSpPr>
        <p:spPr>
          <a:xfrm>
            <a:off x="5646256" y="3614488"/>
            <a:ext cx="2235771" cy="80297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ln/>
        </p:spPr>
        <p:style>
          <a:lnRef idx="2">
            <a:schemeClr val="dk1">
              <a:shade val="15000"/>
            </a:schemeClr>
          </a:lnRef>
          <a:fillRef idx="1">
            <a:schemeClr val="dk1"/>
          </a:fillRef>
          <a:effectRef idx="0">
            <a:schemeClr val="dk1"/>
          </a:effectRef>
          <a:fontRef idx="minor">
            <a:schemeClr val="lt1"/>
          </a:fontRef>
        </p:style>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dirty="0">
                <a:solidFill>
                  <a:schemeClr val="bg1"/>
                </a:solidFill>
                <a:uFillTx/>
                <a:latin typeface="Calibri"/>
              </a:rPr>
              <a:t>Compromise</a:t>
            </a:r>
          </a:p>
        </p:txBody>
      </p:sp>
    </p:spTree>
    <p:extLst>
      <p:ext uri="{BB962C8B-B14F-4D97-AF65-F5344CB8AC3E}">
        <p14:creationId xmlns:p14="http://schemas.microsoft.com/office/powerpoint/2010/main" val="188345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A group of people standing in a field&#10;&#10;Description automatically generated with low confidence">
            <a:extLst>
              <a:ext uri="{FF2B5EF4-FFF2-40B4-BE49-F238E27FC236}">
                <a16:creationId xmlns:a16="http://schemas.microsoft.com/office/drawing/2014/main" id="{260460E8-D3B4-8724-8D2C-782DA84A4BA4}"/>
              </a:ext>
            </a:extLst>
          </p:cNvPr>
          <p:cNvPicPr>
            <a:picLocks noChangeAspect="1"/>
          </p:cNvPicPr>
          <p:nvPr/>
        </p:nvPicPr>
        <p:blipFill>
          <a:blip r:embed="rId3"/>
          <a:stretch>
            <a:fillRect/>
          </a:stretch>
        </p:blipFill>
        <p:spPr>
          <a:xfrm>
            <a:off x="272027" y="911625"/>
            <a:ext cx="3464719" cy="2309811"/>
          </a:xfrm>
          <a:prstGeom prst="rect">
            <a:avLst/>
          </a:prstGeom>
          <a:noFill/>
          <a:ln cap="flat">
            <a:noFill/>
          </a:ln>
        </p:spPr>
      </p:pic>
      <p:sp>
        <p:nvSpPr>
          <p:cNvPr id="3" name="Title 1">
            <a:extLst>
              <a:ext uri="{FF2B5EF4-FFF2-40B4-BE49-F238E27FC236}">
                <a16:creationId xmlns:a16="http://schemas.microsoft.com/office/drawing/2014/main" id="{0E050765-C863-9B73-CFC4-D643760AA060}"/>
              </a:ext>
            </a:extLst>
          </p:cNvPr>
          <p:cNvSpPr txBox="1">
            <a:spLocks noGrp="1"/>
          </p:cNvSpPr>
          <p:nvPr>
            <p:ph type="title"/>
          </p:nvPr>
        </p:nvSpPr>
        <p:spPr>
          <a:xfrm>
            <a:off x="1634032" y="148041"/>
            <a:ext cx="10374361" cy="937918"/>
          </a:xfrm>
        </p:spPr>
        <p:txBody>
          <a:bodyPr>
            <a:noAutofit/>
          </a:bodyPr>
          <a:lstStyle/>
          <a:p>
            <a:pPr lvl="0"/>
            <a:r>
              <a:rPr lang="en-GB" sz="4000"/>
              <a:t>Almost Everything we do, we do Together</a:t>
            </a:r>
          </a:p>
        </p:txBody>
      </p:sp>
      <p:pic>
        <p:nvPicPr>
          <p:cNvPr id="7" name="Picture 6">
            <a:extLst>
              <a:ext uri="{FF2B5EF4-FFF2-40B4-BE49-F238E27FC236}">
                <a16:creationId xmlns:a16="http://schemas.microsoft.com/office/drawing/2014/main" id="{D70D09E2-A3E3-4E43-ECBA-F7CB72A8AA1E}"/>
              </a:ext>
            </a:extLst>
          </p:cNvPr>
          <p:cNvPicPr>
            <a:picLocks noChangeAspect="1"/>
          </p:cNvPicPr>
          <p:nvPr/>
        </p:nvPicPr>
        <p:blipFill>
          <a:blip r:embed="rId4"/>
          <a:stretch>
            <a:fillRect/>
          </a:stretch>
        </p:blipFill>
        <p:spPr>
          <a:xfrm>
            <a:off x="8109049" y="1085959"/>
            <a:ext cx="3899344" cy="3709646"/>
          </a:xfrm>
          <a:prstGeom prst="rect">
            <a:avLst/>
          </a:prstGeom>
        </p:spPr>
      </p:pic>
      <p:pic>
        <p:nvPicPr>
          <p:cNvPr id="9" name="Picture 8">
            <a:extLst>
              <a:ext uri="{FF2B5EF4-FFF2-40B4-BE49-F238E27FC236}">
                <a16:creationId xmlns:a16="http://schemas.microsoft.com/office/drawing/2014/main" id="{69689960-7943-F2A8-F811-879E1D13B126}"/>
              </a:ext>
            </a:extLst>
          </p:cNvPr>
          <p:cNvPicPr>
            <a:picLocks noChangeAspect="1"/>
          </p:cNvPicPr>
          <p:nvPr/>
        </p:nvPicPr>
        <p:blipFill>
          <a:blip r:embed="rId5"/>
          <a:stretch>
            <a:fillRect/>
          </a:stretch>
        </p:blipFill>
        <p:spPr>
          <a:xfrm>
            <a:off x="4161859" y="911625"/>
            <a:ext cx="3728217" cy="3103160"/>
          </a:xfrm>
          <a:prstGeom prst="rect">
            <a:avLst/>
          </a:prstGeom>
        </p:spPr>
      </p:pic>
      <p:sp>
        <p:nvSpPr>
          <p:cNvPr id="11" name="TextBox 10">
            <a:extLst>
              <a:ext uri="{FF2B5EF4-FFF2-40B4-BE49-F238E27FC236}">
                <a16:creationId xmlns:a16="http://schemas.microsoft.com/office/drawing/2014/main" id="{43728653-4D4A-283F-335B-5A9740BE08A9}"/>
              </a:ext>
            </a:extLst>
          </p:cNvPr>
          <p:cNvSpPr txBox="1"/>
          <p:nvPr/>
        </p:nvSpPr>
        <p:spPr>
          <a:xfrm>
            <a:off x="9991761" y="6343541"/>
            <a:ext cx="1859720" cy="276999"/>
          </a:xfrm>
          <a:prstGeom prst="rect">
            <a:avLst/>
          </a:prstGeom>
          <a:noFill/>
        </p:spPr>
        <p:txBody>
          <a:bodyPr wrap="square">
            <a:spAutoFit/>
          </a:bodyPr>
          <a:lstStyle/>
          <a:p>
            <a:r>
              <a:rPr lang="en-GB" sz="1200" dirty="0">
                <a:hlinkClick r:id="rId6"/>
              </a:rPr>
              <a:t>Financial Times (ft.com)</a:t>
            </a:r>
            <a:endParaRPr lang="en-GB" sz="1200" dirty="0"/>
          </a:p>
        </p:txBody>
      </p:sp>
      <p:pic>
        <p:nvPicPr>
          <p:cNvPr id="13" name="Picture 12">
            <a:extLst>
              <a:ext uri="{FF2B5EF4-FFF2-40B4-BE49-F238E27FC236}">
                <a16:creationId xmlns:a16="http://schemas.microsoft.com/office/drawing/2014/main" id="{A5E79AF3-5391-D0C7-EDEF-D2C2871F5188}"/>
              </a:ext>
            </a:extLst>
          </p:cNvPr>
          <p:cNvPicPr>
            <a:picLocks noChangeAspect="1"/>
          </p:cNvPicPr>
          <p:nvPr/>
        </p:nvPicPr>
        <p:blipFill>
          <a:blip r:embed="rId7"/>
          <a:stretch>
            <a:fillRect/>
          </a:stretch>
        </p:blipFill>
        <p:spPr>
          <a:xfrm>
            <a:off x="252411" y="3356345"/>
            <a:ext cx="3343275"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346721-4056-6483-04DB-FFE9C998B2AF}"/>
              </a:ext>
            </a:extLst>
          </p:cNvPr>
          <p:cNvSpPr/>
          <p:nvPr/>
        </p:nvSpPr>
        <p:spPr>
          <a:xfrm>
            <a:off x="1243739" y="2224003"/>
            <a:ext cx="8026914" cy="1148650"/>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800" b="0" i="0" u="none" strike="noStrike" kern="1200" cap="none" spc="0" baseline="0">
                <a:solidFill>
                  <a:srgbClr val="000000"/>
                </a:solidFill>
                <a:uFillTx/>
                <a:latin typeface="Calibri"/>
              </a:rPr>
              <a:t>… An experienced negotiator can adapt their negotiating style according to the context</a:t>
            </a:r>
            <a:r>
              <a:rPr lang="en-GB" sz="2160" b="0" i="0" u="none" strike="noStrike" kern="1200" cap="none" spc="0" baseline="0">
                <a:solidFill>
                  <a:srgbClr val="000000"/>
                </a:solidFill>
                <a:uFillTx/>
                <a:latin typeface="Calibri"/>
              </a:rPr>
              <a: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264" b="0" i="0" u="none" strike="noStrike" kern="1200" cap="none" spc="0" baseline="0">
              <a:solidFill>
                <a:srgbClr val="000000"/>
              </a:solidFill>
              <a:uFillTx/>
              <a:latin typeface="Calibri"/>
            </a:endParaRPr>
          </a:p>
        </p:txBody>
      </p:sp>
      <p:sp>
        <p:nvSpPr>
          <p:cNvPr id="3" name="Title 2">
            <a:extLst>
              <a:ext uri="{FF2B5EF4-FFF2-40B4-BE49-F238E27FC236}">
                <a16:creationId xmlns:a16="http://schemas.microsoft.com/office/drawing/2014/main" id="{EB17FB9A-898C-A73A-2F18-0C7B19DB40D3}"/>
              </a:ext>
            </a:extLst>
          </p:cNvPr>
          <p:cNvSpPr txBox="1">
            <a:spLocks noGrp="1"/>
          </p:cNvSpPr>
          <p:nvPr>
            <p:ph type="title"/>
          </p:nvPr>
        </p:nvSpPr>
        <p:spPr>
          <a:xfrm>
            <a:off x="1028407" y="669971"/>
            <a:ext cx="9464040" cy="1193008"/>
          </a:xfrm>
        </p:spPr>
        <p:txBody>
          <a:bodyPr/>
          <a:lstStyle/>
          <a:p>
            <a:pPr lvl="0"/>
            <a:r>
              <a:rPr lang="en-GB" sz="3600"/>
              <a:t>Negotiating Styles are not mutually exclusive</a:t>
            </a:r>
          </a:p>
        </p:txBody>
      </p:sp>
    </p:spTree>
    <p:extLst>
      <p:ext uri="{BB962C8B-B14F-4D97-AF65-F5344CB8AC3E}">
        <p14:creationId xmlns:p14="http://schemas.microsoft.com/office/powerpoint/2010/main" val="2687585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C493F-980F-45D2-8DE5-88F7C8519572}"/>
              </a:ext>
            </a:extLst>
          </p:cNvPr>
          <p:cNvSpPr>
            <a:spLocks noGrp="1"/>
          </p:cNvSpPr>
          <p:nvPr>
            <p:ph type="title"/>
          </p:nvPr>
        </p:nvSpPr>
        <p:spPr/>
        <p:txBody>
          <a:bodyPr/>
          <a:lstStyle/>
          <a:p>
            <a:r>
              <a:rPr lang="en-GB" dirty="0"/>
              <a:t>The power of questions or respectful inquiry</a:t>
            </a:r>
          </a:p>
        </p:txBody>
      </p:sp>
      <p:sp>
        <p:nvSpPr>
          <p:cNvPr id="3" name="Text Placeholder 2">
            <a:extLst>
              <a:ext uri="{FF2B5EF4-FFF2-40B4-BE49-F238E27FC236}">
                <a16:creationId xmlns:a16="http://schemas.microsoft.com/office/drawing/2014/main" id="{99FBFA38-0C90-44DC-A175-900C10B6E708}"/>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652411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3E38C3-3AC3-477D-BB60-97E15F9D5F06}"/>
              </a:ext>
            </a:extLst>
          </p:cNvPr>
          <p:cNvSpPr/>
          <p:nvPr/>
        </p:nvSpPr>
        <p:spPr>
          <a:xfrm>
            <a:off x="3924652" y="6240922"/>
            <a:ext cx="3227807" cy="369332"/>
          </a:xfrm>
          <a:prstGeom prst="rect">
            <a:avLst/>
          </a:prstGeom>
        </p:spPr>
        <p:txBody>
          <a:bodyPr wrap="none">
            <a:spAutoFit/>
          </a:bodyPr>
          <a:lstStyle/>
          <a:p>
            <a:r>
              <a:rPr lang="en-GB" dirty="0">
                <a:hlinkClick r:id="rId2"/>
              </a:rPr>
              <a:t>https://youtu.be/pyqnu6ywhR4</a:t>
            </a:r>
            <a:r>
              <a:rPr lang="en-GB" dirty="0"/>
              <a:t> </a:t>
            </a:r>
          </a:p>
        </p:txBody>
      </p:sp>
      <p:pic>
        <p:nvPicPr>
          <p:cNvPr id="3" name="Picture 2">
            <a:extLst>
              <a:ext uri="{FF2B5EF4-FFF2-40B4-BE49-F238E27FC236}">
                <a16:creationId xmlns:a16="http://schemas.microsoft.com/office/drawing/2014/main" id="{9FAD1E52-A2B8-4418-BDA6-24A8D389F31F}"/>
              </a:ext>
            </a:extLst>
          </p:cNvPr>
          <p:cNvPicPr>
            <a:picLocks noChangeAspect="1"/>
          </p:cNvPicPr>
          <p:nvPr/>
        </p:nvPicPr>
        <p:blipFill>
          <a:blip r:embed="rId3"/>
          <a:stretch>
            <a:fillRect/>
          </a:stretch>
        </p:blipFill>
        <p:spPr>
          <a:xfrm>
            <a:off x="1145754" y="0"/>
            <a:ext cx="9368594" cy="6112475"/>
          </a:xfrm>
          <a:prstGeom prst="rect">
            <a:avLst/>
          </a:prstGeom>
        </p:spPr>
      </p:pic>
    </p:spTree>
    <p:extLst>
      <p:ext uri="{BB962C8B-B14F-4D97-AF65-F5344CB8AC3E}">
        <p14:creationId xmlns:p14="http://schemas.microsoft.com/office/powerpoint/2010/main" val="383953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6170" y="243997"/>
            <a:ext cx="9464040" cy="1325563"/>
          </a:xfrm>
        </p:spPr>
        <p:txBody>
          <a:bodyPr/>
          <a:lstStyle/>
          <a:p>
            <a:r>
              <a:rPr lang="en-GB" sz="3600" dirty="0">
                <a:solidFill>
                  <a:schemeClr val="tx1">
                    <a:lumMod val="50000"/>
                    <a:lumOff val="50000"/>
                  </a:schemeClr>
                </a:solidFill>
                <a:latin typeface="+mn-lt"/>
              </a:rPr>
              <a:t>The power of questions</a:t>
            </a:r>
            <a:endParaRPr lang="en-US" sz="3600" dirty="0">
              <a:solidFill>
                <a:schemeClr val="tx1">
                  <a:lumMod val="50000"/>
                  <a:lumOff val="50000"/>
                </a:schemeClr>
              </a:solidFill>
              <a:latin typeface="+mn-lt"/>
            </a:endParaRPr>
          </a:p>
        </p:txBody>
      </p:sp>
      <p:sp>
        <p:nvSpPr>
          <p:cNvPr id="3" name="Text Placeholder 2"/>
          <p:cNvSpPr>
            <a:spLocks noGrp="1"/>
          </p:cNvSpPr>
          <p:nvPr>
            <p:ph idx="1"/>
          </p:nvPr>
        </p:nvSpPr>
        <p:spPr>
          <a:xfrm>
            <a:off x="1202086" y="1366203"/>
            <a:ext cx="9464040" cy="4125595"/>
          </a:xfrm>
        </p:spPr>
        <p:txBody>
          <a:bodyPr>
            <a:normAutofit/>
          </a:bodyPr>
          <a:lstStyle/>
          <a:p>
            <a:pPr lvl="1"/>
            <a:endParaRPr lang="en-GB" dirty="0"/>
          </a:p>
          <a:p>
            <a:r>
              <a:rPr lang="en-GB" dirty="0"/>
              <a:t>Unless people are trained/told to do otherwise, they will automatically respond to questions by believing in their legitimacy </a:t>
            </a:r>
            <a:r>
              <a:rPr lang="en-GB" sz="1680" dirty="0"/>
              <a:t>(Gilbert, 1991, “How mental systems believe.”)</a:t>
            </a:r>
          </a:p>
          <a:p>
            <a:endParaRPr lang="en-GB" sz="1680" dirty="0"/>
          </a:p>
          <a:p>
            <a:r>
              <a:rPr lang="en-GB" dirty="0"/>
              <a:t>There is a social cost to not attempting to answer your questions  </a:t>
            </a:r>
            <a:r>
              <a:rPr lang="en-GB" sz="1680" dirty="0"/>
              <a:t>(Flynn &amp; Lake, 2008, “. If you need help, just ask: Underestimating compliance with direct requests for help”)</a:t>
            </a:r>
            <a:endParaRPr lang="en-US" dirty="0"/>
          </a:p>
        </p:txBody>
      </p:sp>
    </p:spTree>
    <p:extLst>
      <p:ext uri="{BB962C8B-B14F-4D97-AF65-F5344CB8AC3E}">
        <p14:creationId xmlns:p14="http://schemas.microsoft.com/office/powerpoint/2010/main" val="115607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C2C6-961E-462B-B99D-611D347EE13D}"/>
              </a:ext>
            </a:extLst>
          </p:cNvPr>
          <p:cNvSpPr>
            <a:spLocks noGrp="1"/>
          </p:cNvSpPr>
          <p:nvPr>
            <p:ph type="title"/>
          </p:nvPr>
        </p:nvSpPr>
        <p:spPr>
          <a:xfrm>
            <a:off x="838200" y="128532"/>
            <a:ext cx="10515600" cy="1325563"/>
          </a:xfrm>
        </p:spPr>
        <p:txBody>
          <a:bodyPr>
            <a:normAutofit/>
          </a:bodyPr>
          <a:lstStyle/>
          <a:p>
            <a:r>
              <a:rPr lang="en-GB" sz="3600" dirty="0">
                <a:ea typeface="+mn-ea"/>
                <a:cs typeface="+mn-cs"/>
              </a:rPr>
              <a:t>Questioning Strategies and Power</a:t>
            </a:r>
          </a:p>
        </p:txBody>
      </p:sp>
      <p:graphicFrame>
        <p:nvGraphicFramePr>
          <p:cNvPr id="4" name="Table 4">
            <a:extLst>
              <a:ext uri="{FF2B5EF4-FFF2-40B4-BE49-F238E27FC236}">
                <a16:creationId xmlns:a16="http://schemas.microsoft.com/office/drawing/2014/main" id="{A335C72C-81E9-4F30-AADE-EFD71B87F9D9}"/>
              </a:ext>
            </a:extLst>
          </p:cNvPr>
          <p:cNvGraphicFramePr>
            <a:graphicFrameLocks noGrp="1"/>
          </p:cNvGraphicFramePr>
          <p:nvPr>
            <p:extLst>
              <p:ext uri="{D42A27DB-BD31-4B8C-83A1-F6EECF244321}">
                <p14:modId xmlns:p14="http://schemas.microsoft.com/office/powerpoint/2010/main" val="4236119966"/>
              </p:ext>
            </p:extLst>
          </p:nvPr>
        </p:nvGraphicFramePr>
        <p:xfrm>
          <a:off x="838200" y="1211724"/>
          <a:ext cx="10819224" cy="5083515"/>
        </p:xfrm>
        <a:graphic>
          <a:graphicData uri="http://schemas.openxmlformats.org/drawingml/2006/table">
            <a:tbl>
              <a:tblPr firstRow="1" bandRow="1">
                <a:tableStyleId>{5940675A-B579-460E-94D1-54222C63F5DA}</a:tableStyleId>
              </a:tblPr>
              <a:tblGrid>
                <a:gridCol w="4076901">
                  <a:extLst>
                    <a:ext uri="{9D8B030D-6E8A-4147-A177-3AD203B41FA5}">
                      <a16:colId xmlns:a16="http://schemas.microsoft.com/office/drawing/2014/main" val="1252355692"/>
                    </a:ext>
                  </a:extLst>
                </a:gridCol>
                <a:gridCol w="6742323">
                  <a:extLst>
                    <a:ext uri="{9D8B030D-6E8A-4147-A177-3AD203B41FA5}">
                      <a16:colId xmlns:a16="http://schemas.microsoft.com/office/drawing/2014/main" val="2875531431"/>
                    </a:ext>
                  </a:extLst>
                </a:gridCol>
              </a:tblGrid>
              <a:tr h="467169">
                <a:tc>
                  <a:txBody>
                    <a:bodyPr/>
                    <a:lstStyle/>
                    <a:p>
                      <a:pPr algn="ctr"/>
                      <a:r>
                        <a:rPr lang="en-GB" sz="2000" dirty="0">
                          <a:latin typeface="+mj-lt"/>
                        </a:rPr>
                        <a:t>Type of Question</a:t>
                      </a:r>
                    </a:p>
                  </a:txBody>
                  <a:tcPr/>
                </a:tc>
                <a:tc>
                  <a:txBody>
                    <a:bodyPr/>
                    <a:lstStyle/>
                    <a:p>
                      <a:pPr algn="ctr"/>
                      <a:r>
                        <a:rPr lang="en-GB" sz="2000" dirty="0">
                          <a:latin typeface="+mj-lt"/>
                        </a:rPr>
                        <a:t>Power and effect</a:t>
                      </a:r>
                    </a:p>
                  </a:txBody>
                  <a:tcPr/>
                </a:tc>
                <a:extLst>
                  <a:ext uri="{0D108BD9-81ED-4DB2-BD59-A6C34878D82A}">
                    <a16:rowId xmlns:a16="http://schemas.microsoft.com/office/drawing/2014/main" val="2445224251"/>
                  </a:ext>
                </a:extLst>
              </a:tr>
              <a:tr h="575962">
                <a:tc>
                  <a:txBody>
                    <a:bodyPr/>
                    <a:lstStyle/>
                    <a:p>
                      <a:r>
                        <a:rPr lang="en-GB" sz="1800" dirty="0"/>
                        <a:t>‘</a:t>
                      </a:r>
                      <a:r>
                        <a:rPr lang="en-GB" sz="2000" dirty="0"/>
                        <a:t>WH’ questions:</a:t>
                      </a:r>
                    </a:p>
                    <a:p>
                      <a:r>
                        <a:rPr lang="en-GB" sz="2000" dirty="0"/>
                        <a:t>who, where, what , why, how</a:t>
                      </a:r>
                    </a:p>
                  </a:txBody>
                  <a:tcPr/>
                </a:tc>
                <a:tc>
                  <a:txBody>
                    <a:bodyPr/>
                    <a:lstStyle/>
                    <a:p>
                      <a:r>
                        <a:rPr lang="en-GB" sz="2000" b="1" dirty="0"/>
                        <a:t>Allows a wide range of responses</a:t>
                      </a:r>
                    </a:p>
                  </a:txBody>
                  <a:tcPr/>
                </a:tc>
                <a:extLst>
                  <a:ext uri="{0D108BD9-81ED-4DB2-BD59-A6C34878D82A}">
                    <a16:rowId xmlns:a16="http://schemas.microsoft.com/office/drawing/2014/main" val="2569482985"/>
                  </a:ext>
                </a:extLst>
              </a:tr>
              <a:tr h="575962">
                <a:tc>
                  <a:txBody>
                    <a:bodyPr/>
                    <a:lstStyle/>
                    <a:p>
                      <a:r>
                        <a:rPr lang="en-GB" sz="1800" dirty="0"/>
                        <a:t>Yes/ No question</a:t>
                      </a:r>
                    </a:p>
                    <a:p>
                      <a:r>
                        <a:rPr lang="en-GB" sz="1800" dirty="0"/>
                        <a:t>[polar or digital questions]</a:t>
                      </a:r>
                    </a:p>
                  </a:txBody>
                  <a:tcPr/>
                </a:tc>
                <a:tc>
                  <a:txBody>
                    <a:bodyPr/>
                    <a:lstStyle/>
                    <a:p>
                      <a:r>
                        <a:rPr lang="en-GB" sz="1800" b="1" dirty="0"/>
                        <a:t>To restrict and channel the listener to the questioner’s advantage</a:t>
                      </a:r>
                    </a:p>
                    <a:p>
                      <a:r>
                        <a:rPr lang="en-GB" sz="1800" i="1" dirty="0"/>
                        <a:t>e.g., there are many others waiting to buy, you don’t want to regret not buying it?</a:t>
                      </a:r>
                    </a:p>
                  </a:txBody>
                  <a:tcPr/>
                </a:tc>
                <a:extLst>
                  <a:ext uri="{0D108BD9-81ED-4DB2-BD59-A6C34878D82A}">
                    <a16:rowId xmlns:a16="http://schemas.microsoft.com/office/drawing/2014/main" val="1081473475"/>
                  </a:ext>
                </a:extLst>
              </a:tr>
              <a:tr h="575962">
                <a:tc>
                  <a:txBody>
                    <a:bodyPr/>
                    <a:lstStyle/>
                    <a:p>
                      <a:r>
                        <a:rPr lang="en-GB" sz="1800" dirty="0"/>
                        <a:t>Either/ Or question</a:t>
                      </a:r>
                    </a:p>
                  </a:txBody>
                  <a:tcPr/>
                </a:tc>
                <a:tc>
                  <a:txBody>
                    <a:bodyPr/>
                    <a:lstStyle/>
                    <a:p>
                      <a:r>
                        <a:rPr lang="en-GB" sz="1800" b="1" dirty="0"/>
                        <a:t>The restrict options to suit the questioner</a:t>
                      </a:r>
                    </a:p>
                    <a:p>
                      <a:r>
                        <a:rPr lang="en-GB" sz="1800" i="1" dirty="0"/>
                        <a:t>e.g., you can have more pay or more holidays but not both</a:t>
                      </a:r>
                    </a:p>
                  </a:txBody>
                  <a:tcPr/>
                </a:tc>
                <a:extLst>
                  <a:ext uri="{0D108BD9-81ED-4DB2-BD59-A6C34878D82A}">
                    <a16:rowId xmlns:a16="http://schemas.microsoft.com/office/drawing/2014/main" val="1446801455"/>
                  </a:ext>
                </a:extLst>
              </a:tr>
              <a:tr h="467169">
                <a:tc>
                  <a:txBody>
                    <a:bodyPr/>
                    <a:lstStyle/>
                    <a:p>
                      <a:r>
                        <a:rPr lang="en-GB" sz="1800" dirty="0"/>
                        <a:t>Referential questions</a:t>
                      </a:r>
                    </a:p>
                  </a:txBody>
                  <a:tcPr/>
                </a:tc>
                <a:tc>
                  <a:txBody>
                    <a:bodyPr/>
                    <a:lstStyle/>
                    <a:p>
                      <a:r>
                        <a:rPr lang="en-GB" sz="1800" b="1" dirty="0"/>
                        <a:t>‘Socratic’ – designed to teach</a:t>
                      </a:r>
                    </a:p>
                    <a:p>
                      <a:r>
                        <a:rPr lang="en-GB" sz="1800" i="1" dirty="0"/>
                        <a:t>e.g., have you thought about the position of the other party</a:t>
                      </a:r>
                    </a:p>
                  </a:txBody>
                  <a:tcPr/>
                </a:tc>
                <a:extLst>
                  <a:ext uri="{0D108BD9-81ED-4DB2-BD59-A6C34878D82A}">
                    <a16:rowId xmlns:a16="http://schemas.microsoft.com/office/drawing/2014/main" val="1142676255"/>
                  </a:ext>
                </a:extLst>
              </a:tr>
              <a:tr h="806346">
                <a:tc>
                  <a:txBody>
                    <a:bodyPr/>
                    <a:lstStyle/>
                    <a:p>
                      <a:r>
                        <a:rPr lang="en-GB" sz="1800" dirty="0"/>
                        <a:t>Confirmation questions </a:t>
                      </a:r>
                    </a:p>
                  </a:txBody>
                  <a:tcPr/>
                </a:tc>
                <a:tc>
                  <a:txBody>
                    <a:bodyPr/>
                    <a:lstStyle/>
                    <a:p>
                      <a:r>
                        <a:rPr lang="en-GB" sz="1800" b="1" dirty="0"/>
                        <a:t>Seeking confirmation or agreement</a:t>
                      </a:r>
                    </a:p>
                    <a:p>
                      <a:r>
                        <a:rPr lang="en-GB" sz="1800" i="1" dirty="0"/>
                        <a:t>e.g.,, do you think this will work?</a:t>
                      </a:r>
                    </a:p>
                    <a:p>
                      <a:r>
                        <a:rPr lang="en-GB" sz="1800" i="1" dirty="0"/>
                        <a:t>e.g., do we have a deal?</a:t>
                      </a:r>
                    </a:p>
                  </a:txBody>
                  <a:tcPr/>
                </a:tc>
                <a:extLst>
                  <a:ext uri="{0D108BD9-81ED-4DB2-BD59-A6C34878D82A}">
                    <a16:rowId xmlns:a16="http://schemas.microsoft.com/office/drawing/2014/main" val="2044699732"/>
                  </a:ext>
                </a:extLst>
              </a:tr>
              <a:tr h="806346">
                <a:tc>
                  <a:txBody>
                    <a:bodyPr/>
                    <a:lstStyle/>
                    <a:p>
                      <a:r>
                        <a:rPr lang="en-GB" sz="1800" dirty="0"/>
                        <a:t>Rhetorical questions</a:t>
                      </a:r>
                    </a:p>
                  </a:txBody>
                  <a:tcPr/>
                </a:tc>
                <a:tc>
                  <a:txBody>
                    <a:bodyPr/>
                    <a:lstStyle/>
                    <a:p>
                      <a:r>
                        <a:rPr lang="en-GB" sz="1800" b="1" dirty="0"/>
                        <a:t>For effect –no answering move is allowed</a:t>
                      </a:r>
                    </a:p>
                    <a:p>
                      <a:r>
                        <a:rPr lang="en-GB" sz="1800" i="1" dirty="0"/>
                        <a:t>e.g., So what will be the barriers…they will be…</a:t>
                      </a:r>
                    </a:p>
                  </a:txBody>
                  <a:tcPr/>
                </a:tc>
                <a:extLst>
                  <a:ext uri="{0D108BD9-81ED-4DB2-BD59-A6C34878D82A}">
                    <a16:rowId xmlns:a16="http://schemas.microsoft.com/office/drawing/2014/main" val="4035001117"/>
                  </a:ext>
                </a:extLst>
              </a:tr>
            </a:tbl>
          </a:graphicData>
        </a:graphic>
      </p:graphicFrame>
    </p:spTree>
    <p:extLst>
      <p:ext uri="{BB962C8B-B14F-4D97-AF65-F5344CB8AC3E}">
        <p14:creationId xmlns:p14="http://schemas.microsoft.com/office/powerpoint/2010/main" val="8691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62CC6-328F-4ED6-A86B-596F3CFBB5A0}"/>
              </a:ext>
            </a:extLst>
          </p:cNvPr>
          <p:cNvSpPr>
            <a:spLocks noGrp="1"/>
          </p:cNvSpPr>
          <p:nvPr>
            <p:ph type="title"/>
          </p:nvPr>
        </p:nvSpPr>
        <p:spPr/>
        <p:txBody>
          <a:bodyPr>
            <a:normAutofit/>
          </a:bodyPr>
          <a:lstStyle/>
          <a:p>
            <a:r>
              <a:rPr lang="en-GB" sz="3600" dirty="0">
                <a:ea typeface="+mn-ea"/>
                <a:cs typeface="+mn-cs"/>
              </a:rPr>
              <a:t>Respectful inquiry</a:t>
            </a:r>
          </a:p>
        </p:txBody>
      </p:sp>
      <p:sp>
        <p:nvSpPr>
          <p:cNvPr id="3" name="Content Placeholder 2">
            <a:extLst>
              <a:ext uri="{FF2B5EF4-FFF2-40B4-BE49-F238E27FC236}">
                <a16:creationId xmlns:a16="http://schemas.microsoft.com/office/drawing/2014/main" id="{F4671A54-99D5-4DC6-8B50-318F86AC6830}"/>
              </a:ext>
            </a:extLst>
          </p:cNvPr>
          <p:cNvSpPr>
            <a:spLocks noGrp="1"/>
          </p:cNvSpPr>
          <p:nvPr>
            <p:ph idx="1"/>
          </p:nvPr>
        </p:nvSpPr>
        <p:spPr>
          <a:xfrm>
            <a:off x="937171" y="1810378"/>
            <a:ext cx="9247057" cy="2212153"/>
          </a:xfrm>
        </p:spPr>
        <p:txBody>
          <a:bodyPr/>
          <a:lstStyle/>
          <a:p>
            <a:pPr marL="0" indent="0">
              <a:buNone/>
            </a:pPr>
            <a:r>
              <a:rPr lang="en-GB" dirty="0"/>
              <a:t>Respectful inquiry as the multidimensional construct of asking questions in an open way and subsequently listening attentively, which, in their interplay, signal the degree to which a person invites an addressee to (continue to) share his/her thoughts on a subject during a conversational episode. </a:t>
            </a:r>
          </a:p>
        </p:txBody>
      </p:sp>
      <p:sp>
        <p:nvSpPr>
          <p:cNvPr id="4" name="Rectangle 3">
            <a:extLst>
              <a:ext uri="{FF2B5EF4-FFF2-40B4-BE49-F238E27FC236}">
                <a16:creationId xmlns:a16="http://schemas.microsoft.com/office/drawing/2014/main" id="{675E9C70-E99D-4F30-9AF7-F5C1ECBD2F09}"/>
              </a:ext>
            </a:extLst>
          </p:cNvPr>
          <p:cNvSpPr/>
          <p:nvPr/>
        </p:nvSpPr>
        <p:spPr>
          <a:xfrm>
            <a:off x="668566" y="6354375"/>
            <a:ext cx="10248815" cy="276999"/>
          </a:xfrm>
          <a:prstGeom prst="rect">
            <a:avLst/>
          </a:prstGeom>
        </p:spPr>
        <p:txBody>
          <a:bodyPr wrap="square">
            <a:spAutoFit/>
          </a:bodyPr>
          <a:lstStyle/>
          <a:p>
            <a:r>
              <a:rPr lang="en-GB" sz="1000" dirty="0">
                <a:solidFill>
                  <a:srgbClr val="222222"/>
                </a:solidFill>
              </a:rPr>
              <a:t>Van </a:t>
            </a:r>
            <a:r>
              <a:rPr lang="en-GB" sz="1000" dirty="0" err="1">
                <a:solidFill>
                  <a:srgbClr val="222222"/>
                </a:solidFill>
              </a:rPr>
              <a:t>Quaquebeke</a:t>
            </a:r>
            <a:r>
              <a:rPr lang="en-GB" sz="1000" dirty="0">
                <a:solidFill>
                  <a:srgbClr val="222222"/>
                </a:solidFill>
              </a:rPr>
              <a:t>, N. and </a:t>
            </a:r>
            <a:r>
              <a:rPr lang="en-GB" sz="1000" dirty="0" err="1">
                <a:solidFill>
                  <a:srgbClr val="222222"/>
                </a:solidFill>
              </a:rPr>
              <a:t>Felps</a:t>
            </a:r>
            <a:r>
              <a:rPr lang="en-GB" sz="1000" dirty="0">
                <a:solidFill>
                  <a:srgbClr val="222222"/>
                </a:solidFill>
              </a:rPr>
              <a:t>, W., 2018. Respectful inquiry: A motivational account of leading through asking questions and listening. </a:t>
            </a:r>
            <a:r>
              <a:rPr lang="en-GB" sz="1000" i="1" dirty="0">
                <a:solidFill>
                  <a:srgbClr val="222222"/>
                </a:solidFill>
              </a:rPr>
              <a:t>Academy of Management Review</a:t>
            </a:r>
            <a:r>
              <a:rPr lang="en-GB" sz="1000" dirty="0">
                <a:solidFill>
                  <a:srgbClr val="222222"/>
                </a:solidFill>
              </a:rPr>
              <a:t>, </a:t>
            </a:r>
            <a:r>
              <a:rPr lang="en-GB" sz="1000" i="1" dirty="0">
                <a:solidFill>
                  <a:srgbClr val="222222"/>
                </a:solidFill>
              </a:rPr>
              <a:t>43</a:t>
            </a:r>
            <a:r>
              <a:rPr lang="en-GB" sz="1000" dirty="0">
                <a:solidFill>
                  <a:srgbClr val="222222"/>
                </a:solidFill>
              </a:rPr>
              <a:t>(1), pp.5-27</a:t>
            </a:r>
            <a:r>
              <a:rPr lang="en-GB" sz="1200" dirty="0">
                <a:solidFill>
                  <a:srgbClr val="222222"/>
                </a:solidFill>
                <a:latin typeface="Arial" panose="020B0604020202020204" pitchFamily="34" charset="0"/>
              </a:rPr>
              <a:t>.</a:t>
            </a:r>
            <a:endParaRPr lang="en-GB" sz="1200" dirty="0"/>
          </a:p>
        </p:txBody>
      </p:sp>
      <p:sp>
        <p:nvSpPr>
          <p:cNvPr id="11" name="TextBox 10">
            <a:extLst>
              <a:ext uri="{FF2B5EF4-FFF2-40B4-BE49-F238E27FC236}">
                <a16:creationId xmlns:a16="http://schemas.microsoft.com/office/drawing/2014/main" id="{D75EA858-988C-4290-9887-B3B3E18F47A5}"/>
              </a:ext>
            </a:extLst>
          </p:cNvPr>
          <p:cNvSpPr txBox="1"/>
          <p:nvPr/>
        </p:nvSpPr>
        <p:spPr>
          <a:xfrm>
            <a:off x="8425472" y="6492875"/>
            <a:ext cx="184731" cy="424732"/>
          </a:xfrm>
          <a:prstGeom prst="rect">
            <a:avLst/>
          </a:prstGeom>
          <a:noFill/>
        </p:spPr>
        <p:txBody>
          <a:bodyPr wrap="none" rtlCol="0">
            <a:spAutoFit/>
          </a:bodyPr>
          <a:lstStyle/>
          <a:p>
            <a:endParaRPr lang="en-GB" sz="2160" dirty="0"/>
          </a:p>
        </p:txBody>
      </p:sp>
    </p:spTree>
    <p:extLst>
      <p:ext uri="{BB962C8B-B14F-4D97-AF65-F5344CB8AC3E}">
        <p14:creationId xmlns:p14="http://schemas.microsoft.com/office/powerpoint/2010/main" val="11149264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62CC6-328F-4ED6-A86B-596F3CFBB5A0}"/>
              </a:ext>
            </a:extLst>
          </p:cNvPr>
          <p:cNvSpPr>
            <a:spLocks noGrp="1"/>
          </p:cNvSpPr>
          <p:nvPr>
            <p:ph type="title"/>
          </p:nvPr>
        </p:nvSpPr>
        <p:spPr/>
        <p:txBody>
          <a:bodyPr>
            <a:normAutofit/>
          </a:bodyPr>
          <a:lstStyle/>
          <a:p>
            <a:r>
              <a:rPr lang="en-GB" sz="3600" dirty="0">
                <a:ea typeface="+mn-ea"/>
                <a:cs typeface="+mn-cs"/>
              </a:rPr>
              <a:t>Respectful inquiry</a:t>
            </a:r>
          </a:p>
        </p:txBody>
      </p:sp>
      <p:sp>
        <p:nvSpPr>
          <p:cNvPr id="3" name="Content Placeholder 2">
            <a:extLst>
              <a:ext uri="{FF2B5EF4-FFF2-40B4-BE49-F238E27FC236}">
                <a16:creationId xmlns:a16="http://schemas.microsoft.com/office/drawing/2014/main" id="{F4671A54-99D5-4DC6-8B50-318F86AC6830}"/>
              </a:ext>
            </a:extLst>
          </p:cNvPr>
          <p:cNvSpPr>
            <a:spLocks noGrp="1"/>
          </p:cNvSpPr>
          <p:nvPr>
            <p:ph idx="1"/>
          </p:nvPr>
        </p:nvSpPr>
        <p:spPr>
          <a:xfrm>
            <a:off x="1435934" y="1862174"/>
            <a:ext cx="9247057" cy="2212153"/>
          </a:xfrm>
        </p:spPr>
        <p:txBody>
          <a:bodyPr/>
          <a:lstStyle/>
          <a:p>
            <a:pPr marL="0" indent="0">
              <a:buNone/>
            </a:pPr>
            <a:r>
              <a:rPr lang="en-GB" dirty="0"/>
              <a:t>Respectful inquiry as the multidimensional construct of asking questions in an open way and subsequently listening attentively, which, in their interplay, signal the degree to which a person invites an addressee to (continue to) share his/her thoughts on a subject during a conversational episode. </a:t>
            </a:r>
          </a:p>
        </p:txBody>
      </p:sp>
      <p:sp>
        <p:nvSpPr>
          <p:cNvPr id="5" name="TextBox 4">
            <a:extLst>
              <a:ext uri="{FF2B5EF4-FFF2-40B4-BE49-F238E27FC236}">
                <a16:creationId xmlns:a16="http://schemas.microsoft.com/office/drawing/2014/main" id="{7C9625D0-5B93-49EC-BDBF-7EEC0969187A}"/>
              </a:ext>
            </a:extLst>
          </p:cNvPr>
          <p:cNvSpPr txBox="1"/>
          <p:nvPr/>
        </p:nvSpPr>
        <p:spPr>
          <a:xfrm>
            <a:off x="5572620" y="190758"/>
            <a:ext cx="2783891" cy="707886"/>
          </a:xfrm>
          <a:prstGeom prst="rect">
            <a:avLst/>
          </a:prstGeom>
          <a:solidFill>
            <a:schemeClr val="accent2">
              <a:lumMod val="20000"/>
              <a:lumOff val="80000"/>
            </a:schemeClr>
          </a:solidFill>
        </p:spPr>
        <p:txBody>
          <a:bodyPr wrap="square" rtlCol="0">
            <a:spAutoFit/>
          </a:bodyPr>
          <a:lstStyle/>
          <a:p>
            <a:r>
              <a:rPr lang="en-GB" sz="2000" dirty="0"/>
              <a:t>Allow the person to talk – do not </a:t>
            </a:r>
            <a:r>
              <a:rPr lang="en-GB" sz="2000" b="1" dirty="0"/>
              <a:t>assume</a:t>
            </a:r>
            <a:endParaRPr lang="en-GB" sz="2000" dirty="0"/>
          </a:p>
        </p:txBody>
      </p:sp>
      <p:cxnSp>
        <p:nvCxnSpPr>
          <p:cNvPr id="7" name="Straight Arrow Connector 6">
            <a:extLst>
              <a:ext uri="{FF2B5EF4-FFF2-40B4-BE49-F238E27FC236}">
                <a16:creationId xmlns:a16="http://schemas.microsoft.com/office/drawing/2014/main" id="{EF305BE2-7AD5-4893-8164-0A623463FC3F}"/>
              </a:ext>
            </a:extLst>
          </p:cNvPr>
          <p:cNvCxnSpPr>
            <a:cxnSpLocks/>
          </p:cNvCxnSpPr>
          <p:nvPr/>
        </p:nvCxnSpPr>
        <p:spPr>
          <a:xfrm flipH="1">
            <a:off x="2837046" y="1277163"/>
            <a:ext cx="2719309" cy="6600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AB05BFC-A939-41BE-BEC3-7F467E7D0ADF}"/>
              </a:ext>
            </a:extLst>
          </p:cNvPr>
          <p:cNvSpPr txBox="1"/>
          <p:nvPr/>
        </p:nvSpPr>
        <p:spPr>
          <a:xfrm>
            <a:off x="648487" y="3963034"/>
            <a:ext cx="4338175" cy="1064907"/>
          </a:xfrm>
          <a:prstGeom prst="rect">
            <a:avLst/>
          </a:prstGeom>
          <a:solidFill>
            <a:schemeClr val="accent5">
              <a:lumMod val="20000"/>
              <a:lumOff val="80000"/>
            </a:schemeClr>
          </a:solidFill>
        </p:spPr>
        <p:txBody>
          <a:bodyPr wrap="none" rtlCol="0">
            <a:spAutoFit/>
          </a:bodyPr>
          <a:lstStyle/>
          <a:p>
            <a:r>
              <a:rPr lang="en-GB" sz="2000" b="1" dirty="0"/>
              <a:t>Purposeful questions </a:t>
            </a:r>
            <a:r>
              <a:rPr lang="en-GB" sz="2000" dirty="0"/>
              <a:t>– not designed</a:t>
            </a:r>
          </a:p>
          <a:p>
            <a:r>
              <a:rPr lang="en-GB" sz="2000" dirty="0"/>
              <a:t>to evade or distract or abuse of power..</a:t>
            </a:r>
            <a:r>
              <a:rPr lang="en-GB" sz="2160" dirty="0"/>
              <a:t>.</a:t>
            </a:r>
          </a:p>
          <a:p>
            <a:r>
              <a:rPr lang="en-GB" sz="2160" dirty="0"/>
              <a:t>…used to </a:t>
            </a:r>
            <a:r>
              <a:rPr lang="en-GB" sz="2160" dirty="0" err="1"/>
              <a:t>explor</a:t>
            </a:r>
            <a:endParaRPr lang="en-GB" sz="2160" dirty="0"/>
          </a:p>
        </p:txBody>
      </p:sp>
      <p:cxnSp>
        <p:nvCxnSpPr>
          <p:cNvPr id="10" name="Straight Arrow Connector 9">
            <a:extLst>
              <a:ext uri="{FF2B5EF4-FFF2-40B4-BE49-F238E27FC236}">
                <a16:creationId xmlns:a16="http://schemas.microsoft.com/office/drawing/2014/main" id="{31DBBD4D-E4F7-4CB8-9418-10958D71CCCE}"/>
              </a:ext>
            </a:extLst>
          </p:cNvPr>
          <p:cNvCxnSpPr>
            <a:cxnSpLocks/>
          </p:cNvCxnSpPr>
          <p:nvPr/>
        </p:nvCxnSpPr>
        <p:spPr>
          <a:xfrm flipV="1">
            <a:off x="1157387" y="2529165"/>
            <a:ext cx="1143103" cy="12982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75EA858-988C-4290-9887-B3B3E18F47A5}"/>
              </a:ext>
            </a:extLst>
          </p:cNvPr>
          <p:cNvSpPr txBox="1"/>
          <p:nvPr/>
        </p:nvSpPr>
        <p:spPr>
          <a:xfrm>
            <a:off x="8425472" y="6492875"/>
            <a:ext cx="184731" cy="424732"/>
          </a:xfrm>
          <a:prstGeom prst="rect">
            <a:avLst/>
          </a:prstGeom>
          <a:noFill/>
        </p:spPr>
        <p:txBody>
          <a:bodyPr wrap="none" rtlCol="0">
            <a:spAutoFit/>
          </a:bodyPr>
          <a:lstStyle/>
          <a:p>
            <a:endParaRPr lang="en-GB" sz="2160" dirty="0"/>
          </a:p>
        </p:txBody>
      </p:sp>
      <p:sp>
        <p:nvSpPr>
          <p:cNvPr id="13" name="TextBox 12">
            <a:extLst>
              <a:ext uri="{FF2B5EF4-FFF2-40B4-BE49-F238E27FC236}">
                <a16:creationId xmlns:a16="http://schemas.microsoft.com/office/drawing/2014/main" id="{88C30569-AD2A-494C-ACED-2224DF89AF32}"/>
              </a:ext>
            </a:extLst>
          </p:cNvPr>
          <p:cNvSpPr txBox="1"/>
          <p:nvPr/>
        </p:nvSpPr>
        <p:spPr>
          <a:xfrm>
            <a:off x="6201149" y="4811843"/>
            <a:ext cx="3438556" cy="1323439"/>
          </a:xfrm>
          <a:prstGeom prst="rect">
            <a:avLst/>
          </a:prstGeom>
          <a:solidFill>
            <a:schemeClr val="accent4">
              <a:lumMod val="20000"/>
              <a:lumOff val="80000"/>
            </a:schemeClr>
          </a:solidFill>
        </p:spPr>
        <p:txBody>
          <a:bodyPr wrap="square" rtlCol="0">
            <a:spAutoFit/>
          </a:bodyPr>
          <a:lstStyle/>
          <a:p>
            <a:r>
              <a:rPr lang="en-GB" sz="2000" b="1" dirty="0"/>
              <a:t>Closed</a:t>
            </a:r>
            <a:r>
              <a:rPr lang="en-GB" sz="2000" dirty="0"/>
              <a:t> – yes/no</a:t>
            </a:r>
          </a:p>
          <a:p>
            <a:r>
              <a:rPr lang="en-GB" sz="2000" b="1" dirty="0"/>
              <a:t>Limited openness </a:t>
            </a:r>
            <a:r>
              <a:rPr lang="en-GB" sz="2000" dirty="0"/>
              <a:t>– giving a choice/ directing discussion</a:t>
            </a:r>
          </a:p>
          <a:p>
            <a:r>
              <a:rPr lang="en-GB" sz="2000" b="1" dirty="0"/>
              <a:t>Open</a:t>
            </a:r>
            <a:r>
              <a:rPr lang="en-GB" sz="2000" dirty="0"/>
              <a:t> – seeking information</a:t>
            </a:r>
          </a:p>
        </p:txBody>
      </p:sp>
      <p:sp>
        <p:nvSpPr>
          <p:cNvPr id="14" name="TextBox 13">
            <a:extLst>
              <a:ext uri="{FF2B5EF4-FFF2-40B4-BE49-F238E27FC236}">
                <a16:creationId xmlns:a16="http://schemas.microsoft.com/office/drawing/2014/main" id="{A2453DC9-22FC-45D3-8289-5B2A46C8D580}"/>
              </a:ext>
            </a:extLst>
          </p:cNvPr>
          <p:cNvSpPr txBox="1"/>
          <p:nvPr/>
        </p:nvSpPr>
        <p:spPr>
          <a:xfrm>
            <a:off x="10304969" y="3852481"/>
            <a:ext cx="1822376" cy="1323439"/>
          </a:xfrm>
          <a:prstGeom prst="rect">
            <a:avLst/>
          </a:prstGeom>
          <a:solidFill>
            <a:schemeClr val="accent6">
              <a:lumMod val="20000"/>
              <a:lumOff val="80000"/>
            </a:schemeClr>
          </a:solidFill>
        </p:spPr>
        <p:txBody>
          <a:bodyPr wrap="square" rtlCol="0">
            <a:spAutoFit/>
          </a:bodyPr>
          <a:lstStyle/>
          <a:p>
            <a:r>
              <a:rPr lang="en-GB" sz="2000" b="1" dirty="0"/>
              <a:t>Defining and Resolving the Problem…</a:t>
            </a:r>
          </a:p>
          <a:p>
            <a:r>
              <a:rPr lang="en-GB" sz="2000" b="1" dirty="0"/>
              <a:t>…JOINTLY</a:t>
            </a:r>
          </a:p>
        </p:txBody>
      </p:sp>
      <p:cxnSp>
        <p:nvCxnSpPr>
          <p:cNvPr id="16" name="Straight Arrow Connector 15">
            <a:extLst>
              <a:ext uri="{FF2B5EF4-FFF2-40B4-BE49-F238E27FC236}">
                <a16:creationId xmlns:a16="http://schemas.microsoft.com/office/drawing/2014/main" id="{321F89DE-1C1F-4C78-8D54-83DB2EB01D43}"/>
              </a:ext>
            </a:extLst>
          </p:cNvPr>
          <p:cNvCxnSpPr>
            <a:cxnSpLocks/>
          </p:cNvCxnSpPr>
          <p:nvPr/>
        </p:nvCxnSpPr>
        <p:spPr>
          <a:xfrm flipH="1" flipV="1">
            <a:off x="6201149" y="3036366"/>
            <a:ext cx="3857251" cy="15163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DBCB5BA-2D68-4E49-83BA-AE15BCC2FC00}"/>
              </a:ext>
            </a:extLst>
          </p:cNvPr>
          <p:cNvCxnSpPr>
            <a:cxnSpLocks/>
          </p:cNvCxnSpPr>
          <p:nvPr/>
        </p:nvCxnSpPr>
        <p:spPr>
          <a:xfrm flipH="1" flipV="1">
            <a:off x="4419559" y="2633193"/>
            <a:ext cx="2138259" cy="20869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5DC5A8A-3004-4ED1-96AD-14D6FD3265A0}"/>
              </a:ext>
            </a:extLst>
          </p:cNvPr>
          <p:cNvCxnSpPr>
            <a:cxnSpLocks/>
          </p:cNvCxnSpPr>
          <p:nvPr/>
        </p:nvCxnSpPr>
        <p:spPr>
          <a:xfrm flipH="1">
            <a:off x="8964837" y="1100744"/>
            <a:ext cx="1093563" cy="12973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C87075A-C68E-452D-9D7D-02CEC46834DA}"/>
              </a:ext>
            </a:extLst>
          </p:cNvPr>
          <p:cNvSpPr txBox="1"/>
          <p:nvPr/>
        </p:nvSpPr>
        <p:spPr>
          <a:xfrm>
            <a:off x="9863848" y="279382"/>
            <a:ext cx="2041826" cy="1323439"/>
          </a:xfrm>
          <a:prstGeom prst="rect">
            <a:avLst/>
          </a:prstGeom>
          <a:solidFill>
            <a:schemeClr val="accent6">
              <a:lumMod val="40000"/>
              <a:lumOff val="60000"/>
            </a:schemeClr>
          </a:solidFill>
        </p:spPr>
        <p:txBody>
          <a:bodyPr wrap="square" rtlCol="0">
            <a:spAutoFit/>
          </a:bodyPr>
          <a:lstStyle/>
          <a:p>
            <a:r>
              <a:rPr lang="en-GB" sz="2000" b="1" dirty="0"/>
              <a:t>Active listening</a:t>
            </a:r>
          </a:p>
          <a:p>
            <a:r>
              <a:rPr lang="en-GB" sz="2000" dirty="0"/>
              <a:t>Knowing the </a:t>
            </a:r>
            <a:r>
              <a:rPr lang="en-GB" sz="2000" b="1" dirty="0"/>
              <a:t>Discourse community</a:t>
            </a:r>
          </a:p>
        </p:txBody>
      </p:sp>
    </p:spTree>
    <p:extLst>
      <p:ext uri="{BB962C8B-B14F-4D97-AF65-F5344CB8AC3E}">
        <p14:creationId xmlns:p14="http://schemas.microsoft.com/office/powerpoint/2010/main" val="844606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3"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5F9F6-0FF8-405F-B78B-386F7E066752}"/>
              </a:ext>
            </a:extLst>
          </p:cNvPr>
          <p:cNvSpPr>
            <a:spLocks noGrp="1"/>
          </p:cNvSpPr>
          <p:nvPr>
            <p:ph type="ctrTitle"/>
          </p:nvPr>
        </p:nvSpPr>
        <p:spPr/>
        <p:txBody>
          <a:bodyPr/>
          <a:lstStyle/>
          <a:p>
            <a:r>
              <a:rPr lang="en-GB" dirty="0"/>
              <a:t>Negotiation as Story Telling</a:t>
            </a:r>
          </a:p>
        </p:txBody>
      </p:sp>
      <p:sp>
        <p:nvSpPr>
          <p:cNvPr id="3" name="Subtitle 2">
            <a:extLst>
              <a:ext uri="{FF2B5EF4-FFF2-40B4-BE49-F238E27FC236}">
                <a16:creationId xmlns:a16="http://schemas.microsoft.com/office/drawing/2014/main" id="{BFF07D67-C88C-4569-9DDD-93AE5B4C1091}"/>
              </a:ext>
            </a:extLst>
          </p:cNvPr>
          <p:cNvSpPr>
            <a:spLocks noGrp="1"/>
          </p:cNvSpPr>
          <p:nvPr>
            <p:ph type="subTitle" idx="1"/>
          </p:nvPr>
        </p:nvSpPr>
        <p:spPr/>
        <p:txBody>
          <a:bodyPr/>
          <a:lstStyle/>
          <a:p>
            <a:r>
              <a:rPr lang="en-GB" dirty="0"/>
              <a:t>When you persuade yourself</a:t>
            </a:r>
          </a:p>
        </p:txBody>
      </p:sp>
    </p:spTree>
    <p:extLst>
      <p:ext uri="{BB962C8B-B14F-4D97-AF65-F5344CB8AC3E}">
        <p14:creationId xmlns:p14="http://schemas.microsoft.com/office/powerpoint/2010/main" val="3573823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1E87303-7A3E-4F28-BE1B-0EDCA37B2135}"/>
              </a:ext>
            </a:extLst>
          </p:cNvPr>
          <p:cNvPicPr>
            <a:picLocks noChangeAspect="1"/>
          </p:cNvPicPr>
          <p:nvPr/>
        </p:nvPicPr>
        <p:blipFill>
          <a:blip r:embed="rId2"/>
          <a:stretch>
            <a:fillRect/>
          </a:stretch>
        </p:blipFill>
        <p:spPr>
          <a:xfrm>
            <a:off x="9848850" y="0"/>
            <a:ext cx="2343150" cy="2811780"/>
          </a:xfrm>
          <a:prstGeom prst="rect">
            <a:avLst/>
          </a:prstGeom>
        </p:spPr>
      </p:pic>
      <p:pic>
        <p:nvPicPr>
          <p:cNvPr id="7" name="Picture 6">
            <a:extLst>
              <a:ext uri="{FF2B5EF4-FFF2-40B4-BE49-F238E27FC236}">
                <a16:creationId xmlns:a16="http://schemas.microsoft.com/office/drawing/2014/main" id="{C17E32B0-30D7-41E9-B7E3-92E0E6E60389}"/>
              </a:ext>
            </a:extLst>
          </p:cNvPr>
          <p:cNvPicPr>
            <a:picLocks noChangeAspect="1"/>
          </p:cNvPicPr>
          <p:nvPr/>
        </p:nvPicPr>
        <p:blipFill>
          <a:blip r:embed="rId3"/>
          <a:stretch>
            <a:fillRect/>
          </a:stretch>
        </p:blipFill>
        <p:spPr>
          <a:xfrm>
            <a:off x="65599" y="3070592"/>
            <a:ext cx="5518077" cy="3690214"/>
          </a:xfrm>
          <a:prstGeom prst="rect">
            <a:avLst/>
          </a:prstGeom>
        </p:spPr>
      </p:pic>
      <p:sp>
        <p:nvSpPr>
          <p:cNvPr id="3" name="Rectangle 2">
            <a:extLst>
              <a:ext uri="{FF2B5EF4-FFF2-40B4-BE49-F238E27FC236}">
                <a16:creationId xmlns:a16="http://schemas.microsoft.com/office/drawing/2014/main" id="{B5D79236-F5B6-4BEF-AA07-8524E497D154}"/>
              </a:ext>
            </a:extLst>
          </p:cNvPr>
          <p:cNvSpPr/>
          <p:nvPr/>
        </p:nvSpPr>
        <p:spPr>
          <a:xfrm>
            <a:off x="2815590" y="0"/>
            <a:ext cx="2582392" cy="1938992"/>
          </a:xfrm>
          <a:prstGeom prst="rect">
            <a:avLst/>
          </a:prstGeom>
        </p:spPr>
        <p:txBody>
          <a:bodyPr wrap="square">
            <a:spAutoFit/>
          </a:bodyPr>
          <a:lstStyle/>
          <a:p>
            <a:r>
              <a:rPr lang="en-GB" sz="2000" dirty="0">
                <a:solidFill>
                  <a:srgbClr val="212529"/>
                </a:solidFill>
                <a:latin typeface="+mj-lt"/>
              </a:rPr>
              <a:t>"The human species</a:t>
            </a:r>
          </a:p>
          <a:p>
            <a:r>
              <a:rPr lang="en-GB" sz="2000" dirty="0">
                <a:solidFill>
                  <a:srgbClr val="212529"/>
                </a:solidFill>
                <a:latin typeface="+mj-lt"/>
              </a:rPr>
              <a:t>thinks in metaphors and learns through stories." </a:t>
            </a:r>
          </a:p>
          <a:p>
            <a:r>
              <a:rPr lang="en-GB" sz="2000" i="1" dirty="0">
                <a:solidFill>
                  <a:srgbClr val="212529"/>
                </a:solidFill>
                <a:latin typeface="+mj-lt"/>
              </a:rPr>
              <a:t>Mary Catherine Bateson</a:t>
            </a:r>
            <a:endParaRPr lang="en-GB" sz="2000" i="1" dirty="0">
              <a:latin typeface="+mj-lt"/>
            </a:endParaRPr>
          </a:p>
        </p:txBody>
      </p:sp>
      <p:sp>
        <p:nvSpPr>
          <p:cNvPr id="4" name="Rectangle 3">
            <a:extLst>
              <a:ext uri="{FF2B5EF4-FFF2-40B4-BE49-F238E27FC236}">
                <a16:creationId xmlns:a16="http://schemas.microsoft.com/office/drawing/2014/main" id="{5ED30AFD-7787-4BA3-98BF-E05D7D6DFF36}"/>
              </a:ext>
            </a:extLst>
          </p:cNvPr>
          <p:cNvSpPr/>
          <p:nvPr/>
        </p:nvSpPr>
        <p:spPr>
          <a:xfrm>
            <a:off x="5040245" y="2054929"/>
            <a:ext cx="3527273" cy="1015663"/>
          </a:xfrm>
          <a:prstGeom prst="rect">
            <a:avLst/>
          </a:prstGeom>
        </p:spPr>
        <p:txBody>
          <a:bodyPr wrap="square">
            <a:spAutoFit/>
          </a:bodyPr>
          <a:lstStyle/>
          <a:p>
            <a:r>
              <a:rPr lang="en-GB" sz="2000" dirty="0">
                <a:solidFill>
                  <a:srgbClr val="212529"/>
                </a:solidFill>
                <a:latin typeface="+mj-lt"/>
              </a:rPr>
              <a:t>"Those who tell the stories</a:t>
            </a:r>
          </a:p>
          <a:p>
            <a:r>
              <a:rPr lang="en-GB" sz="2000" dirty="0">
                <a:solidFill>
                  <a:srgbClr val="212529"/>
                </a:solidFill>
                <a:latin typeface="+mj-lt"/>
              </a:rPr>
              <a:t> rule the world." </a:t>
            </a:r>
          </a:p>
          <a:p>
            <a:r>
              <a:rPr lang="en-GB" sz="2000" i="1" dirty="0">
                <a:solidFill>
                  <a:srgbClr val="212529"/>
                </a:solidFill>
                <a:latin typeface="+mj-lt"/>
              </a:rPr>
              <a:t>Hopi American Indian proverb</a:t>
            </a:r>
          </a:p>
        </p:txBody>
      </p:sp>
      <p:sp>
        <p:nvSpPr>
          <p:cNvPr id="5" name="Rectangle 4">
            <a:extLst>
              <a:ext uri="{FF2B5EF4-FFF2-40B4-BE49-F238E27FC236}">
                <a16:creationId xmlns:a16="http://schemas.microsoft.com/office/drawing/2014/main" id="{A768BDDB-F74A-4729-8264-0638C02FFC0F}"/>
              </a:ext>
            </a:extLst>
          </p:cNvPr>
          <p:cNvSpPr/>
          <p:nvPr/>
        </p:nvSpPr>
        <p:spPr>
          <a:xfrm>
            <a:off x="7286187" y="139117"/>
            <a:ext cx="2718679" cy="1349925"/>
          </a:xfrm>
          <a:prstGeom prst="rect">
            <a:avLst/>
          </a:prstGeom>
        </p:spPr>
        <p:txBody>
          <a:bodyPr wrap="square">
            <a:spAutoFit/>
          </a:bodyPr>
          <a:lstStyle/>
          <a:p>
            <a:r>
              <a:rPr lang="en-GB" sz="2000" dirty="0">
                <a:solidFill>
                  <a:srgbClr val="212529"/>
                </a:solidFill>
                <a:latin typeface="+mj-lt"/>
              </a:rPr>
              <a:t>"Sometimes reality is too complex. </a:t>
            </a:r>
          </a:p>
          <a:p>
            <a:r>
              <a:rPr lang="en-GB" sz="2000" dirty="0">
                <a:solidFill>
                  <a:srgbClr val="212529"/>
                </a:solidFill>
                <a:latin typeface="+mj-lt"/>
              </a:rPr>
              <a:t>Stories give it form." </a:t>
            </a:r>
          </a:p>
          <a:p>
            <a:r>
              <a:rPr lang="en-GB" sz="2000" i="1" dirty="0">
                <a:solidFill>
                  <a:srgbClr val="212529"/>
                </a:solidFill>
                <a:latin typeface="+mj-lt"/>
              </a:rPr>
              <a:t>Jean Luc Godard</a:t>
            </a:r>
          </a:p>
        </p:txBody>
      </p:sp>
      <p:pic>
        <p:nvPicPr>
          <p:cNvPr id="6" name="Picture 5">
            <a:extLst>
              <a:ext uri="{FF2B5EF4-FFF2-40B4-BE49-F238E27FC236}">
                <a16:creationId xmlns:a16="http://schemas.microsoft.com/office/drawing/2014/main" id="{32D8A9EF-487D-4C8D-8266-464B77BAC30E}"/>
              </a:ext>
            </a:extLst>
          </p:cNvPr>
          <p:cNvPicPr>
            <a:picLocks noChangeAspect="1"/>
          </p:cNvPicPr>
          <p:nvPr/>
        </p:nvPicPr>
        <p:blipFill>
          <a:blip r:embed="rId4"/>
          <a:stretch>
            <a:fillRect/>
          </a:stretch>
        </p:blipFill>
        <p:spPr>
          <a:xfrm>
            <a:off x="609601" y="-2573"/>
            <a:ext cx="2205990" cy="2983230"/>
          </a:xfrm>
          <a:prstGeom prst="rect">
            <a:avLst/>
          </a:prstGeom>
        </p:spPr>
      </p:pic>
      <p:pic>
        <p:nvPicPr>
          <p:cNvPr id="1028" name="Picture 4" descr="Image result for kandiaronk">
            <a:extLst>
              <a:ext uri="{FF2B5EF4-FFF2-40B4-BE49-F238E27FC236}">
                <a16:creationId xmlns:a16="http://schemas.microsoft.com/office/drawing/2014/main" id="{6AA5DD13-0777-40FD-A065-05A95E24AD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8977" y="3132179"/>
            <a:ext cx="6312600" cy="358670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25758AF-1AC8-4063-847F-C0C4108A723A}"/>
              </a:ext>
            </a:extLst>
          </p:cNvPr>
          <p:cNvSpPr txBox="1"/>
          <p:nvPr/>
        </p:nvSpPr>
        <p:spPr>
          <a:xfrm>
            <a:off x="6096000" y="5920461"/>
            <a:ext cx="1681443" cy="707886"/>
          </a:xfrm>
          <a:prstGeom prst="rect">
            <a:avLst/>
          </a:prstGeom>
          <a:noFill/>
        </p:spPr>
        <p:txBody>
          <a:bodyPr wrap="square" rtlCol="0">
            <a:spAutoFit/>
          </a:bodyPr>
          <a:lstStyle/>
          <a:p>
            <a:r>
              <a:rPr lang="en-GB" sz="2000" b="1" dirty="0">
                <a:solidFill>
                  <a:schemeClr val="bg1"/>
                </a:solidFill>
              </a:rPr>
              <a:t>Jean-Jacques Rousseau</a:t>
            </a:r>
          </a:p>
        </p:txBody>
      </p:sp>
      <p:sp>
        <p:nvSpPr>
          <p:cNvPr id="12" name="TextBox 11">
            <a:extLst>
              <a:ext uri="{FF2B5EF4-FFF2-40B4-BE49-F238E27FC236}">
                <a16:creationId xmlns:a16="http://schemas.microsoft.com/office/drawing/2014/main" id="{718FBE19-9ECA-49BE-85E2-B007E0023A2A}"/>
              </a:ext>
            </a:extLst>
          </p:cNvPr>
          <p:cNvSpPr txBox="1"/>
          <p:nvPr/>
        </p:nvSpPr>
        <p:spPr>
          <a:xfrm>
            <a:off x="10286968" y="5920461"/>
            <a:ext cx="1839433" cy="707886"/>
          </a:xfrm>
          <a:prstGeom prst="rect">
            <a:avLst/>
          </a:prstGeom>
          <a:noFill/>
        </p:spPr>
        <p:txBody>
          <a:bodyPr wrap="square">
            <a:spAutoFit/>
          </a:bodyPr>
          <a:lstStyle/>
          <a:p>
            <a:r>
              <a:rPr lang="en-GB" sz="2000" b="1" dirty="0" err="1"/>
              <a:t>Kondiaronk</a:t>
            </a:r>
            <a:endParaRPr lang="en-GB" sz="2000" b="1" dirty="0"/>
          </a:p>
          <a:p>
            <a:r>
              <a:rPr lang="en-GB" sz="2000" b="1" dirty="0"/>
              <a:t>(Huron ‘chief’</a:t>
            </a:r>
            <a:r>
              <a:rPr lang="en-GB" dirty="0"/>
              <a:t>)</a:t>
            </a:r>
          </a:p>
        </p:txBody>
      </p:sp>
    </p:spTree>
    <p:extLst>
      <p:ext uri="{BB962C8B-B14F-4D97-AF65-F5344CB8AC3E}">
        <p14:creationId xmlns:p14="http://schemas.microsoft.com/office/powerpoint/2010/main" val="267101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EF82B-3A67-4A88-8E83-3DD5D97A707B}"/>
              </a:ext>
            </a:extLst>
          </p:cNvPr>
          <p:cNvSpPr>
            <a:spLocks noGrp="1"/>
          </p:cNvSpPr>
          <p:nvPr>
            <p:ph type="title"/>
          </p:nvPr>
        </p:nvSpPr>
        <p:spPr/>
        <p:txBody>
          <a:bodyPr/>
          <a:lstStyle/>
          <a:p>
            <a:endParaRPr lang="en-GB"/>
          </a:p>
        </p:txBody>
      </p:sp>
      <p:pic>
        <p:nvPicPr>
          <p:cNvPr id="1026" name="Picture 2" descr="See the source image">
            <a:extLst>
              <a:ext uri="{FF2B5EF4-FFF2-40B4-BE49-F238E27FC236}">
                <a16:creationId xmlns:a16="http://schemas.microsoft.com/office/drawing/2014/main" id="{CDC37905-1EBC-44A9-B105-4768A63593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5736"/>
            <a:ext cx="3991744" cy="56483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ee the source image">
            <a:extLst>
              <a:ext uri="{FF2B5EF4-FFF2-40B4-BE49-F238E27FC236}">
                <a16:creationId xmlns:a16="http://schemas.microsoft.com/office/drawing/2014/main" id="{2E2751F9-76FF-45D5-A343-A917C64EE2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1745" y="309561"/>
            <a:ext cx="3811030" cy="539084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DD735564-8AD6-4367-B143-CF003AD105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47506" y="309561"/>
            <a:ext cx="3928331" cy="5390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343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25DFE-D838-438E-85F3-AF951165A1AE}"/>
              </a:ext>
            </a:extLst>
          </p:cNvPr>
          <p:cNvSpPr>
            <a:spLocks noGrp="1"/>
          </p:cNvSpPr>
          <p:nvPr>
            <p:ph type="title"/>
          </p:nvPr>
        </p:nvSpPr>
        <p:spPr/>
        <p:txBody>
          <a:bodyPr/>
          <a:lstStyle/>
          <a:p>
            <a:r>
              <a:rPr lang="en-GB" dirty="0">
                <a:hlinkClick r:id="rId2"/>
              </a:rPr>
              <a:t>https://youtu.be/h2WLI9AqDvM</a:t>
            </a:r>
            <a:br>
              <a:rPr lang="en-GB" dirty="0"/>
            </a:br>
            <a:endParaRPr lang="en-GB" dirty="0"/>
          </a:p>
        </p:txBody>
      </p:sp>
      <p:sp>
        <p:nvSpPr>
          <p:cNvPr id="3" name="Content Placeholder 2">
            <a:extLst>
              <a:ext uri="{FF2B5EF4-FFF2-40B4-BE49-F238E27FC236}">
                <a16:creationId xmlns:a16="http://schemas.microsoft.com/office/drawing/2014/main" id="{10045A63-EEB2-41B4-A6DE-7C1E6FC3AAFD}"/>
              </a:ext>
            </a:extLst>
          </p:cNvPr>
          <p:cNvSpPr>
            <a:spLocks noGrp="1"/>
          </p:cNvSpPr>
          <p:nvPr>
            <p:ph idx="1"/>
          </p:nvPr>
        </p:nvSpPr>
        <p:spPr>
          <a:xfrm>
            <a:off x="838200" y="1138249"/>
            <a:ext cx="10515600" cy="4351338"/>
          </a:xfrm>
        </p:spPr>
        <p:txBody>
          <a:bodyPr/>
          <a:lstStyle/>
          <a:p>
            <a:pPr marL="0" indent="0">
              <a:buNone/>
            </a:pPr>
            <a:r>
              <a:rPr lang="en-GB" dirty="0">
                <a:hlinkClick r:id="rId3"/>
              </a:rPr>
              <a:t>https://www.youtube.com/watch?v=h2WLI9AqDvM</a:t>
            </a:r>
            <a:endParaRPr lang="en-GB" dirty="0"/>
          </a:p>
        </p:txBody>
      </p:sp>
      <p:pic>
        <p:nvPicPr>
          <p:cNvPr id="4" name="Picture 3">
            <a:extLst>
              <a:ext uri="{FF2B5EF4-FFF2-40B4-BE49-F238E27FC236}">
                <a16:creationId xmlns:a16="http://schemas.microsoft.com/office/drawing/2014/main" id="{344A43AF-3574-49D5-AEDB-406C47D20187}"/>
              </a:ext>
            </a:extLst>
          </p:cNvPr>
          <p:cNvPicPr>
            <a:picLocks noChangeAspect="1"/>
          </p:cNvPicPr>
          <p:nvPr/>
        </p:nvPicPr>
        <p:blipFill>
          <a:blip r:embed="rId4"/>
          <a:stretch>
            <a:fillRect/>
          </a:stretch>
        </p:blipFill>
        <p:spPr>
          <a:xfrm>
            <a:off x="6313714" y="2342005"/>
            <a:ext cx="5878286" cy="4515995"/>
          </a:xfrm>
          <a:prstGeom prst="rect">
            <a:avLst/>
          </a:prstGeom>
        </p:spPr>
      </p:pic>
      <p:sp>
        <p:nvSpPr>
          <p:cNvPr id="5" name="TextBox 4">
            <a:extLst>
              <a:ext uri="{FF2B5EF4-FFF2-40B4-BE49-F238E27FC236}">
                <a16:creationId xmlns:a16="http://schemas.microsoft.com/office/drawing/2014/main" id="{BE430A9B-C3E4-DB9E-D148-7C365C7CC41A}"/>
              </a:ext>
            </a:extLst>
          </p:cNvPr>
          <p:cNvSpPr txBox="1"/>
          <p:nvPr/>
        </p:nvSpPr>
        <p:spPr>
          <a:xfrm>
            <a:off x="975360" y="2568448"/>
            <a:ext cx="4559808" cy="646331"/>
          </a:xfrm>
          <a:prstGeom prst="rect">
            <a:avLst/>
          </a:prstGeom>
          <a:noFill/>
        </p:spPr>
        <p:txBody>
          <a:bodyPr wrap="square" rtlCol="0">
            <a:spAutoFit/>
          </a:bodyPr>
          <a:lstStyle/>
          <a:p>
            <a:r>
              <a:rPr lang="en-US"/>
              <a:t>Activity Question:</a:t>
            </a:r>
          </a:p>
          <a:p>
            <a:r>
              <a:rPr lang="en-US"/>
              <a:t>What </a:t>
            </a:r>
            <a:r>
              <a:rPr lang="en-US" dirty="0"/>
              <a:t>does Mike do to reach a deal?</a:t>
            </a:r>
            <a:endParaRPr lang="en-GB" dirty="0"/>
          </a:p>
        </p:txBody>
      </p:sp>
    </p:spTree>
    <p:extLst>
      <p:ext uri="{BB962C8B-B14F-4D97-AF65-F5344CB8AC3E}">
        <p14:creationId xmlns:p14="http://schemas.microsoft.com/office/powerpoint/2010/main" val="39609807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5FCD4D5-0261-4024-AF21-218CDDB9A316}"/>
              </a:ext>
            </a:extLst>
          </p:cNvPr>
          <p:cNvPicPr>
            <a:picLocks noChangeAspect="1"/>
          </p:cNvPicPr>
          <p:nvPr/>
        </p:nvPicPr>
        <p:blipFill>
          <a:blip r:embed="rId2"/>
          <a:stretch>
            <a:fillRect/>
          </a:stretch>
        </p:blipFill>
        <p:spPr>
          <a:xfrm>
            <a:off x="524018" y="426605"/>
            <a:ext cx="6169732" cy="4819650"/>
          </a:xfrm>
          <a:prstGeom prst="rect">
            <a:avLst/>
          </a:prstGeom>
        </p:spPr>
      </p:pic>
      <p:pic>
        <p:nvPicPr>
          <p:cNvPr id="4" name="Picture 3">
            <a:extLst>
              <a:ext uri="{FF2B5EF4-FFF2-40B4-BE49-F238E27FC236}">
                <a16:creationId xmlns:a16="http://schemas.microsoft.com/office/drawing/2014/main" id="{021CA2CC-1115-48A6-9E95-8736282F3B8A}"/>
              </a:ext>
            </a:extLst>
          </p:cNvPr>
          <p:cNvPicPr>
            <a:picLocks noChangeAspect="1"/>
          </p:cNvPicPr>
          <p:nvPr/>
        </p:nvPicPr>
        <p:blipFill>
          <a:blip r:embed="rId3"/>
          <a:stretch>
            <a:fillRect/>
          </a:stretch>
        </p:blipFill>
        <p:spPr>
          <a:xfrm>
            <a:off x="7643451" y="0"/>
            <a:ext cx="4453946" cy="5343525"/>
          </a:xfrm>
          <a:prstGeom prst="rect">
            <a:avLst/>
          </a:prstGeom>
        </p:spPr>
      </p:pic>
    </p:spTree>
    <p:extLst>
      <p:ext uri="{BB962C8B-B14F-4D97-AF65-F5344CB8AC3E}">
        <p14:creationId xmlns:p14="http://schemas.microsoft.com/office/powerpoint/2010/main" val="29622944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9468A-24A4-E0D5-3670-C74B2F0EACB5}"/>
              </a:ext>
            </a:extLst>
          </p:cNvPr>
          <p:cNvSpPr>
            <a:spLocks noGrp="1"/>
          </p:cNvSpPr>
          <p:nvPr>
            <p:ph type="title"/>
          </p:nvPr>
        </p:nvSpPr>
        <p:spPr/>
        <p:txBody>
          <a:bodyPr/>
          <a:lstStyle/>
          <a:p>
            <a:r>
              <a:rPr lang="en-GB" dirty="0"/>
              <a:t>Three Little Pigs and the Big Bad Wolf</a:t>
            </a:r>
          </a:p>
        </p:txBody>
      </p:sp>
      <p:sp>
        <p:nvSpPr>
          <p:cNvPr id="4" name="TextBox 3">
            <a:extLst>
              <a:ext uri="{FF2B5EF4-FFF2-40B4-BE49-F238E27FC236}">
                <a16:creationId xmlns:a16="http://schemas.microsoft.com/office/drawing/2014/main" id="{35FB450F-26D3-EBE4-0935-72ADD6051058}"/>
              </a:ext>
            </a:extLst>
          </p:cNvPr>
          <p:cNvSpPr txBox="1"/>
          <p:nvPr/>
        </p:nvSpPr>
        <p:spPr>
          <a:xfrm>
            <a:off x="3048582" y="3107580"/>
            <a:ext cx="6097162" cy="923330"/>
          </a:xfrm>
          <a:prstGeom prst="rect">
            <a:avLst/>
          </a:prstGeom>
          <a:noFill/>
        </p:spPr>
        <p:txBody>
          <a:bodyPr wrap="square">
            <a:spAutoFit/>
          </a:bodyPr>
          <a:lstStyle/>
          <a:p>
            <a:r>
              <a:rPr lang="en-GB" dirty="0">
                <a:hlinkClick r:id="rId2"/>
              </a:rPr>
              <a:t>https://www.youtube.com/watch?v=vDGrfhJH1P4&amp;pp=ygUbdGhyZWUgbGl0dGxlIHBpZ3MgYXJyZXN0ZWQg</a:t>
            </a:r>
            <a:endParaRPr lang="en-GB" dirty="0"/>
          </a:p>
          <a:p>
            <a:endParaRPr lang="en-GB" dirty="0"/>
          </a:p>
        </p:txBody>
      </p:sp>
    </p:spTree>
    <p:extLst>
      <p:ext uri="{BB962C8B-B14F-4D97-AF65-F5344CB8AC3E}">
        <p14:creationId xmlns:p14="http://schemas.microsoft.com/office/powerpoint/2010/main" val="39008555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FA856-A959-4B50-E223-5A03E8392D1D}"/>
              </a:ext>
            </a:extLst>
          </p:cNvPr>
          <p:cNvSpPr>
            <a:spLocks noGrp="1"/>
          </p:cNvSpPr>
          <p:nvPr>
            <p:ph type="title"/>
          </p:nvPr>
        </p:nvSpPr>
        <p:spPr/>
        <p:txBody>
          <a:bodyPr/>
          <a:lstStyle/>
          <a:p>
            <a:r>
              <a:rPr lang="en-GB" dirty="0"/>
              <a:t>Writing Poetry</a:t>
            </a:r>
          </a:p>
        </p:txBody>
      </p:sp>
      <p:sp>
        <p:nvSpPr>
          <p:cNvPr id="3" name="Text Placeholder 2">
            <a:extLst>
              <a:ext uri="{FF2B5EF4-FFF2-40B4-BE49-F238E27FC236}">
                <a16:creationId xmlns:a16="http://schemas.microsoft.com/office/drawing/2014/main" id="{0BA8A65F-A27E-2163-17E4-24379AEF2FC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8434076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D8E14-927D-F4BD-E07E-63EB2D0AF329}"/>
              </a:ext>
            </a:extLst>
          </p:cNvPr>
          <p:cNvSpPr>
            <a:spLocks noGrp="1"/>
          </p:cNvSpPr>
          <p:nvPr>
            <p:ph type="title"/>
          </p:nvPr>
        </p:nvSpPr>
        <p:spPr/>
        <p:txBody>
          <a:bodyPr>
            <a:normAutofit fontScale="90000"/>
          </a:bodyPr>
          <a:lstStyle/>
          <a:p>
            <a:r>
              <a:rPr lang="en-GB" dirty="0"/>
              <a:t>Step1:</a:t>
            </a:r>
            <a:br>
              <a:rPr lang="en-GB" dirty="0"/>
            </a:br>
            <a:r>
              <a:rPr lang="en-GB" dirty="0"/>
              <a:t>Think of something important to you &amp; Write down a set of keywords</a:t>
            </a:r>
          </a:p>
        </p:txBody>
      </p:sp>
    </p:spTree>
    <p:extLst>
      <p:ext uri="{BB962C8B-B14F-4D97-AF65-F5344CB8AC3E}">
        <p14:creationId xmlns:p14="http://schemas.microsoft.com/office/powerpoint/2010/main" val="30738969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B9924-8D69-3AC9-4553-28DD4B4F1484}"/>
              </a:ext>
            </a:extLst>
          </p:cNvPr>
          <p:cNvSpPr>
            <a:spLocks noGrp="1"/>
          </p:cNvSpPr>
          <p:nvPr>
            <p:ph type="title"/>
          </p:nvPr>
        </p:nvSpPr>
        <p:spPr/>
        <p:txBody>
          <a:bodyPr/>
          <a:lstStyle/>
          <a:p>
            <a:r>
              <a:rPr lang="en-GB" dirty="0"/>
              <a:t>Step 2</a:t>
            </a:r>
            <a:br>
              <a:rPr lang="en-GB" dirty="0"/>
            </a:br>
            <a:r>
              <a:rPr lang="en-GB" dirty="0"/>
              <a:t>Write some short prose using the keywords</a:t>
            </a:r>
          </a:p>
        </p:txBody>
      </p:sp>
    </p:spTree>
    <p:extLst>
      <p:ext uri="{BB962C8B-B14F-4D97-AF65-F5344CB8AC3E}">
        <p14:creationId xmlns:p14="http://schemas.microsoft.com/office/powerpoint/2010/main" val="11355015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3FA2A-4FEC-5384-EF65-B50C9F2EAE5A}"/>
              </a:ext>
            </a:extLst>
          </p:cNvPr>
          <p:cNvSpPr>
            <a:spLocks noGrp="1"/>
          </p:cNvSpPr>
          <p:nvPr>
            <p:ph type="title"/>
          </p:nvPr>
        </p:nvSpPr>
        <p:spPr/>
        <p:txBody>
          <a:bodyPr>
            <a:normAutofit fontScale="90000"/>
          </a:bodyPr>
          <a:lstStyle/>
          <a:p>
            <a:r>
              <a:rPr lang="en-GB" dirty="0"/>
              <a:t>Step 3:</a:t>
            </a:r>
            <a:br>
              <a:rPr lang="en-GB" dirty="0"/>
            </a:br>
            <a:r>
              <a:rPr lang="en-GB" dirty="0"/>
              <a:t>Look at your prose and see if you can use fewer words</a:t>
            </a:r>
          </a:p>
        </p:txBody>
      </p:sp>
    </p:spTree>
    <p:extLst>
      <p:ext uri="{BB962C8B-B14F-4D97-AF65-F5344CB8AC3E}">
        <p14:creationId xmlns:p14="http://schemas.microsoft.com/office/powerpoint/2010/main" val="12984485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19C89-3466-4076-8AC3-0AE6223D97C1}"/>
              </a:ext>
            </a:extLst>
          </p:cNvPr>
          <p:cNvSpPr>
            <a:spLocks noGrp="1"/>
          </p:cNvSpPr>
          <p:nvPr>
            <p:ph type="title"/>
          </p:nvPr>
        </p:nvSpPr>
        <p:spPr/>
        <p:txBody>
          <a:bodyPr>
            <a:normAutofit/>
          </a:bodyPr>
          <a:lstStyle/>
          <a:p>
            <a:r>
              <a:rPr lang="en-GB" dirty="0"/>
              <a:t>You are a CEO</a:t>
            </a:r>
            <a:br>
              <a:rPr lang="en-GB" dirty="0"/>
            </a:br>
            <a:r>
              <a:rPr lang="en-GB" dirty="0"/>
              <a:t>Create a 1-minute speech of a vision for your organisation</a:t>
            </a:r>
          </a:p>
        </p:txBody>
      </p:sp>
      <p:sp>
        <p:nvSpPr>
          <p:cNvPr id="3" name="Text Placeholder 2">
            <a:extLst>
              <a:ext uri="{FF2B5EF4-FFF2-40B4-BE49-F238E27FC236}">
                <a16:creationId xmlns:a16="http://schemas.microsoft.com/office/drawing/2014/main" id="{3168654A-867E-4F96-904A-3F996978DB29}"/>
              </a:ext>
            </a:extLst>
          </p:cNvPr>
          <p:cNvSpPr>
            <a:spLocks noGrp="1"/>
          </p:cNvSpPr>
          <p:nvPr>
            <p:ph type="body" idx="1"/>
          </p:nvPr>
        </p:nvSpPr>
        <p:spPr/>
        <p:txBody>
          <a:bodyPr/>
          <a:lstStyle/>
          <a:p>
            <a:r>
              <a:rPr lang="en-GB" dirty="0"/>
              <a:t>Work in groups of 3</a:t>
            </a:r>
          </a:p>
          <a:p>
            <a:r>
              <a:rPr lang="en-GB" dirty="0"/>
              <a:t>Individually Take 5 minutes to prepare</a:t>
            </a:r>
          </a:p>
          <a:p>
            <a:r>
              <a:rPr lang="en-GB" dirty="0"/>
              <a:t>Present to your group – get feedback</a:t>
            </a:r>
          </a:p>
        </p:txBody>
      </p:sp>
    </p:spTree>
    <p:extLst>
      <p:ext uri="{BB962C8B-B14F-4D97-AF65-F5344CB8AC3E}">
        <p14:creationId xmlns:p14="http://schemas.microsoft.com/office/powerpoint/2010/main" val="25178552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DF61C-B7E9-433B-A568-5D85E1A1613E}"/>
              </a:ext>
            </a:extLst>
          </p:cNvPr>
          <p:cNvSpPr>
            <a:spLocks noGrp="1"/>
          </p:cNvSpPr>
          <p:nvPr>
            <p:ph type="title"/>
          </p:nvPr>
        </p:nvSpPr>
        <p:spPr/>
        <p:txBody>
          <a:bodyPr/>
          <a:lstStyle/>
          <a:p>
            <a:r>
              <a:rPr lang="en-GB" dirty="0"/>
              <a:t>Story telling requires a listener</a:t>
            </a:r>
          </a:p>
        </p:txBody>
      </p:sp>
      <p:sp>
        <p:nvSpPr>
          <p:cNvPr id="3" name="Text Placeholder 2">
            <a:extLst>
              <a:ext uri="{FF2B5EF4-FFF2-40B4-BE49-F238E27FC236}">
                <a16:creationId xmlns:a16="http://schemas.microsoft.com/office/drawing/2014/main" id="{98B60312-BADD-4B41-BF8A-13B9C5A8C12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6725643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574A9-A78F-4B3B-A5E4-D800BC000A5E}"/>
              </a:ext>
            </a:extLst>
          </p:cNvPr>
          <p:cNvSpPr>
            <a:spLocks noGrp="1"/>
          </p:cNvSpPr>
          <p:nvPr>
            <p:ph type="title"/>
          </p:nvPr>
        </p:nvSpPr>
        <p:spPr>
          <a:xfrm>
            <a:off x="1310364" y="177194"/>
            <a:ext cx="9464040" cy="1325563"/>
          </a:xfrm>
        </p:spPr>
        <p:txBody>
          <a:bodyPr/>
          <a:lstStyle/>
          <a:p>
            <a:r>
              <a:rPr lang="en-GB" dirty="0"/>
              <a:t>Attentive Listening</a:t>
            </a:r>
          </a:p>
        </p:txBody>
      </p:sp>
      <p:sp>
        <p:nvSpPr>
          <p:cNvPr id="3" name="Content Placeholder 2">
            <a:extLst>
              <a:ext uri="{FF2B5EF4-FFF2-40B4-BE49-F238E27FC236}">
                <a16:creationId xmlns:a16="http://schemas.microsoft.com/office/drawing/2014/main" id="{E67AEC62-3881-43CE-8D31-B6EAE4706E9B}"/>
              </a:ext>
            </a:extLst>
          </p:cNvPr>
          <p:cNvSpPr>
            <a:spLocks noGrp="1"/>
          </p:cNvSpPr>
          <p:nvPr>
            <p:ph idx="1"/>
          </p:nvPr>
        </p:nvSpPr>
        <p:spPr>
          <a:xfrm>
            <a:off x="1417597" y="1551035"/>
            <a:ext cx="9929137" cy="3351540"/>
          </a:xfrm>
        </p:spPr>
        <p:txBody>
          <a:bodyPr>
            <a:normAutofit/>
          </a:bodyPr>
          <a:lstStyle/>
          <a:p>
            <a:pPr marL="0" indent="0">
              <a:buNone/>
            </a:pPr>
            <a:r>
              <a:rPr lang="en-GB" sz="2000" dirty="0"/>
              <a:t>Attentive listening behaviour includes:</a:t>
            </a:r>
          </a:p>
          <a:p>
            <a:pPr marL="0" indent="0">
              <a:buNone/>
            </a:pPr>
            <a:r>
              <a:rPr lang="en-GB" sz="2000" b="1" dirty="0"/>
              <a:t>Eye contact</a:t>
            </a:r>
          </a:p>
          <a:p>
            <a:pPr marL="0" indent="0">
              <a:buNone/>
            </a:pPr>
            <a:r>
              <a:rPr lang="en-GB" sz="2000" b="1" dirty="0"/>
              <a:t>Facial expressions </a:t>
            </a:r>
            <a:r>
              <a:rPr lang="en-GB" sz="2000" dirty="0"/>
              <a:t>(expressions consistent with the emotional tone of the speaker)</a:t>
            </a:r>
          </a:p>
          <a:p>
            <a:pPr marL="0" indent="0">
              <a:buNone/>
            </a:pPr>
            <a:r>
              <a:rPr lang="en-GB" sz="2000" b="1" dirty="0"/>
              <a:t>Head movements </a:t>
            </a:r>
            <a:r>
              <a:rPr lang="en-GB" sz="2000" dirty="0"/>
              <a:t>that convey understanding (e.g., nodding)</a:t>
            </a:r>
          </a:p>
          <a:p>
            <a:pPr marL="0" indent="0">
              <a:buNone/>
            </a:pPr>
            <a:r>
              <a:rPr lang="en-GB" sz="2000" b="1" dirty="0"/>
              <a:t>Occasional verbal reassurances </a:t>
            </a:r>
            <a:r>
              <a:rPr lang="en-GB" sz="2000" dirty="0"/>
              <a:t>that encourage the speaker to continue (e.g., saying “uh huh” or “sure”), and</a:t>
            </a:r>
          </a:p>
          <a:p>
            <a:pPr marL="0" indent="0">
              <a:buNone/>
            </a:pPr>
            <a:r>
              <a:rPr lang="en-GB" sz="2000" b="1" dirty="0"/>
              <a:t>Expressing emotion </a:t>
            </a:r>
            <a:r>
              <a:rPr lang="en-GB" sz="2000" dirty="0"/>
              <a:t>(e.g., wincing or exclaiming) </a:t>
            </a:r>
          </a:p>
        </p:txBody>
      </p:sp>
    </p:spTree>
    <p:extLst>
      <p:ext uri="{BB962C8B-B14F-4D97-AF65-F5344CB8AC3E}">
        <p14:creationId xmlns:p14="http://schemas.microsoft.com/office/powerpoint/2010/main" val="419411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1C743-CDC7-4DF3-9617-45C3E65FD49F}"/>
              </a:ext>
            </a:extLst>
          </p:cNvPr>
          <p:cNvSpPr>
            <a:spLocks noGrp="1"/>
          </p:cNvSpPr>
          <p:nvPr>
            <p:ph type="title"/>
          </p:nvPr>
        </p:nvSpPr>
        <p:spPr/>
        <p:txBody>
          <a:bodyPr/>
          <a:lstStyle/>
          <a:p>
            <a:r>
              <a:rPr lang="en-GB" dirty="0"/>
              <a:t>Barriers to Attentive Listening</a:t>
            </a:r>
          </a:p>
        </p:txBody>
      </p:sp>
      <p:sp>
        <p:nvSpPr>
          <p:cNvPr id="3" name="Content Placeholder 2">
            <a:extLst>
              <a:ext uri="{FF2B5EF4-FFF2-40B4-BE49-F238E27FC236}">
                <a16:creationId xmlns:a16="http://schemas.microsoft.com/office/drawing/2014/main" id="{6CC18E6F-EFCC-457B-BB12-14282111D3B2}"/>
              </a:ext>
            </a:extLst>
          </p:cNvPr>
          <p:cNvSpPr>
            <a:spLocks noGrp="1"/>
          </p:cNvSpPr>
          <p:nvPr>
            <p:ph idx="1"/>
          </p:nvPr>
        </p:nvSpPr>
        <p:spPr/>
        <p:txBody>
          <a:bodyPr/>
          <a:lstStyle/>
          <a:p>
            <a:pPr marL="0" indent="0">
              <a:buNone/>
            </a:pPr>
            <a:r>
              <a:rPr lang="en-GB" sz="2000" b="1" dirty="0"/>
              <a:t>Time pressure</a:t>
            </a:r>
          </a:p>
          <a:p>
            <a:pPr marL="0" indent="0">
              <a:buNone/>
            </a:pPr>
            <a:r>
              <a:rPr lang="en-GB" sz="2000" b="1" dirty="0"/>
              <a:t>Physical distance</a:t>
            </a:r>
          </a:p>
          <a:p>
            <a:pPr marL="0" indent="0">
              <a:buNone/>
            </a:pPr>
            <a:r>
              <a:rPr lang="en-GB" sz="2000" b="1" dirty="0"/>
              <a:t>Cognitive load</a:t>
            </a:r>
          </a:p>
          <a:p>
            <a:pPr marL="0" indent="0">
              <a:buNone/>
            </a:pPr>
            <a:r>
              <a:rPr lang="en-GB" sz="2000" dirty="0"/>
              <a:t>	Cognitive load refers to the total amount of mental effort needed to solve a certain 	problem </a:t>
            </a:r>
          </a:p>
          <a:p>
            <a:pPr marL="0" indent="0">
              <a:buNone/>
            </a:pPr>
            <a:r>
              <a:rPr lang="en-GB" sz="2000" b="1" dirty="0"/>
              <a:t>Informational asymmetry</a:t>
            </a:r>
          </a:p>
          <a:p>
            <a:pPr marL="0" indent="0">
              <a:buNone/>
            </a:pPr>
            <a:r>
              <a:rPr lang="en-GB" sz="2000" dirty="0"/>
              <a:t>	Need to explore…ask questions</a:t>
            </a:r>
          </a:p>
          <a:p>
            <a:pPr marL="0" indent="0">
              <a:buNone/>
            </a:pPr>
            <a:r>
              <a:rPr lang="en-GB" sz="2000" b="1" dirty="0"/>
              <a:t>History of the relationship</a:t>
            </a:r>
          </a:p>
          <a:p>
            <a:pPr marL="0" indent="0">
              <a:buNone/>
            </a:pPr>
            <a:r>
              <a:rPr lang="en-GB" sz="2000" dirty="0"/>
              <a:t>	</a:t>
            </a:r>
            <a:endParaRPr lang="en-GB" dirty="0"/>
          </a:p>
        </p:txBody>
      </p:sp>
    </p:spTree>
    <p:extLst>
      <p:ext uri="{BB962C8B-B14F-4D97-AF65-F5344CB8AC3E}">
        <p14:creationId xmlns:p14="http://schemas.microsoft.com/office/powerpoint/2010/main" val="251140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0602E-2724-B922-6FEA-D74117FE2409}"/>
              </a:ext>
            </a:extLst>
          </p:cNvPr>
          <p:cNvSpPr txBox="1">
            <a:spLocks noGrp="1"/>
          </p:cNvSpPr>
          <p:nvPr>
            <p:ph type="title"/>
          </p:nvPr>
        </p:nvSpPr>
        <p:spPr/>
        <p:txBody>
          <a:bodyPr/>
          <a:lstStyle/>
          <a:p>
            <a:pPr lvl="0"/>
            <a:r>
              <a:rPr lang="en-GB" sz="3600" dirty="0"/>
              <a:t>What is inside your negotiating partner’s mind?</a:t>
            </a:r>
          </a:p>
        </p:txBody>
      </p:sp>
      <p:sp>
        <p:nvSpPr>
          <p:cNvPr id="3" name="Content Placeholder 2">
            <a:extLst>
              <a:ext uri="{FF2B5EF4-FFF2-40B4-BE49-F238E27FC236}">
                <a16:creationId xmlns:a16="http://schemas.microsoft.com/office/drawing/2014/main" id="{F60BC06D-44D9-10B9-C0BE-2CF1BCDB2EB8}"/>
              </a:ext>
            </a:extLst>
          </p:cNvPr>
          <p:cNvSpPr txBox="1">
            <a:spLocks noGrp="1"/>
          </p:cNvSpPr>
          <p:nvPr>
            <p:ph idx="1"/>
          </p:nvPr>
        </p:nvSpPr>
        <p:spPr>
          <a:xfrm>
            <a:off x="838203" y="1825627"/>
            <a:ext cx="10415454" cy="3974284"/>
          </a:xfrm>
        </p:spPr>
        <p:txBody>
          <a:bodyPr/>
          <a:lstStyle/>
          <a:p>
            <a:pPr marL="0" lvl="0" indent="0">
              <a:buNone/>
            </a:pPr>
            <a:r>
              <a:rPr lang="en-GB" sz="2400" dirty="0"/>
              <a:t>Judgments of Authenticity – </a:t>
            </a:r>
            <a:r>
              <a:rPr lang="en-GB" sz="1800" dirty="0"/>
              <a:t>involves interpretations about the other’s intentions, which are likely to be influenced by emotional expressions  - improve with </a:t>
            </a:r>
            <a:r>
              <a:rPr lang="en-GB" sz="1800" b="1" dirty="0"/>
              <a:t>experience</a:t>
            </a:r>
          </a:p>
          <a:p>
            <a:pPr marL="0" lvl="0" indent="0">
              <a:buNone/>
            </a:pPr>
            <a:endParaRPr lang="en-GB" sz="1800" b="1" dirty="0"/>
          </a:p>
          <a:p>
            <a:pPr marL="0" lvl="0" indent="0">
              <a:buNone/>
            </a:pPr>
            <a:r>
              <a:rPr lang="en-GB" sz="2400" dirty="0"/>
              <a:t>Creative problem solving </a:t>
            </a:r>
            <a:r>
              <a:rPr lang="en-GB" sz="1800" dirty="0"/>
              <a:t>– improves with practice</a:t>
            </a:r>
            <a:r>
              <a:rPr lang="en-GB" sz="1800" b="1" dirty="0"/>
              <a:t> – shared experiences </a:t>
            </a:r>
          </a:p>
          <a:p>
            <a:pPr marL="0" lvl="0" indent="0">
              <a:buNone/>
            </a:pPr>
            <a:endParaRPr lang="en-GB" sz="1800" b="1" dirty="0"/>
          </a:p>
          <a:p>
            <a:pPr marL="0" lvl="0" indent="0">
              <a:buNone/>
            </a:pPr>
            <a:r>
              <a:rPr lang="en-GB" sz="2400" dirty="0"/>
              <a:t>Understanding interests </a:t>
            </a:r>
            <a:r>
              <a:rPr lang="en-GB" sz="1800" dirty="0"/>
              <a:t>– key in integrative negotiations and gaining agreement</a:t>
            </a:r>
            <a:endParaRPr lang="en-GB" sz="1800" b="1" dirty="0"/>
          </a:p>
          <a:p>
            <a:pPr marL="0" lvl="0" indent="0">
              <a:buNone/>
            </a:pPr>
            <a:endParaRPr lang="en-GB" sz="1800" b="1" dirty="0"/>
          </a:p>
          <a:p>
            <a:pPr marL="0" lvl="0" indent="0">
              <a:buNone/>
            </a:pPr>
            <a:r>
              <a:rPr lang="en-GB" sz="1800" b="1" dirty="0"/>
              <a:t>Leads to Trust</a:t>
            </a:r>
          </a:p>
        </p:txBody>
      </p:sp>
    </p:spTree>
    <p:extLst>
      <p:ext uri="{BB962C8B-B14F-4D97-AF65-F5344CB8AC3E}">
        <p14:creationId xmlns:p14="http://schemas.microsoft.com/office/powerpoint/2010/main" val="17557401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155FD-F981-477A-BBFF-CBD014003143}"/>
              </a:ext>
            </a:extLst>
          </p:cNvPr>
          <p:cNvSpPr>
            <a:spLocks noGrp="1"/>
          </p:cNvSpPr>
          <p:nvPr>
            <p:ph type="title"/>
          </p:nvPr>
        </p:nvSpPr>
        <p:spPr/>
        <p:txBody>
          <a:bodyPr/>
          <a:lstStyle/>
          <a:p>
            <a:r>
              <a:rPr lang="en-GB" dirty="0"/>
              <a:t>Persuasive arguments</a:t>
            </a:r>
          </a:p>
        </p:txBody>
      </p:sp>
      <p:sp>
        <p:nvSpPr>
          <p:cNvPr id="3" name="Text Placeholder 2">
            <a:extLst>
              <a:ext uri="{FF2B5EF4-FFF2-40B4-BE49-F238E27FC236}">
                <a16:creationId xmlns:a16="http://schemas.microsoft.com/office/drawing/2014/main" id="{FBFB01EA-B454-40F1-82F3-FF9F004B8380}"/>
              </a:ext>
            </a:extLst>
          </p:cNvPr>
          <p:cNvSpPr>
            <a:spLocks noGrp="1"/>
          </p:cNvSpPr>
          <p:nvPr>
            <p:ph type="body" idx="1"/>
          </p:nvPr>
        </p:nvSpPr>
        <p:spPr/>
        <p:txBody>
          <a:bodyPr/>
          <a:lstStyle/>
          <a:p>
            <a:r>
              <a:rPr lang="en-GB" dirty="0"/>
              <a:t>Or what is it we should be saying to become persuasive:</a:t>
            </a:r>
          </a:p>
          <a:p>
            <a:r>
              <a:rPr lang="en-GB" dirty="0"/>
              <a:t>Lessons from Europe and China</a:t>
            </a:r>
          </a:p>
        </p:txBody>
      </p:sp>
    </p:spTree>
    <p:extLst>
      <p:ext uri="{BB962C8B-B14F-4D97-AF65-F5344CB8AC3E}">
        <p14:creationId xmlns:p14="http://schemas.microsoft.com/office/powerpoint/2010/main" val="32199380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8CEA0DCE-4FF1-4651-9DDA-E8703A15FD72}"/>
              </a:ext>
            </a:extLst>
          </p:cNvPr>
          <p:cNvGraphicFramePr>
            <a:graphicFrameLocks noGrp="1"/>
          </p:cNvGraphicFramePr>
          <p:nvPr>
            <p:extLst>
              <p:ext uri="{D42A27DB-BD31-4B8C-83A1-F6EECF244321}">
                <p14:modId xmlns:p14="http://schemas.microsoft.com/office/powerpoint/2010/main" val="1822233462"/>
              </p:ext>
            </p:extLst>
          </p:nvPr>
        </p:nvGraphicFramePr>
        <p:xfrm>
          <a:off x="1003175" y="1231755"/>
          <a:ext cx="9916616" cy="2291080"/>
        </p:xfrm>
        <a:graphic>
          <a:graphicData uri="http://schemas.openxmlformats.org/drawingml/2006/table">
            <a:tbl>
              <a:tblPr firstRow="1" bandRow="1">
                <a:tableStyleId>{5940675A-B579-460E-94D1-54222C63F5DA}</a:tableStyleId>
              </a:tblPr>
              <a:tblGrid>
                <a:gridCol w="1425022">
                  <a:extLst>
                    <a:ext uri="{9D8B030D-6E8A-4147-A177-3AD203B41FA5}">
                      <a16:colId xmlns:a16="http://schemas.microsoft.com/office/drawing/2014/main" val="3426824194"/>
                    </a:ext>
                  </a:extLst>
                </a:gridCol>
                <a:gridCol w="3993644">
                  <a:extLst>
                    <a:ext uri="{9D8B030D-6E8A-4147-A177-3AD203B41FA5}">
                      <a16:colId xmlns:a16="http://schemas.microsoft.com/office/drawing/2014/main" val="1685004515"/>
                    </a:ext>
                  </a:extLst>
                </a:gridCol>
                <a:gridCol w="4497950">
                  <a:extLst>
                    <a:ext uri="{9D8B030D-6E8A-4147-A177-3AD203B41FA5}">
                      <a16:colId xmlns:a16="http://schemas.microsoft.com/office/drawing/2014/main" val="2523772801"/>
                    </a:ext>
                  </a:extLst>
                </a:gridCol>
              </a:tblGrid>
              <a:tr h="370840">
                <a:tc>
                  <a:txBody>
                    <a:bodyPr/>
                    <a:lstStyle/>
                    <a:p>
                      <a:pPr algn="ctr"/>
                      <a:r>
                        <a:rPr lang="en-GB" dirty="0"/>
                        <a:t>Term</a:t>
                      </a:r>
                    </a:p>
                  </a:txBody>
                  <a:tcPr/>
                </a:tc>
                <a:tc>
                  <a:txBody>
                    <a:bodyPr/>
                    <a:lstStyle/>
                    <a:p>
                      <a:pPr algn="ctr"/>
                      <a:r>
                        <a:rPr lang="en-GB" dirty="0"/>
                        <a:t>Definition</a:t>
                      </a:r>
                    </a:p>
                  </a:txBody>
                  <a:tcPr/>
                </a:tc>
                <a:tc>
                  <a:txBody>
                    <a:bodyPr/>
                    <a:lstStyle/>
                    <a:p>
                      <a:pPr algn="ctr"/>
                      <a:r>
                        <a:rPr lang="en-GB" dirty="0"/>
                        <a:t>Application/ Skills</a:t>
                      </a:r>
                    </a:p>
                  </a:txBody>
                  <a:tcPr/>
                </a:tc>
                <a:extLst>
                  <a:ext uri="{0D108BD9-81ED-4DB2-BD59-A6C34878D82A}">
                    <a16:rowId xmlns:a16="http://schemas.microsoft.com/office/drawing/2014/main" val="893202649"/>
                  </a:ext>
                </a:extLst>
              </a:tr>
              <a:tr h="370840">
                <a:tc>
                  <a:txBody>
                    <a:bodyPr/>
                    <a:lstStyle/>
                    <a:p>
                      <a:r>
                        <a:rPr lang="en-GB" dirty="0"/>
                        <a:t>Logos</a:t>
                      </a:r>
                    </a:p>
                  </a:txBody>
                  <a:tcPr/>
                </a:tc>
                <a:tc>
                  <a:txBody>
                    <a:bodyPr/>
                    <a:lstStyle/>
                    <a:p>
                      <a:r>
                        <a:rPr lang="en-GB" sz="1400" b="0" kern="1200" dirty="0">
                          <a:solidFill>
                            <a:schemeClr val="tx1"/>
                          </a:solidFill>
                          <a:effectLst/>
                          <a:latin typeface="Abadi" panose="020B0604020202020204" pitchFamily="34" charset="0"/>
                        </a:rPr>
                        <a:t>Rational &amp; Logical</a:t>
                      </a:r>
                      <a:endParaRPr lang="en-GB" sz="1400" dirty="0">
                        <a:solidFill>
                          <a:schemeClr val="tx1"/>
                        </a:solidFill>
                        <a:latin typeface="Abadi" panose="020B0604020202020204" pitchFamily="34" charset="0"/>
                      </a:endParaRPr>
                    </a:p>
                  </a:txBody>
                  <a:tcPr/>
                </a:tc>
                <a:tc>
                  <a:txBody>
                    <a:bodyPr/>
                    <a:lstStyle/>
                    <a:p>
                      <a:r>
                        <a:rPr lang="en-GB" dirty="0"/>
                        <a:t>Story telling –setting out the facts and showing we have proved a truth</a:t>
                      </a:r>
                    </a:p>
                  </a:txBody>
                  <a:tcPr/>
                </a:tc>
                <a:extLst>
                  <a:ext uri="{0D108BD9-81ED-4DB2-BD59-A6C34878D82A}">
                    <a16:rowId xmlns:a16="http://schemas.microsoft.com/office/drawing/2014/main" val="4139781636"/>
                  </a:ext>
                </a:extLst>
              </a:tr>
              <a:tr h="370840">
                <a:tc>
                  <a:txBody>
                    <a:bodyPr/>
                    <a:lstStyle/>
                    <a:p>
                      <a:r>
                        <a:rPr lang="en-GB" dirty="0"/>
                        <a:t>Pathos</a:t>
                      </a:r>
                    </a:p>
                  </a:txBody>
                  <a:tcPr/>
                </a:tc>
                <a:tc>
                  <a:txBody>
                    <a:bodyPr/>
                    <a:lstStyle/>
                    <a:p>
                      <a:r>
                        <a:rPr lang="en-GB" sz="1400" b="0" kern="1200" dirty="0">
                          <a:solidFill>
                            <a:schemeClr val="dk1"/>
                          </a:solidFill>
                          <a:effectLst/>
                          <a:latin typeface="Abadi" panose="020B0604020202020204" pitchFamily="34" charset="0"/>
                        </a:rPr>
                        <a:t>Emotion; an appeal to the emotions, passions, and affects on the </a:t>
                      </a:r>
                      <a:r>
                        <a:rPr lang="en-GB" sz="1400" b="0" kern="1200" dirty="0" err="1">
                          <a:solidFill>
                            <a:schemeClr val="dk1"/>
                          </a:solidFill>
                          <a:effectLst/>
                          <a:latin typeface="Abadi" panose="020B0604020202020204" pitchFamily="34" charset="0"/>
                        </a:rPr>
                        <a:t>listner</a:t>
                      </a:r>
                      <a:endParaRPr lang="en-GB" sz="1400" dirty="0">
                        <a:latin typeface="Abadi" panose="020B0604020202020204" pitchFamily="34" charset="0"/>
                      </a:endParaRPr>
                    </a:p>
                  </a:txBody>
                  <a:tcPr/>
                </a:tc>
                <a:tc>
                  <a:txBody>
                    <a:bodyPr/>
                    <a:lstStyle/>
                    <a:p>
                      <a:r>
                        <a:rPr lang="en-GB" dirty="0"/>
                        <a:t>Our own frame of mind &amp; expressing feelings in the language used </a:t>
                      </a:r>
                    </a:p>
                  </a:txBody>
                  <a:tcPr/>
                </a:tc>
                <a:extLst>
                  <a:ext uri="{0D108BD9-81ED-4DB2-BD59-A6C34878D82A}">
                    <a16:rowId xmlns:a16="http://schemas.microsoft.com/office/drawing/2014/main" val="1939528729"/>
                  </a:ext>
                </a:extLst>
              </a:tr>
              <a:tr h="370840">
                <a:tc>
                  <a:txBody>
                    <a:bodyPr/>
                    <a:lstStyle/>
                    <a:p>
                      <a:r>
                        <a:rPr lang="en-GB" dirty="0"/>
                        <a:t>Ethos</a:t>
                      </a:r>
                    </a:p>
                  </a:txBody>
                  <a:tcPr/>
                </a:tc>
                <a:tc>
                  <a:txBody>
                    <a:bodyPr/>
                    <a:lstStyle/>
                    <a:p>
                      <a:r>
                        <a:rPr lang="en-GB" sz="1400" b="0" kern="1200" dirty="0">
                          <a:solidFill>
                            <a:schemeClr val="dk1"/>
                          </a:solidFill>
                          <a:effectLst/>
                          <a:latin typeface="Abadi" panose="020B0604020202020204" pitchFamily="34" charset="0"/>
                        </a:rPr>
                        <a:t>Ethics, law and what is perceived as ‘right’ in the situation</a:t>
                      </a:r>
                      <a:endParaRPr lang="en-GB" sz="1400" dirty="0">
                        <a:latin typeface="Abadi" panose="020B0604020202020204" pitchFamily="34" charset="0"/>
                      </a:endParaRPr>
                    </a:p>
                  </a:txBody>
                  <a:tcPr/>
                </a:tc>
                <a:tc>
                  <a:txBody>
                    <a:bodyPr/>
                    <a:lstStyle/>
                    <a:p>
                      <a:r>
                        <a:rPr lang="en-GB" dirty="0"/>
                        <a:t>Expertise</a:t>
                      </a:r>
                    </a:p>
                    <a:p>
                      <a:r>
                        <a:rPr lang="en-GB" dirty="0"/>
                        <a:t>Reputation (Trust worthiness, Honesty)</a:t>
                      </a:r>
                    </a:p>
                  </a:txBody>
                  <a:tcPr/>
                </a:tc>
                <a:extLst>
                  <a:ext uri="{0D108BD9-81ED-4DB2-BD59-A6C34878D82A}">
                    <a16:rowId xmlns:a16="http://schemas.microsoft.com/office/drawing/2014/main" val="1677905836"/>
                  </a:ext>
                </a:extLst>
              </a:tr>
            </a:tbl>
          </a:graphicData>
        </a:graphic>
      </p:graphicFrame>
      <p:sp>
        <p:nvSpPr>
          <p:cNvPr id="4" name="TextBox 3">
            <a:extLst>
              <a:ext uri="{FF2B5EF4-FFF2-40B4-BE49-F238E27FC236}">
                <a16:creationId xmlns:a16="http://schemas.microsoft.com/office/drawing/2014/main" id="{9B655530-CB52-447D-86F2-910D809D1E1B}"/>
              </a:ext>
            </a:extLst>
          </p:cNvPr>
          <p:cNvSpPr txBox="1"/>
          <p:nvPr/>
        </p:nvSpPr>
        <p:spPr>
          <a:xfrm>
            <a:off x="1294580" y="5884662"/>
            <a:ext cx="6096982" cy="400110"/>
          </a:xfrm>
          <a:prstGeom prst="rect">
            <a:avLst/>
          </a:prstGeom>
          <a:noFill/>
        </p:spPr>
        <p:txBody>
          <a:bodyPr wrap="square">
            <a:spAutoFit/>
          </a:bodyPr>
          <a:lstStyle/>
          <a:p>
            <a:r>
              <a:rPr lang="en-GB" sz="1000" dirty="0">
                <a:hlinkClick r:id="rId2"/>
              </a:rPr>
              <a:t>https://www.oxfordhandbooks.com/view/10.1093/oxfordhb/9780199731596.001.0001/oxfordhb-9780199731596-miscMatter-9#oxfordhb-9780199731596-miscMatter-9-item1-282</a:t>
            </a:r>
            <a:r>
              <a:rPr lang="en-GB" sz="1000" dirty="0"/>
              <a:t> </a:t>
            </a:r>
          </a:p>
        </p:txBody>
      </p:sp>
      <p:sp>
        <p:nvSpPr>
          <p:cNvPr id="5" name="TextBox 4">
            <a:extLst>
              <a:ext uri="{FF2B5EF4-FFF2-40B4-BE49-F238E27FC236}">
                <a16:creationId xmlns:a16="http://schemas.microsoft.com/office/drawing/2014/main" id="{4BAAA864-7023-4B77-9EA9-AE020D194C15}"/>
              </a:ext>
            </a:extLst>
          </p:cNvPr>
          <p:cNvSpPr txBox="1"/>
          <p:nvPr/>
        </p:nvSpPr>
        <p:spPr>
          <a:xfrm>
            <a:off x="1003175" y="92761"/>
            <a:ext cx="9232205" cy="646331"/>
          </a:xfrm>
          <a:prstGeom prst="rect">
            <a:avLst/>
          </a:prstGeom>
          <a:noFill/>
        </p:spPr>
        <p:txBody>
          <a:bodyPr wrap="square" rtlCol="0">
            <a:spAutoFit/>
          </a:bodyPr>
          <a:lstStyle/>
          <a:p>
            <a:r>
              <a:rPr lang="en-GB" sz="3600" dirty="0">
                <a:latin typeface="+mj-lt"/>
                <a:ea typeface="+mj-ea"/>
                <a:cs typeface="+mj-cs"/>
              </a:rPr>
              <a:t>Classical European Rhetorical terms</a:t>
            </a:r>
          </a:p>
        </p:txBody>
      </p:sp>
    </p:spTree>
    <p:extLst>
      <p:ext uri="{BB962C8B-B14F-4D97-AF65-F5344CB8AC3E}">
        <p14:creationId xmlns:p14="http://schemas.microsoft.com/office/powerpoint/2010/main" val="2287623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C7A826-557E-42FB-AD8B-A9A3A01A8FA2}"/>
              </a:ext>
            </a:extLst>
          </p:cNvPr>
          <p:cNvSpPr txBox="1"/>
          <p:nvPr/>
        </p:nvSpPr>
        <p:spPr>
          <a:xfrm>
            <a:off x="1003176" y="92761"/>
            <a:ext cx="8631154" cy="646331"/>
          </a:xfrm>
          <a:prstGeom prst="rect">
            <a:avLst/>
          </a:prstGeom>
          <a:noFill/>
        </p:spPr>
        <p:txBody>
          <a:bodyPr wrap="square" rtlCol="0">
            <a:spAutoFit/>
          </a:bodyPr>
          <a:lstStyle/>
          <a:p>
            <a:r>
              <a:rPr lang="en-GB" sz="3600" dirty="0">
                <a:latin typeface="+mj-lt"/>
                <a:ea typeface="+mj-ea"/>
                <a:cs typeface="+mj-cs"/>
              </a:rPr>
              <a:t>Classical Chinese Rhetorical terms </a:t>
            </a:r>
          </a:p>
        </p:txBody>
      </p:sp>
      <p:graphicFrame>
        <p:nvGraphicFramePr>
          <p:cNvPr id="5" name="Table 5">
            <a:extLst>
              <a:ext uri="{FF2B5EF4-FFF2-40B4-BE49-F238E27FC236}">
                <a16:creationId xmlns:a16="http://schemas.microsoft.com/office/drawing/2014/main" id="{33EB72F0-B2C9-4C09-A310-CF0B52F84912}"/>
              </a:ext>
            </a:extLst>
          </p:cNvPr>
          <p:cNvGraphicFramePr>
            <a:graphicFrameLocks noGrp="1"/>
          </p:cNvGraphicFramePr>
          <p:nvPr/>
        </p:nvGraphicFramePr>
        <p:xfrm>
          <a:off x="775147" y="1320681"/>
          <a:ext cx="10494392" cy="3479800"/>
        </p:xfrm>
        <a:graphic>
          <a:graphicData uri="http://schemas.openxmlformats.org/drawingml/2006/table">
            <a:tbl>
              <a:tblPr firstRow="1" bandRow="1">
                <a:tableStyleId>{5940675A-B579-460E-94D1-54222C63F5DA}</a:tableStyleId>
              </a:tblPr>
              <a:tblGrid>
                <a:gridCol w="2506954">
                  <a:extLst>
                    <a:ext uri="{9D8B030D-6E8A-4147-A177-3AD203B41FA5}">
                      <a16:colId xmlns:a16="http://schemas.microsoft.com/office/drawing/2014/main" val="3052990812"/>
                    </a:ext>
                  </a:extLst>
                </a:gridCol>
                <a:gridCol w="4802820">
                  <a:extLst>
                    <a:ext uri="{9D8B030D-6E8A-4147-A177-3AD203B41FA5}">
                      <a16:colId xmlns:a16="http://schemas.microsoft.com/office/drawing/2014/main" val="620521809"/>
                    </a:ext>
                  </a:extLst>
                </a:gridCol>
                <a:gridCol w="3184618">
                  <a:extLst>
                    <a:ext uri="{9D8B030D-6E8A-4147-A177-3AD203B41FA5}">
                      <a16:colId xmlns:a16="http://schemas.microsoft.com/office/drawing/2014/main" val="3940453464"/>
                    </a:ext>
                  </a:extLst>
                </a:gridCol>
              </a:tblGrid>
              <a:tr h="370840">
                <a:tc>
                  <a:txBody>
                    <a:bodyPr/>
                    <a:lstStyle/>
                    <a:p>
                      <a:r>
                        <a:rPr lang="en-GB" dirty="0"/>
                        <a:t>Term</a:t>
                      </a:r>
                    </a:p>
                  </a:txBody>
                  <a:tcPr/>
                </a:tc>
                <a:tc>
                  <a:txBody>
                    <a:bodyPr/>
                    <a:lstStyle/>
                    <a:p>
                      <a:r>
                        <a:rPr lang="en-GB" dirty="0"/>
                        <a:t>Definition</a:t>
                      </a:r>
                    </a:p>
                  </a:txBody>
                  <a:tcPr/>
                </a:tc>
                <a:tc>
                  <a:txBody>
                    <a:bodyPr/>
                    <a:lstStyle/>
                    <a:p>
                      <a:r>
                        <a:rPr lang="en-GB" dirty="0"/>
                        <a:t>Application</a:t>
                      </a:r>
                    </a:p>
                  </a:txBody>
                  <a:tcPr/>
                </a:tc>
                <a:extLst>
                  <a:ext uri="{0D108BD9-81ED-4DB2-BD59-A6C34878D82A}">
                    <a16:rowId xmlns:a16="http://schemas.microsoft.com/office/drawing/2014/main" val="2517684164"/>
                  </a:ext>
                </a:extLst>
              </a:tr>
              <a:tr h="370840">
                <a:tc>
                  <a:txBody>
                    <a:bodyPr/>
                    <a:lstStyle/>
                    <a:p>
                      <a:r>
                        <a:rPr lang="en-GB" sz="2800" dirty="0"/>
                        <a:t>Yan (</a:t>
                      </a:r>
                      <a:r>
                        <a:rPr lang="ja-JP" altLang="en-US" sz="2800" dirty="0"/>
                        <a:t>言</a:t>
                      </a:r>
                      <a:r>
                        <a:rPr lang="en-US" altLang="ja-JP" sz="2800" dirty="0"/>
                        <a:t>) </a:t>
                      </a:r>
                      <a:endParaRPr lang="en-GB"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effectLst/>
                        </a:rPr>
                        <a:t>speech, talks and the use of language</a:t>
                      </a:r>
                      <a:endParaRPr lang="en-GB" sz="1400" b="0" kern="1200" dirty="0">
                        <a:solidFill>
                          <a:schemeClr val="dk1"/>
                        </a:solidFill>
                        <a:effectLst/>
                        <a:latin typeface="Abadi" panose="020B0604020202020204" pitchFamily="34" charset="0"/>
                        <a:ea typeface="+mn-ea"/>
                        <a:cs typeface="+mn-cs"/>
                      </a:endParaRPr>
                    </a:p>
                  </a:txBody>
                  <a:tcPr/>
                </a:tc>
                <a:tc>
                  <a:txBody>
                    <a:bodyPr/>
                    <a:lstStyle/>
                    <a:p>
                      <a:r>
                        <a:rPr lang="en-GB" dirty="0"/>
                        <a:t>Logical</a:t>
                      </a:r>
                    </a:p>
                  </a:txBody>
                  <a:tcPr/>
                </a:tc>
                <a:extLst>
                  <a:ext uri="{0D108BD9-81ED-4DB2-BD59-A6C34878D82A}">
                    <a16:rowId xmlns:a16="http://schemas.microsoft.com/office/drawing/2014/main" val="2113410570"/>
                  </a:ext>
                </a:extLst>
              </a:tr>
              <a:tr h="370840">
                <a:tc>
                  <a:txBody>
                    <a:bodyPr/>
                    <a:lstStyle/>
                    <a:p>
                      <a:r>
                        <a:rPr lang="en-GB" sz="2800" dirty="0"/>
                        <a:t>Ci (</a:t>
                      </a:r>
                      <a:r>
                        <a:rPr lang="ja-JP" altLang="en-US" sz="2800" dirty="0"/>
                        <a:t>辞</a:t>
                      </a:r>
                      <a:r>
                        <a:rPr lang="en-US" altLang="ja-JP" sz="2800" dirty="0"/>
                        <a:t>) </a:t>
                      </a:r>
                      <a:endParaRPr lang="en-GB"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effectLst/>
                        </a:rPr>
                        <a:t>modes of speech, types of discourse, eloquence, style</a:t>
                      </a:r>
                      <a:endParaRPr lang="en-GB" sz="1400" b="0" kern="1200" dirty="0">
                        <a:solidFill>
                          <a:schemeClr val="dk1"/>
                        </a:solidFill>
                        <a:effectLst/>
                        <a:latin typeface="Abadi" panose="020B0604020202020204" pitchFamily="34" charset="0"/>
                        <a:ea typeface="+mn-ea"/>
                        <a:cs typeface="+mn-cs"/>
                      </a:endParaRPr>
                    </a:p>
                  </a:txBody>
                  <a:tcPr/>
                </a:tc>
                <a:tc>
                  <a:txBody>
                    <a:bodyPr/>
                    <a:lstStyle/>
                    <a:p>
                      <a:r>
                        <a:rPr lang="en-GB" dirty="0"/>
                        <a:t>Art of persuasion</a:t>
                      </a:r>
                    </a:p>
                  </a:txBody>
                  <a:tcPr/>
                </a:tc>
                <a:extLst>
                  <a:ext uri="{0D108BD9-81ED-4DB2-BD59-A6C34878D82A}">
                    <a16:rowId xmlns:a16="http://schemas.microsoft.com/office/drawing/2014/main" val="254137890"/>
                  </a:ext>
                </a:extLst>
              </a:tr>
              <a:tr h="370840">
                <a:tc>
                  <a:txBody>
                    <a:bodyPr/>
                    <a:lstStyle/>
                    <a:p>
                      <a:r>
                        <a:rPr lang="en-GB" sz="2800" dirty="0"/>
                        <a:t>Jian（</a:t>
                      </a:r>
                      <a:r>
                        <a:rPr lang="ja-JP" altLang="en-US" sz="2800" dirty="0"/>
                        <a:t>谏） </a:t>
                      </a:r>
                      <a:endParaRPr lang="en-GB"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effectLst/>
                        </a:rPr>
                        <a:t>giving advice, persuasion</a:t>
                      </a:r>
                      <a:endParaRPr lang="en-GB" sz="1400" b="0" kern="1200" dirty="0">
                        <a:solidFill>
                          <a:schemeClr val="dk1"/>
                        </a:solidFill>
                        <a:effectLst/>
                        <a:latin typeface="Abadi" panose="020B0604020202020204" pitchFamily="34" charset="0"/>
                        <a:ea typeface="+mn-ea"/>
                        <a:cs typeface="+mn-cs"/>
                      </a:endParaRPr>
                    </a:p>
                  </a:txBody>
                  <a:tcPr/>
                </a:tc>
                <a:tc>
                  <a:txBody>
                    <a:bodyPr/>
                    <a:lstStyle/>
                    <a:p>
                      <a:r>
                        <a:rPr lang="en-GB" dirty="0"/>
                        <a:t>Persuasion through expertise</a:t>
                      </a:r>
                    </a:p>
                  </a:txBody>
                  <a:tcPr/>
                </a:tc>
                <a:extLst>
                  <a:ext uri="{0D108BD9-81ED-4DB2-BD59-A6C34878D82A}">
                    <a16:rowId xmlns:a16="http://schemas.microsoft.com/office/drawing/2014/main" val="2772352317"/>
                  </a:ext>
                </a:extLst>
              </a:tr>
              <a:tr h="370840">
                <a:tc>
                  <a:txBody>
                    <a:bodyPr/>
                    <a:lstStyle/>
                    <a:p>
                      <a:r>
                        <a:rPr lang="en-GB" sz="2800" dirty="0"/>
                        <a:t>Shui/</a:t>
                      </a:r>
                      <a:r>
                        <a:rPr lang="en-GB" sz="2800" dirty="0" err="1"/>
                        <a:t>shuo</a:t>
                      </a:r>
                      <a:r>
                        <a:rPr lang="en-GB" sz="2800" dirty="0"/>
                        <a:t>（</a:t>
                      </a:r>
                      <a:r>
                        <a:rPr lang="ja-JP" altLang="en-US" sz="2800" dirty="0"/>
                        <a:t>说</a:t>
                      </a:r>
                      <a:r>
                        <a:rPr lang="en-US" altLang="ja-JP" sz="2800" dirty="0"/>
                        <a:t>) </a:t>
                      </a:r>
                      <a:endParaRPr lang="en-GB"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effectLst/>
                        </a:rPr>
                        <a:t>persuasion/ explanation, idea, thought</a:t>
                      </a:r>
                      <a:endParaRPr lang="en-GB" sz="1400" b="0" kern="1200" dirty="0">
                        <a:solidFill>
                          <a:schemeClr val="dk1"/>
                        </a:solidFill>
                        <a:effectLst/>
                        <a:latin typeface="Abadi" panose="020B0604020202020204" pitchFamily="34" charset="0"/>
                        <a:ea typeface="+mn-ea"/>
                        <a:cs typeface="+mn-cs"/>
                      </a:endParaRPr>
                    </a:p>
                  </a:txBody>
                  <a:tcPr/>
                </a:tc>
                <a:tc>
                  <a:txBody>
                    <a:bodyPr/>
                    <a:lstStyle/>
                    <a:p>
                      <a:r>
                        <a:rPr lang="en-GB" dirty="0"/>
                        <a:t>Changing mental models</a:t>
                      </a:r>
                    </a:p>
                  </a:txBody>
                  <a:tcPr/>
                </a:tc>
                <a:extLst>
                  <a:ext uri="{0D108BD9-81ED-4DB2-BD59-A6C34878D82A}">
                    <a16:rowId xmlns:a16="http://schemas.microsoft.com/office/drawing/2014/main" val="1078780561"/>
                  </a:ext>
                </a:extLst>
              </a:tr>
              <a:tr h="370840">
                <a:tc>
                  <a:txBody>
                    <a:bodyPr/>
                    <a:lstStyle/>
                    <a:p>
                      <a:r>
                        <a:rPr lang="en-GB" sz="2800" dirty="0"/>
                        <a:t>Ming（</a:t>
                      </a:r>
                      <a:r>
                        <a:rPr lang="ja-JP" altLang="en-US" sz="2800" dirty="0"/>
                        <a:t>名</a:t>
                      </a:r>
                      <a:r>
                        <a:rPr lang="en-US" altLang="ja-JP" sz="2800" dirty="0"/>
                        <a:t>) </a:t>
                      </a:r>
                      <a:endParaRPr lang="en-GB"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effectLst/>
                        </a:rPr>
                        <a:t>naming, symbol using, rationality, epistemology (probability, relativism and classification)</a:t>
                      </a:r>
                      <a:endParaRPr lang="en-GB" sz="1400" b="0" kern="1200" dirty="0">
                        <a:solidFill>
                          <a:schemeClr val="dk1"/>
                        </a:solidFill>
                        <a:effectLst/>
                        <a:latin typeface="Abadi" panose="020B0604020202020204" pitchFamily="34" charset="0"/>
                        <a:ea typeface="+mn-ea"/>
                        <a:cs typeface="+mn-cs"/>
                      </a:endParaRPr>
                    </a:p>
                  </a:txBody>
                  <a:tcPr/>
                </a:tc>
                <a:tc>
                  <a:txBody>
                    <a:bodyPr/>
                    <a:lstStyle/>
                    <a:p>
                      <a:r>
                        <a:rPr lang="en-GB" dirty="0"/>
                        <a:t>Symbols in social contexts</a:t>
                      </a:r>
                    </a:p>
                  </a:txBody>
                  <a:tcPr/>
                </a:tc>
                <a:extLst>
                  <a:ext uri="{0D108BD9-81ED-4DB2-BD59-A6C34878D82A}">
                    <a16:rowId xmlns:a16="http://schemas.microsoft.com/office/drawing/2014/main" val="118501729"/>
                  </a:ext>
                </a:extLst>
              </a:tr>
              <a:tr h="370840">
                <a:tc>
                  <a:txBody>
                    <a:bodyPr/>
                    <a:lstStyle/>
                    <a:p>
                      <a:r>
                        <a:rPr lang="en-GB" sz="2800" dirty="0" err="1"/>
                        <a:t>Bian</a:t>
                      </a:r>
                      <a:r>
                        <a:rPr lang="en-GB" sz="2800" dirty="0"/>
                        <a:t>（</a:t>
                      </a:r>
                      <a:r>
                        <a:rPr lang="ja-JP" altLang="en-US" sz="2800" dirty="0"/>
                        <a:t>辩</a:t>
                      </a:r>
                      <a:r>
                        <a:rPr lang="en-US" altLang="ja-JP" sz="2800" dirty="0"/>
                        <a:t>) </a:t>
                      </a:r>
                      <a:endParaRPr lang="en-GB"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effectLst/>
                        </a:rPr>
                        <a:t>distinction change, justice-eloquence, arguments, persuasion, debate, disputation discussion</a:t>
                      </a:r>
                      <a:endParaRPr lang="en-GB" sz="1400" b="0" kern="1200" dirty="0">
                        <a:solidFill>
                          <a:schemeClr val="dk1"/>
                        </a:solidFill>
                        <a:effectLst/>
                        <a:latin typeface="Abadi" panose="020B0604020202020204" pitchFamily="34" charset="0"/>
                        <a:ea typeface="+mn-ea"/>
                        <a:cs typeface="+mn-cs"/>
                      </a:endParaRPr>
                    </a:p>
                  </a:txBody>
                  <a:tcPr/>
                </a:tc>
                <a:tc>
                  <a:txBody>
                    <a:bodyPr/>
                    <a:lstStyle/>
                    <a:p>
                      <a:r>
                        <a:rPr lang="en-GB" dirty="0"/>
                        <a:t>Truth and Justice</a:t>
                      </a:r>
                    </a:p>
                  </a:txBody>
                  <a:tcPr/>
                </a:tc>
                <a:extLst>
                  <a:ext uri="{0D108BD9-81ED-4DB2-BD59-A6C34878D82A}">
                    <a16:rowId xmlns:a16="http://schemas.microsoft.com/office/drawing/2014/main" val="1712481833"/>
                  </a:ext>
                </a:extLst>
              </a:tr>
            </a:tbl>
          </a:graphicData>
        </a:graphic>
      </p:graphicFrame>
      <p:sp>
        <p:nvSpPr>
          <p:cNvPr id="7" name="TextBox 6">
            <a:extLst>
              <a:ext uri="{FF2B5EF4-FFF2-40B4-BE49-F238E27FC236}">
                <a16:creationId xmlns:a16="http://schemas.microsoft.com/office/drawing/2014/main" id="{FE40734B-D853-44D1-97D4-9F006B2ADE4E}"/>
              </a:ext>
            </a:extLst>
          </p:cNvPr>
          <p:cNvSpPr txBox="1"/>
          <p:nvPr/>
        </p:nvSpPr>
        <p:spPr>
          <a:xfrm>
            <a:off x="1061429" y="566678"/>
            <a:ext cx="6183296" cy="369332"/>
          </a:xfrm>
          <a:prstGeom prst="rect">
            <a:avLst/>
          </a:prstGeom>
          <a:noFill/>
        </p:spPr>
        <p:txBody>
          <a:bodyPr wrap="square">
            <a:spAutoFit/>
          </a:bodyPr>
          <a:lstStyle/>
          <a:p>
            <a:r>
              <a:rPr lang="en-GB" i="1" dirty="0"/>
              <a:t>Ming </a:t>
            </a:r>
            <a:r>
              <a:rPr lang="en-GB" i="1" dirty="0" err="1"/>
              <a:t>bian</a:t>
            </a:r>
            <a:r>
              <a:rPr lang="en-GB" i="1" dirty="0"/>
              <a:t> </a:t>
            </a:r>
            <a:r>
              <a:rPr lang="en-GB" i="1" dirty="0" err="1"/>
              <a:t>xue</a:t>
            </a:r>
            <a:r>
              <a:rPr lang="en-GB" i="1" dirty="0"/>
              <a:t> </a:t>
            </a:r>
            <a:r>
              <a:rPr lang="en-GB" dirty="0"/>
              <a:t>(</a:t>
            </a:r>
            <a:r>
              <a:rPr lang="ja-JP" altLang="en-US" dirty="0"/>
              <a:t>名辩学</a:t>
            </a:r>
            <a:r>
              <a:rPr lang="en-US" altLang="ja-JP" dirty="0"/>
              <a:t>) equivalent to Western study of rhetoric</a:t>
            </a:r>
            <a:endParaRPr lang="en-GB" dirty="0"/>
          </a:p>
        </p:txBody>
      </p:sp>
      <p:sp>
        <p:nvSpPr>
          <p:cNvPr id="8" name="TextBox 7">
            <a:extLst>
              <a:ext uri="{FF2B5EF4-FFF2-40B4-BE49-F238E27FC236}">
                <a16:creationId xmlns:a16="http://schemas.microsoft.com/office/drawing/2014/main" id="{59145A9C-E390-4872-B3DE-31EA272144D2}"/>
              </a:ext>
            </a:extLst>
          </p:cNvPr>
          <p:cNvSpPr txBox="1"/>
          <p:nvPr/>
        </p:nvSpPr>
        <p:spPr>
          <a:xfrm>
            <a:off x="633751" y="4997399"/>
            <a:ext cx="10147177" cy="646331"/>
          </a:xfrm>
          <a:prstGeom prst="rect">
            <a:avLst/>
          </a:prstGeom>
          <a:noFill/>
        </p:spPr>
        <p:txBody>
          <a:bodyPr wrap="square" rtlCol="0">
            <a:spAutoFit/>
          </a:bodyPr>
          <a:lstStyle/>
          <a:p>
            <a:r>
              <a:rPr lang="en-GB" dirty="0"/>
              <a:t>Rhetorical devices include: metaphorical, anecdotal, analogical, paradoxical, chain reasoning, classification, and inference.</a:t>
            </a:r>
          </a:p>
        </p:txBody>
      </p:sp>
    </p:spTree>
    <p:extLst>
      <p:ext uri="{BB962C8B-B14F-4D97-AF65-F5344CB8AC3E}">
        <p14:creationId xmlns:p14="http://schemas.microsoft.com/office/powerpoint/2010/main" val="30766716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C0F01E-1F2C-4E7D-BA96-5A51D29751FB}"/>
              </a:ext>
            </a:extLst>
          </p:cNvPr>
          <p:cNvSpPr txBox="1"/>
          <p:nvPr/>
        </p:nvSpPr>
        <p:spPr>
          <a:xfrm>
            <a:off x="692491" y="1149658"/>
            <a:ext cx="8207084" cy="646331"/>
          </a:xfrm>
          <a:prstGeom prst="rect">
            <a:avLst/>
          </a:prstGeom>
          <a:noFill/>
        </p:spPr>
        <p:txBody>
          <a:bodyPr wrap="square">
            <a:spAutoFit/>
          </a:bodyPr>
          <a:lstStyle/>
          <a:p>
            <a:r>
              <a:rPr lang="en-GB" dirty="0"/>
              <a:t>Speech was highly valued and encouraged. Argumentation and debates were common among philosophers and disputers (</a:t>
            </a:r>
            <a:r>
              <a:rPr lang="en-GB" i="1" dirty="0" err="1"/>
              <a:t>bian</a:t>
            </a:r>
            <a:r>
              <a:rPr lang="en-GB" i="1" dirty="0"/>
              <a:t> </a:t>
            </a:r>
            <a:r>
              <a:rPr lang="en-GB" i="1" dirty="0" err="1"/>
              <a:t>shi</a:t>
            </a:r>
            <a:r>
              <a:rPr lang="en-GB" i="1" dirty="0"/>
              <a:t> </a:t>
            </a:r>
            <a:r>
              <a:rPr lang="ja-JP" altLang="en-US" dirty="0"/>
              <a:t>辩士 </a:t>
            </a:r>
            <a:r>
              <a:rPr lang="en-GB" dirty="0"/>
              <a:t>and </a:t>
            </a:r>
            <a:r>
              <a:rPr lang="en-GB" i="1" dirty="0" err="1"/>
              <a:t>bing</a:t>
            </a:r>
            <a:r>
              <a:rPr lang="en-GB" i="1" dirty="0"/>
              <a:t> </a:t>
            </a:r>
            <a:r>
              <a:rPr lang="en-GB" i="1" dirty="0" err="1"/>
              <a:t>jia</a:t>
            </a:r>
            <a:r>
              <a:rPr lang="en-GB" i="1" dirty="0"/>
              <a:t> </a:t>
            </a:r>
            <a:r>
              <a:rPr lang="ja-JP" altLang="en-US" dirty="0"/>
              <a:t>名家</a:t>
            </a:r>
            <a:r>
              <a:rPr lang="en-US" altLang="ja-JP" dirty="0"/>
              <a:t>).</a:t>
            </a:r>
            <a:endParaRPr lang="en-GB" dirty="0"/>
          </a:p>
        </p:txBody>
      </p:sp>
      <p:sp>
        <p:nvSpPr>
          <p:cNvPr id="5" name="TextBox 4">
            <a:extLst>
              <a:ext uri="{FF2B5EF4-FFF2-40B4-BE49-F238E27FC236}">
                <a16:creationId xmlns:a16="http://schemas.microsoft.com/office/drawing/2014/main" id="{1F3335E4-0481-44A5-B81C-8AEA818CE6EB}"/>
              </a:ext>
            </a:extLst>
          </p:cNvPr>
          <p:cNvSpPr txBox="1"/>
          <p:nvPr/>
        </p:nvSpPr>
        <p:spPr>
          <a:xfrm>
            <a:off x="748748" y="2383930"/>
            <a:ext cx="8150827" cy="923330"/>
          </a:xfrm>
          <a:prstGeom prst="rect">
            <a:avLst/>
          </a:prstGeom>
          <a:noFill/>
        </p:spPr>
        <p:txBody>
          <a:bodyPr wrap="square">
            <a:spAutoFit/>
          </a:bodyPr>
          <a:lstStyle/>
          <a:p>
            <a:r>
              <a:rPr lang="en-GB" dirty="0"/>
              <a:t>Confucius taught his disciples to practice </a:t>
            </a:r>
            <a:r>
              <a:rPr lang="en-GB" i="1" dirty="0" err="1"/>
              <a:t>xin</a:t>
            </a:r>
            <a:r>
              <a:rPr lang="en-GB" i="1" dirty="0"/>
              <a:t> yan </a:t>
            </a:r>
            <a:r>
              <a:rPr lang="en-GB" dirty="0"/>
              <a:t>(</a:t>
            </a:r>
            <a:r>
              <a:rPr lang="en-GB" dirty="0" err="1"/>
              <a:t>信言</a:t>
            </a:r>
            <a:r>
              <a:rPr lang="en-GB" dirty="0"/>
              <a:t>, trustworthy speech). It was </a:t>
            </a:r>
            <a:r>
              <a:rPr lang="en-GB" i="1" dirty="0" err="1"/>
              <a:t>qiao</a:t>
            </a:r>
            <a:r>
              <a:rPr lang="en-GB" i="1" dirty="0"/>
              <a:t> yan </a:t>
            </a:r>
            <a:r>
              <a:rPr lang="en-GB" dirty="0" err="1"/>
              <a:t>巧言</a:t>
            </a:r>
            <a:r>
              <a:rPr lang="en-GB" dirty="0"/>
              <a:t>, clever and manipulative speech that he disliked…we should be able to identify such speech and ignore it.</a:t>
            </a:r>
          </a:p>
        </p:txBody>
      </p:sp>
      <p:sp>
        <p:nvSpPr>
          <p:cNvPr id="7" name="TextBox 6">
            <a:extLst>
              <a:ext uri="{FF2B5EF4-FFF2-40B4-BE49-F238E27FC236}">
                <a16:creationId xmlns:a16="http://schemas.microsoft.com/office/drawing/2014/main" id="{5BC550E1-9FC6-4AD9-857E-69DBA266C5FC}"/>
              </a:ext>
            </a:extLst>
          </p:cNvPr>
          <p:cNvSpPr txBox="1"/>
          <p:nvPr/>
        </p:nvSpPr>
        <p:spPr>
          <a:xfrm>
            <a:off x="692490" y="3753325"/>
            <a:ext cx="8207083" cy="923330"/>
          </a:xfrm>
          <a:prstGeom prst="rect">
            <a:avLst/>
          </a:prstGeom>
          <a:noFill/>
        </p:spPr>
        <p:txBody>
          <a:bodyPr wrap="square">
            <a:spAutoFit/>
          </a:bodyPr>
          <a:lstStyle/>
          <a:p>
            <a:r>
              <a:rPr lang="en-GB" dirty="0"/>
              <a:t>Dislike of glib speakers or speakers with “flowery and empty words” (Lu X. 31)</a:t>
            </a:r>
          </a:p>
          <a:p>
            <a:r>
              <a:rPr lang="en-GB" dirty="0"/>
              <a:t>Aristotle and Plato’s distaste for the Greek sophists </a:t>
            </a:r>
            <a:r>
              <a:rPr lang="en-GB" dirty="0">
                <a:solidFill>
                  <a:schemeClr val="tx1">
                    <a:lumMod val="50000"/>
                    <a:lumOff val="50000"/>
                  </a:schemeClr>
                </a:solidFill>
              </a:rPr>
              <a:t>[</a:t>
            </a:r>
            <a:r>
              <a:rPr lang="en-GB" sz="1800" b="0" i="0" dirty="0">
                <a:solidFill>
                  <a:schemeClr val="tx1">
                    <a:lumMod val="50000"/>
                    <a:lumOff val="50000"/>
                  </a:schemeClr>
                </a:solidFill>
                <a:effectLst/>
              </a:rPr>
              <a:t>A plausible but misleading or fallacious argument.]</a:t>
            </a:r>
          </a:p>
        </p:txBody>
      </p:sp>
      <p:sp>
        <p:nvSpPr>
          <p:cNvPr id="2" name="TextBox 1">
            <a:extLst>
              <a:ext uri="{FF2B5EF4-FFF2-40B4-BE49-F238E27FC236}">
                <a16:creationId xmlns:a16="http://schemas.microsoft.com/office/drawing/2014/main" id="{A0C3247A-2188-4AC0-B9ED-C153EB2A7EE3}"/>
              </a:ext>
            </a:extLst>
          </p:cNvPr>
          <p:cNvSpPr txBox="1"/>
          <p:nvPr/>
        </p:nvSpPr>
        <p:spPr>
          <a:xfrm>
            <a:off x="748748" y="314224"/>
            <a:ext cx="9667461" cy="646331"/>
          </a:xfrm>
          <a:prstGeom prst="rect">
            <a:avLst/>
          </a:prstGeom>
          <a:noFill/>
        </p:spPr>
        <p:txBody>
          <a:bodyPr wrap="square" rtlCol="0">
            <a:spAutoFit/>
          </a:bodyPr>
          <a:lstStyle/>
          <a:p>
            <a:r>
              <a:rPr lang="en-GB" sz="3600" dirty="0">
                <a:latin typeface="+mj-lt"/>
              </a:rPr>
              <a:t>Learning from Chinese and Greek Philosophers</a:t>
            </a:r>
          </a:p>
        </p:txBody>
      </p:sp>
      <p:sp>
        <p:nvSpPr>
          <p:cNvPr id="8" name="TextBox 7">
            <a:extLst>
              <a:ext uri="{FF2B5EF4-FFF2-40B4-BE49-F238E27FC236}">
                <a16:creationId xmlns:a16="http://schemas.microsoft.com/office/drawing/2014/main" id="{C366328C-49F1-4B00-BA2D-35EF207C8B36}"/>
              </a:ext>
            </a:extLst>
          </p:cNvPr>
          <p:cNvSpPr txBox="1"/>
          <p:nvPr/>
        </p:nvSpPr>
        <p:spPr>
          <a:xfrm>
            <a:off x="499366" y="5122720"/>
            <a:ext cx="9667461" cy="738664"/>
          </a:xfrm>
          <a:prstGeom prst="rect">
            <a:avLst/>
          </a:prstGeom>
          <a:noFill/>
        </p:spPr>
        <p:txBody>
          <a:bodyPr wrap="square">
            <a:spAutoFit/>
          </a:bodyPr>
          <a:lstStyle/>
          <a:p>
            <a:r>
              <a:rPr lang="en-GB" sz="2400" dirty="0"/>
              <a:t>Rhetorical devices:</a:t>
            </a:r>
          </a:p>
          <a:p>
            <a:r>
              <a:rPr lang="en-GB" dirty="0"/>
              <a:t> metaphorical, anecdotal, analogical/emotional, paradoxical, classification, inference.</a:t>
            </a:r>
          </a:p>
        </p:txBody>
      </p:sp>
    </p:spTree>
    <p:extLst>
      <p:ext uri="{BB962C8B-B14F-4D97-AF65-F5344CB8AC3E}">
        <p14:creationId xmlns:p14="http://schemas.microsoft.com/office/powerpoint/2010/main" val="2593224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32D3D-1ECC-835F-A217-27282D5FC130}"/>
              </a:ext>
            </a:extLst>
          </p:cNvPr>
          <p:cNvSpPr txBox="1">
            <a:spLocks noGrp="1"/>
          </p:cNvSpPr>
          <p:nvPr>
            <p:ph type="title"/>
          </p:nvPr>
        </p:nvSpPr>
        <p:spPr/>
        <p:txBody>
          <a:bodyPr/>
          <a:lstStyle/>
          <a:p>
            <a:pPr lvl="0"/>
            <a:r>
              <a:rPr lang="en-GB" sz="3600" dirty="0"/>
              <a:t>Your skill set</a:t>
            </a:r>
          </a:p>
        </p:txBody>
      </p:sp>
      <p:sp>
        <p:nvSpPr>
          <p:cNvPr id="3" name="Content Placeholder 2">
            <a:extLst>
              <a:ext uri="{FF2B5EF4-FFF2-40B4-BE49-F238E27FC236}">
                <a16:creationId xmlns:a16="http://schemas.microsoft.com/office/drawing/2014/main" id="{B6015717-614B-1E38-489F-FAF0C72EC68C}"/>
              </a:ext>
            </a:extLst>
          </p:cNvPr>
          <p:cNvSpPr txBox="1">
            <a:spLocks noGrp="1"/>
          </p:cNvSpPr>
          <p:nvPr>
            <p:ph idx="1"/>
          </p:nvPr>
        </p:nvSpPr>
        <p:spPr>
          <a:xfrm>
            <a:off x="985686" y="1716356"/>
            <a:ext cx="10515600" cy="4351336"/>
          </a:xfrm>
        </p:spPr>
        <p:txBody>
          <a:bodyPr>
            <a:normAutofit/>
          </a:bodyPr>
          <a:lstStyle/>
          <a:p>
            <a:pPr marL="0" lvl="0" indent="0">
              <a:buNone/>
            </a:pPr>
            <a:r>
              <a:rPr lang="en-GB" dirty="0"/>
              <a:t>Actively curious &amp; Inquisitive demeanour</a:t>
            </a:r>
          </a:p>
          <a:p>
            <a:pPr marL="0" lvl="0" indent="0">
              <a:buNone/>
            </a:pPr>
            <a:r>
              <a:rPr lang="en-GB" dirty="0">
                <a:latin typeface="+mj-lt"/>
              </a:rPr>
              <a:t>	</a:t>
            </a:r>
            <a:r>
              <a:rPr lang="en-GB" sz="2000" dirty="0">
                <a:latin typeface="+mj-lt"/>
              </a:rPr>
              <a:t>Accept uncertainty and understanding different perspectives inherent in human interaction</a:t>
            </a:r>
          </a:p>
          <a:p>
            <a:pPr marL="0" lvl="0" indent="0">
              <a:buNone/>
            </a:pPr>
            <a:endParaRPr lang="en-GB" sz="2000" dirty="0">
              <a:latin typeface="+mj-lt"/>
            </a:endParaRPr>
          </a:p>
          <a:p>
            <a:pPr marL="0" lvl="0" indent="0">
              <a:buNone/>
            </a:pPr>
            <a:r>
              <a:rPr lang="en-GB" dirty="0"/>
              <a:t>Efforts to stop and rewind misunderstandings</a:t>
            </a:r>
          </a:p>
          <a:p>
            <a:pPr marL="0" lvl="0" indent="0">
              <a:buNone/>
            </a:pPr>
            <a:r>
              <a:rPr lang="en-GB" dirty="0">
                <a:latin typeface="+mj-lt"/>
              </a:rPr>
              <a:t>	</a:t>
            </a:r>
            <a:r>
              <a:rPr lang="en-GB" sz="2000" dirty="0">
                <a:latin typeface="+mj-lt"/>
              </a:rPr>
              <a:t>Reflecting back </a:t>
            </a:r>
          </a:p>
          <a:p>
            <a:pPr marL="0" lvl="0" indent="0">
              <a:buNone/>
            </a:pPr>
            <a:endParaRPr lang="en-GB" dirty="0">
              <a:latin typeface="+mj-lt"/>
            </a:endParaRPr>
          </a:p>
          <a:p>
            <a:pPr marL="0" lvl="0" indent="0">
              <a:buNone/>
            </a:pPr>
            <a:r>
              <a:rPr lang="en-GB" dirty="0"/>
              <a:t>Attention to comprehending highly charged emotions</a:t>
            </a:r>
          </a:p>
          <a:p>
            <a:pPr marL="0" indent="0">
              <a:buNone/>
            </a:pPr>
            <a:r>
              <a:rPr lang="en-GB" dirty="0">
                <a:latin typeface="+mj-lt"/>
              </a:rPr>
              <a:t>	</a:t>
            </a:r>
            <a:r>
              <a:rPr lang="en-GB" sz="2000" dirty="0">
                <a:latin typeface="+mj-lt"/>
              </a:rPr>
              <a:t>Self-disclosure about one’s own thoughts and feeling in ordinary language to model good mentalizing</a:t>
            </a:r>
          </a:p>
          <a:p>
            <a:pPr marL="0" lvl="0" indent="0">
              <a:buNone/>
            </a:pPr>
            <a:endParaRPr lang="en-GB" dirty="0">
              <a:latin typeface="+mj-lt"/>
            </a:endParaRPr>
          </a:p>
        </p:txBody>
      </p:sp>
      <p:sp>
        <p:nvSpPr>
          <p:cNvPr id="4" name="Rectangle 3">
            <a:extLst>
              <a:ext uri="{FF2B5EF4-FFF2-40B4-BE49-F238E27FC236}">
                <a16:creationId xmlns:a16="http://schemas.microsoft.com/office/drawing/2014/main" id="{E7DE7E73-49F5-674D-4F64-894545DF2105}"/>
              </a:ext>
            </a:extLst>
          </p:cNvPr>
          <p:cNvSpPr/>
          <p:nvPr/>
        </p:nvSpPr>
        <p:spPr>
          <a:xfrm>
            <a:off x="985686" y="6094549"/>
            <a:ext cx="5486400" cy="461662"/>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000000"/>
                </a:solidFill>
                <a:uFillTx/>
                <a:latin typeface="Calibri"/>
                <a:hlinkClick r:id="rId2"/>
              </a:rPr>
              <a:t>https://www.psychiatrictimes.com/special-reports/mentalization-based-treatment-common-sense-approach-borderline-personality-disorder</a:t>
            </a:r>
            <a:endParaRPr lang="en-GB"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34246700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6A860-BE20-4D34-A855-D8B6939B92F2}"/>
              </a:ext>
            </a:extLst>
          </p:cNvPr>
          <p:cNvSpPr>
            <a:spLocks noGrp="1"/>
          </p:cNvSpPr>
          <p:nvPr>
            <p:ph type="title"/>
          </p:nvPr>
        </p:nvSpPr>
        <p:spPr/>
        <p:txBody>
          <a:bodyPr/>
          <a:lstStyle/>
          <a:p>
            <a:r>
              <a:rPr lang="en-GB" sz="3600" dirty="0">
                <a:ea typeface="+mn-ea"/>
                <a:cs typeface="+mn-cs"/>
              </a:rPr>
              <a:t>Takeaways</a:t>
            </a:r>
          </a:p>
        </p:txBody>
      </p:sp>
    </p:spTree>
    <p:extLst>
      <p:ext uri="{BB962C8B-B14F-4D97-AF65-F5344CB8AC3E}">
        <p14:creationId xmlns:p14="http://schemas.microsoft.com/office/powerpoint/2010/main" val="651455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DEEF1F9-2023-D43B-AF6A-98C51295C819}"/>
              </a:ext>
            </a:extLst>
          </p:cNvPr>
          <p:cNvSpPr/>
          <p:nvPr/>
        </p:nvSpPr>
        <p:spPr>
          <a:xfrm>
            <a:off x="582171" y="6160462"/>
            <a:ext cx="3288456" cy="430887"/>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050" b="0" i="0" u="none" strike="noStrike" kern="1200" cap="none" spc="0" baseline="0" dirty="0">
                <a:solidFill>
                  <a:srgbClr val="000000"/>
                </a:solidFill>
                <a:uFillTx/>
                <a:latin typeface="Calibri"/>
              </a:rPr>
              <a:t>https://www.managementtoday.co.uk/kremlin-guide-negotiation/food-for-thought/article/1670017</a:t>
            </a:r>
          </a:p>
        </p:txBody>
      </p:sp>
      <p:pic>
        <p:nvPicPr>
          <p:cNvPr id="3" name="Picture 2">
            <a:extLst>
              <a:ext uri="{FF2B5EF4-FFF2-40B4-BE49-F238E27FC236}">
                <a16:creationId xmlns:a16="http://schemas.microsoft.com/office/drawing/2014/main" id="{17E8A669-9B8E-48F3-0909-4C40F4A3C3BB}"/>
              </a:ext>
            </a:extLst>
          </p:cNvPr>
          <p:cNvPicPr>
            <a:picLocks noChangeAspect="1"/>
          </p:cNvPicPr>
          <p:nvPr/>
        </p:nvPicPr>
        <p:blipFill>
          <a:blip r:embed="rId2"/>
          <a:stretch>
            <a:fillRect/>
          </a:stretch>
        </p:blipFill>
        <p:spPr>
          <a:xfrm>
            <a:off x="582171" y="870860"/>
            <a:ext cx="4001551" cy="5289602"/>
          </a:xfrm>
          <a:prstGeom prst="rect">
            <a:avLst/>
          </a:prstGeom>
          <a:noFill/>
          <a:ln cap="flat">
            <a:solidFill>
              <a:schemeClr val="tx1"/>
            </a:solidFill>
          </a:ln>
        </p:spPr>
      </p:pic>
      <p:sp>
        <p:nvSpPr>
          <p:cNvPr id="8" name="TextBox 7">
            <a:extLst>
              <a:ext uri="{FF2B5EF4-FFF2-40B4-BE49-F238E27FC236}">
                <a16:creationId xmlns:a16="http://schemas.microsoft.com/office/drawing/2014/main" id="{1A2EB7E4-BD46-E290-35CA-105100E85D21}"/>
              </a:ext>
            </a:extLst>
          </p:cNvPr>
          <p:cNvSpPr txBox="1"/>
          <p:nvPr/>
        </p:nvSpPr>
        <p:spPr>
          <a:xfrm>
            <a:off x="481631" y="65814"/>
            <a:ext cx="4774424" cy="646331"/>
          </a:xfrm>
          <a:prstGeom prst="rect">
            <a:avLst/>
          </a:prstGeom>
          <a:noFill/>
        </p:spPr>
        <p:txBody>
          <a:bodyPr wrap="square" rtlCol="0">
            <a:spAutoFit/>
          </a:bodyPr>
          <a:lstStyle/>
          <a:p>
            <a:r>
              <a:rPr lang="en-GB" sz="3600" dirty="0">
                <a:latin typeface="+mj-lt"/>
              </a:rPr>
              <a:t>Cultural Contexts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A400AC2-8DE1-8D91-AF5D-E6BF31E315CD}"/>
              </a:ext>
            </a:extLst>
          </p:cNvPr>
          <p:cNvSpPr/>
          <p:nvPr/>
        </p:nvSpPr>
        <p:spPr>
          <a:xfrm>
            <a:off x="481631" y="6417407"/>
            <a:ext cx="5486400" cy="244684"/>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990" b="0" i="0" u="none" strike="noStrike" kern="1200" cap="none" spc="0" baseline="0" dirty="0">
                <a:solidFill>
                  <a:srgbClr val="000000"/>
                </a:solidFill>
                <a:uFillTx/>
                <a:latin typeface="Calibri"/>
              </a:rPr>
              <a:t>https://www.cnbc.com/2020/01/07/ex-fbi-negotiator-chris-voss-how-to-negotiate.html</a:t>
            </a:r>
          </a:p>
        </p:txBody>
      </p:sp>
      <p:pic>
        <p:nvPicPr>
          <p:cNvPr id="7" name="Picture 6">
            <a:extLst>
              <a:ext uri="{FF2B5EF4-FFF2-40B4-BE49-F238E27FC236}">
                <a16:creationId xmlns:a16="http://schemas.microsoft.com/office/drawing/2014/main" id="{F3FCED7B-8508-3BD3-A19A-8878C1AE2B6F}"/>
              </a:ext>
            </a:extLst>
          </p:cNvPr>
          <p:cNvPicPr>
            <a:picLocks noChangeAspect="1"/>
          </p:cNvPicPr>
          <p:nvPr/>
        </p:nvPicPr>
        <p:blipFill rotWithShape="1">
          <a:blip r:embed="rId2"/>
          <a:srcRect b="9218"/>
          <a:stretch/>
        </p:blipFill>
        <p:spPr>
          <a:xfrm>
            <a:off x="481631" y="1047915"/>
            <a:ext cx="5938866" cy="4494705"/>
          </a:xfrm>
          <a:prstGeom prst="rect">
            <a:avLst/>
          </a:prstGeom>
          <a:ln>
            <a:solidFill>
              <a:schemeClr val="tx1"/>
            </a:solidFill>
          </a:ln>
        </p:spPr>
      </p:pic>
      <p:sp>
        <p:nvSpPr>
          <p:cNvPr id="8" name="TextBox 7">
            <a:extLst>
              <a:ext uri="{FF2B5EF4-FFF2-40B4-BE49-F238E27FC236}">
                <a16:creationId xmlns:a16="http://schemas.microsoft.com/office/drawing/2014/main" id="{1A2EB7E4-BD46-E290-35CA-105100E85D21}"/>
              </a:ext>
            </a:extLst>
          </p:cNvPr>
          <p:cNvSpPr txBox="1"/>
          <p:nvPr/>
        </p:nvSpPr>
        <p:spPr>
          <a:xfrm>
            <a:off x="481631" y="65814"/>
            <a:ext cx="4774424" cy="646331"/>
          </a:xfrm>
          <a:prstGeom prst="rect">
            <a:avLst/>
          </a:prstGeom>
          <a:noFill/>
        </p:spPr>
        <p:txBody>
          <a:bodyPr wrap="square" rtlCol="0">
            <a:spAutoFit/>
          </a:bodyPr>
          <a:lstStyle/>
          <a:p>
            <a:r>
              <a:rPr lang="en-GB" sz="3600" dirty="0">
                <a:latin typeface="+mj-lt"/>
              </a:rPr>
              <a:t>Extreme Contexts</a:t>
            </a:r>
          </a:p>
        </p:txBody>
      </p:sp>
      <p:sp>
        <p:nvSpPr>
          <p:cNvPr id="6" name="TextBox 5">
            <a:extLst>
              <a:ext uri="{FF2B5EF4-FFF2-40B4-BE49-F238E27FC236}">
                <a16:creationId xmlns:a16="http://schemas.microsoft.com/office/drawing/2014/main" id="{C15A8056-5034-5C9A-A420-2D65D5DFBD4B}"/>
              </a:ext>
            </a:extLst>
          </p:cNvPr>
          <p:cNvSpPr txBox="1"/>
          <p:nvPr/>
        </p:nvSpPr>
        <p:spPr>
          <a:xfrm>
            <a:off x="481631" y="5656848"/>
            <a:ext cx="6097162" cy="646331"/>
          </a:xfrm>
          <a:prstGeom prst="rect">
            <a:avLst/>
          </a:prstGeom>
          <a:noFill/>
        </p:spPr>
        <p:txBody>
          <a:bodyPr wrap="square">
            <a:spAutoFit/>
          </a:bodyPr>
          <a:lstStyle/>
          <a:p>
            <a:r>
              <a:rPr lang="en-US" dirty="0"/>
              <a:t>Can we build a model of the process of negotiation in an extreme situation e.g., a hostage situation?</a:t>
            </a:r>
            <a:endParaRPr lang="en-GB" dirty="0"/>
          </a:p>
        </p:txBody>
      </p:sp>
    </p:spTree>
    <p:extLst>
      <p:ext uri="{BB962C8B-B14F-4D97-AF65-F5344CB8AC3E}">
        <p14:creationId xmlns:p14="http://schemas.microsoft.com/office/powerpoint/2010/main" val="1293318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0AF50-094F-4194-A94F-7674EB2AA6BC}"/>
              </a:ext>
            </a:extLst>
          </p:cNvPr>
          <p:cNvSpPr>
            <a:spLocks noGrp="1"/>
          </p:cNvSpPr>
          <p:nvPr>
            <p:ph type="title"/>
          </p:nvPr>
        </p:nvSpPr>
        <p:spPr/>
        <p:txBody>
          <a:bodyPr/>
          <a:lstStyle/>
          <a:p>
            <a:r>
              <a:rPr lang="en-GB" dirty="0"/>
              <a:t>Value creation and Integrative Negotiation</a:t>
            </a:r>
          </a:p>
        </p:txBody>
      </p:sp>
      <p:sp>
        <p:nvSpPr>
          <p:cNvPr id="7" name="Text Placeholder 6">
            <a:extLst>
              <a:ext uri="{FF2B5EF4-FFF2-40B4-BE49-F238E27FC236}">
                <a16:creationId xmlns:a16="http://schemas.microsoft.com/office/drawing/2014/main" id="{7F5726A4-E4E8-47FF-94F0-3DC568654538}"/>
              </a:ext>
            </a:extLst>
          </p:cNvPr>
          <p:cNvSpPr>
            <a:spLocks noGrp="1"/>
          </p:cNvSpPr>
          <p:nvPr>
            <p:ph type="body" idx="1"/>
          </p:nvPr>
        </p:nvSpPr>
        <p:spPr/>
        <p:txBody>
          <a:bodyPr>
            <a:normAutofit/>
          </a:bodyPr>
          <a:lstStyle/>
          <a:p>
            <a:r>
              <a:rPr lang="en-GB" sz="4400" dirty="0"/>
              <a:t>Old farm exercise</a:t>
            </a:r>
          </a:p>
        </p:txBody>
      </p:sp>
      <p:sp>
        <p:nvSpPr>
          <p:cNvPr id="5" name="Slide Number Placeholder 4">
            <a:extLst>
              <a:ext uri="{FF2B5EF4-FFF2-40B4-BE49-F238E27FC236}">
                <a16:creationId xmlns:a16="http://schemas.microsoft.com/office/drawing/2014/main" id="{19A0E5D3-4C9A-4138-A1BB-6D813961AD53}"/>
              </a:ext>
            </a:extLst>
          </p:cNvPr>
          <p:cNvSpPr>
            <a:spLocks noGrp="1"/>
          </p:cNvSpPr>
          <p:nvPr>
            <p:ph type="sldNum" sz="quarter" idx="12"/>
          </p:nvPr>
        </p:nvSpPr>
        <p:spPr>
          <a:xfrm>
            <a:off x="8290560" y="7627620"/>
            <a:ext cx="3291840" cy="438150"/>
          </a:xfrm>
          <a:prstGeom prst="rect">
            <a:avLst/>
          </a:prstGeom>
        </p:spPr>
        <p:txBody>
          <a:bodyPr vert="horz" lIns="109728" tIns="54864" rIns="109728" bIns="54864" rtlCol="0" anchor="ctr"/>
          <a:lstStyle>
            <a:defPPr>
              <a:defRPr lang="en-US"/>
            </a:defPPr>
            <a:lvl1pPr marL="0" algn="r" defTabSz="1097280" rtl="0" eaLnBrk="1" latinLnBrk="0" hangingPunct="1">
              <a:defRPr sz="4320" kern="1200">
                <a:solidFill>
                  <a:schemeClr val="tx1"/>
                </a:solidFill>
                <a:latin typeface="Arial" panose="020B0604020202020204" pitchFamily="34" charset="0"/>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fld id="{A01DD022-2F6E-4878-9D17-E4649F87943A}" type="slidenum">
              <a:rPr lang="en-GB">
                <a:solidFill>
                  <a:prstClr val="black"/>
                </a:solidFill>
              </a:rPr>
              <a:pPr/>
              <a:t>7</a:t>
            </a:fld>
            <a:endParaRPr lang="en-GB">
              <a:solidFill>
                <a:prstClr val="black"/>
              </a:solidFill>
            </a:endParaRPr>
          </a:p>
        </p:txBody>
      </p:sp>
      <p:pic>
        <p:nvPicPr>
          <p:cNvPr id="3" name="Picture 2">
            <a:extLst>
              <a:ext uri="{FF2B5EF4-FFF2-40B4-BE49-F238E27FC236}">
                <a16:creationId xmlns:a16="http://schemas.microsoft.com/office/drawing/2014/main" id="{26A806A4-1A87-419B-9290-57382B668B4F}"/>
              </a:ext>
            </a:extLst>
          </p:cNvPr>
          <p:cNvPicPr>
            <a:picLocks noChangeAspect="1"/>
          </p:cNvPicPr>
          <p:nvPr/>
        </p:nvPicPr>
        <p:blipFill>
          <a:blip r:embed="rId3"/>
          <a:stretch>
            <a:fillRect/>
          </a:stretch>
        </p:blipFill>
        <p:spPr>
          <a:xfrm>
            <a:off x="7485744" y="3734914"/>
            <a:ext cx="4706256" cy="3123086"/>
          </a:xfrm>
          <a:prstGeom prst="rect">
            <a:avLst/>
          </a:prstGeom>
        </p:spPr>
      </p:pic>
    </p:spTree>
    <p:extLst>
      <p:ext uri="{BB962C8B-B14F-4D97-AF65-F5344CB8AC3E}">
        <p14:creationId xmlns:p14="http://schemas.microsoft.com/office/powerpoint/2010/main" val="329021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92DBC-26E6-7C9C-D20F-7DAD2287FA9A}"/>
              </a:ext>
            </a:extLst>
          </p:cNvPr>
          <p:cNvSpPr>
            <a:spLocks noGrp="1"/>
          </p:cNvSpPr>
          <p:nvPr>
            <p:ph type="title"/>
          </p:nvPr>
        </p:nvSpPr>
        <p:spPr>
          <a:xfrm>
            <a:off x="838200" y="199872"/>
            <a:ext cx="10515600" cy="1325563"/>
          </a:xfrm>
        </p:spPr>
        <p:txBody>
          <a:bodyPr/>
          <a:lstStyle/>
          <a:p>
            <a:r>
              <a:rPr lang="en-US" dirty="0"/>
              <a:t>Instructions</a:t>
            </a:r>
            <a:endParaRPr lang="en-GB" dirty="0"/>
          </a:p>
        </p:txBody>
      </p:sp>
      <p:sp>
        <p:nvSpPr>
          <p:cNvPr id="3" name="TextBox 2">
            <a:extLst>
              <a:ext uri="{FF2B5EF4-FFF2-40B4-BE49-F238E27FC236}">
                <a16:creationId xmlns:a16="http://schemas.microsoft.com/office/drawing/2014/main" id="{F3EBBBB1-0B1E-8A21-90B1-103041C19BB5}"/>
              </a:ext>
            </a:extLst>
          </p:cNvPr>
          <p:cNvSpPr txBox="1"/>
          <p:nvPr/>
        </p:nvSpPr>
        <p:spPr>
          <a:xfrm>
            <a:off x="839466" y="1347287"/>
            <a:ext cx="10645666" cy="5355312"/>
          </a:xfrm>
          <a:prstGeom prst="rect">
            <a:avLst/>
          </a:prstGeom>
          <a:noFill/>
        </p:spPr>
        <p:txBody>
          <a:bodyPr wrap="square" lIns="91440" tIns="45720" rIns="91440" bIns="45720" rtlCol="0" anchor="t">
            <a:spAutoFit/>
          </a:bodyPr>
          <a:lstStyle/>
          <a:p>
            <a:r>
              <a:rPr lang="en-US" dirty="0"/>
              <a:t>There are two negotiators.</a:t>
            </a:r>
          </a:p>
          <a:p>
            <a:r>
              <a:rPr lang="en-US" dirty="0"/>
              <a:t>Find a partner and decide who will be the seller and the buyer.</a:t>
            </a:r>
            <a:endParaRPr lang="en-US">
              <a:ea typeface="Calibri"/>
              <a:cs typeface="Calibri"/>
            </a:endParaRPr>
          </a:p>
          <a:p>
            <a:endParaRPr lang="en-US" dirty="0"/>
          </a:p>
          <a:p>
            <a:r>
              <a:rPr lang="en-US" dirty="0"/>
              <a:t>You will then be given confidential information and take a few minutes to </a:t>
            </a:r>
            <a:r>
              <a:rPr lang="en-US"/>
              <a:t>consider your</a:t>
            </a:r>
            <a:r>
              <a:rPr lang="en-US" dirty="0"/>
              <a:t> position and outline a negotiation strategy</a:t>
            </a:r>
            <a:r>
              <a:rPr lang="en-US"/>
              <a:t>. Questions to</a:t>
            </a:r>
            <a:r>
              <a:rPr lang="en-US" dirty="0"/>
              <a:t> </a:t>
            </a:r>
            <a:r>
              <a:rPr lang="en-US"/>
              <a:t>ask yourself are </a:t>
            </a:r>
            <a:r>
              <a:rPr lang="en-US" dirty="0"/>
              <a:t>:</a:t>
            </a:r>
            <a:endParaRPr lang="en-US"/>
          </a:p>
          <a:p>
            <a:pPr marL="285750" indent="-285750">
              <a:buFont typeface="Arial"/>
              <a:buChar char="•"/>
            </a:pPr>
            <a:r>
              <a:rPr lang="en-US"/>
              <a:t>What</a:t>
            </a:r>
            <a:r>
              <a:rPr lang="en-US" dirty="0"/>
              <a:t> is your own position and interest</a:t>
            </a:r>
            <a:r>
              <a:rPr lang="en-US"/>
              <a:t>?</a:t>
            </a:r>
            <a:endParaRPr lang="en-US">
              <a:ea typeface="Calibri" panose="020F0502020204030204"/>
              <a:cs typeface="Calibri" panose="020F0502020204030204"/>
            </a:endParaRPr>
          </a:p>
          <a:p>
            <a:pPr marL="285750" indent="-285750">
              <a:buFont typeface="Arial"/>
              <a:buChar char="•"/>
            </a:pPr>
            <a:r>
              <a:rPr lang="en-US"/>
              <a:t>How </a:t>
            </a:r>
            <a:r>
              <a:rPr lang="en-US" dirty="0"/>
              <a:t>can you discern the position and interests of the other party</a:t>
            </a:r>
            <a:r>
              <a:rPr lang="en-US"/>
              <a:t>?</a:t>
            </a:r>
            <a:endParaRPr lang="en-US">
              <a:ea typeface="Calibri"/>
              <a:cs typeface="Calibri"/>
            </a:endParaRPr>
          </a:p>
          <a:p>
            <a:pPr marL="285750" indent="-285750">
              <a:buFont typeface="Arial"/>
              <a:buChar char="•"/>
            </a:pPr>
            <a:r>
              <a:rPr lang="en-US">
                <a:ea typeface="Calibri"/>
                <a:cs typeface="Calibri"/>
              </a:rPr>
              <a:t>What information do you need?</a:t>
            </a:r>
          </a:p>
          <a:p>
            <a:pPr marL="285750" indent="-285750">
              <a:buFont typeface="Arial"/>
              <a:buChar char="•"/>
            </a:pPr>
            <a:r>
              <a:rPr lang="en-US"/>
              <a:t>Are you able to  </a:t>
            </a:r>
            <a:r>
              <a:rPr lang="en-US" dirty="0"/>
              <a:t>walk away</a:t>
            </a:r>
            <a:r>
              <a:rPr lang="en-US"/>
              <a:t> from the negotiations</a:t>
            </a:r>
            <a:r>
              <a:rPr lang="en-US" dirty="0"/>
              <a:t>, </a:t>
            </a:r>
            <a:r>
              <a:rPr lang="en-US"/>
              <a:t>in other words, do you have a viable alternative to a negotiated agreement?</a:t>
            </a:r>
            <a:endParaRPr lang="en-US">
              <a:ea typeface="Calibri"/>
              <a:cs typeface="Calibri"/>
            </a:endParaRPr>
          </a:p>
          <a:p>
            <a:endParaRPr lang="en-US" dirty="0"/>
          </a:p>
          <a:p>
            <a:r>
              <a:rPr lang="en-US" dirty="0"/>
              <a:t>Before you start to negotiate consider who should open the negotiations and why?</a:t>
            </a:r>
            <a:endParaRPr lang="en-US">
              <a:ea typeface="Calibri"/>
              <a:cs typeface="Calibri"/>
            </a:endParaRPr>
          </a:p>
          <a:p>
            <a:endParaRPr lang="en-US" dirty="0"/>
          </a:p>
          <a:p>
            <a:r>
              <a:rPr lang="en-US" dirty="0"/>
              <a:t>You will be given some additional information during the exercise…so do not reach a deal before then</a:t>
            </a:r>
            <a:endParaRPr lang="en-US">
              <a:ea typeface="Calibri"/>
              <a:cs typeface="Calibri"/>
            </a:endParaRPr>
          </a:p>
          <a:p>
            <a:endParaRPr lang="en-US" dirty="0"/>
          </a:p>
          <a:p>
            <a:r>
              <a:rPr lang="en-US" dirty="0"/>
              <a:t>When the negotiations are complete, explore </a:t>
            </a:r>
            <a:r>
              <a:rPr lang="en-US"/>
              <a:t>with each other </a:t>
            </a:r>
            <a:r>
              <a:rPr lang="en-US" dirty="0"/>
              <a:t>how </a:t>
            </a:r>
            <a:r>
              <a:rPr lang="en-US"/>
              <a:t>you</a:t>
            </a:r>
            <a:r>
              <a:rPr lang="en-US" dirty="0"/>
              <a:t> think the negotiations went: your own performance as well as that of the opposite number. What might you do differently?</a:t>
            </a:r>
            <a:endParaRPr lang="en-US">
              <a:ea typeface="Calibri"/>
              <a:cs typeface="Calibri"/>
            </a:endParaRPr>
          </a:p>
          <a:p>
            <a:endParaRPr lang="en-US">
              <a:ea typeface="Calibri"/>
              <a:cs typeface="Calibri"/>
            </a:endParaRPr>
          </a:p>
          <a:p>
            <a:endParaRPr lang="en-GB">
              <a:ea typeface="Calibri" panose="020F0502020204030204"/>
              <a:cs typeface="Calibri" panose="020F0502020204030204"/>
            </a:endParaRPr>
          </a:p>
        </p:txBody>
      </p:sp>
    </p:spTree>
    <p:extLst>
      <p:ext uri="{BB962C8B-B14F-4D97-AF65-F5344CB8AC3E}">
        <p14:creationId xmlns:p14="http://schemas.microsoft.com/office/powerpoint/2010/main" val="1395326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04210-D128-E104-211C-0B9C6235538B}"/>
              </a:ext>
            </a:extLst>
          </p:cNvPr>
          <p:cNvSpPr>
            <a:spLocks noGrp="1"/>
          </p:cNvSpPr>
          <p:nvPr>
            <p:ph type="title"/>
          </p:nvPr>
        </p:nvSpPr>
        <p:spPr/>
        <p:txBody>
          <a:bodyPr/>
          <a:lstStyle/>
          <a:p>
            <a:r>
              <a:rPr lang="en-US" dirty="0"/>
              <a:t>Additional information</a:t>
            </a:r>
            <a:endParaRPr lang="en-GB" dirty="0"/>
          </a:p>
        </p:txBody>
      </p:sp>
      <p:sp>
        <p:nvSpPr>
          <p:cNvPr id="3" name="TextBox 2">
            <a:extLst>
              <a:ext uri="{FF2B5EF4-FFF2-40B4-BE49-F238E27FC236}">
                <a16:creationId xmlns:a16="http://schemas.microsoft.com/office/drawing/2014/main" id="{F58C385E-4D4F-BD61-07CD-3E7CC6787ACD}"/>
              </a:ext>
            </a:extLst>
          </p:cNvPr>
          <p:cNvSpPr txBox="1"/>
          <p:nvPr/>
        </p:nvSpPr>
        <p:spPr>
          <a:xfrm>
            <a:off x="846161" y="2106304"/>
            <a:ext cx="10404143" cy="2246769"/>
          </a:xfrm>
          <a:prstGeom prst="rect">
            <a:avLst/>
          </a:prstGeom>
          <a:noFill/>
        </p:spPr>
        <p:txBody>
          <a:bodyPr wrap="square" rtlCol="0">
            <a:spAutoFit/>
          </a:bodyPr>
          <a:lstStyle/>
          <a:p>
            <a:r>
              <a:rPr lang="en-US" sz="2800" dirty="0"/>
              <a:t>A press release by the local newspaper states that the area may become a ‘Business Park’.</a:t>
            </a:r>
          </a:p>
          <a:p>
            <a:endParaRPr lang="en-US" sz="2800" dirty="0"/>
          </a:p>
          <a:p>
            <a:endParaRPr lang="en-US" sz="2800" dirty="0"/>
          </a:p>
          <a:p>
            <a:r>
              <a:rPr lang="en-US" sz="2800" dirty="0"/>
              <a:t>Re-negotiate</a:t>
            </a:r>
            <a:endParaRPr lang="en-GB" sz="2800" dirty="0"/>
          </a:p>
        </p:txBody>
      </p:sp>
    </p:spTree>
    <p:extLst>
      <p:ext uri="{BB962C8B-B14F-4D97-AF65-F5344CB8AC3E}">
        <p14:creationId xmlns:p14="http://schemas.microsoft.com/office/powerpoint/2010/main" val="35316787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4585761A88004989DEBDFB85D7D49F" ma:contentTypeVersion="18" ma:contentTypeDescription="Create a new document." ma:contentTypeScope="" ma:versionID="df3604e51573cf2da6e38b970924f5c0">
  <xsd:schema xmlns:xsd="http://www.w3.org/2001/XMLSchema" xmlns:xs="http://www.w3.org/2001/XMLSchema" xmlns:p="http://schemas.microsoft.com/office/2006/metadata/properties" xmlns:ns3="0693b645-c980-46fa-848c-1416241eefd4" xmlns:ns4="705e8c70-7dd1-4f29-ae89-1f9e21012b2b" targetNamespace="http://schemas.microsoft.com/office/2006/metadata/properties" ma:root="true" ma:fieldsID="3744e593110ccb39eafd7c33efe3f2d5" ns3:_="" ns4:_="">
    <xsd:import namespace="0693b645-c980-46fa-848c-1416241eefd4"/>
    <xsd:import namespace="705e8c70-7dd1-4f29-ae89-1f9e21012b2b"/>
    <xsd:element name="properties">
      <xsd:complexType>
        <xsd:sequence>
          <xsd:element name="documentManagement">
            <xsd:complexType>
              <xsd:all>
                <xsd:element ref="ns3:SharedWithDetails" minOccurs="0"/>
                <xsd:element ref="ns3:SharedWithUser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93b645-c980-46fa-848c-1416241eefd4" elementFormDefault="qualified">
    <xsd:import namespace="http://schemas.microsoft.com/office/2006/documentManagement/types"/>
    <xsd:import namespace="http://schemas.microsoft.com/office/infopath/2007/PartnerControls"/>
    <xsd:element name="SharedWithDetails" ma:index="8" nillable="true" ma:displayName="Shared With Details" ma:internalName="SharedWithDetails" ma:readOnly="true">
      <xsd:simpleType>
        <xsd:restriction base="dms:Note">
          <xsd:maxLength value="255"/>
        </xsd:restriction>
      </xsd:simpleType>
    </xsd:element>
    <xsd:element name="SharedWithUsers" ma:index="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05e8c70-7dd1-4f29-ae89-1f9e21012b2b"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705e8c70-7dd1-4f29-ae89-1f9e21012b2b" xsi:nil="true"/>
  </documentManagement>
</p:properties>
</file>

<file path=customXml/itemProps1.xml><?xml version="1.0" encoding="utf-8"?>
<ds:datastoreItem xmlns:ds="http://schemas.openxmlformats.org/officeDocument/2006/customXml" ds:itemID="{A69C4C92-19EE-4D7F-ADA3-EC711C2A14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693b645-c980-46fa-848c-1416241eefd4"/>
    <ds:schemaRef ds:uri="705e8c70-7dd1-4f29-ae89-1f9e21012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2209283-C684-4F31-A060-7549192E0CB4}">
  <ds:schemaRefs>
    <ds:schemaRef ds:uri="http://schemas.microsoft.com/sharepoint/v3/contenttype/forms"/>
  </ds:schemaRefs>
</ds:datastoreItem>
</file>

<file path=customXml/itemProps3.xml><?xml version="1.0" encoding="utf-8"?>
<ds:datastoreItem xmlns:ds="http://schemas.openxmlformats.org/officeDocument/2006/customXml" ds:itemID="{22A7DC8A-8F96-4374-9834-83955F428469}">
  <ds:schemaRefs>
    <ds:schemaRef ds:uri="http://www.w3.org/XML/1998/namespace"/>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http://purl.org/dc/dcmitype/"/>
    <ds:schemaRef ds:uri="705e8c70-7dd1-4f29-ae89-1f9e21012b2b"/>
    <ds:schemaRef ds:uri="0693b645-c980-46fa-848c-1416241eefd4"/>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1987</TotalTime>
  <Words>4047</Words>
  <Application>Microsoft Office PowerPoint</Application>
  <PresentationFormat>Widescreen</PresentationFormat>
  <Paragraphs>401</Paragraphs>
  <Slides>45</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ＭＳ Ｐゴシック</vt:lpstr>
      <vt:lpstr>游ゴシック</vt:lpstr>
      <vt:lpstr>Abadi</vt:lpstr>
      <vt:lpstr>Arial</vt:lpstr>
      <vt:lpstr>Calibri</vt:lpstr>
      <vt:lpstr>Calibri Light</vt:lpstr>
      <vt:lpstr>Wingdings</vt:lpstr>
      <vt:lpstr>Office Theme</vt:lpstr>
      <vt:lpstr>Getting Your Ideas Heard</vt:lpstr>
      <vt:lpstr>Almost Everything we do, we do Together</vt:lpstr>
      <vt:lpstr>https://youtu.be/h2WLI9AqDvM </vt:lpstr>
      <vt:lpstr>What is inside your negotiating partner’s mind?</vt:lpstr>
      <vt:lpstr>PowerPoint Presentation</vt:lpstr>
      <vt:lpstr>PowerPoint Presentation</vt:lpstr>
      <vt:lpstr>Value creation and Integrative Negotiation</vt:lpstr>
      <vt:lpstr>Instructions</vt:lpstr>
      <vt:lpstr>Additional information</vt:lpstr>
      <vt:lpstr>Negotiation Approaches</vt:lpstr>
      <vt:lpstr>Developing a BATNA Best Alternative To A Negotiated Agreement </vt:lpstr>
      <vt:lpstr>First Offers: Should you make the first offer?</vt:lpstr>
      <vt:lpstr>First Offers: Should you make the first offer?</vt:lpstr>
      <vt:lpstr>Should you accept the first offer?</vt:lpstr>
      <vt:lpstr>Were there any ethical or other issues?</vt:lpstr>
      <vt:lpstr>Conflict Resolution Styles and the Dual-Concern Theory</vt:lpstr>
      <vt:lpstr>One to One : Dealing with difficult conversations…the basis of negotiation - how to avoid conflict and create resolution</vt:lpstr>
      <vt:lpstr> Dual-Concern Theory where Yes means Win:Win</vt:lpstr>
      <vt:lpstr>Thomas-Kilmann Dual Concern Negotiating Style</vt:lpstr>
      <vt:lpstr>Negotiating Styles are not mutually exclusive</vt:lpstr>
      <vt:lpstr>The power of questions or respectful inquiry</vt:lpstr>
      <vt:lpstr>PowerPoint Presentation</vt:lpstr>
      <vt:lpstr>The power of questions</vt:lpstr>
      <vt:lpstr>Questioning Strategies and Power</vt:lpstr>
      <vt:lpstr>Respectful inquiry</vt:lpstr>
      <vt:lpstr>Respectful inquiry</vt:lpstr>
      <vt:lpstr>Negotiation as Story Telling</vt:lpstr>
      <vt:lpstr>PowerPoint Presentation</vt:lpstr>
      <vt:lpstr>PowerPoint Presentation</vt:lpstr>
      <vt:lpstr>PowerPoint Presentation</vt:lpstr>
      <vt:lpstr>Three Little Pigs and the Big Bad Wolf</vt:lpstr>
      <vt:lpstr>Writing Poetry</vt:lpstr>
      <vt:lpstr>Step1: Think of something important to you &amp; Write down a set of keywords</vt:lpstr>
      <vt:lpstr>Step 2 Write some short prose using the keywords</vt:lpstr>
      <vt:lpstr>Step 3: Look at your prose and see if you can use fewer words</vt:lpstr>
      <vt:lpstr>You are a CEO Create a 1-minute speech of a vision for your organisation</vt:lpstr>
      <vt:lpstr>Story telling requires a listener</vt:lpstr>
      <vt:lpstr>Attentive Listening</vt:lpstr>
      <vt:lpstr>Barriers to Attentive Listening</vt:lpstr>
      <vt:lpstr>Persuasive arguments</vt:lpstr>
      <vt:lpstr>PowerPoint Presentation</vt:lpstr>
      <vt:lpstr>PowerPoint Presentation</vt:lpstr>
      <vt:lpstr>PowerPoint Presentation</vt:lpstr>
      <vt:lpstr>Your skill set</vt:lpstr>
      <vt:lpstr>Takeaways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Harminder Singh</dc:creator>
  <cp:lastModifiedBy>Singh, Harminder</cp:lastModifiedBy>
  <cp:revision>12</cp:revision>
  <dcterms:created xsi:type="dcterms:W3CDTF">2023-07-29T18:30:53Z</dcterms:created>
  <dcterms:modified xsi:type="dcterms:W3CDTF">2024-07-25T08:14:35Z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0x010100264585761A88004989DEBDFB85D7D49F</vt:lpwstr>
  </property>
</Properties>
</file>