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Override12.xml" ContentType="application/vnd.openxmlformats-officedocument.themeOverr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Override6.xml" ContentType="application/vnd.openxmlformats-officedocument.themeOverride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tags/tag5.xml" ContentType="application/vnd.openxmlformats-officedocument.presentationml.tags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Override14.xml" ContentType="application/vnd.openxmlformats-officedocument.themeOverride+xml"/>
  <Override PartName="/ppt/theme/theme7.xml" ContentType="application/vnd.openxmlformats-officedocument.them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Override15.xml" ContentType="application/vnd.openxmlformats-officedocument.themeOverride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4.xml" ContentType="application/vnd.openxmlformats-officedocument.theme+xml"/>
  <Override PartName="/ppt/slideLayouts/slideLayout109.xml" ContentType="application/vnd.openxmlformats-officedocument.presentationml.slideLayout+xml"/>
  <Override PartName="/ppt/theme/themeOverride11.xml" ContentType="application/vnd.openxmlformats-officedocument.themeOverride+xml"/>
  <Override PartName="/ppt/slideLayouts/slideLayout138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13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ags/tag4.xml" ContentType="application/vnd.openxmlformats-officedocument.presentationml.tags+xml"/>
  <Override PartName="/ppt/slideLayouts/slideLayout117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Override13.xml" ContentType="application/vnd.openxmlformats-officedocument.themeOverride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81" r:id="rId5"/>
    <p:sldMasterId id="2147483806" r:id="rId6"/>
    <p:sldMasterId id="2147483831" r:id="rId7"/>
    <p:sldMasterId id="2147483856" r:id="rId8"/>
    <p:sldMasterId id="2147483881" r:id="rId9"/>
  </p:sldMasterIdLst>
  <p:notesMasterIdLst>
    <p:notesMasterId r:id="rId56"/>
  </p:notesMasterIdLst>
  <p:handoutMasterIdLst>
    <p:handoutMasterId r:id="rId57"/>
  </p:handoutMasterIdLst>
  <p:sldIdLst>
    <p:sldId id="296" r:id="rId10"/>
    <p:sldId id="783" r:id="rId11"/>
    <p:sldId id="573" r:id="rId12"/>
    <p:sldId id="577" r:id="rId13"/>
    <p:sldId id="824" r:id="rId14"/>
    <p:sldId id="798" r:id="rId15"/>
    <p:sldId id="788" r:id="rId16"/>
    <p:sldId id="807" r:id="rId17"/>
    <p:sldId id="787" r:id="rId18"/>
    <p:sldId id="789" r:id="rId19"/>
    <p:sldId id="806" r:id="rId20"/>
    <p:sldId id="821" r:id="rId21"/>
    <p:sldId id="823" r:id="rId22"/>
    <p:sldId id="804" r:id="rId23"/>
    <p:sldId id="808" r:id="rId24"/>
    <p:sldId id="749" r:id="rId25"/>
    <p:sldId id="743" r:id="rId26"/>
    <p:sldId id="794" r:id="rId27"/>
    <p:sldId id="775" r:id="rId28"/>
    <p:sldId id="780" r:id="rId29"/>
    <p:sldId id="795" r:id="rId30"/>
    <p:sldId id="828" r:id="rId31"/>
    <p:sldId id="811" r:id="rId32"/>
    <p:sldId id="803" r:id="rId33"/>
    <p:sldId id="792" r:id="rId34"/>
    <p:sldId id="827" r:id="rId35"/>
    <p:sldId id="728" r:id="rId36"/>
    <p:sldId id="750" r:id="rId37"/>
    <p:sldId id="813" r:id="rId38"/>
    <p:sldId id="799" r:id="rId39"/>
    <p:sldId id="820" r:id="rId40"/>
    <p:sldId id="829" r:id="rId41"/>
    <p:sldId id="815" r:id="rId42"/>
    <p:sldId id="758" r:id="rId43"/>
    <p:sldId id="814" r:id="rId44"/>
    <p:sldId id="778" r:id="rId45"/>
    <p:sldId id="817" r:id="rId46"/>
    <p:sldId id="818" r:id="rId47"/>
    <p:sldId id="800" r:id="rId48"/>
    <p:sldId id="816" r:id="rId49"/>
    <p:sldId id="759" r:id="rId50"/>
    <p:sldId id="781" r:id="rId51"/>
    <p:sldId id="777" r:id="rId52"/>
    <p:sldId id="819" r:id="rId53"/>
    <p:sldId id="801" r:id="rId54"/>
    <p:sldId id="754" r:id="rId55"/>
  </p:sldIdLst>
  <p:sldSz cx="12192000" cy="6858000"/>
  <p:notesSz cx="6858000" cy="9144000"/>
  <p:custDataLst>
    <p:tags r:id="rId5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FB648B-1997-AA46-D270-B78BA77BD2A9}" v="205" dt="2024-07-13T16:37:17.064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-2874" y="-13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handoutMaster" Target="handoutMasters/handoutMaster1.xml"/><Relationship Id="rId61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2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11A05AC3-4988-EA9F-F860-91E7E4A5F6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9B1D8B-AF6C-DC2D-B9EE-E4054FA6B2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EE581B4-BDDA-45B8-AC78-3CFF3C122E76}" type="datetimeFigureOut">
              <a:rPr lang="en-GB"/>
              <a:pPr>
                <a:defRPr/>
              </a:pPr>
              <a:t>13/07/2024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0E251F1-A64B-8FA8-0C01-6F82010596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5C6D41F-05FA-124F-A267-7F70FF5CD6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224B9F-1E5D-4ED2-8EB1-FBF669FF65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756997D-9B63-9251-C611-0DB5A11E3B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E6DD59B-DC1C-3763-11B4-9B3B779EC0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CD2ECAD-F46B-4491-94C7-F3591492DAF2}" type="datetimeFigureOut">
              <a:rPr lang="en-GB"/>
              <a:pPr>
                <a:defRPr/>
              </a:pPr>
              <a:t>13/07/2024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1DB4A0AC-7534-93DF-1180-31D8AC77C7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45252637-E11A-5C87-AE52-CA1499F11E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4220DA2-CFAF-458E-3EED-7DDC3397723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417E09B-E8D3-F7E5-B707-4A56547AE6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807B4FA-7BDF-464B-92C7-DD1F8337CF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Slide Image Placeholder 1">
            <a:extLst>
              <a:ext uri="{FF2B5EF4-FFF2-40B4-BE49-F238E27FC236}">
                <a16:creationId xmlns:a16="http://schemas.microsoft.com/office/drawing/2014/main" xmlns="" id="{696CF4E7-37AD-A40A-327F-DC97231F36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7938" name="Notes Placeholder 2">
            <a:extLst>
              <a:ext uri="{FF2B5EF4-FFF2-40B4-BE49-F238E27FC236}">
                <a16:creationId xmlns:a16="http://schemas.microsoft.com/office/drawing/2014/main" xmlns="" id="{7A36FFD3-E387-4F5B-1411-DF1AAEE48B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167939" name="Slide Number Placeholder 3">
            <a:extLst>
              <a:ext uri="{FF2B5EF4-FFF2-40B4-BE49-F238E27FC236}">
                <a16:creationId xmlns:a16="http://schemas.microsoft.com/office/drawing/2014/main" xmlns="" id="{D35EA287-5FEC-37BA-CE2A-4B041B833F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315333-98EB-478A-B512-A78FDA1EF490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6.png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5.png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4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5.png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png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0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5.png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90E183E-B49A-4BC0-9D24-0E289F7507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8805DC15-C093-9354-3990-E71890FE04B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9462E9D-D8BD-288D-E15E-2A46010244E1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CC23F68-D430-AD51-C790-BBD443BB343C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3DD2A95-0561-B5D6-795C-BFC704DC1A0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4F27335D-6303-41FF-AF4B-4BFE81CF819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83322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AB300789-2651-3303-472F-5FC17FFF71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F050398D-B463-D510-79FC-EA4667FAB7A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AABAFF0-8521-9071-DCBF-FE13CE29DF9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0E40F90-AA8D-3B73-A49E-89FC120923F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FDAED3A8-D3C7-D5E1-FB4C-9AFC5D2145C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A67A286-C580-A547-7E2A-8A71D63F92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ED8FA3F8-F7A4-DEEE-03DF-9F7F87A63BA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A7B33B21-8127-DB7B-9BB6-C504DBB6642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76850-B5A9-4E30-9535-82AE769311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3754669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rgbClr val="E877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2D91259E-EC03-073A-62A7-F9461E183F47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4F7FD03-3FBC-5360-9981-64336B0577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B8D411EA-BF4C-8D92-4D6C-0440005C55B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985A8050-B5AD-4D20-DDE0-68369C5678AB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CBF8DFA-5860-A023-F108-39608C4EFEC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BE7EB504-920B-AC04-0FF3-327269E586A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4E76C13C-658F-586A-7863-50774A360A2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93969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E6915808-91AB-3D2B-0717-F8B381D056A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xmlns="" id="{4BE14154-7A69-268B-45A6-89AC3EEA16B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144C795-974A-30AC-E377-35539B22B8CB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5EF98163-EDFB-5A8F-1F5B-11521B4160C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731D9FF-DF94-D8E0-AF2C-99D189562A0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A32F2C4B-B34D-977B-32B9-DB35907F567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46689915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rgbClr val="9D22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EEA78A54-9DC3-6D23-2043-535C0549373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C911D0D-FD5D-E652-BA7E-2DDBBAAF8A8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050F10D-17B1-91BE-9B59-C6BE6825EFD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BCFC46AA-4D29-5380-142C-30958594312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CD92E4E5-98CF-21E3-9563-68B9365BCE9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2"/>
                  </a:solidFill>
                </a:rPr>
                <a:t>Ctrl + V</a:t>
              </a:r>
              <a:r>
                <a:rPr lang="en-US" altLang="en-US" sz="1200">
                  <a:solidFill>
                    <a:schemeClr val="bg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Crop</a:t>
              </a:r>
              <a:r>
                <a:rPr lang="en-US" altLang="en-US" sz="1200">
                  <a:solidFill>
                    <a:schemeClr val="bg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Fit</a:t>
              </a:r>
              <a:r>
                <a:rPr lang="en-US" altLang="en-US" sz="1200">
                  <a:solidFill>
                    <a:schemeClr val="bg2"/>
                  </a:solidFill>
                </a:rPr>
                <a:t> or </a:t>
              </a:r>
              <a:r>
                <a:rPr lang="en-US" altLang="en-US" sz="1200" b="1">
                  <a:solidFill>
                    <a:schemeClr val="bg2"/>
                  </a:solidFill>
                </a:rPr>
                <a:t>Fill</a:t>
              </a:r>
              <a:r>
                <a:rPr lang="en-US" altLang="en-US" sz="1200">
                  <a:solidFill>
                    <a:schemeClr val="bg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Send to back </a:t>
              </a:r>
              <a:r>
                <a:rPr lang="en-US" altLang="en-US" sz="1200">
                  <a:solidFill>
                    <a:schemeClr val="bg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D2B12ACC-1D4D-315D-7797-78A5216B83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753798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2D31BC94-C055-3DD8-2047-48A6CEE7A7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5087BD07-D5D4-F040-123F-3A636114CC40}"/>
              </a:ext>
            </a:extLst>
          </p:cNvPr>
          <p:cNvCxnSpPr>
            <a:cxnSpLocks/>
          </p:cNvCxnSpPr>
          <p:nvPr userDrawn="1"/>
        </p:nvCxnSpPr>
        <p:spPr>
          <a:xfrm>
            <a:off x="969963" y="1897063"/>
            <a:ext cx="0" cy="3279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5">
            <a:extLst>
              <a:ext uri="{FF2B5EF4-FFF2-40B4-BE49-F238E27FC236}">
                <a16:creationId xmlns:a16="http://schemas.microsoft.com/office/drawing/2014/main" xmlns="" id="{5A8FDDDE-A3A6-0388-69F7-A70972D100F4}"/>
              </a:ext>
            </a:extLst>
          </p:cNvPr>
          <p:cNvSpPr/>
          <p:nvPr userDrawn="1"/>
        </p:nvSpPr>
        <p:spPr>
          <a:xfrm rot="10800000">
            <a:off x="6430963" y="1798638"/>
            <a:ext cx="5761037" cy="4897437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8737313D-8174-300D-7349-3C6B8141D3C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1ACF2EC4-39BE-6825-448E-0995EEE259B0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9F8C59D-2902-4EA3-90C2-807136D306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541223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FFF1CF83-FE8F-1B52-FC25-C725D37379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68F439E9-545A-E319-52A7-60244B7786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4F57C967-27C1-6D4F-0E63-2DA85285BD7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8280A6F0-93F3-4D1D-24D1-7AF759419871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DF967C69-905C-AA1F-D7D2-F3614228DE5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6159328B-CF5F-C020-ADF0-D6EB1242BC86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8FC6DB09-DD19-38E1-7A83-769848CFBE0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D1006C09-8C11-25A4-9CAF-9CA76DFBAFC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15320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rgbClr val="9D22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2A8F0DA3-62DF-6F66-3464-8C42A858B0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9A5E592D-F4B4-1873-5F62-1DF6BAC929D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D020CC5-FCDF-34E8-16ED-F03AA7985F8C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74DB7FB-873D-6B4B-9970-BF97AE86D69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223A71FE-6E5D-5F82-5D1B-6E6F7B294D85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5A15087F-7181-778D-03D2-6F24677E2B2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2"/>
                  </a:solidFill>
                </a:rPr>
                <a:t>Ctrl + V</a:t>
              </a:r>
              <a:r>
                <a:rPr lang="en-US" altLang="en-US" sz="1200">
                  <a:solidFill>
                    <a:schemeClr val="bg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Crop</a:t>
              </a:r>
              <a:r>
                <a:rPr lang="en-US" altLang="en-US" sz="1200">
                  <a:solidFill>
                    <a:schemeClr val="bg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Fit</a:t>
              </a:r>
              <a:r>
                <a:rPr lang="en-US" altLang="en-US" sz="1200">
                  <a:solidFill>
                    <a:schemeClr val="bg2"/>
                  </a:solidFill>
                </a:rPr>
                <a:t> or </a:t>
              </a:r>
              <a:r>
                <a:rPr lang="en-US" altLang="en-US" sz="1200" b="1">
                  <a:solidFill>
                    <a:schemeClr val="bg2"/>
                  </a:solidFill>
                </a:rPr>
                <a:t>Fill</a:t>
              </a:r>
              <a:r>
                <a:rPr lang="en-US" altLang="en-US" sz="1200">
                  <a:solidFill>
                    <a:schemeClr val="bg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Send to back </a:t>
              </a:r>
              <a:r>
                <a:rPr lang="en-US" altLang="en-US" sz="1200">
                  <a:solidFill>
                    <a:schemeClr val="bg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E0EB89E0-16BC-E588-3326-D93B913184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395D3497-0732-C677-E6F1-3D42B95A548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159106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9E59FA86-847D-9FDF-0909-19C4ACF978C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xmlns="" id="{27C883F0-F55F-1C65-F528-F7C207F02D59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5" name="Picture 7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7E336F16-3F10-FC7C-074F-63BAA2907A3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24F6C9EF-264C-6A1F-F46F-69CF3D5A6F7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9779F461-2DAB-8198-A961-585B975BD90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7DF26-881E-4306-8C6B-19B8A5FC29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13282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92C3B7D1-AB79-D710-2096-491A01FA400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9886E478-E4E8-D1C8-9025-B9A489540ECE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5799CD0-CE6D-59F5-8ACC-3B75AC4F5A5B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FDB7FF3-096C-CCDE-A248-B807F1A42E50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FACC96C9-4429-8503-30DC-5DD1BEDB92C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xmlns="" id="{8F34E1EC-7C9A-7B7F-7350-1BF88DD69F3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xmlns="" id="{1FC03F2A-79E0-8BE4-E1D9-315A22AE15B8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2" name="Picture 12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D090D6E7-CDF5-F2C4-22E6-6135479AB4F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A18A3DAB-8E71-0527-5CEB-BD68145C2D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2F257E84-6A41-5C61-4137-88B0F561E3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8E572-4B53-4EE8-A6BB-1CCD7AA777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3521838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53AEE721-C18B-3355-6153-09BDD04D46C9}"/>
              </a:ext>
            </a:extLst>
          </p:cNvPr>
          <p:cNvCxnSpPr/>
          <p:nvPr userDrawn="1"/>
        </p:nvCxnSpPr>
        <p:spPr>
          <a:xfrm>
            <a:off x="4333875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6433AA94-31D0-5CE7-A948-D245DF354E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53943D24-3E51-08FF-13AA-3D2F4BDEC95F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361A3960-E678-AA7C-59D8-3D932C57980D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C89D4F2-83CA-CC65-532D-ED137FCF4C0C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56647A8-B226-15D4-DCCD-F3F8F7E753D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D6FB416-10D2-5EDB-F866-711B7A05ACA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xmlns="" id="{F5213556-B319-03E7-A29C-50293B802513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4" name="Picture 13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32E37590-BABB-67BF-3E90-6B4EE456EE1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8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xmlns="" id="{E78BCE98-C8DD-34DE-4E55-5FFA89CAFD5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xmlns="" id="{C85EDDE8-3C62-4924-4F1F-C03A8247465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25D30-3C14-4354-8C2D-1BD586717A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2438934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3">
            <a:extLst>
              <a:ext uri="{FF2B5EF4-FFF2-40B4-BE49-F238E27FC236}">
                <a16:creationId xmlns:a16="http://schemas.microsoft.com/office/drawing/2014/main" xmlns="" id="{92FF4A05-B4E7-D342-23AA-543A7B9A26DC}"/>
              </a:ext>
            </a:extLst>
          </p:cNvPr>
          <p:cNvSpPr/>
          <p:nvPr userDrawn="1"/>
        </p:nvSpPr>
        <p:spPr>
          <a:xfrm>
            <a:off x="5087938" y="4972050"/>
            <a:ext cx="710406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0BC789ED-DA2A-4F4A-E1AB-CEE79A08424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4680A65-581C-D1AE-83B2-B4688FFD180F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6FB0216C-9BA7-E50D-71BB-8AC62B5D9A13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280D6602-09BB-E90E-B4F6-D28745839D5E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xmlns="" id="{DA48C747-3547-493C-4FBD-61FEA68FB9B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A07BE39-AEC3-F1CC-C38A-2EEE5A76DD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0EB134F3-01BF-064E-EF75-2070D64A8D2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14338" y="6330950"/>
            <a:ext cx="4445000" cy="377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B19FEE75-4A14-F8F4-F530-ECCC296F749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C8AE339-069C-4F13-9A4D-67F22140A1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12765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97164BD0-0CB2-07EB-0160-2DC7A78EC6B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52E5B80-FCB2-1271-ADD3-2B57071B262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C025B6F-42DA-2B81-AD1D-8FE8DD2B9E22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1CFE723D-9712-7956-487F-55E9B030993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71C33EBF-AEDC-0740-DBA9-43ADE009084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8CBC2B17-8ACC-B68C-0BBE-C65AD9CC03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ABC4CA49-8768-25EC-EF6E-D1404E33892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4EA94E19-0C7C-EF54-F614-10906893267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E58DCF-7D48-4B81-A1B2-CDC457CEAC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3118172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65C1B99D-ECE3-9886-01E2-8A11BEF249A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645CCAF-4A52-5750-3489-0A7968C5047E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4AFFA9B-14FA-8701-0CC9-ABDB714CC369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7AFE2EE4-7A32-30EC-5180-87938A16567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D76759A1-4618-8947-90D8-87342BB01CA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61CE834-B17B-7B8F-6032-020BCF8683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6C269ACB-F233-1B09-BA7B-9255A3538F2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D15DD0BB-0872-CC96-AA24-D21895CF7DB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262C8-1A9F-4312-B021-60709E64D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8487052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762BEE6B-15C3-CFBA-2815-D939B11A5BB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CF9FB5F9-4363-A017-E8AB-42ECDF84CB6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356DAF46-3919-94E5-2A78-0C1B9689DC0A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8E76BB9-746F-3951-2ACF-4218E4223C2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20B32AD1-3FB5-910B-6434-0216D5ADC0C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FC4B1C8E-4EDF-3D4B-CFC7-104C586C29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8E0EF3FA-9BB7-2DA7-2229-6ABF2209AB5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14DA4A55-C568-959A-5C42-1BE3A217159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523C3A3-8158-455A-88C9-B52B62D7E3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6908570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4">
            <a:extLst>
              <a:ext uri="{FF2B5EF4-FFF2-40B4-BE49-F238E27FC236}">
                <a16:creationId xmlns:a16="http://schemas.microsoft.com/office/drawing/2014/main" xmlns="" id="{B47E167A-A255-138A-1E76-D77DDE1DFE27}"/>
              </a:ext>
            </a:extLst>
          </p:cNvPr>
          <p:cNvSpPr/>
          <p:nvPr userDrawn="1"/>
        </p:nvSpPr>
        <p:spPr>
          <a:xfrm>
            <a:off x="5600700" y="5349875"/>
            <a:ext cx="6591300" cy="1508125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FFFCAE9B-CB96-6259-7911-1F1A8EFDAF1B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050"/>
            <a:ext cx="2517775" cy="5368925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A6CBD9BB-9F98-64CA-E276-F9E6A9E746B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4BD7576-DA93-5A42-CCD2-0DB39EE4693E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3ECB46A-4254-89ED-70FB-A403341272B3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AF3B631-623E-ED74-FC22-5B7275E1D24D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xmlns="" id="{E5E9C505-63C8-9E6D-DFEA-2D7731A2E6A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pic>
        <p:nvPicPr>
          <p:cNvPr id="12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BF1A848-4495-1162-DA35-A76076CC62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hart Placeholder 20"/>
          <p:cNvSpPr>
            <a:spLocks noGrp="1"/>
          </p:cNvSpPr>
          <p:nvPr>
            <p:ph type="chart" sz="quarter" idx="19"/>
          </p:nvPr>
        </p:nvSpPr>
        <p:spPr>
          <a:xfrm>
            <a:off x="6439879" y="812115"/>
            <a:ext cx="3839792" cy="4020922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C8BAE726-46D5-833B-BB47-06A783B1555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4338" y="6330950"/>
            <a:ext cx="4422775" cy="3349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D5745026-C82E-4150-9D0E-5CF911D67C3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D94B85F-6584-4E2B-BFD0-4CB5125001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7151702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AD6AA57-8A2A-3287-93B4-D8F6D73E35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5D509CEB-49DF-5CFF-D0F0-B6E2315B677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53AECC7D-D0DB-25A2-4506-7504268E39C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1B9F19D8-B2AD-79C6-3E94-0404C338960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AF975EF0-1711-3EAF-AED5-563448AF6627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12D31389-7DFB-4084-6361-249562F06D8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22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lIns="288000" tIns="504000" rIns="21600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3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lIns="288000" tIns="504000" rIns="21600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24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lIns="288000" tIns="504000" rIns="21600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8462A012-4B7F-FB27-CF3D-C724FA0C363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28E02B05-4D4E-9B8C-941D-DD1091A4517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97B6-3EC5-46D9-A14B-CE2D6DEC07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633786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993282B7-90B5-C781-7BD2-B346321B483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A2AE2291-4D02-626A-6EFC-0AA3B321139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8ED5873-5D7E-67BD-E405-A64DFC82D556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878E573-C361-B52E-B479-AC17B93EC0E5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05A1BAFD-3AF0-6EC4-D265-1806506386A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F758023-341C-D664-CEEA-6CB312C517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xmlns="" id="{345BC54A-B00A-1DFF-D950-81AC8A8EA0B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xmlns="" id="{4638E5F0-81C9-4D5F-4DAF-F71B1C45BFE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E7EF6-01BE-4F4E-8E86-DD82A974C8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9361120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8B92A9FD-27FE-3B21-8BC7-DF03B8C5560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AF558E19-E122-F53C-D3E0-8BAE9D15FA1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5630A6F1-E7E2-3F22-771F-3CE863B8EA32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4ABF6251-B8BD-8F24-4786-C8E9D4681068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462832A4-CDC5-65B0-DABC-6219859B4F9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9DE8475-B5CE-EB42-AF5C-CFA0A68081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bIns="792000" rtlCol="0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0566400" y="390842"/>
            <a:ext cx="1223964" cy="814389"/>
          </a:xfrm>
          <a:blipFill>
            <a:blip r:embed="rId4" cstate="print">
              <a:lum bright="100000"/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7EC89B47-09EC-8DE3-9625-E9951A4F9D1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532188" y="6330950"/>
            <a:ext cx="5473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DA1FB1E2-71AA-9D90-B030-9680028EA8F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5A0F786-A377-46C3-91B3-0E18A9C764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431464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80CB6CB0-ACCF-3324-636A-F4EA9CA160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74E37888-59D8-8622-9F86-F1D29E8D99F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691C8D3D-1BB5-454B-3D8B-AB28D38B692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0B54D-4BA4-4419-A0B3-BED35763A8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5852348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rgbClr val="9D22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A9C56ED-C31F-2C6E-587C-601BC0F962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C0936B5B-3496-63B9-6A39-D89A263AD8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629B94C9-9FFD-DBCB-E952-867DEDE1074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23E50F7-AF32-4E45-87E5-06AF1A8819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48259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076409C3-2266-B6A0-DBA4-205CFAB2DFC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87DD17DF-3EF8-662D-87A7-707079EAC93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F0E8AE3-79A3-D05D-239D-2227F65A1996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E1595BA2-3EE2-9579-4240-247E596B227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97550ECE-0FDC-AC62-58B4-C51A8EA2B28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743745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50C2ED7F-9423-4C7E-60A5-65158C4690B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128263D8-24F6-7052-0B45-13CEDE6F0586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42D7E2E-4603-78AE-E25A-365AC655FB33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D3BE578F-8CA1-5E5C-9C2B-84FB2A9801C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34B87934-FAD6-4DFF-13AB-B8B8093BDA0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48210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4">
            <a:extLst>
              <a:ext uri="{FF2B5EF4-FFF2-40B4-BE49-F238E27FC236}">
                <a16:creationId xmlns:a16="http://schemas.microsoft.com/office/drawing/2014/main" xmlns="" id="{9F303F5A-C483-C58A-381F-054E41E4A846}"/>
              </a:ext>
            </a:extLst>
          </p:cNvPr>
          <p:cNvSpPr/>
          <p:nvPr userDrawn="1"/>
        </p:nvSpPr>
        <p:spPr>
          <a:xfrm>
            <a:off x="5600700" y="5349875"/>
            <a:ext cx="6591300" cy="1508125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BC74EC90-D5FA-323C-4BFA-CCA24E8EA3AE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050"/>
            <a:ext cx="2517775" cy="5368925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98D30AAE-F2F5-29D4-E991-09D5C35FB33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E1CC9EF-F6A1-B97B-56BD-8D2137E5E2C7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FD03E92-14FD-61E3-363D-9130AFE5D5C5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C884AE8-EC92-4311-240B-E2A27F35B6F6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xmlns="" id="{93D61B2E-22FE-C890-5C1B-8B96B5AA588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pic>
        <p:nvPicPr>
          <p:cNvPr id="12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DB7BF6B-CB70-9BC4-E0CC-2AD8E125CE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hart Placeholder 20"/>
          <p:cNvSpPr>
            <a:spLocks noGrp="1"/>
          </p:cNvSpPr>
          <p:nvPr>
            <p:ph type="chart" sz="quarter" idx="19"/>
          </p:nvPr>
        </p:nvSpPr>
        <p:spPr>
          <a:xfrm>
            <a:off x="6439879" y="812115"/>
            <a:ext cx="3839792" cy="4020922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06A57C87-A3B5-2BFE-E747-0DDD1890D3D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4338" y="6330950"/>
            <a:ext cx="4433887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C4CEEDDE-8199-4518-6507-886D37774094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7569E61-FF0A-4EDE-A1A1-F69583863E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2270265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A487C2AA-FA91-D472-C155-05B5D6E00F2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755EB75-CFAD-6E3A-0969-23BC437D32E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BF7B24A-DF33-4EF7-E93B-7DB73132561A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B0A954D-2D90-7BBE-B288-1DDDC5CABCAC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915D8802-FD7D-CE14-C7AF-17F97F67A25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11164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65228A30-9B45-0EC0-3D52-D3FBC9CAE76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BB91E25F-E90C-5CF4-AC86-D3E35E78E451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3D1AF1D-B585-0101-27EF-45D55978080B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7783CA9-AB56-BF47-A42C-42D3CBDCB278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BF1B2171-6436-EAD5-6DC5-0DA94F4DE13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71839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923CACF3-B229-2D55-34BA-694A6BB6D0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D9FEBC2A-4CD1-0288-9CB6-06597CC9F11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408BDD0-3429-0AAB-5CDB-6ACDDEEFBB7D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3497CC87-E528-8FF1-1D24-345E11089AC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6593AD1B-7F94-9F7F-048E-8E9B3A8582FF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10E828F1-9809-FEEC-3978-E6AF6837704B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061801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rgbClr val="9D22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24CAD26-667C-C1BF-43E7-78D1AD1BA1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FA4049CA-1960-CB51-8A98-542FA1F5C82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3E101F6-426C-7226-7F73-A7AC5D7EEB1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ADC7BCE9-EAB8-3C43-A471-024F9721AD4C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7AD25D09-8BD4-849F-EA2B-A7CAECA001E9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4B162986-DAE7-9E24-E8B7-38F29335FAC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2"/>
                  </a:solidFill>
                </a:rPr>
                <a:t>Ctrl + V</a:t>
              </a:r>
              <a:r>
                <a:rPr lang="en-US" altLang="en-US" sz="1200">
                  <a:solidFill>
                    <a:schemeClr val="bg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Crop</a:t>
              </a:r>
              <a:r>
                <a:rPr lang="en-US" altLang="en-US" sz="1200">
                  <a:solidFill>
                    <a:schemeClr val="bg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Fit</a:t>
              </a:r>
              <a:r>
                <a:rPr lang="en-US" altLang="en-US" sz="1200">
                  <a:solidFill>
                    <a:schemeClr val="bg2"/>
                  </a:solidFill>
                </a:rPr>
                <a:t> or </a:t>
              </a:r>
              <a:r>
                <a:rPr lang="en-US" altLang="en-US" sz="1200" b="1">
                  <a:solidFill>
                    <a:schemeClr val="bg2"/>
                  </a:solidFill>
                </a:rPr>
                <a:t>Fill</a:t>
              </a:r>
              <a:r>
                <a:rPr lang="en-US" altLang="en-US" sz="1200">
                  <a:solidFill>
                    <a:schemeClr val="bg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Send to back </a:t>
              </a:r>
              <a:r>
                <a:rPr lang="en-US" altLang="en-US" sz="1200">
                  <a:solidFill>
                    <a:schemeClr val="bg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570315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935A4A71-9FFE-B700-D414-78D72E39E1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28ADB952-6267-AC66-673A-D0DF169FBAA4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C93A2028-6A88-2A81-29E6-92B2F091047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FBFE586-1084-F88F-F7F2-35AE0FDF3865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D00EC4C-F084-F528-229A-D905CCB6921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CC1CCE6-DE1F-F691-CA31-25B6DBDA89C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9393713C-A72F-35ED-DABB-5E99280EB6D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620106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rgbClr val="9D22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4564A198-691E-7842-8C50-F9E2425356C9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A5EFE20-573C-01BE-69CC-3F48B6985E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C4575974-ECDC-2576-894E-EDB9C998896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3AA19188-919B-88C9-4A39-203C8517A155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13CDA561-09F8-DBE3-073F-F8F39CB7AC7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AC1C6EF-949F-99DA-B9ED-39A3FA5BD86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D8C90012-F838-3BBB-A9C9-2F41CD3EA97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2"/>
                  </a:solidFill>
                </a:rPr>
                <a:t>Ctrl + V</a:t>
              </a:r>
              <a:r>
                <a:rPr lang="en-US" altLang="en-US" sz="1200">
                  <a:solidFill>
                    <a:schemeClr val="bg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Crop</a:t>
              </a:r>
              <a:r>
                <a:rPr lang="en-US" altLang="en-US" sz="1200">
                  <a:solidFill>
                    <a:schemeClr val="bg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Fit</a:t>
              </a:r>
              <a:r>
                <a:rPr lang="en-US" altLang="en-US" sz="1200">
                  <a:solidFill>
                    <a:schemeClr val="bg2"/>
                  </a:solidFill>
                </a:rPr>
                <a:t> or </a:t>
              </a:r>
              <a:r>
                <a:rPr lang="en-US" altLang="en-US" sz="1200" b="1">
                  <a:solidFill>
                    <a:schemeClr val="bg2"/>
                  </a:solidFill>
                </a:rPr>
                <a:t>Fill</a:t>
              </a:r>
              <a:r>
                <a:rPr lang="en-US" altLang="en-US" sz="1200">
                  <a:solidFill>
                    <a:schemeClr val="bg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Send to back </a:t>
              </a:r>
              <a:r>
                <a:rPr lang="en-US" altLang="en-US" sz="1200">
                  <a:solidFill>
                    <a:schemeClr val="bg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183821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1D5399C-E319-DBE0-A293-8720DA3860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</a:defRPr>
            </a:lvl1pPr>
          </a:lstStyle>
          <a:p>
            <a:pPr>
              <a:defRPr/>
            </a:pPr>
            <a:fld id="{01445D66-C303-4704-9D92-BF93B10F871D}" type="datetimeFigureOut">
              <a:rPr lang="en-US"/>
              <a:pPr>
                <a:defRPr/>
              </a:pPr>
              <a:t>7/13/2024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E61A83E-BAE9-06B1-1BC4-B2F4C5554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E97E131-2055-0433-E2C7-34DF73544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fld id="{9F288376-FCF4-488C-85EA-612BC9F82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094861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CABF4B11-A5E5-2CCA-4E3F-3D1473BED9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70848004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CAA9173-383C-9835-DDF0-333CF735399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8F911AF6-0E8A-ADE9-132A-73734B8C0157}"/>
              </a:ext>
            </a:extLst>
          </p:cNvPr>
          <p:cNvCxnSpPr/>
          <p:nvPr userDrawn="1"/>
        </p:nvCxnSpPr>
        <p:spPr>
          <a:xfrm>
            <a:off x="900113" y="3765550"/>
            <a:ext cx="10274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7">
            <a:extLst>
              <a:ext uri="{FF2B5EF4-FFF2-40B4-BE49-F238E27FC236}">
                <a16:creationId xmlns:a16="http://schemas.microsoft.com/office/drawing/2014/main" xmlns="" id="{236490DE-28FB-3C10-293E-13FFABD397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5575" y="5078413"/>
            <a:ext cx="124968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9372596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CE6F8E0-D595-DB95-DD98-72A87A6830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</a:defRPr>
            </a:lvl1pPr>
          </a:lstStyle>
          <a:p>
            <a:pPr>
              <a:defRPr/>
            </a:pPr>
            <a:fld id="{E334470E-85FF-4FC3-9EEA-F5D68C2FFEDB}" type="datetimeFigureOut">
              <a:rPr lang="en-US"/>
              <a:pPr>
                <a:defRPr/>
              </a:pPr>
              <a:t>7/13/2024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635C883-D5F1-74E6-2D78-3936F71BA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9D7BCBC-D68D-5D33-FA2B-C3212FE61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fld id="{88AC5054-88FA-420C-9BC5-D0E989586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6314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54035AA-F26F-16D9-BC79-4BC557B8B1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F2C63737-286A-98C5-E866-333381D6E16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D8B47881-3A19-EF2F-06FB-035D151495E5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255645C7-3B96-10B7-CE81-FB04DC329FDA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E36A554-77FC-C693-AAC1-3096D303090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41371D3E-1520-A5B3-2687-340FF57FA98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22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lIns="288000" tIns="504000" rIns="21600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3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lIns="288000" tIns="504000" rIns="21600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24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lIns="288000" tIns="504000" rIns="21600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E4B5D8A4-C4F7-F74E-8A3C-46C652128D0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30DA1E27-DE8A-191E-6F67-1CE0F3E570F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B06AE-8983-4B65-BB57-E65CAE2DB2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4604678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4EB2691B-F642-EAB8-45DD-3BE0CCAEB2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xmlns="" id="{C01DCC46-1E16-E8E9-87EF-F03D9EA7A0B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069F962-E945-013D-8296-857D4E2E6BB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4058489-E6CC-7F72-3798-03524E7DE673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3CFD6CA-EEAF-E47C-B00D-A8552431C93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CE4D774A-C155-5262-EB36-4411012FB40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11812546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rgbClr val="F1B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93E066E5-07A9-8A6F-6E21-8A376BB13D4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F6CCC87-BB17-6D68-F167-56AA8C1EC928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383308CF-1708-7CEB-1BE3-3CE5CB21175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0033F96-5692-4EC4-966A-ECADFEA6EF68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91FCE51C-6D48-9DB4-9875-4AE8FCB9AFA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AC01164-CBE0-2C23-49CB-E0610921F8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928128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E5B56925-0A58-369C-14AA-047AEFB29C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BABE8EB-392A-FF12-04C8-6F49680835B1}"/>
              </a:ext>
            </a:extLst>
          </p:cNvPr>
          <p:cNvCxnSpPr>
            <a:cxnSpLocks/>
          </p:cNvCxnSpPr>
          <p:nvPr userDrawn="1"/>
        </p:nvCxnSpPr>
        <p:spPr>
          <a:xfrm>
            <a:off x="969963" y="1897063"/>
            <a:ext cx="0" cy="3279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5">
            <a:extLst>
              <a:ext uri="{FF2B5EF4-FFF2-40B4-BE49-F238E27FC236}">
                <a16:creationId xmlns:a16="http://schemas.microsoft.com/office/drawing/2014/main" xmlns="" id="{889BDA58-833B-D691-D0CA-653460D0DC79}"/>
              </a:ext>
            </a:extLst>
          </p:cNvPr>
          <p:cNvSpPr/>
          <p:nvPr userDrawn="1"/>
        </p:nvSpPr>
        <p:spPr>
          <a:xfrm rot="10800000">
            <a:off x="6430963" y="1798638"/>
            <a:ext cx="5761037" cy="4897437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5AD6F2AE-8B54-3C5A-1DE7-B10D181D0CC5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1D57556A-F3F5-3F6E-7762-6FD4BD8A3D35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65B141E-82F1-461F-AC45-69777747F3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8074039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8348B7D9-4382-AF4E-FAA5-0E2A75C3DA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E27EF97E-23B3-C382-6373-19EC2837F1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4CC1DDF6-B569-B229-E9ED-71B1ACB3C5E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3A7FC02A-547F-6A5B-9021-5EDC4755E18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8BADB624-78DE-809E-44F5-9B20DDDCF1F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F7452CE7-2A66-23A4-97EC-7F248C31E7E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64C17737-B997-984C-DDF0-5107CA6E46E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D345CD25-6991-D839-11CE-E95E7C9D4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393938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rgbClr val="F1B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B0A5E02D-489B-5979-EEB2-43CC4100AF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9484EB3B-D957-6F26-FA0A-8EAC814A55B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A5505CA-3D55-250B-2173-21F51BCFE07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62AB5813-8E69-F45A-629A-D7BE1E90A4C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8F959AB-E48B-78E4-83DB-F2A7052557F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3DAEC7A5-7C77-4F83-B903-F850EAA331A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633DB11F-6AFF-83AC-5E9F-88C73D8D63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CF7C1BBD-10AE-DB13-0EE9-DADF66273EF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29573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B0EAAA96-CE75-D938-ED1F-783E5763E8F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xmlns="" id="{7C886FC7-CB44-DFDA-1747-6342A3C1F8D3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5" name="Picture 7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1E9362F9-604F-73E2-0153-DA74C97B42A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B2E0FFFA-A0B7-6FE5-6457-85EE4DBBF5B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4AB8A975-AFAA-0335-1080-B032B843A82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D9C1E-5B8E-45AC-A89A-8E8E815C51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5436500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09303A58-6C14-BEB3-5D76-E47E25A31AA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90CBBB1-9957-0E3B-1ADC-378154E0B474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5A2469B0-84DF-DE72-D481-5DDBEE5E4F51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A56500A-252F-200B-9EF9-13FEA51FEA7E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CB64C97C-0787-A2ED-2B1F-717870D99BA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xmlns="" id="{2E4348F4-59A7-2056-E033-79D90E8039C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xmlns="" id="{A0E5D168-19C2-4B89-DBE6-039D4FC35F60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2" name="Picture 12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2D55F84A-0D1D-8289-3936-AAA1AEEC8FD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64670B28-046E-B905-C955-494B77803BE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A86E935B-913D-89FC-CBC3-4D34B65BCDD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268D-903D-4286-9487-18D6B63410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095425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425C09E0-6D05-6519-D8DE-01610F6C4515}"/>
              </a:ext>
            </a:extLst>
          </p:cNvPr>
          <p:cNvCxnSpPr/>
          <p:nvPr userDrawn="1"/>
        </p:nvCxnSpPr>
        <p:spPr>
          <a:xfrm>
            <a:off x="4333875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26E85A0D-3E82-0FC2-86D1-22DA66A3685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1DE00EDF-9301-B51F-CE94-B5F2D5E1DABB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87B68955-58A8-C549-BBE5-D1F40C7AEF92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999A9F5-DB3D-0348-6E3F-6DE6888E4522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F5C222F-3D68-43DE-ED9B-F01F45BD0B2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42DD447-E1C8-5427-6AE3-01736D1CB6A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xmlns="" id="{F486CECB-708C-B65C-891A-92F24F97F67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4" name="Picture 13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595620E2-4FC3-45A6-D2CF-47FAE983F18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8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xmlns="" id="{AF50D6CC-5925-92FB-BD8C-06C1AE9A3C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xmlns="" id="{225CEC1F-6766-E2DB-704E-A18E300FAC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8F927-EB2A-4080-865F-A0E3CD837C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6297478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3">
            <a:extLst>
              <a:ext uri="{FF2B5EF4-FFF2-40B4-BE49-F238E27FC236}">
                <a16:creationId xmlns:a16="http://schemas.microsoft.com/office/drawing/2014/main" xmlns="" id="{E989CC46-A75A-6A98-905F-AB4B8AB10773}"/>
              </a:ext>
            </a:extLst>
          </p:cNvPr>
          <p:cNvSpPr/>
          <p:nvPr userDrawn="1"/>
        </p:nvSpPr>
        <p:spPr>
          <a:xfrm>
            <a:off x="5087938" y="4972050"/>
            <a:ext cx="710406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75AEE625-E2C4-CF09-A798-E6508A7F881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8884BDCA-B382-E23A-8EE7-27947CFD506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278E4BF1-FB02-5BBC-90F4-463DCAAAD1D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647AE1D-0A22-0A55-276E-AEB3EE76A688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xmlns="" id="{D0DA9365-A979-951A-A969-AEE8BB9628B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A220D2B5-A485-72AF-8BBA-8D879AEB150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44DCA5C6-7E4D-232D-ACEC-FDEEB8485DD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14338" y="6330950"/>
            <a:ext cx="4422775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AC601BEF-3AC1-7A60-F700-80D3467010D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F81E37A-5467-4399-AE54-C579B80AA6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309470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5A5BE796-9B20-41E3-60AD-08A09AED0FB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BAC1A328-CCDD-2B86-3306-8462C6D6A436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EED085DB-F4F0-D45A-FEE0-E494BC6DF53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8DBABF6F-448B-68AB-26DC-A0B3BE4F198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29695A73-A3E0-44A9-CC8A-A766E0C765B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EF374FB-7002-824C-A917-A33D500070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4B32B935-F139-7948-CE6C-3D85A0243D9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0C1EE426-AB69-09BB-4F04-A8E5198351D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A3827-1389-41C5-81AF-AE1C08BAA9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16935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6BD6E695-E8C5-D4AA-9A03-93DAE5561C5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37D1B64-20CD-5160-12DC-34BB3940D5A5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1AE09DE-BEC9-F825-601A-99215A10085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18FC7F5-3248-DA21-A187-B7B8A77F650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858BEDBE-5603-BD8B-7434-931F98E4BCD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4F329FD-0915-E348-C937-2C82EE0366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xmlns="" id="{5A85C413-A4EC-D081-68C6-445B8CA9A1E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xmlns="" id="{12F3B43C-160F-E184-5D6B-B772844298B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3F98F-ED65-484C-B727-64DF8434A5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001365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CE4E4B5D-D50C-BC0B-E792-EF1897F5E5F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9E46D75-9F7A-3F85-A85D-DF2DD784368C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ED7ADA5D-7269-FE21-7976-D6E55BEA7F0E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366C817-50C7-937C-AE32-1066F96BFD8C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546DD544-5656-C8E4-A7CB-AD2EF981A1B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D20E971B-5B84-12DA-0769-0B05E54D92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FF59416C-103B-4CDA-D519-DA24F5A1A6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D56847A5-807D-6694-AE41-E4FCB2CA060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AD81BD-E501-43E0-BA95-46928F7B22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7685898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4">
            <a:extLst>
              <a:ext uri="{FF2B5EF4-FFF2-40B4-BE49-F238E27FC236}">
                <a16:creationId xmlns:a16="http://schemas.microsoft.com/office/drawing/2014/main" xmlns="" id="{6C9DF1F4-3D92-E05C-503B-C5B437426FD4}"/>
              </a:ext>
            </a:extLst>
          </p:cNvPr>
          <p:cNvSpPr/>
          <p:nvPr userDrawn="1"/>
        </p:nvSpPr>
        <p:spPr>
          <a:xfrm>
            <a:off x="5600700" y="5349875"/>
            <a:ext cx="6591300" cy="1508125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33BDFCC-E52D-003C-3540-0E51D6E7E5F3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050"/>
            <a:ext cx="2517775" cy="5368925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951249A2-0D03-7E8F-A3F4-67D1D7E53A4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D0D96EE-7350-56D1-E926-BDF5B2DE800C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795483A4-E9EC-D5B2-EB13-A0933D2BAB78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884163B-2DE3-C1F8-16E5-D45064553DD3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xmlns="" id="{C51FF9C4-A70D-CA94-E0F9-71DD0E48DD5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pic>
        <p:nvPicPr>
          <p:cNvPr id="12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EAB17B1-15B0-EC7D-859F-4361716683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hart Placeholder 20"/>
          <p:cNvSpPr>
            <a:spLocks noGrp="1"/>
          </p:cNvSpPr>
          <p:nvPr>
            <p:ph type="chart" sz="quarter" idx="19"/>
          </p:nvPr>
        </p:nvSpPr>
        <p:spPr>
          <a:xfrm>
            <a:off x="6439879" y="812115"/>
            <a:ext cx="3839792" cy="4020922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E6C1222D-02D4-E66D-FE94-848A1AF4EBA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4338" y="6330950"/>
            <a:ext cx="4422775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6C32F1C2-4274-50B8-0BF6-53A4EF7CA6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78DB2AA-4CF3-49EB-B682-567FFC678C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0491603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85728BD0-49C4-761D-E433-6BAE8622703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3B7C3C59-04C0-9A03-8737-A768400E583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18D8178-9C6A-A655-6AED-72B6BBCC776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910E687-36E3-39C4-241F-53FFD15CC13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56AB27E-84CB-5090-9A62-975F1F99AAE6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45205A31-E508-FC3F-3CF1-927E873BBF4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22"/>
          </p:nvPr>
        </p:nvSpPr>
        <p:spPr>
          <a:xfrm>
            <a:off x="546100" y="2184400"/>
            <a:ext cx="3308350" cy="3289300"/>
          </a:xfrm>
          <a:solidFill>
            <a:schemeClr val="accent4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3"/>
          </p:nvPr>
        </p:nvSpPr>
        <p:spPr>
          <a:xfrm>
            <a:off x="4441825" y="2184400"/>
            <a:ext cx="3308350" cy="3289300"/>
          </a:xfrm>
          <a:solidFill>
            <a:schemeClr val="accent4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24"/>
          </p:nvPr>
        </p:nvSpPr>
        <p:spPr>
          <a:xfrm>
            <a:off x="8337550" y="2184400"/>
            <a:ext cx="3308350" cy="3289300"/>
          </a:xfrm>
          <a:solidFill>
            <a:schemeClr val="accent4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37EABB8C-0531-E726-A455-C98EF3A5E9A3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271A0C90-5198-0D01-92D0-EA53C31108FA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4ECA-5D48-406A-B29E-24D89A8AAE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8931813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DF89A12C-63F2-2D5F-07EE-76E32258B8A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F2A6E0E9-6BBF-5999-462A-CBB38C47CBDD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74ED868-D0C2-D9C4-3262-A18779511A1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4537945-AD89-C408-7254-6A10812D12E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6396D611-454A-1B81-9201-4765EE58187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9A233FD-9F37-83C7-1414-C32AA96C79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4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xmlns="" id="{8911BF82-6240-DAD5-5604-66DD3B7551D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xmlns="" id="{4FBE3FE2-CEBB-41BF-C1CC-F2F653727F2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C7D5-D561-496B-87BA-FBBAC29FF4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2185525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A7BF01E3-03EB-F688-48B0-229071CD2A6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A7DF0038-95AA-7D2C-378C-3D8F6527CF7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97CB7F5-8AD3-2477-9693-D5182E33426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C13C957C-C22C-04B6-55DF-20D68731478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50FC7219-87CF-2E67-4998-CF00D132F82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4B6327F8-7456-4BCE-A535-D5147376E4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bIns="792000" rtlCol="0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0566400" y="390842"/>
            <a:ext cx="1223964" cy="814389"/>
          </a:xfrm>
          <a:blipFill>
            <a:blip r:embed="rId4" cstate="print">
              <a:lum bright="-100000"/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F03D0795-B172-0623-35DA-5DCAE6E5A95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532188" y="6330950"/>
            <a:ext cx="5473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F1C03C31-0460-F50A-EE3A-20BCA549BFD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1AF7F51-384A-49E8-8A27-D566DAAFA7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38001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E9F9E3F2-E2A3-A941-5D59-EFCAA35978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D031BFEC-277B-13AE-4162-A260C72D196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C84E0B95-C5DC-45E5-6451-09DAAB920C8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0E7D5-9B8D-4D00-9FDE-29A9D7D467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1775849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rgbClr val="F1B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7A0EFB8-58C3-E759-9D8F-6DBBB423B0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A246F3F6-6DCD-53AE-3AB1-06C7CD297FA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B25BD8E0-0548-30D9-C15D-04B7F6D21A8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203D8A1-EC23-4FE1-AFED-55E6E73609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95098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9341CAD0-EF30-1B78-066A-375C7645239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680BE7D9-E44C-252C-166D-CF348F52F99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F164377-37E6-A34F-D698-CA6B90ECE843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7352EB60-E2DB-6597-9AC1-56CE5B91C11C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A0C77A36-0F38-B736-41B6-E0D307D9BE2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773529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0BD15432-FEBA-E787-F429-D054BDE1B90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D7563359-915B-FBC2-D324-4AA2C6D44B2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85E8065-40DE-85D6-DFA3-DA6AF313CA4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CCBBD62B-4333-CE99-B082-1775324CDDE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DB2E8B8D-CB1E-7BF7-60B5-1EB16687ECA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93085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26098935-3344-AFDF-F4A9-37B0BE3FBCC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D1D2B439-A406-B163-164D-895CDBEC088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F89AB1D6-772C-26FA-9A39-EA2A2ED45B4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610FD2D5-BBE8-54D9-98DE-9AD6BBF1DC7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5C3D300B-5AF0-F7E5-B1C0-76D934B59D8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49036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F09FD580-8D21-C750-5855-CF4C106CAD5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817F43E8-AEBA-299E-30DE-1B35D5363B5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97973AC-4151-D111-5CDB-EB595BA49A19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FEAFB30-486B-C3C3-0D70-A61F5F34760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2BE6B8BC-0A76-7CA3-918B-64D2B28849B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2AB058A5-3EE1-DA03-A79F-45A4FBD03B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bIns="792000" rtlCol="0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0566400" y="390842"/>
            <a:ext cx="1223964" cy="814389"/>
          </a:xfrm>
          <a:blipFill>
            <a:blip r:embed="rId4" cstate="print">
              <a:lum bright="100000"/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4104CB2E-A8A0-DA4C-E0E3-D2D7AC43621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532188" y="6330950"/>
            <a:ext cx="5473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FD009FFA-29BA-2113-7596-68D1832B8D1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922B6F3-7F2E-49A9-9511-D468E8B2EF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039921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DA0BF6DF-FE69-E5D2-AE90-EB0FDD8DCAF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0B4F609F-67DB-4354-CA93-552B4592B64E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FAD1BD5-0DF4-6A4A-8798-951456F8DF75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CDCB499-6097-CFCB-EBB4-7AE5B50C60F7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A530F471-79C4-16F1-2AF5-2BAD4461395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27710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D1242A8-7AC5-52D5-1F87-91E635C87A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C332A7B4-30F0-3041-4E72-7E9C3DE9760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3461E80-26E6-FC2C-86B3-E5219BC75F66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BA818B4-31D8-3915-1A26-2D2268BC493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A54D1BF-90AA-9ABA-F072-84691224EAA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073E4D3D-3803-3623-B59C-D842838E3FE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132673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rgbClr val="F1B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4E9EAF50-EF16-C680-BDB1-DEAC0077923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4640C98F-9149-1519-19AB-082EF06FB6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578B915-1A14-8EC4-E910-982775F52A3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DEDBFD7-C991-136F-1A1B-E81CC094A0DC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5A32404-B128-3A6C-60E9-DBB824B5A4DF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35684EAB-5511-A5AB-AE15-188384903C1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25930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2475286-0014-F9D8-21C1-A3FB6B5369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5447DD7-54EB-809E-A48E-9CFDF10324AF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38BF2822-9879-9415-3D63-155886353E6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101D725-8CDB-C03E-01E2-20AC70270BC8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6D19AD88-40E4-842C-98E3-2C399B58C9B3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64A538E-EE10-4136-2C9A-B35476AB704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5888A01E-4BDC-63D9-D0C5-8A570766456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49635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rgbClr val="F1BE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50245E44-75A9-34A0-7D7E-95226EA18B88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D845B207-4541-52DA-DFEB-38D4D04FEC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DF3CA070-ACF7-160C-1D6C-DBCEF1BAA0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A69CC9FB-6B62-09D2-55DC-F1DE137FD7EB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87B93266-EBAB-2715-1663-5FA942B735B9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B7D34306-DCF4-0FB8-7B5C-8CDBB3B51D5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81BB3113-29C9-FA0E-1973-E2E277DB7FB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747528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D5AE9C24-028D-DD8A-FD5B-8222BEEF12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AA2CDC50-5CBC-F235-29C2-71B0A7BC895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F4CF2939-C224-F451-E52B-77EBE90898D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DFF10-3C8A-4A32-B1EC-14721BA97F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28729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3">
            <a:extLst>
              <a:ext uri="{FF2B5EF4-FFF2-40B4-BE49-F238E27FC236}">
                <a16:creationId xmlns:a16="http://schemas.microsoft.com/office/drawing/2014/main" xmlns="" id="{4F457CB2-3CB3-5070-9411-2DD576976B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2D5C6A40-F72D-E1E1-B8E3-0AB102D923F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764E88E1-D984-9EF3-7F9D-C121F5679B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33F9E15-28A6-4CDA-8239-8D905B8CBC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05421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164D2915-840C-C309-8085-D581A5F61B4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2D5BACFD-021B-2E77-6772-0FCB451757C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53901D01-4EEC-BEBE-DF6E-6FB136DE60FB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C2A5718-033E-8278-D53D-820B1F58F233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86FFA78E-1FE0-096A-B4BE-20C26A78DCB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6151749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43A21D9B-3557-D142-7337-275A620B9B1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38096B57-12A2-9C6B-CD82-837F44772D84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D550D02F-E04C-72DF-6948-2FD92143254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A99ABD25-8B43-3FBB-7C0F-4543FCBA7B87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FCB41668-2171-4AF1-B3FB-238FD41F450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20958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36BD4D18-43C8-A59A-6E7C-917EB5E499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xmlns="" id="{82A31E17-BBFB-9352-F8BF-D163DFD7E14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AD2E8F69-450D-1D37-C3DA-D12CFBC6B28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AA7DE67E-09AC-62ED-EF72-DA4089E1F48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60AD03D-AB9A-FC52-8BF8-872FB577685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0BE9264C-AB98-93D6-30CB-7664492FC20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2"/>
                  </a:solidFill>
                </a:rPr>
                <a:t>Ctrl + V</a:t>
              </a:r>
              <a:r>
                <a:rPr lang="en-US" altLang="en-US" sz="1200">
                  <a:solidFill>
                    <a:schemeClr val="bg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Crop</a:t>
              </a:r>
              <a:r>
                <a:rPr lang="en-US" altLang="en-US" sz="1200">
                  <a:solidFill>
                    <a:schemeClr val="bg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Fit</a:t>
              </a:r>
              <a:r>
                <a:rPr lang="en-US" altLang="en-US" sz="1200">
                  <a:solidFill>
                    <a:schemeClr val="bg2"/>
                  </a:solidFill>
                </a:rPr>
                <a:t> or </a:t>
              </a:r>
              <a:r>
                <a:rPr lang="en-US" altLang="en-US" sz="1200" b="1">
                  <a:solidFill>
                    <a:schemeClr val="bg2"/>
                  </a:solidFill>
                </a:rPr>
                <a:t>Fill</a:t>
              </a:r>
              <a:r>
                <a:rPr lang="en-US" altLang="en-US" sz="1200">
                  <a:solidFill>
                    <a:schemeClr val="bg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Send to back </a:t>
              </a:r>
              <a:r>
                <a:rPr lang="en-US" altLang="en-US" sz="1200">
                  <a:solidFill>
                    <a:schemeClr val="bg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951481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CCA1EAD0-4AFA-5986-26D8-25F9375B830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0C9028CD-7857-296A-8CD0-F3FC08D715F1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500FC51F-3FDB-8C07-2DCD-3E71CD57802A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B326BDA3-7AD6-523B-75C8-EEBB6345763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23A62469-735A-BA78-96A0-FCD126104F3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235462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1B6A4E77-7307-5E10-8C62-20BCD68B17F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32E0E3A-3319-12ED-E2E7-1540CF9B0A9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8CA2295-CCB0-64A8-7123-B19AC5DEAB9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52C1CCD-46C6-4E41-85A4-703402FB731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53270348-ABF0-657C-4C75-9C7CCE54D61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827348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5301184-B0EC-B985-711D-F95041458DC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49FEC34A-A718-B258-AFC9-BD2B5B3DB60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D9FDC40-2E4A-D75B-D50A-71CBB6F6D75E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F241CAE-30EC-3B12-62AF-5E1913E6535C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7F12CFB-731C-8216-13E9-4545B82FA97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8C794646-34C7-EE75-7EAA-6E1F0F54321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832583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A05B1F35-597F-6767-C4BC-29D2A32C79A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888E2FF8-0604-16F9-C552-56E30DBD5FF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06B2293-B9C9-688A-2A27-17EAC8769CD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749DB622-DB25-647A-EAC3-8E48DA2BEA7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37CB3214-8C1B-088E-F512-DF02C0B4BB8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C0E7709-D05D-BCE2-35E1-1E30D91283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4023372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9640F344-83DD-285B-8C63-5B23699D84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7BD17976-2BED-31BF-004E-59CDD6440F7D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E6C36C6A-F620-FCE0-F6E0-908D2C58173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9949C2CF-5C89-21A5-E1AE-69941BF3448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017026FD-0113-D9EE-0C92-945EDB4B94A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911BB51-B248-6BE4-EF2B-66C49FB6CFE8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EC4C9EFE-E30E-5911-2F6B-D0C0765D4B2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724433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AF853280-CCA8-B99B-DB95-551AA3557FC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3FDC4B97-E850-0849-CD84-9618E65F8D98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126614E-BE2B-C8BB-F032-07383ADDB3C2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DD64CAB-27C1-63E5-C027-62C6D8A8C1C9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5D1767BF-E9F0-1657-D538-1FDC0F7F7E1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Graphic 10">
            <a:extLst>
              <a:ext uri="{FF2B5EF4-FFF2-40B4-BE49-F238E27FC236}">
                <a16:creationId xmlns:a16="http://schemas.microsoft.com/office/drawing/2014/main" xmlns="" id="{EC5E5E91-A9E3-4144-121A-6E754633E9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ACFF7727-568C-857C-CE3A-DD0D482463B0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529813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F4AC045E-6380-4AF6-FF12-0D7BF91171C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xmlns="" id="{F7FA4396-5D72-6371-1DDB-F57FF08608E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0922C5E8-FC5C-FCC9-6206-6DA9A86FB97F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31825AC0-37E6-ABB5-3EB6-F5BC1AFD534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9D58EB0-96FC-BA26-7EA8-747ECF24A4FC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6CF0565E-88A8-6897-03A2-0283C5DFFF3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7680316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94BE1B5F-BD76-DDE9-8894-E3B994D3C4B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7C3E7AB-7FF4-0274-9CC4-79AC649E107F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8CA4B9FA-AEED-1156-CD34-2D326350B79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F0E6233-A6AE-5D33-EFAB-39C87D481C4F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8B069FE2-D1AC-37FF-B26C-2C9DAC2ACAA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8CAC123-EE58-C7A1-052E-1EA2B1AD36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025725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AED2490-1DE8-7D75-B930-11C9FE8462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DE6F3CAF-CA4C-009A-4E5F-054108DD6880}"/>
              </a:ext>
            </a:extLst>
          </p:cNvPr>
          <p:cNvCxnSpPr>
            <a:cxnSpLocks/>
          </p:cNvCxnSpPr>
          <p:nvPr userDrawn="1"/>
        </p:nvCxnSpPr>
        <p:spPr>
          <a:xfrm>
            <a:off x="969963" y="1897063"/>
            <a:ext cx="0" cy="3279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5">
            <a:extLst>
              <a:ext uri="{FF2B5EF4-FFF2-40B4-BE49-F238E27FC236}">
                <a16:creationId xmlns:a16="http://schemas.microsoft.com/office/drawing/2014/main" xmlns="" id="{EC6D793B-CE79-E53F-A2A1-7CFF5081E676}"/>
              </a:ext>
            </a:extLst>
          </p:cNvPr>
          <p:cNvSpPr/>
          <p:nvPr userDrawn="1"/>
        </p:nvSpPr>
        <p:spPr>
          <a:xfrm rot="10800000">
            <a:off x="6430963" y="1798638"/>
            <a:ext cx="5761037" cy="4897437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5B4E2AA5-8FAD-2EA0-4232-0AD90FB1B904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CC9BCF06-98FC-FF81-C1B4-21E5E2A430E6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8DAB99A-0DA9-48B0-BBC9-7872FF772F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8679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86E51E34-4C39-2B39-5F54-16AB9FEA93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E1346615-C92D-380A-918B-0E96181E5F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EE0764B5-8140-9B6E-F258-FE08E2F6D8E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A3440A6-FCF1-B0DD-5744-FC4246E10CE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1CBE706F-4B85-2F3C-95C6-6BE02117D0B6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8CC1B84-174A-DA74-F665-574B5399B49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96519851-C891-730E-5F1C-038ABD592CD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CE456FF4-F51C-AC1A-7CBF-14943A284D5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93663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598674D-04D4-F5AC-6C35-9D416C1B6F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893CDF4A-24FF-E0F2-B2EC-8F1D8E12C1DF}"/>
              </a:ext>
            </a:extLst>
          </p:cNvPr>
          <p:cNvCxnSpPr>
            <a:cxnSpLocks/>
          </p:cNvCxnSpPr>
          <p:nvPr userDrawn="1"/>
        </p:nvCxnSpPr>
        <p:spPr>
          <a:xfrm>
            <a:off x="969963" y="1897063"/>
            <a:ext cx="0" cy="3279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5">
            <a:extLst>
              <a:ext uri="{FF2B5EF4-FFF2-40B4-BE49-F238E27FC236}">
                <a16:creationId xmlns:a16="http://schemas.microsoft.com/office/drawing/2014/main" xmlns="" id="{1182C1BC-45B5-1962-3006-43A6FF4BB6EA}"/>
              </a:ext>
            </a:extLst>
          </p:cNvPr>
          <p:cNvSpPr/>
          <p:nvPr userDrawn="1"/>
        </p:nvSpPr>
        <p:spPr>
          <a:xfrm rot="10800000">
            <a:off x="6430963" y="1798638"/>
            <a:ext cx="5761037" cy="4897437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9FE1D54A-79B2-1BB0-0CAF-8C0A4BE5A0F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DD8E8514-65D4-51D0-4A35-0FCB12FB9882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B866DA4-2F31-4392-BC98-6E586D7A37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762209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D6A711F8-ABEF-E0B0-00E6-EA0C71E321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082A2918-C267-72C3-633F-978ED2C44CF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AC53E84-94BB-C368-A773-C1DEEA5A5B41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A44AA5C-6C34-1191-A6C7-DD3FF1CDB9D5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7E7ACBCF-7A1C-2450-BFBA-EBCF164209D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A1154B2F-7289-1F6E-95AB-A52D66F24E7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ADC5B5B-F101-DDC6-394F-01CF8C607E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6E8F2AA0-4025-9B80-BD89-DC121FCE745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46007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1CFDFAB6-5693-EF90-5E5B-975AC3AA9AA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xmlns="" id="{10644A35-A746-DDFD-D604-381FC114A27A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5" name="Picture 7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A74A6B22-9158-BB8F-B28F-78040830417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F8C8D4BC-3B67-6EE7-2632-03D16CCD239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EB52654A-EA12-811B-7284-52C524E5AD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FA9BE-8D0D-4A96-9A6C-839F952466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80798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79FE7526-A2BE-ACCA-814D-7008328A8EF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BA265D7C-4916-7F1A-0D01-16DAEF23E585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E99C7C6B-CD31-E3F2-992C-CD140674BF71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99F0511-B1E5-1752-883D-30A38C16F68A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4FA8C119-1E4C-5B3B-5DA2-284AE103814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xmlns="" id="{10B41BE6-9C71-7BA7-EC57-6BC5A10BA6F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xmlns="" id="{9F332593-9FB5-B724-804F-15316195ADA8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2" name="Picture 12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35B28FC7-41A4-A280-0450-738884F8D7E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35B7DA71-688C-5048-0779-BA6C8F73251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3374BDD6-7CB7-3F92-D732-1C829AD1AA6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90A69-D238-45EF-BEFD-2715C37AD9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279932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C421F8BA-4535-3A2C-9E84-710A305B6CA5}"/>
              </a:ext>
            </a:extLst>
          </p:cNvPr>
          <p:cNvCxnSpPr/>
          <p:nvPr userDrawn="1"/>
        </p:nvCxnSpPr>
        <p:spPr>
          <a:xfrm>
            <a:off x="4333875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DE4240B1-1C3B-8C78-EA0C-BC27BE30462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0C589C02-3140-13BD-BC5A-97ABC3692C05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48900338-B1D9-76E1-B009-C6ED16F81889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7691011-81DE-F181-C5E5-45AC3D4DFD97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AA8016B-185F-453D-2293-EA0C6292F0B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C1500A6-CDF4-C086-54A6-6D02228D4D4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xmlns="" id="{AEC45511-3C5C-5DE0-F27C-1BE90EBF4C98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4" name="Picture 13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891D4147-9456-8891-9417-EB97CD732CC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8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xmlns="" id="{632150E3-7AB8-CE0D-1C87-2D1A31E7B0A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xmlns="" id="{C3C5C50A-8003-993A-81EA-2ECF367341A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8BA5-893E-47C6-B326-1E50F8B093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377492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3">
            <a:extLst>
              <a:ext uri="{FF2B5EF4-FFF2-40B4-BE49-F238E27FC236}">
                <a16:creationId xmlns:a16="http://schemas.microsoft.com/office/drawing/2014/main" xmlns="" id="{ACC39D4F-F1B8-34E2-092E-3470B50FB075}"/>
              </a:ext>
            </a:extLst>
          </p:cNvPr>
          <p:cNvSpPr/>
          <p:nvPr userDrawn="1"/>
        </p:nvSpPr>
        <p:spPr>
          <a:xfrm>
            <a:off x="5087938" y="4972050"/>
            <a:ext cx="710406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58C4CD12-24BD-1B1F-6B15-D6147F41E77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E203CCB-5147-6F9B-5FFB-FA187768FBB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5B4889C8-8B4E-97C1-CDC0-A1A9E22B30DA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DA37A75-AD47-962F-3C9D-533955D4BB2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xmlns="" id="{D445A4F0-2ECA-1186-A9AF-F2EE6D7C922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1985C19-D22D-C83A-8731-09E6FC17C7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0E6D4570-020B-C0E2-4017-798ECEB4FE0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14338" y="6330950"/>
            <a:ext cx="4445000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505ED868-5C98-3003-EEBE-0E6F55A6166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E34D8B0-7612-4FF4-ADBB-0F60609FB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534240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06490527-5E44-6E1D-9286-DC2FC247AA6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5D25174D-CCFF-86D4-CD97-3991703ACBF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9206F14-C9D6-5721-39EC-35DCEC6AC399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03D5A7C-A7F9-D0FE-057F-BFBFB923650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03C21660-B7DB-6328-95D1-A88A0963C44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E497B7E-6E82-CFFA-58FF-4C5E2F298D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7717084F-6AE0-819D-942E-2DB52EDCFD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8BEE590F-8835-AFA1-B2FE-B9ABE5D6669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3A9C5-D170-42CD-9826-B04DA2EF64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70633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EBD65343-56D8-4AA0-0B60-0A2504A63CE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DF92CF32-D9F5-E820-4394-6041CEE70916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D2B31D71-D3C0-1C9A-122E-F9880174BA22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0FCC2227-D806-D5A2-4A24-5EA41C6A6F55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B4B83685-028F-2145-285E-5AC562D6F13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641ED9D-901F-CEF9-A985-CFAB32FFFE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6BEACA50-6275-85AC-31A9-4318AE62A99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2873C9FB-EC8E-B331-1925-B07AA1F0E5C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CDF199EA-57B9-479A-8208-89ED40996C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569599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4">
            <a:extLst>
              <a:ext uri="{FF2B5EF4-FFF2-40B4-BE49-F238E27FC236}">
                <a16:creationId xmlns:a16="http://schemas.microsoft.com/office/drawing/2014/main" xmlns="" id="{DE2AC56A-FD04-AE11-F1DC-452DCBBF8D1E}"/>
              </a:ext>
            </a:extLst>
          </p:cNvPr>
          <p:cNvSpPr/>
          <p:nvPr userDrawn="1"/>
        </p:nvSpPr>
        <p:spPr>
          <a:xfrm>
            <a:off x="5600700" y="5349875"/>
            <a:ext cx="6591300" cy="1508125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07674F5A-345C-1C29-8D31-8EF4C38AEEF2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050"/>
            <a:ext cx="2517775" cy="5368925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20D8E432-F21D-003C-73A0-01EF7CDB2F4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6F96DA2-FDC0-209F-3764-92523C0102C4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D5415B2-0C85-1EEE-7DE8-C08FE5644C4E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F308263-8461-1491-E7BE-E122F9631993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xmlns="" id="{FFBAFC50-215E-6981-AFE8-AF8BFA56494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pic>
        <p:nvPicPr>
          <p:cNvPr id="12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2782F28-52C2-917F-8291-67E3325588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hart Placeholder 20"/>
          <p:cNvSpPr>
            <a:spLocks noGrp="1"/>
          </p:cNvSpPr>
          <p:nvPr>
            <p:ph type="chart" sz="quarter" idx="19"/>
          </p:nvPr>
        </p:nvSpPr>
        <p:spPr>
          <a:xfrm>
            <a:off x="6439879" y="812115"/>
            <a:ext cx="3839792" cy="4020922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195696DE-9F6C-8EFC-9417-26448C2DF42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4338" y="6330950"/>
            <a:ext cx="4422775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8F5B68C5-5AF9-2415-B1E4-C68B5828CBB6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6BB4A4-D9F7-4680-836E-EE859E4ADF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225505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47B0FEB-C34F-B353-96CD-B52EDE37C5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C2B9CE56-FCCB-B65B-3B7A-76BF7973554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D5EF23E-B98C-4CE5-DE9E-B854D976E276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E01F2C1-E0BD-7913-A5C5-7FB7006E27A6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EAF02FA-2005-DDB0-A54B-244D58FB8235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3CF6488E-E32E-F74D-5E12-45D61CBB37E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22"/>
          </p:nvPr>
        </p:nvSpPr>
        <p:spPr>
          <a:xfrm>
            <a:off x="546100" y="2184400"/>
            <a:ext cx="3308350" cy="3289300"/>
          </a:xfrm>
          <a:solidFill>
            <a:schemeClr val="accent2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3"/>
          </p:nvPr>
        </p:nvSpPr>
        <p:spPr>
          <a:xfrm>
            <a:off x="4441825" y="2184400"/>
            <a:ext cx="3308350" cy="3289300"/>
          </a:xfrm>
          <a:solidFill>
            <a:schemeClr val="accent2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24"/>
          </p:nvPr>
        </p:nvSpPr>
        <p:spPr>
          <a:xfrm>
            <a:off x="8337550" y="2184400"/>
            <a:ext cx="3308350" cy="3289300"/>
          </a:xfrm>
          <a:solidFill>
            <a:schemeClr val="accent2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1114B79C-E5DB-1592-FAD4-F99981D2D33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1AC4D483-A9F6-B2C7-47A8-2E93284761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D5B46-A63E-44CC-B257-E52E7608A2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010946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AB3B7192-7639-B705-8090-AE717CE708C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8AD2953-7A85-841D-A7BA-19AF8509724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8B98A1DC-119C-44A8-7FCE-CB4D0A5E961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0B79F2E1-799A-9BAC-54A8-CEE9BD4402F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141F29E4-238A-D527-50B6-C4984CB523F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230B7F01-5927-68DC-2B96-819230A31D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2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xmlns="" id="{AEBB55BD-1D17-EFE2-FF98-3D509CC52D4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xmlns="" id="{D08F202F-0C07-1EEE-B494-F350F58A878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D5191-793B-4A89-BEE4-EC4DC384E0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145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F8CA1613-C2B9-9B1A-2B31-8F58C15967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9CD9CDB2-7867-963E-A817-128B5141AB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774B5B21-1703-0696-38C8-484E5BEE711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F549B68-3272-CBB3-72E5-B94B1E9976D4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FAE8D16-F542-5C68-51FE-72C321FFBA16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503FBF5-7685-08B1-42F9-F494B770F1F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8CA34FF7-FFD7-4246-80FA-B9F331CC835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D9B2DF3D-42EB-0897-AB5D-A891DB09392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61378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E9879283-ADC6-F6DC-5EFC-34781BFE490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C4BF14BB-F03D-AC0A-E139-81D3FD9258B1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3F046996-BC53-A511-88A2-FA6A13498F9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19A6F8CA-BCD5-C6D5-A96B-0621A540E5B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BA6A042D-ADA6-4893-16BE-BA22B8597CD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181C680-3B41-5E28-B131-254EE29104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61A933C8-A612-41DC-0E16-537B9C14B6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644188" y="427038"/>
            <a:ext cx="1223962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bIns="792000" rtlCol="0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C5242CD0-E05B-56C3-6293-F9495927F0A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532188" y="6330950"/>
            <a:ext cx="5473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0E82D0A8-29C6-605D-85A4-A0BE28A16E8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A63E0D1-8DCC-4FE6-B36D-F702E3FB83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66079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729D1F0-C133-5506-2AF5-D624705239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25ED01B7-E7CE-6DC9-098B-0D23F0DDA6E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7E763660-A00A-2090-0F5A-8F25056287B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D7A9B-5EF1-4CEE-9E59-C82ED9F5EA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747221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5621185-432A-2E83-F997-DAD65BF1F9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798530D9-B811-6401-FE07-5F7F5B6D690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359CFAC0-B34D-C0F5-4C82-B165A54C15D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CA6376B-7E73-4D67-B1BA-24D5DB2397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685733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A0D0171D-5BA4-2AB7-6245-572D165C2F5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BDA3AE3A-2B0A-5995-873A-0541F70AED9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F1042FB1-3681-AC89-7728-C2800238D11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B748194-FB1F-E77A-9C89-BF0FD6977A8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BDB763D9-78EC-FB5A-F2CD-03F8A8AAF0E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68904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945B88EF-BEFD-4CAD-EDB2-41D1ACC8C60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2A02B761-F7A6-41CC-D7F1-4C0D7C19151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C3C2809D-F3DA-B146-D88F-2E6EB97181E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7DDEF04B-52A9-1AD4-1058-B63691AF47B5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E8B0ED1E-5FA8-32BC-0714-7E55DD57CF8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049336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01514DD0-8EEB-0E06-E39D-DC384D29115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8EB11915-93FF-8A0C-7AC9-BAE5169EB42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916A16A4-F231-5BC1-D2E9-E338871BA1DE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830B5BFC-CB99-B2F9-49A4-BEFB7174620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2B2A744C-7CB3-800F-888D-850D15D34B2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1157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642EC205-A1E6-CA05-474A-4F6AF4B6671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41A8293-54C7-EE2F-C6FA-83E6C7866D3F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FCF703DE-F40E-151D-BF7E-56D10C7EEE1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7FD49EED-9B25-AC1D-C980-9A08893536F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F2AF7B67-AFF0-BDAA-E8F0-FB2441DF5DE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55718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4E07A621-CCA2-90DE-F36F-AE99A5C28F3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3F42B499-E564-825C-54BB-46013199158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6533B47-4CCF-5B5B-3CE5-F605E83E788B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266A6238-4997-20FE-F51E-9BF2F90E498B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ED59937-1D95-A635-A02D-67D359D54AC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BFE4706F-0BE4-439D-EDA6-D1962FDE23F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933856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8D962C5-6199-4897-27A1-C5E121E383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C04856D1-DF01-65C7-955B-838984B4C0E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95953758-8ED2-3525-01D9-87E1D3F08B6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8D0CC0A-8FA0-9EA8-781A-B6774F9AA7E7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278453E6-A394-EEB4-0ABB-42B5531EA476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B80AF03E-396E-86DA-F859-100C25C64AD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798329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6686487C-7EB1-F787-A3D3-D74FD580ED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DD2E4DBF-B1F4-1E0C-FE9F-69A4ADE2938D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D655ACA5-DE55-5C90-6B18-4650FFF8353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9AF5AAB-C0A1-79B0-7E4B-DF465186394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DDC9C25F-4A71-794F-891D-4903CCD6562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34526C2-DE69-F36A-D50D-84D9D8734DC6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31845691-26CE-CBEE-0B9E-2F220A2A129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867184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622534F0-5AC4-4636-7FFC-5799C7FDCF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phic 6">
            <a:extLst>
              <a:ext uri="{FF2B5EF4-FFF2-40B4-BE49-F238E27FC236}">
                <a16:creationId xmlns:a16="http://schemas.microsoft.com/office/drawing/2014/main" xmlns="" id="{6CC08012-A125-8B8B-07B0-18E7EFA301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0152063B-4CCF-4A76-0C69-847A226FE15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7FF1E4E-8BC5-C281-791B-F91DDB580C7B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1651C945-DA06-E4E4-E3DF-C855C98F6A57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80DBFC8-ADF9-3D7B-4A48-3C415C62E62E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62BAD209-F9E2-5D34-38AF-5605BD65AEB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2"/>
                  </a:solidFill>
                </a:rPr>
                <a:t>Ctrl + V</a:t>
              </a:r>
              <a:r>
                <a:rPr lang="en-US" altLang="en-US" sz="1200">
                  <a:solidFill>
                    <a:schemeClr val="bg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Crop</a:t>
              </a:r>
              <a:r>
                <a:rPr lang="en-US" altLang="en-US" sz="1200">
                  <a:solidFill>
                    <a:schemeClr val="bg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Fit</a:t>
              </a:r>
              <a:r>
                <a:rPr lang="en-US" altLang="en-US" sz="1200">
                  <a:solidFill>
                    <a:schemeClr val="bg2"/>
                  </a:solidFill>
                </a:rPr>
                <a:t> or </a:t>
              </a:r>
              <a:r>
                <a:rPr lang="en-US" altLang="en-US" sz="1200" b="1">
                  <a:solidFill>
                    <a:schemeClr val="bg2"/>
                  </a:solidFill>
                </a:rPr>
                <a:t>Fill</a:t>
              </a:r>
              <a:r>
                <a:rPr lang="en-US" altLang="en-US" sz="1200">
                  <a:solidFill>
                    <a:schemeClr val="bg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2"/>
                  </a:solidFill>
                </a:rPr>
                <a:t>Send to back </a:t>
              </a:r>
              <a:r>
                <a:rPr lang="en-US" altLang="en-US" sz="1200">
                  <a:solidFill>
                    <a:schemeClr val="bg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02ED06F7-8E57-EB68-1B70-B515CCA11BA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91033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BCE05391-FE90-ECA0-4819-DCFB43F8AE89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AB54901-EEA5-82F0-D4CB-41F73C34CE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1D5DCC5E-D10B-973A-E3CE-5B7BC1EE565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23C1061D-FA0B-9534-8831-1EB49D2E2CBB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35A1260-A144-BF0A-4960-1AE504B6D9E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A40CA2C-E6B6-1F7B-835E-7A3DD296D4A3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3BA90B8A-8446-9C7F-3F24-408E771849E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083825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929850AE-22A0-1364-1226-2D4EE5CBB3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xmlns="" id="{520C90AE-E293-5EEB-157C-0490393DABD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1D502CB-1494-A1EA-B0B0-2A2436D9768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C2A93A77-6457-864E-2F6C-EC574988324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79BE0EB-A571-05A9-95F2-329DAEDB956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C602748B-814B-697D-D397-22D3DFEB285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311182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rgbClr val="00A9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060A7A8B-2DCA-6010-9A52-B8C26913153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097E8A33-42AE-CB10-2F5C-1F4CF8033EEE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321BACAA-332B-8DF0-C260-74230D91ECA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1991D91-94C2-743B-F7F0-D710D285D29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404B084D-402F-D500-2397-E9BF0B70B09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B9E40CA3-15F3-F8B0-D1C0-9281811BCA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09588" y="677863"/>
            <a:ext cx="1589087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392163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2DCA467B-9781-AC39-2035-9ADFFD24B6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A951737-E124-E935-10BD-B7403E1A892F}"/>
              </a:ext>
            </a:extLst>
          </p:cNvPr>
          <p:cNvCxnSpPr>
            <a:cxnSpLocks/>
          </p:cNvCxnSpPr>
          <p:nvPr userDrawn="1"/>
        </p:nvCxnSpPr>
        <p:spPr>
          <a:xfrm>
            <a:off x="969963" y="1897063"/>
            <a:ext cx="0" cy="3279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5">
            <a:extLst>
              <a:ext uri="{FF2B5EF4-FFF2-40B4-BE49-F238E27FC236}">
                <a16:creationId xmlns:a16="http://schemas.microsoft.com/office/drawing/2014/main" xmlns="" id="{CF82C7F2-07E0-1221-1B0B-7CB8A184CFE9}"/>
              </a:ext>
            </a:extLst>
          </p:cNvPr>
          <p:cNvSpPr/>
          <p:nvPr userDrawn="1"/>
        </p:nvSpPr>
        <p:spPr>
          <a:xfrm rot="10800000">
            <a:off x="6430963" y="1798638"/>
            <a:ext cx="5761037" cy="4897437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FA0F89B7-5E30-9477-11E0-F73C754CBE68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81607105-73FF-9663-2851-2A7C71AD7219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E2D9559-748F-44DB-9359-7034436AB9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18419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8541ED35-E3DC-973A-4F13-DCA5D69D0A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1DFF6EA-9DEC-747C-DC62-BFF3F40C63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935926B7-8178-EFCE-C05D-8D8826052FE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D1F1B73-89C5-2E1D-5F42-9DEB4021010F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94BDF77-2F49-62C2-3A67-4D0AEBA24BB5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340C2F8-067A-DCA0-C2FE-647E2DB15068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A4FD7E2D-C880-A3E1-6285-29FBDCA591A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FEE7EA6F-09AA-34CD-35E4-3588B77AD33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8113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rgbClr val="00A9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62388318-0642-8575-E47B-B7F8626E0B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67831B82-9F50-C415-5D7C-AA2A5087E00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E8856821-F1A8-091A-DBA3-F44F241D3BE8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21A5083-0875-877F-6732-28743AEED817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82380AA-9964-4AA7-7BB8-61142CE2D11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3AF82E1B-7D0C-F345-E482-863B9C363E8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19BDC30-1DAD-CC6D-E377-90AF440ED12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5B8924A6-47F7-1EB9-07BA-EE10E032C2A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16152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xmlns="" id="{201BCF05-A79F-F1C5-DAA7-FC3AF0E47EBC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32C3CF2-E491-0351-C9F4-2890792017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ADE0522C-54CC-4CDA-CF06-A4840080C44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2EC7800F-7FE4-EF1A-0778-A2EBB43CA21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BBAF3-72CE-43A8-A830-BAAA4802D6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394761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52315CF8-165D-102C-D59E-CEA2F80559D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BC891601-3205-0BCF-19E3-F77E3C7997DE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AF2C96A-4F1F-81E8-166F-8A69262BAB54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2124B1EA-E4FF-4876-9A0B-CC6EC4AA2488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7726220B-8929-58A4-BAD3-4D1A19C9A37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sp>
        <p:nvSpPr>
          <p:cNvPr id="10" name="Right Triangle 9">
            <a:extLst>
              <a:ext uri="{FF2B5EF4-FFF2-40B4-BE49-F238E27FC236}">
                <a16:creationId xmlns:a16="http://schemas.microsoft.com/office/drawing/2014/main" xmlns="" id="{C5314AA9-32B6-DA10-B588-BF69FC14F49F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pic>
        <p:nvPicPr>
          <p:cNvPr id="11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455F975A-73B2-143E-93B0-12CA2557F11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062F6376-EE42-5870-A1F9-28745B8DF4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xmlns="" id="{360FD711-9685-0B43-3B51-1126821C509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30E71-D91C-42B4-90CA-0398BEFEDA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269908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9B665D5E-CE6A-678A-9FFE-E9A337CFCD0E}"/>
              </a:ext>
            </a:extLst>
          </p:cNvPr>
          <p:cNvCxnSpPr/>
          <p:nvPr userDrawn="1"/>
        </p:nvCxnSpPr>
        <p:spPr>
          <a:xfrm>
            <a:off x="4333875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D8F16E0D-520A-43C0-E35A-1592278759C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650DE72D-620F-F35E-AA9E-2EF305EEF9E4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793A8B3B-D648-6D4E-1DA7-507F28FAB465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092446B-BC46-1369-1C01-F722A2D58873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53BDAE3-11DE-9351-FD06-CDA7AD8ED42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sp>
        <p:nvSpPr>
          <p:cNvPr id="12" name="Right Triangle 11">
            <a:extLst>
              <a:ext uri="{FF2B5EF4-FFF2-40B4-BE49-F238E27FC236}">
                <a16:creationId xmlns:a16="http://schemas.microsoft.com/office/drawing/2014/main" xmlns="" id="{3ADEA589-EC7D-2979-CAB9-7C239FF8F864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pic>
        <p:nvPicPr>
          <p:cNvPr id="13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D185FA16-8BA3-8465-121A-1AC2713D92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8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xmlns="" id="{0B1E5BA0-CA9D-6AD0-B5F5-0BDBA3BDCA5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xmlns="" id="{F30F0FEF-103A-6315-FB2B-BFB35DA7305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43D3E-F0B0-434A-A8B6-BF276A21E2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975440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3">
            <a:extLst>
              <a:ext uri="{FF2B5EF4-FFF2-40B4-BE49-F238E27FC236}">
                <a16:creationId xmlns:a16="http://schemas.microsoft.com/office/drawing/2014/main" xmlns="" id="{EE461D66-BFED-BCB4-9607-DFD2A89EA03A}"/>
              </a:ext>
            </a:extLst>
          </p:cNvPr>
          <p:cNvSpPr/>
          <p:nvPr userDrawn="1"/>
        </p:nvSpPr>
        <p:spPr>
          <a:xfrm>
            <a:off x="5087938" y="4972050"/>
            <a:ext cx="710406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55F83CB0-8FC7-E439-D9FF-803009F0F1E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C174E9A-2585-1C8C-8673-FB272380943D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1723F4B6-1615-9FBC-1500-E34F2CEEAC4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C2F5C14-C8F6-9DC6-F51D-37C5677A3996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xmlns="" id="{3B849BD2-84C5-1852-8774-3295C5B491C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AB7EB2E-F0DB-D9C6-347D-33A97D6CCA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AAC8B6AD-3E14-92C7-50AC-984B536BDA1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14338" y="6330950"/>
            <a:ext cx="4422775" cy="346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E8E9782C-AC6F-BEED-B798-41BF0D3EDF6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A0FB149-10C3-412D-9405-6FC4A9C514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90320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xmlns="" id="{60362AFC-CD2B-BE64-0227-45BE63E4943B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xmlns="" id="{B49C352C-01E8-70E9-8DA0-A65744D289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062DC350-968C-D170-B14F-47035818A32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78633D93-B23D-58DA-F344-060C59DC26E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31E3-519A-4979-BEE4-1BCF583F05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307208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7ACE625D-E7CC-97D0-5EE9-784A63696C9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4F033AD-5EFE-9915-D1D2-5ABC35C4A824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F8315B4-1E0B-F2AF-A0BB-AE0301F2C1E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A1538916-072B-0851-2DB8-2D98E32CBA8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86772520-F9EC-4D84-29E0-9A8956E6FA6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0092827-DF47-7734-F0B8-AD9229F3A30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85AED823-B8E4-A287-D927-12290111BB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D99FA7A2-EFC0-4E0F-AD61-68976310163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DBDF8-D82B-4A1B-B925-F8D5D28B21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79509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D2D88EC0-1F50-F1DF-FE96-6FA9D904D5B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D7B64874-AAD6-064A-D1C6-37FFAE78280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C7F9161-12FD-0ACF-1860-39E2F03A6562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06264F8E-F563-255E-7553-4B7460D228E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C6EF71D1-796A-EEC8-15F9-623C695CBAD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63BDE2F-35D7-B572-1BE7-0D97686D35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2B6499F5-92CC-C74F-9D7C-0B206777D47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8EF7E418-BC79-134E-EEFB-627CA457F8C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C1560A2-B09C-482A-9B18-A2D212DDCD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044406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4">
            <a:extLst>
              <a:ext uri="{FF2B5EF4-FFF2-40B4-BE49-F238E27FC236}">
                <a16:creationId xmlns:a16="http://schemas.microsoft.com/office/drawing/2014/main" xmlns="" id="{12352BCD-39A9-9E7D-19AA-7F91328454F2}"/>
              </a:ext>
            </a:extLst>
          </p:cNvPr>
          <p:cNvSpPr/>
          <p:nvPr userDrawn="1"/>
        </p:nvSpPr>
        <p:spPr>
          <a:xfrm>
            <a:off x="5600700" y="5349875"/>
            <a:ext cx="6591300" cy="1508125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FF294561-D386-93ED-A7C4-A0FFC7A1C67F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050"/>
            <a:ext cx="2517775" cy="5368925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364AC973-0894-B128-D5BB-724521641E8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03940E59-9A66-8880-C93C-94DFA94E0B1E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EB55C075-4CF6-ECCA-ED06-E74D97D2A342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FCD32689-2221-EA2C-9F80-2AEFD4BC80E0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xmlns="" id="{ECDA9E2C-49C5-9CD8-F7AD-9169979507E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pic>
        <p:nvPicPr>
          <p:cNvPr id="12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6E404C9-FD15-0D8E-482F-837A7CFD0C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hart Placeholder 20"/>
          <p:cNvSpPr>
            <a:spLocks noGrp="1"/>
          </p:cNvSpPr>
          <p:nvPr>
            <p:ph type="chart" sz="quarter" idx="19"/>
          </p:nvPr>
        </p:nvSpPr>
        <p:spPr>
          <a:xfrm>
            <a:off x="6439879" y="812115"/>
            <a:ext cx="3839792" cy="4020922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66994CAC-7FDA-D3B5-DEB8-060A89E6B37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4338" y="6330950"/>
            <a:ext cx="4422775" cy="3349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AC83A36F-69C5-554D-60DB-C6CCF6AE7CAF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2D69240-6A23-404E-878B-0EB41749C5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14622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9B0259B-068B-52DA-A886-4038C8FFA8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BBE8462D-8511-9386-2CD7-A5ED3ADE9B2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B8EE14B-4EC0-C11F-644C-7C7D68384E8E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9DC0E3B5-FD51-D03A-0BC8-5504688CE01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1355603B-F98A-93BD-31AB-AC2B1EE6565F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90CE7F3F-CD6B-C2BA-213E-636EB3B8CA3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22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3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24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4FD6CC04-F3F5-623A-5831-81CB62C941A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DCDFE9B8-8675-4868-F669-1A0CB6B925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86464-A622-4757-B8B0-9F82E7B1DC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53796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51B6D6C4-D2A8-6F2C-E924-48439F83661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077156C-AD27-5998-5201-5DCD6278F54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240104E-A63F-76E8-0A83-D117A82A7A2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B7B2992-8CC0-A4B1-AE95-9ABE11F85B5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0D1748B4-1B0D-E420-55C7-1D3CE3FED71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A3C9024-254F-227A-F248-5376F4A3AF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xmlns="" id="{F1D8DCF5-B8F2-FAFA-2C7E-62F6535EE01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xmlns="" id="{4B7CD58C-EE36-0DEB-EBC7-28023373BDD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A36F3-B040-461B-8529-7480EE1DD0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17370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44883ABF-1CAC-BEC7-81D8-79067FD289B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A1C5A120-6228-D5D7-020F-9D85BC6433E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F7860DD-913E-ADED-4FCA-08754AA2B674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8EE78C30-03BB-D242-941C-844240F2281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58D6B9D4-EE43-EEF5-4644-E8CDDBA4BC7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ACDAD614-008F-E99B-E657-A61F729EE1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B982155-35BA-8E35-2FBE-EAC7B22386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718800" y="5429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bIns="792000" rtlCol="0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58D9CE77-4D30-FE3C-10AF-B6B25672728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532188" y="6330950"/>
            <a:ext cx="5473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F34C1756-F72B-3A6E-2E13-3525D4E986A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1A7C0B5-3B16-4518-BEF0-1E59EAECBF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78422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02FAC22-D9DD-7586-DD0C-4074AFDFF81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1B501BF1-3A3A-E7CB-1537-0295BC16C0D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1C5ACA5D-3873-F5B8-643C-20BBBAC8927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638F7-559B-4E61-9900-EE18CCFF63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29783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rgbClr val="00A9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11DFC2E6-EC0D-69CD-3211-5809602F70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D7272AC9-4A7F-365B-F85E-386EEC40085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51FE4988-ABA9-8CB2-1B96-4362BF7B5AD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C65421-DAD6-4687-88CD-E264F5E492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97761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D9B6BE29-3A64-DDDB-A06B-B67E192B85F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BB663E4A-5B85-2502-AC49-D17773F8FF1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83A13C5D-6D86-B2E7-2E74-21BA89AB9C3A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6C1F836C-0D9F-0B5C-6A8B-35A685952D2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CA28ED50-6657-58DB-D01F-0665F9876BE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762842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A82DBFDF-2E3B-D415-2C12-BA8D17FEEBC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E6E1DFE7-A88B-4953-FD07-E92B40C8E5D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C121C73-95E4-EEC0-1C81-4E222C98FBD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C1075A2-A40B-D622-1AB7-1CB08571F11F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E106BCA7-1F99-109F-2BF7-92940F79EAC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828267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xmlns="" id="{E16E5242-FBEF-46FB-1D33-A16FFD9DB1C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xmlns="" id="{C9CF667C-80F4-DD9A-136E-8639824D95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7">
            <a:extLst>
              <a:ext uri="{FF2B5EF4-FFF2-40B4-BE49-F238E27FC236}">
                <a16:creationId xmlns:a16="http://schemas.microsoft.com/office/drawing/2014/main" xmlns="" id="{42CC4E43-1690-6C5C-DF04-3C170F3B831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2C55C6D-EC23-0A7A-76A9-02A204C2466F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CF3FCB2E-17CF-9608-C12D-C3F64A402975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53214388-E929-5A5B-5F9C-1C1FC4C83203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xmlns="" id="{804F0293-7D4F-50CD-DA80-AF9A1F918EC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BDB4A6FA-5307-F504-A262-450A6A919FF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xmlns="" id="{9097EEAF-502A-566F-A9F4-687E806142C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FEF0A-3E41-41FF-9DF3-A13F1F5770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242006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A8D319C5-9687-79CC-AEE0-BFBCC9E8203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3A0C6998-E564-C3B3-A062-41230E4300C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C3F1836-1B81-BA8F-2F63-49FE9A9D578A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07DF0361-8A41-F838-BAEC-B05BD407011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DA55F4E0-8239-E840-E966-472FBD92285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431531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24CAD82E-7D8E-0F4B-7545-2ED36997B1C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A39EBFDA-0EE9-467A-CCB3-99B68FD425C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D88C269-EDC9-EA63-821E-BDAAF812F12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E3B6DD18-9BC8-5FE2-729A-E48E61F7783C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6611A403-5696-275A-7F09-729C1F87FC3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62431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F647855E-34ED-0319-7BFB-641D574913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856D921B-E496-A792-8400-3FAA14336F8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3D25208-40D1-6722-081D-52C8CA7C8075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64AC4DED-14F5-082D-61A4-CE467B0493C5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24AF544-8254-C472-0AD3-5F26282F5E93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1838A639-1994-882A-3BB2-95B82F72F8F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523490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rgbClr val="00A9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7AA96256-0C43-684F-C0D0-1F29F1A4256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2EAC15C5-11D5-D96B-EC4C-D0F97AF5A654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5A089E33-28C3-1E33-F691-BB0F9FFB18B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9FE2C40-4DA4-4498-6CC1-644061D38DA3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8DF061CB-4B71-C3C6-2973-D5E72524E5C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F74A4F8A-74BE-2E18-4CAB-D74CF08B40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505764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EA98258A-A8D2-6A0B-8E3C-9FF90CE006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C4ABFFEA-4A0F-19E7-8321-9C45C5052125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D8D738C9-D872-9729-B0A8-C3A3AB794F4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65E5787A-9442-2F66-E885-2A3DED5C336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E6EFB40A-8148-9FBD-21BA-1E857AE7E95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BB5791EB-A59F-3BC7-3CC0-A0E8DDCA1E7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9B1DC9B5-C794-67D0-A00C-71637ECE64C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619440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rgbClr val="00A9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9D4191F1-1B5B-CC32-7A54-2544E47D7035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B55C7EE9-6CD5-BF76-7C83-8F457BAB9D0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2036EFEE-0F7D-A9AF-70AB-38FD85CD8ED4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359925D1-4744-B257-7EA4-7C080D51AAA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A0AC9E7A-8323-85AD-65AB-88D906582F5A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9E35B2E1-8990-224F-0957-71AEB42EE4D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FEC90E49-24F3-EE8E-6860-F588ACD400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044510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42628A09-378D-3CED-5EBA-E6E2E12D77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xmlns="" id="{FE22E786-9578-D18F-AFDD-7CCDB79F08D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46B60E0-45B0-1992-36D1-DFF2BECDF82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854896C4-7A6B-0B1D-94B2-3FE68E8A89DD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DB8284C-35FA-ED78-41CC-9B0640B264B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50AEC3B3-A7C2-4DF8-E31B-8744AC55641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036614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rgbClr val="E877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E2A42C70-0D5B-FC1D-C069-7F5E28640BA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333FDCFF-C68B-7F86-404E-0A42387385EF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555AB074-71D9-5A1B-5DDD-3FCFA71C4D36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97F8591-D79E-0014-EBDE-BD4AC79187F7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CC462ED9-3F78-51DE-95ED-EF3D9DAB7FF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F0C4C18-72A2-FFE9-411D-A9B7D01E77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514350" y="682625"/>
            <a:ext cx="157638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337615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47F3408F-EED6-936D-435B-931A7734D4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46FC3345-6FB6-E5FB-C570-08AAB1FF5DDE}"/>
              </a:ext>
            </a:extLst>
          </p:cNvPr>
          <p:cNvCxnSpPr>
            <a:cxnSpLocks/>
          </p:cNvCxnSpPr>
          <p:nvPr userDrawn="1"/>
        </p:nvCxnSpPr>
        <p:spPr>
          <a:xfrm>
            <a:off x="969963" y="1897063"/>
            <a:ext cx="0" cy="3279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5">
            <a:extLst>
              <a:ext uri="{FF2B5EF4-FFF2-40B4-BE49-F238E27FC236}">
                <a16:creationId xmlns:a16="http://schemas.microsoft.com/office/drawing/2014/main" xmlns="" id="{7A63BAC3-CDCB-F0BB-414C-8C58CFA900EA}"/>
              </a:ext>
            </a:extLst>
          </p:cNvPr>
          <p:cNvSpPr/>
          <p:nvPr userDrawn="1"/>
        </p:nvSpPr>
        <p:spPr>
          <a:xfrm rot="10800000">
            <a:off x="6430963" y="1798638"/>
            <a:ext cx="5761037" cy="4897437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04E55979-6CC5-590A-2CC5-02BD51BAF95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C9CB4C43-A1E0-0F98-F54F-687E351DE51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0771707-3EC4-43B0-8B42-D6E5EF42C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644637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DBE0D1FC-BA5C-6EB5-0081-36408CC9F4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3844535C-732F-0C3F-42D8-F590D088BD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A9D34DB8-242D-5B4B-5D2B-08CD5BB5349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81D154E5-06EC-1168-D7D2-1667E137038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9BA592E-556E-6603-7F35-0D2D5EA1D66C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B79A02E-99EF-673A-502F-9D76323F8CD9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4A33E3BC-04F6-9392-019A-58587098BFD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5B1C0EEB-9EC3-2A83-D149-8CA9345EB8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29061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xmlns="" id="{310506CB-BA48-A6ED-BB6A-3726A97DDF01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pic>
        <p:nvPicPr>
          <p:cNvPr id="4" name="Graphic 6">
            <a:extLst>
              <a:ext uri="{FF2B5EF4-FFF2-40B4-BE49-F238E27FC236}">
                <a16:creationId xmlns:a16="http://schemas.microsoft.com/office/drawing/2014/main" xmlns="" id="{16C1C763-28A9-AB3A-7A89-D23F8A7521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1F7C9A26-5C33-D43A-A811-626F416F59B6}"/>
              </a:ext>
            </a:extLst>
          </p:cNvPr>
          <p:cNvCxnSpPr/>
          <p:nvPr userDrawn="1"/>
        </p:nvCxnSpPr>
        <p:spPr>
          <a:xfrm>
            <a:off x="4333875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6440803-D6C6-67B4-46D7-2212987120C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801B6D9A-FF39-F191-D0FB-D7E481FEA1D5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6D7AE9C4-EAFC-79DE-0B00-BD51EDB38C5D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45DA535-87BF-C36C-787C-F7F788E8D6D1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AED1BB3-D397-F841-46BB-7456610B7C5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8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xmlns="" id="{C944D65A-332A-58CF-D467-AA597D3C729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xmlns="" id="{1568E2E1-A811-B9E6-5B3B-68000161EB9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28F27-8830-4CBE-9BAF-ECB9ECBE24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561465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rgbClr val="E877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xmlns="" id="{51390823-EDE1-DFDB-644B-FCBF9BC7F1D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3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192E063F-4972-D421-9FE4-6CA722376B6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3DF12FF-621D-77B8-A44B-CB28287B764D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5BC1C30-EA66-E39E-78E4-7C00D4AAF745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50D317A-1431-6672-733D-24EE43511B4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80369531-75F8-EE13-D4D1-4075E148431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AA1827EA-D4DE-C42D-DA4C-CB7E05FDF9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8E839E67-7C54-A67A-6DB4-2B19943C91F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7693025" y="6330950"/>
            <a:ext cx="4084638" cy="365125"/>
          </a:xfrm>
        </p:spPr>
        <p:txBody>
          <a:bodyPr/>
          <a:lstStyle>
            <a:lvl1pPr algn="r">
              <a:defRPr dirty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5709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F3482512-7DB4-9594-7913-D7417E7D22E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xmlns="" id="{4329BED0-7850-93AF-0075-6A21B7AABA7E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5" name="Picture 7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D0EFDBA1-74A7-941B-4EF0-B6DDE842244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2E11A157-0ED3-666E-FA49-492E0CD6937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CF89B9CE-5508-F113-3DCA-B6451116C1D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8FDA0-3730-4EFA-8666-23918FEBBC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63241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0E2EA51A-FABB-07DC-60C7-14FE6B4E514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C781BA39-A8C0-3871-A90D-FE88A3B6D554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4A39579-DDC2-6096-37A5-F4629C9181EA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85E22B3-9572-15E9-D132-EDF3CB6ADAB6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B488FAFE-0EEE-6226-0BCB-3C302D1C0CE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xmlns="" id="{CD554693-0A52-2045-AA38-4DAAA2157F8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xmlns="" id="{4CA09093-071F-668C-B85B-0A0C77B188E1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2" name="Picture 12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77187313-5C8F-B700-1C2B-054514349FD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CF9BC88D-B3EA-8985-B72F-B8E0E291ADC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C9DE92BE-4962-6D67-B8CC-CDE0B681933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E8609-0DCC-4EF0-9523-E5409CFAF0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55753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6401BA4B-374A-99C0-68ED-72276C1D779B}"/>
              </a:ext>
            </a:extLst>
          </p:cNvPr>
          <p:cNvCxnSpPr/>
          <p:nvPr userDrawn="1"/>
        </p:nvCxnSpPr>
        <p:spPr>
          <a:xfrm>
            <a:off x="4333875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C3E2B8C9-A6A4-CE9E-A6FD-C1CED644D0B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E6331EC5-BA80-007B-1693-406818B8C5BA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DE89E9A1-1A63-6E42-EC54-FF4D06B39D9D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478B73C-B383-339C-863F-0A038E3456BD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778575D-ADD2-BDCB-F0FD-45933831760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A49C44B-3237-B45D-2830-AD74769F0ED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xmlns="" id="{C742596B-9A6E-2718-4986-4CCE8B714A7A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en-GB"/>
            </a:p>
          </p:txBody>
        </p:sp>
        <p:pic>
          <p:nvPicPr>
            <p:cNvPr id="14" name="Picture 13" descr="A black and purple triangle&#10;&#10;Description automatically generated">
              <a:extLst>
                <a:ext uri="{FF2B5EF4-FFF2-40B4-BE49-F238E27FC236}">
                  <a16:creationId xmlns:a16="http://schemas.microsoft.com/office/drawing/2014/main" xmlns="" id="{658EC781-C251-F5FC-DC39-CAAD5A1DF8F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" r="145"/>
            <a:stretch>
              <a:fillRect/>
            </a:stretch>
          </p:blipFill>
          <p:spPr bwMode="auto">
            <a:xfrm>
              <a:off x="10566400" y="390842"/>
              <a:ext cx="1223964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8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xmlns="" id="{43851670-7C00-9D08-2A7B-0A086A8B512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xmlns="" id="{02784910-0018-E21B-33A1-108E773E050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67853-4EBA-4272-ABD2-E3C69B56AF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517146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3">
            <a:extLst>
              <a:ext uri="{FF2B5EF4-FFF2-40B4-BE49-F238E27FC236}">
                <a16:creationId xmlns:a16="http://schemas.microsoft.com/office/drawing/2014/main" xmlns="" id="{06D5F091-0D4A-929D-8830-96B5D39083F6}"/>
              </a:ext>
            </a:extLst>
          </p:cNvPr>
          <p:cNvSpPr/>
          <p:nvPr userDrawn="1"/>
        </p:nvSpPr>
        <p:spPr>
          <a:xfrm>
            <a:off x="5087938" y="4972050"/>
            <a:ext cx="710406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B1DFD313-A595-5807-6E74-58C94790206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7E8A708F-6B5F-5058-230C-5F2A272AFAD8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A891AB3-E7E8-FEB4-ED32-EF8A5CB3FCF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891C9BD-6395-825B-A017-FC7C14886E51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xmlns="" id="{EBC67541-8C8B-EFE3-0260-8962DA73318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F89DA26A-7EDF-070D-819A-7BFE6D7566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BAC4A851-AA77-677C-3981-1D88BF8994F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14338" y="6330950"/>
            <a:ext cx="4413250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BDCF55B8-F321-DCC4-17DD-6983CAFAF4F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FEB673C-E602-479E-94F4-A1D7C6AD5E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376117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667857CD-4F04-23DF-CEDD-EE42548CC72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5945772-66E5-DA1F-BD43-BC388F21572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9F93A0A-2239-EFB3-9053-571FE29DB279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E8F54B5E-D039-3347-FBEE-96DADC8FD955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14D83ACD-E425-D9C9-AC21-1612D072EF6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0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0CD09F9A-440F-DC2A-09E0-414C29D520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xmlns="" id="{8C954682-598D-613D-70DD-20A558AFD69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88D0D469-2EEE-BA67-5BC4-3B8E9D794E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5C843-7D7B-4F8F-A8F9-FE308C400A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496694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6ECE4223-CA93-DCEE-06E7-6761F2B4876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A4513695-214A-2F86-84E4-44E3BEDCEEB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77B27C49-B456-C30A-E7B4-7454B5BE9F3E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F3EC42D-DBF4-FC8E-C27A-2649F937B4DF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7D218E58-0FA5-AA0B-D502-AD85399819F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C3C59CA1-1E6A-B990-9E7B-7BEBD22C7C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547360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xmlns="" id="{E02FD7B9-5F8C-D948-762B-B0110F215DE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5C2E838D-76B5-4A75-CE4E-232A3FAD5A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E080502-51E7-4899-A629-C60D69B99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1982044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4">
            <a:extLst>
              <a:ext uri="{FF2B5EF4-FFF2-40B4-BE49-F238E27FC236}">
                <a16:creationId xmlns:a16="http://schemas.microsoft.com/office/drawing/2014/main" xmlns="" id="{B30DC3C1-7D77-B521-14FB-8DB384B859FC}"/>
              </a:ext>
            </a:extLst>
          </p:cNvPr>
          <p:cNvSpPr/>
          <p:nvPr userDrawn="1"/>
        </p:nvSpPr>
        <p:spPr>
          <a:xfrm>
            <a:off x="5600700" y="5349875"/>
            <a:ext cx="6591300" cy="1508125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9DFA3BC6-0879-4150-B45D-DA1CEA904883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050"/>
            <a:ext cx="2517775" cy="5368925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E0532F16-CE31-6087-D4D0-7BC42FA39C6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2943225"/>
            <a:chOff x="-3626001" y="0"/>
            <a:chExt cx="3513653" cy="294322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11EF32F-42A4-0C61-DCE9-8D40A07AA82E}"/>
                </a:ext>
              </a:extLst>
            </p:cNvPr>
            <p:cNvSpPr/>
            <p:nvPr/>
          </p:nvSpPr>
          <p:spPr>
            <a:xfrm>
              <a:off x="-3626001" y="0"/>
              <a:ext cx="3507302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DCFB430-F9C7-73A6-B27C-0DEF56539C2D}"/>
                </a:ext>
              </a:extLst>
            </p:cNvPr>
            <p:cNvSpPr/>
            <p:nvPr/>
          </p:nvSpPr>
          <p:spPr>
            <a:xfrm>
              <a:off x="-3626001" y="0"/>
              <a:ext cx="3507302" cy="890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35919D4-9D33-3F93-6A70-9DE84F212E90}"/>
                </a:ext>
              </a:extLst>
            </p:cNvPr>
            <p:cNvSpPr txBox="1"/>
            <p:nvPr/>
          </p:nvSpPr>
          <p:spPr>
            <a:xfrm>
              <a:off x="-3559316" y="77788"/>
              <a:ext cx="3446968" cy="735012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xmlns="" id="{C73327BE-8422-1C1E-555B-E56C3854D0C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3" y="1006196"/>
              <a:ext cx="3140964" cy="1784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icon in the middle of the placeholder.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chart type you wish to use.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Edit your data under </a:t>
              </a:r>
              <a:r>
                <a:rPr lang="en-US" altLang="en-US" sz="1200" b="1"/>
                <a:t>Design</a:t>
              </a:r>
              <a:r>
                <a:rPr lang="en-US" altLang="en-US" sz="1200"/>
                <a:t>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Stylise your chart under Format in the </a:t>
              </a:r>
              <a:r>
                <a:rPr lang="en-US" altLang="en-US" sz="1200" b="1"/>
                <a:t>Chart Tools</a:t>
              </a:r>
              <a:r>
                <a:rPr lang="en-US" altLang="en-US" sz="1200"/>
                <a:t> ribbons.</a:t>
              </a:r>
            </a:p>
          </p:txBody>
        </p:sp>
      </p:grpSp>
      <p:pic>
        <p:nvPicPr>
          <p:cNvPr id="12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3872C34-EB82-CDBA-CE72-61DDAFFBB9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hart Placeholder 20"/>
          <p:cNvSpPr>
            <a:spLocks noGrp="1"/>
          </p:cNvSpPr>
          <p:nvPr>
            <p:ph type="chart" sz="quarter" idx="19"/>
          </p:nvPr>
        </p:nvSpPr>
        <p:spPr>
          <a:xfrm>
            <a:off x="6439879" y="812115"/>
            <a:ext cx="3839792" cy="4020922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chart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63BB0D51-E4CE-BD75-1991-A03B8599064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4338" y="6330950"/>
            <a:ext cx="4413250" cy="346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0FC884F3-EEB3-3CC0-0C50-792D7C1D3594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B2FA616-7663-4D57-A412-228A551166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3120092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2F3B9742-0723-C4DA-8BB4-9312E08E8C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6E2A0B99-A69C-CC06-CF03-5C246A185CE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252B2C9-D191-CB75-1341-E3920D4F2D5B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04DA105-F34A-E1A6-BDC6-CC182ED1AB76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2B34565-FA3B-19D5-86AB-5D48EEBC15EB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xmlns="" id="{58DACBA2-B568-EA81-492E-3C198ED7810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22"/>
          </p:nvPr>
        </p:nvSpPr>
        <p:spPr>
          <a:xfrm>
            <a:off x="546100" y="2184400"/>
            <a:ext cx="3308350" cy="3289300"/>
          </a:xfrm>
          <a:solidFill>
            <a:schemeClr val="accent5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3"/>
          </p:nvPr>
        </p:nvSpPr>
        <p:spPr>
          <a:xfrm>
            <a:off x="4441825" y="2184400"/>
            <a:ext cx="3308350" cy="3289300"/>
          </a:xfrm>
          <a:solidFill>
            <a:schemeClr val="accent5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24"/>
          </p:nvPr>
        </p:nvSpPr>
        <p:spPr>
          <a:xfrm>
            <a:off x="8337550" y="2184400"/>
            <a:ext cx="3308350" cy="3289300"/>
          </a:xfrm>
          <a:solidFill>
            <a:schemeClr val="accent5"/>
          </a:solidFill>
        </p:spPr>
        <p:txBody>
          <a:bodyPr lIns="288000" tIns="504000" rIns="21600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1E8626C8-9D30-0364-43A8-630EA7719FF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4AC54B90-9538-1A14-C215-8CC5AF519E3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FEDC5-669D-4F81-9BDD-74498F878C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9382946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DA24A7CD-CB6C-D6E2-1CCB-C8F3A72F6BD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EE315DD-A265-5179-87FE-7B507530E25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46E3C359-F8DD-60EA-30EF-C561F27D994F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9C5273D-AB34-43D5-3F44-E62EA91384A9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325E69DF-6C70-DC8E-3C14-A67506646A6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8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544A89E9-7085-F690-4026-3E8199480D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5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xmlns="" id="{02D602AE-B7A1-F34E-1609-3D8A1D7FA58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xmlns="" id="{B3F66BD1-8334-9BA0-914B-1F967AF433E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BC611-2CA2-4B96-B80F-18F527B747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3118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3">
            <a:extLst>
              <a:ext uri="{FF2B5EF4-FFF2-40B4-BE49-F238E27FC236}">
                <a16:creationId xmlns:a16="http://schemas.microsoft.com/office/drawing/2014/main" xmlns="" id="{9D8BAAFD-EDD7-E5E9-C76F-C0EF7EE5FD52}"/>
              </a:ext>
            </a:extLst>
          </p:cNvPr>
          <p:cNvSpPr/>
          <p:nvPr userDrawn="1"/>
        </p:nvSpPr>
        <p:spPr>
          <a:xfrm>
            <a:off x="5087938" y="4972050"/>
            <a:ext cx="710406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n-GB"/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E09F3BC4-1F10-B185-7F3D-B0A50AA1980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738B924A-D9C7-5B49-F110-0E44B9001C11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114D73F6-0343-6666-435A-385750AA7AFC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723B786C-FDA4-3BC6-1C79-86C593460B5D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xmlns="" id="{4F8E6C90-6002-131E-7A1C-DDCD5DA288B3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11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8325FC72-3E75-9E51-8A79-2B76FE888C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3581" y="1641565"/>
            <a:ext cx="4406069" cy="4527459"/>
          </a:xfrm>
        </p:spPr>
        <p:txBody>
          <a:bodyPr spcCol="360000"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xmlns="" id="{C19431B0-B43F-A4AF-7C48-422AF21DE24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14338" y="6330950"/>
            <a:ext cx="4433887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xmlns="" id="{BC9CFD39-9748-347B-77F4-FBE59E420D6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1981134-A8AB-418C-998F-863B538D0E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696426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C75FFE81-80F0-B8D7-0B41-EB81356DC2E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811CD8D-B4BC-7A4F-8CBE-17F4FDDB997C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ACF0D14-E82E-7594-3A9B-91F8834DE4A8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A0C103B0-2232-0CCC-7293-79B8FBDF6626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EC937753-519A-2F13-2B98-BB968C687CC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bg1"/>
                  </a:solidFill>
                </a:rPr>
                <a:t>Ctrl + V</a:t>
              </a:r>
              <a:r>
                <a:rPr lang="en-US" altLang="en-US" sz="1200">
                  <a:solidFill>
                    <a:schemeClr val="bg1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bg1"/>
                  </a:solidFill>
                </a:rPr>
                <a:t>Format Picture </a:t>
              </a:r>
              <a:r>
                <a:rPr lang="en-US" altLang="en-US" sz="1200">
                  <a:solidFill>
                    <a:schemeClr val="bg1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Crop</a:t>
              </a:r>
              <a:r>
                <a:rPr lang="en-US" altLang="en-US" sz="1200">
                  <a:solidFill>
                    <a:schemeClr val="bg1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Fit</a:t>
              </a:r>
              <a:r>
                <a:rPr lang="en-US" altLang="en-US" sz="1200">
                  <a:solidFill>
                    <a:schemeClr val="bg1"/>
                  </a:solidFill>
                </a:rPr>
                <a:t> or </a:t>
              </a:r>
              <a:r>
                <a:rPr lang="en-US" altLang="en-US" sz="1200" b="1">
                  <a:solidFill>
                    <a:schemeClr val="bg1"/>
                  </a:solidFill>
                </a:rPr>
                <a:t>Fill</a:t>
              </a:r>
              <a:r>
                <a:rPr lang="en-US" altLang="en-US" sz="1200">
                  <a:solidFill>
                    <a:schemeClr val="bg1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bg1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bg1"/>
                  </a:solidFill>
                </a:rPr>
                <a:t>Send to back </a:t>
              </a:r>
              <a:r>
                <a:rPr lang="en-US" altLang="en-US" sz="1200">
                  <a:solidFill>
                    <a:schemeClr val="bg1"/>
                  </a:solidFill>
                </a:rPr>
                <a:t>if it is obscuring any other elements.</a:t>
              </a:r>
            </a:p>
          </p:txBody>
        </p:sp>
      </p:grpSp>
      <p:pic>
        <p:nvPicPr>
          <p:cNvPr id="9" name="Picture 10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9112121B-3ECF-1BA6-2C2E-863F8070DD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</p:spPr>
        <p:txBody>
          <a:bodyPr bIns="792000" rtlCol="0" anchor="ctr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0566400" y="390842"/>
            <a:ext cx="1223964" cy="814389"/>
          </a:xfrm>
          <a:blipFill>
            <a:blip r:embed="rId4" cstate="print">
              <a:lum bright="-100000"/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xmlns="" id="{0C1C333C-E2BE-9651-749F-28E26C5C8EE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532188" y="6330950"/>
            <a:ext cx="5473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455FDE9E-3AF3-7892-89C1-AA1E1DC292A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B603A67-062E-4CEC-87D9-EE6B9EA175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646215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24606A72-4C06-A9E9-FD7E-51F3A86258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8ADE052E-6C6E-010D-20A9-FC63A56C8F4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0D419D2A-31FB-AD3C-9F1D-792DD4F53D0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3E75B-5532-479B-971D-A0EBADBD8F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2677579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rgbClr val="E877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271F5E07-2819-ED12-0A81-1B73A16832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xmlns="" id="{DCEF754E-2E6F-BF1B-B70F-EBE2D236CE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xmlns="" id="{26151B43-BC92-4FD7-A839-5B30B235C65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ECD6F1-94E6-4E33-8A16-3ACC0782CE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8757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A568B1B9-696B-E240-E594-E2CB4888FA2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D16F7667-F5F0-2674-6E6E-CB5F91194972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24AB94B6-CA56-23C4-8C9A-C7121D59DEBC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270CFF9-B697-07A5-7785-30FEF09A74A4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xmlns="" id="{1EB35A85-AE05-604B-3A2D-B72A6D02CF1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20051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A69F107D-EA21-096C-6AFC-ABEC36499C8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E640BA3-41B7-4CCC-BE86-6065AA07EA15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266FED8B-8506-EC47-CFF1-DE792C4D49E0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31CDBEB-31E9-83DB-0C7C-1B9DD78E564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1CDF22A4-7048-0D62-5F44-B8EF17668F7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985216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1638CB5D-A4D2-B990-5EF4-2260C100185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C89E61C4-1B5C-5212-B501-E29FA9768B03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67DAF21-4932-F7AB-F3FC-20BE4ECE06A5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EA0318E5-4816-EF09-FCB2-007EA9E38CD0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E8EFF6A6-AC30-BCB2-2F52-C604F55BD79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86199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xmlns="" id="{C5E6BC2F-33FC-DB1B-8783-7C94689EE07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F789EFAB-572E-5971-04F3-AE2DFF3A6BFA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2AC496D-089B-CB14-D8F9-5AB455653BE5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539647B-485D-322C-D111-130CF76E592E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xmlns="" id="{63F47EC3-244F-144E-9561-457954272EB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If there is already a video present, delete </a:t>
              </a:r>
              <a:br>
                <a:rPr lang="en-US" altLang="en-US" sz="1200"/>
              </a:br>
              <a:r>
                <a:rPr lang="en-US" altLang="en-US" sz="1200"/>
                <a:t>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the icon in the middle of the placeholder and choose a video from file, or select the placeholder and paste an video in using </a:t>
              </a:r>
              <a:r>
                <a:rPr lang="en-US" altLang="en-US" sz="1200" b="1"/>
                <a:t>Ctrl + V</a:t>
              </a:r>
              <a:r>
                <a:rPr lang="en-US" altLang="en-US" sz="1200"/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Click on the </a:t>
              </a:r>
              <a:r>
                <a:rPr lang="en-US" altLang="en-US" sz="1200" b="1"/>
                <a:t>Format Video </a:t>
              </a:r>
              <a:r>
                <a:rPr lang="en-US" altLang="en-US" sz="1200"/>
                <a:t>tab in the ribbon and use the tools to edit the video.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Choose </a:t>
              </a:r>
              <a:r>
                <a:rPr lang="en-US" altLang="en-US" sz="1200" b="1"/>
                <a:t>Crop</a:t>
              </a:r>
              <a:r>
                <a:rPr lang="en-US" altLang="en-US" sz="1200"/>
                <a:t> to resize and move the video within the placeholder, using the white circles in the corners of the video. Click on the drop down arrow and choose </a:t>
              </a:r>
              <a:r>
                <a:rPr lang="en-US" altLang="en-US" sz="1200" b="1"/>
                <a:t>Fit</a:t>
              </a:r>
              <a:r>
                <a:rPr lang="en-US" altLang="en-US" sz="1200"/>
                <a:t> or </a:t>
              </a:r>
              <a:r>
                <a:rPr lang="en-US" altLang="en-US" sz="1200" b="1"/>
                <a:t>Fill</a:t>
              </a:r>
              <a:r>
                <a:rPr lang="en-US" altLang="en-US" sz="1200"/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/>
                <a:t>Right click the video and choose </a:t>
              </a:r>
              <a:r>
                <a:rPr lang="en-US" altLang="en-US" sz="1200" b="1"/>
                <a:t>Send to back </a:t>
              </a:r>
              <a:r>
                <a:rPr lang="en-US" altLang="en-US" sz="1200"/>
                <a:t>if it is obscuring any other elements.</a:t>
              </a:r>
            </a:p>
          </p:txBody>
        </p:sp>
      </p:grp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</p:spPr>
        <p:txBody>
          <a:bodyPr bIns="648000"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media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lIns="90000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867122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A4069CE-1EE0-A2C8-92D6-B127BABD4C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0B8AB56F-6D8C-55F6-6A21-C5A45B9B07A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0702066-6A05-7FEA-7E55-7AFB8A74E5E0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6858FD6-BE33-A6FB-7D50-6F8048A0C43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6AFBCB87-96A2-D350-E4F2-8D6018CEE9E2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4AD0DF5C-EFAD-231B-80EC-1E91E6ADFD3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7123664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rgbClr val="E877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7C7CE1D6-67D2-1D1A-A8D5-2BF2F4D322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10566400" y="390525"/>
            <a:ext cx="12239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48917772-FE11-941E-A86A-32D1B09208C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513FE5C1-599B-8996-C2C1-E4AEA54EA3F7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12D1A402-579D-405E-F0CE-C96062D8F7A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6B96DD5-BE8B-9A1E-DDC0-F11AA96F889E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xmlns="" id="{C1C468F6-424F-8221-CCD5-BBC0824A59E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1142764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xmlns="" id="{A0CCD5B6-37A4-9D07-A5A7-A326D9E0F5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" r="145"/>
          <a:stretch>
            <a:fillRect/>
          </a:stretch>
        </p:blipFill>
        <p:spPr bwMode="auto">
          <a:xfrm>
            <a:off x="8372475" y="5686425"/>
            <a:ext cx="104775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10EB58AC-D491-DE27-9337-9C5090777F59}"/>
              </a:ext>
            </a:extLst>
          </p:cNvPr>
          <p:cNvCxnSpPr>
            <a:cxnSpLocks/>
          </p:cNvCxnSpPr>
          <p:nvPr userDrawn="1"/>
        </p:nvCxnSpPr>
        <p:spPr>
          <a:xfrm>
            <a:off x="9637713" y="5686425"/>
            <a:ext cx="0" cy="6969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7">
            <a:extLst>
              <a:ext uri="{FF2B5EF4-FFF2-40B4-BE49-F238E27FC236}">
                <a16:creationId xmlns:a16="http://schemas.microsoft.com/office/drawing/2014/main" xmlns="" id="{5F772F16-ECEC-CF56-1430-F179FB9AF8E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3625850" y="0"/>
            <a:ext cx="3513137" cy="4530725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68170D8-9FB2-BE91-C903-2FB5D878DDB9}"/>
                </a:ext>
              </a:extLst>
            </p:cNvPr>
            <p:cNvSpPr/>
            <p:nvPr/>
          </p:nvSpPr>
          <p:spPr>
            <a:xfrm>
              <a:off x="-3626001" y="0"/>
              <a:ext cx="3507302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CF13430C-5C13-B79A-6C8A-03EF5C081A61}"/>
                </a:ext>
              </a:extLst>
            </p:cNvPr>
            <p:cNvSpPr/>
            <p:nvPr/>
          </p:nvSpPr>
          <p:spPr>
            <a:xfrm>
              <a:off x="-3626001" y="0"/>
              <a:ext cx="3507302" cy="890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333333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A40A68F-191F-97DF-826F-FBFE6553699C}"/>
                </a:ext>
              </a:extLst>
            </p:cNvPr>
            <p:cNvSpPr txBox="1"/>
            <p:nvPr/>
          </p:nvSpPr>
          <p:spPr>
            <a:xfrm>
              <a:off x="-3559316" y="77799"/>
              <a:ext cx="3446968" cy="733528"/>
            </a:xfrm>
            <a:prstGeom prst="rect">
              <a:avLst/>
            </a:prstGeom>
          </p:spPr>
          <p:txBody>
            <a:bodyPr anchor="ctr"/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eaLnBrk="1" fontAlgn="auto" hangingPunct="1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xmlns="" id="{7B888B39-306F-DC5D-1D32-9FB747164CC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3560064" y="1006196"/>
              <a:ext cx="3340989" cy="2746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If there is already an image present, delete this first.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the icon in the middle of the placeholder and choose an image from file, or select the placeholder and paste an image in using </a:t>
              </a:r>
              <a:r>
                <a:rPr lang="en-US" altLang="en-US" sz="1200" b="1">
                  <a:solidFill>
                    <a:schemeClr val="tx2"/>
                  </a:solidFill>
                </a:rPr>
                <a:t>Ctrl + V</a:t>
              </a:r>
              <a:r>
                <a:rPr lang="en-US" altLang="en-US" sz="1200">
                  <a:solidFill>
                    <a:schemeClr val="tx2"/>
                  </a:solidFill>
                </a:rPr>
                <a:t>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Click on the </a:t>
              </a:r>
              <a:r>
                <a:rPr lang="en-US" altLang="en-US" sz="1200" b="1">
                  <a:solidFill>
                    <a:schemeClr val="tx2"/>
                  </a:solidFill>
                </a:rPr>
                <a:t>Format Picture </a:t>
              </a:r>
              <a:r>
                <a:rPr lang="en-US" altLang="en-US" sz="1200">
                  <a:solidFill>
                    <a:schemeClr val="tx2"/>
                  </a:solidFill>
                </a:rPr>
                <a:t>tab in the ribbon and use the tools to edit the image.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Crop</a:t>
              </a:r>
              <a:r>
                <a:rPr lang="en-US" altLang="en-US" sz="1200">
                  <a:solidFill>
                    <a:schemeClr val="tx2"/>
                  </a:solidFill>
                </a:rPr>
                <a:t> to resize and move the image within the placeholder, using the white circles in the corners of the image. Click on the drop down arrow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Fit</a:t>
              </a:r>
              <a:r>
                <a:rPr lang="en-US" altLang="en-US" sz="1200">
                  <a:solidFill>
                    <a:schemeClr val="tx2"/>
                  </a:solidFill>
                </a:rPr>
                <a:t> or </a:t>
              </a:r>
              <a:r>
                <a:rPr lang="en-US" altLang="en-US" sz="1200" b="1">
                  <a:solidFill>
                    <a:schemeClr val="tx2"/>
                  </a:solidFill>
                </a:rPr>
                <a:t>Fill</a:t>
              </a:r>
              <a:r>
                <a:rPr lang="en-US" altLang="en-US" sz="1200">
                  <a:solidFill>
                    <a:schemeClr val="tx2"/>
                  </a:solidFill>
                </a:rPr>
                <a:t> to fit the image to the placeholder as needed.</a:t>
              </a:r>
            </a:p>
            <a:p>
              <a:pPr eaLnBrk="1" hangingPunct="1">
                <a:spcAft>
                  <a:spcPts val="800"/>
                </a:spcAft>
                <a:buClr>
                  <a:schemeClr val="accent1"/>
                </a:buClr>
                <a:buFont typeface="Calibri" panose="020F0502020204030204" pitchFamily="34" charset="0"/>
                <a:buAutoNum type="arabicPeriod"/>
              </a:pPr>
              <a:r>
                <a:rPr lang="en-US" altLang="en-US" sz="1200">
                  <a:solidFill>
                    <a:schemeClr val="tx2"/>
                  </a:solidFill>
                </a:rPr>
                <a:t>Right click the image and choose </a:t>
              </a:r>
              <a:r>
                <a:rPr lang="en-US" altLang="en-US" sz="1200" b="1">
                  <a:solidFill>
                    <a:schemeClr val="tx2"/>
                  </a:solidFill>
                </a:rPr>
                <a:t>Send to back </a:t>
              </a:r>
              <a:r>
                <a:rPr lang="en-US" altLang="en-US" sz="1200">
                  <a:solidFill>
                    <a:schemeClr val="tx2"/>
                  </a:solidFill>
                </a:rPr>
                <a:t>if it is obscuring any other elements.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958" y="2414631"/>
            <a:ext cx="4366697" cy="1563010"/>
          </a:xfrm>
        </p:spPr>
        <p:txBody>
          <a:bodyPr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853614" y="5686063"/>
            <a:ext cx="1936750" cy="696913"/>
          </a:xfrm>
        </p:spPr>
        <p:txBody>
          <a:bodyPr rtlCol="0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bIns="864000"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241532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tags" Target="../tags/tag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26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5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29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2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23" Type="http://schemas.openxmlformats.org/officeDocument/2006/relationships/slideLayout" Target="../slideLayouts/slideLayout123.xml"/><Relationship Id="rId28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31" Type="http://schemas.openxmlformats.org/officeDocument/2006/relationships/tags" Target="../tags/tag6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Relationship Id="rId22" Type="http://schemas.openxmlformats.org/officeDocument/2006/relationships/slideLayout" Target="../slideLayouts/slideLayout122.xml"/><Relationship Id="rId27" Type="http://schemas.openxmlformats.org/officeDocument/2006/relationships/slideLayout" Target="../slideLayouts/slideLayout127.xml"/><Relationship Id="rId30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13" Type="http://schemas.openxmlformats.org/officeDocument/2006/relationships/slideLayout" Target="../slideLayouts/slideLayout142.xml"/><Relationship Id="rId18" Type="http://schemas.openxmlformats.org/officeDocument/2006/relationships/slideLayout" Target="../slideLayouts/slideLayout147.xml"/><Relationship Id="rId26" Type="http://schemas.openxmlformats.org/officeDocument/2006/relationships/theme" Target="../theme/theme6.xml"/><Relationship Id="rId3" Type="http://schemas.openxmlformats.org/officeDocument/2006/relationships/slideLayout" Target="../slideLayouts/slideLayout132.xml"/><Relationship Id="rId21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36.xml"/><Relationship Id="rId12" Type="http://schemas.openxmlformats.org/officeDocument/2006/relationships/slideLayout" Target="../slideLayouts/slideLayout141.xml"/><Relationship Id="rId17" Type="http://schemas.openxmlformats.org/officeDocument/2006/relationships/slideLayout" Target="../slideLayouts/slideLayout146.xml"/><Relationship Id="rId25" Type="http://schemas.openxmlformats.org/officeDocument/2006/relationships/slideLayout" Target="../slideLayouts/slideLayout154.xml"/><Relationship Id="rId2" Type="http://schemas.openxmlformats.org/officeDocument/2006/relationships/slideLayout" Target="../slideLayouts/slideLayout131.xml"/><Relationship Id="rId16" Type="http://schemas.openxmlformats.org/officeDocument/2006/relationships/slideLayout" Target="../slideLayouts/slideLayout145.xml"/><Relationship Id="rId20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40.xml"/><Relationship Id="rId24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34.xml"/><Relationship Id="rId15" Type="http://schemas.openxmlformats.org/officeDocument/2006/relationships/slideLayout" Target="../slideLayouts/slideLayout144.xml"/><Relationship Id="rId23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39.xml"/><Relationship Id="rId19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Relationship Id="rId14" Type="http://schemas.openxmlformats.org/officeDocument/2006/relationships/slideLayout" Target="../slideLayouts/slideLayout143.xml"/><Relationship Id="rId22" Type="http://schemas.openxmlformats.org/officeDocument/2006/relationships/slideLayout" Target="../slideLayouts/slideLayout151.xml"/><Relationship Id="rId27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F0DEDC6F-33A0-9D71-FB4E-74AEBC0B7D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473075"/>
            <a:ext cx="949642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7C386DC9-B109-F5C9-F3F1-09D24EDC71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14338" y="1657350"/>
            <a:ext cx="94964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8E6B1E6-D99D-CC15-3CC3-EE89F234D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338" y="6330950"/>
            <a:ext cx="54737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B11706E-3F84-DBE8-2F63-C5BEACF61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9475" y="6330950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ECAB3AA5-89FC-4087-88C8-EDAD5D24D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custDataLst>
      <p:tags r:id="rId2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088" r:id="rId13"/>
    <p:sldLayoutId id="2147484089" r:id="rId14"/>
    <p:sldLayoutId id="2147484090" r:id="rId15"/>
    <p:sldLayoutId id="2147484091" r:id="rId16"/>
    <p:sldLayoutId id="2147484092" r:id="rId17"/>
    <p:sldLayoutId id="2147484093" r:id="rId18"/>
    <p:sldLayoutId id="2147484094" r:id="rId19"/>
    <p:sldLayoutId id="2147484095" r:id="rId20"/>
    <p:sldLayoutId id="2147484096" r:id="rId21"/>
    <p:sldLayoutId id="2147484097" r:id="rId22"/>
    <p:sldLayoutId id="2147484098" r:id="rId23"/>
    <p:sldLayoutId id="2147484099" r:id="rId24"/>
    <p:sldLayoutId id="2147484100" r:id="rId25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ct val="0"/>
        </a:spcBef>
        <a:spcAft>
          <a:spcPts val="80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xmlns="" id="{B718C947-94FD-87E7-3B22-5218656FD5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473075"/>
            <a:ext cx="949642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xmlns="" id="{75AD401B-D5CE-0BD0-84F5-E192318688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14338" y="1657350"/>
            <a:ext cx="94964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0E8544-61FE-7362-4C6B-0715F27A6A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338" y="6330950"/>
            <a:ext cx="54737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7200B1A-6AAA-4344-E745-77D39016D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9475" y="6330950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2129E3A4-671F-48C7-8CC7-605AAEFE70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custDataLst>
      <p:tags r:id="rId2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  <p:sldLayoutId id="2147484112" r:id="rId12"/>
    <p:sldLayoutId id="2147484113" r:id="rId13"/>
    <p:sldLayoutId id="2147484114" r:id="rId14"/>
    <p:sldLayoutId id="2147484115" r:id="rId15"/>
    <p:sldLayoutId id="2147484116" r:id="rId16"/>
    <p:sldLayoutId id="2147484117" r:id="rId17"/>
    <p:sldLayoutId id="2147484118" r:id="rId18"/>
    <p:sldLayoutId id="2147484119" r:id="rId19"/>
    <p:sldLayoutId id="2147484120" r:id="rId20"/>
    <p:sldLayoutId id="2147484121" r:id="rId21"/>
    <p:sldLayoutId id="2147484122" r:id="rId22"/>
    <p:sldLayoutId id="2147484123" r:id="rId23"/>
    <p:sldLayoutId id="2147484124" r:id="rId24"/>
    <p:sldLayoutId id="2147484125" r:id="rId25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ct val="0"/>
        </a:spcBef>
        <a:spcAft>
          <a:spcPts val="80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xmlns="" id="{F4FC4F78-A5E1-C000-FD1D-26D98B3A7F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473075"/>
            <a:ext cx="949642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xmlns="" id="{2E21E1D0-0A53-DCB6-2A30-4C544E99C8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14338" y="1657350"/>
            <a:ext cx="94964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175415C-EB8C-A09E-8849-E9B716C001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338" y="6330950"/>
            <a:ext cx="54737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774B32-EBDE-B996-ADAC-516A02BE00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9475" y="6330950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C779DBE9-9132-41B7-90BF-623D96E32C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custDataLst>
      <p:tags r:id="rId2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37" r:id="rId12"/>
    <p:sldLayoutId id="2147484138" r:id="rId13"/>
    <p:sldLayoutId id="2147484139" r:id="rId14"/>
    <p:sldLayoutId id="2147484140" r:id="rId15"/>
    <p:sldLayoutId id="2147484141" r:id="rId16"/>
    <p:sldLayoutId id="2147484142" r:id="rId17"/>
    <p:sldLayoutId id="2147484143" r:id="rId18"/>
    <p:sldLayoutId id="2147484144" r:id="rId19"/>
    <p:sldLayoutId id="2147484145" r:id="rId20"/>
    <p:sldLayoutId id="2147484146" r:id="rId21"/>
    <p:sldLayoutId id="2147484147" r:id="rId22"/>
    <p:sldLayoutId id="2147484148" r:id="rId23"/>
    <p:sldLayoutId id="2147484149" r:id="rId24"/>
    <p:sldLayoutId id="2147484150" r:id="rId25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ct val="0"/>
        </a:spcBef>
        <a:spcAft>
          <a:spcPts val="80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xmlns="" id="{FDAD654F-86B5-03BC-86C7-BAA9F459C5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473075"/>
            <a:ext cx="949642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xmlns="" id="{8771A9AF-C43B-E7B7-32FD-54E8D05652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14338" y="1657350"/>
            <a:ext cx="94964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D8E61D2-F275-796C-BD3E-3240E7225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338" y="6330950"/>
            <a:ext cx="54737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F38AD3B-98CC-00F3-E1CD-EBCD8CEB7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9475" y="6330950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0FFDF6CB-F74E-44F0-AFF8-C0F68996D5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custDataLst>
      <p:tags r:id="rId2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  <p:sldLayoutId id="2147484163" r:id="rId13"/>
    <p:sldLayoutId id="2147484164" r:id="rId14"/>
    <p:sldLayoutId id="2147484165" r:id="rId15"/>
    <p:sldLayoutId id="2147484166" r:id="rId16"/>
    <p:sldLayoutId id="2147484167" r:id="rId17"/>
    <p:sldLayoutId id="2147484168" r:id="rId18"/>
    <p:sldLayoutId id="2147484169" r:id="rId19"/>
    <p:sldLayoutId id="2147484170" r:id="rId20"/>
    <p:sldLayoutId id="2147484171" r:id="rId21"/>
    <p:sldLayoutId id="2147484172" r:id="rId22"/>
    <p:sldLayoutId id="2147484173" r:id="rId23"/>
    <p:sldLayoutId id="2147484174" r:id="rId24"/>
    <p:sldLayoutId id="2147484175" r:id="rId25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ct val="0"/>
        </a:spcBef>
        <a:spcAft>
          <a:spcPts val="80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>
            <a:extLst>
              <a:ext uri="{FF2B5EF4-FFF2-40B4-BE49-F238E27FC236}">
                <a16:creationId xmlns:a16="http://schemas.microsoft.com/office/drawing/2014/main" xmlns="" id="{9FE17B16-D4A0-337D-4BCA-C9561E1396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473075"/>
            <a:ext cx="949642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5123" name="Text Placeholder 2">
            <a:extLst>
              <a:ext uri="{FF2B5EF4-FFF2-40B4-BE49-F238E27FC236}">
                <a16:creationId xmlns:a16="http://schemas.microsoft.com/office/drawing/2014/main" xmlns="" id="{1B2BA5B9-F208-BA9D-4C40-F915DC2556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14338" y="1657350"/>
            <a:ext cx="94964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532B1F-F040-D21A-3C3E-C16ACDD62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338" y="6330950"/>
            <a:ext cx="54737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C3F8C97-689B-EB80-8EA0-1D360ACCA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9475" y="6330950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76C2ED2B-F423-48E7-874E-6EA37C5EF9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custDataLst>
      <p:tags r:id="rId3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  <p:sldLayoutId id="2147484179" r:id="rId4"/>
    <p:sldLayoutId id="2147484180" r:id="rId5"/>
    <p:sldLayoutId id="2147484181" r:id="rId6"/>
    <p:sldLayoutId id="2147484182" r:id="rId7"/>
    <p:sldLayoutId id="2147484183" r:id="rId8"/>
    <p:sldLayoutId id="2147484184" r:id="rId9"/>
    <p:sldLayoutId id="2147484185" r:id="rId10"/>
    <p:sldLayoutId id="2147484186" r:id="rId11"/>
    <p:sldLayoutId id="2147484187" r:id="rId12"/>
    <p:sldLayoutId id="2147484188" r:id="rId13"/>
    <p:sldLayoutId id="2147484189" r:id="rId14"/>
    <p:sldLayoutId id="2147484190" r:id="rId15"/>
    <p:sldLayoutId id="2147484191" r:id="rId16"/>
    <p:sldLayoutId id="2147484192" r:id="rId17"/>
    <p:sldLayoutId id="2147484193" r:id="rId18"/>
    <p:sldLayoutId id="2147484194" r:id="rId19"/>
    <p:sldLayoutId id="2147484195" r:id="rId20"/>
    <p:sldLayoutId id="2147484196" r:id="rId21"/>
    <p:sldLayoutId id="2147484197" r:id="rId22"/>
    <p:sldLayoutId id="2147484198" r:id="rId23"/>
    <p:sldLayoutId id="2147484199" r:id="rId24"/>
    <p:sldLayoutId id="2147484200" r:id="rId25"/>
    <p:sldLayoutId id="2147484201" r:id="rId26"/>
    <p:sldLayoutId id="2147484202" r:id="rId27"/>
    <p:sldLayoutId id="2147484203" r:id="rId28"/>
    <p:sldLayoutId id="2147484204" r:id="rId29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ct val="0"/>
        </a:spcBef>
        <a:spcAft>
          <a:spcPts val="80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>
            <a:extLst>
              <a:ext uri="{FF2B5EF4-FFF2-40B4-BE49-F238E27FC236}">
                <a16:creationId xmlns:a16="http://schemas.microsoft.com/office/drawing/2014/main" xmlns="" id="{6A23431F-5A25-4BA9-F61D-40119D0B7D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473075"/>
            <a:ext cx="949642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6147" name="Text Placeholder 2">
            <a:extLst>
              <a:ext uri="{FF2B5EF4-FFF2-40B4-BE49-F238E27FC236}">
                <a16:creationId xmlns:a16="http://schemas.microsoft.com/office/drawing/2014/main" xmlns="" id="{4865BEBE-0E20-A4E8-8EC9-58704E3FD1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14338" y="1657350"/>
            <a:ext cx="94964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DD8FFF-174C-879D-5ED4-AEF9292A6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338" y="6330950"/>
            <a:ext cx="54737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D77C67-D39E-E709-D524-B4F30CE086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9475" y="6330950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21C70A41-44E6-452F-B22E-8D5D2DBD51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custDataLst>
      <p:tags r:id="rId2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  <p:sldLayoutId id="2147484216" r:id="rId12"/>
    <p:sldLayoutId id="2147484217" r:id="rId13"/>
    <p:sldLayoutId id="2147484218" r:id="rId14"/>
    <p:sldLayoutId id="2147484219" r:id="rId15"/>
    <p:sldLayoutId id="2147484220" r:id="rId16"/>
    <p:sldLayoutId id="2147484221" r:id="rId17"/>
    <p:sldLayoutId id="2147484222" r:id="rId18"/>
    <p:sldLayoutId id="2147484223" r:id="rId19"/>
    <p:sldLayoutId id="2147484224" r:id="rId20"/>
    <p:sldLayoutId id="2147484225" r:id="rId21"/>
    <p:sldLayoutId id="2147484226" r:id="rId22"/>
    <p:sldLayoutId id="2147484227" r:id="rId23"/>
    <p:sldLayoutId id="2147484228" r:id="rId24"/>
    <p:sldLayoutId id="2147484229" r:id="rId25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accent1"/>
          </a:solidFill>
          <a:latin typeface="Calibri" panose="020F0502020204030204" pitchFamily="34" charset="0"/>
        </a:defRPr>
      </a:lvl9pPr>
    </p:titleStyle>
    <p:bodyStyle>
      <a:lvl1pPr algn="l" rtl="0" fontAlgn="base">
        <a:spcBef>
          <a:spcPct val="0"/>
        </a:spcBef>
        <a:spcAft>
          <a:spcPts val="800"/>
        </a:spcAft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rtl="0" fontAlgn="base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iso-26000-social-responsibility.html" TargetMode="External"/><Relationship Id="rId2" Type="http://schemas.openxmlformats.org/officeDocument/2006/relationships/hyperlink" Target="https://www.ala.org/rt/magirt/publicationsab/demdata" TargetMode="External"/><Relationship Id="rId1" Type="http://schemas.openxmlformats.org/officeDocument/2006/relationships/slideLayout" Target="../slideLayouts/slideLayout10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06.xml"/><Relationship Id="rId1" Type="http://schemas.openxmlformats.org/officeDocument/2006/relationships/video" Target="https://www.youtube.com/embed/u_7G8Xy61zs?feature=oembed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hyperlink" Target="https://www.gartner.com/en" TargetMode="External"/><Relationship Id="rId1" Type="http://schemas.openxmlformats.org/officeDocument/2006/relationships/slideLayout" Target="../slideLayouts/slideLayout106.xml"/><Relationship Id="rId6" Type="http://schemas.openxmlformats.org/officeDocument/2006/relationships/hyperlink" Target="https://www2.deloitte.com/us/en/insights/focus/tech-trends.html" TargetMode="External"/><Relationship Id="rId5" Type="http://schemas.openxmlformats.org/officeDocument/2006/relationships/image" Target="../media/image28.png"/><Relationship Id="rId4" Type="http://schemas.openxmlformats.org/officeDocument/2006/relationships/hyperlink" Target="https://www.oecd.org/regional/regional-policy/country-profiles.htm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pwc.com/gx/en/issues/c-suite-insights/ceo-survey-2023.html" TargetMode="External"/><Relationship Id="rId1" Type="http://schemas.openxmlformats.org/officeDocument/2006/relationships/slideLayout" Target="../slideLayouts/slideLayout10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07.xml"/><Relationship Id="rId1" Type="http://schemas.openxmlformats.org/officeDocument/2006/relationships/video" Target="https://www.youtube.com/embed/epxmG3YRgok?feature=oembed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www.global.toshiba/ww/sustainability/corporate/stakeholders.html" TargetMode="External"/><Relationship Id="rId1" Type="http://schemas.openxmlformats.org/officeDocument/2006/relationships/slideLayout" Target="../slideLayouts/slideLayout10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www.wbur.org/onpoint/2021/10/19/nikes-running-scandal-and-the-price-of-power-at-nike" TargetMode="External"/><Relationship Id="rId1" Type="http://schemas.openxmlformats.org/officeDocument/2006/relationships/slideLayout" Target="../slideLayouts/slideLayout10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s://www.smestrategy.net/blog/stakeholder-engagement-in-your-strategic-plan-pt-1" TargetMode="External"/><Relationship Id="rId1" Type="http://schemas.openxmlformats.org/officeDocument/2006/relationships/slideLayout" Target="../slideLayouts/slideLayout10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AB863B1E-7420-64B6-6AF5-E54286EACD6E}"/>
              </a:ext>
            </a:extLst>
          </p:cNvPr>
          <p:cNvSpPr txBox="1">
            <a:spLocks/>
          </p:cNvSpPr>
          <p:nvPr/>
        </p:nvSpPr>
        <p:spPr>
          <a:xfrm>
            <a:off x="804863" y="3071813"/>
            <a:ext cx="7953375" cy="14986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6400">
                <a:solidFill>
                  <a:srgbClr val="511C6C"/>
                </a:solidFill>
                <a:latin typeface="+mn-lt"/>
              </a:rPr>
              <a:t>Strategic Management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31FA24EE-4EED-FA0A-C197-DCB8D7110E88}"/>
              </a:ext>
            </a:extLst>
          </p:cNvPr>
          <p:cNvSpPr txBox="1">
            <a:spLocks/>
          </p:cNvSpPr>
          <p:nvPr/>
        </p:nvSpPr>
        <p:spPr>
          <a:xfrm>
            <a:off x="804863" y="4873625"/>
            <a:ext cx="9144000" cy="446088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67">
                <a:solidFill>
                  <a:srgbClr val="511C6C"/>
                </a:solidFill>
                <a:latin typeface="+mn-lt"/>
              </a:rPr>
              <a:t>Warwick Summer School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64749C29-BAF3-AF2A-3877-E627DCF5DBDB}"/>
              </a:ext>
            </a:extLst>
          </p:cNvPr>
          <p:cNvSpPr txBox="1">
            <a:spLocks/>
          </p:cNvSpPr>
          <p:nvPr/>
        </p:nvSpPr>
        <p:spPr>
          <a:xfrm>
            <a:off x="804863" y="5672138"/>
            <a:ext cx="9144000" cy="446087"/>
          </a:xfrm>
          <a:prstGeom prst="rect">
            <a:avLst/>
          </a:prstGeom>
        </p:spPr>
        <p:txBody>
          <a:bodyPr lIns="121920" tIns="60960" rIns="121920" bIns="6096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16th July 2024 Denise Kendry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7EA18B31-59CF-B227-2A53-77BC3E6C5DC5}"/>
              </a:ext>
            </a:extLst>
          </p:cNvPr>
          <p:cNvCxnSpPr/>
          <p:nvPr/>
        </p:nvCxnSpPr>
        <p:spPr>
          <a:xfrm>
            <a:off x="900113" y="5497513"/>
            <a:ext cx="10274300" cy="0"/>
          </a:xfrm>
          <a:prstGeom prst="line">
            <a:avLst/>
          </a:prstGeom>
          <a:ln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917" name="Title 6">
            <a:extLst>
              <a:ext uri="{FF2B5EF4-FFF2-40B4-BE49-F238E27FC236}">
                <a16:creationId xmlns:a16="http://schemas.microsoft.com/office/drawing/2014/main" xmlns="" id="{B54ED3B3-87B0-6D57-8FC7-54104095A9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166918" name="Text Placeholder 7">
            <a:extLst>
              <a:ext uri="{FF2B5EF4-FFF2-40B4-BE49-F238E27FC236}">
                <a16:creationId xmlns:a16="http://schemas.microsoft.com/office/drawing/2014/main" xmlns="" id="{CAEA2940-E7E1-9711-A24F-D33F065BBAC0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D24F99AD-47E0-EAA6-DEBF-0FA80651B5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3" name="Picture 6" descr="Population: the numbers - Population Matters">
            <a:extLst>
              <a:ext uri="{FF2B5EF4-FFF2-40B4-BE49-F238E27FC236}">
                <a16:creationId xmlns:a16="http://schemas.microsoft.com/office/drawing/2014/main" xmlns="" id="{2C555CAC-E0ED-814F-B044-30B1B91BD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300" y="709613"/>
            <a:ext cx="2471738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phic 5" descr="Global Inflation Tracker Q4 2023: Inflation Eases Despite High Economic  Uncertainty - Euromonitor.com">
            <a:extLst>
              <a:ext uri="{FF2B5EF4-FFF2-40B4-BE49-F238E27FC236}">
                <a16:creationId xmlns:a16="http://schemas.microsoft.com/office/drawing/2014/main" xmlns="" id="{DCB4F638-302C-0A58-483A-3D7BE3CF7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750" y="3586163"/>
            <a:ext cx="4700588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xmlns="" id="{53A1DCB7-5DDE-6B47-75F6-0B4DDE561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402" y="112375"/>
            <a:ext cx="5266318" cy="831582"/>
          </a:xfrm>
        </p:spPr>
        <p:txBody>
          <a:bodyPr lIns="121920" tIns="60960" rIns="121920" bIns="60960"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>
                <a:cs typeface="Calibri"/>
              </a:rPr>
              <a:t>Som current examples</a:t>
            </a:r>
            <a:endParaRPr lang="en-US" sz="5600">
              <a:cs typeface="Calibri"/>
            </a:endParaRPr>
          </a:p>
        </p:txBody>
      </p:sp>
      <p:sp>
        <p:nvSpPr>
          <p:cNvPr id="177156" name="Text Placeholder 1">
            <a:extLst>
              <a:ext uri="{FF2B5EF4-FFF2-40B4-BE49-F238E27FC236}">
                <a16:creationId xmlns:a16="http://schemas.microsoft.com/office/drawing/2014/main" xmlns="" id="{F1E21948-C6CF-AE12-ED32-B37BD6EF964D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A5CA237-94A6-1DC2-A7FB-E78FFEC66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4E772441-BEBE-7893-10DF-FB0202E1A5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B8B36CA-2235-E34C-5F36-5088EB02F20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8B804D1D-D6FF-63B8-F2B5-26AC25EC48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pic>
        <p:nvPicPr>
          <p:cNvPr id="177158" name="Picture 4" descr="Countries with election in 2024 : r/Maps">
            <a:extLst>
              <a:ext uri="{FF2B5EF4-FFF2-40B4-BE49-F238E27FC236}">
                <a16:creationId xmlns:a16="http://schemas.microsoft.com/office/drawing/2014/main" xmlns="" id="{3F498474-EDF9-585F-AF8B-ECC7E471F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8045" y="806595"/>
            <a:ext cx="2503488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>
            <a:extLst>
              <a:ext uri="{FF2B5EF4-FFF2-40B4-BE49-F238E27FC236}">
                <a16:creationId xmlns:a16="http://schemas.microsoft.com/office/drawing/2014/main" xmlns="" id="{5DE281CF-1AA5-8D67-BB75-2C9D2584CE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Challenges facing organizations in 2024</a:t>
            </a:r>
            <a:endParaRPr lang="en-US" alt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F9B1A9D-897A-F4A2-2E57-191E8D4553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  <a:p>
            <a:pPr fontAlgn="auto">
              <a:spcBef>
                <a:spcPts val="0"/>
              </a:spcBef>
              <a:defRPr/>
            </a:pPr>
            <a:endParaRPr lang="en-US"/>
          </a:p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5785E08-725B-7717-A229-528BEBEC823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These can be general e.g. economic situation, changes in government policy, geopolitical tensions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Or specific to a particular industry e.g. EU raises differential tariffs on Chinese Electric cars such as SAIC, BYD and Geely(BBC News 04/07 /2024)</a:t>
            </a:r>
          </a:p>
          <a:p>
            <a:endParaRPr lang="en-US" sz="2400"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3">
            <a:extLst>
              <a:ext uri="{FF2B5EF4-FFF2-40B4-BE49-F238E27FC236}">
                <a16:creationId xmlns:a16="http://schemas.microsoft.com/office/drawing/2014/main" xmlns="" id="{D3934545-9232-2F18-1B00-AB9B33527A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ea typeface="Calibri"/>
                <a:cs typeface="Calibri"/>
              </a:rPr>
              <a:t>What the experts say-Standage (2024) tends to watch in 2024</a:t>
            </a:r>
            <a:endParaRPr lang="en-US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E8E0ADD-6059-B3AB-3F5B-262B4572C7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 rot="-10800000" flipV="1">
            <a:off x="414338" y="1452563"/>
            <a:ext cx="7840662" cy="4978400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Political landscape/ America's choice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Europe /Middle East 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Multipolar disorder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Second Cold War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New energy geography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AI</a:t>
            </a:r>
          </a:p>
          <a:p>
            <a:endParaRPr lang="en-US"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3">
            <a:extLst>
              <a:ext uri="{FF2B5EF4-FFF2-40B4-BE49-F238E27FC236}">
                <a16:creationId xmlns:a16="http://schemas.microsoft.com/office/drawing/2014/main" xmlns="" id="{1592CFBE-F696-684D-0A98-92B812EA5B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PWC Megatrends 2024</a:t>
            </a:r>
            <a:endParaRPr lang="en-US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95C1774-7116-DE75-D53A-7E10E420C0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2129895"/>
            <a:ext cx="7840662" cy="3810001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Climate change 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Technological disruption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Demographic shifts 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Fracturing world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b="0">
                <a:cs typeface="Calibri"/>
              </a:rPr>
              <a:t>Social instability</a:t>
            </a:r>
            <a:endParaRPr lang="en-US" sz="280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D0F6EE88-ABB8-D877-0A4D-3CC4D06328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3296" y="1992326"/>
            <a:ext cx="9030456" cy="366869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Title 4">
            <a:extLst>
              <a:ext uri="{FF2B5EF4-FFF2-40B4-BE49-F238E27FC236}">
                <a16:creationId xmlns:a16="http://schemas.microsoft.com/office/drawing/2014/main" xmlns="" id="{190ECB3C-F1BD-927C-8FB2-3873760E5C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180226" name="Text Placeholder 5">
            <a:extLst>
              <a:ext uri="{FF2B5EF4-FFF2-40B4-BE49-F238E27FC236}">
                <a16:creationId xmlns:a16="http://schemas.microsoft.com/office/drawing/2014/main" xmlns="" id="{EF9677FE-F396-B60C-953E-AEDF87983103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3FE13BE4-4686-0934-89D5-75AF47C5EB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727075"/>
            <a:ext cx="9029700" cy="54419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pic>
        <p:nvPicPr>
          <p:cNvPr id="180228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xmlns="" id="{B01E5FE1-AB88-8CEF-4CD3-3A1512544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567747"/>
            <a:ext cx="8115300" cy="612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Title 4">
            <a:extLst>
              <a:ext uri="{FF2B5EF4-FFF2-40B4-BE49-F238E27FC236}">
                <a16:creationId xmlns:a16="http://schemas.microsoft.com/office/drawing/2014/main" xmlns="" id="{7B3E9245-087F-97F1-A360-FB598CC6A0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181250" name="Text Placeholder 5">
            <a:extLst>
              <a:ext uri="{FF2B5EF4-FFF2-40B4-BE49-F238E27FC236}">
                <a16:creationId xmlns:a16="http://schemas.microsoft.com/office/drawing/2014/main" xmlns="" id="{5C6EBB71-4003-EE55-36AE-42F1495C2396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FFB2B568-1238-73BD-A247-0EF1D443F0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pic>
        <p:nvPicPr>
          <p:cNvPr id="181252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xmlns="" id="{8E378E1B-0CE2-C70F-6369-8C990CBD4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03" y="474374"/>
            <a:ext cx="6350000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Title 1">
            <a:extLst>
              <a:ext uri="{FF2B5EF4-FFF2-40B4-BE49-F238E27FC236}">
                <a16:creationId xmlns:a16="http://schemas.microsoft.com/office/drawing/2014/main" xmlns="" id="{522F4F54-E476-3982-7286-4762D7F09B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ESTEMPLE </a:t>
            </a:r>
            <a:endParaRPr lang="en-US" altLang="en-US"/>
          </a:p>
        </p:txBody>
      </p:sp>
      <p:sp>
        <p:nvSpPr>
          <p:cNvPr id="182274" name="Text Placeholder 2">
            <a:extLst>
              <a:ext uri="{FF2B5EF4-FFF2-40B4-BE49-F238E27FC236}">
                <a16:creationId xmlns:a16="http://schemas.microsoft.com/office/drawing/2014/main" xmlns="" id="{4602EC74-6768-B84C-2D02-48104E08C95B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altLang="en-US">
              <a:cs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8C4CD4-2424-81BF-15A3-2C8E9EB5B3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xmlns="" id="{5083C05C-1088-C750-A53F-21B632D387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49850796"/>
              </p:ext>
            </p:extLst>
          </p:nvPr>
        </p:nvGraphicFramePr>
        <p:xfrm>
          <a:off x="54428" y="938892"/>
          <a:ext cx="9520236" cy="6015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7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260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734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99857">
                <a:tc>
                  <a:txBody>
                    <a:bodyPr/>
                    <a:lstStyle/>
                    <a:p>
                      <a:r>
                        <a:rPr lang="en-GB" sz="2400" dirty="0"/>
                        <a:t>Potential Macro Shock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Data </a:t>
                      </a:r>
                      <a:endParaRPr lang="en-GB" sz="2400"/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Example Source</a:t>
                      </a:r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275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Economic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GDP, employment, interest rates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WEF, OECD</a:t>
                      </a:r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3260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Social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Demographics, culture &amp; values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hlinkClick r:id="rId2"/>
                        </a:rPr>
                        <a:t>Sources of Demographic Data on the Web | Round Tables (ala.org)</a:t>
                      </a:r>
                      <a:endParaRPr lang="en-GB" sz="1300" dirty="0"/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9899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Technological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Current and future products, internet penetration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Consulting company Trends Reports, Gartner, Forrester</a:t>
                      </a:r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9942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Ecological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Sustainability, CO2 </a:t>
                      </a:r>
                      <a:endParaRPr lang="en-GB" sz="2400"/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endParaRPr lang="en-GB" sz="1300"/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9942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Media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Channels, openness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endParaRPr lang="en-GB" sz="1300"/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9942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Political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Stability, policy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endParaRPr lang="en-GB" sz="1300"/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39899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Legal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Employment law, health and safety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endParaRPr lang="en-GB" sz="1300"/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9938">
                <a:tc>
                  <a:txBody>
                    <a:bodyPr/>
                    <a:lstStyle/>
                    <a:p>
                      <a:r>
                        <a:rPr lang="en-GB" sz="2400" b="1" i="1" dirty="0"/>
                        <a:t>Ethical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Standards, transparency</a:t>
                      </a:r>
                    </a:p>
                  </a:txBody>
                  <a:tcPr marL="121914" marR="121914" marT="60959" marB="60959"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ISO  </a:t>
                      </a:r>
                      <a:r>
                        <a:rPr lang="en-GB" sz="1300" dirty="0">
                          <a:hlinkClick r:id="rId3"/>
                        </a:rPr>
                        <a:t>ISO - ISO 26000 — Social responsibility</a:t>
                      </a:r>
                      <a:endParaRPr lang="en-GB" sz="1300" dirty="0"/>
                    </a:p>
                  </a:txBody>
                  <a:tcPr marL="121914" marR="121914" marT="60959" marB="60959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Title 1">
            <a:extLst>
              <a:ext uri="{FF2B5EF4-FFF2-40B4-BE49-F238E27FC236}">
                <a16:creationId xmlns:a16="http://schemas.microsoft.com/office/drawing/2014/main" xmlns="" id="{D0063FC0-E181-3BA9-9FD8-B2369728AB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ea typeface="Calibri"/>
                <a:cs typeface="Calibri"/>
              </a:rPr>
              <a:t>Technology</a:t>
            </a:r>
            <a:endParaRPr lang="en-US" altLang="en-US"/>
          </a:p>
        </p:txBody>
      </p:sp>
      <p:sp>
        <p:nvSpPr>
          <p:cNvPr id="183298" name="Text Placeholder 2">
            <a:extLst>
              <a:ext uri="{FF2B5EF4-FFF2-40B4-BE49-F238E27FC236}">
                <a16:creationId xmlns:a16="http://schemas.microsoft.com/office/drawing/2014/main" xmlns="" id="{0E352CC0-28AB-D898-DCCB-CD308CDDCDAC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 lIns="121920" tIns="60960" rIns="121920" bIns="60960"/>
          <a:lstStyle/>
          <a:p>
            <a:endParaRPr lang="en-US" altLang="en-US">
              <a:ea typeface="Calibri"/>
              <a:cs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C6410A8-E205-9FBC-98F0-BB45F32F3D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pic>
        <p:nvPicPr>
          <p:cNvPr id="6" name="u_7G8Xy61zs?feature=oembed">
            <a:hlinkClick r:id="" action="ppaction://media"/>
            <a:extLst>
              <a:ext uri="{FF2B5EF4-FFF2-40B4-BE49-F238E27FC236}">
                <a16:creationId xmlns:a16="http://schemas.microsoft.com/office/drawing/2014/main" xmlns="" id="{5F41C9E1-15C7-A723-1598-C283E354E501}"/>
              </a:ext>
            </a:extLst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561" y="1734561"/>
            <a:ext cx="7740650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Title 3">
            <a:extLst>
              <a:ext uri="{FF2B5EF4-FFF2-40B4-BE49-F238E27FC236}">
                <a16:creationId xmlns:a16="http://schemas.microsoft.com/office/drawing/2014/main" xmlns="" id="{038122AB-861E-1A21-BDC2-24920BEA51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The Changing Environment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8633B-4D83-32FD-5613-99C003B72C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706562"/>
            <a:ext cx="7840662" cy="4678219"/>
          </a:xfrm>
        </p:spPr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r>
              <a:rPr lang="en-GB" sz="2800">
                <a:solidFill>
                  <a:srgbClr val="C00000"/>
                </a:solidFill>
              </a:rPr>
              <a:t> What are the key learning points you take from this video?</a:t>
            </a:r>
            <a:endParaRPr lang="en-GB" sz="2800">
              <a:solidFill>
                <a:srgbClr val="C00000"/>
              </a:solidFill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endParaRPr lang="en-GB" sz="2800">
              <a:solidFill>
                <a:srgbClr val="C00000"/>
              </a:solidFill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GB" sz="2800">
                <a:solidFill>
                  <a:srgbClr val="C00000"/>
                </a:solidFill>
              </a:rPr>
              <a:t>Would you do anything differently as a result of the video ?</a:t>
            </a:r>
            <a:endParaRPr lang="en-GB" sz="2800">
              <a:solidFill>
                <a:srgbClr val="C00000"/>
              </a:solidFill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endParaRPr lang="en-GB"/>
          </a:p>
          <a:p>
            <a:pPr fontAlgn="auto">
              <a:spcBef>
                <a:spcPts val="0"/>
              </a:spcBef>
              <a:defRPr/>
            </a:pPr>
            <a:endParaRPr lang="en-GB"/>
          </a:p>
          <a:p>
            <a:pPr fontAlgn="auto">
              <a:spcBef>
                <a:spcPts val="0"/>
              </a:spcBef>
              <a:defRPr/>
            </a:pP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26ED348-5DDD-E214-879B-659C04D926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710837"/>
            <a:ext cx="9030456" cy="1022260"/>
          </a:xfrm>
        </p:spPr>
        <p:txBody>
          <a:bodyPr/>
          <a:lstStyle/>
          <a:p>
            <a:pPr marL="285750" indent="-285750">
              <a:buChar char="•"/>
            </a:pPr>
            <a:endParaRPr lang="en-US"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Title 1">
            <a:extLst>
              <a:ext uri="{FF2B5EF4-FFF2-40B4-BE49-F238E27FC236}">
                <a16:creationId xmlns:a16="http://schemas.microsoft.com/office/drawing/2014/main" xmlns="" id="{688F3CAC-AD10-D5FF-ADCF-22B8C7B930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dirty="0">
                <a:cs typeface="Calibri"/>
              </a:rPr>
              <a:t>ESTEMPLE - The Airline sector a worked example</a:t>
            </a:r>
            <a:endParaRPr lang="en-US" altLang="en-US" dirty="0"/>
          </a:p>
        </p:txBody>
      </p:sp>
      <p:sp>
        <p:nvSpPr>
          <p:cNvPr id="185346" name="Text Placeholder 1">
            <a:extLst>
              <a:ext uri="{FF2B5EF4-FFF2-40B4-BE49-F238E27FC236}">
                <a16:creationId xmlns:a16="http://schemas.microsoft.com/office/drawing/2014/main" xmlns="" id="{ABF1FD56-4E95-061C-65B4-9F472ABB58DB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>
          <a:xfrm>
            <a:off x="123392" y="1720417"/>
            <a:ext cx="7840662" cy="4124036"/>
          </a:xfrm>
        </p:spPr>
        <p:txBody>
          <a:bodyPr/>
          <a:lstStyle/>
          <a:p>
            <a:pPr fontAlgn="t">
              <a:spcAft>
                <a:spcPct val="0"/>
              </a:spcAft>
            </a:pPr>
            <a:endParaRPr lang="en-GB" altLang="en-US" sz="2400">
              <a:latin typeface="Arial" panose="020B0604020202020204" pitchFamily="34" charset="0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Economic</a:t>
            </a:r>
            <a:endParaRPr lang="en-GB" altLang="en-US" sz="2400" i="1">
              <a:solidFill>
                <a:srgbClr val="000000"/>
              </a:solidFill>
              <a:cs typeface="Calibri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Social</a:t>
            </a:r>
            <a:endParaRPr lang="en-GB" altLang="en-US" sz="2400">
              <a:latin typeface="Arial" panose="020B0604020202020204" pitchFamily="34" charset="0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Technological</a:t>
            </a:r>
            <a:endParaRPr lang="en-GB" altLang="en-US" sz="2400">
              <a:latin typeface="Arial" panose="020B0604020202020204" pitchFamily="34" charset="0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Ecological</a:t>
            </a:r>
            <a:endParaRPr lang="en-GB" altLang="en-US" sz="2400">
              <a:latin typeface="Arial" panose="020B0604020202020204" pitchFamily="34" charset="0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Media</a:t>
            </a:r>
            <a:endParaRPr lang="en-GB" altLang="en-US" sz="2400">
              <a:latin typeface="Arial" panose="020B0604020202020204" pitchFamily="34" charset="0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Political</a:t>
            </a:r>
            <a:endParaRPr lang="en-GB" altLang="en-US" sz="2400">
              <a:latin typeface="Arial" panose="020B0604020202020204" pitchFamily="34" charset="0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Legal</a:t>
            </a:r>
            <a:endParaRPr lang="en-GB" altLang="en-US" sz="2400">
              <a:latin typeface="Arial" panose="020B0604020202020204" pitchFamily="34" charset="0"/>
            </a:endParaRPr>
          </a:p>
          <a:p>
            <a:pPr fontAlgn="t">
              <a:spcAft>
                <a:spcPct val="0"/>
              </a:spcAft>
            </a:pPr>
            <a:r>
              <a:rPr lang="en-GB" altLang="en-US" sz="2400" i="1">
                <a:solidFill>
                  <a:srgbClr val="000000"/>
                </a:solidFill>
              </a:rPr>
              <a:t>Ethical</a:t>
            </a:r>
            <a:endParaRPr lang="en-GB" altLang="en-US" sz="2400">
              <a:latin typeface="Arial" panose="020B0604020202020204" pitchFamily="34" charset="0"/>
            </a:endParaRPr>
          </a:p>
          <a:p>
            <a:endParaRPr lang="en-GB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6620F68-470A-2177-8B82-5B6944FEFE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7327" y="2251164"/>
            <a:ext cx="9030456" cy="149331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Title 4">
            <a:extLst>
              <a:ext uri="{FF2B5EF4-FFF2-40B4-BE49-F238E27FC236}">
                <a16:creationId xmlns:a16="http://schemas.microsoft.com/office/drawing/2014/main" xmlns="" id="{CFDF66E0-E019-32E8-297A-1825330199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ea typeface="Calibri"/>
                <a:cs typeface="Calibri"/>
              </a:rPr>
              <a:t>My profile</a:t>
            </a:r>
          </a:p>
        </p:txBody>
      </p:sp>
      <p:pic>
        <p:nvPicPr>
          <p:cNvPr id="2" name="Text Placeholder 1">
            <a:extLst>
              <a:ext uri="{FF2B5EF4-FFF2-40B4-BE49-F238E27FC236}">
                <a16:creationId xmlns:a16="http://schemas.microsoft.com/office/drawing/2014/main" xmlns="" id="{05A0693B-3B92-F6BE-10C0-D67268FAFA83}"/>
              </a:ext>
            </a:extLst>
          </p:cNvPr>
          <p:cNvPicPr>
            <a:picLocks noGrp="1" noChangeArrowheads="1"/>
          </p:cNvPicPr>
          <p:nvPr>
            <p:ph type="body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79507" y="1935658"/>
            <a:ext cx="7886700" cy="3458059"/>
          </a:xfrm>
        </p:spPr>
      </p:pic>
      <p:pic>
        <p:nvPicPr>
          <p:cNvPr id="168964" name="Picture 3" descr="A person smiling at camera&#10;&#10;Description automatically generated">
            <a:extLst>
              <a:ext uri="{FF2B5EF4-FFF2-40B4-BE49-F238E27FC236}">
                <a16:creationId xmlns:a16="http://schemas.microsoft.com/office/drawing/2014/main" xmlns="" id="{C5132106-7C98-8D1C-A81E-263CB89DC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1095" y="2881501"/>
            <a:ext cx="213995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2FF8A32-E484-619C-8E25-FBF9785EB4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Title 1">
            <a:extLst>
              <a:ext uri="{FF2B5EF4-FFF2-40B4-BE49-F238E27FC236}">
                <a16:creationId xmlns:a16="http://schemas.microsoft.com/office/drawing/2014/main" xmlns="" id="{172BA739-D4A7-E210-66EB-BA59870D7E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ESTEMPLE –The Airline sector</a:t>
            </a:r>
            <a:endParaRPr lang="en-US" altLang="en-US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xmlns="" id="{2CC940A7-BB38-1171-FB47-A507E48786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176626"/>
            <a:ext cx="7840662" cy="4030518"/>
          </a:xfrm>
        </p:spPr>
        <p:txBody>
          <a:bodyPr lIns="121920" tIns="60960" rIns="121920" bIns="60960" rtlCol="0">
            <a:normAutofit fontScale="92500"/>
          </a:bodyPr>
          <a:lstStyle/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en-GB" sz="2400">
              <a:latin typeface="Arial" panose="020B0604020202020204" pitchFamily="34" charset="0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Economic – price of oil, economic situation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Social – Demographics, changing travel habits</a:t>
            </a:r>
            <a:endParaRPr lang="en-GB" sz="2400" i="1"/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Technological – May impact supply chain, user interface , how people buy</a:t>
            </a:r>
            <a:endParaRPr lang="en-GB" sz="2400"/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Ecological – Carbon footprint and emissions</a:t>
            </a:r>
            <a:endParaRPr lang="en-GB" sz="2400" i="1"/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Media – Using channels to maintain brand awareness and trust</a:t>
            </a:r>
            <a:endParaRPr lang="en-GB" sz="2400"/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Political – state involvement, geopolitical tensions, trade wars</a:t>
            </a:r>
            <a:endParaRPr lang="en-GB" sz="2400" i="1"/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Legal – Regulatory and legal requirements</a:t>
            </a:r>
            <a:endParaRPr lang="en-GB" sz="2400" i="1"/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i="1">
                <a:solidFill>
                  <a:srgbClr val="000000"/>
                </a:solidFill>
              </a:rPr>
              <a:t>Ethical  -</a:t>
            </a:r>
            <a:endParaRPr lang="en-GB" sz="2400"/>
          </a:p>
          <a:p>
            <a:pPr fontAlgn="auto">
              <a:spcBef>
                <a:spcPts val="0"/>
              </a:spcBef>
              <a:defRPr/>
            </a:pP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89397D9-070B-AD4C-358B-D4B65C0314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flipV="1">
            <a:off x="413582" y="6169024"/>
            <a:ext cx="9030456" cy="7794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Title 3">
            <a:extLst>
              <a:ext uri="{FF2B5EF4-FFF2-40B4-BE49-F238E27FC236}">
                <a16:creationId xmlns:a16="http://schemas.microsoft.com/office/drawing/2014/main" xmlns="" id="{CFED602F-9D90-77EF-0A97-58491F6665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cs typeface="Calibri"/>
              </a:rPr>
              <a:t>Now your turn!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F8595318-6D07-CFAC-3FBE-B1F33899E0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>
              <a:solidFill>
                <a:srgbClr val="C00000"/>
              </a:solidFill>
            </a:endParaRPr>
          </a:p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pic>
        <p:nvPicPr>
          <p:cNvPr id="3" name="Text Placeholder 2">
            <a:extLst>
              <a:ext uri="{FF2B5EF4-FFF2-40B4-BE49-F238E27FC236}">
                <a16:creationId xmlns:a16="http://schemas.microsoft.com/office/drawing/2014/main" xmlns="" id="{6FDE93C6-A9E0-009C-AE91-0A0CFDC14E1C}"/>
              </a:ext>
            </a:extLst>
          </p:cNvPr>
          <p:cNvPicPr>
            <a:picLocks noGrp="1" noChangeArrowheads="1"/>
          </p:cNvPicPr>
          <p:nvPr>
            <p:ph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660" y="949319"/>
            <a:ext cx="9029700" cy="452393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0C12A69-467B-4770-B3EC-DFC5FDE99DC2}"/>
              </a:ext>
            </a:extLst>
          </p:cNvPr>
          <p:cNvSpPr txBox="1"/>
          <p:nvPr/>
        </p:nvSpPr>
        <p:spPr>
          <a:xfrm>
            <a:off x="640772" y="2050225"/>
            <a:ext cx="8787740" cy="48936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spcBef>
                <a:spcPts val="0"/>
              </a:spcBef>
              <a:spcAft>
                <a:spcPts val="800"/>
              </a:spcAft>
              <a:buFont typeface=""/>
              <a:buChar char="•"/>
            </a:pPr>
            <a:r>
              <a:rPr lang="en-US" sz="2800" dirty="0">
                <a:solidFill>
                  <a:srgbClr val="C00000"/>
                </a:solidFill>
                <a:latin typeface="Calibri"/>
                <a:cs typeface="Arial"/>
              </a:rPr>
              <a:t>The automotive /electric vehicle sector</a:t>
            </a:r>
            <a:r>
              <a:rPr lang="en-US" sz="2800" dirty="0">
                <a:latin typeface="Calibri"/>
                <a:cs typeface="Arial"/>
              </a:rPr>
              <a:t>​ -use online resources</a:t>
            </a:r>
            <a:endParaRPr lang="en-US" sz="2800">
              <a:cs typeface="Arial"/>
            </a:endParaRPr>
          </a:p>
          <a:p>
            <a:pPr marL="685800" lvl="1" indent="-228600">
              <a:spcBef>
                <a:spcPts val="0"/>
              </a:spcBef>
              <a:spcAft>
                <a:spcPts val="800"/>
              </a:spcAft>
              <a:buFont typeface="Courier New"/>
              <a:buChar char="o"/>
            </a:pPr>
            <a:r>
              <a:rPr lang="en-US" sz="2800" dirty="0">
                <a:solidFill>
                  <a:srgbClr val="C00000"/>
                </a:solidFill>
                <a:latin typeface="Calibri"/>
                <a:cs typeface="Arial"/>
              </a:rPr>
              <a:t>Pharmaceuticals</a:t>
            </a:r>
            <a:r>
              <a:rPr lang="en-US" sz="2800" dirty="0">
                <a:latin typeface="Calibri"/>
                <a:cs typeface="Arial"/>
              </a:rPr>
              <a:t>​</a:t>
            </a:r>
          </a:p>
          <a:p>
            <a:pPr marL="685800" lvl="1" indent="-228600">
              <a:spcBef>
                <a:spcPts val="0"/>
              </a:spcBef>
              <a:spcAft>
                <a:spcPts val="800"/>
              </a:spcAft>
              <a:buFont typeface="Courier New"/>
              <a:buChar char="o"/>
            </a:pPr>
            <a:r>
              <a:rPr lang="en-US" sz="2800" dirty="0">
                <a:solidFill>
                  <a:srgbClr val="C00000"/>
                </a:solidFill>
                <a:latin typeface="Calibri"/>
                <a:cs typeface="Arial"/>
              </a:rPr>
              <a:t>Financial Services</a:t>
            </a:r>
            <a:r>
              <a:rPr lang="en-US" sz="2800" dirty="0">
                <a:latin typeface="Calibri"/>
                <a:cs typeface="Arial"/>
              </a:rPr>
              <a:t>​</a:t>
            </a:r>
          </a:p>
          <a:p>
            <a:pPr marL="685800" lvl="1" indent="-228600">
              <a:spcBef>
                <a:spcPts val="0"/>
              </a:spcBef>
              <a:spcAft>
                <a:spcPts val="800"/>
              </a:spcAft>
              <a:buFont typeface="Courier New"/>
              <a:buChar char="o"/>
            </a:pPr>
            <a:r>
              <a:rPr lang="en-US" sz="2800" dirty="0">
                <a:solidFill>
                  <a:srgbClr val="C00000"/>
                </a:solidFill>
                <a:latin typeface="Calibri"/>
                <a:cs typeface="Arial"/>
              </a:rPr>
              <a:t>Online retailing/ retailing</a:t>
            </a:r>
          </a:p>
          <a:p>
            <a:pPr marL="685800" lvl="1" indent="-228600">
              <a:spcBef>
                <a:spcPts val="0"/>
              </a:spcBef>
              <a:spcAft>
                <a:spcPts val="800"/>
              </a:spcAft>
              <a:buFont typeface="Courier New"/>
              <a:buChar char="o"/>
            </a:pPr>
            <a:r>
              <a:rPr lang="en-US" sz="2800">
                <a:solidFill>
                  <a:srgbClr val="C00000"/>
                </a:solidFill>
                <a:latin typeface="Calibri"/>
                <a:cs typeface="Arial"/>
              </a:rPr>
              <a:t>Another of your choice</a:t>
            </a:r>
            <a:endParaRPr lang="en-US" sz="2800" dirty="0">
              <a:solidFill>
                <a:srgbClr val="C00000"/>
              </a:solidFill>
              <a:latin typeface="Calibri"/>
              <a:cs typeface="Arial"/>
            </a:endParaRPr>
          </a:p>
          <a:p>
            <a:pPr marL="342900" indent="-342900">
              <a:spcBef>
                <a:spcPts val="0"/>
              </a:spcBef>
              <a:spcAft>
                <a:spcPts val="800"/>
              </a:spcAft>
              <a:buFont typeface="Arial"/>
              <a:buChar char="•"/>
            </a:pPr>
            <a:r>
              <a:rPr lang="en-US" sz="2800" dirty="0">
                <a:solidFill>
                  <a:srgbClr val="C00000"/>
                </a:solidFill>
                <a:latin typeface="Calibri"/>
                <a:cs typeface="Calibri"/>
              </a:rPr>
              <a:t>Discuss examples of environmental challenges and how some companies in these sectors have responded to these</a:t>
            </a:r>
          </a:p>
          <a:p>
            <a:pPr marL="228600" indent="-228600">
              <a:spcBef>
                <a:spcPts val="0"/>
              </a:spcBef>
              <a:spcAft>
                <a:spcPts val="800"/>
              </a:spcAft>
              <a:buFont typeface=""/>
              <a:buChar char="•"/>
            </a:pPr>
            <a:endParaRPr lang="en-US" sz="2000" dirty="0">
              <a:solidFill>
                <a:srgbClr val="C00000"/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33B459-EB95-5DA0-4100-8782720F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cs typeface="Calibri"/>
              </a:rPr>
              <a:t>The global auto industry</a:t>
            </a:r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5289A27-4827-68E6-2F43-57111434FD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1B8D4B4-6C68-D271-C85C-44F26E748405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sz="2800" dirty="0">
                <a:cs typeface="Calibri"/>
              </a:rPr>
              <a:t> Examine the data pack on the car industry online and identify the key environmental factors that affect </a:t>
            </a:r>
            <a:endParaRPr lang="en-US" dirty="0">
              <a:cs typeface="Calibri"/>
            </a:endParaRPr>
          </a:p>
          <a:p>
            <a:r>
              <a:rPr lang="en-US" sz="2800" dirty="0">
                <a:cs typeface="Calibri"/>
              </a:rPr>
              <a:t>a) the global car industry</a:t>
            </a:r>
          </a:p>
          <a:p>
            <a:r>
              <a:rPr lang="en-US" sz="2800" dirty="0">
                <a:cs typeface="Calibri"/>
              </a:rPr>
              <a:t>b) the  EV sector</a:t>
            </a:r>
          </a:p>
          <a:p>
            <a:endParaRPr lang="en-US" sz="2800" dirty="0">
              <a:cs typeface="Calibri"/>
            </a:endParaRPr>
          </a:p>
          <a:p>
            <a:r>
              <a:rPr lang="en-US" sz="2800" dirty="0">
                <a:cs typeface="Calibri"/>
              </a:rPr>
              <a:t>What are your findings?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78880A-9578-4AE2-DBDD-C196E3B3E4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374ACA-AEE1-1AFA-3232-C00E2BCEDB0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79C8E572-4B53-4EE8-A6BB-1CCD7AA77757}" type="slidenum">
              <a:rPr lang="en-GB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682618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Title 3">
            <a:extLst>
              <a:ext uri="{FF2B5EF4-FFF2-40B4-BE49-F238E27FC236}">
                <a16:creationId xmlns:a16="http://schemas.microsoft.com/office/drawing/2014/main" xmlns="" id="{1311138C-515F-C22D-4867-EF174DBD17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cs typeface="Calibri"/>
              </a:rPr>
              <a:t>How organizations can respond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CC1B8B22-132C-D253-454C-FDBB7BAD63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1DDC288-28C4-186A-AE75-39B71AAAAD4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By analyzing the external environment (known as environmental scanning ) organizations can determine the potential impact on the company ( forecasting and diagnosis ) to then determine their response.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Opportunities and threats 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Scenarios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Title 3">
            <a:extLst>
              <a:ext uri="{FF2B5EF4-FFF2-40B4-BE49-F238E27FC236}">
                <a16:creationId xmlns:a16="http://schemas.microsoft.com/office/drawing/2014/main" xmlns="" id="{4E0862F0-3A07-DBD5-BADE-22DC1A39E5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RECENT MACRO SHOCKS 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FA33AFB-56D9-3BF3-15E3-65D1F5E061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332490"/>
            <a:ext cx="7840662" cy="5370944"/>
          </a:xfrm>
        </p:spPr>
        <p:txBody>
          <a:bodyPr lIns="121920" tIns="60960" rIns="121920" bIns="60960" rtlCol="0">
            <a:normAutofit/>
          </a:bodyPr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400" b="0" dirty="0">
                <a:cs typeface="Calibri"/>
              </a:rPr>
              <a:t>COVID 19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400" b="0" dirty="0">
                <a:cs typeface="Calibri"/>
              </a:rPr>
              <a:t>Brexit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400" b="0" dirty="0">
                <a:cs typeface="Calibri"/>
              </a:rPr>
              <a:t>Icelandic volcanic eruption 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endParaRPr lang="en-US" sz="2400" b="0">
              <a:cs typeface="Calibri"/>
            </a:endParaRP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400" b="0" dirty="0">
                <a:cs typeface="Calibri"/>
              </a:rPr>
              <a:t>Question : How did companies respond to these shocks and how these affected them in the long term?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400" b="0" dirty="0">
                <a:cs typeface="Calibri"/>
              </a:rPr>
              <a:t>Winners or losers?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976B81C-55F9-84FA-EEF8-12F6310B7F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5764" y="1091837"/>
            <a:ext cx="9030456" cy="5769914"/>
          </a:xfrm>
        </p:spPr>
        <p:txBody>
          <a:bodyPr/>
          <a:lstStyle/>
          <a:p>
            <a:endParaRPr lang="en-US" sz="2800"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Title 3">
            <a:extLst>
              <a:ext uri="{FF2B5EF4-FFF2-40B4-BE49-F238E27FC236}">
                <a16:creationId xmlns:a16="http://schemas.microsoft.com/office/drawing/2014/main" xmlns="" id="{23A54607-9D03-4DCB-1F5C-7FF9A66188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Dimensions of environmental turbulence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9D06702-1583-4FBE-8F3A-AC6CE47D87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540307"/>
            <a:ext cx="7840662" cy="3971638"/>
          </a:xfrm>
        </p:spPr>
        <p:txBody>
          <a:bodyPr lIns="121920" tIns="60960" rIns="121920" bIns="60960" rtlCol="0">
            <a:normAutofit/>
          </a:bodyPr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b="0">
                <a:cs typeface="Calibri"/>
              </a:rPr>
              <a:t>Dynamism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b="0">
                <a:cs typeface="Calibri"/>
              </a:rPr>
              <a:t>Complexity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b="0">
                <a:cs typeface="Calibri"/>
              </a:rPr>
              <a:t>Unpredictability</a:t>
            </a:r>
            <a:endParaRPr lang="en-US" sz="28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C3D3F99-DCCB-C9D0-ED34-1B926BB273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3304110"/>
            <a:ext cx="9030456" cy="2213750"/>
          </a:xfrm>
        </p:spPr>
        <p:txBody>
          <a:bodyPr/>
          <a:lstStyle/>
          <a:p>
            <a:pPr marL="285750" indent="-285750">
              <a:buChar char="•"/>
            </a:pPr>
            <a:endParaRPr lang="en-US">
              <a:cs typeface="Calibri"/>
            </a:endParaRPr>
          </a:p>
          <a:p>
            <a:pPr marL="285750" indent="-285750">
              <a:buChar char="•"/>
            </a:pPr>
            <a:endParaRPr lang="en-US">
              <a:cs typeface="Calibri"/>
            </a:endParaRPr>
          </a:p>
          <a:p>
            <a:pPr marL="285750" indent="-285750">
              <a:buChar char="•"/>
            </a:pPr>
            <a:endParaRPr lang="en-US"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1297261-D20A-E254-9959-9EE28323037B}"/>
              </a:ext>
            </a:extLst>
          </p:cNvPr>
          <p:cNvGraphicFramePr>
            <a:graphicFrameLocks noGrp="1"/>
          </p:cNvGraphicFramePr>
          <p:nvPr/>
        </p:nvGraphicFramePr>
        <p:xfrm>
          <a:off x="2506337" y="495759"/>
          <a:ext cx="6999312" cy="5396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9040">
                  <a:extLst>
                    <a:ext uri="{9D8B030D-6E8A-4147-A177-3AD203B41FA5}">
                      <a16:colId xmlns:a16="http://schemas.microsoft.com/office/drawing/2014/main" xmlns="" val="3494674415"/>
                    </a:ext>
                  </a:extLst>
                </a:gridCol>
                <a:gridCol w="3450272">
                  <a:extLst>
                    <a:ext uri="{9D8B030D-6E8A-4147-A177-3AD203B41FA5}">
                      <a16:colId xmlns:a16="http://schemas.microsoft.com/office/drawing/2014/main" xmlns="" val="626168407"/>
                    </a:ext>
                  </a:extLst>
                </a:gridCol>
              </a:tblGrid>
              <a:tr h="2698075">
                <a:tc>
                  <a:txBody>
                    <a:bodyPr/>
                    <a:lstStyle/>
                    <a:p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lvl="0">
                        <a:buNone/>
                      </a:pPr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lvl="0">
                        <a:buNone/>
                      </a:pPr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lvl="0">
                        <a:buNone/>
                      </a:pPr>
                      <a:r>
                        <a:rPr lang="en-US" sz="240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</a:rPr>
                        <a:t>Examples</a:t>
                      </a:r>
                    </a:p>
                    <a:p>
                      <a:pPr lvl="0">
                        <a:buNone/>
                      </a:pPr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  <a:p>
                      <a:pPr lvl="0">
                        <a:buNone/>
                      </a:pPr>
                      <a:r>
                        <a:rPr lang="en-US" sz="2400" b="1" i="0" u="none" strike="noStrike" noProof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Examples</a:t>
                      </a:r>
                    </a:p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27271441"/>
                  </a:ext>
                </a:extLst>
              </a:tr>
              <a:tr h="2698075">
                <a:tc>
                  <a:txBody>
                    <a:bodyPr/>
                    <a:lstStyle/>
                    <a:p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lvl="0">
                        <a:buNone/>
                      </a:pPr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  <a:p>
                      <a:pPr lvl="0">
                        <a:buNone/>
                      </a:pPr>
                      <a:r>
                        <a:rPr lang="en-US" sz="2400" b="1" i="0" u="none" strike="noStrike" noProof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Examples</a:t>
                      </a:r>
                    </a:p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lvl="0">
                        <a:buNone/>
                      </a:pPr>
                      <a:endParaRPr lang="en-US" sz="24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  <a:p>
                      <a:pPr lvl="0">
                        <a:buNone/>
                      </a:pPr>
                      <a:r>
                        <a:rPr lang="en-US" sz="2400" b="1" i="0" u="none" strike="noStrike" noProof="0">
                          <a:solidFill>
                            <a:srgbClr val="002060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Examples</a:t>
                      </a:r>
                    </a:p>
                    <a:p>
                      <a:pPr lvl="0">
                        <a:buNone/>
                      </a:pPr>
                      <a:endParaRPr lang="en-US" sz="2400" b="1" i="0" u="none" strike="noStrike" noProof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Calibri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15069845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58E575A-038A-4420-37DD-79FB960A4511}"/>
              </a:ext>
            </a:extLst>
          </p:cNvPr>
          <p:cNvSpPr txBox="1"/>
          <p:nvPr/>
        </p:nvSpPr>
        <p:spPr>
          <a:xfrm rot="5400000" flipV="1">
            <a:off x="52194" y="3000872"/>
            <a:ext cx="2561572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ea typeface="Calibri"/>
                <a:cs typeface="Calibri"/>
              </a:rPr>
              <a:t>Environmental  Change</a:t>
            </a:r>
            <a:endParaRPr lang="en-US" sz="240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01873F-0D0B-B20D-EAE7-2149F2858E97}"/>
              </a:ext>
            </a:extLst>
          </p:cNvPr>
          <p:cNvSpPr txBox="1"/>
          <p:nvPr/>
        </p:nvSpPr>
        <p:spPr>
          <a:xfrm>
            <a:off x="3956138" y="6315206"/>
            <a:ext cx="465550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ea typeface="Calibri"/>
                <a:cs typeface="Calibri"/>
              </a:rPr>
              <a:t>Environmental Complexity</a:t>
            </a:r>
            <a:endParaRPr lang="en-US" sz="2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AE963F8-FA9E-C05D-93C3-3391A9217919}"/>
              </a:ext>
            </a:extLst>
          </p:cNvPr>
          <p:cNvSpPr txBox="1"/>
          <p:nvPr/>
        </p:nvSpPr>
        <p:spPr>
          <a:xfrm>
            <a:off x="2849671" y="1169096"/>
            <a:ext cx="256783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ea typeface="Calibri"/>
                <a:cs typeface="Calibri"/>
              </a:rPr>
              <a:t>Simple and Stable</a:t>
            </a:r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C2DE684-3156-BDAE-04BE-60A9837E0A17}"/>
              </a:ext>
            </a:extLst>
          </p:cNvPr>
          <p:cNvSpPr txBox="1"/>
          <p:nvPr/>
        </p:nvSpPr>
        <p:spPr>
          <a:xfrm>
            <a:off x="6378217" y="698041"/>
            <a:ext cx="2494765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ea typeface="Calibri"/>
                <a:cs typeface="Calibri"/>
              </a:rPr>
              <a:t>Complex and Stable</a:t>
            </a:r>
            <a:endParaRPr lang="en-US" sz="2400" err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D25577F-40E5-3818-F775-B6534DBD18AF}"/>
              </a:ext>
            </a:extLst>
          </p:cNvPr>
          <p:cNvSpPr txBox="1"/>
          <p:nvPr/>
        </p:nvSpPr>
        <p:spPr>
          <a:xfrm>
            <a:off x="2682658" y="3799562"/>
            <a:ext cx="294361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ea typeface="Calibri"/>
                <a:cs typeface="Calibri"/>
              </a:rPr>
              <a:t>Simple and Unstable</a:t>
            </a:r>
            <a:endParaRPr lang="en-US" sz="2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53D0567-ECFF-F48F-06D3-B8E2DE7450C3}"/>
              </a:ext>
            </a:extLst>
          </p:cNvPr>
          <p:cNvSpPr txBox="1"/>
          <p:nvPr/>
        </p:nvSpPr>
        <p:spPr>
          <a:xfrm>
            <a:off x="6242137" y="3422074"/>
            <a:ext cx="2843030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ea typeface="Calibri"/>
                <a:cs typeface="Calibri"/>
              </a:rPr>
              <a:t>Complex and Unstable</a:t>
            </a:r>
            <a:endParaRPr 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AD3A028-40D8-1BA2-14D7-4A65EF3289A9}"/>
              </a:ext>
            </a:extLst>
          </p:cNvPr>
          <p:cNvSpPr txBox="1"/>
          <p:nvPr/>
        </p:nvSpPr>
        <p:spPr>
          <a:xfrm>
            <a:off x="1657389" y="1072523"/>
            <a:ext cx="4107456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>
                <a:cs typeface="Calibri"/>
              </a:rPr>
              <a:t>Stable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A3F4CD6-F028-7182-E02E-6FF04E1F56FC}"/>
              </a:ext>
            </a:extLst>
          </p:cNvPr>
          <p:cNvSpPr txBox="1"/>
          <p:nvPr/>
        </p:nvSpPr>
        <p:spPr>
          <a:xfrm>
            <a:off x="1515072" y="4875467"/>
            <a:ext cx="1527673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>
                <a:cs typeface="Calibri"/>
              </a:rPr>
              <a:t>Unstable</a:t>
            </a:r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136EA2B-2EBF-B54B-6024-29E56E23030B}"/>
              </a:ext>
            </a:extLst>
          </p:cNvPr>
          <p:cNvSpPr txBox="1"/>
          <p:nvPr/>
        </p:nvSpPr>
        <p:spPr>
          <a:xfrm>
            <a:off x="2933053" y="5923200"/>
            <a:ext cx="118798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>
                <a:cs typeface="Calibri"/>
              </a:rPr>
              <a:t>Simple</a:t>
            </a:r>
            <a:endParaRPr lang="en-US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D79AE7E-2C06-00DC-6C80-650030A9ABAF}"/>
              </a:ext>
            </a:extLst>
          </p:cNvPr>
          <p:cNvSpPr txBox="1"/>
          <p:nvPr/>
        </p:nvSpPr>
        <p:spPr>
          <a:xfrm>
            <a:off x="7713695" y="5914524"/>
            <a:ext cx="138078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>
                <a:cs typeface="Calibri"/>
              </a:rPr>
              <a:t>Complex</a:t>
            </a:r>
            <a:endParaRPr lang="en-US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C124DE5-3C79-C5C8-95ED-61D542A87C54}"/>
              </a:ext>
            </a:extLst>
          </p:cNvPr>
          <p:cNvSpPr txBox="1"/>
          <p:nvPr/>
        </p:nvSpPr>
        <p:spPr>
          <a:xfrm>
            <a:off x="2505205" y="2150301"/>
            <a:ext cx="3657600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cs typeface="Calibri"/>
              </a:rPr>
              <a:t>Soft Drinks</a:t>
            </a:r>
          </a:p>
          <a:p>
            <a:r>
              <a:rPr lang="en-US" sz="2400">
                <a:cs typeface="Calibri"/>
              </a:rPr>
              <a:t>Container manufacturers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C93206D-557F-03E2-4677-5A76DD383C96}"/>
              </a:ext>
            </a:extLst>
          </p:cNvPr>
          <p:cNvSpPr txBox="1"/>
          <p:nvPr/>
        </p:nvSpPr>
        <p:spPr>
          <a:xfrm>
            <a:off x="6242329" y="2011757"/>
            <a:ext cx="4241956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>
                <a:cs typeface="Calibri"/>
              </a:rPr>
              <a:t>Universities</a:t>
            </a:r>
          </a:p>
          <a:p>
            <a:r>
              <a:rPr lang="en-US" sz="2400">
                <a:cs typeface="Calibri"/>
              </a:rPr>
              <a:t>Chemicals </a:t>
            </a:r>
          </a:p>
          <a:p>
            <a:r>
              <a:rPr lang="en-US" sz="2400">
                <a:cs typeface="Calibri"/>
              </a:rPr>
              <a:t>Insurance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A986CDE-6B3B-912C-3B77-E7C14ADED691}"/>
              </a:ext>
            </a:extLst>
          </p:cNvPr>
          <p:cNvSpPr txBox="1"/>
          <p:nvPr/>
        </p:nvSpPr>
        <p:spPr>
          <a:xfrm>
            <a:off x="3162822" y="4739014"/>
            <a:ext cx="1941533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cs typeface="Calibri"/>
              </a:rPr>
              <a:t>Fashion</a:t>
            </a:r>
          </a:p>
          <a:p>
            <a:pPr algn="l"/>
            <a:r>
              <a:rPr lang="en-US" sz="2400">
                <a:cs typeface="Calibri"/>
              </a:rPr>
              <a:t>Toys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B2A91E6-13B1-E4AF-01EF-74B9966A297F}"/>
              </a:ext>
            </a:extLst>
          </p:cNvPr>
          <p:cNvSpPr txBox="1"/>
          <p:nvPr/>
        </p:nvSpPr>
        <p:spPr>
          <a:xfrm>
            <a:off x="6530613" y="4711304"/>
            <a:ext cx="2547338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cs typeface="Calibri"/>
              </a:rPr>
              <a:t>Oil Telecoms</a:t>
            </a:r>
          </a:p>
          <a:p>
            <a:r>
              <a:rPr lang="en-US" sz="2400">
                <a:cs typeface="Calibri"/>
              </a:rPr>
              <a:t>Aerospace </a:t>
            </a:r>
          </a:p>
          <a:p>
            <a:r>
              <a:rPr lang="en-US" sz="2400">
                <a:cs typeface="Calibri"/>
              </a:rPr>
              <a:t>Health care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00A1119-B4E4-BC22-B4B3-B840586889A7}"/>
              </a:ext>
            </a:extLst>
          </p:cNvPr>
          <p:cNvSpPr txBox="1"/>
          <p:nvPr/>
        </p:nvSpPr>
        <p:spPr>
          <a:xfrm>
            <a:off x="5354876" y="2776603"/>
            <a:ext cx="1116904" cy="10438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FAB946E-C53E-DDC4-5416-29215AE26D33}"/>
              </a:ext>
            </a:extLst>
          </p:cNvPr>
          <p:cNvSpPr txBox="1"/>
          <p:nvPr/>
        </p:nvSpPr>
        <p:spPr>
          <a:xfrm>
            <a:off x="5344437" y="2578274"/>
            <a:ext cx="1200411" cy="12839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xmlns="" id="{AF9D5FCD-DF66-0C02-C841-9DF81524C834}"/>
              </a:ext>
            </a:extLst>
          </p:cNvPr>
          <p:cNvCxnSpPr/>
          <p:nvPr/>
        </p:nvCxnSpPr>
        <p:spPr>
          <a:xfrm>
            <a:off x="5301119" y="2613243"/>
            <a:ext cx="1219200" cy="1219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02124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Title 1">
            <a:extLst>
              <a:ext uri="{FF2B5EF4-FFF2-40B4-BE49-F238E27FC236}">
                <a16:creationId xmlns:a16="http://schemas.microsoft.com/office/drawing/2014/main" xmlns="" id="{9F6AEA52-B16D-6639-E7AD-4C9578EB6C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Some useful sources</a:t>
            </a:r>
          </a:p>
        </p:txBody>
      </p:sp>
      <p:sp>
        <p:nvSpPr>
          <p:cNvPr id="194562" name="Text Placeholder 2">
            <a:extLst>
              <a:ext uri="{FF2B5EF4-FFF2-40B4-BE49-F238E27FC236}">
                <a16:creationId xmlns:a16="http://schemas.microsoft.com/office/drawing/2014/main" xmlns="" id="{40B79D85-3BE5-C4FC-4D7C-69DD3F0CC2B5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altLang="en-US"/>
              <a:t>Sources you need to know about…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EC8C580-9E93-A978-2A32-B799C127F5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pic>
        <p:nvPicPr>
          <p:cNvPr id="194564" name="Picture 6">
            <a:hlinkClick r:id="rId2"/>
            <a:extLst>
              <a:ext uri="{FF2B5EF4-FFF2-40B4-BE49-F238E27FC236}">
                <a16:creationId xmlns:a16="http://schemas.microsoft.com/office/drawing/2014/main" xmlns="" id="{95B3F9C2-459C-1530-D210-036BCB7B9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688" r="1373" b="11610"/>
          <a:stretch>
            <a:fillRect/>
          </a:stretch>
        </p:blipFill>
        <p:spPr bwMode="auto">
          <a:xfrm>
            <a:off x="3956050" y="4157663"/>
            <a:ext cx="44069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65" name="Picture 8">
            <a:hlinkClick r:id="rId4"/>
            <a:extLst>
              <a:ext uri="{FF2B5EF4-FFF2-40B4-BE49-F238E27FC236}">
                <a16:creationId xmlns:a16="http://schemas.microsoft.com/office/drawing/2014/main" xmlns="" id="{B8E4BF76-EABC-732B-0483-31196CC2C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89" r="1311" b="6924"/>
          <a:stretch>
            <a:fillRect/>
          </a:stretch>
        </p:blipFill>
        <p:spPr bwMode="auto">
          <a:xfrm>
            <a:off x="5520569" y="1718205"/>
            <a:ext cx="3648075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66" name="Picture 3">
            <a:hlinkClick r:id="rId6"/>
            <a:extLst>
              <a:ext uri="{FF2B5EF4-FFF2-40B4-BE49-F238E27FC236}">
                <a16:creationId xmlns:a16="http://schemas.microsoft.com/office/drawing/2014/main" xmlns="" id="{1FAEBF20-8BE8-3564-483A-AC0B845BD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8594" y="1798184"/>
            <a:ext cx="35020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3">
            <a:extLst>
              <a:ext uri="{FF2B5EF4-FFF2-40B4-BE49-F238E27FC236}">
                <a16:creationId xmlns:a16="http://schemas.microsoft.com/office/drawing/2014/main" xmlns="" id="{5686F80B-DC2D-149E-66F4-6F9E77395D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Surveys</a:t>
            </a:r>
            <a:endParaRPr lang="en-US" altLang="en-US" sz="2400"/>
          </a:p>
        </p:txBody>
      </p:sp>
      <p:sp>
        <p:nvSpPr>
          <p:cNvPr id="195586" name="Text Placeholder 2">
            <a:extLst>
              <a:ext uri="{FF2B5EF4-FFF2-40B4-BE49-F238E27FC236}">
                <a16:creationId xmlns:a16="http://schemas.microsoft.com/office/drawing/2014/main" xmlns="" id="{B48E0FDF-4CB5-DEA6-5D4C-B946A9237046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altLang="en-US">
              <a:ea typeface="Calibri"/>
              <a:cs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799778D-6F5B-A878-3360-763D05EB2A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pic>
        <p:nvPicPr>
          <p:cNvPr id="195588" name="Content Placeholder 4">
            <a:hlinkClick r:id="rId2"/>
            <a:extLst>
              <a:ext uri="{FF2B5EF4-FFF2-40B4-BE49-F238E27FC236}">
                <a16:creationId xmlns:a16="http://schemas.microsoft.com/office/drawing/2014/main" xmlns="" id="{9B4BF2F4-FD59-8795-B535-AEE6F77BF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464" r="6041" b="7426"/>
          <a:stretch>
            <a:fillRect/>
          </a:stretch>
        </p:blipFill>
        <p:spPr bwMode="auto">
          <a:xfrm>
            <a:off x="246352" y="1719695"/>
            <a:ext cx="7739062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3">
            <a:extLst>
              <a:ext uri="{FF2B5EF4-FFF2-40B4-BE49-F238E27FC236}">
                <a16:creationId xmlns:a16="http://schemas.microsoft.com/office/drawing/2014/main" xmlns="" id="{2AF89975-1AB8-01F1-AD7A-C9E9BE1357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To summarise we have covered how to</a:t>
            </a:r>
            <a:endParaRPr lang="en-US" alt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2E812BF-8818-5335-05AD-B5139DB799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152" y="1528567"/>
            <a:ext cx="7840662" cy="5176982"/>
          </a:xfrm>
        </p:spPr>
        <p:txBody>
          <a:bodyPr lIns="121920" tIns="60960" rIns="121920" bIns="60960" rtlCol="0">
            <a:normAutofit/>
          </a:bodyPr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b="0">
                <a:ea typeface="Calibri"/>
                <a:cs typeface="Calibri"/>
              </a:rPr>
              <a:t>To analyze the impact of external factors on organizations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b="0">
                <a:ea typeface="Calibri"/>
                <a:cs typeface="Calibri"/>
              </a:rPr>
              <a:t>To consider how organizations might respond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b="0">
                <a:ea typeface="Calibri"/>
                <a:cs typeface="Calibri"/>
              </a:rPr>
              <a:t>To discuss macro shocks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b="0">
                <a:ea typeface="Calibri"/>
                <a:cs typeface="Calibri"/>
              </a:rPr>
              <a:t>To examine sources of information to support the above</a:t>
            </a:r>
            <a:endParaRPr lang="en-US" sz="28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EF263EA-FEC5-6A71-C2A5-2E07C1D0FD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582" y="1720230"/>
            <a:ext cx="9030456" cy="5081641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endParaRPr lang="en-US" sz="2000">
              <a:ea typeface="Calibri"/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endParaRPr lang="en-US" sz="2000"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itle 3">
            <a:extLst>
              <a:ext uri="{FF2B5EF4-FFF2-40B4-BE49-F238E27FC236}">
                <a16:creationId xmlns:a16="http://schemas.microsoft.com/office/drawing/2014/main" xmlns="" id="{41C518A3-58C1-7C33-7BBD-EE7CEDC15E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ea typeface="Calibri"/>
                <a:cs typeface="Calibri"/>
              </a:rPr>
              <a:t>Setting Expectations -a reminder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BEAAE929-8810-A8A0-8250-F5A0E48C09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GB">
              <a:ea typeface="Calibri"/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endParaRPr lang="en-GB"/>
          </a:p>
          <a:p>
            <a:pPr fontAlgn="auto">
              <a:spcBef>
                <a:spcPts val="0"/>
              </a:spcBef>
              <a:defRPr/>
            </a:pPr>
            <a:endParaRPr lang="en-GB"/>
          </a:p>
          <a:p>
            <a:pPr fontAlgn="auto">
              <a:spcBef>
                <a:spcPts val="0"/>
              </a:spcBef>
              <a:defRPr/>
            </a:pPr>
            <a:endParaRPr lang="en-GB"/>
          </a:p>
          <a:p>
            <a:pPr fontAlgn="auto">
              <a:spcBef>
                <a:spcPts val="0"/>
              </a:spcBef>
              <a:defRPr/>
            </a:pPr>
            <a:endParaRPr lang="en-GB"/>
          </a:p>
          <a:p>
            <a:pPr fontAlgn="auto">
              <a:spcBef>
                <a:spcPts val="0"/>
              </a:spcBef>
              <a:defRPr/>
            </a:pPr>
            <a:endParaRPr lang="en-GB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xmlns="" id="{EE2DEDF7-D4DE-10F7-50F2-F4EECBC86F04}"/>
              </a:ext>
            </a:extLst>
          </p:cNvPr>
          <p:cNvSpPr txBox="1">
            <a:spLocks/>
          </p:cNvSpPr>
          <p:nvPr/>
        </p:nvSpPr>
        <p:spPr bwMode="auto">
          <a:xfrm rot="-10800000" flipV="1">
            <a:off x="566738" y="2676929"/>
            <a:ext cx="7840662" cy="193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rtl="0" fontAlgn="base">
              <a:spcBef>
                <a:spcPct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indent="-180975" algn="l" rtl="0" fontAlgn="base">
              <a:spcBef>
                <a:spcPct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6575" indent="-180975" algn="l" rtl="0" fontAlgn="base">
              <a:spcBef>
                <a:spcPct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80975" algn="l" rtl="0" fontAlgn="base">
              <a:spcBef>
                <a:spcPct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defRPr/>
            </a:pPr>
            <a:r>
              <a:rPr lang="en-GB" sz="2000"/>
              <a:t>Active participation and discussion is great for building professional skills</a:t>
            </a:r>
            <a:endParaRPr lang="en-GB" sz="2000">
              <a:ea typeface="Calibri"/>
              <a:cs typeface="Calibri"/>
            </a:endParaRPr>
          </a:p>
          <a:p>
            <a:pPr eaLnBrk="1" fontAlgn="auto" hangingPunct="1">
              <a:spcBef>
                <a:spcPts val="0"/>
              </a:spcBef>
              <a:defRPr/>
            </a:pPr>
            <a:endParaRPr lang="en-GB" sz="2000">
              <a:ea typeface="Calibri"/>
              <a:cs typeface="Calibri"/>
            </a:endParaRPr>
          </a:p>
          <a:p>
            <a:pPr eaLnBrk="1" fontAlgn="auto" hangingPunct="1">
              <a:spcBef>
                <a:spcPts val="0"/>
              </a:spcBef>
              <a:defRPr/>
            </a:pPr>
            <a:r>
              <a:rPr lang="en-GB" sz="2000"/>
              <a:t>Sharing our experiences and observations will accelerate the learning process</a:t>
            </a:r>
            <a:endParaRPr lang="en-GB" sz="2000">
              <a:ea typeface="Calibri"/>
              <a:cs typeface="Calibri"/>
            </a:endParaRPr>
          </a:p>
          <a:p>
            <a:pPr eaLnBrk="1" fontAlgn="auto" hangingPunct="1">
              <a:spcBef>
                <a:spcPts val="0"/>
              </a:spcBef>
              <a:defRPr/>
            </a:pPr>
            <a:endParaRPr lang="en-GB" sz="2000">
              <a:ea typeface="Calibri"/>
              <a:cs typeface="Calibri"/>
            </a:endParaRPr>
          </a:p>
          <a:p>
            <a:pPr eaLnBrk="1" fontAlgn="auto" hangingPunct="1">
              <a:spcBef>
                <a:spcPts val="0"/>
              </a:spcBef>
              <a:defRPr/>
            </a:pPr>
            <a:r>
              <a:rPr lang="en-GB" sz="2000"/>
              <a:t>Focus on developing skills not simply describing concepts and framework</a:t>
            </a:r>
            <a:endParaRPr lang="en-GB" sz="2000">
              <a:ea typeface="Calibri"/>
              <a:cs typeface="Calibri"/>
            </a:endParaRPr>
          </a:p>
          <a:p>
            <a:pPr eaLnBrk="1" fontAlgn="auto" hangingPunct="1">
              <a:spcBef>
                <a:spcPts val="0"/>
              </a:spcBef>
              <a:defRPr/>
            </a:pPr>
            <a:endParaRPr lang="en-GB"/>
          </a:p>
          <a:p>
            <a:pPr eaLnBrk="1" fontAlgn="auto" hangingPunct="1">
              <a:spcBef>
                <a:spcPts val="0"/>
              </a:spcBef>
              <a:defRPr/>
            </a:pPr>
            <a:endParaRPr lang="en-GB"/>
          </a:p>
          <a:p>
            <a:pPr eaLnBrk="1" fontAlgn="auto" hangingPunct="1">
              <a:spcBef>
                <a:spcPts val="0"/>
              </a:spcBef>
              <a:defRPr/>
            </a:pPr>
            <a:endParaRPr lang="en-GB"/>
          </a:p>
          <a:p>
            <a:pPr eaLnBrk="1" fontAlgn="auto" hangingPunct="1">
              <a:spcBef>
                <a:spcPts val="0"/>
              </a:spcBef>
              <a:defRPr/>
            </a:pPr>
            <a:endParaRPr lang="en-GB"/>
          </a:p>
          <a:p>
            <a:pPr eaLnBrk="1" fontAlgn="auto" hangingPunct="1">
              <a:spcBef>
                <a:spcPts val="0"/>
              </a:spcBef>
              <a:defRPr/>
            </a:pP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A3D750F8-4FAF-65D3-7051-B485E2D292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sz="2000"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3">
            <a:extLst>
              <a:ext uri="{FF2B5EF4-FFF2-40B4-BE49-F238E27FC236}">
                <a16:creationId xmlns:a16="http://schemas.microsoft.com/office/drawing/2014/main" xmlns="" id="{9C422C35-BAA7-31C3-450E-45E48C9A4D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What are the objectives of this afternoon's session?</a:t>
            </a:r>
            <a:endParaRPr lang="en-US" alt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C9766AC5-A6C6-5AC8-B62C-E82C5E20E67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48022F6-14BE-C2F1-6873-807ABF266F1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ea typeface="Calibri"/>
                <a:cs typeface="Calibri"/>
              </a:rPr>
              <a:t>To identify the stakeholders in an organization and their expectations?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ea typeface="Calibri"/>
                <a:cs typeface="Calibri"/>
              </a:rPr>
              <a:t>To analyze their power and influence</a:t>
            </a:r>
            <a:endParaRPr lang="en-US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Title 3">
            <a:extLst>
              <a:ext uri="{FF2B5EF4-FFF2-40B4-BE49-F238E27FC236}">
                <a16:creationId xmlns:a16="http://schemas.microsoft.com/office/drawing/2014/main" xmlns="" id="{1422B06A-B138-6916-BE82-38B497C03E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Shareholder v Stakeholder Theory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F958BD40-2E3E-9AA8-1049-9A48714711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 i="1">
              <a:solidFill>
                <a:srgbClr val="3A3A3A"/>
              </a:solidFill>
              <a:ea typeface="Calibri"/>
              <a:cs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20ADFF-339C-B28A-7B1E-8D99735333F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ea typeface="Calibri"/>
                <a:cs typeface="Calibri"/>
              </a:rPr>
              <a:t>The business of business is business ( Friedman 1970)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>
                <a:solidFill>
                  <a:srgbClr val="3A3A3A"/>
                </a:solidFill>
                <a:ea typeface="Calibri"/>
                <a:cs typeface="Calibri"/>
              </a:rPr>
              <a:t> </a:t>
            </a:r>
            <a:r>
              <a:rPr lang="en-US" sz="2800" i="1">
                <a:solidFill>
                  <a:srgbClr val="3A3A3A"/>
                </a:solidFill>
                <a:ea typeface="Calibri"/>
                <a:cs typeface="Calibri"/>
              </a:rPr>
              <a:t>On one side of the current debate are those who argue that, to borrow Milton Friedman's phrase, "the business of business is business." This belief, most established in Anglo-Saxon economies, implies that social issues are peripheral to the challenges of corporate management. The sole legitimate purpose of business is to create shareholder vaue. </a:t>
            </a:r>
            <a:endParaRPr lang="en-US" sz="2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3">
            <a:extLst>
              <a:ext uri="{FF2B5EF4-FFF2-40B4-BE49-F238E27FC236}">
                <a16:creationId xmlns:a16="http://schemas.microsoft.com/office/drawing/2014/main" xmlns="" id="{2E9F6D29-EE86-2455-2F38-A2DB366F9D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cs typeface="Calibri"/>
              </a:rPr>
              <a:t>Who are an organization's stakeholders?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EB4FC19-DC87-A88C-FA91-C9B909F1A7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2701037"/>
            <a:ext cx="8305611" cy="3103966"/>
          </a:xfrm>
        </p:spPr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r>
              <a:rPr lang="en-US" sz="4250">
                <a:cs typeface="Arial"/>
              </a:rPr>
              <a:t>“Any group or individuals who can affect or be affected by the achievement of the organization’s objectives”  (Freeman 1984,46)</a:t>
            </a:r>
            <a:endParaRPr lang="en-US" sz="4250"/>
          </a:p>
          <a:p>
            <a:pPr fontAlgn="auto">
              <a:spcBef>
                <a:spcPts val="0"/>
              </a:spcBef>
              <a:defRPr/>
            </a:pPr>
            <a:endParaRPr lang="en-US" sz="4267"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defRPr/>
            </a:pPr>
            <a:endParaRPr lang="en-US" sz="4267"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defRPr/>
            </a:pPr>
            <a:endParaRPr lang="en-US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19826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3">
            <a:extLst>
              <a:ext uri="{FF2B5EF4-FFF2-40B4-BE49-F238E27FC236}">
                <a16:creationId xmlns:a16="http://schemas.microsoft.com/office/drawing/2014/main" xmlns="" id="{2E9F6D29-EE86-2455-2F38-A2DB366F9D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cs typeface="Calibri"/>
              </a:rPr>
              <a:t>Who are an organization's stakeholders?</a:t>
            </a:r>
            <a:endParaRPr lang="en-US" altLang="en-US"/>
          </a:p>
        </p:txBody>
      </p:sp>
      <p:pic>
        <p:nvPicPr>
          <p:cNvPr id="3" name="Online Media 2">
            <a:hlinkClick r:id="" action="ppaction://media"/>
            <a:extLst>
              <a:ext uri="{FF2B5EF4-FFF2-40B4-BE49-F238E27FC236}">
                <a16:creationId xmlns:a16="http://schemas.microsoft.com/office/drawing/2014/main" xmlns="" id="{9D08C88F-922C-036C-3F44-19305E1A8A6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6070" y="1720029"/>
            <a:ext cx="9209061" cy="4736307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20A57C2E-0AEE-3172-7ABB-350A4B9D63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Title 1">
            <a:extLst>
              <a:ext uri="{FF2B5EF4-FFF2-40B4-BE49-F238E27FC236}">
                <a16:creationId xmlns:a16="http://schemas.microsoft.com/office/drawing/2014/main" xmlns="" id="{B8E170BC-12FB-A811-A587-B16C1E0FDF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STAKEHOLDERS</a:t>
            </a:r>
            <a:endParaRPr lang="en-US" altLang="en-US"/>
          </a:p>
        </p:txBody>
      </p:sp>
      <p:sp>
        <p:nvSpPr>
          <p:cNvPr id="200706" name="Text Placeholder 2">
            <a:extLst>
              <a:ext uri="{FF2B5EF4-FFF2-40B4-BE49-F238E27FC236}">
                <a16:creationId xmlns:a16="http://schemas.microsoft.com/office/drawing/2014/main" xmlns="" id="{91A61DC4-EF73-7856-E3E1-69DC2E6B13CD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altLang="en-US">
              <a:cs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716AF10-4735-69AD-AE96-532870D5E8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4659D01-F041-79A4-AF79-9A1E5FF3082E}"/>
              </a:ext>
            </a:extLst>
          </p:cNvPr>
          <p:cNvSpPr txBox="1"/>
          <p:nvPr/>
        </p:nvSpPr>
        <p:spPr>
          <a:xfrm>
            <a:off x="1501775" y="6442075"/>
            <a:ext cx="9510713" cy="296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33">
                <a:latin typeface="+mn-lt"/>
              </a:rPr>
              <a:t>Ref: </a:t>
            </a:r>
            <a:r>
              <a:rPr lang="en-GB" sz="1333">
                <a:latin typeface="+mn-lt"/>
                <a:hlinkClick r:id="rId2"/>
              </a:rPr>
              <a:t>Stakeholders | Sustainability | Toshiba (</a:t>
            </a:r>
            <a:r>
              <a:rPr lang="en-GB" sz="1333" err="1">
                <a:latin typeface="+mn-lt"/>
                <a:hlinkClick r:id="rId2"/>
              </a:rPr>
              <a:t>global.toshiba</a:t>
            </a:r>
            <a:r>
              <a:rPr lang="en-GB" sz="1333">
                <a:latin typeface="+mn-lt"/>
                <a:hlinkClick r:id="rId2"/>
              </a:rPr>
              <a:t>)</a:t>
            </a:r>
            <a:r>
              <a:rPr lang="en-GB" sz="1333">
                <a:latin typeface="+mn-lt"/>
              </a:rPr>
              <a:t>  Accessed 13</a:t>
            </a:r>
            <a:r>
              <a:rPr lang="en-GB" sz="1333" baseline="30000">
                <a:latin typeface="+mn-lt"/>
              </a:rPr>
              <a:t>th</a:t>
            </a:r>
            <a:r>
              <a:rPr lang="en-GB" sz="1333">
                <a:latin typeface="+mn-lt"/>
              </a:rPr>
              <a:t> June 2022 </a:t>
            </a:r>
          </a:p>
        </p:txBody>
      </p:sp>
      <p:pic>
        <p:nvPicPr>
          <p:cNvPr id="1026" name="Picture 2" descr="Major Stakeholders">
            <a:extLst>
              <a:ext uri="{FF2B5EF4-FFF2-40B4-BE49-F238E27FC236}">
                <a16:creationId xmlns:a16="http://schemas.microsoft.com/office/drawing/2014/main" xmlns="" id="{ABDABF1D-5030-23FB-EBBC-733A512CB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116" y="1355214"/>
            <a:ext cx="7050167" cy="5233530"/>
          </a:xfrm>
          <a:prstGeom prst="rect">
            <a:avLst/>
          </a:prstGeom>
          <a:noFill/>
          <a:ln>
            <a:noFill/>
          </a:ln>
          <a:effectLst>
            <a:outerShdw blurRad="444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Title 3">
            <a:extLst>
              <a:ext uri="{FF2B5EF4-FFF2-40B4-BE49-F238E27FC236}">
                <a16:creationId xmlns:a16="http://schemas.microsoft.com/office/drawing/2014/main" xmlns="" id="{7905070B-CF5D-7438-A47A-C712AA1D4D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cs typeface="Calibri"/>
              </a:rPr>
              <a:t>Stakeholder expectations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B81DC9EA-D8C1-1560-83C3-638704439B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1423" y="1319106"/>
            <a:ext cx="7853577" cy="5544948"/>
          </a:xfrm>
        </p:spPr>
        <p:txBody>
          <a:bodyPr lIns="121920" tIns="60960" rIns="121920" bIns="60960"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Goods at right time, price and quality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Dividends, increased share price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Reasonable wages, good working conditions, job security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Salary, perks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Payment on time, regular orders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Fair trading practices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Loans and interest repaid on time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ea typeface="+mn-lt"/>
                <a:cs typeface="+mn-lt"/>
              </a:rPr>
              <a:t>•</a:t>
            </a:r>
            <a:r>
              <a:rPr lang="en-US" sz="2400">
                <a:cs typeface="Arial"/>
              </a:rPr>
              <a:t>Employment, wealth -Noise, pollution-lack of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cs typeface="Arial"/>
              </a:rPr>
              <a:t>Taxation, employment</a:t>
            </a:r>
            <a:endParaRPr lang="en-US" sz="24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4C71130-A504-61BC-5A94-469A02F2BF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-10800000" flipV="1">
            <a:off x="400667" y="1312890"/>
            <a:ext cx="9017541" cy="31576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3" name="Title 1">
            <a:extLst>
              <a:ext uri="{FF2B5EF4-FFF2-40B4-BE49-F238E27FC236}">
                <a16:creationId xmlns:a16="http://schemas.microsoft.com/office/drawing/2014/main" xmlns="" id="{0401A2A0-7F8B-CE70-2457-3B61F5C01C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Sometimes not what we expect</a:t>
            </a:r>
            <a:endParaRPr lang="en-US" altLang="en-US"/>
          </a:p>
        </p:txBody>
      </p:sp>
      <p:sp>
        <p:nvSpPr>
          <p:cNvPr id="202754" name="Text Placeholder 2">
            <a:extLst>
              <a:ext uri="{FF2B5EF4-FFF2-40B4-BE49-F238E27FC236}">
                <a16:creationId xmlns:a16="http://schemas.microsoft.com/office/drawing/2014/main" xmlns="" id="{BD87A2EB-9AA8-0215-949F-D5EA5C07A637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altLang="en-US">
              <a:cs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6F5A8D4-DDD3-5E5C-597C-0003613AFC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pic>
        <p:nvPicPr>
          <p:cNvPr id="202756" name="Picture 4">
            <a:hlinkClick r:id="rId2"/>
            <a:extLst>
              <a:ext uri="{FF2B5EF4-FFF2-40B4-BE49-F238E27FC236}">
                <a16:creationId xmlns:a16="http://schemas.microsoft.com/office/drawing/2014/main" xmlns="" id="{FBB433BA-B57C-E65B-05A6-AA8362CFF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607" y="1920821"/>
            <a:ext cx="5771799" cy="398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39BD501-EA25-65F6-8DF3-02B91383ABF5}"/>
              </a:ext>
            </a:extLst>
          </p:cNvPr>
          <p:cNvSpPr txBox="1"/>
          <p:nvPr/>
        </p:nvSpPr>
        <p:spPr>
          <a:xfrm>
            <a:off x="1484313" y="6259513"/>
            <a:ext cx="8875712" cy="29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>
                <a:latin typeface="+mn-lt"/>
              </a:rPr>
              <a:t>Ref:  </a:t>
            </a:r>
            <a:r>
              <a:rPr lang="en-US" sz="1333">
                <a:latin typeface="+mn-lt"/>
                <a:hlinkClick r:id="rId2"/>
              </a:rPr>
              <a:t>A running scandal and the price of power at Nike | On Point (wbur.org)</a:t>
            </a:r>
            <a:r>
              <a:rPr lang="en-US" sz="1333">
                <a:latin typeface="+mn-lt"/>
              </a:rPr>
              <a:t> Accessed Date:  8</a:t>
            </a:r>
            <a:r>
              <a:rPr lang="en-US" sz="1333" baseline="30000">
                <a:latin typeface="+mn-lt"/>
              </a:rPr>
              <a:t>th</a:t>
            </a:r>
            <a:r>
              <a:rPr lang="en-US" sz="1333">
                <a:latin typeface="+mn-lt"/>
              </a:rPr>
              <a:t> July 2022</a:t>
            </a:r>
            <a:endParaRPr lang="en-GB" sz="1333">
              <a:latin typeface="+mn-l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Title 3">
            <a:extLst>
              <a:ext uri="{FF2B5EF4-FFF2-40B4-BE49-F238E27FC236}">
                <a16:creationId xmlns:a16="http://schemas.microsoft.com/office/drawing/2014/main" xmlns="" id="{B41A8E96-CABF-973D-D6D2-CBD50E6094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cs typeface="Calibri"/>
              </a:rPr>
              <a:t>Stakeholders</a:t>
            </a:r>
            <a:endParaRPr lang="en-US" alt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54F94CF-53BA-6813-52C0-6C9550EC0D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>
              <a:solidFill>
                <a:srgbClr val="C00000"/>
              </a:solidFill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endParaRPr lang="en-US">
              <a:solidFill>
                <a:srgbClr val="C00000"/>
              </a:solidFill>
              <a:cs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90B195B-69E5-63A1-894F-CE20EC1C158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>
                <a:solidFill>
                  <a:srgbClr val="C00000"/>
                </a:solidFill>
                <a:cs typeface="Calibri"/>
              </a:rPr>
              <a:t>In groups discuss who are the University of Warwick's stakeholders ?</a:t>
            </a:r>
            <a:endParaRPr lang="en-US" sz="2800">
              <a:cs typeface="Calibri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sz="2800">
              <a:cs typeface="Calibri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>
                <a:solidFill>
                  <a:srgbClr val="C00000"/>
                </a:solidFill>
                <a:cs typeface="Calibri"/>
              </a:rPr>
              <a:t>Are they all equally important?</a:t>
            </a:r>
            <a:endParaRPr lang="en-US" sz="28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Title 4">
            <a:extLst>
              <a:ext uri="{FF2B5EF4-FFF2-40B4-BE49-F238E27FC236}">
                <a16:creationId xmlns:a16="http://schemas.microsoft.com/office/drawing/2014/main" xmlns="" id="{A85406CF-377B-2B7B-45A5-4A715AB4E7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cs typeface="Calibri"/>
              </a:rPr>
              <a:t>University Stakeholders</a:t>
            </a:r>
            <a:endParaRPr lang="en-US" altLang="en-US" sz="2400"/>
          </a:p>
        </p:txBody>
      </p:sp>
      <p:sp>
        <p:nvSpPr>
          <p:cNvPr id="204802" name="Text Placeholder 5">
            <a:extLst>
              <a:ext uri="{FF2B5EF4-FFF2-40B4-BE49-F238E27FC236}">
                <a16:creationId xmlns:a16="http://schemas.microsoft.com/office/drawing/2014/main" xmlns="" id="{117B6722-FA9C-82AC-7B7D-7E9F23432AB9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04804" name="Picture 3" descr="Several ovals of blue ovals with black text&#10;&#10;Description automatically generated">
            <a:extLst>
              <a:ext uri="{FF2B5EF4-FFF2-40B4-BE49-F238E27FC236}">
                <a16:creationId xmlns:a16="http://schemas.microsoft.com/office/drawing/2014/main" xmlns="" id="{30EF5D84-C144-001D-1AC9-7A3C915EC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199" y="1710841"/>
            <a:ext cx="10912475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6341C1-1635-4808-AB4A-B8AC0989D1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itle 3">
            <a:extLst>
              <a:ext uri="{FF2B5EF4-FFF2-40B4-BE49-F238E27FC236}">
                <a16:creationId xmlns:a16="http://schemas.microsoft.com/office/drawing/2014/main" xmlns="" id="{4C1B8568-4FEF-14E2-96D0-8A62ADABD5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cs typeface="Calibri"/>
              </a:rPr>
              <a:t>Sources of Power</a:t>
            </a:r>
            <a:endParaRPr lang="en-US" alt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1C5CCF6-9C1F-CB66-878F-3248405EE4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641986"/>
            <a:ext cx="7840662" cy="4382576"/>
          </a:xfrm>
        </p:spPr>
        <p:txBody>
          <a:bodyPr lIns="121920" tIns="60960" rIns="121920" bIns="60960" rtlCol="0">
            <a:normAutofit/>
          </a:bodyPr>
          <a:lstStyle/>
          <a:p>
            <a:pPr marL="456565" indent="-456565" fontAlgn="auto">
              <a:spcBef>
                <a:spcPts val="0"/>
              </a:spcBef>
              <a:buChar char="•"/>
              <a:defRPr/>
            </a:pPr>
            <a:r>
              <a:rPr lang="en-US"/>
              <a:t> </a:t>
            </a:r>
            <a:r>
              <a:rPr lang="en-US" sz="2800"/>
              <a:t>Hierarchy</a:t>
            </a:r>
            <a:endParaRPr lang="en-US" sz="2800">
              <a:cs typeface="Calibri"/>
            </a:endParaRPr>
          </a:p>
          <a:p>
            <a:pPr marL="456565" indent="-456565">
              <a:spcBef>
                <a:spcPts val="0"/>
              </a:spcBef>
              <a:buChar char="•"/>
              <a:defRPr/>
            </a:pPr>
            <a:r>
              <a:rPr lang="en-US" sz="2800"/>
              <a:t>Control</a:t>
            </a:r>
            <a:r>
              <a:rPr lang="en-US" sz="2800" b="0"/>
              <a:t> of </a:t>
            </a:r>
            <a:r>
              <a:rPr lang="en-US" sz="2800"/>
              <a:t>strategic resources</a:t>
            </a:r>
            <a:endParaRPr lang="en-US" sz="2800">
              <a:cs typeface="Calibri"/>
            </a:endParaRPr>
          </a:p>
          <a:p>
            <a:pPr marL="456565" indent="-456565">
              <a:spcBef>
                <a:spcPts val="0"/>
              </a:spcBef>
              <a:buChar char="•"/>
              <a:defRPr/>
            </a:pPr>
            <a:r>
              <a:rPr lang="en-US" sz="2800"/>
              <a:t>Possession</a:t>
            </a:r>
            <a:r>
              <a:rPr lang="en-US" sz="2800" b="0"/>
              <a:t> of knowledge and skills</a:t>
            </a:r>
            <a:endParaRPr lang="en-US" sz="2800">
              <a:cs typeface="Calibri"/>
            </a:endParaRPr>
          </a:p>
          <a:p>
            <a:pPr marL="456565" indent="-456565">
              <a:spcBef>
                <a:spcPts val="0"/>
              </a:spcBef>
              <a:buChar char="•"/>
              <a:defRPr/>
            </a:pPr>
            <a:r>
              <a:rPr lang="en-US" sz="2800"/>
              <a:t>Influence ( informal power)</a:t>
            </a:r>
            <a:endParaRPr lang="en-US" sz="2800" b="0">
              <a:cs typeface="Calibri"/>
            </a:endParaRPr>
          </a:p>
          <a:p>
            <a:pPr marL="356870" lvl="2" fontAlgn="auto">
              <a:spcBef>
                <a:spcPts val="0"/>
              </a:spcBef>
              <a:spcAft>
                <a:spcPts val="1600"/>
              </a:spcAft>
              <a:buFont typeface="Wingdings" charset="0"/>
              <a:buChar char="§"/>
              <a:defRPr/>
            </a:pPr>
            <a:endParaRPr lang="en-US" sz="2800">
              <a:cs typeface="Calibri"/>
            </a:endParaRPr>
          </a:p>
          <a:p>
            <a:pPr marL="356870" lvl="2" fontAlgn="auto">
              <a:spcBef>
                <a:spcPts val="0"/>
              </a:spcBef>
              <a:spcAft>
                <a:spcPts val="1600"/>
              </a:spcAft>
              <a:buFont typeface="Wingdings" charset="0"/>
              <a:buChar char="§"/>
              <a:defRPr/>
            </a:pPr>
            <a:endParaRPr lang="en-US">
              <a:cs typeface="Calibri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65F1318-40F1-A28B-7B61-D1D5B88D88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3">
            <a:extLst>
              <a:ext uri="{FF2B5EF4-FFF2-40B4-BE49-F238E27FC236}">
                <a16:creationId xmlns:a16="http://schemas.microsoft.com/office/drawing/2014/main" xmlns="" id="{7722C3CF-715C-58BB-0E0B-6C4286BC7C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Plan for next two days</a:t>
            </a:r>
            <a:endParaRPr lang="en-US" alt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4A77953-BDD5-D1E0-0B57-F6FA7C688A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720416"/>
            <a:ext cx="7840662" cy="3971637"/>
          </a:xfrm>
        </p:spPr>
        <p:txBody>
          <a:bodyPr lIns="121920" tIns="60960" rIns="121920" bIns="60960"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GB" sz="2133"/>
          </a:p>
          <a:p>
            <a:pPr fontAlgn="auto">
              <a:spcBef>
                <a:spcPts val="0"/>
              </a:spcBef>
              <a:defRPr/>
            </a:pPr>
            <a:endParaRPr lang="en-GB" sz="2800">
              <a:cs typeface="Calibri"/>
            </a:endParaRPr>
          </a:p>
          <a:p>
            <a:pPr lvl="1" fontAlgn="auto">
              <a:spcBef>
                <a:spcPts val="0"/>
              </a:spcBef>
              <a:defRPr/>
            </a:pPr>
            <a:r>
              <a:rPr lang="en-GB" sz="2800" b="1">
                <a:latin typeface="Avenir Next Demi Bold"/>
              </a:rPr>
              <a:t>Session 2: </a:t>
            </a:r>
            <a:r>
              <a:rPr lang="en-GB" sz="2800" b="1">
                <a:ea typeface="Calibri" panose="020F0502020204030204" pitchFamily="34" charset="0"/>
                <a:cs typeface="Times New Roman"/>
              </a:rPr>
              <a:t>The External Environment I: Macro-environmental trends and how they impact business </a:t>
            </a:r>
            <a:endParaRPr lang="en-GB" sz="2800" b="1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fontAlgn="auto">
              <a:spcBef>
                <a:spcPts val="0"/>
              </a:spcBef>
              <a:defRPr/>
            </a:pPr>
            <a:r>
              <a:rPr lang="en-GB" sz="2800" b="1">
                <a:latin typeface="Avenir Next Demi Bold"/>
              </a:rPr>
              <a:t>Session 3: </a:t>
            </a:r>
            <a:r>
              <a:rPr lang="en-GB" sz="2800" b="1">
                <a:ea typeface="Calibri" panose="020F0502020204030204" pitchFamily="34" charset="0"/>
                <a:cs typeface="Times New Roman"/>
              </a:rPr>
              <a:t>The External Environment II: Competition  and gaining a competitive advantage</a:t>
            </a:r>
            <a:r>
              <a:rPr lang="en-GB" sz="2800">
                <a:ea typeface="Calibri" panose="020F0502020204030204" pitchFamily="34" charset="0"/>
                <a:cs typeface="Times New Roman"/>
              </a:rPr>
              <a:t> </a:t>
            </a:r>
            <a:endParaRPr lang="en-GB" sz="28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fontAlgn="auto">
              <a:spcBef>
                <a:spcPts val="0"/>
              </a:spcBef>
              <a:defRPr/>
            </a:pPr>
            <a:endParaRPr lang="en-GB" sz="1867">
              <a:cs typeface="Times New Roman"/>
            </a:endParaRPr>
          </a:p>
          <a:p>
            <a:pPr fontAlgn="auto">
              <a:spcBef>
                <a:spcPts val="0"/>
              </a:spcBef>
              <a:defRPr/>
            </a:pPr>
            <a:endParaRPr lang="en-GB"/>
          </a:p>
          <a:p>
            <a:pPr fontAlgn="auto">
              <a:spcBef>
                <a:spcPts val="0"/>
              </a:spcBef>
              <a:defRPr/>
            </a:pP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57C018F-CE14-B1AC-9B4E-81BB48DA1B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Title 3">
            <a:extLst>
              <a:ext uri="{FF2B5EF4-FFF2-40B4-BE49-F238E27FC236}">
                <a16:creationId xmlns:a16="http://schemas.microsoft.com/office/drawing/2014/main" xmlns="" id="{1E3D204C-F307-B651-1568-44E8E7FD5D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cs typeface="Calibri"/>
              </a:rPr>
              <a:t>Stakeholder mapping</a:t>
            </a:r>
            <a:endParaRPr lang="en-US" alt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7522A8F0-38AF-4315-8C49-6ECBCE256D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 fontScale="62500" lnSpcReduction="20000"/>
          </a:bodyPr>
          <a:lstStyle/>
          <a:p>
            <a:pPr fontAlgn="auto">
              <a:spcBef>
                <a:spcPts val="0"/>
              </a:spcBef>
              <a:defRPr/>
            </a:pPr>
            <a:endParaRPr lang="en-US" sz="3700"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06A84B2-F922-FCD3-6715-517879A3F19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Char char="•"/>
            </a:pPr>
            <a:r>
              <a:rPr lang="en-US" sz="2800">
                <a:latin typeface="Arial"/>
                <a:cs typeface="Arial"/>
              </a:rPr>
              <a:t>Stakeholder Mapping is an important part of Strategy Formulation. It consists of making judgements on three issues:</a:t>
            </a:r>
            <a:endParaRPr lang="en-US" sz="2800"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latin typeface="Arial"/>
                <a:cs typeface="Arial"/>
              </a:rPr>
              <a:t>How likely each stakeholder group is to impress its expectations on the firm.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latin typeface="Arial"/>
                <a:cs typeface="Arial"/>
              </a:rPr>
              <a:t>Whether they have the means to do so - </a:t>
            </a:r>
            <a:r>
              <a:rPr lang="en-US" sz="2800">
                <a:solidFill>
                  <a:srgbClr val="00FF00"/>
                </a:solidFill>
                <a:latin typeface="Arial"/>
                <a:cs typeface="Arial"/>
              </a:rPr>
              <a:t>power of the stakeholder group.</a:t>
            </a:r>
            <a:endParaRPr lang="en-US" sz="2800">
              <a:latin typeface="Arial"/>
              <a:cs typeface="Arial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latin typeface="Arial"/>
                <a:cs typeface="Arial"/>
              </a:rPr>
              <a:t>The likely impact that stakeholder expectations will have on future strategies</a:t>
            </a:r>
            <a:endParaRPr lang="en-US" sz="28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Title 1">
            <a:extLst>
              <a:ext uri="{FF2B5EF4-FFF2-40B4-BE49-F238E27FC236}">
                <a16:creationId xmlns:a16="http://schemas.microsoft.com/office/drawing/2014/main" xmlns="" id="{2A258D0C-3325-9E2F-9687-9D6FF57437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cs typeface="Calibri"/>
              </a:rPr>
              <a:t>Stakeholder Mapping</a:t>
            </a:r>
            <a:endParaRPr lang="en-US" altLang="en-US" sz="2400"/>
          </a:p>
        </p:txBody>
      </p:sp>
      <p:sp>
        <p:nvSpPr>
          <p:cNvPr id="207874" name="Text Placeholder 2">
            <a:extLst>
              <a:ext uri="{FF2B5EF4-FFF2-40B4-BE49-F238E27FC236}">
                <a16:creationId xmlns:a16="http://schemas.microsoft.com/office/drawing/2014/main" xmlns="" id="{1EF75DF2-A4EC-5725-CCF6-D1039BA6CE29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altLang="en-US">
              <a:cs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6753642-7712-7052-5E8B-9FE30358A6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641475"/>
            <a:ext cx="9029700" cy="452755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711304A-7629-32E2-A027-99A1CFAB7632}"/>
              </a:ext>
            </a:extLst>
          </p:cNvPr>
          <p:cNvSpPr txBox="1"/>
          <p:nvPr/>
        </p:nvSpPr>
        <p:spPr>
          <a:xfrm>
            <a:off x="1487488" y="6383338"/>
            <a:ext cx="8545512" cy="296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33" u="sng">
                <a:latin typeface="+mn-lt"/>
                <a:hlinkClick r:id="rId2"/>
              </a:rPr>
              <a:t>Ref:  </a:t>
            </a:r>
            <a:r>
              <a:rPr lang="en-US" sz="1333">
                <a:solidFill>
                  <a:srgbClr val="0563C1"/>
                </a:solidFill>
                <a:latin typeface="+mn-lt"/>
                <a:hlinkClick r:id="rId2"/>
              </a:rPr>
              <a:t>5 Steps to Stakeholder Engagement in Your Strategic Plan (smestrategy.net)</a:t>
            </a:r>
            <a:r>
              <a:rPr lang="en-US" sz="1333">
                <a:latin typeface="+mn-lt"/>
              </a:rPr>
              <a:t>  Accessed Date: 13</a:t>
            </a:r>
            <a:r>
              <a:rPr lang="en-US" sz="1333" baseline="30000">
                <a:latin typeface="+mn-lt"/>
              </a:rPr>
              <a:t>th</a:t>
            </a:r>
            <a:r>
              <a:rPr lang="en-US" sz="1333">
                <a:latin typeface="+mn-lt"/>
              </a:rPr>
              <a:t> June 2022</a:t>
            </a:r>
            <a:endParaRPr lang="en-GB" sz="1333">
              <a:latin typeface="+mn-lt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7672F770-19BD-5C98-FA8C-B9C7AEEE4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6" y="993301"/>
            <a:ext cx="8540131" cy="5914106"/>
          </a:xfrm>
          <a:prstGeom prst="rect">
            <a:avLst/>
          </a:prstGeom>
          <a:noFill/>
          <a:ln>
            <a:noFill/>
          </a:ln>
          <a:effectLst>
            <a:outerShdw blurRad="444500" dist="127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iagram 3">
            <a:extLst>
              <a:ext uri="{FF2B5EF4-FFF2-40B4-BE49-F238E27FC236}">
                <a16:creationId xmlns:a16="http://schemas.microsoft.com/office/drawing/2014/main" xmlns="" id="{BF3FE50D-025C-A1B8-7EE9-24E0AFF07371}"/>
              </a:ext>
            </a:extLst>
          </p:cNvPr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6900" y="2374900"/>
            <a:ext cx="6223000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8898" name="TextBox 4">
            <a:extLst>
              <a:ext uri="{FF2B5EF4-FFF2-40B4-BE49-F238E27FC236}">
                <a16:creationId xmlns:a16="http://schemas.microsoft.com/office/drawing/2014/main" xmlns="" id="{2002EFEB-ECA9-6D35-2177-0773359F3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125" y="4464050"/>
            <a:ext cx="1589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/>
              <a:t>Interest </a:t>
            </a:r>
          </a:p>
        </p:txBody>
      </p:sp>
      <p:sp>
        <p:nvSpPr>
          <p:cNvPr id="208899" name="TextBox 5">
            <a:extLst>
              <a:ext uri="{FF2B5EF4-FFF2-40B4-BE49-F238E27FC236}">
                <a16:creationId xmlns:a16="http://schemas.microsoft.com/office/drawing/2014/main" xmlns="" id="{1C5EC5D7-7E7D-DF5C-5738-E098CF6A0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6913" y="6457950"/>
            <a:ext cx="15890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/>
              <a:t>Influence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C6F7BF49-B6A7-2866-1A30-6B4EDC3212A7}"/>
              </a:ext>
            </a:extLst>
          </p:cNvPr>
          <p:cNvCxnSpPr/>
          <p:nvPr/>
        </p:nvCxnSpPr>
        <p:spPr>
          <a:xfrm flipV="1">
            <a:off x="2819400" y="3282950"/>
            <a:ext cx="0" cy="27225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8093FFA0-36F1-1B6F-68C8-AC76FD3A952A}"/>
              </a:ext>
            </a:extLst>
          </p:cNvPr>
          <p:cNvCxnSpPr>
            <a:cxnSpLocks/>
          </p:cNvCxnSpPr>
          <p:nvPr/>
        </p:nvCxnSpPr>
        <p:spPr>
          <a:xfrm flipV="1">
            <a:off x="2963863" y="6457950"/>
            <a:ext cx="3849687" cy="1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8903" name="Title 1">
            <a:extLst>
              <a:ext uri="{FF2B5EF4-FFF2-40B4-BE49-F238E27FC236}">
                <a16:creationId xmlns:a16="http://schemas.microsoft.com/office/drawing/2014/main" xmlns="" id="{7D071692-9A13-C560-761D-7E1D23C863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 sz="2400">
                <a:cs typeface="Calibri"/>
              </a:rPr>
              <a:t>Pharmaceutical Example</a:t>
            </a:r>
          </a:p>
        </p:txBody>
      </p:sp>
      <p:sp>
        <p:nvSpPr>
          <p:cNvPr id="208904" name="Text Placeholder 2">
            <a:extLst>
              <a:ext uri="{FF2B5EF4-FFF2-40B4-BE49-F238E27FC236}">
                <a16:creationId xmlns:a16="http://schemas.microsoft.com/office/drawing/2014/main" xmlns="" id="{CBE49AE7-74AB-BA3F-43F3-200FB388167F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6F075EB2-CF32-B820-057D-72875647AE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9923" y="994493"/>
            <a:ext cx="9029700" cy="5850267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iagram 3">
            <a:extLst>
              <a:ext uri="{FF2B5EF4-FFF2-40B4-BE49-F238E27FC236}">
                <a16:creationId xmlns:a16="http://schemas.microsoft.com/office/drawing/2014/main" xmlns="" id="{34E54473-85DC-A0A9-8FD2-4A37A09F8254}"/>
              </a:ext>
            </a:extLst>
          </p:cNvPr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6900" y="2374900"/>
            <a:ext cx="6223000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9922" name="TextBox 4">
            <a:extLst>
              <a:ext uri="{FF2B5EF4-FFF2-40B4-BE49-F238E27FC236}">
                <a16:creationId xmlns:a16="http://schemas.microsoft.com/office/drawing/2014/main" xmlns="" id="{88AC8BBA-CD9B-BE18-B652-F8D9069B3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125" y="4464050"/>
            <a:ext cx="1589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/>
              <a:t>Interest </a:t>
            </a:r>
          </a:p>
        </p:txBody>
      </p:sp>
      <p:sp>
        <p:nvSpPr>
          <p:cNvPr id="209923" name="TextBox 5">
            <a:extLst>
              <a:ext uri="{FF2B5EF4-FFF2-40B4-BE49-F238E27FC236}">
                <a16:creationId xmlns:a16="http://schemas.microsoft.com/office/drawing/2014/main" xmlns="" id="{A615A599-9916-E0B6-296E-05674FFEE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6913" y="6457950"/>
            <a:ext cx="15890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/>
              <a:t>Influence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2DF3B1C3-0283-12A3-FD99-93B16935B0AE}"/>
              </a:ext>
            </a:extLst>
          </p:cNvPr>
          <p:cNvCxnSpPr/>
          <p:nvPr/>
        </p:nvCxnSpPr>
        <p:spPr>
          <a:xfrm flipV="1">
            <a:off x="2819400" y="3282950"/>
            <a:ext cx="0" cy="27225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F8924E67-4316-DBF7-CDE3-BCBFE1DC33A3}"/>
              </a:ext>
            </a:extLst>
          </p:cNvPr>
          <p:cNvCxnSpPr>
            <a:cxnSpLocks/>
          </p:cNvCxnSpPr>
          <p:nvPr/>
        </p:nvCxnSpPr>
        <p:spPr>
          <a:xfrm flipV="1">
            <a:off x="2963863" y="6457950"/>
            <a:ext cx="3849687" cy="1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9927" name="Title 1">
            <a:extLst>
              <a:ext uri="{FF2B5EF4-FFF2-40B4-BE49-F238E27FC236}">
                <a16:creationId xmlns:a16="http://schemas.microsoft.com/office/drawing/2014/main" xmlns="" id="{E69BBEC0-4705-10E3-8551-CC2AB7B822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cs typeface="Calibri"/>
              </a:rPr>
              <a:t>Pharmaceutical example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7EA454BF-3912-C117-294A-30574131CD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6956AB3A-C5CF-2408-B1BD-7CAF0C337AF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951453"/>
            <a:ext cx="9030456" cy="521757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Title 3">
            <a:extLst>
              <a:ext uri="{FF2B5EF4-FFF2-40B4-BE49-F238E27FC236}">
                <a16:creationId xmlns:a16="http://schemas.microsoft.com/office/drawing/2014/main" xmlns="" id="{0F959C4F-F3D7-6AEB-2347-D28B9F883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cs typeface="Calibri"/>
              </a:rPr>
              <a:t>Stakeholder Mapping for a  University</a:t>
            </a:r>
          </a:p>
        </p:txBody>
      </p:sp>
      <p:sp>
        <p:nvSpPr>
          <p:cNvPr id="210946" name="Text Placeholder 1">
            <a:extLst>
              <a:ext uri="{FF2B5EF4-FFF2-40B4-BE49-F238E27FC236}">
                <a16:creationId xmlns:a16="http://schemas.microsoft.com/office/drawing/2014/main" xmlns="" id="{BF8B3375-FCB5-8AF4-7445-0755923779D6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 lIns="121920" tIns="60960" rIns="121920" bIns="60960"/>
          <a:lstStyle/>
          <a:p>
            <a:endParaRPr lang="en-US" altLang="en-US">
              <a:solidFill>
                <a:srgbClr val="C00000"/>
              </a:solidFill>
              <a:cs typeface="Calibri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E3085708-5FB5-01A6-AC05-FC9D8741DC4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sz="2800">
                <a:solidFill>
                  <a:srgbClr val="C00000"/>
                </a:solidFill>
                <a:cs typeface="Calibri"/>
              </a:rPr>
              <a:t>In groups identify the power/ interest of different stakeholders at a University</a:t>
            </a:r>
            <a:endParaRPr lang="en-US" sz="28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Title 3">
            <a:extLst>
              <a:ext uri="{FF2B5EF4-FFF2-40B4-BE49-F238E27FC236}">
                <a16:creationId xmlns:a16="http://schemas.microsoft.com/office/drawing/2014/main" xmlns="" id="{7127949C-D025-FC46-E9D1-766D19EDA2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cs typeface="Calibri"/>
              </a:rPr>
              <a:t>Some other examples to consider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8798248A-1944-D1C5-F7F4-D211303C4E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121920" tIns="60960" rIns="121920" bIns="60960" rtlCol="0">
            <a:normAutofit/>
          </a:bodyPr>
          <a:lstStyle/>
          <a:p>
            <a:pPr fontAlgn="auto">
              <a:spcBef>
                <a:spcPts val="0"/>
              </a:spcBef>
              <a:defRPr/>
            </a:pPr>
            <a:endParaRPr lang="en-US" sz="2800"/>
          </a:p>
          <a:p>
            <a:pPr fontAlgn="auto">
              <a:spcBef>
                <a:spcPts val="0"/>
              </a:spcBef>
              <a:defRPr/>
            </a:pPr>
            <a:endParaRPr lang="en-US" sz="28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A30CFCE-6E56-5AB0-160E-23F5612485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800" b="1">
                <a:cs typeface="Calibri"/>
              </a:rPr>
              <a:t>A family owned small business </a:t>
            </a:r>
            <a:endParaRPr lang="en-US" sz="2800">
              <a:cs typeface="Calibri"/>
            </a:endParaRPr>
          </a:p>
          <a:p>
            <a:pPr>
              <a:spcBef>
                <a:spcPts val="0"/>
              </a:spcBef>
            </a:pPr>
            <a:r>
              <a:rPr lang="en-US" sz="2800" b="1">
                <a:cs typeface="Calibri"/>
              </a:rPr>
              <a:t>A football club</a:t>
            </a:r>
            <a:endParaRPr lang="en-US" sz="2800">
              <a:cs typeface="Calibri"/>
            </a:endParaRPr>
          </a:p>
          <a:p>
            <a:pPr>
              <a:spcBef>
                <a:spcPts val="0"/>
              </a:spcBef>
            </a:pPr>
            <a:r>
              <a:rPr lang="en-US" sz="2800" b="1">
                <a:cs typeface="Calibri"/>
              </a:rPr>
              <a:t>A state owned company </a:t>
            </a:r>
            <a:endParaRPr lang="en-US" sz="28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Title 3">
            <a:extLst>
              <a:ext uri="{FF2B5EF4-FFF2-40B4-BE49-F238E27FC236}">
                <a16:creationId xmlns:a16="http://schemas.microsoft.com/office/drawing/2014/main" xmlns="" id="{C203BF99-071F-EEFC-1CCC-41D60D7788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cs typeface="Calibri"/>
              </a:rPr>
              <a:t>What we learned this today</a:t>
            </a:r>
            <a:endParaRPr lang="en-US" altLang="en-US" sz="240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DC68A98B-B7B0-8F6C-9E23-829A21EE38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77B973AD-1BE3-377A-1AE2-2D12C754242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GB" sz="2000">
                <a:cs typeface="Calibri"/>
              </a:rPr>
              <a:t>C</a:t>
            </a:r>
            <a:r>
              <a:rPr lang="en-GB" sz="2800">
                <a:cs typeface="Calibri"/>
              </a:rPr>
              <a:t>onsidered the impact of external factors on organizations</a:t>
            </a:r>
            <a:endParaRPr lang="en-US" sz="2800"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GB" sz="2800">
                <a:cs typeface="Calibri"/>
              </a:rPr>
              <a:t>Macro shocks</a:t>
            </a:r>
            <a:endParaRPr lang="en-US" sz="2800"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GB" sz="2800">
                <a:cs typeface="Calibri"/>
              </a:rPr>
              <a:t>Defined ESTEMPLE and ongoing external global challenges</a:t>
            </a:r>
            <a:endParaRPr lang="en-US" sz="2800"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GB" sz="2800">
                <a:cs typeface="Calibri"/>
              </a:rPr>
              <a:t>Considered data sources both academic and practitioner</a:t>
            </a:r>
            <a:endParaRPr lang="en-US" sz="2800"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GB" sz="2800">
                <a:cs typeface="Calibri"/>
              </a:rPr>
              <a:t>Begun to see the external complexity that most organisations deal with </a:t>
            </a:r>
            <a:endParaRPr lang="en-US" sz="2800"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GB" sz="2800">
                <a:cs typeface="Calibri"/>
              </a:rPr>
              <a:t> Stakeholders and their power and influence</a:t>
            </a:r>
            <a:endParaRPr lang="en-US" sz="2800"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234FAD-E8B4-37D6-A37D-19CE78E5E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Session 2 Part 1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F37B0AB-8DE8-E266-B07B-369E9C1748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2B52BAB-6A98-1AB5-ADA8-3125BA7EC1B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sz="4000" b="1">
                <a:cs typeface="Calibri"/>
              </a:rPr>
              <a:t>The External Environment</a:t>
            </a:r>
          </a:p>
          <a:p>
            <a:r>
              <a:rPr lang="en-US" sz="4000" b="1">
                <a:cs typeface="Calibri"/>
              </a:rPr>
              <a:t>Macro environmental trends and how they impact business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2E47DE-7611-E2EB-3CDF-8511B822AA7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19C2C15-0F77-7035-9FC2-72E67291B4B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0297DF26-881E-4306-8C6B-19B8A5FC2965}" type="slidenum">
              <a:rPr lang="en-GB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3433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Title 3">
            <a:extLst>
              <a:ext uri="{FF2B5EF4-FFF2-40B4-BE49-F238E27FC236}">
                <a16:creationId xmlns:a16="http://schemas.microsoft.com/office/drawing/2014/main" xmlns="" id="{EF881D31-D4F0-9434-58B2-ADC43B8713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solidFill>
                  <a:srgbClr val="511C6C"/>
                </a:solidFill>
                <a:cs typeface="Calibri"/>
              </a:rPr>
              <a:t>What are the objectives of this morning 's session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0A32529A-4F38-5B88-4624-F21C55F625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2400" b="0">
                <a:solidFill>
                  <a:srgbClr val="FFFFFF"/>
                </a:solidFill>
                <a:cs typeface="Calibri"/>
              </a:rPr>
              <a:t>The External Environment, I</a:t>
            </a:r>
            <a:endParaRPr lang="en-US" sz="2400" b="0">
              <a:cs typeface="Calibri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2400" b="0">
                <a:solidFill>
                  <a:srgbClr val="FFFFFF"/>
                </a:solidFill>
                <a:cs typeface="Calibri"/>
              </a:rPr>
              <a:t>Macro-environmental trends and how they impact business 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4D782D10-96A5-BADF-FCA1-C9305B99CF9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To analyze the impact of external factors on organizations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To consider how organizations might respond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To discuss macro shocks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>
                <a:cs typeface="Calibri"/>
              </a:rPr>
              <a:t>To examine sources of information to support the above</a:t>
            </a:r>
            <a:endParaRPr 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Title 3">
            <a:extLst>
              <a:ext uri="{FF2B5EF4-FFF2-40B4-BE49-F238E27FC236}">
                <a16:creationId xmlns:a16="http://schemas.microsoft.com/office/drawing/2014/main" xmlns="" id="{CA3A3767-E9BD-0FD9-A11D-432F54DC5C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>
                <a:ea typeface="Calibri"/>
                <a:cs typeface="Calibri"/>
              </a:rPr>
              <a:t>The strategic contex</a:t>
            </a:r>
            <a:r>
              <a:rPr lang="en-US" altLang="en-US">
                <a:ea typeface="Calibri"/>
                <a:cs typeface="Calibri"/>
              </a:rPr>
              <a:t>t</a:t>
            </a:r>
            <a:endParaRPr lang="en-US" alt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E4A8767-497B-30A8-BD03-1D983D2257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1637289"/>
            <a:ext cx="7840662" cy="4525819"/>
          </a:xfrm>
        </p:spPr>
        <p:txBody>
          <a:bodyPr lIns="121920" tIns="60960" rIns="121920" bIns="60960" rtlCol="0">
            <a:noAutofit/>
          </a:bodyPr>
          <a:lstStyle/>
          <a:p>
            <a:pPr fontAlgn="auto">
              <a:spcBef>
                <a:spcPts val="0"/>
              </a:spcBef>
              <a:defRPr/>
            </a:pPr>
            <a:r>
              <a:rPr lang="en-US" sz="240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Strategy</a:t>
            </a:r>
            <a:r>
              <a:rPr lang="en-US" sz="2400">
                <a:latin typeface="Arial Unicode MS"/>
                <a:ea typeface="Arial Unicode MS"/>
                <a:cs typeface="Arial Unicode MS"/>
              </a:rPr>
              <a:t> is concerned with the setting of long-term goals and establishing the means to achieve those goals  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Organizations</a:t>
            </a:r>
            <a:r>
              <a:rPr lang="en-US" sz="2400">
                <a:latin typeface="Arial Unicode MS"/>
                <a:ea typeface="Arial Unicode MS"/>
                <a:cs typeface="Arial Unicode MS"/>
              </a:rPr>
              <a:t> need to understand where they are before they move forward  </a:t>
            </a:r>
            <a:endParaRPr lang="en-US" sz="2400">
              <a:cs typeface="Calibri"/>
            </a:endParaRPr>
          </a:p>
          <a:p>
            <a:pPr fontAlgn="auto">
              <a:spcBef>
                <a:spcPts val="0"/>
              </a:spcBef>
              <a:defRPr/>
            </a:pPr>
            <a:r>
              <a:rPr lang="en-US" sz="240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Analyzing</a:t>
            </a:r>
            <a:r>
              <a:rPr lang="en-US" sz="2400">
                <a:latin typeface="Arial Unicode MS"/>
                <a:ea typeface="Arial Unicode MS"/>
                <a:cs typeface="Arial Unicode MS"/>
              </a:rPr>
              <a:t> and understanding the environment is part of the strategic process</a:t>
            </a:r>
            <a:endParaRPr lang="en-US" sz="2400">
              <a:ea typeface="Arial Unicode MS"/>
              <a:cs typeface="Arial Unicode MS"/>
            </a:endParaRPr>
          </a:p>
          <a:p>
            <a:pPr lvl="1" fontAlgn="auto">
              <a:spcBef>
                <a:spcPts val="0"/>
              </a:spcBef>
              <a:spcAft>
                <a:spcPts val="1600"/>
              </a:spcAft>
              <a:buFont typeface="Courier New" charset="0"/>
              <a:buChar char="o"/>
              <a:defRPr/>
            </a:pPr>
            <a:r>
              <a:rPr lang="en-US" sz="240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How</a:t>
            </a:r>
            <a:r>
              <a:rPr lang="en-US" sz="2400">
                <a:latin typeface="Arial Unicode MS"/>
                <a:ea typeface="Arial Unicode MS"/>
                <a:cs typeface="Arial Unicode MS"/>
              </a:rPr>
              <a:t> the organization is affected by the environment ( environmental scanning and analysis)</a:t>
            </a:r>
            <a:endParaRPr lang="en-US" sz="2400">
              <a:cs typeface="Calibri"/>
            </a:endParaRPr>
          </a:p>
          <a:p>
            <a:pPr lvl="1" fontAlgn="auto">
              <a:spcBef>
                <a:spcPts val="0"/>
              </a:spcBef>
              <a:spcAft>
                <a:spcPts val="1600"/>
              </a:spcAft>
              <a:buFont typeface="Courier New" charset="0"/>
              <a:buChar char="o"/>
              <a:defRPr/>
            </a:pPr>
            <a:r>
              <a:rPr lang="en-US" sz="2400">
                <a:latin typeface="Arial Unicode MS"/>
                <a:ea typeface="Arial Unicode MS"/>
                <a:cs typeface="Arial Unicode MS"/>
              </a:rPr>
              <a:t>Identifying a strategic response to these by the organization</a:t>
            </a:r>
          </a:p>
          <a:p>
            <a:pPr lvl="1" fontAlgn="auto">
              <a:spcBef>
                <a:spcPts val="0"/>
              </a:spcBef>
              <a:spcAft>
                <a:spcPts val="1600"/>
              </a:spcAft>
              <a:buFont typeface="Courier New" charset="0"/>
              <a:buChar char="o"/>
              <a:defRPr/>
            </a:pPr>
            <a:endParaRPr lang="en-US">
              <a:latin typeface="Arial Unicode MS"/>
              <a:ea typeface="Arial Unicode MS"/>
              <a:cs typeface="Arial Unicode MS"/>
            </a:endParaRPr>
          </a:p>
          <a:p>
            <a:pPr lvl="1" fontAlgn="auto">
              <a:spcBef>
                <a:spcPts val="0"/>
              </a:spcBef>
              <a:buFont typeface="Courier New" charset="0"/>
              <a:buChar char="o"/>
              <a:defRPr/>
            </a:pPr>
            <a:endParaRPr lang="en-US">
              <a:latin typeface="Arial Unicode MS"/>
              <a:ea typeface="Arial Unicode MS"/>
              <a:cs typeface="Arial Unicode MS"/>
            </a:endParaRPr>
          </a:p>
          <a:p>
            <a:pPr fontAlgn="auto"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AC80ECB-DDAB-9EB9-1366-C94F30D26B9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Title 4">
            <a:extLst>
              <a:ext uri="{FF2B5EF4-FFF2-40B4-BE49-F238E27FC236}">
                <a16:creationId xmlns:a16="http://schemas.microsoft.com/office/drawing/2014/main" xmlns="" id="{B93C08EF-57EC-A9A5-F906-8416968203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338" y="473075"/>
            <a:ext cx="7840662" cy="512763"/>
          </a:xfrm>
        </p:spPr>
        <p:txBody>
          <a:bodyPr/>
          <a:lstStyle/>
          <a:p>
            <a:r>
              <a:rPr lang="en-US" altLang="en-US">
                <a:cs typeface="Calibri"/>
              </a:rPr>
              <a:t>Levels of the external </a:t>
            </a:r>
            <a:r>
              <a:rPr lang="en-US" altLang="en-US" sz="2400">
                <a:cs typeface="Calibri"/>
              </a:rPr>
              <a:t>environment</a:t>
            </a:r>
            <a:endParaRPr lang="en-US" altLang="en-US" sz="2400"/>
          </a:p>
        </p:txBody>
      </p:sp>
      <p:sp>
        <p:nvSpPr>
          <p:cNvPr id="175106" name="Text Placeholder 5">
            <a:extLst>
              <a:ext uri="{FF2B5EF4-FFF2-40B4-BE49-F238E27FC236}">
                <a16:creationId xmlns:a16="http://schemas.microsoft.com/office/drawing/2014/main" xmlns="" id="{8EEF010F-4A9F-B616-B832-26E3381D1A71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75108" name="Picture 3" descr="A diagram of a strategy&#10;&#10;Description automatically generated">
            <a:extLst>
              <a:ext uri="{FF2B5EF4-FFF2-40B4-BE49-F238E27FC236}">
                <a16:creationId xmlns:a16="http://schemas.microsoft.com/office/drawing/2014/main" xmlns="" id="{189EEF7F-78A1-5789-E2FC-DFE624C9E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6802" y="1454584"/>
            <a:ext cx="10415588" cy="513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ED0100E-A438-C870-599F-F7ED391A39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Title 3">
            <a:extLst>
              <a:ext uri="{FF2B5EF4-FFF2-40B4-BE49-F238E27FC236}">
                <a16:creationId xmlns:a16="http://schemas.microsoft.com/office/drawing/2014/main" xmlns="" id="{13401EC1-B252-7844-24D0-56F0D98A5B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cs typeface="Calibri"/>
              </a:rPr>
              <a:t>How does the external environment affect business? Your ideas</a:t>
            </a:r>
            <a:endParaRPr lang="en-US" altLang="en-US" dirty="0"/>
          </a:p>
        </p:txBody>
      </p:sp>
      <p:sp>
        <p:nvSpPr>
          <p:cNvPr id="176130" name="Text Placeholder 1">
            <a:extLst>
              <a:ext uri="{FF2B5EF4-FFF2-40B4-BE49-F238E27FC236}">
                <a16:creationId xmlns:a16="http://schemas.microsoft.com/office/drawing/2014/main" xmlns="" id="{DA26695D-6126-DFE1-1CAC-4FB779209095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>
          <a:xfrm>
            <a:off x="414338" y="1637289"/>
            <a:ext cx="7840662" cy="4331855"/>
          </a:xfrm>
        </p:spPr>
        <p:txBody>
          <a:bodyPr lIns="121920" tIns="60960" rIns="121920" bIns="60960"/>
          <a:lstStyle/>
          <a:p>
            <a:endParaRPr lang="en-US" altLang="en-US">
              <a:solidFill>
                <a:srgbClr val="C00000"/>
              </a:solidFill>
              <a:cs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186B642-A784-7FB3-8CD3-3833B31641C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02746" y="1641566"/>
            <a:ext cx="9141292" cy="452745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>
                <a:solidFill>
                  <a:srgbClr val="C00000"/>
                </a:solidFill>
                <a:cs typeface="Calibri"/>
              </a:rPr>
              <a:t>In small groups draw up a list of external  factors that you think are impacting or are going to impact organizations over the next 5-10 years?</a:t>
            </a:r>
            <a:endParaRPr lang="en-US" sz="2800">
              <a:cs typeface="Calibri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>
                <a:solidFill>
                  <a:srgbClr val="C00000"/>
                </a:solidFill>
                <a:cs typeface="Calibri"/>
              </a:rPr>
              <a:t>Are any of these specific to your country?</a:t>
            </a:r>
            <a:endParaRPr lang="en-US" sz="280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NIVERSITY OF WARWICK TEMPLATE" val="o3vyYe39"/>
  <p:tag name="ARTICULATE_DESIGN_ID_1_PURPLE" val="AduQcjRa"/>
  <p:tag name="ARTICULATE_DESIGN_ID_PURPLE" val="H2tNWEnT"/>
  <p:tag name="ARTICULATE_DESIGN_ID_1_GREEN" val="A9jtIQJD"/>
  <p:tag name="ARTICULATE_DESIGN_ID_1_ORANGE" val="DYW5gw80"/>
  <p:tag name="ARTICULATE_DESIGN_ID_1_RED" val="4zeqPENU"/>
  <p:tag name="ARTICULATE_DESIGN_ID_BLUE" val="sVk99ODY"/>
  <p:tag name="ARTICULATE_DESIGN_ID_GREEN" val="GS3ERbu0"/>
  <p:tag name="ARTICULATE_DESIGN_ID_ORANGE" val="lGEOL85f"/>
  <p:tag name="ARTICULATE_DESIGN_ID_RED" val="HToPVZQA"/>
  <p:tag name="PRESGUID" val="0c4b2974-b076-4de0-abb9-2a1dba2ff14f"/>
  <p:tag name="ARTICULATE_DESIGN_ID_5_UNIVERSITY OF WARWICK" val="Rm1u8kJp"/>
  <p:tag name="ARTICULATE_DESIGN_ID_UNIVERSITY OF WARWICK" val="76Q5vuZC"/>
  <p:tag name="ARTICULATE_PROJECT_OPEN" val="0"/>
  <p:tag name="ARTICULATE_DESIGN_ID_1_UNIVERSITY OF WARWICK" val="8P3AOuwW"/>
  <p:tag name="ARTICULATE_DESIGN_ID_BRIGHT TEAL" val="9kJ2EVKG"/>
  <p:tag name="ARTICULATE_DESIGN_ID_1_BRIGHT TEAL" val="DsamqdXS"/>
  <p:tag name="ARTICULATE_DESIGN_ID_BRIGHT BLUE" val="uV00Dvu6"/>
  <p:tag name="ARTICULATE_DESIGN_ID_1_BRIGHT BLUE" val="uZ3judsJ"/>
  <p:tag name="ARTICULATE_DESIGN_ID_BRIGHT ORANGE" val="WLP2QPCx"/>
  <p:tag name="ARTICULATE_DESIGN_ID_1_BRIGHT ORANGE" val="pOoiGpez"/>
  <p:tag name="ARTICULATE_DESIGN_ID_BRIGHT RUBY" val="TYXO80EN"/>
  <p:tag name="ARTICULATE_DESIGN_ID_BRIGHT GOLD" val="ml7Vg9xM"/>
  <p:tag name="ARTICULATE_SLIDE_COUNT" val="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SS - Warwick Brand Template (1)" id="{5FAFDFA2-1E42-CC41-A592-56932EB27457}" vid="{FD02E245-F247-D644-AA87-747FD7175E23}"/>
    </a:ext>
  </a:extLst>
</a:theme>
</file>

<file path=ppt/theme/theme2.xml><?xml version="1.0" encoding="utf-8"?>
<a:theme xmlns:a="http://schemas.openxmlformats.org/drawingml/2006/main" name="Bright Teal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SS - Warwick Brand Template (1)" id="{5FAFDFA2-1E42-CC41-A592-56932EB27457}" vid="{F14493EC-5D0E-A54E-A384-A82A49D6C25B}"/>
    </a:ext>
  </a:extLst>
</a:theme>
</file>

<file path=ppt/theme/theme3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SS - Warwick Brand Template (1)" id="{5FAFDFA2-1E42-CC41-A592-56932EB27457}" vid="{001FA387-68FF-BD44-98F9-5D2E78D00AED}"/>
    </a:ext>
  </a:extLst>
</a:theme>
</file>

<file path=ppt/theme/theme4.xml><?xml version="1.0" encoding="utf-8"?>
<a:theme xmlns:a="http://schemas.openxmlformats.org/drawingml/2006/main" name="Bright Orang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SS - Warwick Brand Template (1)" id="{5FAFDFA2-1E42-CC41-A592-56932EB27457}" vid="{882B92CC-2492-B044-8066-2F485B3F1651}"/>
    </a:ext>
  </a:extLst>
</a:theme>
</file>

<file path=ppt/theme/theme5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SS - Warwick Brand Template (1)" id="{5FAFDFA2-1E42-CC41-A592-56932EB27457}" vid="{01305A6C-99D4-0D42-A149-F2F305F8F938}"/>
    </a:ext>
  </a:extLst>
</a:theme>
</file>

<file path=ppt/theme/theme6.xml><?xml version="1.0" encoding="utf-8"?>
<a:theme xmlns:a="http://schemas.openxmlformats.org/drawingml/2006/main" name="Bright Gold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WSS - Warwick Brand Template (1)" id="{5FAFDFA2-1E42-CC41-A592-56932EB27457}" vid="{80AE5A2F-EC99-DD44-91A1-813BF1D1A6D1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10.xml><?xml version="1.0" encoding="utf-8"?>
<a:themeOverride xmlns:a="http://schemas.openxmlformats.org/drawingml/2006/main">
  <a:clrScheme name="Uni Of Warwick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9D2235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11.xml><?xml version="1.0" encoding="utf-8"?>
<a:themeOverride xmlns:a="http://schemas.openxmlformats.org/drawingml/2006/main">
  <a:clrScheme name="Uni Of Warwick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9D2235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12.xml><?xml version="1.0" encoding="utf-8"?>
<a:themeOverride xmlns:a="http://schemas.openxmlformats.org/drawingml/2006/main">
  <a:clrScheme name="Uni Of Warwick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9D2235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13.xml><?xml version="1.0" encoding="utf-8"?>
<a:themeOverride xmlns:a="http://schemas.openxmlformats.org/drawingml/2006/main">
  <a:clrScheme name="Uni Of Warwick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9D2235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14.xml><?xml version="1.0" encoding="utf-8"?>
<a:themeOverride xmlns:a="http://schemas.openxmlformats.org/drawingml/2006/main">
  <a:clrScheme name="Uni Of Warwick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9D2235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15.xml><?xml version="1.0" encoding="utf-8"?>
<a:themeOverride xmlns:a="http://schemas.openxmlformats.org/drawingml/2006/main">
  <a:clrScheme name="Uni Of Warwick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9D2235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16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2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3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4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5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6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7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8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ppt/theme/themeOverride9.xml><?xml version="1.0" encoding="utf-8"?>
<a:themeOverride xmlns:a="http://schemas.openxmlformats.org/drawingml/2006/main">
  <a:clrScheme name="University of Warwick Colours">
    <a:dk1>
      <a:sysClr val="windowText" lastClr="000000"/>
    </a:dk1>
    <a:lt1>
      <a:sysClr val="window" lastClr="FFFFFF"/>
    </a:lt1>
    <a:dk2>
      <a:srgbClr val="3F4246"/>
    </a:dk2>
    <a:lt2>
      <a:srgbClr val="FFFFFF"/>
    </a:lt2>
    <a:accent1>
      <a:srgbClr val="3C1053"/>
    </a:accent1>
    <a:accent2>
      <a:srgbClr val="6DCDB8"/>
    </a:accent2>
    <a:accent3>
      <a:srgbClr val="CB333B"/>
    </a:accent3>
    <a:accent4>
      <a:srgbClr val="F1BE48"/>
    </a:accent4>
    <a:accent5>
      <a:srgbClr val="E87722"/>
    </a:accent5>
    <a:accent6>
      <a:srgbClr val="00A9CE"/>
    </a:accent6>
    <a:hlink>
      <a:srgbClr val="00A9CE"/>
    </a:hlink>
    <a:folHlink>
      <a:srgbClr val="CB333B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  <SharedWithUsers xmlns="1b726ae5-efc6-4001-9296-3a0a1a72f713">
      <UserInfo>
        <DisplayName>Barrett, Suzi</DisplayName>
        <AccountId>222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4" ma:contentTypeDescription="Create a new document." ma:contentTypeScope="" ma:versionID="ba765ea98c67bf2392949526ef94ba9a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5af84ff8eba21dad30f18d68224748f1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7B2B5C-C8BA-47D5-A3AD-06638A6377F0}">
  <ds:schemaRefs>
    <ds:schemaRef ds:uri="1b726ae5-efc6-4001-9296-3a0a1a72f713"/>
    <ds:schemaRef ds:uri="729382d1-7c50-4c8e-8a9a-2ddbb867d1f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DE2AFD8-3145-41DE-8362-16D6D49C54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8EA098-8E7A-4857-9D7E-1516FC821E0C}">
  <ds:schemaRefs>
    <ds:schemaRef ds:uri="1b726ae5-efc6-4001-9296-3a0a1a72f713"/>
    <ds:schemaRef ds:uri="729382d1-7c50-4c8e-8a9a-2ddbb867d1f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University of Warwick</Template>
  <TotalTime>0</TotalTime>
  <Words>500</Words>
  <Application>Microsoft Office PowerPoint</Application>
  <PresentationFormat>Custom</PresentationFormat>
  <Paragraphs>260</Paragraphs>
  <Slides>46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University of Warwick</vt:lpstr>
      <vt:lpstr>Bright Teal</vt:lpstr>
      <vt:lpstr>Bright Blue</vt:lpstr>
      <vt:lpstr>Bright Orange</vt:lpstr>
      <vt:lpstr>Dark Ruby</vt:lpstr>
      <vt:lpstr>Bright Gold</vt:lpstr>
      <vt:lpstr>Slide 1</vt:lpstr>
      <vt:lpstr>My profile</vt:lpstr>
      <vt:lpstr>Setting Expectations -a reminder</vt:lpstr>
      <vt:lpstr>Plan for next two days</vt:lpstr>
      <vt:lpstr>Session 2 Part 1</vt:lpstr>
      <vt:lpstr>What are the objectives of this morning 's session</vt:lpstr>
      <vt:lpstr>The strategic context</vt:lpstr>
      <vt:lpstr>Levels of the external environment</vt:lpstr>
      <vt:lpstr>How does the external environment affect business? Your ideas</vt:lpstr>
      <vt:lpstr>Som current examples</vt:lpstr>
      <vt:lpstr>Challenges facing organizations in 2024</vt:lpstr>
      <vt:lpstr>What the experts say-Standage (2024) tends to watch in 2024</vt:lpstr>
      <vt:lpstr>PWC Megatrends 2024</vt:lpstr>
      <vt:lpstr>Slide 14</vt:lpstr>
      <vt:lpstr>Slide 15</vt:lpstr>
      <vt:lpstr>ESTEMPLE </vt:lpstr>
      <vt:lpstr>Technology</vt:lpstr>
      <vt:lpstr>The Changing Environment</vt:lpstr>
      <vt:lpstr>ESTEMPLE - The Airline sector a worked example</vt:lpstr>
      <vt:lpstr>ESTEMPLE –The Airline sector</vt:lpstr>
      <vt:lpstr>Now your turn!</vt:lpstr>
      <vt:lpstr>The global auto industry</vt:lpstr>
      <vt:lpstr>How organizations can respond</vt:lpstr>
      <vt:lpstr>RECENT MACRO SHOCKS </vt:lpstr>
      <vt:lpstr>Dimensions of environmental turbulence</vt:lpstr>
      <vt:lpstr>Slide 26</vt:lpstr>
      <vt:lpstr>Some useful sources</vt:lpstr>
      <vt:lpstr>Surveys</vt:lpstr>
      <vt:lpstr>To summarise we have covered how to</vt:lpstr>
      <vt:lpstr>What are the objectives of this afternoon's session?</vt:lpstr>
      <vt:lpstr>Shareholder v Stakeholder Theory</vt:lpstr>
      <vt:lpstr>Who are an organization's stakeholders?</vt:lpstr>
      <vt:lpstr>Who are an organization's stakeholders?</vt:lpstr>
      <vt:lpstr>STAKEHOLDERS</vt:lpstr>
      <vt:lpstr>Stakeholder expectations</vt:lpstr>
      <vt:lpstr>Sometimes not what we expect</vt:lpstr>
      <vt:lpstr>Stakeholders</vt:lpstr>
      <vt:lpstr>University Stakeholders</vt:lpstr>
      <vt:lpstr>Sources of Power</vt:lpstr>
      <vt:lpstr>Stakeholder mapping</vt:lpstr>
      <vt:lpstr>Stakeholder Mapping</vt:lpstr>
      <vt:lpstr>Pharmaceutical Example</vt:lpstr>
      <vt:lpstr>Pharmaceutical example</vt:lpstr>
      <vt:lpstr>Stakeholder Mapping for a  University</vt:lpstr>
      <vt:lpstr>Some other examples to consider</vt:lpstr>
      <vt:lpstr>What we learned this today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Kendry</dc:creator>
  <cp:lastModifiedBy>Denise Kendry</cp:lastModifiedBy>
  <cp:revision>123</cp:revision>
  <dcterms:created xsi:type="dcterms:W3CDTF">2024-07-09T21:52:32Z</dcterms:created>
  <dcterms:modified xsi:type="dcterms:W3CDTF">2024-07-13T16:44:21Z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53154194-7411-4916-863E-B7DFE5A19319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0x0101009B27FA9E0A3CF74AABA2AD219AC619CA</vt:lpwstr>
  </property>
  <property fmtid="{D5CDD505-2E9C-101B-9397-08002B2CF9AE}" pid="5" name="MediaServiceImageTags">
    <vt:lpwstr/>
  </property>
</Properties>
</file>