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3.xml" ContentType="application/vnd.openxmlformats-officedocument.them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4.xml" ContentType="application/vnd.openxmlformats-officedocument.them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5.xml" ContentType="application/vnd.openxmlformats-officedocument.them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6.xml" ContentType="application/vnd.openxmlformats-officedocument.them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heme/theme7.xml" ContentType="application/vnd.openxmlformats-officedocument.theme+xml"/>
  <Override PartName="/ppt/theme/theme8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81" r:id="rId5"/>
    <p:sldMasterId id="2147483806" r:id="rId6"/>
    <p:sldMasterId id="2147483831" r:id="rId7"/>
    <p:sldMasterId id="2147483856" r:id="rId8"/>
    <p:sldMasterId id="2147483881" r:id="rId9"/>
  </p:sldMasterIdLst>
  <p:notesMasterIdLst>
    <p:notesMasterId r:id="rId34"/>
  </p:notesMasterIdLst>
  <p:handoutMasterIdLst>
    <p:handoutMasterId r:id="rId35"/>
  </p:handoutMasterIdLst>
  <p:sldIdLst>
    <p:sldId id="335" r:id="rId10"/>
    <p:sldId id="338" r:id="rId11"/>
    <p:sldId id="842" r:id="rId12"/>
    <p:sldId id="847" r:id="rId13"/>
    <p:sldId id="846" r:id="rId14"/>
    <p:sldId id="845" r:id="rId15"/>
    <p:sldId id="855" r:id="rId16"/>
    <p:sldId id="844" r:id="rId17"/>
    <p:sldId id="843" r:id="rId18"/>
    <p:sldId id="850" r:id="rId19"/>
    <p:sldId id="849" r:id="rId20"/>
    <p:sldId id="861" r:id="rId21"/>
    <p:sldId id="848" r:id="rId22"/>
    <p:sldId id="860" r:id="rId23"/>
    <p:sldId id="851" r:id="rId24"/>
    <p:sldId id="852" r:id="rId25"/>
    <p:sldId id="854" r:id="rId26"/>
    <p:sldId id="853" r:id="rId27"/>
    <p:sldId id="859" r:id="rId28"/>
    <p:sldId id="858" r:id="rId29"/>
    <p:sldId id="856" r:id="rId30"/>
    <p:sldId id="840" r:id="rId31"/>
    <p:sldId id="360" r:id="rId32"/>
    <p:sldId id="334" r:id="rId33"/>
  </p:sldIdLst>
  <p:sldSz cx="12192000" cy="6858000"/>
  <p:notesSz cx="6858000" cy="9144000"/>
  <p:custDataLst>
    <p:tags r:id="rId3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513FA30C-6103-448B-8BE6-B9AC89BE9187}">
          <p14:sldIdLst>
            <p14:sldId id="335"/>
            <p14:sldId id="338"/>
            <p14:sldId id="842"/>
            <p14:sldId id="847"/>
            <p14:sldId id="846"/>
            <p14:sldId id="845"/>
            <p14:sldId id="855"/>
            <p14:sldId id="844"/>
            <p14:sldId id="843"/>
            <p14:sldId id="850"/>
            <p14:sldId id="849"/>
            <p14:sldId id="861"/>
            <p14:sldId id="848"/>
            <p14:sldId id="860"/>
            <p14:sldId id="851"/>
            <p14:sldId id="852"/>
            <p14:sldId id="854"/>
            <p14:sldId id="853"/>
            <p14:sldId id="859"/>
            <p14:sldId id="858"/>
            <p14:sldId id="856"/>
            <p14:sldId id="840"/>
            <p14:sldId id="360"/>
            <p14:sldId id="33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2B6F1D-ED99-5349-7F51-0CB9D3AA4303}" name="Kelleher, Lucy" initials="KL" userId="S::u1774172@live.warwick.ac.uk::a7d460b6-a904-4b89-9e64-58119e2e761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7F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95917" autoAdjust="0"/>
  </p:normalViewPr>
  <p:slideViewPr>
    <p:cSldViewPr snapToGrid="0">
      <p:cViewPr varScale="1">
        <p:scale>
          <a:sx n="72" d="100"/>
          <a:sy n="72" d="100"/>
        </p:scale>
        <p:origin x="612" y="45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7" d="100"/>
          <a:sy n="117" d="100"/>
        </p:scale>
        <p:origin x="422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theme" Target="theme/theme1.xml"/><Relationship Id="rId21" Type="http://schemas.openxmlformats.org/officeDocument/2006/relationships/slide" Target="slides/slide12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tags" Target="tags/tag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handoutMaster" Target="handoutMasters/handoutMaster1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B36A93E-21D6-7260-B4CA-702624F8E3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1B07E-215B-B252-5460-C51F469635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F8B5B-D173-4426-BBAF-D7AE8121D62E}" type="datetimeFigureOut">
              <a:rPr lang="en-GB" smtClean="0"/>
              <a:t>27/07/2025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2D4238-B7BE-7475-11C6-32646A93982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F4D755-64E4-2DA6-A761-A7E77CBDBB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A844C1-B26F-4131-9395-099589957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687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C553F-3012-4BB0-8A17-A95503C494F8}" type="datetimeFigureOut">
              <a:rPr lang="en-GB" smtClean="0"/>
              <a:t>27/07/2025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35119-E922-49E8-9185-26F250BE64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507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5.xml"/><Relationship Id="rId4" Type="http://schemas.microsoft.com/office/2007/relationships/hdphoto" Target="../media/hdphoto1.wdp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7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8.xml"/><Relationship Id="rId4" Type="http://schemas.microsoft.com/office/2007/relationships/hdphoto" Target="../media/hdphoto1.wdp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9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0.xml"/><Relationship Id="rId4" Type="http://schemas.openxmlformats.org/officeDocument/2006/relationships/image" Target="../media/image1.png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1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2.xml"/><Relationship Id="rId4" Type="http://schemas.microsoft.com/office/2007/relationships/hdphoto" Target="../media/hdphoto1.wdp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3.xml"/><Relationship Id="rId4" Type="http://schemas.microsoft.com/office/2007/relationships/hdphoto" Target="../media/hdphoto1.wdp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4.xml"/><Relationship Id="rId4" Type="http://schemas.microsoft.com/office/2007/relationships/hdphoto" Target="../media/hdphoto1.wdp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5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6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7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8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9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0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1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2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3.xml"/><Relationship Id="rId4" Type="http://schemas.microsoft.com/office/2007/relationships/hdphoto" Target="../media/hdphoto1.wdp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4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5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6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7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8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9.xml"/><Relationship Id="rId4" Type="http://schemas.microsoft.com/office/2007/relationships/hdphoto" Target="../media/hdphoto1.wdp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30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31.xml"/><Relationship Id="rId4" Type="http://schemas.microsoft.com/office/2007/relationships/hdphoto" Target="../media/hdphoto1.wdp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3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4.xml"/><Relationship Id="rId4" Type="http://schemas.microsoft.com/office/2007/relationships/hdphoto" Target="../media/hdphoto1.wdp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5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6.xml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7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8.xml"/><Relationship Id="rId4" Type="http://schemas.microsoft.com/office/2007/relationships/hdphoto" Target="../media/hdphoto1.wdp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9.xml"/><Relationship Id="rId4" Type="http://schemas.microsoft.com/office/2007/relationships/hdphoto" Target="../media/hdphoto1.wdp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0.xml"/><Relationship Id="rId4" Type="http://schemas.microsoft.com/office/2007/relationships/hdphoto" Target="../media/hdphoto1.wdp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1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2.xml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3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4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5.xml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8.xml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9.xml"/><Relationship Id="rId4" Type="http://schemas.microsoft.com/office/2007/relationships/hdphoto" Target="../media/hdphoto1.wdp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0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1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2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3.xml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4.xml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5.xml"/><Relationship Id="rId4" Type="http://schemas.microsoft.com/office/2007/relationships/hdphoto" Target="../media/hdphoto1.wdp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7.xml"/><Relationship Id="rId4" Type="http://schemas.microsoft.com/office/2007/relationships/hdphoto" Target="../media/hdphoto1.wdp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7.sv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3.sv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Relationship Id="rId4" Type="http://schemas.microsoft.com/office/2007/relationships/hdphoto" Target="../media/hdphoto1.wdp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Relationship Id="rId4" Type="http://schemas.openxmlformats.org/officeDocument/2006/relationships/image" Target="../media/image3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9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0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2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3.xml"/><Relationship Id="rId4" Type="http://schemas.openxmlformats.org/officeDocument/2006/relationships/image" Target="../media/image1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6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7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8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9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0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6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8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9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0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6.xml"/><Relationship Id="rId4" Type="http://schemas.microsoft.com/office/2007/relationships/hdphoto" Target="../media/hdphoto1.wdp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7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8.xml"/><Relationship Id="rId4" Type="http://schemas.openxmlformats.org/officeDocument/2006/relationships/image" Target="../media/image1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9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0.xml"/><Relationship Id="rId4" Type="http://schemas.microsoft.com/office/2007/relationships/hdphoto" Target="../media/hdphoto1.wdp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1.xml"/><Relationship Id="rId4" Type="http://schemas.microsoft.com/office/2007/relationships/hdphoto" Target="../media/hdphoto1.wdp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2.xml"/><Relationship Id="rId4" Type="http://schemas.microsoft.com/office/2007/relationships/hdphoto" Target="../media/hdphoto1.wdp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6.sv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5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6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7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9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0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1.xml"/><Relationship Id="rId4" Type="http://schemas.microsoft.com/office/2007/relationships/hdphoto" Target="../media/hdphoto1.wdp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6.svg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5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6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7.xml"/><Relationship Id="rId4" Type="http://schemas.microsoft.com/office/2007/relationships/hdphoto" Target="../media/hdphoto1.wdp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8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9.xml"/><Relationship Id="rId4" Type="http://schemas.microsoft.com/office/2007/relationships/hdphoto" Target="../media/hdphoto1.wdp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1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2.xml"/><Relationship Id="rId4" Type="http://schemas.microsoft.com/office/2007/relationships/hdphoto" Target="../media/hdphoto1.wdp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3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4.x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6.svg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5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6.xml"/><Relationship Id="rId4" Type="http://schemas.microsoft.com/office/2007/relationships/hdphoto" Target="../media/hdphoto1.wdp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7.xml"/><Relationship Id="rId4" Type="http://schemas.microsoft.com/office/2007/relationships/hdphoto" Target="../media/hdphoto1.wdp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8.xml"/><Relationship Id="rId4" Type="http://schemas.microsoft.com/office/2007/relationships/hdphoto" Target="../media/hdphoto1.wdp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9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0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1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2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3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5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6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7.xml"/><Relationship Id="rId4" Type="http://schemas.microsoft.com/office/2007/relationships/hdphoto" Target="../media/hdphoto1.wdp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98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99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0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1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2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3.xml"/><Relationship Id="rId4" Type="http://schemas.microsoft.com/office/2007/relationships/hdphoto" Target="../media/hdphoto1.wdp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43567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37252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012187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050989E2-1353-0DE7-37C6-2D5D421EF74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6645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5E1F7D06-6BB8-E45F-D16F-E86D01E52D3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19964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15535C1-7CA2-4B53-2453-2624F0AF3701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3377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12755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36690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89657397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6611392-9887-6F0A-F534-BA299185E6C2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A3E85899-B818-E9E3-1704-68DD0EB1F976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7" name="Picture 16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92B59ADE-8C21-2FC6-7372-648A2D33CA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4672393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CF90906-584B-2D5F-FAB4-6695D586E9D9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4CCED74E-1CD9-6E1C-650F-F6FA36BEF854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1" name="Picture 20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42CB962B-4F60-3B09-1414-02BC4C0A95A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97600416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45496" cy="37819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14716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002700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9717975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615820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3566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5905807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2pPr>
            <a:lvl3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3pPr>
            <a:lvl4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4pPr>
            <a:lvl5pPr>
              <a:buClr>
                <a:schemeClr val="accent1"/>
              </a:buCl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2pPr>
            <a:lvl3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3pPr>
            <a:lvl4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4pPr>
            <a:lvl5pPr>
              <a:buClr>
                <a:schemeClr val="accent1"/>
              </a:buCl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defRPr lang="en-US" smtClean="0">
                <a:solidFill>
                  <a:schemeClr val="bg2"/>
                </a:solidFill>
              </a:defRPr>
            </a:lvl2pPr>
            <a:lvl3pPr>
              <a:defRPr lang="en-US" smtClean="0">
                <a:solidFill>
                  <a:schemeClr val="bg2"/>
                </a:solidFill>
              </a:defRPr>
            </a:lvl3pPr>
            <a:lvl4pPr>
              <a:defRPr lang="en-US" smtClean="0">
                <a:solidFill>
                  <a:schemeClr val="bg2"/>
                </a:solidFill>
              </a:defRPr>
            </a:lvl4pPr>
            <a:lvl5pP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5C1FA72-45A4-73AE-89FE-5220D139A213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8CEEC13-52E5-F083-3396-72211E222FB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9254A9A-3015-15E7-6C74-B33A070F815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8949B4D-A009-348D-4A96-0819BB3086C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362E8D3-E436-724C-74D3-695526981466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3328045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7926852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63187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1519781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7941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66792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84090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34865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1448384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8900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46367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96370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645111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0869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396198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EEA5B55A-F056-77FE-860F-CD35DAC313E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57463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ADB5ABCE-32D3-4D7C-4032-83590C3BAA9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0276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FCF4B08-D8E3-3D4F-78E1-3003B5910B9F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6792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77628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192CCE1-FFBF-26E0-1D03-CDAABD92F8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FA02C8-562C-86B6-29DF-9A4D2A6A04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C6396F2-A3EB-833C-9C74-606B06E0DF4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0BC600-DA5F-5070-790A-797725BC66C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85EA4D-CD0C-C636-D9B0-E5772986DC0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7620181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902855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09088975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C34D64F-39FB-8253-59F3-52A6B0CAF7B8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803AB2DE-C646-1F51-5EF9-E5CDF0B38C14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7" name="Picture 16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64510EE8-9FA2-9237-3A47-6FB922F07F3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10875779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929A55E-0516-AA22-5CAE-B3B32D9995FE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61088543-7380-3DC5-E61F-CF4564B00135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1" name="Picture 20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86C40597-2EAD-F31C-C9DF-9762F32C838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0189110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890885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577377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4165618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7555184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F7A086D-BA2D-3387-1F71-EC1954DCE146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CA15479-1A5F-0895-AF7C-44754A5CE213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379D7A3-EB98-64C5-042E-B6445B7DD82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E7210DE-51A9-013C-BAE5-37BBA79DF863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7C2960B-004B-DEC9-BE9E-82C6AC0E271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0790166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 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8788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36291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-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5054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6319715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4847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10831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71610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065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6425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43925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8462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06561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52585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444403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86633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0BADAD2-4955-F862-7697-6FA1B97A8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43571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022271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676004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66194745-32A6-0FAE-1D3F-AAE591D193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24772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1276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33501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9400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5BA9899-B3B2-89A7-B0CC-C6DD65955A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DF9B6DF-B52E-E903-F6AA-34865ABE16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6E5D286-2706-F6B5-4001-49379724296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11BB22-F118-EF82-3F90-DD31320C116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D98133-B13B-E05F-D3F0-FA2AAB0886CA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20860AF-8ECB-AA14-447F-288467AAE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5819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28104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8D049F0-FEA5-6940-DE3B-5028FD0F9BF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A9F6967-EFFC-3DC5-6419-FF7DBC0EFD2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255190-89B6-8718-B410-E7B0A754479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A3EB97-BAC7-EFB0-E17A-193559850B4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6B4693-2F73-3191-667E-6E59AB03C89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2405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5A84D9F-0121-34AB-8997-C34013DC93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8002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E039F4A9-D8CA-40EE-7AAC-FCDDA72850A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8763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0758348-F182-4750-124C-AA98CD81E576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4623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083019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CBC6BD3-A97E-6424-EBD7-5FB15FCE7033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4037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77950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9012977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F2BB5C-5546-4D1C-C205-D55ED6A0643B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8F36E84-4A38-613C-18F7-22FADC8FBE6B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6" name="Picture 15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F83B20-A248-43C2-B605-4829186D09F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7376097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AA8F44-B006-5391-A3E1-18C6CECF36A1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B94AC52-4964-D4D9-959F-72B5668CF896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0" name="Picture 19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0836C59B-AAFE-D7A4-02FE-F6A3EE920D4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2900899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45497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677795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417036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01004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34501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4FD6AA1-5B65-4199-97DF-E2FFAAB77048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E385304-1526-3B82-7D4A-5A8964E1C4B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BB6F85B-ED4D-CEFA-F032-BE496D297AEE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2200E60-2E3C-45D6-C83C-23DD581280E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B67B417-70CB-682A-5B31-9AE9653F34CD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062975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8592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10977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pic>
        <p:nvPicPr>
          <p:cNvPr id="12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id="{534DF519-E848-7AD3-580A-7CDD183761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644371" y="426284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328083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484764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140369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85984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200134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1015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5212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36977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132431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79890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3E624FA-ADDA-3111-5843-8DB4151A82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100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72151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819867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12A8F45-77B9-F5D0-BB2C-FE2A970B6BC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83577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E1FDFD6-ECEC-B4B9-A7BC-C972F1406C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0364" y="677920"/>
            <a:ext cx="1588784" cy="1057128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33B0431F-B431-0950-04D3-52DC1949312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4895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3871360-CA7B-3A94-1D37-1882152DCD2D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3083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770291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779329D7-AF7F-2B1A-2662-68ADF615AD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6791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F3D50928-5D16-FF6A-AF6E-F5891ADCEC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865260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448C5033-6EB2-BF8E-6B91-12853985213A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14" name="Picture 13" descr="A black and purple triangle&#10;&#10;Description automatically generated">
            <a:extLst>
              <a:ext uri="{FF2B5EF4-FFF2-40B4-BE49-F238E27FC236}">
                <a16:creationId xmlns:a16="http://schemas.microsoft.com/office/drawing/2014/main" id="{DE6D62F9-4CA3-DB7F-839F-C2F7BB5932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0207264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A0FE8A72-855C-4810-AF74-6DDCC81A194A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18" name="Picture 17" descr="A black and purple triangle&#10;&#10;Description automatically generated">
            <a:extLst>
              <a:ext uri="{FF2B5EF4-FFF2-40B4-BE49-F238E27FC236}">
                <a16:creationId xmlns:a16="http://schemas.microsoft.com/office/drawing/2014/main" id="{02686373-1102-B275-25AC-6FC32E341B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8194618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50"/>
            <a:ext cx="4424232" cy="34629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110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62889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020712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8646606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3566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474116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45B722F-9A3E-DA79-61FE-AAB93CC14404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A99F97D-3F91-EADE-21B2-6FF4435B69C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A5B2ED1-51F0-1B23-85C1-E25EBB550CE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D06F239-1BA4-4E31-9A41-356203A6AD3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7C207A0-935B-C8DD-9762-F6E3A4251CCF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266555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310272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4A313-A495-3F7A-8B34-C12E7A1371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718800" y="5432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294832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6001878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4FA8906-BA4E-F42E-D9C0-EECAE4602F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471880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89956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626886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4490817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70012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2336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83925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18CBD6A1-DCAD-135A-0146-35DB2E4CCA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78703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4071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67DC8EC8-07EB-27D4-C418-3BDBF3428C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39210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C96D1B8D-880F-0224-C11A-A32E0444EB4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29900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FDED245D-130D-6B8C-CFF9-549B8476E5B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499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837BD50-2EEA-E5CC-6BFE-F8C21426AAEB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60404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345175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0739203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75587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5029112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9ED4337-6F2C-651D-D973-C5C1EA941E6A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6A8F1D9-A544-47C8-0A2C-C80F74A46B49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6" name="Picture 15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D3530EFC-44B7-2610-7232-860BA72EAA5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94787378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A1ADF51-ED23-7D9A-18A1-D7BA4F0F1C63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B980D404-E9D4-FACF-7F32-045EE60D1582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0" name="Picture 19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BF000745-DFD9-BA7A-0371-79CE308CC65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6780515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13599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0525882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449144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2719677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13599" cy="34629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3740478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F385467-AA31-8D0A-486A-97D6EC9359F3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65D3FD-14AC-075C-24AC-1141E722266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5755B2-1293-8BF8-4569-0131D0FBE4D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F8A1459-E057-E1AE-E1F8-D801F8C280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2DEFB2C-1BD9-56E2-B91B-757ED6687B3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6035551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49597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34865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9386852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-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3083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3309296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04035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05566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13709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7413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00576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2154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07636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3321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tags" Target="../tags/tag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slideLayout" Target="../slideLayouts/slideLayout68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53.xml"/><Relationship Id="rId21" Type="http://schemas.openxmlformats.org/officeDocument/2006/relationships/slideLayout" Target="../slideLayouts/slideLayout71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5" Type="http://schemas.openxmlformats.org/officeDocument/2006/relationships/slideLayout" Target="../slideLayouts/slideLayout75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20" Type="http://schemas.openxmlformats.org/officeDocument/2006/relationships/slideLayout" Target="../slideLayouts/slideLayout70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2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23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0.xml"/><Relationship Id="rId19" Type="http://schemas.openxmlformats.org/officeDocument/2006/relationships/slideLayout" Target="../slideLayouts/slideLayout69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Relationship Id="rId22" Type="http://schemas.openxmlformats.org/officeDocument/2006/relationships/slideLayout" Target="../slideLayouts/slideLayout72.xml"/><Relationship Id="rId27" Type="http://schemas.openxmlformats.org/officeDocument/2006/relationships/tags" Target="../tags/tag5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18" Type="http://schemas.openxmlformats.org/officeDocument/2006/relationships/slideLayout" Target="../slideLayouts/slideLayout93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78.xml"/><Relationship Id="rId21" Type="http://schemas.openxmlformats.org/officeDocument/2006/relationships/slideLayout" Target="../slideLayouts/slideLayout96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17" Type="http://schemas.openxmlformats.org/officeDocument/2006/relationships/slideLayout" Target="../slideLayouts/slideLayout92.xml"/><Relationship Id="rId25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91.xml"/><Relationship Id="rId20" Type="http://schemas.openxmlformats.org/officeDocument/2006/relationships/slideLayout" Target="../slideLayouts/slideLayout95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2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23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85.xml"/><Relationship Id="rId19" Type="http://schemas.openxmlformats.org/officeDocument/2006/relationships/slideLayout" Target="../slideLayouts/slideLayout94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Relationship Id="rId22" Type="http://schemas.openxmlformats.org/officeDocument/2006/relationships/slideLayout" Target="../slideLayouts/slideLayout97.xml"/><Relationship Id="rId27" Type="http://schemas.openxmlformats.org/officeDocument/2006/relationships/tags" Target="../tags/tag8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8.xml"/><Relationship Id="rId26" Type="http://schemas.openxmlformats.org/officeDocument/2006/relationships/theme" Target="../theme/theme5.xml"/><Relationship Id="rId3" Type="http://schemas.openxmlformats.org/officeDocument/2006/relationships/slideLayout" Target="../slideLayouts/slideLayout103.xml"/><Relationship Id="rId21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5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2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24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23" Type="http://schemas.openxmlformats.org/officeDocument/2006/relationships/slideLayout" Target="../slideLayouts/slideLayout123.xml"/><Relationship Id="rId10" Type="http://schemas.openxmlformats.org/officeDocument/2006/relationships/slideLayout" Target="../slideLayouts/slideLayout110.xml"/><Relationship Id="rId19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Relationship Id="rId22" Type="http://schemas.openxmlformats.org/officeDocument/2006/relationships/slideLayout" Target="../slideLayouts/slideLayout122.xml"/><Relationship Id="rId27" Type="http://schemas.openxmlformats.org/officeDocument/2006/relationships/tags" Target="../tags/tag10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13" Type="http://schemas.openxmlformats.org/officeDocument/2006/relationships/slideLayout" Target="../slideLayouts/slideLayout138.xml"/><Relationship Id="rId18" Type="http://schemas.openxmlformats.org/officeDocument/2006/relationships/slideLayout" Target="../slideLayouts/slideLayout143.xml"/><Relationship Id="rId26" Type="http://schemas.openxmlformats.org/officeDocument/2006/relationships/theme" Target="../theme/theme6.xml"/><Relationship Id="rId3" Type="http://schemas.openxmlformats.org/officeDocument/2006/relationships/slideLayout" Target="../slideLayouts/slideLayout128.xml"/><Relationship Id="rId21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32.xml"/><Relationship Id="rId12" Type="http://schemas.openxmlformats.org/officeDocument/2006/relationships/slideLayout" Target="../slideLayouts/slideLayout137.xml"/><Relationship Id="rId17" Type="http://schemas.openxmlformats.org/officeDocument/2006/relationships/slideLayout" Target="../slideLayouts/slideLayout142.xml"/><Relationship Id="rId25" Type="http://schemas.openxmlformats.org/officeDocument/2006/relationships/slideLayout" Target="../slideLayouts/slideLayout150.xml"/><Relationship Id="rId2" Type="http://schemas.openxmlformats.org/officeDocument/2006/relationships/slideLayout" Target="../slideLayouts/slideLayout127.xml"/><Relationship Id="rId16" Type="http://schemas.openxmlformats.org/officeDocument/2006/relationships/slideLayout" Target="../slideLayouts/slideLayout141.xml"/><Relationship Id="rId20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11" Type="http://schemas.openxmlformats.org/officeDocument/2006/relationships/slideLayout" Target="../slideLayouts/slideLayout136.xml"/><Relationship Id="rId24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30.xml"/><Relationship Id="rId15" Type="http://schemas.openxmlformats.org/officeDocument/2006/relationships/slideLayout" Target="../slideLayouts/slideLayout140.xml"/><Relationship Id="rId23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35.xml"/><Relationship Id="rId19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Relationship Id="rId14" Type="http://schemas.openxmlformats.org/officeDocument/2006/relationships/slideLayout" Target="../slideLayouts/slideLayout139.xml"/><Relationship Id="rId22" Type="http://schemas.openxmlformats.org/officeDocument/2006/relationships/slideLayout" Target="../slideLayouts/slideLayout147.xml"/><Relationship Id="rId27" Type="http://schemas.openxmlformats.org/officeDocument/2006/relationships/tags" Target="../tags/tag1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217860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6" r:id="rId4"/>
    <p:sldLayoutId id="2147483665" r:id="rId5"/>
    <p:sldLayoutId id="2147483654" r:id="rId6"/>
    <p:sldLayoutId id="2147483669" r:id="rId7"/>
    <p:sldLayoutId id="2147483663" r:id="rId8"/>
    <p:sldLayoutId id="2147483657" r:id="rId9"/>
    <p:sldLayoutId id="2147483655" r:id="rId10"/>
    <p:sldLayoutId id="2147483662" r:id="rId11"/>
    <p:sldLayoutId id="2147483659" r:id="rId12"/>
    <p:sldLayoutId id="2147483656" r:id="rId13"/>
    <p:sldLayoutId id="2147483668" r:id="rId14"/>
    <p:sldLayoutId id="2147483671" r:id="rId15"/>
    <p:sldLayoutId id="2147483780" r:id="rId16"/>
    <p:sldLayoutId id="2147483670" r:id="rId17"/>
    <p:sldLayoutId id="2147483760" r:id="rId18"/>
    <p:sldLayoutId id="2147483906" r:id="rId19"/>
    <p:sldLayoutId id="2147483761" r:id="rId20"/>
    <p:sldLayoutId id="2147483907" r:id="rId21"/>
    <p:sldLayoutId id="2147483667" r:id="rId22"/>
    <p:sldLayoutId id="2147483771" r:id="rId23"/>
    <p:sldLayoutId id="2147483770" r:id="rId24"/>
    <p:sldLayoutId id="214748366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3402449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8" r:id="rId16"/>
    <p:sldLayoutId id="2147483799" r:id="rId17"/>
    <p:sldLayoutId id="2147483800" r:id="rId18"/>
    <p:sldLayoutId id="2147483908" r:id="rId19"/>
    <p:sldLayoutId id="2147483801" r:id="rId20"/>
    <p:sldLayoutId id="2147483909" r:id="rId21"/>
    <p:sldLayoutId id="2147483802" r:id="rId22"/>
    <p:sldLayoutId id="2147483803" r:id="rId23"/>
    <p:sldLayoutId id="2147483804" r:id="rId24"/>
    <p:sldLayoutId id="214748380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1537537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  <p:sldLayoutId id="2147483821" r:id="rId15"/>
    <p:sldLayoutId id="2147483823" r:id="rId16"/>
    <p:sldLayoutId id="2147483824" r:id="rId17"/>
    <p:sldLayoutId id="2147483825" r:id="rId18"/>
    <p:sldLayoutId id="2147483910" r:id="rId19"/>
    <p:sldLayoutId id="2147483826" r:id="rId20"/>
    <p:sldLayoutId id="2147483911" r:id="rId21"/>
    <p:sldLayoutId id="2147483827" r:id="rId22"/>
    <p:sldLayoutId id="2147483828" r:id="rId23"/>
    <p:sldLayoutId id="2147483829" r:id="rId24"/>
    <p:sldLayoutId id="214748383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1901971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8" r:id="rId16"/>
    <p:sldLayoutId id="2147483849" r:id="rId17"/>
    <p:sldLayoutId id="2147483850" r:id="rId18"/>
    <p:sldLayoutId id="2147483912" r:id="rId19"/>
    <p:sldLayoutId id="2147483851" r:id="rId20"/>
    <p:sldLayoutId id="2147483913" r:id="rId21"/>
    <p:sldLayoutId id="2147483852" r:id="rId22"/>
    <p:sldLayoutId id="2147483853" r:id="rId23"/>
    <p:sldLayoutId id="2147483854" r:id="rId24"/>
    <p:sldLayoutId id="214748385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2675682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3" r:id="rId16"/>
    <p:sldLayoutId id="2147483874" r:id="rId17"/>
    <p:sldLayoutId id="2147483875" r:id="rId18"/>
    <p:sldLayoutId id="2147483914" r:id="rId19"/>
    <p:sldLayoutId id="2147483876" r:id="rId20"/>
    <p:sldLayoutId id="2147483915" r:id="rId21"/>
    <p:sldLayoutId id="2147483877" r:id="rId22"/>
    <p:sldLayoutId id="2147483878" r:id="rId23"/>
    <p:sldLayoutId id="2147483879" r:id="rId24"/>
    <p:sldLayoutId id="214748388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3319380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8" r:id="rId16"/>
    <p:sldLayoutId id="2147483899" r:id="rId17"/>
    <p:sldLayoutId id="2147483900" r:id="rId18"/>
    <p:sldLayoutId id="2147483916" r:id="rId19"/>
    <p:sldLayoutId id="2147483901" r:id="rId20"/>
    <p:sldLayoutId id="2147483917" r:id="rId21"/>
    <p:sldLayoutId id="2147483902" r:id="rId22"/>
    <p:sldLayoutId id="2147483903" r:id="rId23"/>
    <p:sldLayoutId id="2147483904" r:id="rId24"/>
    <p:sldLayoutId id="214748390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mindtools.com/abqnjon/the-value-net-model" TargetMode="External"/><Relationship Id="rId1" Type="http://schemas.openxmlformats.org/officeDocument/2006/relationships/slideLayout" Target="../slideLayouts/slideLayout10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mpaignlive.co.uk/article/builders-breakfast-crisps-wins-walkers-flavour-competition/903478" TargetMode="External"/><Relationship Id="rId2" Type="http://schemas.openxmlformats.org/officeDocument/2006/relationships/hyperlink" Target="https://ideas.lego.com/" TargetMode="Externa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www.youtube.com/watch?v=YnWPueJnD9I&amp;t=43s" TargetMode="External"/><Relationship Id="rId1" Type="http://schemas.openxmlformats.org/officeDocument/2006/relationships/slideLayout" Target="../slideLayouts/slideLayout10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ndtools.com/abqnjon/the-value-net-model" TargetMode="External"/><Relationship Id="rId2" Type="http://schemas.openxmlformats.org/officeDocument/2006/relationships/hyperlink" Target="http://ebookcentral.proquest.com/lib/warw/detail.action?docID=5050346" TargetMode="External"/><Relationship Id="rId1" Type="http://schemas.openxmlformats.org/officeDocument/2006/relationships/slideLayout" Target="../slideLayouts/slideLayout1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ibm.com/downloads/cas/DLBV97RW?mhsrc=ibmsearch_a&amp;mhq=ceo%202010" TargetMode="External"/><Relationship Id="rId1" Type="http://schemas.openxmlformats.org/officeDocument/2006/relationships/slideLayout" Target="../slideLayouts/slideLayout10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pwc.com/gx/en/issues/c-suite-insights/ceo-survey.html" TargetMode="Externa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pwc.co.uk/ceo-survey.html" TargetMode="External"/><Relationship Id="rId1" Type="http://schemas.openxmlformats.org/officeDocument/2006/relationships/slideLayout" Target="../slideLayouts/slideLayout10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A9ACE-5F23-11FD-2464-DA126C23E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Strategic Management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49662F-3DA6-DD79-6C46-32E31997A8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266" y="4211955"/>
            <a:ext cx="4366697" cy="990600"/>
          </a:xfrm>
        </p:spPr>
        <p:txBody>
          <a:bodyPr/>
          <a:lstStyle/>
          <a:p>
            <a:r>
              <a:rPr lang="en-GB" dirty="0"/>
              <a:t>Innovation &amp; Growth</a:t>
            </a:r>
          </a:p>
          <a:p>
            <a:endParaRPr lang="en-GB" dirty="0"/>
          </a:p>
          <a:p>
            <a:r>
              <a:rPr lang="en-GB" sz="1800" dirty="0"/>
              <a:t>Dr Patrick Reid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526BEC-548A-75AA-DCC6-AEB74F41E0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28</a:t>
            </a:r>
            <a:r>
              <a:rPr lang="en-GB" baseline="30000" dirty="0"/>
              <a:t>th</a:t>
            </a:r>
            <a:r>
              <a:rPr lang="en-GB" dirty="0"/>
              <a:t> July 2025</a:t>
            </a:r>
          </a:p>
        </p:txBody>
      </p:sp>
      <p:pic>
        <p:nvPicPr>
          <p:cNvPr id="13" name="Picture Placeholder 12" descr="People with tablet">
            <a:extLst>
              <a:ext uri="{FF2B5EF4-FFF2-40B4-BE49-F238E27FC236}">
                <a16:creationId xmlns:a16="http://schemas.microsoft.com/office/drawing/2014/main" id="{C1FA5ECF-3771-8E55-0945-9E17F268D26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5" r="102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10049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0D5E8-3AC4-5C4A-12B1-59317D9C1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Closed Versus Open Innovation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B12B53-7C3B-8319-31B6-0F67B6F5FB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18019-D89B-2A8B-21B1-9778FCBC8F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A5B56F-DE8D-10C4-90EC-D977EE21ABA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B05FD2-F2E8-FFFE-10FC-C06D8CBC4F1D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 dirty="0"/>
          </a:p>
          <a:p>
            <a:r>
              <a:rPr lang="en-GB" sz="2400" b="1" dirty="0"/>
              <a:t>Closed Innovation:</a:t>
            </a:r>
          </a:p>
          <a:p>
            <a:r>
              <a:rPr lang="en-GB" sz="2400" dirty="0"/>
              <a:t>This occurs when only internal resources are used. So in technology there are often internal Research and Development teams.</a:t>
            </a:r>
          </a:p>
          <a:p>
            <a:endParaRPr lang="en-GB" sz="2400" dirty="0"/>
          </a:p>
          <a:p>
            <a:r>
              <a:rPr lang="en-GB" sz="2400" b="1" dirty="0"/>
              <a:t>Open Innovation:</a:t>
            </a:r>
          </a:p>
          <a:p>
            <a:r>
              <a:rPr lang="en-GB" sz="2400" dirty="0"/>
              <a:t>Innovation can be sought from external sources. These might include suppliers, customers, partners.</a:t>
            </a:r>
          </a:p>
        </p:txBody>
      </p:sp>
    </p:spTree>
    <p:extLst>
      <p:ext uri="{BB962C8B-B14F-4D97-AF65-F5344CB8AC3E}">
        <p14:creationId xmlns:p14="http://schemas.microsoft.com/office/powerpoint/2010/main" val="3563965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BDC0-2BC0-25E3-21CD-F01BD8F1E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Closed and Open Innovation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4A0BE4-BC73-6811-A0C5-AFAD6C7DFA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472147-CD29-1FA8-2AA0-0B8D7F418E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BF1880F-6D27-B494-E721-427F140473BA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2"/>
          <a:stretch>
            <a:fillRect/>
          </a:stretch>
        </p:blipFill>
        <p:spPr>
          <a:xfrm>
            <a:off x="413581" y="1252148"/>
            <a:ext cx="9140321" cy="5370307"/>
          </a:xfrm>
        </p:spPr>
      </p:pic>
    </p:spTree>
    <p:extLst>
      <p:ext uri="{BB962C8B-B14F-4D97-AF65-F5344CB8AC3E}">
        <p14:creationId xmlns:p14="http://schemas.microsoft.com/office/powerpoint/2010/main" val="3975840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4DEB4-BD70-0E4A-CFD8-3136DB675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Co-opetition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445AD7-3295-A93B-2A1A-E055657BC6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934F61-BE11-C06D-D878-4A74907B09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DAB562-3238-E370-5398-ED41E739F2A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43F279-8175-7447-6D67-A49EAE52146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Co-opetition occurs when competitors can collaborate together.</a:t>
            </a:r>
          </a:p>
          <a:p>
            <a:endParaRPr lang="en-GB" sz="2400" dirty="0"/>
          </a:p>
          <a:p>
            <a:r>
              <a:rPr lang="en-GB" sz="2400" dirty="0"/>
              <a:t>Some famous examples might include   ?</a:t>
            </a:r>
          </a:p>
        </p:txBody>
      </p:sp>
    </p:spTree>
    <p:extLst>
      <p:ext uri="{BB962C8B-B14F-4D97-AF65-F5344CB8AC3E}">
        <p14:creationId xmlns:p14="http://schemas.microsoft.com/office/powerpoint/2010/main" val="3079611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C4BDD-B500-5080-EE07-C4348E64F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Open Innovation and Value Nets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74310B-A240-1C93-8474-B6D4A1994DD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8551742" cy="365125"/>
          </a:xfrm>
        </p:spPr>
        <p:txBody>
          <a:bodyPr/>
          <a:lstStyle/>
          <a:p>
            <a:r>
              <a:rPr lang="en-GB" dirty="0"/>
              <a:t>Ref: The Value Net Model - Strategy Skills Training From MindTools.com    </a:t>
            </a:r>
            <a:r>
              <a:rPr lang="en-GB" dirty="0">
                <a:hlinkClick r:id="rId2"/>
              </a:rPr>
              <a:t>https://www.mindtools.com/abqnjon/the-value-net-model</a:t>
            </a:r>
            <a:r>
              <a:rPr lang="en-GB" dirty="0"/>
              <a:t>     Accessed Date:  5th July 2024</a:t>
            </a:r>
          </a:p>
          <a:p>
            <a:r>
              <a:rPr lang="en-GB" dirty="0"/>
              <a:t>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9961E-9F83-6728-4755-517A62CAD2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76F231-0F4F-854D-EB4F-0EB67DF455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28B810F-E8D4-F026-1258-60F43067874A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3"/>
          <a:stretch>
            <a:fillRect/>
          </a:stretch>
        </p:blipFill>
        <p:spPr>
          <a:xfrm>
            <a:off x="294290" y="2001588"/>
            <a:ext cx="3789762" cy="37803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AF020CB-63DF-1D4D-3034-EB6E83C4DDFA}"/>
              </a:ext>
            </a:extLst>
          </p:cNvPr>
          <p:cNvSpPr txBox="1"/>
          <p:nvPr/>
        </p:nvSpPr>
        <p:spPr>
          <a:xfrm>
            <a:off x="4971394" y="3037489"/>
            <a:ext cx="456149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Collaboration takes many forms</a:t>
            </a:r>
          </a:p>
          <a:p>
            <a:endParaRPr lang="en-GB" sz="2400" dirty="0"/>
          </a:p>
          <a:p>
            <a:r>
              <a:rPr lang="en-GB" sz="2400" dirty="0"/>
              <a:t>Organisations want to fully exploit opportunities</a:t>
            </a:r>
          </a:p>
        </p:txBody>
      </p:sp>
    </p:spTree>
    <p:extLst>
      <p:ext uri="{BB962C8B-B14F-4D97-AF65-F5344CB8AC3E}">
        <p14:creationId xmlns:p14="http://schemas.microsoft.com/office/powerpoint/2010/main" val="2714686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02B13-3D78-8CFD-B46E-DF4D9C2AD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Consider Tesla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E82CE0-4E89-9492-22BA-6B21A8823D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7080294" cy="494121"/>
          </a:xfrm>
        </p:spPr>
        <p:txBody>
          <a:bodyPr/>
          <a:lstStyle/>
          <a:p>
            <a:r>
              <a:rPr lang="en-GB" dirty="0"/>
              <a:t>Ref:  Cheong T, Song SH, Hu C (2016) Strategic alliance with competitors in the electric vehicle market: tesla motor’s case. Math Prob Eng 2016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CCD537-A705-CC28-6836-E48D676F35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330C34-41A8-2767-1B65-1336B83B1B1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4CB2CF-BC3F-26F3-17D3-494158207B2A}"/>
              </a:ext>
            </a:extLst>
          </p:cNvPr>
          <p:cNvSpPr txBox="1"/>
          <p:nvPr/>
        </p:nvSpPr>
        <p:spPr>
          <a:xfrm>
            <a:off x="304800" y="2012469"/>
            <a:ext cx="889175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Suppliers</a:t>
            </a:r>
            <a:r>
              <a:rPr lang="en-GB" sz="2400" dirty="0"/>
              <a:t> – co develop battery technology, car parts, internet and GPS providers</a:t>
            </a:r>
          </a:p>
          <a:p>
            <a:endParaRPr lang="en-GB" sz="2400" dirty="0"/>
          </a:p>
          <a:p>
            <a:r>
              <a:rPr lang="en-GB" sz="2400" b="1" dirty="0"/>
              <a:t>Competitors</a:t>
            </a:r>
            <a:r>
              <a:rPr lang="en-GB" sz="2400" dirty="0"/>
              <a:t> – work on common parts such as tyres, sell powertrain and technology to others. Leverage Giga Factories.</a:t>
            </a:r>
          </a:p>
          <a:p>
            <a:endParaRPr lang="en-GB" sz="2400" dirty="0"/>
          </a:p>
          <a:p>
            <a:r>
              <a:rPr lang="en-GB" sz="2400" b="1" dirty="0"/>
              <a:t>Customers</a:t>
            </a:r>
            <a:r>
              <a:rPr lang="en-GB" sz="2400" dirty="0"/>
              <a:t> – community to support new users, product development, influencers</a:t>
            </a:r>
          </a:p>
          <a:p>
            <a:endParaRPr lang="en-GB" sz="2400" dirty="0"/>
          </a:p>
          <a:p>
            <a:r>
              <a:rPr lang="en-GB" sz="2400" b="1" dirty="0"/>
              <a:t>Complementor</a:t>
            </a:r>
            <a:r>
              <a:rPr lang="en-GB" sz="2400" dirty="0"/>
              <a:t>s – service providers, distribution, show rooms</a:t>
            </a:r>
          </a:p>
        </p:txBody>
      </p:sp>
    </p:spTree>
    <p:extLst>
      <p:ext uri="{BB962C8B-B14F-4D97-AF65-F5344CB8AC3E}">
        <p14:creationId xmlns:p14="http://schemas.microsoft.com/office/powerpoint/2010/main" val="796792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3506D-53F4-7BBE-A5AB-297861334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Class Exercise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73D9B1-6A30-4D0F-CD0F-3CE7EC47A6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177E24-90F1-827C-5CBC-6EE1467B38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B8B235-BC7E-469D-2386-BE61B39753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AD7A74-4D98-2366-465E-F6FD4F056E8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13581" y="1641566"/>
            <a:ext cx="9865535" cy="4527458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2800" dirty="0"/>
          </a:p>
          <a:p>
            <a:r>
              <a:rPr lang="en-GB" sz="2800" dirty="0"/>
              <a:t>How many examples of Open Innovation have you experienced  ?</a:t>
            </a:r>
          </a:p>
        </p:txBody>
      </p:sp>
    </p:spTree>
    <p:extLst>
      <p:ext uri="{BB962C8B-B14F-4D97-AF65-F5344CB8AC3E}">
        <p14:creationId xmlns:p14="http://schemas.microsoft.com/office/powerpoint/2010/main" val="1476063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AE9DA-F01C-1ED0-DF22-0AFF0C1FB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Common Examples of Open Innovation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F7C42A-B560-BB81-8382-C756B0C6561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A9313B-C4B3-4EA0-633A-D0B48D0AC08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52BC40-1A92-B831-793E-0C497CD2EC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FA459D-C6B1-FFD4-C319-186F107917B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sz="2400" b="1" dirty="0"/>
              <a:t>Competitions:</a:t>
            </a:r>
          </a:p>
          <a:p>
            <a:r>
              <a:rPr lang="en-GB" sz="2400" b="1" dirty="0"/>
              <a:t>	</a:t>
            </a:r>
            <a:r>
              <a:rPr lang="en-GB" sz="2400" dirty="0"/>
              <a:t>Lego Ideas website:  </a:t>
            </a:r>
            <a:r>
              <a:rPr lang="en-GB" sz="2400" dirty="0">
                <a:hlinkClick r:id="rId2"/>
              </a:rPr>
              <a:t>https://ideas.lego.com/</a:t>
            </a:r>
            <a:endParaRPr lang="en-GB" sz="2400" dirty="0"/>
          </a:p>
          <a:p>
            <a:r>
              <a:rPr lang="en-GB" sz="2400" b="1" dirty="0"/>
              <a:t>	</a:t>
            </a:r>
            <a:r>
              <a:rPr lang="en-GB" sz="2400" dirty="0"/>
              <a:t>Walkers Crisps Flavour Competition    </a:t>
            </a:r>
          </a:p>
          <a:p>
            <a:endParaRPr lang="en-GB" sz="2400" dirty="0"/>
          </a:p>
          <a:p>
            <a:r>
              <a:rPr lang="en-GB" sz="2400" b="1" dirty="0"/>
              <a:t>Bespoke Communities:</a:t>
            </a:r>
          </a:p>
          <a:p>
            <a:r>
              <a:rPr lang="en-GB" sz="2400" dirty="0"/>
              <a:t>	Dell Computers </a:t>
            </a:r>
          </a:p>
          <a:p>
            <a:r>
              <a:rPr lang="en-GB" sz="2400" dirty="0"/>
              <a:t>	Mozilla Browser </a:t>
            </a:r>
          </a:p>
          <a:p>
            <a:r>
              <a:rPr lang="en-GB" sz="2400" dirty="0"/>
              <a:t>	Wikipedia</a:t>
            </a:r>
          </a:p>
          <a:p>
            <a:endParaRPr lang="en-GB" sz="2400" b="1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Picture 7">
            <a:hlinkClick r:id="rId3"/>
            <a:extLst>
              <a:ext uri="{FF2B5EF4-FFF2-40B4-BE49-F238E27FC236}">
                <a16:creationId xmlns:a16="http://schemas.microsoft.com/office/drawing/2014/main" id="{9183797F-191F-7B38-75C8-EF85DB50C8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2745" y="2709376"/>
            <a:ext cx="2743200" cy="3385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316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3DA65-1BFF-17BB-C88F-59547D1CB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Innovation Value Chain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EFE05B-53AE-1ED1-72D5-E017339EDD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6502225" cy="365125"/>
          </a:xfrm>
        </p:spPr>
        <p:txBody>
          <a:bodyPr/>
          <a:lstStyle/>
          <a:p>
            <a:r>
              <a:rPr lang="en-GB" dirty="0"/>
              <a:t>Ref: Hansen MT, </a:t>
            </a:r>
            <a:r>
              <a:rPr lang="en-GB" dirty="0" err="1"/>
              <a:t>Birkinshaw</a:t>
            </a:r>
            <a:r>
              <a:rPr lang="en-GB" dirty="0"/>
              <a:t> J. The innovation value chain. Harv Bus Rev. 2007 Jun;85(6):121-30, 142. PMID: 17580654.</a:t>
            </a:r>
          </a:p>
          <a:p>
            <a:r>
              <a:rPr lang="en-GB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D0856-C87A-9C7D-A3BF-6004719ACD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9D5E73-8F53-E632-07D8-9D35E6D138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080C3D-DBA3-6572-B827-EF74E6BB3F04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2" descr="The Innovation Value Chain: an integrated flow Adapted from Hansen &amp; Birkshaw (2007) ">
            <a:extLst>
              <a:ext uri="{FF2B5EF4-FFF2-40B4-BE49-F238E27FC236}">
                <a16:creationId xmlns:a16="http://schemas.microsoft.com/office/drawing/2014/main" id="{07644D21-BDF9-EFC5-8324-D7A9CA957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94" y="2502727"/>
            <a:ext cx="10125849" cy="2952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1745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DBDD5-8B9D-6708-AF2C-C57B8E40A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508B36-4A9A-31D7-E433-F8B0CEB5656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67E2F5-19DA-921A-4DF5-63AA9631DB3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D06A48-274F-3962-3AD0-0D85136FC6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05D728-57CD-F45B-FE9A-5F4DCD7A899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09F480C4-EDF0-5F69-D507-B328B61A4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251" y="1336425"/>
            <a:ext cx="7275956" cy="457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35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BE78C-4A4A-C158-1BCD-57F00F789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Innovation Work Well…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73803C-6CD8-465E-66C7-A860B164C6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27F88A-D0B6-E427-5717-FF2F5ACBB4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CEEE4B-5571-CDE5-F708-2AA7F4D3246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0BAE18-8D65-D631-520D-89B1734295AD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 dirty="0"/>
          </a:p>
          <a:p>
            <a:r>
              <a:rPr lang="en-GB" sz="2400" dirty="0"/>
              <a:t>When:</a:t>
            </a:r>
          </a:p>
          <a:p>
            <a:endParaRPr lang="en-GB" sz="2400" dirty="0"/>
          </a:p>
          <a:p>
            <a:r>
              <a:rPr lang="en-GB" sz="2400" dirty="0"/>
              <a:t>An organisation has skills in all three areas:</a:t>
            </a:r>
          </a:p>
          <a:p>
            <a:r>
              <a:rPr lang="en-GB" sz="2400" dirty="0"/>
              <a:t>Idea Generation</a:t>
            </a:r>
          </a:p>
          <a:p>
            <a:r>
              <a:rPr lang="en-GB" sz="2400" dirty="0"/>
              <a:t>Conversion</a:t>
            </a:r>
          </a:p>
          <a:p>
            <a:r>
              <a:rPr lang="en-GB" sz="2400" dirty="0"/>
              <a:t>Diffusion</a:t>
            </a:r>
          </a:p>
          <a:p>
            <a:endParaRPr lang="en-GB" sz="2400" dirty="0"/>
          </a:p>
          <a:p>
            <a:r>
              <a:rPr lang="en-GB" sz="2400" dirty="0"/>
              <a:t>You have to have processes to move an idea into a full scale up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783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91F5F-1523-954F-5B45-51E5A6B96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719336"/>
            <a:ext cx="7841417" cy="512927"/>
          </a:xfrm>
        </p:spPr>
        <p:txBody>
          <a:bodyPr/>
          <a:lstStyle/>
          <a:p>
            <a:r>
              <a:rPr lang="en-GB" sz="2800" dirty="0">
                <a:solidFill>
                  <a:srgbClr val="C00000"/>
                </a:solidFill>
              </a:rPr>
              <a:t>What we have learned so far: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43563F-CD50-FDE1-C1B9-A0F2869EE9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A4537A-BFD7-B6AC-817B-AC9655C773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314D89C-F1FA-42A6-7512-A46161A4053C}"/>
              </a:ext>
            </a:extLst>
          </p:cNvPr>
          <p:cNvSpPr txBox="1">
            <a:spLocks noGrp="1"/>
          </p:cNvSpPr>
          <p:nvPr>
            <p:ph sz="quarter" idx="17"/>
          </p:nvPr>
        </p:nvSpPr>
        <p:spPr>
          <a:xfrm>
            <a:off x="413582" y="1536174"/>
            <a:ext cx="9029700" cy="817146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Discussed Strategy from an  External and Internal Perspective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Explored corporate strategy and used different frameworks such as ESTEMPLE, Porters Five Forces, VRIO, Growth Matrix, Ansoff Matrix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Impact of Leadership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Considered Challenges, CSR and ESG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Now we will look at Innovation !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4470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4E319-6F3E-802C-4344-F7EDAEF55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Group Exercise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705081-199E-F9F1-2576-8AE2C6CF5D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C9F3E9-2601-79C2-388B-72A95D2F9E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ECC51E-D0D1-F5B0-F11E-9938F26D9E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9259FE-F1D0-87F1-15F8-6FF241A2B3B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 sz="2400" b="1" dirty="0"/>
          </a:p>
          <a:p>
            <a:r>
              <a:rPr lang="en-GB" sz="2400" dirty="0"/>
              <a:t>Identify a company you want to analyse</a:t>
            </a:r>
          </a:p>
          <a:p>
            <a:endParaRPr lang="en-GB" sz="2400" dirty="0"/>
          </a:p>
          <a:p>
            <a:r>
              <a:rPr lang="en-GB" sz="2400" dirty="0"/>
              <a:t>Develop an Innovation Value Chain Analysis</a:t>
            </a:r>
          </a:p>
          <a:p>
            <a:endParaRPr lang="en-GB" sz="2400" dirty="0"/>
          </a:p>
          <a:p>
            <a:r>
              <a:rPr lang="en-GB" sz="2400" dirty="0"/>
              <a:t>Maximum 4 slides</a:t>
            </a:r>
          </a:p>
          <a:p>
            <a:endParaRPr lang="en-GB" sz="2400" dirty="0"/>
          </a:p>
          <a:p>
            <a:r>
              <a:rPr lang="en-GB" sz="2400" dirty="0"/>
              <a:t>Make one Recommendation to improve</a:t>
            </a:r>
          </a:p>
        </p:txBody>
      </p:sp>
    </p:spTree>
    <p:extLst>
      <p:ext uri="{BB962C8B-B14F-4D97-AF65-F5344CB8AC3E}">
        <p14:creationId xmlns:p14="http://schemas.microsoft.com/office/powerpoint/2010/main" val="39101231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C9B47-444A-4E34-6B77-628EDD9B1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An Example of Channel Innovation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FA3853-000C-33FC-73D3-58EA7A24AC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9493AA-1C38-0F9F-7868-3139335A0A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8E8859-AD7A-97D4-0DF0-B7122BBCDE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>
            <a:hlinkClick r:id="rId2"/>
            <a:extLst>
              <a:ext uri="{FF2B5EF4-FFF2-40B4-BE49-F238E27FC236}">
                <a16:creationId xmlns:a16="http://schemas.microsoft.com/office/drawing/2014/main" id="{FAA987D7-D48F-67C2-77F4-280EA85EC9E0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3"/>
          <a:stretch>
            <a:fillRect/>
          </a:stretch>
        </p:blipFill>
        <p:spPr>
          <a:xfrm>
            <a:off x="413582" y="1627981"/>
            <a:ext cx="6674445" cy="4527550"/>
          </a:xfrm>
        </p:spPr>
      </p:pic>
    </p:spTree>
    <p:extLst>
      <p:ext uri="{BB962C8B-B14F-4D97-AF65-F5344CB8AC3E}">
        <p14:creationId xmlns:p14="http://schemas.microsoft.com/office/powerpoint/2010/main" val="3442979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0D455-62C7-98C9-1EE5-8C14BC479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What we have learned today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4E47F2-A3FF-2B86-4D65-DD00AEF2927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D8EE06-EA9F-BE24-AC68-6F930FB0B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0B4D12-9130-E7D5-1B50-0DCD7B06A6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C32915-238E-3B82-111A-C2F4C59A373B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Defined Creativity and Innovation, as well as the drivers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Looked at Open and Closed Innovation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Reviewed the Innovation Value Chain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44451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9D8F7-9614-3CF2-DEF7-0A68F8633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Any Questions  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8064B3-1998-73F1-845E-24C5E3B506D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0E3880-4DA8-DC45-EF5C-AAA8E817B3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36D574-B953-4C14-3BAA-DE570058538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B5228F-9F51-DAC4-C5E1-62460CA1AD7A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634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E4DD7-9721-D397-A5C5-B3ED0C89B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604038"/>
            <a:ext cx="7841417" cy="512927"/>
          </a:xfrm>
        </p:spPr>
        <p:txBody>
          <a:bodyPr/>
          <a:lstStyle/>
          <a:p>
            <a:r>
              <a:rPr lang="en-GB" sz="2400" dirty="0"/>
              <a:t>Further Readings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E0F168-227E-5727-5AD2-2395CA8790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8A0480-677C-DBC4-B213-380459BCF7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D82E54-F989-FB52-D6EE-E667128A04AD}"/>
              </a:ext>
            </a:extLst>
          </p:cNvPr>
          <p:cNvSpPr txBox="1"/>
          <p:nvPr/>
        </p:nvSpPr>
        <p:spPr>
          <a:xfrm>
            <a:off x="441959" y="1463040"/>
            <a:ext cx="11308081" cy="39319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800"/>
              </a:spcAft>
            </a:pPr>
            <a:r>
              <a:rPr lang="en-GB" dirty="0"/>
              <a:t>Cheong T, Song SH, Hu C (2016) Strategic alliance with competitors in the electric vehicle market: tesla motor’s case. Math Prob Eng 2016</a:t>
            </a:r>
          </a:p>
          <a:p>
            <a:pPr>
              <a:spcAft>
                <a:spcPts val="800"/>
              </a:spcAft>
            </a:pPr>
            <a:r>
              <a:rPr lang="en-GB" dirty="0"/>
              <a:t>Cummings, Stephen, and Duncan Angwin. The Strategy Pathfinder : Core Concepts and Live Cases, John Wiley &amp; Sons, Incorporated, 2017. ProQuest </a:t>
            </a:r>
            <a:r>
              <a:rPr lang="en-GB" dirty="0" err="1"/>
              <a:t>Ebook</a:t>
            </a:r>
            <a:r>
              <a:rPr lang="en-GB" dirty="0"/>
              <a:t> Central  </a:t>
            </a:r>
            <a:r>
              <a:rPr lang="en-GB" dirty="0">
                <a:hlinkClick r:id="rId2"/>
              </a:rPr>
              <a:t>http://ebookcentral.proquest.com/lib/warw/detail.action?docID=5050346</a:t>
            </a:r>
            <a:endParaRPr lang="en-GB" dirty="0"/>
          </a:p>
          <a:p>
            <a:pPr marL="0" indent="0">
              <a:buNone/>
            </a:pPr>
            <a:r>
              <a:rPr lang="en-GB" sz="1800" dirty="0"/>
              <a:t>Hansen MT, </a:t>
            </a:r>
            <a:r>
              <a:rPr lang="en-GB" sz="1800" dirty="0" err="1"/>
              <a:t>Birkinshaw</a:t>
            </a:r>
            <a:r>
              <a:rPr lang="en-GB" sz="1800" dirty="0"/>
              <a:t> J. The innovation value chain. Harv Bus Rev. 2007 Jun;85(6):121-30, 142. PMID: 17580654.</a:t>
            </a:r>
          </a:p>
          <a:p>
            <a:pPr marL="0" indent="0">
              <a:buNone/>
            </a:pPr>
            <a:endParaRPr lang="en-GB" sz="1800" dirty="0"/>
          </a:p>
          <a:p>
            <a:pPr>
              <a:spcAft>
                <a:spcPts val="800"/>
              </a:spcAft>
            </a:pPr>
            <a:r>
              <a:rPr lang="en-GB" dirty="0"/>
              <a:t>The Value Net Model - Strategy Skills Training From MindTools.com    </a:t>
            </a:r>
            <a:r>
              <a:rPr lang="en-GB" dirty="0">
                <a:hlinkClick r:id="rId3"/>
              </a:rPr>
              <a:t>https://www.mindtools.com/abqnjon/the-value-net-model</a:t>
            </a:r>
            <a:r>
              <a:rPr lang="en-GB" dirty="0"/>
              <a:t>   Accessed Date:  5th July 2024</a:t>
            </a:r>
          </a:p>
          <a:p>
            <a:pPr>
              <a:spcAft>
                <a:spcPts val="800"/>
              </a:spcAft>
            </a:pPr>
            <a:endParaRPr lang="en-GB" dirty="0"/>
          </a:p>
          <a:p>
            <a:pPr>
              <a:spcAft>
                <a:spcPts val="800"/>
              </a:spcAft>
            </a:pPr>
            <a:endParaRPr lang="en-GB" dirty="0"/>
          </a:p>
          <a:p>
            <a:pPr>
              <a:spcAft>
                <a:spcPts val="800"/>
              </a:spcAft>
            </a:pPr>
            <a:endParaRPr lang="en-GB" dirty="0"/>
          </a:p>
          <a:p>
            <a:pPr>
              <a:spcAft>
                <a:spcPts val="800"/>
              </a:spcAft>
            </a:pPr>
            <a:endParaRPr lang="en-GB" dirty="0"/>
          </a:p>
          <a:p>
            <a:pPr>
              <a:spcAft>
                <a:spcPts val="800"/>
              </a:spcAft>
            </a:pPr>
            <a:endParaRPr lang="en-GB" sz="2400" dirty="0"/>
          </a:p>
          <a:p>
            <a:pPr>
              <a:spcAft>
                <a:spcPts val="800"/>
              </a:spcAft>
            </a:pPr>
            <a:endParaRPr lang="en-GB" sz="2000" dirty="0"/>
          </a:p>
          <a:p>
            <a:pPr>
              <a:spcAft>
                <a:spcPts val="800"/>
              </a:spcAft>
            </a:pPr>
            <a:endParaRPr lang="en-GB" sz="2000" dirty="0"/>
          </a:p>
          <a:p>
            <a:pPr>
              <a:spcAft>
                <a:spcPts val="80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81492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D62F4-529D-C41B-96CE-943D5A5D1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Agenda - Innovation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FB7417-6988-C2FD-F3EB-A796616B043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863B30-ACED-2EB9-C6A7-21ED8F5BC66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4F85B7-3306-F559-DB4A-F58E3F71A1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Innovation and Why it is Important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0A0D762-6B8D-5B59-3685-6779512D14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18DC8CE-0ABD-34EE-AAF9-023FCCDE37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Closed and Open Innovation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95BE1BA-6C1B-13C3-F976-D349D684D2E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18C16FF-CE6E-4FBA-98BA-FE0AB58E138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Innovation Funnel &amp; Value Chain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A48881F-66D5-3B95-8B5A-BF155E7640C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706BCC0-0543-CE06-3D5E-7A9A5415633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Group Exercise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C2E6CEE-8BED-927A-8A60-D8C2508006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 dirty="0"/>
              <a:t>5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309390-499A-6217-EF25-AB8B4020833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GB" dirty="0"/>
              <a:t>Recap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A53261F-4B07-F65C-E846-A64AFCABA2B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E5AA48F3-7233-F45C-7432-921C0DEF80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AB10D29-46AE-266D-D928-239F4142549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8407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3E080-4F06-A43F-C52C-640AA8B64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Definitions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A6048E-C042-9807-FAC2-AAEA9FFE77A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83CFA7-1BD7-5357-BF26-2E4DA1F99A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37B177-4590-8508-91F7-BB2BC1E7D5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50970-DB08-6CE0-EC6D-44F53C5F7A83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 sz="2400" b="1" dirty="0"/>
          </a:p>
          <a:p>
            <a:r>
              <a:rPr lang="en-GB" sz="2400" b="1" dirty="0"/>
              <a:t>Creativity, </a:t>
            </a:r>
            <a:r>
              <a:rPr lang="en-GB" sz="2400" dirty="0"/>
              <a:t>is the generation of ideas.</a:t>
            </a:r>
          </a:p>
          <a:p>
            <a:endParaRPr lang="en-GB" sz="2400" dirty="0"/>
          </a:p>
          <a:p>
            <a:r>
              <a:rPr lang="en-GB" sz="2400" b="1" dirty="0"/>
              <a:t>Innovation</a:t>
            </a:r>
            <a:r>
              <a:rPr lang="en-GB" sz="2400" dirty="0"/>
              <a:t>, </a:t>
            </a:r>
            <a:r>
              <a:rPr lang="en-US" sz="2400" dirty="0"/>
              <a:t>is the implementation of a new or significantly improved product (good or service), or process, a new marketing method, or a new </a:t>
            </a:r>
            <a:r>
              <a:rPr lang="en-US" sz="2400" dirty="0" err="1"/>
              <a:t>organisational</a:t>
            </a:r>
            <a:r>
              <a:rPr lang="en-US" sz="2400" dirty="0"/>
              <a:t> method in business practices, workplace </a:t>
            </a:r>
            <a:r>
              <a:rPr lang="en-US" sz="2400" dirty="0" err="1"/>
              <a:t>organisation</a:t>
            </a:r>
            <a:r>
              <a:rPr lang="en-US" sz="2400" dirty="0"/>
              <a:t> or external relations (OECD, 2005).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768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227B2-4454-221E-AB4A-527D78AFD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Why is this topic important 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0BEE9E-F76F-2CC3-9336-3CF487E4BB1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94E87D-EE55-A347-7FE1-0B26F33301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2F57CC-DFB9-125D-99C4-7D8E8F3020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1E5995-9FB8-3A2D-1BFB-0DCBDF4F91B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648170" y="1452563"/>
            <a:ext cx="4672341" cy="4527458"/>
          </a:xfrm>
        </p:spPr>
        <p:txBody>
          <a:bodyPr/>
          <a:lstStyle/>
          <a:p>
            <a:r>
              <a:rPr lang="en-GB" sz="2400" dirty="0"/>
              <a:t>IBM CEO Report 2010</a:t>
            </a:r>
          </a:p>
          <a:p>
            <a:endParaRPr lang="en-GB" sz="2400" dirty="0"/>
          </a:p>
          <a:p>
            <a:r>
              <a:rPr lang="en-GB" sz="2400" dirty="0"/>
              <a:t>Surveyed 1500 executives</a:t>
            </a:r>
          </a:p>
          <a:p>
            <a:endParaRPr lang="en-GB" sz="2400" dirty="0"/>
          </a:p>
          <a:p>
            <a:r>
              <a:rPr lang="en-US" sz="2400" dirty="0"/>
              <a:t>The effects of rising complexity call for CEOs and their teams to lead with </a:t>
            </a:r>
            <a:r>
              <a:rPr lang="en-US" sz="2400" b="1" dirty="0"/>
              <a:t>bold creativity</a:t>
            </a:r>
            <a:r>
              <a:rPr lang="en-US" sz="2400" dirty="0"/>
              <a:t>, connect with customers in imaginative ways and design their operations for speed and flexibility to position their </a:t>
            </a:r>
            <a:r>
              <a:rPr lang="en-US" sz="2400" dirty="0" err="1"/>
              <a:t>organisations</a:t>
            </a:r>
            <a:r>
              <a:rPr lang="en-US" sz="2400" dirty="0"/>
              <a:t> for success in the 21</a:t>
            </a:r>
            <a:r>
              <a:rPr lang="en-US" sz="2400" baseline="30000" dirty="0"/>
              <a:t>st</a:t>
            </a:r>
            <a:r>
              <a:rPr lang="en-US" sz="2400" dirty="0"/>
              <a:t> Century</a:t>
            </a:r>
            <a:endParaRPr lang="en-GB" sz="2400" dirty="0"/>
          </a:p>
          <a:p>
            <a:endParaRPr lang="en-GB" dirty="0"/>
          </a:p>
        </p:txBody>
      </p:sp>
      <p:pic>
        <p:nvPicPr>
          <p:cNvPr id="7" name="Picture 6">
            <a:hlinkClick r:id="rId2"/>
            <a:extLst>
              <a:ext uri="{FF2B5EF4-FFF2-40B4-BE49-F238E27FC236}">
                <a16:creationId xmlns:a16="http://schemas.microsoft.com/office/drawing/2014/main" id="{0A4B33F8-F4A8-8390-74E3-F317102D1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82" y="2418018"/>
            <a:ext cx="3797850" cy="279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143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E6E46-015D-D2DE-83DC-97572D7E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PWC CEO Survey 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D71705-3620-86D6-57D5-D10A2644C65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Ref:  </a:t>
            </a:r>
            <a:r>
              <a:rPr lang="en-GB" dirty="0">
                <a:hlinkClick r:id="rId2"/>
              </a:rPr>
              <a:t>https://www.pwc.com/gx/en/issues/c-suite-insights/ceo-survey.html</a:t>
            </a:r>
            <a:r>
              <a:rPr lang="en-GB" dirty="0"/>
              <a:t>    Accessed 13</a:t>
            </a:r>
            <a:r>
              <a:rPr lang="en-GB" baseline="30000" dirty="0"/>
              <a:t>th</a:t>
            </a:r>
            <a:r>
              <a:rPr lang="en-GB" dirty="0"/>
              <a:t> July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7BE2C7-789F-77F3-74A0-8238BA7C30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6B8140-45FB-9278-1966-D10FF6C234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B60AD8B-1FF6-29CB-2361-6FC94D8A3884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3"/>
          <a:stretch>
            <a:fillRect/>
          </a:stretch>
        </p:blipFill>
        <p:spPr>
          <a:xfrm>
            <a:off x="4929352" y="2995490"/>
            <a:ext cx="5273318" cy="1940737"/>
          </a:xfrm>
        </p:spPr>
      </p:pic>
      <p:pic>
        <p:nvPicPr>
          <p:cNvPr id="7" name="Content Placeholder 6">
            <a:hlinkClick r:id="rId2"/>
            <a:extLst>
              <a:ext uri="{FF2B5EF4-FFF2-40B4-BE49-F238E27FC236}">
                <a16:creationId xmlns:a16="http://schemas.microsoft.com/office/drawing/2014/main" id="{D54530EA-E2A0-B461-A63A-C578DDE529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582" y="1818050"/>
            <a:ext cx="4052262" cy="4174489"/>
          </a:xfrm>
          <a:prstGeom prst="rect">
            <a:avLst/>
          </a:prstGeom>
          <a:effectLst>
            <a:outerShdw blurRad="444500" dist="38100" dir="15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0949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A28FB-2145-CE2A-6D95-C0B3B7A19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Exploration versus Exploitation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1DBCC7-F489-7D82-E792-150FCA810B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D34B3E-4499-C364-E384-00CBB95EDE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CFD0AF-BA47-71A7-7428-3F2D23DD48A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B9DFC1-AA2B-1D38-BD3E-5CE35DC5C33A}"/>
              </a:ext>
            </a:extLst>
          </p:cNvPr>
          <p:cNvSpPr txBox="1"/>
          <p:nvPr/>
        </p:nvSpPr>
        <p:spPr>
          <a:xfrm>
            <a:off x="330200" y="1639537"/>
            <a:ext cx="7924800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Exploration</a:t>
            </a:r>
          </a:p>
          <a:p>
            <a:pPr lvl="1"/>
            <a:r>
              <a:rPr lang="en-GB" sz="2400" dirty="0"/>
              <a:t>Searching for new business opportunities</a:t>
            </a:r>
          </a:p>
          <a:p>
            <a:pPr lvl="1"/>
            <a:r>
              <a:rPr lang="en-GB" sz="2400" dirty="0"/>
              <a:t>Being adaptive to the demands of the future</a:t>
            </a:r>
          </a:p>
          <a:p>
            <a:pPr lvl="1"/>
            <a:r>
              <a:rPr lang="en-GB" sz="2400" dirty="0"/>
              <a:t>Developing completely new competencies</a:t>
            </a:r>
          </a:p>
          <a:p>
            <a:pPr lvl="1"/>
            <a:r>
              <a:rPr lang="en-GB" sz="2400" dirty="0"/>
              <a:t>Flexibility</a:t>
            </a:r>
          </a:p>
          <a:p>
            <a:pPr lvl="1"/>
            <a:r>
              <a:rPr lang="en-GB" sz="2400" dirty="0"/>
              <a:t>Radical innovation</a:t>
            </a:r>
          </a:p>
          <a:p>
            <a:endParaRPr lang="en-GB" sz="2400" dirty="0"/>
          </a:p>
          <a:p>
            <a:r>
              <a:rPr lang="en-GB" sz="2400" b="1" dirty="0"/>
              <a:t>Exploitation</a:t>
            </a:r>
          </a:p>
          <a:p>
            <a:pPr lvl="1"/>
            <a:r>
              <a:rPr lang="en-GB" sz="2400" dirty="0"/>
              <a:t>Cashing in on established strategic positions</a:t>
            </a:r>
          </a:p>
          <a:p>
            <a:pPr lvl="1"/>
            <a:r>
              <a:rPr lang="en-GB" sz="2400" dirty="0"/>
              <a:t>Managing the demands of today’s business environment</a:t>
            </a:r>
          </a:p>
          <a:p>
            <a:pPr lvl="1"/>
            <a:r>
              <a:rPr lang="en-GB" sz="2400" dirty="0"/>
              <a:t>Building on and refining existing competencies</a:t>
            </a:r>
          </a:p>
          <a:p>
            <a:pPr lvl="1"/>
            <a:r>
              <a:rPr lang="en-GB" sz="2400" dirty="0"/>
              <a:t>Efficiency</a:t>
            </a:r>
          </a:p>
          <a:p>
            <a:pPr lvl="1"/>
            <a:r>
              <a:rPr lang="en-GB" sz="2400" dirty="0"/>
              <a:t>Incremental innovation</a:t>
            </a:r>
          </a:p>
        </p:txBody>
      </p:sp>
    </p:spTree>
    <p:extLst>
      <p:ext uri="{BB962C8B-B14F-4D97-AF65-F5344CB8AC3E}">
        <p14:creationId xmlns:p14="http://schemas.microsoft.com/office/powerpoint/2010/main" val="4162826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01B06-482E-0C62-EF86-4AE3003A0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Where do they see their focus…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F9E2FD-70F2-4CF7-CE08-1BB24EEC8C8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358A9C-AA09-90F3-350B-EA8D288E18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F64B09-E900-4EDE-BD64-DAF2227F9CB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40AD1E-E20C-4A64-8051-F6AE7091B095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>
            <a:hlinkClick r:id="rId2"/>
            <a:extLst>
              <a:ext uri="{FF2B5EF4-FFF2-40B4-BE49-F238E27FC236}">
                <a16:creationId xmlns:a16="http://schemas.microsoft.com/office/drawing/2014/main" id="{145242D6-0D2F-1A6D-FA90-232594C273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826" y="1828800"/>
            <a:ext cx="8515191" cy="439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207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045AA-19FE-BD6B-60BE-10E476531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The Innovation Funnel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FCF406-5BD4-390F-6746-ACE1F9C019F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30303-514E-E337-5091-45FEA33617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7A7B64-F803-7862-0AE6-466F371E500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614C3A1B-B073-F9BE-21A2-80272E27BC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82" y="1823285"/>
            <a:ext cx="8349729" cy="416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06656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UNIVERSITY OF WARWICK TEMPLATE" val="o3vyYe39"/>
  <p:tag name="ARTICULATE_DESIGN_ID_1_PURPLE" val="AduQcjRa"/>
  <p:tag name="ARTICULATE_DESIGN_ID_PURPLE" val="H2tNWEnT"/>
  <p:tag name="ARTICULATE_DESIGN_ID_1_GREEN" val="A9jtIQJD"/>
  <p:tag name="ARTICULATE_DESIGN_ID_1_ORANGE" val="DYW5gw80"/>
  <p:tag name="ARTICULATE_DESIGN_ID_1_RED" val="4zeqPENU"/>
  <p:tag name="ARTICULATE_DESIGN_ID_BLUE" val="sVk99ODY"/>
  <p:tag name="ARTICULATE_DESIGN_ID_GREEN" val="GS3ERbu0"/>
  <p:tag name="ARTICULATE_DESIGN_ID_ORANGE" val="lGEOL85f"/>
  <p:tag name="ARTICULATE_DESIGN_ID_RED" val="HToPVZQA"/>
  <p:tag name="PRESGUID" val="0c4b2974-b076-4de0-abb9-2a1dba2ff14f"/>
  <p:tag name="ARTICULATE_DESIGN_ID_5_UNIVERSITY OF WARWICK" val="Rm1u8kJp"/>
  <p:tag name="ARTICULATE_DESIGN_ID_UNIVERSITY OF WARWICK" val="76Q5vuZC"/>
  <p:tag name="ARTICULATE_PROJECT_OPEN" val="0"/>
  <p:tag name="ARTICULATE_DESIGN_ID_1_UNIVERSITY OF WARWICK" val="8P3AOuwW"/>
  <p:tag name="ARTICULATE_DESIGN_ID_BRIGHT TEAL" val="9kJ2EVKG"/>
  <p:tag name="ARTICULATE_DESIGN_ID_1_BRIGHT TEAL" val="DsamqdXS"/>
  <p:tag name="ARTICULATE_DESIGN_ID_BRIGHT BLUE" val="uV00Dvu6"/>
  <p:tag name="ARTICULATE_DESIGN_ID_1_BRIGHT BLUE" val="uZ3judsJ"/>
  <p:tag name="ARTICULATE_DESIGN_ID_BRIGHT ORANGE" val="WLP2QPCx"/>
  <p:tag name="ARTICULATE_DESIGN_ID_1_BRIGHT ORANGE" val="pOoiGpez"/>
  <p:tag name="ARTICULATE_DESIGN_ID_BRIGHT RUBY" val="TYXO80EN"/>
  <p:tag name="ARTICULATE_DESIGN_ID_BRIGHT GOLD" val="ml7Vg9xM"/>
  <p:tag name="ARTICULATE_SLIDE_COUNT" val="4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niversity of Warwick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EB86DD2-3F2D-44FE-9459-B2FCDD5A0F47}"/>
    </a:ext>
  </a:extLst>
</a:theme>
</file>

<file path=ppt/theme/theme2.xml><?xml version="1.0" encoding="utf-8"?>
<a:theme xmlns:a="http://schemas.openxmlformats.org/drawingml/2006/main" name="Bright Teal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354E357C-859A-4614-8A2D-C90D06BDD0E7}"/>
    </a:ext>
  </a:extLst>
</a:theme>
</file>

<file path=ppt/theme/theme3.xml><?xml version="1.0" encoding="utf-8"?>
<a:theme xmlns:a="http://schemas.openxmlformats.org/drawingml/2006/main" name="Bright Blue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32FAF07-4AEC-49C5-80C8-9A7AB155F0B7}"/>
    </a:ext>
  </a:extLst>
</a:theme>
</file>

<file path=ppt/theme/theme4.xml><?xml version="1.0" encoding="utf-8"?>
<a:theme xmlns:a="http://schemas.openxmlformats.org/drawingml/2006/main" name="Bright Orange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1026240F-7360-42FC-A9DA-A44170D985CB}"/>
    </a:ext>
  </a:extLst>
</a:theme>
</file>

<file path=ppt/theme/theme5.xml><?xml version="1.0" encoding="utf-8"?>
<a:theme xmlns:a="http://schemas.openxmlformats.org/drawingml/2006/main" name="Dark Ruby">
  <a:themeElements>
    <a:clrScheme name="Uni Of Warwick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9D2235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2A9E9CC-1D69-4533-9D26-0FE921900D47}"/>
    </a:ext>
  </a:extLst>
</a:theme>
</file>

<file path=ppt/theme/theme6.xml><?xml version="1.0" encoding="utf-8"?>
<a:theme xmlns:a="http://schemas.openxmlformats.org/drawingml/2006/main" name="Bright Gold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C207D76F-168D-4246-91B2-54AF695E71CF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29382d1-7c50-4c8e-8a9a-2ddbb867d1f5">
      <Terms xmlns="http://schemas.microsoft.com/office/infopath/2007/PartnerControls"/>
    </lcf76f155ced4ddcb4097134ff3c332f>
    <TaxCatchAll xmlns="1b726ae5-efc6-4001-9296-3a0a1a72f713" xsi:nil="true"/>
    <SharedWithUsers xmlns="1b726ae5-efc6-4001-9296-3a0a1a72f713">
      <UserInfo>
        <DisplayName>Barrett, Suzi</DisplayName>
        <AccountId>222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27FA9E0A3CF74AABA2AD219AC619CA" ma:contentTypeVersion="14" ma:contentTypeDescription="Create a new document." ma:contentTypeScope="" ma:versionID="ba765ea98c67bf2392949526ef94ba9a">
  <xsd:schema xmlns:xsd="http://www.w3.org/2001/XMLSchema" xmlns:xs="http://www.w3.org/2001/XMLSchema" xmlns:p="http://schemas.microsoft.com/office/2006/metadata/properties" xmlns:ns2="729382d1-7c50-4c8e-8a9a-2ddbb867d1f5" xmlns:ns3="1b726ae5-efc6-4001-9296-3a0a1a72f713" targetNamespace="http://schemas.microsoft.com/office/2006/metadata/properties" ma:root="true" ma:fieldsID="5af84ff8eba21dad30f18d68224748f1" ns2:_="" ns3:_="">
    <xsd:import namespace="729382d1-7c50-4c8e-8a9a-2ddbb867d1f5"/>
    <xsd:import namespace="1b726ae5-efc6-4001-9296-3a0a1a72f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9382d1-7c50-4c8e-8a9a-2ddbb867d1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726ae5-efc6-4001-9296-3a0a1a72f71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30555f4-7f02-4335-96e4-be1d328c28f2}" ma:internalName="TaxCatchAll" ma:showField="CatchAllData" ma:web="1b726ae5-efc6-4001-9296-3a0a1a72f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7B2B5C-C8BA-47D5-A3AD-06638A6377F0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1b726ae5-efc6-4001-9296-3a0a1a72f713"/>
    <ds:schemaRef ds:uri="729382d1-7c50-4c8e-8a9a-2ddbb867d1f5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28EA098-8E7A-4857-9D7E-1516FC821E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9382d1-7c50-4c8e-8a9a-2ddbb867d1f5"/>
    <ds:schemaRef ds:uri="1b726ae5-efc6-4001-9296-3a0a1a72f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DE2AFD8-3145-41DE-8362-16D6D49C546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University_of_Warwick_Template_v9</Template>
  <TotalTime>15303</TotalTime>
  <Words>818</Words>
  <Application>Microsoft Office PowerPoint</Application>
  <PresentationFormat>Widescreen</PresentationFormat>
  <Paragraphs>172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University of Warwick</vt:lpstr>
      <vt:lpstr>Bright Teal</vt:lpstr>
      <vt:lpstr>Bright Blue</vt:lpstr>
      <vt:lpstr>Bright Orange</vt:lpstr>
      <vt:lpstr>Dark Ruby</vt:lpstr>
      <vt:lpstr>Bright Gold</vt:lpstr>
      <vt:lpstr>Strategic Management</vt:lpstr>
      <vt:lpstr>What we have learned so far:</vt:lpstr>
      <vt:lpstr>Agenda - Innovation</vt:lpstr>
      <vt:lpstr>Definitions</vt:lpstr>
      <vt:lpstr>Why is this topic important ?</vt:lpstr>
      <vt:lpstr>PWC CEO Survey 2024</vt:lpstr>
      <vt:lpstr>Exploration versus Exploitation</vt:lpstr>
      <vt:lpstr>Where do they see their focus…</vt:lpstr>
      <vt:lpstr>The Innovation Funnel</vt:lpstr>
      <vt:lpstr>Closed Versus Open Innovation</vt:lpstr>
      <vt:lpstr>Closed and Open Innovation</vt:lpstr>
      <vt:lpstr>Co-opetition</vt:lpstr>
      <vt:lpstr>Open Innovation and Value Nets</vt:lpstr>
      <vt:lpstr>Consider Tesla</vt:lpstr>
      <vt:lpstr>Class Exercise </vt:lpstr>
      <vt:lpstr>Common Examples of Open Innovation</vt:lpstr>
      <vt:lpstr>Innovation Value Chain</vt:lpstr>
      <vt:lpstr>PowerPoint Presentation</vt:lpstr>
      <vt:lpstr>Innovation Work Well…</vt:lpstr>
      <vt:lpstr>Group Exercise</vt:lpstr>
      <vt:lpstr>An Example of Channel Innovation</vt:lpstr>
      <vt:lpstr>What we have learned today</vt:lpstr>
      <vt:lpstr>Any Questions  ?</vt:lpstr>
      <vt:lpstr>Further Readings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your template</dc:title>
  <dc:creator>Kelleher, Lucy</dc:creator>
  <cp:lastModifiedBy>Reid, Patrick</cp:lastModifiedBy>
  <cp:revision>49</cp:revision>
  <dcterms:created xsi:type="dcterms:W3CDTF">2023-11-28T11:44:59Z</dcterms:created>
  <dcterms:modified xsi:type="dcterms:W3CDTF">2025-07-27T13:38:46Z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53154194-7411-4916-863E-B7DFE5A19319</vt:lpwstr>
  </property>
  <property fmtid="{D5CDD505-2E9C-101B-9397-08002B2CF9AE}" pid="3" name="ArticulatePath">
    <vt:lpwstr>Presentation1</vt:lpwstr>
  </property>
  <property fmtid="{D5CDD505-2E9C-101B-9397-08002B2CF9AE}" pid="4" name="ContentTypeId">
    <vt:lpwstr>0x0101009B27FA9E0A3CF74AABA2AD219AC619CA</vt:lpwstr>
  </property>
  <property fmtid="{D5CDD505-2E9C-101B-9397-08002B2CF9AE}" pid="5" name="MediaServiceImageTags">
    <vt:lpwstr/>
  </property>
</Properties>
</file>