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345" r:id="rId5"/>
    <p:sldId id="326" r:id="rId6"/>
    <p:sldId id="346" r:id="rId7"/>
    <p:sldId id="348" r:id="rId8"/>
    <p:sldId id="330" r:id="rId9"/>
    <p:sldId id="329" r:id="rId10"/>
    <p:sldId id="327" r:id="rId11"/>
    <p:sldId id="349" r:id="rId12"/>
    <p:sldId id="350" r:id="rId13"/>
    <p:sldId id="351" r:id="rId14"/>
    <p:sldId id="353" r:id="rId15"/>
    <p:sldId id="333" r:id="rId16"/>
    <p:sldId id="354" r:id="rId17"/>
    <p:sldId id="355" r:id="rId18"/>
    <p:sldId id="356" r:id="rId19"/>
    <p:sldId id="357" r:id="rId20"/>
    <p:sldId id="331" r:id="rId21"/>
    <p:sldId id="358" r:id="rId22"/>
    <p:sldId id="332" r:id="rId23"/>
    <p:sldId id="359" r:id="rId24"/>
    <p:sldId id="338" r:id="rId25"/>
    <p:sldId id="336" r:id="rId2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9F2F7C-719B-463E-9382-D44F527B9F32}" v="2" dt="2025-06-18T14:35:32.9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52" autoAdjust="0"/>
  </p:normalViewPr>
  <p:slideViewPr>
    <p:cSldViewPr snapToGrid="0">
      <p:cViewPr varScale="1">
        <p:scale>
          <a:sx n="74" d="100"/>
          <a:sy n="74" d="100"/>
        </p:scale>
        <p:origin x="101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ogan, Rachael" userId="13f42b0f-632e-4082-81de-39afd76f8ac2" providerId="ADAL" clId="{9E9F2F7C-719B-463E-9382-D44F527B9F32}"/>
    <pc:docChg chg="modNotesMaster">
      <pc:chgData name="Brogan, Rachael" userId="13f42b0f-632e-4082-81de-39afd76f8ac2" providerId="ADAL" clId="{9E9F2F7C-719B-463E-9382-D44F527B9F32}" dt="2025-06-18T14:35:32.993" v="1"/>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lvl1pPr>
          </a:lstStyle>
          <a:p>
            <a:fld id="{4DB8BDF4-D425-42F5-8A8D-31882381B4E8}" type="datetimeFigureOut">
              <a:rPr lang="en-GB" smtClean="0"/>
              <a:t>18/06/2025</a:t>
            </a:fld>
            <a:endParaRPr lang="en-GB"/>
          </a:p>
        </p:txBody>
      </p:sp>
      <p:sp>
        <p:nvSpPr>
          <p:cNvPr id="4" name="Slide Image Placeholder 3"/>
          <p:cNvSpPr>
            <a:spLocks noGrp="1" noRot="1" noChangeAspect="1"/>
          </p:cNvSpPr>
          <p:nvPr>
            <p:ph type="sldImg" idx="2"/>
          </p:nvPr>
        </p:nvSpPr>
        <p:spPr>
          <a:xfrm>
            <a:off x="425450" y="1243013"/>
            <a:ext cx="5946775" cy="3346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1" y="4776789"/>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9"/>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9" y="9429750"/>
            <a:ext cx="2946400" cy="496889"/>
          </a:xfrm>
          <a:prstGeom prst="rect">
            <a:avLst/>
          </a:prstGeom>
        </p:spPr>
        <p:txBody>
          <a:bodyPr vert="horz" lIns="91440" tIns="45720" rIns="91440" bIns="45720" rtlCol="0" anchor="b"/>
          <a:lstStyle>
            <a:lvl1pPr algn="r">
              <a:defRPr sz="1200"/>
            </a:lvl1pPr>
          </a:lstStyle>
          <a:p>
            <a:fld id="{ABB839F9-A4B0-48D8-AA21-32EB5A84BEA6}" type="slidenum">
              <a:rPr lang="en-GB" smtClean="0"/>
              <a:t>‹#›</a:t>
            </a:fld>
            <a:endParaRPr lang="en-GB"/>
          </a:p>
        </p:txBody>
      </p:sp>
    </p:spTree>
    <p:extLst>
      <p:ext uri="{BB962C8B-B14F-4D97-AF65-F5344CB8AC3E}">
        <p14:creationId xmlns:p14="http://schemas.microsoft.com/office/powerpoint/2010/main" val="3299085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1</a:t>
            </a:fld>
            <a:endParaRPr lang="en-GB"/>
          </a:p>
        </p:txBody>
      </p:sp>
    </p:spTree>
    <p:extLst>
      <p:ext uri="{BB962C8B-B14F-4D97-AF65-F5344CB8AC3E}">
        <p14:creationId xmlns:p14="http://schemas.microsoft.com/office/powerpoint/2010/main" val="351889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10</a:t>
            </a:fld>
            <a:endParaRPr lang="en-GB"/>
          </a:p>
        </p:txBody>
      </p:sp>
    </p:spTree>
    <p:extLst>
      <p:ext uri="{BB962C8B-B14F-4D97-AF65-F5344CB8AC3E}">
        <p14:creationId xmlns:p14="http://schemas.microsoft.com/office/powerpoint/2010/main" val="1549946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Our Registration event will take place between 2pm and 5pm in the Faculty of Arts Building on Central Campus. </a:t>
            </a:r>
          </a:p>
          <a:p>
            <a:r>
              <a:rPr lang="en-GB" b="0" dirty="0"/>
              <a:t>During registration, we’ll need to check your visa permission, so please make sure to bring your passport with you, even if you hold a British passport—we need to see it for all students.</a:t>
            </a:r>
          </a:p>
          <a:p>
            <a:r>
              <a:rPr lang="en-GB" b="0" dirty="0"/>
              <a:t>You’ll also receive your Warwick ID card, which gives you access to campus facilities, and we’ll give you instructions on how to access </a:t>
            </a:r>
            <a:r>
              <a:rPr lang="en-GB" b="0" dirty="0" err="1"/>
              <a:t>wifi</a:t>
            </a:r>
            <a:r>
              <a:rPr lang="en-GB" b="0" dirty="0"/>
              <a:t>. You will have already set up your IT account and you will need this information to connect to </a:t>
            </a:r>
            <a:r>
              <a:rPr lang="en-GB" b="0" dirty="0" err="1"/>
              <a:t>WiFI</a:t>
            </a:r>
            <a:r>
              <a:rPr lang="en-GB" b="0" dirty="0"/>
              <a:t>. </a:t>
            </a:r>
          </a:p>
          <a:p>
            <a:r>
              <a:rPr lang="en-GB" b="0" dirty="0"/>
              <a:t>If you’ve booked University accommodation, you’ll be able to check in from 3pm onwards—there is somewhere to drop your bags with us from 11am if you arrive early and want to explore campus. </a:t>
            </a:r>
          </a:p>
          <a:p>
            <a:endParaRPr lang="en-GB" b="0" dirty="0"/>
          </a:p>
          <a:p>
            <a:r>
              <a:rPr lang="en-GB" b="0" dirty="0"/>
              <a:t>We have a number of welcome activities for the first couple of days to help you get to meet some of your peers and get settled into campus. </a:t>
            </a:r>
          </a:p>
          <a:p>
            <a:endParaRPr lang="en-GB" b="0" dirty="0"/>
          </a:p>
          <a:p>
            <a:r>
              <a:rPr lang="en-GB" b="0" dirty="0"/>
              <a:t>On Sunday evening, we’ll kick things off with a Welcome BBQ at 6pm on the Piazza. It’s a relaxed, informal event where you eat, drink and get to know your fellow students, and start making new friends before the programme begins.</a:t>
            </a:r>
          </a:p>
          <a:p>
            <a:r>
              <a:rPr lang="en-GB" b="0" dirty="0"/>
              <a:t>Then on Monday, we have a full day of welcome activities. The day starts with a Welcome Talk, where you’ll hear from the Programme Team and get an overview of what to expect during your time with us. After that, you’ll attend an introductory lecture, giving you a first taste of the academic experience here at Warwick.</a:t>
            </a:r>
          </a:p>
          <a:p>
            <a:r>
              <a:rPr lang="en-GB" b="0" dirty="0"/>
              <a:t>You’ll also go on a campus tour, so you can get familiar with where everything is. In the afternoon, there’ll be some optional sports activities if you want to get moving and meet others in a fun, active way.</a:t>
            </a:r>
          </a:p>
          <a:p>
            <a:r>
              <a:rPr lang="en-GB" b="0" dirty="0"/>
              <a:t>In the evening, we’ll come together again for a Welcome Dinner where you will be welcomed to campus by a member of the UEB and our Head of Department. </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11</a:t>
            </a:fld>
            <a:endParaRPr lang="en-GB"/>
          </a:p>
        </p:txBody>
      </p:sp>
    </p:spTree>
    <p:extLst>
      <p:ext uri="{BB962C8B-B14F-4D97-AF65-F5344CB8AC3E}">
        <p14:creationId xmlns:p14="http://schemas.microsoft.com/office/powerpoint/2010/main" val="764378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There are a few different meal plan options to choose from—Room Only, Bed and Breakfast, or Dinner, Bed and Breakfast, depending on what suits your needs best.</a:t>
            </a:r>
          </a:p>
          <a:p>
            <a:r>
              <a:rPr lang="en-GB" b="0" dirty="0"/>
              <a:t>Our student accommodation will be in Rootes, Jack Martin, and Arthur Vick, all of which are located conveniently on campus. Each hall has shared kitchens with cooking facilities, but please note that pots, pans, and cutlery are not provided, so you’ll need to bring or buy your own if you plan to cook.</a:t>
            </a:r>
          </a:p>
          <a:p>
            <a:r>
              <a:rPr lang="en-GB" b="0" dirty="0"/>
              <a:t>Bedding and towels are included, so there’s no need to pack those, and both rooms and kitchens are cleaned weekly—although you can choose to opt out of the room cleaning if you prefer more privacy.</a:t>
            </a:r>
          </a:p>
          <a:p>
            <a:r>
              <a:rPr lang="en-GB" b="0" dirty="0"/>
              <a:t>Laundry facilities are available, and you’ll find full details about how to use them in your student handbook.</a:t>
            </a:r>
          </a:p>
          <a:p>
            <a:r>
              <a:rPr lang="en-GB" b="0" dirty="0"/>
              <a:t>As part of your accommodation, you’ll also get access to the gym and swimming pool at the Sports Centre, which is a great bonus if you want to stay active while you're here.</a:t>
            </a:r>
          </a:p>
          <a:p>
            <a:endParaRPr lang="en-GB" b="0" dirty="0"/>
          </a:p>
          <a:p>
            <a:r>
              <a:rPr lang="en-GB" b="0" dirty="0"/>
              <a:t>And finally, just a reminder: accommodation must be booked as soon as possible, as spaces fill up quickly!</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12</a:t>
            </a:fld>
            <a:endParaRPr lang="en-GB"/>
          </a:p>
        </p:txBody>
      </p:sp>
    </p:spTree>
    <p:extLst>
      <p:ext uri="{BB962C8B-B14F-4D97-AF65-F5344CB8AC3E}">
        <p14:creationId xmlns:p14="http://schemas.microsoft.com/office/powerpoint/2010/main" val="3292023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your time here, you’ll have access to a range of support services to keep you safe and supported. The </a:t>
            </a:r>
            <a:r>
              <a:rPr lang="en-GB" b="1" dirty="0"/>
              <a:t>Community Safety team</a:t>
            </a:r>
            <a:r>
              <a:rPr lang="en-GB" dirty="0"/>
              <a:t> is available for security and first aid. The </a:t>
            </a:r>
            <a:r>
              <a:rPr lang="en-GB" b="1" dirty="0"/>
              <a:t>Summer School Programme Team</a:t>
            </a:r>
            <a:r>
              <a:rPr lang="en-GB" dirty="0"/>
              <a:t> will be on hand to help with any questions about your course or experience.</a:t>
            </a:r>
          </a:p>
          <a:p>
            <a:r>
              <a:rPr lang="en-GB" dirty="0"/>
              <a:t>For general assistance or accommodation enquiries, the </a:t>
            </a:r>
            <a:r>
              <a:rPr lang="en-GB" b="1" dirty="0"/>
              <a:t>Conferences Reception</a:t>
            </a:r>
            <a:r>
              <a:rPr lang="en-GB" dirty="0"/>
              <a:t> and </a:t>
            </a:r>
            <a:r>
              <a:rPr lang="en-GB" b="1" dirty="0"/>
              <a:t>Residence Hubs</a:t>
            </a:r>
            <a:r>
              <a:rPr lang="en-GB" dirty="0"/>
              <a:t> are great points of contact. If you need extra support, we have services for </a:t>
            </a:r>
            <a:r>
              <a:rPr lang="en-GB" b="1" dirty="0"/>
              <a:t>wellbeing, disability</a:t>
            </a:r>
            <a:r>
              <a:rPr lang="en-GB" dirty="0"/>
              <a:t>, and a </a:t>
            </a:r>
            <a:r>
              <a:rPr lang="en-GB" b="1" dirty="0"/>
              <a:t>multi-faith chaplaincy</a:t>
            </a:r>
            <a:r>
              <a:rPr lang="en-GB" dirty="0"/>
              <a:t> to ensure everyone feels welcome and cared for.</a:t>
            </a:r>
          </a:p>
        </p:txBody>
      </p:sp>
      <p:sp>
        <p:nvSpPr>
          <p:cNvPr id="4" name="Slide Number Placeholder 3"/>
          <p:cNvSpPr>
            <a:spLocks noGrp="1"/>
          </p:cNvSpPr>
          <p:nvPr>
            <p:ph type="sldNum" sz="quarter" idx="5"/>
          </p:nvPr>
        </p:nvSpPr>
        <p:spPr/>
        <p:txBody>
          <a:bodyPr/>
          <a:lstStyle/>
          <a:p>
            <a:fld id="{ABB839F9-A4B0-48D8-AA21-32EB5A84BEA6}" type="slidenum">
              <a:rPr lang="en-GB" smtClean="0"/>
              <a:t>13</a:t>
            </a:fld>
            <a:endParaRPr lang="en-GB"/>
          </a:p>
        </p:txBody>
      </p:sp>
    </p:spTree>
    <p:extLst>
      <p:ext uri="{BB962C8B-B14F-4D97-AF65-F5344CB8AC3E}">
        <p14:creationId xmlns:p14="http://schemas.microsoft.com/office/powerpoint/2010/main" val="40957871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Warwick is a true </a:t>
            </a:r>
            <a:r>
              <a:rPr lang="en-GB" b="1" dirty="0"/>
              <a:t>campus university</a:t>
            </a:r>
            <a:r>
              <a:rPr lang="en-GB" dirty="0"/>
              <a:t>, which means most of what you need is right here on site. You’ll find excellent </a:t>
            </a:r>
            <a:r>
              <a:rPr lang="en-GB" b="1" dirty="0"/>
              <a:t>sports facilities</a:t>
            </a:r>
            <a:r>
              <a:rPr lang="en-GB" dirty="0"/>
              <a:t>, a well-equipped </a:t>
            </a:r>
            <a:r>
              <a:rPr lang="en-GB" b="1" dirty="0"/>
              <a:t>library</a:t>
            </a:r>
            <a:r>
              <a:rPr lang="en-GB" dirty="0"/>
              <a:t>, and convenient everyday essentials like a </a:t>
            </a:r>
            <a:r>
              <a:rPr lang="en-GB" b="1" dirty="0"/>
              <a:t>grocery store, pharmacy, post office, and ATM machine</a:t>
            </a:r>
            <a:r>
              <a:rPr lang="en-GB" dirty="0"/>
              <a:t>—all on central campus or a short walk </a:t>
            </a:r>
            <a:r>
              <a:rPr lang="en-GB" dirty="0" err="1"/>
              <a:t>awat</a:t>
            </a:r>
            <a:r>
              <a:rPr lang="en-GB" dirty="0"/>
              <a:t>.</a:t>
            </a:r>
          </a:p>
          <a:p>
            <a:r>
              <a:rPr lang="en-GB" dirty="0"/>
              <a:t>There are also plenty of </a:t>
            </a:r>
            <a:r>
              <a:rPr lang="en-GB" b="1" dirty="0"/>
              <a:t>restaurants and cafes</a:t>
            </a:r>
            <a:r>
              <a:rPr lang="en-GB" dirty="0"/>
              <a:t> on campus, so getting a coffee or getting something to eat on campus is very easy.</a:t>
            </a:r>
          </a:p>
          <a:p>
            <a:r>
              <a:rPr lang="en-GB" dirty="0"/>
              <a:t>If you’re staying in university accommodation, </a:t>
            </a:r>
            <a:r>
              <a:rPr lang="en-GB" b="1" dirty="0"/>
              <a:t>laundry services are available</a:t>
            </a:r>
            <a:r>
              <a:rPr lang="en-GB" dirty="0"/>
              <a:t>, with full details in your handbook. The laundry machines have already got washing powder included so you don’t need to worry about that aspect. </a:t>
            </a:r>
          </a:p>
          <a:p>
            <a:r>
              <a:rPr lang="en-GB" dirty="0"/>
              <a:t>As part of your student experience, your </a:t>
            </a:r>
            <a:r>
              <a:rPr lang="en-GB" b="1" dirty="0"/>
              <a:t>library access is included</a:t>
            </a:r>
            <a:r>
              <a:rPr lang="en-GB" dirty="0"/>
              <a:t>, and you’ll be able to use it with your ID card. Plus, your accommodation price covers </a:t>
            </a:r>
            <a:r>
              <a:rPr lang="en-GB" b="1" dirty="0"/>
              <a:t>gym and swimming pool access</a:t>
            </a:r>
            <a:r>
              <a:rPr lang="en-GB" dirty="0"/>
              <a:t> at the Sports Centre, so you will be able to take advantage of the lovely facilities while you are here. </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14</a:t>
            </a:fld>
            <a:endParaRPr lang="en-GB"/>
          </a:p>
        </p:txBody>
      </p:sp>
    </p:spTree>
    <p:extLst>
      <p:ext uri="{BB962C8B-B14F-4D97-AF65-F5344CB8AC3E}">
        <p14:creationId xmlns:p14="http://schemas.microsoft.com/office/powerpoint/2010/main" val="510906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15</a:t>
            </a:fld>
            <a:endParaRPr lang="en-GB"/>
          </a:p>
        </p:txBody>
      </p:sp>
    </p:spTree>
    <p:extLst>
      <p:ext uri="{BB962C8B-B14F-4D97-AF65-F5344CB8AC3E}">
        <p14:creationId xmlns:p14="http://schemas.microsoft.com/office/powerpoint/2010/main" val="1991547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Your academic journey starts with an introductory lecture on the first Monday, designed to give you a clear overview of the course and what to expect.</a:t>
            </a:r>
          </a:p>
          <a:p>
            <a:r>
              <a:rPr lang="en-GB" b="0" dirty="0"/>
              <a:t>You can expect around four hours of teaching per day, including lectures, discussions, and practical sessions.</a:t>
            </a:r>
          </a:p>
          <a:p>
            <a:r>
              <a:rPr lang="en-GB" b="0" dirty="0"/>
              <a:t>If your course includes an exam, there will be revision sessions on the final Thursday to help you prepare.</a:t>
            </a:r>
          </a:p>
          <a:p>
            <a:r>
              <a:rPr lang="en-GB" b="0" dirty="0"/>
              <a:t>We also organize study group sessions twice a week, providing a great opportunity to get one to one guidance from the academic team to support your learning.</a:t>
            </a:r>
          </a:p>
          <a:p>
            <a:r>
              <a:rPr lang="en-GB" b="0" dirty="0"/>
              <a:t>Throughout the programme, you’ll have access to online resources, but please note these are available only during the course dates.</a:t>
            </a:r>
          </a:p>
          <a:p>
            <a:r>
              <a:rPr lang="en-GB" b="0" dirty="0"/>
              <a:t>Your exam will take place on the last day, although some courses offer alternative forms of assessment.</a:t>
            </a:r>
          </a:p>
          <a:p>
            <a:r>
              <a:rPr lang="en-GB" b="0" dirty="0"/>
              <a:t>After the programme finishes, your transcript will be sent to you about four weeks later, summarizing your performance.</a:t>
            </a:r>
          </a:p>
          <a:p>
            <a:r>
              <a:rPr lang="en-GB" b="0" dirty="0"/>
              <a:t>To receive an attendance certificate, you must attend at least 75% of the sessions. We will be monitoring your attendance at teaching sessions. </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16</a:t>
            </a:fld>
            <a:endParaRPr lang="en-GB"/>
          </a:p>
        </p:txBody>
      </p:sp>
    </p:spTree>
    <p:extLst>
      <p:ext uri="{BB962C8B-B14F-4D97-AF65-F5344CB8AC3E}">
        <p14:creationId xmlns:p14="http://schemas.microsoft.com/office/powerpoint/2010/main" val="1350963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For the 2025 programme, we’re adding a Sustainability Panel Discussion. You’ll hear from experts who will talk about important environmental issues we all face today. This session will get you thinking, offer new ideas, and give you the chance to join the conversation by asking questions and sharing your thoughts. </a:t>
            </a:r>
          </a:p>
          <a:p>
            <a:endParaRPr lang="en-GB" b="0" dirty="0"/>
          </a:p>
          <a:p>
            <a:r>
              <a:rPr lang="en-GB" b="0" dirty="0"/>
              <a:t>We’re also honoured to welcome Warwick’s Chancellor, Advocate </a:t>
            </a:r>
            <a:r>
              <a:rPr lang="en-GB" b="0" dirty="0" err="1"/>
              <a:t>Bience</a:t>
            </a:r>
            <a:r>
              <a:rPr lang="en-GB" b="0" dirty="0"/>
              <a:t> </a:t>
            </a:r>
            <a:r>
              <a:rPr lang="en-GB" b="0" dirty="0" err="1"/>
              <a:t>Gawanas</a:t>
            </a:r>
            <a:r>
              <a:rPr lang="en-GB" b="0" dirty="0"/>
              <a:t>, who will share her insights and experiences. As a distinguished lawyer, diplomat, and advocate for social justice, her talk promises to be inspiring and thought-provoking.</a:t>
            </a:r>
          </a:p>
          <a:p>
            <a:endParaRPr lang="en-GB" b="0" dirty="0"/>
          </a:p>
          <a:p>
            <a:r>
              <a:rPr lang="en-GB" b="0" dirty="0"/>
              <a:t>Additionally, we have Kare </a:t>
            </a:r>
            <a:r>
              <a:rPr lang="en-GB" b="0" dirty="0" err="1"/>
              <a:t>Adenegan</a:t>
            </a:r>
            <a:r>
              <a:rPr lang="en-GB" b="0" dirty="0"/>
              <a:t>, a remarkable Team GB Paralympian, joining us. Kare’s story of determination and excellence in sport is sure to motivate and encourage all participants.</a:t>
            </a:r>
          </a:p>
          <a:p>
            <a:r>
              <a:rPr lang="en-GB" b="0" dirty="0"/>
              <a:t>These guest lectures offer a fantastic opportunity to engage with leading voices and expand your perspectives during your time here at Warwick.</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17</a:t>
            </a:fld>
            <a:endParaRPr lang="en-GB"/>
          </a:p>
        </p:txBody>
      </p:sp>
    </p:spTree>
    <p:extLst>
      <p:ext uri="{BB962C8B-B14F-4D97-AF65-F5344CB8AC3E}">
        <p14:creationId xmlns:p14="http://schemas.microsoft.com/office/powerpoint/2010/main" val="4184017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18</a:t>
            </a:fld>
            <a:endParaRPr lang="en-GB"/>
          </a:p>
        </p:txBody>
      </p:sp>
    </p:spTree>
    <p:extLst>
      <p:ext uri="{BB962C8B-B14F-4D97-AF65-F5344CB8AC3E}">
        <p14:creationId xmlns:p14="http://schemas.microsoft.com/office/powerpoint/2010/main" val="3942378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Your Summer School tuition fee includes a range of fun social activities designed to help you relax and make new friends. You’ll kick off with a Meet and Greet BBQ, enjoy a three-course Welcome Dinner, and have fun with games at the Summer School Fair.</a:t>
            </a:r>
          </a:p>
          <a:p>
            <a:endParaRPr lang="en-GB" b="0" dirty="0"/>
          </a:p>
          <a:p>
            <a:r>
              <a:rPr lang="en-GB" b="0" dirty="0"/>
              <a:t>There’s also a Pub Quiz Night, which is always competitive, with prizes for the winning team. You’ll love the evening of curry, karaoke, and disco, a firm favourite with students for years. To wrap things up, we hold a Farewell Reception to say goodbye and wish you the best of luck!</a:t>
            </a:r>
          </a:p>
          <a:p>
            <a:endParaRPr lang="en-GB" b="0" dirty="0"/>
          </a:p>
          <a:p>
            <a:r>
              <a:rPr lang="en-GB" b="0" dirty="0"/>
              <a:t>If you enjoy sports, you can join in the badminton and football sessions—a great way to stay active and have fun outside of class.</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19</a:t>
            </a:fld>
            <a:endParaRPr lang="en-GB"/>
          </a:p>
        </p:txBody>
      </p:sp>
    </p:spTree>
    <p:extLst>
      <p:ext uri="{BB962C8B-B14F-4D97-AF65-F5344CB8AC3E}">
        <p14:creationId xmlns:p14="http://schemas.microsoft.com/office/powerpoint/2010/main" val="2909623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Session is being recorded and will be shared with all students attending the programme. By remaining on the call you are consenting to being recorded. You are welcome to keep your cameras off and use chat function instead to ask any questions. Please keep your microphones minutes to minimise background noise. </a:t>
            </a:r>
          </a:p>
          <a:p>
            <a:endParaRPr lang="en-GB" dirty="0"/>
          </a:p>
          <a:p>
            <a:r>
              <a:rPr lang="en-GB" dirty="0"/>
              <a:t>Introduction of who is delivering the presentation. </a:t>
            </a:r>
          </a:p>
        </p:txBody>
      </p:sp>
      <p:sp>
        <p:nvSpPr>
          <p:cNvPr id="4" name="Slide Number Placeholder 3"/>
          <p:cNvSpPr>
            <a:spLocks noGrp="1"/>
          </p:cNvSpPr>
          <p:nvPr>
            <p:ph type="sldNum" sz="quarter" idx="5"/>
          </p:nvPr>
        </p:nvSpPr>
        <p:spPr/>
        <p:txBody>
          <a:bodyPr/>
          <a:lstStyle/>
          <a:p>
            <a:fld id="{ABB839F9-A4B0-48D8-AA21-32EB5A84BEA6}" type="slidenum">
              <a:rPr lang="en-GB" smtClean="0"/>
              <a:t>2</a:t>
            </a:fld>
            <a:endParaRPr lang="en-GB"/>
          </a:p>
        </p:txBody>
      </p:sp>
    </p:spTree>
    <p:extLst>
      <p:ext uri="{BB962C8B-B14F-4D97-AF65-F5344CB8AC3E}">
        <p14:creationId xmlns:p14="http://schemas.microsoft.com/office/powerpoint/2010/main" val="6192404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We’re offering optional day trips to some amazing places during the Summer School. You can visit Oxford on the 19th of July, explore London on the 23rd, or discover the beautiful Cotswolds and Bath on the 26th. These trips are a great chance to see more of the UK, experience its history and culture, and spend time with your fellow students outside of the classroom.</a:t>
            </a:r>
          </a:p>
        </p:txBody>
      </p:sp>
      <p:sp>
        <p:nvSpPr>
          <p:cNvPr id="4" name="Slide Number Placeholder 3"/>
          <p:cNvSpPr>
            <a:spLocks noGrp="1"/>
          </p:cNvSpPr>
          <p:nvPr>
            <p:ph type="sldNum" sz="quarter" idx="5"/>
          </p:nvPr>
        </p:nvSpPr>
        <p:spPr/>
        <p:txBody>
          <a:bodyPr/>
          <a:lstStyle/>
          <a:p>
            <a:fld id="{ABB839F9-A4B0-48D8-AA21-32EB5A84BEA6}" type="slidenum">
              <a:rPr lang="en-GB" smtClean="0"/>
              <a:t>20</a:t>
            </a:fld>
            <a:endParaRPr lang="en-GB"/>
          </a:p>
        </p:txBody>
      </p:sp>
    </p:spTree>
    <p:extLst>
      <p:ext uri="{BB962C8B-B14F-4D97-AF65-F5344CB8AC3E}">
        <p14:creationId xmlns:p14="http://schemas.microsoft.com/office/powerpoint/2010/main" val="5896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21</a:t>
            </a:fld>
            <a:endParaRPr lang="en-GB"/>
          </a:p>
        </p:txBody>
      </p:sp>
    </p:spTree>
    <p:extLst>
      <p:ext uri="{BB962C8B-B14F-4D97-AF65-F5344CB8AC3E}">
        <p14:creationId xmlns:p14="http://schemas.microsoft.com/office/powerpoint/2010/main" val="285297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22</a:t>
            </a:fld>
            <a:endParaRPr lang="en-GB"/>
          </a:p>
        </p:txBody>
      </p:sp>
    </p:spTree>
    <p:extLst>
      <p:ext uri="{BB962C8B-B14F-4D97-AF65-F5344CB8AC3E}">
        <p14:creationId xmlns:p14="http://schemas.microsoft.com/office/powerpoint/2010/main" val="1937739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3</a:t>
            </a:fld>
            <a:endParaRPr lang="en-GB"/>
          </a:p>
        </p:txBody>
      </p:sp>
    </p:spTree>
    <p:extLst>
      <p:ext uri="{BB962C8B-B14F-4D97-AF65-F5344CB8AC3E}">
        <p14:creationId xmlns:p14="http://schemas.microsoft.com/office/powerpoint/2010/main" val="151028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4</a:t>
            </a:fld>
            <a:endParaRPr lang="en-GB"/>
          </a:p>
        </p:txBody>
      </p:sp>
    </p:spTree>
    <p:extLst>
      <p:ext uri="{BB962C8B-B14F-4D97-AF65-F5344CB8AC3E}">
        <p14:creationId xmlns:p14="http://schemas.microsoft.com/office/powerpoint/2010/main" val="284552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Programme Team: </a:t>
            </a:r>
          </a:p>
          <a:p>
            <a:endParaRPr lang="en-GB" dirty="0"/>
          </a:p>
          <a:p>
            <a:r>
              <a:rPr lang="en-GB" dirty="0"/>
              <a:t>The Summer School experience is backed by a dedicated Programme Team. This team will be there to assist you not only with academic matters like attendance monitoring or timetables, but also with practical needs—whether it's navigating the campus, booking optional trips, or ensuring your overall experience is smooth and enjoyable.</a:t>
            </a:r>
          </a:p>
          <a:p>
            <a:endParaRPr lang="en-GB" dirty="0"/>
          </a:p>
          <a:p>
            <a:r>
              <a:rPr lang="en-GB" dirty="0"/>
              <a:t>Teaching Team:</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Your academic journey during the Summer School will be guided by a highly experienced teaching team. They bring both subject expertise and teaching excellence to ensure that your learning experience is engaging, informative, and good quality.</a:t>
            </a:r>
          </a:p>
        </p:txBody>
      </p:sp>
      <p:sp>
        <p:nvSpPr>
          <p:cNvPr id="4" name="Slide Number Placeholder 3"/>
          <p:cNvSpPr>
            <a:spLocks noGrp="1"/>
          </p:cNvSpPr>
          <p:nvPr>
            <p:ph type="sldNum" sz="quarter" idx="5"/>
          </p:nvPr>
        </p:nvSpPr>
        <p:spPr/>
        <p:txBody>
          <a:bodyPr/>
          <a:lstStyle/>
          <a:p>
            <a:fld id="{ABB839F9-A4B0-48D8-AA21-32EB5A84BEA6}" type="slidenum">
              <a:rPr lang="en-GB" smtClean="0"/>
              <a:t>5</a:t>
            </a:fld>
            <a:endParaRPr lang="en-GB"/>
          </a:p>
        </p:txBody>
      </p:sp>
    </p:spTree>
    <p:extLst>
      <p:ext uri="{BB962C8B-B14F-4D97-AF65-F5344CB8AC3E}">
        <p14:creationId xmlns:p14="http://schemas.microsoft.com/office/powerpoint/2010/main" val="3002069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offer a range of courses </a:t>
            </a:r>
            <a:r>
              <a:rPr lang="en-GB" sz="1200" b="0" i="0" kern="1200" dirty="0">
                <a:solidFill>
                  <a:schemeClr val="tx1"/>
                </a:solidFill>
                <a:effectLst/>
                <a:latin typeface="+mn-lt"/>
                <a:ea typeface="+mn-ea"/>
                <a:cs typeface="+mn-cs"/>
              </a:rPr>
              <a:t>across Economics, Science, Business and Social Sciences.</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6</a:t>
            </a:fld>
            <a:endParaRPr lang="en-GB"/>
          </a:p>
        </p:txBody>
      </p:sp>
    </p:spTree>
    <p:extLst>
      <p:ext uri="{BB962C8B-B14F-4D97-AF65-F5344CB8AC3E}">
        <p14:creationId xmlns:p14="http://schemas.microsoft.com/office/powerpoint/2010/main" val="1649221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Before you travel, it’s important to make sure everything is in place for a smooth and stress-free start to your Summer School experience.</a:t>
            </a:r>
          </a:p>
          <a:p>
            <a:endParaRPr lang="en-GB" b="0" dirty="0"/>
          </a:p>
          <a:p>
            <a:r>
              <a:rPr lang="en-GB" b="0" dirty="0"/>
              <a:t>Let’s begin with the key forms—have you completed the image consent form, enrolment form, and travel form? These give us the essential information we need, like emergency contacts, dietary and access requirements, and your arrival details.</a:t>
            </a:r>
          </a:p>
          <a:p>
            <a:endParaRPr lang="en-GB" b="0" dirty="0"/>
          </a:p>
          <a:p>
            <a:r>
              <a:rPr lang="en-GB" b="0" dirty="0"/>
              <a:t>Next, please ensure you’ve set up your Warwick IT account and uploaded your photo—this is needed for your student ID card and to access your timetable and course materials.</a:t>
            </a:r>
          </a:p>
          <a:p>
            <a:endParaRPr lang="en-GB" b="0" dirty="0"/>
          </a:p>
          <a:p>
            <a:r>
              <a:rPr lang="en-GB" b="0" dirty="0"/>
              <a:t>Take some time to read through the student handbook and all the pre-arrival information. It covers what to expect and helps you feel more prepared before you arrive.</a:t>
            </a:r>
          </a:p>
          <a:p>
            <a:endParaRPr lang="en-GB" b="0" dirty="0"/>
          </a:p>
          <a:p>
            <a:r>
              <a:rPr lang="en-GB" b="0" dirty="0"/>
              <a:t>Also, don’t forget to check your master timetable. Your course-specific timetable will be sent to you about a week before the programme begins, so keep an eye out for that.</a:t>
            </a:r>
          </a:p>
          <a:p>
            <a:endParaRPr lang="en-GB" b="0" dirty="0"/>
          </a:p>
          <a:p>
            <a:r>
              <a:rPr lang="en-GB" b="0" dirty="0"/>
              <a:t>A couple of practical things to double-check: have you arranged and paid for your travel and medical insurance? And is your course balance fully paid?</a:t>
            </a:r>
          </a:p>
          <a:p>
            <a:endParaRPr lang="en-GB" b="0" dirty="0"/>
          </a:p>
          <a:p>
            <a:r>
              <a:rPr lang="en-GB" b="0" dirty="0"/>
              <a:t>Lastly, if you're travelling from outside the UK, make sure you’ve looked into visa requirements and have secured the appropriate visa. And of course, double-check that your passport is valid for the full duration of your stay.</a:t>
            </a:r>
          </a:p>
          <a:p>
            <a:endParaRPr lang="en-GB" b="0" dirty="0"/>
          </a:p>
          <a:p>
            <a:r>
              <a:rPr lang="en-GB" b="0" dirty="0"/>
              <a:t>Going through this checklist now will save you time and stress later—and make sure you’re fully ready to enjoy everything the programme has to offer.</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7</a:t>
            </a:fld>
            <a:endParaRPr lang="en-GB"/>
          </a:p>
        </p:txBody>
      </p:sp>
    </p:spTree>
    <p:extLst>
      <p:ext uri="{BB962C8B-B14F-4D97-AF65-F5344CB8AC3E}">
        <p14:creationId xmlns:p14="http://schemas.microsoft.com/office/powerpoint/2010/main" val="2139214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help you feel prepared for your time here we have created a list of things to pack for your time at Summer School.</a:t>
            </a:r>
          </a:p>
          <a:p>
            <a:endParaRPr lang="en-GB" dirty="0"/>
          </a:p>
          <a:p>
            <a:r>
              <a:rPr lang="en-GB" b="0" dirty="0"/>
              <a:t>The UK weather can be quite changeable, so it’s best to bring clothing for all types of weather—this includes layers for cooler days, a waterproof jacket or umbrella, and some lighter summer clothes for when the sun comes out.</a:t>
            </a:r>
          </a:p>
          <a:p>
            <a:r>
              <a:rPr lang="en-GB" b="0" dirty="0"/>
              <a:t>If you’re planning to join in on any sports or fitness activities, remember to pack sportswear and trainers. And for those of you interested in swimming, bring swimwear and a towel.</a:t>
            </a:r>
          </a:p>
          <a:p>
            <a:r>
              <a:rPr lang="en-GB" b="0" dirty="0"/>
              <a:t>There will also be a few evening events, so it’s worth packing a couple of smarter outfits.</a:t>
            </a:r>
          </a:p>
          <a:p>
            <a:r>
              <a:rPr lang="en-GB" b="0" dirty="0"/>
              <a:t>Don’t forget sun protection like sunscreen and sunglasses for the warmer days, and again, an umbrella or raincoat is a must for those inevitable rainy spells.</a:t>
            </a:r>
          </a:p>
          <a:p>
            <a:r>
              <a:rPr lang="en-GB" b="0" dirty="0"/>
              <a:t>On the academic side, make sure to bring your laptop or tablet for your coursework, along with a UK plug adaptor to keep your devices charged.</a:t>
            </a:r>
          </a:p>
          <a:p>
            <a:r>
              <a:rPr lang="en-GB" b="0" dirty="0"/>
              <a:t>You’ll also need your mobile phone, and it’s really helpful to have a SIM card or phone plan that works in the UK as soon as you arrive.</a:t>
            </a:r>
          </a:p>
          <a:p>
            <a:r>
              <a:rPr lang="en-GB" b="0" dirty="0"/>
              <a:t>A bilingual dictionary can be useful for non-native English speakers, and don’t forget a bank card that works in the UK. You may also want to bring some cash, but please avoid carrying too much—we can’t store it for you, and most places on campus are cashless.</a:t>
            </a:r>
          </a:p>
          <a:p>
            <a:r>
              <a:rPr lang="en-GB" b="0" dirty="0"/>
              <a:t>If you take prescribed medication, pack enough for the duration of your stay, and include a few basic medicines like paracetamol. Bring your toiletries, a small bag for day trips, and most importantly—copies of your key documents like your passport, visa, and insurance info, just in case.</a:t>
            </a:r>
          </a:p>
          <a:p>
            <a:endParaRPr lang="en-GB" dirty="0"/>
          </a:p>
        </p:txBody>
      </p:sp>
      <p:sp>
        <p:nvSpPr>
          <p:cNvPr id="4" name="Slide Number Placeholder 3"/>
          <p:cNvSpPr>
            <a:spLocks noGrp="1"/>
          </p:cNvSpPr>
          <p:nvPr>
            <p:ph type="sldNum" sz="quarter" idx="5"/>
          </p:nvPr>
        </p:nvSpPr>
        <p:spPr/>
        <p:txBody>
          <a:bodyPr/>
          <a:lstStyle/>
          <a:p>
            <a:fld id="{ABB839F9-A4B0-48D8-AA21-32EB5A84BEA6}" type="slidenum">
              <a:rPr lang="en-GB" smtClean="0"/>
              <a:t>8</a:t>
            </a:fld>
            <a:endParaRPr lang="en-GB"/>
          </a:p>
        </p:txBody>
      </p:sp>
    </p:spTree>
    <p:extLst>
      <p:ext uri="{BB962C8B-B14F-4D97-AF65-F5344CB8AC3E}">
        <p14:creationId xmlns:p14="http://schemas.microsoft.com/office/powerpoint/2010/main" val="3326274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BB839F9-A4B0-48D8-AA21-32EB5A84BEA6}" type="slidenum">
              <a:rPr lang="en-GB" smtClean="0"/>
              <a:t>9</a:t>
            </a:fld>
            <a:endParaRPr lang="en-GB"/>
          </a:p>
        </p:txBody>
      </p:sp>
    </p:spTree>
    <p:extLst>
      <p:ext uri="{BB962C8B-B14F-4D97-AF65-F5344CB8AC3E}">
        <p14:creationId xmlns:p14="http://schemas.microsoft.com/office/powerpoint/2010/main" val="339165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8.xml"/><Relationship Id="rId4" Type="http://schemas.microsoft.com/office/2007/relationships/hdphoto" Target="../media/hdphoto1.wdp"/></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4.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6.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2134811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72004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5734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75790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88385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5536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3872308571"/>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89167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44497245"/>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8280596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2367195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43798497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866310817"/>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865535039"/>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242469758"/>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52915826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015566477"/>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123358994"/>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0288348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362093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95820188"/>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81470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03211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804782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30469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392218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hyperlink" Target="https://pixabay.com/en/london-eye-london-city-england-351203/"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2D7DE9-3660-DFCD-860E-627ED8278EF9}"/>
              </a:ext>
            </a:extLst>
          </p:cNvPr>
          <p:cNvSpPr>
            <a:spLocks noGrp="1"/>
          </p:cNvSpPr>
          <p:nvPr>
            <p:ph type="sldNum" sz="quarter" idx="11"/>
          </p:nvPr>
        </p:nvSpPr>
        <p:spPr/>
        <p:txBody>
          <a:bodyPr/>
          <a:lstStyle/>
          <a:p>
            <a:fld id="{E8F1A65C-595C-4736-BF40-F7D31E789466}" type="slidenum">
              <a:rPr lang="en-GB" smtClean="0"/>
              <a:pPr/>
              <a:t>1</a:t>
            </a:fld>
            <a:endParaRPr lang="en-GB"/>
          </a:p>
        </p:txBody>
      </p:sp>
      <p:sp>
        <p:nvSpPr>
          <p:cNvPr id="7" name="TextBox 6">
            <a:extLst>
              <a:ext uri="{FF2B5EF4-FFF2-40B4-BE49-F238E27FC236}">
                <a16:creationId xmlns:a16="http://schemas.microsoft.com/office/drawing/2014/main" id="{095F71F8-3959-7C87-4075-B18EB551E9E7}"/>
              </a:ext>
            </a:extLst>
          </p:cNvPr>
          <p:cNvSpPr txBox="1"/>
          <p:nvPr/>
        </p:nvSpPr>
        <p:spPr>
          <a:xfrm>
            <a:off x="1256369" y="804472"/>
            <a:ext cx="8615855" cy="5078313"/>
          </a:xfrm>
          <a:prstGeom prst="rect">
            <a:avLst/>
          </a:prstGeom>
          <a:noFill/>
        </p:spPr>
        <p:txBody>
          <a:bodyPr wrap="square">
            <a:spAutoFit/>
          </a:bodyPr>
          <a:lstStyle/>
          <a:p>
            <a:endParaRPr lang="en-GB" sz="3600" dirty="0"/>
          </a:p>
          <a:p>
            <a:r>
              <a:rPr lang="en-GB" sz="3600" b="1" dirty="0">
                <a:latin typeface="+mj-lt"/>
              </a:rPr>
              <a:t>THANK YOU FOR JOINING THE WARWICK SUMMER SCHOOL PRE-DEPARTURE BRIEFING</a:t>
            </a:r>
          </a:p>
          <a:p>
            <a:endParaRPr lang="en-GB" sz="3600" b="1" dirty="0">
              <a:latin typeface="+mj-lt"/>
            </a:endParaRPr>
          </a:p>
          <a:p>
            <a:r>
              <a:rPr lang="en-GB" sz="3600" b="1" dirty="0">
                <a:latin typeface="+mj-lt"/>
              </a:rPr>
              <a:t>WE WILL START THIS SESSION SHORTLY</a:t>
            </a:r>
          </a:p>
          <a:p>
            <a:endParaRPr lang="en-GB" sz="3600" b="1" dirty="0">
              <a:latin typeface="+mj-lt"/>
            </a:endParaRPr>
          </a:p>
          <a:p>
            <a:r>
              <a:rPr lang="en-GB" sz="3600" b="1" dirty="0">
                <a:latin typeface="+mj-lt"/>
              </a:rPr>
              <a:t>PLEASE NOTE WE WILL BE RECORDING THIS PRESENTATION</a:t>
            </a:r>
          </a:p>
        </p:txBody>
      </p:sp>
    </p:spTree>
    <p:extLst>
      <p:ext uri="{BB962C8B-B14F-4D97-AF65-F5344CB8AC3E}">
        <p14:creationId xmlns:p14="http://schemas.microsoft.com/office/powerpoint/2010/main" val="2494021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ED734-9291-20ED-2ABF-F8F60C15FBD4}"/>
              </a:ext>
            </a:extLst>
          </p:cNvPr>
          <p:cNvSpPr>
            <a:spLocks noGrp="1"/>
          </p:cNvSpPr>
          <p:nvPr>
            <p:ph type="title"/>
          </p:nvPr>
        </p:nvSpPr>
        <p:spPr/>
        <p:txBody>
          <a:bodyPr/>
          <a:lstStyle/>
          <a:p>
            <a:r>
              <a:rPr lang="en-GB" sz="2400">
                <a:solidFill>
                  <a:srgbClr val="C00000"/>
                </a:solidFill>
              </a:rPr>
              <a:t>Passport Control </a:t>
            </a:r>
            <a:endParaRPr lang="en-GB" sz="2400"/>
          </a:p>
        </p:txBody>
      </p:sp>
      <p:sp>
        <p:nvSpPr>
          <p:cNvPr id="3" name="Footer Placeholder 2">
            <a:extLst>
              <a:ext uri="{FF2B5EF4-FFF2-40B4-BE49-F238E27FC236}">
                <a16:creationId xmlns:a16="http://schemas.microsoft.com/office/drawing/2014/main" id="{37E5CAC1-B6FD-18B6-AEBB-9602DE2263A4}"/>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81A2569A-15A7-ACE1-2538-F906EF343C7E}"/>
              </a:ext>
            </a:extLst>
          </p:cNvPr>
          <p:cNvSpPr>
            <a:spLocks noGrp="1"/>
          </p:cNvSpPr>
          <p:nvPr>
            <p:ph type="sldNum" sz="quarter" idx="11"/>
          </p:nvPr>
        </p:nvSpPr>
        <p:spPr/>
        <p:txBody>
          <a:bodyPr/>
          <a:lstStyle/>
          <a:p>
            <a:fld id="{E8F1A65C-595C-4736-BF40-F7D31E789466}" type="slidenum">
              <a:rPr lang="en-GB" smtClean="0"/>
              <a:pPr/>
              <a:t>10</a:t>
            </a:fld>
            <a:endParaRPr lang="en-GB"/>
          </a:p>
        </p:txBody>
      </p:sp>
      <p:sp>
        <p:nvSpPr>
          <p:cNvPr id="7" name="Content Placeholder 6">
            <a:extLst>
              <a:ext uri="{FF2B5EF4-FFF2-40B4-BE49-F238E27FC236}">
                <a16:creationId xmlns:a16="http://schemas.microsoft.com/office/drawing/2014/main" id="{A84D91BE-3F5D-8300-37FD-6093F5BC4445}"/>
              </a:ext>
            </a:extLst>
          </p:cNvPr>
          <p:cNvSpPr txBox="1">
            <a:spLocks noGrp="1"/>
          </p:cNvSpPr>
          <p:nvPr>
            <p:ph sz="quarter" idx="17"/>
          </p:nvPr>
        </p:nvSpPr>
        <p:spPr>
          <a:xfrm>
            <a:off x="412245" y="1184366"/>
            <a:ext cx="4578855" cy="3620478"/>
          </a:xfrm>
          <a:prstGeom prst="rect">
            <a:avLst/>
          </a:prstGeom>
          <a:noFill/>
        </p:spPr>
        <p:txBody>
          <a:bodyPr vert="horz" wrap="square" lIns="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GB" sz="1600" b="1" cap="all" dirty="0">
                <a:solidFill>
                  <a:schemeClr val="accent3"/>
                </a:solidFill>
                <a:ea typeface="Calibri"/>
                <a:cs typeface="Calibri"/>
              </a:rPr>
              <a:t>STUDENTS WHO APPLIED FOR A VISA IN ADVANCE (USUALLY VISA NATIONALS):  </a:t>
            </a:r>
          </a:p>
          <a:p>
            <a:pPr algn="l" rtl="0" fontAlgn="base">
              <a:lnSpc>
                <a:spcPts val="1350"/>
              </a:lnSpc>
              <a:buFont typeface="Arial" panose="020B0604020202020204" pitchFamily="34" charset="0"/>
              <a:buChar char="•"/>
            </a:pPr>
            <a:r>
              <a:rPr lang="en-GB" sz="1600" b="0" i="0" u="none" strike="noStrike" dirty="0">
                <a:solidFill>
                  <a:srgbClr val="000000"/>
                </a:solidFill>
                <a:effectLst/>
                <a:latin typeface="+mj-lt"/>
              </a:rPr>
              <a:t>Have your visa activated by UK Border Force, if you applied in advance OR</a:t>
            </a:r>
            <a:r>
              <a:rPr lang="en-US" sz="1600" b="0" i="0" dirty="0">
                <a:solidFill>
                  <a:srgbClr val="000000"/>
                </a:solidFill>
                <a:effectLst/>
                <a:latin typeface="+mj-lt"/>
              </a:rPr>
              <a:t>​</a:t>
            </a:r>
          </a:p>
          <a:p>
            <a:pPr algn="l" rtl="0" fontAlgn="base">
              <a:lnSpc>
                <a:spcPts val="1350"/>
              </a:lnSpc>
              <a:buFont typeface="Arial" panose="020B0604020202020204" pitchFamily="34" charset="0"/>
              <a:buChar char="•"/>
            </a:pPr>
            <a:endParaRPr lang="en-GB" sz="1600" b="0" i="0" u="none" strike="noStrike" dirty="0">
              <a:solidFill>
                <a:srgbClr val="000000"/>
              </a:solidFill>
              <a:effectLst/>
              <a:latin typeface="+mj-lt"/>
            </a:endParaRPr>
          </a:p>
          <a:p>
            <a:pPr algn="l" rtl="0" fontAlgn="base">
              <a:lnSpc>
                <a:spcPts val="1350"/>
              </a:lnSpc>
              <a:buFont typeface="Arial" panose="020B0604020202020204" pitchFamily="34" charset="0"/>
              <a:buChar char="•"/>
            </a:pPr>
            <a:r>
              <a:rPr lang="en-GB" sz="1600" b="0" i="0" u="none" strike="noStrike" dirty="0">
                <a:solidFill>
                  <a:srgbClr val="000000"/>
                </a:solidFill>
                <a:effectLst/>
                <a:latin typeface="+mj-lt"/>
              </a:rPr>
              <a:t>To have your passport endorsed with an Ink Stamp if you are a Non-Visa National, applying on arrival OR</a:t>
            </a:r>
            <a:r>
              <a:rPr lang="en-US" sz="1600" b="0" i="0" dirty="0">
                <a:solidFill>
                  <a:srgbClr val="000000"/>
                </a:solidFill>
                <a:effectLst/>
                <a:latin typeface="+mj-lt"/>
              </a:rPr>
              <a:t>​</a:t>
            </a:r>
          </a:p>
          <a:p>
            <a:pPr algn="l" rtl="0" fontAlgn="base">
              <a:lnSpc>
                <a:spcPts val="1350"/>
              </a:lnSpc>
              <a:buFont typeface="Arial" panose="020B0604020202020204" pitchFamily="34" charset="0"/>
              <a:buChar char="•"/>
            </a:pPr>
            <a:endParaRPr lang="en-GB" sz="1600" b="0" i="0" u="none" strike="noStrike" dirty="0">
              <a:solidFill>
                <a:srgbClr val="000000"/>
              </a:solidFill>
              <a:effectLst/>
              <a:latin typeface="+mj-lt"/>
            </a:endParaRPr>
          </a:p>
          <a:p>
            <a:pPr algn="l" rtl="0" fontAlgn="base">
              <a:lnSpc>
                <a:spcPts val="1350"/>
              </a:lnSpc>
              <a:buFont typeface="Arial" panose="020B0604020202020204" pitchFamily="34" charset="0"/>
              <a:buChar char="•"/>
            </a:pPr>
            <a:r>
              <a:rPr lang="en-GB" sz="1600" b="0" i="0" u="none" strike="noStrike" dirty="0">
                <a:solidFill>
                  <a:srgbClr val="000000"/>
                </a:solidFill>
                <a:effectLst/>
                <a:latin typeface="+mj-lt"/>
              </a:rPr>
              <a:t>Use your biometric passport to enter via an e-Gate if you are an eligible Non-Visa National.</a:t>
            </a:r>
            <a:r>
              <a:rPr lang="en-US" sz="1600" b="0" i="0" dirty="0">
                <a:solidFill>
                  <a:srgbClr val="000000"/>
                </a:solidFill>
                <a:effectLst/>
                <a:latin typeface="+mj-lt"/>
              </a:rPr>
              <a:t>​</a:t>
            </a:r>
          </a:p>
          <a:p>
            <a:pPr algn="l" rtl="0" fontAlgn="base">
              <a:lnSpc>
                <a:spcPts val="1350"/>
              </a:lnSpc>
              <a:buFont typeface="Arial" panose="020B0604020202020204" pitchFamily="34" charset="0"/>
              <a:buChar char="•"/>
            </a:pPr>
            <a:endParaRPr lang="en-US" sz="1600" u="none" strike="noStrike" dirty="0">
              <a:solidFill>
                <a:srgbClr val="000000"/>
              </a:solidFill>
              <a:latin typeface="+mj-lt"/>
            </a:endParaRPr>
          </a:p>
          <a:p>
            <a:pPr algn="l" rtl="0" fontAlgn="base">
              <a:lnSpc>
                <a:spcPts val="1350"/>
              </a:lnSpc>
              <a:buFont typeface="Arial" panose="020B0604020202020204" pitchFamily="34" charset="0"/>
              <a:buChar char="•"/>
            </a:pPr>
            <a:r>
              <a:rPr lang="en-GB" sz="1600" b="0" i="0" u="none" strike="noStrike" dirty="0">
                <a:solidFill>
                  <a:srgbClr val="000000"/>
                </a:solidFill>
                <a:effectLst/>
                <a:latin typeface="+mj-lt"/>
              </a:rPr>
              <a:t>If visiting the Immigration Desk, please check the entry stamp to make sure they have endorsed the right vignette and that they have stamped the right date of entry.</a:t>
            </a:r>
            <a:endParaRPr lang="en-GB" dirty="0">
              <a:solidFill>
                <a:schemeClr val="accent3"/>
              </a:solidFill>
            </a:endParaRPr>
          </a:p>
        </p:txBody>
      </p:sp>
      <p:sp>
        <p:nvSpPr>
          <p:cNvPr id="5" name="TextBox 4">
            <a:extLst>
              <a:ext uri="{FF2B5EF4-FFF2-40B4-BE49-F238E27FC236}">
                <a16:creationId xmlns:a16="http://schemas.microsoft.com/office/drawing/2014/main" id="{D129A90A-ABE9-5FF7-C0DA-C1A40A0765E8}"/>
              </a:ext>
            </a:extLst>
          </p:cNvPr>
          <p:cNvSpPr txBox="1"/>
          <p:nvPr/>
        </p:nvSpPr>
        <p:spPr>
          <a:xfrm>
            <a:off x="4991100" y="1184366"/>
            <a:ext cx="4991100" cy="29649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1600" b="1" cap="all" dirty="0">
                <a:solidFill>
                  <a:schemeClr val="accent3"/>
                </a:solidFill>
                <a:latin typeface="Calibri"/>
                <a:ea typeface="Calibri"/>
                <a:cs typeface="Calibri"/>
              </a:rPr>
              <a:t>STUDENTS APPLYING FOR LEAVE ON ARRIVAL TO THE UK (NON-VISA NATIONALS ONLY):  </a:t>
            </a:r>
            <a:r>
              <a:rPr lang="en-GB" sz="1600" dirty="0">
                <a:latin typeface="Calibri"/>
                <a:ea typeface="Calibri"/>
                <a:cs typeface="Arial"/>
              </a:rPr>
              <a:t>​</a:t>
            </a:r>
            <a:endParaRPr lang="en-US" sz="1600" b="1" dirty="0">
              <a:latin typeface="Calibri"/>
              <a:ea typeface="Calibri"/>
              <a:cs typeface="Arial"/>
            </a:endParaRPr>
          </a:p>
          <a:p>
            <a:pPr marL="342900" indent="-342900">
              <a:spcAft>
                <a:spcPts val="800"/>
              </a:spcAft>
              <a:buFont typeface="Arial,Sans-Serif"/>
              <a:buChar char="•"/>
            </a:pPr>
            <a:r>
              <a:rPr lang="en-GB" sz="1600" dirty="0">
                <a:solidFill>
                  <a:srgbClr val="404040"/>
                </a:solidFill>
                <a:latin typeface="Calibri"/>
                <a:ea typeface="Calibri"/>
                <a:cs typeface="Arial"/>
              </a:rPr>
              <a:t>Must carry application evidence in their carry on luggage​</a:t>
            </a:r>
          </a:p>
          <a:p>
            <a:pPr marL="342900" indent="-342900">
              <a:spcAft>
                <a:spcPts val="800"/>
              </a:spcAft>
              <a:buFont typeface="Arial,Sans-Serif"/>
              <a:buChar char="•"/>
            </a:pPr>
            <a:r>
              <a:rPr lang="en-GB" sz="1600" dirty="0">
                <a:solidFill>
                  <a:srgbClr val="404040"/>
                </a:solidFill>
                <a:latin typeface="Calibri"/>
                <a:ea typeface="Calibri"/>
                <a:cs typeface="Arial"/>
              </a:rPr>
              <a:t>Must visit the Immigration Desk, on arrival at the UK Border​</a:t>
            </a:r>
          </a:p>
          <a:p>
            <a:pPr marL="342900" indent="-342900">
              <a:spcAft>
                <a:spcPts val="800"/>
              </a:spcAft>
              <a:buFont typeface="Arial,Sans-Serif"/>
              <a:buChar char="•"/>
            </a:pPr>
            <a:r>
              <a:rPr lang="en-GB" sz="1600" dirty="0">
                <a:solidFill>
                  <a:srgbClr val="404040"/>
                </a:solidFill>
                <a:latin typeface="Calibri"/>
                <a:ea typeface="Calibri"/>
                <a:cs typeface="Arial"/>
              </a:rPr>
              <a:t>Must state the purpose of the visit, e.g. short period of study under 6 months, attending a viva, etc.​</a:t>
            </a:r>
          </a:p>
          <a:p>
            <a:pPr marL="342900" indent="-342900">
              <a:spcAft>
                <a:spcPts val="800"/>
              </a:spcAft>
              <a:buFont typeface="Arial,Sans-Serif"/>
              <a:buChar char="•"/>
            </a:pPr>
            <a:r>
              <a:rPr lang="en-GB" sz="1600" dirty="0">
                <a:solidFill>
                  <a:srgbClr val="404040"/>
                </a:solidFill>
                <a:latin typeface="Calibri"/>
                <a:ea typeface="Calibri"/>
                <a:cs typeface="Arial"/>
              </a:rPr>
              <a:t>Must provide any documentary evidence requested by the Border Force official</a:t>
            </a:r>
            <a:endParaRPr lang="en-US" sz="1600" dirty="0">
              <a:latin typeface="Calibri"/>
              <a:ea typeface="Calibri"/>
              <a:cs typeface="Arial"/>
            </a:endParaRPr>
          </a:p>
        </p:txBody>
      </p:sp>
      <p:sp>
        <p:nvSpPr>
          <p:cNvPr id="8" name="TextBox 7">
            <a:extLst>
              <a:ext uri="{FF2B5EF4-FFF2-40B4-BE49-F238E27FC236}">
                <a16:creationId xmlns:a16="http://schemas.microsoft.com/office/drawing/2014/main" id="{903F564D-2DBE-F6B0-E2BD-6C0C9508B45F}"/>
              </a:ext>
            </a:extLst>
          </p:cNvPr>
          <p:cNvSpPr txBox="1"/>
          <p:nvPr/>
        </p:nvSpPr>
        <p:spPr>
          <a:xfrm>
            <a:off x="1101436" y="5331701"/>
            <a:ext cx="8617944" cy="999248"/>
          </a:xfrm>
          <a:prstGeom prst="rect">
            <a:avLst/>
          </a:prstGeom>
          <a:noFill/>
        </p:spPr>
        <p:txBody>
          <a:bodyPr wrap="square">
            <a:spAutoFit/>
          </a:bodyPr>
          <a:lstStyle/>
          <a:p>
            <a:pPr marL="1200150" lvl="2" indent="-285750" fontAlgn="base">
              <a:lnSpc>
                <a:spcPts val="1350"/>
              </a:lnSpc>
              <a:buFont typeface="Arial" panose="020B0604020202020204" pitchFamily="34" charset="0"/>
              <a:buChar char="•"/>
            </a:pPr>
            <a:r>
              <a:rPr lang="en-GB" sz="1600" b="0" i="0" u="none" strike="noStrike" dirty="0">
                <a:solidFill>
                  <a:srgbClr val="000000"/>
                </a:solidFill>
                <a:effectLst/>
                <a:latin typeface="+mj-lt"/>
              </a:rPr>
              <a:t>Your ETA will be linked to the passport you applied with. You only need to show your passport when you travel to the UK.</a:t>
            </a:r>
            <a:r>
              <a:rPr lang="en-US" sz="1600" b="0" i="0" dirty="0">
                <a:solidFill>
                  <a:srgbClr val="000000"/>
                </a:solidFill>
                <a:effectLst/>
                <a:latin typeface="+mj-lt"/>
              </a:rPr>
              <a:t>​</a:t>
            </a:r>
            <a:endParaRPr lang="en-US" sz="1600" dirty="0">
              <a:solidFill>
                <a:srgbClr val="000000"/>
              </a:solidFill>
              <a:latin typeface="+mj-lt"/>
            </a:endParaRPr>
          </a:p>
          <a:p>
            <a:pPr lvl="2" fontAlgn="base">
              <a:lnSpc>
                <a:spcPts val="1350"/>
              </a:lnSpc>
            </a:pPr>
            <a:endParaRPr lang="en-US" sz="1600" b="0" i="0" u="none" strike="noStrike" dirty="0">
              <a:solidFill>
                <a:srgbClr val="000000"/>
              </a:solidFill>
              <a:effectLst/>
              <a:latin typeface="+mj-lt"/>
            </a:endParaRPr>
          </a:p>
          <a:p>
            <a:pPr marL="1200150" lvl="2" indent="-285750" fontAlgn="base">
              <a:lnSpc>
                <a:spcPts val="1350"/>
              </a:lnSpc>
              <a:buFont typeface="Arial" panose="020B0604020202020204" pitchFamily="34" charset="0"/>
              <a:buChar char="•"/>
            </a:pPr>
            <a:r>
              <a:rPr lang="en-GB" sz="1600" b="0" i="0" u="none" strike="noStrike" dirty="0">
                <a:solidFill>
                  <a:srgbClr val="000000"/>
                </a:solidFill>
                <a:effectLst/>
                <a:latin typeface="+mj-lt"/>
              </a:rPr>
              <a:t>Make sure you also have access to the email decision from UVKI with your 16-digit ETA reference number just in case.</a:t>
            </a:r>
            <a:r>
              <a:rPr lang="en-US" sz="1600" b="0" i="0" dirty="0">
                <a:solidFill>
                  <a:srgbClr val="000000"/>
                </a:solidFill>
                <a:effectLst/>
                <a:latin typeface="+mj-lt"/>
              </a:rPr>
              <a:t>​</a:t>
            </a:r>
          </a:p>
        </p:txBody>
      </p:sp>
      <p:sp>
        <p:nvSpPr>
          <p:cNvPr id="10" name="TextBox 9">
            <a:extLst>
              <a:ext uri="{FF2B5EF4-FFF2-40B4-BE49-F238E27FC236}">
                <a16:creationId xmlns:a16="http://schemas.microsoft.com/office/drawing/2014/main" id="{04D7F86C-7BA7-9D79-6BAC-3C171FA49AE2}"/>
              </a:ext>
            </a:extLst>
          </p:cNvPr>
          <p:cNvSpPr txBox="1"/>
          <p:nvPr/>
        </p:nvSpPr>
        <p:spPr>
          <a:xfrm>
            <a:off x="3896175" y="4835924"/>
            <a:ext cx="7923068" cy="646331"/>
          </a:xfrm>
          <a:prstGeom prst="rect">
            <a:avLst/>
          </a:prstGeom>
          <a:noFill/>
        </p:spPr>
        <p:txBody>
          <a:bodyPr wrap="square">
            <a:spAutoFit/>
          </a:bodyPr>
          <a:lstStyle/>
          <a:p>
            <a:r>
              <a:rPr lang="en-GB" b="1" cap="all" dirty="0">
                <a:solidFill>
                  <a:schemeClr val="accent3"/>
                </a:solidFill>
                <a:ea typeface="Calibri"/>
                <a:cs typeface="Calibri"/>
              </a:rPr>
              <a:t>STUDENTS WITH AN ETA : </a:t>
            </a:r>
          </a:p>
          <a:p>
            <a:endParaRPr lang="en-GB" dirty="0"/>
          </a:p>
        </p:txBody>
      </p:sp>
    </p:spTree>
    <p:extLst>
      <p:ext uri="{BB962C8B-B14F-4D97-AF65-F5344CB8AC3E}">
        <p14:creationId xmlns:p14="http://schemas.microsoft.com/office/powerpoint/2010/main" val="433008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CB85619-9DFB-BAFA-18A0-96B812AC9C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3B0CA4B-275D-96AE-A8CA-1A908AF75C9C}"/>
              </a:ext>
            </a:extLst>
          </p:cNvPr>
          <p:cNvSpPr>
            <a:spLocks noGrp="1"/>
          </p:cNvSpPr>
          <p:nvPr>
            <p:ph type="sldNum" sz="quarter" idx="11"/>
          </p:nvPr>
        </p:nvSpPr>
        <p:spPr/>
        <p:txBody>
          <a:bodyPr/>
          <a:lstStyle/>
          <a:p>
            <a:fld id="{E8F1A65C-595C-4736-BF40-F7D31E789466}" type="slidenum">
              <a:rPr lang="en-GB" smtClean="0"/>
              <a:pPr/>
              <a:t>11</a:t>
            </a:fld>
            <a:endParaRPr lang="en-GB"/>
          </a:p>
        </p:txBody>
      </p:sp>
      <p:sp>
        <p:nvSpPr>
          <p:cNvPr id="6" name="Content Placeholder 5">
            <a:extLst>
              <a:ext uri="{FF2B5EF4-FFF2-40B4-BE49-F238E27FC236}">
                <a16:creationId xmlns:a16="http://schemas.microsoft.com/office/drawing/2014/main" id="{AE98BB7F-0304-25F5-99EA-D54A61666299}"/>
              </a:ext>
            </a:extLst>
          </p:cNvPr>
          <p:cNvSpPr>
            <a:spLocks noGrp="1"/>
          </p:cNvSpPr>
          <p:nvPr>
            <p:ph sz="quarter" idx="17"/>
          </p:nvPr>
        </p:nvSpPr>
        <p:spPr/>
        <p:txBody>
          <a:bodyPr/>
          <a:lstStyle/>
          <a:p>
            <a:pPr marL="285750" indent="-285750">
              <a:buFont typeface="Wingdings" panose="05000000000000000000" pitchFamily="2" charset="2"/>
              <a:buChar char="§"/>
            </a:pPr>
            <a:r>
              <a:rPr lang="en-GB" dirty="0"/>
              <a:t>Registration 2pm – 5pm in the ​Faculty of Arts Building (Central Campus)</a:t>
            </a:r>
          </a:p>
          <a:p>
            <a:pPr marL="285750" indent="-285750">
              <a:buFont typeface="Wingdings" panose="05000000000000000000" pitchFamily="2" charset="2"/>
              <a:buChar char="§"/>
            </a:pPr>
            <a:r>
              <a:rPr lang="en-GB" dirty="0"/>
              <a:t>We will need to check the VISA permission – everyone should bring their passport even if a British Passport Holder​</a:t>
            </a:r>
          </a:p>
          <a:p>
            <a:pPr marL="285750" indent="-285750">
              <a:buFont typeface="Wingdings" panose="05000000000000000000" pitchFamily="2" charset="2"/>
              <a:buChar char="§"/>
            </a:pPr>
            <a:r>
              <a:rPr lang="en-GB" dirty="0"/>
              <a:t>ID card and instructions for accessing </a:t>
            </a:r>
            <a:r>
              <a:rPr lang="en-GB" dirty="0" err="1"/>
              <a:t>WiFi</a:t>
            </a:r>
            <a:r>
              <a:rPr lang="en-GB" dirty="0"/>
              <a:t> </a:t>
            </a:r>
          </a:p>
          <a:p>
            <a:pPr marL="285750" indent="-285750">
              <a:buFont typeface="Wingdings" panose="05000000000000000000" pitchFamily="2" charset="2"/>
              <a:buChar char="§"/>
            </a:pPr>
            <a:r>
              <a:rPr lang="en-GB" dirty="0"/>
              <a:t>Accommodation check in from 3pm for those who have booked </a:t>
            </a:r>
          </a:p>
        </p:txBody>
      </p:sp>
      <p:sp>
        <p:nvSpPr>
          <p:cNvPr id="7" name="Text Placeholder 6">
            <a:extLst>
              <a:ext uri="{FF2B5EF4-FFF2-40B4-BE49-F238E27FC236}">
                <a16:creationId xmlns:a16="http://schemas.microsoft.com/office/drawing/2014/main" id="{F6A81E3A-7CDF-5121-77AF-952B3CA9962C}"/>
              </a:ext>
            </a:extLst>
          </p:cNvPr>
          <p:cNvSpPr>
            <a:spLocks noGrp="1"/>
          </p:cNvSpPr>
          <p:nvPr>
            <p:ph type="body" sz="quarter" idx="14"/>
          </p:nvPr>
        </p:nvSpPr>
        <p:spPr/>
        <p:txBody>
          <a:bodyPr/>
          <a:lstStyle/>
          <a:p>
            <a:r>
              <a:rPr lang="en-GB">
                <a:solidFill>
                  <a:schemeClr val="accent3"/>
                </a:solidFill>
              </a:rPr>
              <a:t>Registration 	</a:t>
            </a:r>
            <a:r>
              <a:rPr lang="en-GB"/>
              <a:t>		</a:t>
            </a:r>
          </a:p>
        </p:txBody>
      </p:sp>
      <p:sp>
        <p:nvSpPr>
          <p:cNvPr id="8" name="Content Placeholder 7">
            <a:extLst>
              <a:ext uri="{FF2B5EF4-FFF2-40B4-BE49-F238E27FC236}">
                <a16:creationId xmlns:a16="http://schemas.microsoft.com/office/drawing/2014/main" id="{B8C80444-2D73-BAA1-682E-12A56DDEFCA9}"/>
              </a:ext>
            </a:extLst>
          </p:cNvPr>
          <p:cNvSpPr>
            <a:spLocks noGrp="1"/>
          </p:cNvSpPr>
          <p:nvPr>
            <p:ph sz="quarter" idx="18"/>
          </p:nvPr>
        </p:nvSpPr>
        <p:spPr/>
        <p:txBody>
          <a:bodyPr/>
          <a:lstStyle/>
          <a:p>
            <a:pPr marL="285750" indent="-285750">
              <a:buFont typeface="Wingdings" panose="05000000000000000000" pitchFamily="2" charset="2"/>
              <a:buChar char="§"/>
            </a:pPr>
            <a:r>
              <a:rPr lang="en-GB" dirty="0"/>
              <a:t>Sunday evening- welcome BBQ, 6pm</a:t>
            </a:r>
          </a:p>
          <a:p>
            <a:pPr marL="285750" indent="-285750">
              <a:buFont typeface="Wingdings" panose="05000000000000000000" pitchFamily="2" charset="2"/>
              <a:buChar char="§"/>
            </a:pPr>
            <a:r>
              <a:rPr lang="en-GB" dirty="0"/>
              <a:t>Monday - welcome talk, introductory lecture, campus tour, optional sports activities​</a:t>
            </a:r>
          </a:p>
          <a:p>
            <a:pPr marL="285750" indent="-285750">
              <a:buFont typeface="Wingdings" panose="05000000000000000000" pitchFamily="2" charset="2"/>
              <a:buChar char="§"/>
            </a:pPr>
            <a:r>
              <a:rPr lang="en-GB" dirty="0"/>
              <a:t>Welcome dinner</a:t>
            </a:r>
          </a:p>
        </p:txBody>
      </p:sp>
      <p:sp>
        <p:nvSpPr>
          <p:cNvPr id="9" name="Text Placeholder 8">
            <a:extLst>
              <a:ext uri="{FF2B5EF4-FFF2-40B4-BE49-F238E27FC236}">
                <a16:creationId xmlns:a16="http://schemas.microsoft.com/office/drawing/2014/main" id="{6A3AE816-842F-4D5E-5128-72A40A0C62F5}"/>
              </a:ext>
            </a:extLst>
          </p:cNvPr>
          <p:cNvSpPr>
            <a:spLocks noGrp="1"/>
          </p:cNvSpPr>
          <p:nvPr>
            <p:ph type="body" sz="quarter" idx="16"/>
          </p:nvPr>
        </p:nvSpPr>
        <p:spPr/>
        <p:txBody>
          <a:bodyPr/>
          <a:lstStyle/>
          <a:p>
            <a:r>
              <a:rPr lang="en-GB">
                <a:solidFill>
                  <a:schemeClr val="accent3"/>
                </a:solidFill>
              </a:rPr>
              <a:t>First Days</a:t>
            </a:r>
          </a:p>
        </p:txBody>
      </p:sp>
    </p:spTree>
    <p:extLst>
      <p:ext uri="{BB962C8B-B14F-4D97-AF65-F5344CB8AC3E}">
        <p14:creationId xmlns:p14="http://schemas.microsoft.com/office/powerpoint/2010/main" val="424989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BC587-FE5D-1FC9-E023-1929A934F770}"/>
              </a:ext>
            </a:extLst>
          </p:cNvPr>
          <p:cNvSpPr>
            <a:spLocks noGrp="1"/>
          </p:cNvSpPr>
          <p:nvPr>
            <p:ph type="title"/>
          </p:nvPr>
        </p:nvSpPr>
        <p:spPr>
          <a:xfrm>
            <a:off x="413054" y="688976"/>
            <a:ext cx="5474136" cy="512927"/>
          </a:xfrm>
        </p:spPr>
        <p:txBody>
          <a:bodyPr/>
          <a:lstStyle/>
          <a:p>
            <a:r>
              <a:rPr lang="en-GB" sz="2400">
                <a:solidFill>
                  <a:srgbClr val="C00000"/>
                </a:solidFill>
              </a:rPr>
              <a:t>Accommodation (payable separately)</a:t>
            </a:r>
          </a:p>
        </p:txBody>
      </p:sp>
      <p:sp>
        <p:nvSpPr>
          <p:cNvPr id="5" name="Text Placeholder 4">
            <a:extLst>
              <a:ext uri="{FF2B5EF4-FFF2-40B4-BE49-F238E27FC236}">
                <a16:creationId xmlns:a16="http://schemas.microsoft.com/office/drawing/2014/main" id="{8A4CD95E-D53B-5BF1-ADF0-A747CEB53B6D}"/>
              </a:ext>
            </a:extLst>
          </p:cNvPr>
          <p:cNvSpPr>
            <a:spLocks noGrp="1"/>
          </p:cNvSpPr>
          <p:nvPr>
            <p:ph type="body" sz="quarter" idx="13"/>
          </p:nvPr>
        </p:nvSpPr>
        <p:spPr>
          <a:xfrm>
            <a:off x="413054" y="1502696"/>
            <a:ext cx="6810706" cy="4527459"/>
          </a:xfrm>
        </p:spPr>
        <p:txBody>
          <a:bodyPr/>
          <a:lstStyle/>
          <a:p>
            <a:pPr marL="285750" indent="-285750" fontAlgn="base">
              <a:spcAft>
                <a:spcPts val="1200"/>
              </a:spcAft>
              <a:buClr>
                <a:srgbClr val="C00000"/>
              </a:buClr>
              <a:buFont typeface="Wingdings" panose="05000000000000000000" pitchFamily="2" charset="2"/>
              <a:buChar char="§"/>
            </a:pPr>
            <a:r>
              <a:rPr lang="en-GB" dirty="0"/>
              <a:t>Room only | Bed and breakfast | Dinner, Bed and Breakfast</a:t>
            </a:r>
          </a:p>
          <a:p>
            <a:pPr marL="285750" indent="-285750" fontAlgn="base">
              <a:spcAft>
                <a:spcPts val="1200"/>
              </a:spcAft>
              <a:buClr>
                <a:srgbClr val="C00000"/>
              </a:buClr>
              <a:buFont typeface="Wingdings" panose="05000000000000000000" pitchFamily="2" charset="2"/>
              <a:buChar char="§"/>
            </a:pPr>
            <a:r>
              <a:rPr lang="en-GB" dirty="0"/>
              <a:t>Rootes, Jack Martin and Arthur Vick</a:t>
            </a:r>
          </a:p>
          <a:p>
            <a:pPr marL="285750" indent="-285750" fontAlgn="base">
              <a:spcAft>
                <a:spcPts val="1200"/>
              </a:spcAft>
              <a:buClr>
                <a:srgbClr val="C00000"/>
              </a:buClr>
              <a:buFont typeface="Wingdings" panose="05000000000000000000" pitchFamily="2" charset="2"/>
              <a:buChar char="§"/>
            </a:pPr>
            <a:r>
              <a:rPr lang="en-GB" dirty="0"/>
              <a:t>Kitchens with cooking facilities but no pots, pans, cutlery included</a:t>
            </a:r>
          </a:p>
          <a:p>
            <a:pPr marL="285750" indent="-285750" fontAlgn="base">
              <a:spcAft>
                <a:spcPts val="1200"/>
              </a:spcAft>
              <a:buClr>
                <a:srgbClr val="C00000"/>
              </a:buClr>
              <a:buFont typeface="Wingdings" panose="05000000000000000000" pitchFamily="2" charset="2"/>
              <a:buChar char="§"/>
            </a:pPr>
            <a:r>
              <a:rPr lang="en-GB" dirty="0"/>
              <a:t>Bedding and towels included​</a:t>
            </a:r>
          </a:p>
          <a:p>
            <a:pPr marL="285750" indent="-285750" fontAlgn="base">
              <a:spcAft>
                <a:spcPts val="1200"/>
              </a:spcAft>
              <a:buClr>
                <a:srgbClr val="C00000"/>
              </a:buClr>
              <a:buFont typeface="Wingdings" panose="05000000000000000000" pitchFamily="2" charset="2"/>
              <a:buChar char="§"/>
            </a:pPr>
            <a:r>
              <a:rPr lang="en-GB" dirty="0"/>
              <a:t>Rooms and kitchens cleaned weekly (can opt out of room clean) </a:t>
            </a:r>
          </a:p>
          <a:p>
            <a:pPr marL="285750" indent="-285750" fontAlgn="base">
              <a:spcAft>
                <a:spcPts val="1200"/>
              </a:spcAft>
              <a:buClr>
                <a:srgbClr val="C00000"/>
              </a:buClr>
              <a:buFont typeface="Wingdings" panose="05000000000000000000" pitchFamily="2" charset="2"/>
              <a:buChar char="§"/>
            </a:pPr>
            <a:r>
              <a:rPr lang="en-GB" dirty="0"/>
              <a:t>Laundry services available- details in handbook​</a:t>
            </a:r>
          </a:p>
          <a:p>
            <a:pPr marL="285750" indent="-285750" fontAlgn="base">
              <a:spcAft>
                <a:spcPts val="1200"/>
              </a:spcAft>
              <a:buClr>
                <a:srgbClr val="C00000"/>
              </a:buClr>
              <a:buFont typeface="Wingdings" panose="05000000000000000000" pitchFamily="2" charset="2"/>
              <a:buChar char="§"/>
            </a:pPr>
            <a:r>
              <a:rPr lang="en-GB" dirty="0"/>
              <a:t>Gym and Swim access to Sports Centre included in accommodation price</a:t>
            </a:r>
          </a:p>
          <a:p>
            <a:pPr marL="285750" indent="-285750" fontAlgn="base">
              <a:spcAft>
                <a:spcPts val="1200"/>
              </a:spcAft>
              <a:buClr>
                <a:srgbClr val="C00000"/>
              </a:buClr>
              <a:buFont typeface="Wingdings" panose="05000000000000000000" pitchFamily="2" charset="2"/>
              <a:buChar char="§"/>
            </a:pPr>
            <a:r>
              <a:rPr lang="en-GB" dirty="0"/>
              <a:t>Must book ASAP</a:t>
            </a:r>
          </a:p>
          <a:p>
            <a:endParaRPr lang="en-GB" dirty="0"/>
          </a:p>
        </p:txBody>
      </p:sp>
      <p:pic>
        <p:nvPicPr>
          <p:cNvPr id="10" name="Picture Placeholder 9" descr="A group of people outside a building&#10;&#10;Description automatically generated">
            <a:extLst>
              <a:ext uri="{FF2B5EF4-FFF2-40B4-BE49-F238E27FC236}">
                <a16:creationId xmlns:a16="http://schemas.microsoft.com/office/drawing/2014/main" id="{9ABB1C12-6198-3990-EC5A-8F059990A711}"/>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2007" b="2007"/>
          <a:stretch>
            <a:fillRect/>
          </a:stretch>
        </p:blipFill>
        <p:spPr/>
      </p:pic>
      <p:pic>
        <p:nvPicPr>
          <p:cNvPr id="12" name="Picture Placeholder 11" descr="A building with a circular walkway and trees&#10;&#10;Description automatically generated">
            <a:extLst>
              <a:ext uri="{FF2B5EF4-FFF2-40B4-BE49-F238E27FC236}">
                <a16:creationId xmlns:a16="http://schemas.microsoft.com/office/drawing/2014/main" id="{8D70AD59-18CF-589A-26B2-1C1644B67B37}"/>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4732" b="4732"/>
          <a:stretch>
            <a:fillRect/>
          </a:stretch>
        </p:blipFill>
        <p:spPr/>
      </p:pic>
      <p:sp>
        <p:nvSpPr>
          <p:cNvPr id="8" name="Slide Number Placeholder 7">
            <a:extLst>
              <a:ext uri="{FF2B5EF4-FFF2-40B4-BE49-F238E27FC236}">
                <a16:creationId xmlns:a16="http://schemas.microsoft.com/office/drawing/2014/main" id="{0D0EC82B-330D-75BC-3964-C7A6C360E964}"/>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12</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Tree>
    <p:extLst>
      <p:ext uri="{BB962C8B-B14F-4D97-AF65-F5344CB8AC3E}">
        <p14:creationId xmlns:p14="http://schemas.microsoft.com/office/powerpoint/2010/main" val="1892700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9BD23-2754-92F2-6658-86139D0EEA3F}"/>
              </a:ext>
            </a:extLst>
          </p:cNvPr>
          <p:cNvSpPr>
            <a:spLocks noGrp="1"/>
          </p:cNvSpPr>
          <p:nvPr>
            <p:ph type="title"/>
          </p:nvPr>
        </p:nvSpPr>
        <p:spPr/>
        <p:txBody>
          <a:bodyPr/>
          <a:lstStyle/>
          <a:p>
            <a:r>
              <a:rPr lang="en-GB">
                <a:solidFill>
                  <a:schemeClr val="accent3"/>
                </a:solidFill>
              </a:rPr>
              <a:t>Support on Campus</a:t>
            </a:r>
          </a:p>
        </p:txBody>
      </p:sp>
      <p:sp>
        <p:nvSpPr>
          <p:cNvPr id="3" name="Footer Placeholder 2">
            <a:extLst>
              <a:ext uri="{FF2B5EF4-FFF2-40B4-BE49-F238E27FC236}">
                <a16:creationId xmlns:a16="http://schemas.microsoft.com/office/drawing/2014/main" id="{B6D6E71D-3B85-43E2-EDDF-1401300801C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E5A20E0-4876-9BE5-5481-6A2874FE5642}"/>
              </a:ext>
            </a:extLst>
          </p:cNvPr>
          <p:cNvSpPr>
            <a:spLocks noGrp="1"/>
          </p:cNvSpPr>
          <p:nvPr>
            <p:ph type="sldNum" sz="quarter" idx="11"/>
          </p:nvPr>
        </p:nvSpPr>
        <p:spPr/>
        <p:txBody>
          <a:bodyPr/>
          <a:lstStyle/>
          <a:p>
            <a:fld id="{E8F1A65C-595C-4736-BF40-F7D31E789466}" type="slidenum">
              <a:rPr lang="en-GB" smtClean="0"/>
              <a:pPr/>
              <a:t>13</a:t>
            </a:fld>
            <a:endParaRPr lang="en-GB"/>
          </a:p>
        </p:txBody>
      </p:sp>
      <p:sp>
        <p:nvSpPr>
          <p:cNvPr id="6" name="Text Placeholder 5">
            <a:extLst>
              <a:ext uri="{FF2B5EF4-FFF2-40B4-BE49-F238E27FC236}">
                <a16:creationId xmlns:a16="http://schemas.microsoft.com/office/drawing/2014/main" id="{7F7620BC-32BF-49D6-FA45-FCB1050BD793}"/>
              </a:ext>
            </a:extLst>
          </p:cNvPr>
          <p:cNvSpPr>
            <a:spLocks noGrp="1"/>
          </p:cNvSpPr>
          <p:nvPr>
            <p:ph type="body" sz="quarter" idx="13"/>
          </p:nvPr>
        </p:nvSpPr>
        <p:spPr>
          <a:xfrm>
            <a:off x="413581" y="1641565"/>
            <a:ext cx="11710101" cy="2473235"/>
          </a:xfrm>
        </p:spPr>
        <p:txBody>
          <a:bodyPr/>
          <a:lstStyle/>
          <a:p>
            <a:pPr marL="285750" indent="-285750">
              <a:buFont typeface="Wingdings" panose="05000000000000000000" pitchFamily="2" charset="2"/>
              <a:buChar char="§"/>
            </a:pPr>
            <a:r>
              <a:rPr lang="en-GB" dirty="0"/>
              <a:t>Community Safety team (security and first aid)​</a:t>
            </a:r>
          </a:p>
          <a:p>
            <a:pPr marL="285750" indent="-285750">
              <a:buFont typeface="Wingdings" panose="05000000000000000000" pitchFamily="2" charset="2"/>
              <a:buChar char="§"/>
            </a:pPr>
            <a:r>
              <a:rPr lang="en-GB" dirty="0"/>
              <a:t>Summer School Programme Team​</a:t>
            </a:r>
          </a:p>
          <a:p>
            <a:pPr marL="285750" indent="-285750">
              <a:buFont typeface="Wingdings" panose="05000000000000000000" pitchFamily="2" charset="2"/>
              <a:buChar char="§"/>
            </a:pPr>
            <a:r>
              <a:rPr lang="en-GB" dirty="0"/>
              <a:t>Conferences Reception​</a:t>
            </a:r>
          </a:p>
          <a:p>
            <a:pPr marL="285750" indent="-285750">
              <a:buFont typeface="Wingdings" panose="05000000000000000000" pitchFamily="2" charset="2"/>
              <a:buChar char="§"/>
            </a:pPr>
            <a:r>
              <a:rPr lang="en-GB" dirty="0"/>
              <a:t>Residence Hubs​</a:t>
            </a:r>
          </a:p>
          <a:p>
            <a:pPr marL="285750" indent="-285750">
              <a:buFont typeface="Wingdings" panose="05000000000000000000" pitchFamily="2" charset="2"/>
              <a:buChar char="§"/>
            </a:pPr>
            <a:r>
              <a:rPr lang="en-GB" dirty="0"/>
              <a:t>Wellbeing Support, Disability Support, Chaplaincy (multi-faith)</a:t>
            </a:r>
          </a:p>
        </p:txBody>
      </p:sp>
    </p:spTree>
    <p:extLst>
      <p:ext uri="{BB962C8B-B14F-4D97-AF65-F5344CB8AC3E}">
        <p14:creationId xmlns:p14="http://schemas.microsoft.com/office/powerpoint/2010/main" val="512323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3CEF1-005D-0833-D699-1F25DDE33A97}"/>
              </a:ext>
            </a:extLst>
          </p:cNvPr>
          <p:cNvSpPr>
            <a:spLocks noGrp="1"/>
          </p:cNvSpPr>
          <p:nvPr>
            <p:ph type="title"/>
          </p:nvPr>
        </p:nvSpPr>
        <p:spPr/>
        <p:txBody>
          <a:bodyPr/>
          <a:lstStyle/>
          <a:p>
            <a:r>
              <a:rPr lang="en-GB">
                <a:solidFill>
                  <a:schemeClr val="accent3"/>
                </a:solidFill>
              </a:rPr>
              <a:t>Warwick Campus</a:t>
            </a:r>
          </a:p>
        </p:txBody>
      </p:sp>
      <p:sp>
        <p:nvSpPr>
          <p:cNvPr id="3" name="Footer Placeholder 2">
            <a:extLst>
              <a:ext uri="{FF2B5EF4-FFF2-40B4-BE49-F238E27FC236}">
                <a16:creationId xmlns:a16="http://schemas.microsoft.com/office/drawing/2014/main" id="{2D4F65E2-A433-534D-9E17-CABA6FA50ADE}"/>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BE7A639-D594-7E19-A7D1-FB3E43E5DA96}"/>
              </a:ext>
            </a:extLst>
          </p:cNvPr>
          <p:cNvSpPr>
            <a:spLocks noGrp="1"/>
          </p:cNvSpPr>
          <p:nvPr>
            <p:ph type="sldNum" sz="quarter" idx="11"/>
          </p:nvPr>
        </p:nvSpPr>
        <p:spPr/>
        <p:txBody>
          <a:bodyPr/>
          <a:lstStyle/>
          <a:p>
            <a:fld id="{E8F1A65C-595C-4736-BF40-F7D31E789466}" type="slidenum">
              <a:rPr lang="en-GB" smtClean="0"/>
              <a:pPr/>
              <a:t>14</a:t>
            </a:fld>
            <a:endParaRPr lang="en-GB"/>
          </a:p>
        </p:txBody>
      </p:sp>
      <p:sp>
        <p:nvSpPr>
          <p:cNvPr id="8" name="Text Placeholder 5">
            <a:extLst>
              <a:ext uri="{FF2B5EF4-FFF2-40B4-BE49-F238E27FC236}">
                <a16:creationId xmlns:a16="http://schemas.microsoft.com/office/drawing/2014/main" id="{2AEC7731-CD9E-3B67-04EA-114D99D17488}"/>
              </a:ext>
            </a:extLst>
          </p:cNvPr>
          <p:cNvSpPr>
            <a:spLocks noGrp="1"/>
          </p:cNvSpPr>
          <p:nvPr>
            <p:ph type="body" sz="quarter" idx="13"/>
          </p:nvPr>
        </p:nvSpPr>
        <p:spPr>
          <a:xfrm>
            <a:off x="413582" y="1641566"/>
            <a:ext cx="7028078" cy="4496588"/>
          </a:xfrm>
          <a:prstGeom prst="rect">
            <a:avLst/>
          </a:prstGeom>
        </p:spPr>
        <p:txBody>
          <a:bodyPr vert="horz" lIns="91440" tIns="45720" rIns="91440" bIns="45720" numCol="2" spcCol="54000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Wingdings" panose="05000000000000000000" pitchFamily="2" charset="2"/>
              <a:buChar char="§"/>
            </a:pPr>
            <a:r>
              <a:rPr lang="en-GB" dirty="0"/>
              <a:t>Warwick is a ‘Campus-University’</a:t>
            </a:r>
          </a:p>
          <a:p>
            <a:pPr marL="285750" indent="-285750">
              <a:buFont typeface="Wingdings" panose="05000000000000000000" pitchFamily="2" charset="2"/>
              <a:buChar char="§"/>
            </a:pPr>
            <a:r>
              <a:rPr lang="en-GB" dirty="0"/>
              <a:t>Sports Facilities, Library, Grocery store, Pharmacy, Post Office, ATM machine, Restaurants, all available on campus</a:t>
            </a:r>
          </a:p>
          <a:p>
            <a:pPr marL="285750" indent="-285750">
              <a:buFont typeface="Wingdings" panose="05000000000000000000" pitchFamily="2" charset="2"/>
              <a:buChar char="§"/>
            </a:pPr>
            <a:r>
              <a:rPr lang="en-GB" dirty="0"/>
              <a:t>Laundry services available – information in the handbook – not advised if have any skin allergies</a:t>
            </a:r>
          </a:p>
          <a:p>
            <a:pPr marL="285750" indent="-285750">
              <a:buFont typeface="Wingdings" panose="05000000000000000000" pitchFamily="2" charset="2"/>
              <a:buChar char="§"/>
            </a:pPr>
            <a:r>
              <a:rPr lang="en-GB" dirty="0"/>
              <a:t>Library access included – ID card</a:t>
            </a:r>
          </a:p>
          <a:p>
            <a:pPr marL="285750" indent="-285750">
              <a:buFont typeface="Wingdings" panose="05000000000000000000" pitchFamily="2" charset="2"/>
              <a:buChar char="§"/>
            </a:pPr>
            <a:r>
              <a:rPr lang="en-GB" dirty="0"/>
              <a:t>Gym and swim included</a:t>
            </a:r>
          </a:p>
        </p:txBody>
      </p:sp>
      <p:pic>
        <p:nvPicPr>
          <p:cNvPr id="1028" name="Picture 4">
            <a:extLst>
              <a:ext uri="{FF2B5EF4-FFF2-40B4-BE49-F238E27FC236}">
                <a16:creationId xmlns:a16="http://schemas.microsoft.com/office/drawing/2014/main" id="{91B1846E-6CD7-5D98-EE6F-770286AB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4291" y="1807926"/>
            <a:ext cx="5289921" cy="3526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9655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7A25C-5229-19F5-2851-0856E92A21D0}"/>
              </a:ext>
            </a:extLst>
          </p:cNvPr>
          <p:cNvSpPr>
            <a:spLocks noGrp="1"/>
          </p:cNvSpPr>
          <p:nvPr>
            <p:ph type="title"/>
          </p:nvPr>
        </p:nvSpPr>
        <p:spPr>
          <a:xfrm>
            <a:off x="413583" y="472593"/>
            <a:ext cx="7841417" cy="2956407"/>
          </a:xfrm>
        </p:spPr>
        <p:txBody>
          <a:bodyPr/>
          <a:lstStyle/>
          <a:p>
            <a:r>
              <a:rPr lang="en-GB" sz="3600"/>
              <a:t>ACADEMIC PROGRAMME AND GUEST SPEAKERS</a:t>
            </a:r>
          </a:p>
        </p:txBody>
      </p:sp>
      <p:sp>
        <p:nvSpPr>
          <p:cNvPr id="4" name="Slide Number Placeholder 3">
            <a:extLst>
              <a:ext uri="{FF2B5EF4-FFF2-40B4-BE49-F238E27FC236}">
                <a16:creationId xmlns:a16="http://schemas.microsoft.com/office/drawing/2014/main" id="{84F31030-464C-B31C-7DE6-EC5A14A04462}"/>
              </a:ext>
            </a:extLst>
          </p:cNvPr>
          <p:cNvSpPr>
            <a:spLocks noGrp="1"/>
          </p:cNvSpPr>
          <p:nvPr>
            <p:ph type="sldNum" sz="quarter" idx="11"/>
          </p:nvPr>
        </p:nvSpPr>
        <p:spPr/>
        <p:txBody>
          <a:bodyPr/>
          <a:lstStyle/>
          <a:p>
            <a:fld id="{E8F1A65C-595C-4736-BF40-F7D31E789466}" type="slidenum">
              <a:rPr lang="en-GB" smtClean="0"/>
              <a:pPr/>
              <a:t>15</a:t>
            </a:fld>
            <a:endParaRPr lang="en-GB"/>
          </a:p>
        </p:txBody>
      </p:sp>
    </p:spTree>
    <p:extLst>
      <p:ext uri="{BB962C8B-B14F-4D97-AF65-F5344CB8AC3E}">
        <p14:creationId xmlns:p14="http://schemas.microsoft.com/office/powerpoint/2010/main" val="3868325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7B8F8-A12F-5345-1850-C1290E541DBB}"/>
              </a:ext>
            </a:extLst>
          </p:cNvPr>
          <p:cNvSpPr>
            <a:spLocks noGrp="1"/>
          </p:cNvSpPr>
          <p:nvPr>
            <p:ph type="title"/>
          </p:nvPr>
        </p:nvSpPr>
        <p:spPr/>
        <p:txBody>
          <a:bodyPr/>
          <a:lstStyle/>
          <a:p>
            <a:r>
              <a:rPr lang="en-GB">
                <a:solidFill>
                  <a:schemeClr val="accent3"/>
                </a:solidFill>
              </a:rPr>
              <a:t>Academic Programme</a:t>
            </a:r>
          </a:p>
        </p:txBody>
      </p:sp>
      <p:sp>
        <p:nvSpPr>
          <p:cNvPr id="3" name="Footer Placeholder 2">
            <a:extLst>
              <a:ext uri="{FF2B5EF4-FFF2-40B4-BE49-F238E27FC236}">
                <a16:creationId xmlns:a16="http://schemas.microsoft.com/office/drawing/2014/main" id="{25E4CD0F-8183-13DA-18B8-C2B073F342F3}"/>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9CF2A39-922B-6BE7-8DCD-0965891F55EC}"/>
              </a:ext>
            </a:extLst>
          </p:cNvPr>
          <p:cNvSpPr>
            <a:spLocks noGrp="1"/>
          </p:cNvSpPr>
          <p:nvPr>
            <p:ph type="sldNum" sz="quarter" idx="11"/>
          </p:nvPr>
        </p:nvSpPr>
        <p:spPr/>
        <p:txBody>
          <a:bodyPr/>
          <a:lstStyle/>
          <a:p>
            <a:fld id="{E8F1A65C-595C-4736-BF40-F7D31E789466}" type="slidenum">
              <a:rPr lang="en-GB" smtClean="0"/>
              <a:pPr/>
              <a:t>16</a:t>
            </a:fld>
            <a:endParaRPr lang="en-GB"/>
          </a:p>
        </p:txBody>
      </p:sp>
      <p:sp>
        <p:nvSpPr>
          <p:cNvPr id="6" name="Content Placeholder 5">
            <a:extLst>
              <a:ext uri="{FF2B5EF4-FFF2-40B4-BE49-F238E27FC236}">
                <a16:creationId xmlns:a16="http://schemas.microsoft.com/office/drawing/2014/main" id="{7A0451C5-703D-16C3-AF05-377C1F2A57AA}"/>
              </a:ext>
            </a:extLst>
          </p:cNvPr>
          <p:cNvSpPr>
            <a:spLocks noGrp="1"/>
          </p:cNvSpPr>
          <p:nvPr>
            <p:ph sz="quarter" idx="17"/>
          </p:nvPr>
        </p:nvSpPr>
        <p:spPr>
          <a:xfrm>
            <a:off x="413582" y="1641565"/>
            <a:ext cx="3721538" cy="4527459"/>
          </a:xfrm>
        </p:spPr>
        <p:txBody>
          <a:bodyPr/>
          <a:lstStyle/>
          <a:p>
            <a:pPr marL="285750" indent="-285750">
              <a:buFont typeface="Wingdings" panose="05000000000000000000" pitchFamily="2" charset="2"/>
              <a:buChar char="§"/>
            </a:pPr>
            <a:r>
              <a:rPr lang="en-GB" dirty="0"/>
              <a:t>Introductory lecture on first Monday​</a:t>
            </a:r>
          </a:p>
          <a:p>
            <a:pPr marL="285750" indent="-285750">
              <a:buFont typeface="Wingdings" panose="05000000000000000000" pitchFamily="2" charset="2"/>
              <a:buChar char="§"/>
            </a:pPr>
            <a:r>
              <a:rPr lang="en-GB" dirty="0"/>
              <a:t>Teaching- average of 4 hours per day​</a:t>
            </a:r>
          </a:p>
          <a:p>
            <a:pPr marL="285750" indent="-285750">
              <a:buFont typeface="Wingdings" panose="05000000000000000000" pitchFamily="2" charset="2"/>
              <a:buChar char="§"/>
            </a:pPr>
            <a:r>
              <a:rPr lang="en-GB" dirty="0"/>
              <a:t>Revision sessions – Final Thursday (if your course has an exam)</a:t>
            </a:r>
          </a:p>
          <a:p>
            <a:pPr marL="285750" indent="-285750">
              <a:buFont typeface="Wingdings" panose="05000000000000000000" pitchFamily="2" charset="2"/>
              <a:buChar char="§"/>
            </a:pPr>
            <a:r>
              <a:rPr lang="en-GB" dirty="0"/>
              <a:t>Study group sessions twice a week</a:t>
            </a:r>
          </a:p>
          <a:p>
            <a:pPr marL="285750" indent="-285750">
              <a:buFont typeface="Wingdings" panose="05000000000000000000" pitchFamily="2" charset="2"/>
              <a:buChar char="§"/>
            </a:pPr>
            <a:r>
              <a:rPr lang="en-GB" dirty="0"/>
              <a:t>Online resources (only accessible during programme)​</a:t>
            </a:r>
          </a:p>
          <a:p>
            <a:pPr marL="285750" indent="-285750">
              <a:buFont typeface="Wingdings" panose="05000000000000000000" pitchFamily="2" charset="2"/>
              <a:buChar char="§"/>
            </a:pPr>
            <a:r>
              <a:rPr lang="en-GB" dirty="0"/>
              <a:t>Exam on last day (alternative assessments for some courses)​</a:t>
            </a:r>
          </a:p>
          <a:p>
            <a:pPr marL="285750" indent="-285750">
              <a:buFont typeface="Wingdings" panose="05000000000000000000" pitchFamily="2" charset="2"/>
              <a:buChar char="§"/>
            </a:pPr>
            <a:r>
              <a:rPr lang="en-GB" dirty="0"/>
              <a:t>Transcript sent approximately 4 weeks later​</a:t>
            </a:r>
          </a:p>
          <a:p>
            <a:pPr marL="285750" indent="-285750">
              <a:buFont typeface="Wingdings" panose="05000000000000000000" pitchFamily="2" charset="2"/>
              <a:buChar char="§"/>
            </a:pPr>
            <a:r>
              <a:rPr lang="en-GB" dirty="0"/>
              <a:t>Attendance certificates – must attend 75%</a:t>
            </a:r>
          </a:p>
        </p:txBody>
      </p:sp>
      <p:sp>
        <p:nvSpPr>
          <p:cNvPr id="8" name="Content Placeholder 7">
            <a:extLst>
              <a:ext uri="{FF2B5EF4-FFF2-40B4-BE49-F238E27FC236}">
                <a16:creationId xmlns:a16="http://schemas.microsoft.com/office/drawing/2014/main" id="{85D3E123-F35B-1899-B7DF-5CEA22B02FCB}"/>
              </a:ext>
            </a:extLst>
          </p:cNvPr>
          <p:cNvSpPr>
            <a:spLocks noGrp="1"/>
          </p:cNvSpPr>
          <p:nvPr>
            <p:ph sz="quarter" idx="18"/>
          </p:nvPr>
        </p:nvSpPr>
        <p:spPr/>
        <p:txBody>
          <a:bodyPr/>
          <a:lstStyle/>
          <a:p>
            <a:r>
              <a:rPr lang="en-GB" b="0" i="0">
                <a:solidFill>
                  <a:srgbClr val="000000"/>
                </a:solidFill>
                <a:effectLst/>
                <a:latin typeface="Times New Roman" panose="02020603050405020304" pitchFamily="18" charset="0"/>
              </a:rPr>
              <a:t>  </a:t>
            </a:r>
            <a:endParaRPr lang="en-GB"/>
          </a:p>
        </p:txBody>
      </p:sp>
      <p:sp>
        <p:nvSpPr>
          <p:cNvPr id="10" name="Text Placeholder 5">
            <a:extLst>
              <a:ext uri="{FF2B5EF4-FFF2-40B4-BE49-F238E27FC236}">
                <a16:creationId xmlns:a16="http://schemas.microsoft.com/office/drawing/2014/main" id="{86AB0E62-07C7-360F-72AD-5B00CF76B263}"/>
              </a:ext>
            </a:extLst>
          </p:cNvPr>
          <p:cNvSpPr>
            <a:spLocks noGrp="1"/>
          </p:cNvSpPr>
          <p:nvPr/>
        </p:nvSpPr>
        <p:spPr>
          <a:xfrm>
            <a:off x="4481747" y="1716505"/>
            <a:ext cx="6029984" cy="3976225"/>
          </a:xfrm>
          <a:prstGeom prst="rect">
            <a:avLst/>
          </a:prstGeom>
        </p:spPr>
        <p:txBody>
          <a:bodyPr vert="horz" lIns="91440" tIns="45720" rIns="91440" bIns="45720" numCol="2" spcCol="54000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
        <p:nvSpPr>
          <p:cNvPr id="11" name="Isosceles Triangle 10">
            <a:extLst>
              <a:ext uri="{FF2B5EF4-FFF2-40B4-BE49-F238E27FC236}">
                <a16:creationId xmlns:a16="http://schemas.microsoft.com/office/drawing/2014/main" id="{F5DC528F-09A0-1C95-0E54-BE50AC981236}"/>
              </a:ext>
            </a:extLst>
          </p:cNvPr>
          <p:cNvSpPr/>
          <p:nvPr/>
        </p:nvSpPr>
        <p:spPr>
          <a:xfrm>
            <a:off x="5166742" y="1895565"/>
            <a:ext cx="3434885" cy="3358686"/>
          </a:xfrm>
          <a:prstGeom prst="triangle">
            <a:avLst/>
          </a:prstGeom>
          <a:solidFill>
            <a:schemeClr val="accent3"/>
          </a:solidFill>
          <a:ln>
            <a:solidFill>
              <a:schemeClr val="accent3"/>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GB">
              <a:solidFill>
                <a:schemeClr val="accent3"/>
              </a:solidFill>
            </a:endParaRPr>
          </a:p>
        </p:txBody>
      </p:sp>
      <p:grpSp>
        <p:nvGrpSpPr>
          <p:cNvPr id="12" name="Group 11">
            <a:extLst>
              <a:ext uri="{FF2B5EF4-FFF2-40B4-BE49-F238E27FC236}">
                <a16:creationId xmlns:a16="http://schemas.microsoft.com/office/drawing/2014/main" id="{D647363D-9FE0-4D4B-D83D-355CA6EBF613}"/>
              </a:ext>
            </a:extLst>
          </p:cNvPr>
          <p:cNvGrpSpPr/>
          <p:nvPr/>
        </p:nvGrpSpPr>
        <p:grpSpPr>
          <a:xfrm>
            <a:off x="6826613" y="2284302"/>
            <a:ext cx="2325847" cy="843206"/>
            <a:chOff x="2718476" y="293786"/>
            <a:chExt cx="1902914" cy="691731"/>
          </a:xfrm>
        </p:grpSpPr>
        <p:sp>
          <p:nvSpPr>
            <p:cNvPr id="22" name="Rounded Rectangle 9">
              <a:extLst>
                <a:ext uri="{FF2B5EF4-FFF2-40B4-BE49-F238E27FC236}">
                  <a16:creationId xmlns:a16="http://schemas.microsoft.com/office/drawing/2014/main" id="{E8A23354-AF03-7DA9-4A2C-890605144650}"/>
                </a:ext>
              </a:extLst>
            </p:cNvPr>
            <p:cNvSpPr/>
            <p:nvPr/>
          </p:nvSpPr>
          <p:spPr>
            <a:xfrm>
              <a:off x="2721981" y="293786"/>
              <a:ext cx="1899409" cy="691731"/>
            </a:xfrm>
            <a:prstGeom prst="roundRect">
              <a:avLst/>
            </a:prstGeom>
            <a:solidFill>
              <a:schemeClr val="bg1">
                <a:alpha val="90000"/>
              </a:schemeClr>
            </a:solidFill>
            <a:ln>
              <a:solidFill>
                <a:schemeClr val="tx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endParaRPr lang="en-GB"/>
            </a:p>
          </p:txBody>
        </p:sp>
        <p:sp>
          <p:nvSpPr>
            <p:cNvPr id="23" name="Rounded Rectangle 4">
              <a:extLst>
                <a:ext uri="{FF2B5EF4-FFF2-40B4-BE49-F238E27FC236}">
                  <a16:creationId xmlns:a16="http://schemas.microsoft.com/office/drawing/2014/main" id="{C8D18F17-99BC-4FE4-555F-5488EB05BBF4}"/>
                </a:ext>
              </a:extLst>
            </p:cNvPr>
            <p:cNvSpPr txBox="1"/>
            <p:nvPr/>
          </p:nvSpPr>
          <p:spPr>
            <a:xfrm>
              <a:off x="2718476" y="337248"/>
              <a:ext cx="1831873" cy="624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ctr" anchorCtr="0">
              <a:noAutofit/>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algn="ctr" defTabSz="755650">
                <a:lnSpc>
                  <a:spcPct val="90000"/>
                </a:lnSpc>
                <a:spcBef>
                  <a:spcPct val="0"/>
                </a:spcBef>
                <a:spcAft>
                  <a:spcPct val="35000"/>
                </a:spcAft>
              </a:pPr>
              <a:r>
                <a:rPr lang="en-US" sz="1700" kern="1200">
                  <a:latin typeface="Avenir Next Medium" panose="020B0503020202020204"/>
                </a:rPr>
                <a:t>Lectures</a:t>
              </a:r>
            </a:p>
          </p:txBody>
        </p:sp>
      </p:grpSp>
      <p:grpSp>
        <p:nvGrpSpPr>
          <p:cNvPr id="13" name="Group 12">
            <a:extLst>
              <a:ext uri="{FF2B5EF4-FFF2-40B4-BE49-F238E27FC236}">
                <a16:creationId xmlns:a16="http://schemas.microsoft.com/office/drawing/2014/main" id="{2C9C14E9-5F5C-45C6-7FF1-D70AD4670302}"/>
              </a:ext>
            </a:extLst>
          </p:cNvPr>
          <p:cNvGrpSpPr/>
          <p:nvPr/>
        </p:nvGrpSpPr>
        <p:grpSpPr>
          <a:xfrm>
            <a:off x="6826612" y="2957628"/>
            <a:ext cx="2357559" cy="843206"/>
            <a:chOff x="2687522" y="995316"/>
            <a:chExt cx="1899409" cy="691731"/>
          </a:xfrm>
        </p:grpSpPr>
        <p:sp>
          <p:nvSpPr>
            <p:cNvPr id="20" name="Rounded Rectangle 12">
              <a:extLst>
                <a:ext uri="{FF2B5EF4-FFF2-40B4-BE49-F238E27FC236}">
                  <a16:creationId xmlns:a16="http://schemas.microsoft.com/office/drawing/2014/main" id="{C6D1EA32-CA45-B564-C5D5-4541C70621F5}"/>
                </a:ext>
              </a:extLst>
            </p:cNvPr>
            <p:cNvSpPr/>
            <p:nvPr/>
          </p:nvSpPr>
          <p:spPr>
            <a:xfrm>
              <a:off x="2687522" y="995316"/>
              <a:ext cx="1899409" cy="691731"/>
            </a:xfrm>
            <a:prstGeom prst="roundRect">
              <a:avLst/>
            </a:prstGeom>
            <a:solidFill>
              <a:schemeClr val="bg1"/>
            </a:solidFill>
            <a:ln>
              <a:solidFill>
                <a:schemeClr val="tx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endParaRPr lang="en-GB"/>
            </a:p>
          </p:txBody>
        </p:sp>
        <p:sp>
          <p:nvSpPr>
            <p:cNvPr id="21" name="Rounded Rectangle 4">
              <a:extLst>
                <a:ext uri="{FF2B5EF4-FFF2-40B4-BE49-F238E27FC236}">
                  <a16:creationId xmlns:a16="http://schemas.microsoft.com/office/drawing/2014/main" id="{C2B6F671-9664-B59D-84CB-AB1763E1DF15}"/>
                </a:ext>
              </a:extLst>
            </p:cNvPr>
            <p:cNvSpPr txBox="1"/>
            <p:nvPr/>
          </p:nvSpPr>
          <p:spPr>
            <a:xfrm>
              <a:off x="2697340" y="1027420"/>
              <a:ext cx="1831873" cy="624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ctr" anchorCtr="0">
              <a:noAutofit/>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algn="ctr" defTabSz="755650">
                <a:lnSpc>
                  <a:spcPct val="90000"/>
                </a:lnSpc>
                <a:spcBef>
                  <a:spcPct val="0"/>
                </a:spcBef>
                <a:spcAft>
                  <a:spcPct val="35000"/>
                </a:spcAft>
              </a:pPr>
              <a:r>
                <a:rPr lang="en-US" sz="1700">
                  <a:latin typeface="Avenir Next Medium" panose="020B0503020202020204"/>
                </a:rPr>
                <a:t>Study Sessions</a:t>
              </a:r>
              <a:endParaRPr lang="en-US" sz="1700" kern="1200">
                <a:latin typeface="Avenir Next Medium" panose="020B0503020202020204"/>
              </a:endParaRPr>
            </a:p>
          </p:txBody>
        </p:sp>
      </p:grpSp>
      <p:grpSp>
        <p:nvGrpSpPr>
          <p:cNvPr id="14" name="Group 13">
            <a:extLst>
              <a:ext uri="{FF2B5EF4-FFF2-40B4-BE49-F238E27FC236}">
                <a16:creationId xmlns:a16="http://schemas.microsoft.com/office/drawing/2014/main" id="{C57E8AF3-12CE-265F-415B-887D3B3AEAE8}"/>
              </a:ext>
            </a:extLst>
          </p:cNvPr>
          <p:cNvGrpSpPr/>
          <p:nvPr/>
        </p:nvGrpSpPr>
        <p:grpSpPr>
          <a:xfrm>
            <a:off x="6809254" y="3630109"/>
            <a:ext cx="2374916" cy="844051"/>
            <a:chOff x="2719508" y="1861684"/>
            <a:chExt cx="1913393" cy="691731"/>
          </a:xfrm>
        </p:grpSpPr>
        <p:sp>
          <p:nvSpPr>
            <p:cNvPr id="18" name="Rounded Rectangle 15">
              <a:extLst>
                <a:ext uri="{FF2B5EF4-FFF2-40B4-BE49-F238E27FC236}">
                  <a16:creationId xmlns:a16="http://schemas.microsoft.com/office/drawing/2014/main" id="{C791D6DE-7BD7-93BC-BDC3-6CFE80E0340D}"/>
                </a:ext>
              </a:extLst>
            </p:cNvPr>
            <p:cNvSpPr/>
            <p:nvPr/>
          </p:nvSpPr>
          <p:spPr>
            <a:xfrm>
              <a:off x="2733492" y="1861684"/>
              <a:ext cx="1899409" cy="691731"/>
            </a:xfrm>
            <a:prstGeom prst="roundRect">
              <a:avLst/>
            </a:prstGeom>
            <a:solidFill>
              <a:schemeClr val="bg1">
                <a:alpha val="90000"/>
              </a:schemeClr>
            </a:solidFill>
            <a:ln>
              <a:solidFill>
                <a:schemeClr val="tx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endParaRPr lang="en-GB"/>
            </a:p>
          </p:txBody>
        </p:sp>
        <p:sp>
          <p:nvSpPr>
            <p:cNvPr id="19" name="Rounded Rectangle 4">
              <a:extLst>
                <a:ext uri="{FF2B5EF4-FFF2-40B4-BE49-F238E27FC236}">
                  <a16:creationId xmlns:a16="http://schemas.microsoft.com/office/drawing/2014/main" id="{5442096B-6370-05DB-350A-B768C8CACA08}"/>
                </a:ext>
              </a:extLst>
            </p:cNvPr>
            <p:cNvSpPr txBox="1"/>
            <p:nvPr/>
          </p:nvSpPr>
          <p:spPr>
            <a:xfrm>
              <a:off x="2719508" y="1886472"/>
              <a:ext cx="1831873" cy="624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ctr" anchorCtr="0">
              <a:noAutofit/>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algn="ctr" defTabSz="755650">
                <a:lnSpc>
                  <a:spcPct val="90000"/>
                </a:lnSpc>
                <a:spcBef>
                  <a:spcPct val="0"/>
                </a:spcBef>
                <a:spcAft>
                  <a:spcPct val="35000"/>
                </a:spcAft>
              </a:pPr>
              <a:r>
                <a:rPr lang="en-US" sz="1700" kern="1200">
                  <a:latin typeface="Avenir Next Medium" panose="020B0503020202020204"/>
                </a:rPr>
                <a:t>Online Resources</a:t>
              </a:r>
            </a:p>
          </p:txBody>
        </p:sp>
      </p:grpSp>
      <p:grpSp>
        <p:nvGrpSpPr>
          <p:cNvPr id="15" name="Group 14">
            <a:extLst>
              <a:ext uri="{FF2B5EF4-FFF2-40B4-BE49-F238E27FC236}">
                <a16:creationId xmlns:a16="http://schemas.microsoft.com/office/drawing/2014/main" id="{844778A1-C14C-12CF-7B29-F5D5966E7C6B}"/>
              </a:ext>
            </a:extLst>
          </p:cNvPr>
          <p:cNvGrpSpPr/>
          <p:nvPr/>
        </p:nvGrpSpPr>
        <p:grpSpPr>
          <a:xfrm>
            <a:off x="6807731" y="4373229"/>
            <a:ext cx="2427176" cy="843206"/>
            <a:chOff x="2718476" y="293786"/>
            <a:chExt cx="1902914" cy="691731"/>
          </a:xfrm>
        </p:grpSpPr>
        <p:sp>
          <p:nvSpPr>
            <p:cNvPr id="16" name="Rounded Rectangle 9">
              <a:extLst>
                <a:ext uri="{FF2B5EF4-FFF2-40B4-BE49-F238E27FC236}">
                  <a16:creationId xmlns:a16="http://schemas.microsoft.com/office/drawing/2014/main" id="{1F76B8B8-2963-3424-74B8-E19592FF847B}"/>
                </a:ext>
              </a:extLst>
            </p:cNvPr>
            <p:cNvSpPr/>
            <p:nvPr/>
          </p:nvSpPr>
          <p:spPr>
            <a:xfrm>
              <a:off x="2721981" y="293786"/>
              <a:ext cx="1899409" cy="691731"/>
            </a:xfrm>
            <a:prstGeom prst="roundRect">
              <a:avLst/>
            </a:prstGeom>
            <a:solidFill>
              <a:schemeClr val="bg1">
                <a:alpha val="90000"/>
              </a:schemeClr>
            </a:solidFill>
            <a:ln>
              <a:solidFill>
                <a:schemeClr val="tx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endParaRPr lang="en-GB"/>
            </a:p>
          </p:txBody>
        </p:sp>
        <p:sp>
          <p:nvSpPr>
            <p:cNvPr id="17" name="Rounded Rectangle 4">
              <a:extLst>
                <a:ext uri="{FF2B5EF4-FFF2-40B4-BE49-F238E27FC236}">
                  <a16:creationId xmlns:a16="http://schemas.microsoft.com/office/drawing/2014/main" id="{6EB6FB26-0BF1-340E-361D-E340E9AD5DB7}"/>
                </a:ext>
              </a:extLst>
            </p:cNvPr>
            <p:cNvSpPr txBox="1"/>
            <p:nvPr/>
          </p:nvSpPr>
          <p:spPr>
            <a:xfrm>
              <a:off x="2718476" y="337248"/>
              <a:ext cx="1831873" cy="624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ctr" anchorCtr="0">
              <a:noAutofit/>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algn="ctr" defTabSz="755650">
                <a:lnSpc>
                  <a:spcPct val="90000"/>
                </a:lnSpc>
                <a:spcBef>
                  <a:spcPct val="0"/>
                </a:spcBef>
                <a:spcAft>
                  <a:spcPct val="35000"/>
                </a:spcAft>
              </a:pPr>
              <a:r>
                <a:rPr lang="en-US" sz="1700">
                  <a:latin typeface="Avenir Next Medium" panose="020B0503020202020204"/>
                </a:rPr>
                <a:t>Assessment</a:t>
              </a:r>
              <a:endParaRPr lang="en-US" sz="1700" kern="1200">
                <a:latin typeface="Avenir Next Medium" panose="020B0503020202020204"/>
              </a:endParaRPr>
            </a:p>
          </p:txBody>
        </p:sp>
      </p:grpSp>
    </p:spTree>
    <p:extLst>
      <p:ext uri="{BB962C8B-B14F-4D97-AF65-F5344CB8AC3E}">
        <p14:creationId xmlns:p14="http://schemas.microsoft.com/office/powerpoint/2010/main" val="4156140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DEA49-6276-2225-2BBA-FB21C41C76B2}"/>
              </a:ext>
            </a:extLst>
          </p:cNvPr>
          <p:cNvSpPr>
            <a:spLocks noGrp="1"/>
          </p:cNvSpPr>
          <p:nvPr>
            <p:ph type="title"/>
          </p:nvPr>
        </p:nvSpPr>
        <p:spPr>
          <a:xfrm>
            <a:off x="413054" y="688976"/>
            <a:ext cx="5474136" cy="512927"/>
          </a:xfrm>
        </p:spPr>
        <p:txBody>
          <a:bodyPr/>
          <a:lstStyle/>
          <a:p>
            <a:r>
              <a:rPr lang="en-GB" sz="2400">
                <a:solidFill>
                  <a:srgbClr val="C00000"/>
                </a:solidFill>
              </a:rPr>
              <a:t>Guest Speakers</a:t>
            </a:r>
          </a:p>
        </p:txBody>
      </p:sp>
      <p:sp>
        <p:nvSpPr>
          <p:cNvPr id="5" name="Text Placeholder 4">
            <a:extLst>
              <a:ext uri="{FF2B5EF4-FFF2-40B4-BE49-F238E27FC236}">
                <a16:creationId xmlns:a16="http://schemas.microsoft.com/office/drawing/2014/main" id="{BD7B32F1-B8E4-2B3D-EF69-A8933E570929}"/>
              </a:ext>
            </a:extLst>
          </p:cNvPr>
          <p:cNvSpPr>
            <a:spLocks noGrp="1"/>
          </p:cNvSpPr>
          <p:nvPr>
            <p:ph type="body" sz="quarter" idx="13"/>
          </p:nvPr>
        </p:nvSpPr>
        <p:spPr>
          <a:xfrm>
            <a:off x="413581" y="1641565"/>
            <a:ext cx="6147239" cy="4527459"/>
          </a:xfrm>
        </p:spPr>
        <p:txBody>
          <a:bodyPr vert="horz" lIns="91440" tIns="45720" rIns="91440" bIns="45720" numCol="1" spcCol="360000" rtlCol="0" anchor="t">
            <a:noAutofit/>
          </a:bodyPr>
          <a:lstStyle/>
          <a:p>
            <a:endParaRPr lang="en-GB" sz="2000" dirty="0"/>
          </a:p>
          <a:p>
            <a:r>
              <a:rPr lang="en-GB" sz="2000" b="1" dirty="0"/>
              <a:t>The 2025 Warwick Summer School Guest Lectures:</a:t>
            </a:r>
          </a:p>
          <a:p>
            <a:pPr marL="342900" indent="-342900" fontAlgn="base">
              <a:spcBef>
                <a:spcPts val="1200"/>
              </a:spcBef>
              <a:spcAft>
                <a:spcPct val="0"/>
              </a:spcAft>
              <a:buClr>
                <a:srgbClr val="C00000"/>
              </a:buClr>
              <a:buFont typeface="Wingdings" panose="05000000000000000000" pitchFamily="2" charset="2"/>
              <a:buChar char="§"/>
            </a:pPr>
            <a:r>
              <a:rPr lang="en-GB" sz="2000" dirty="0">
                <a:latin typeface="Calibri"/>
                <a:ea typeface="Calibri"/>
                <a:cs typeface="Arial"/>
              </a:rPr>
              <a:t>Sustainability Panel Discussion </a:t>
            </a:r>
          </a:p>
          <a:p>
            <a:pPr marL="342900" indent="-342900" fontAlgn="base">
              <a:spcBef>
                <a:spcPts val="1200"/>
              </a:spcBef>
              <a:spcAft>
                <a:spcPct val="0"/>
              </a:spcAft>
              <a:buClr>
                <a:srgbClr val="C00000"/>
              </a:buClr>
              <a:buFont typeface="Wingdings" panose="05000000000000000000" pitchFamily="2" charset="2"/>
              <a:buChar char="§"/>
            </a:pPr>
            <a:r>
              <a:rPr lang="en-GB" sz="2000" dirty="0">
                <a:latin typeface="Calibri"/>
                <a:ea typeface="Calibri"/>
                <a:cs typeface="Arial"/>
              </a:rPr>
              <a:t>Warwick’s Chancellor </a:t>
            </a:r>
            <a:r>
              <a:rPr lang="en-GB" sz="2000" dirty="0" err="1">
                <a:latin typeface="Calibri"/>
                <a:ea typeface="Calibri"/>
                <a:cs typeface="Arial"/>
              </a:rPr>
              <a:t>Bience</a:t>
            </a:r>
            <a:r>
              <a:rPr lang="en-GB" sz="2000" dirty="0">
                <a:latin typeface="Calibri"/>
                <a:ea typeface="Calibri"/>
                <a:cs typeface="Arial"/>
              </a:rPr>
              <a:t> </a:t>
            </a:r>
            <a:r>
              <a:rPr lang="en-GB" sz="2000" dirty="0" err="1">
                <a:latin typeface="Calibri"/>
                <a:ea typeface="Calibri"/>
                <a:cs typeface="Arial"/>
              </a:rPr>
              <a:t>Gawanas</a:t>
            </a:r>
            <a:endParaRPr lang="en-GB" sz="2000" dirty="0">
              <a:latin typeface="Calibri"/>
              <a:ea typeface="Calibri"/>
              <a:cs typeface="Arial"/>
            </a:endParaRPr>
          </a:p>
          <a:p>
            <a:pPr marL="342900" indent="-342900" fontAlgn="base">
              <a:spcBef>
                <a:spcPts val="1200"/>
              </a:spcBef>
              <a:spcAft>
                <a:spcPct val="0"/>
              </a:spcAft>
              <a:buClr>
                <a:srgbClr val="C00000"/>
              </a:buClr>
              <a:buFont typeface="Wingdings" panose="05000000000000000000" pitchFamily="2" charset="2"/>
              <a:buChar char="§"/>
            </a:pPr>
            <a:r>
              <a:rPr lang="en-GB" sz="2000" dirty="0">
                <a:latin typeface="Calibri"/>
                <a:ea typeface="Calibri"/>
                <a:cs typeface="Arial"/>
              </a:rPr>
              <a:t>Kare </a:t>
            </a:r>
            <a:r>
              <a:rPr lang="en-GB" sz="2000" dirty="0" err="1">
                <a:latin typeface="Calibri"/>
                <a:ea typeface="Calibri"/>
                <a:cs typeface="Arial"/>
              </a:rPr>
              <a:t>Adenegan</a:t>
            </a:r>
            <a:r>
              <a:rPr lang="en-GB" sz="2000" dirty="0">
                <a:latin typeface="Calibri"/>
                <a:ea typeface="Calibri"/>
                <a:cs typeface="Arial"/>
              </a:rPr>
              <a:t>, Team GB Paralympian</a:t>
            </a:r>
            <a:endParaRPr lang="en-GB" dirty="0">
              <a:ea typeface="Calibri"/>
              <a:cs typeface="Calibri"/>
            </a:endParaRPr>
          </a:p>
        </p:txBody>
      </p:sp>
      <p:sp>
        <p:nvSpPr>
          <p:cNvPr id="9" name="Slide Number Placeholder 8">
            <a:extLst>
              <a:ext uri="{FF2B5EF4-FFF2-40B4-BE49-F238E27FC236}">
                <a16:creationId xmlns:a16="http://schemas.microsoft.com/office/drawing/2014/main" id="{DFDDE35E-B3AC-BE1C-647D-A2B3FB0524A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17</a:t>
            </a:fld>
            <a:endParaRPr kumimoji="0" lang="en-GB" sz="1200" b="1" i="0" u="none" strike="noStrike" kern="1200" cap="none" spc="0" normalizeH="0" baseline="0" noProof="0">
              <a:ln>
                <a:noFill/>
              </a:ln>
              <a:solidFill>
                <a:srgbClr val="FFFFFF"/>
              </a:solidFill>
              <a:effectLst/>
              <a:uLnTx/>
              <a:uFillTx/>
              <a:latin typeface="Calibri"/>
              <a:ea typeface="+mn-ea"/>
              <a:cs typeface="+mn-cs"/>
            </a:endParaRPr>
          </a:p>
        </p:txBody>
      </p:sp>
      <p:sp>
        <p:nvSpPr>
          <p:cNvPr id="4" name="Picture Placeholder 3">
            <a:extLst>
              <a:ext uri="{FF2B5EF4-FFF2-40B4-BE49-F238E27FC236}">
                <a16:creationId xmlns:a16="http://schemas.microsoft.com/office/drawing/2014/main" id="{0E09EAC9-19BD-D72F-57A1-FF21ADDB3352}"/>
              </a:ext>
            </a:extLst>
          </p:cNvPr>
          <p:cNvSpPr>
            <a:spLocks noGrp="1"/>
          </p:cNvSpPr>
          <p:nvPr>
            <p:ph type="pic" sz="quarter" idx="14"/>
          </p:nvPr>
        </p:nvSpPr>
        <p:spPr/>
        <p:txBody>
          <a:bodyPr/>
          <a:lstStyle/>
          <a:p>
            <a:endParaRPr lang="en-GB" dirty="0"/>
          </a:p>
        </p:txBody>
      </p:sp>
      <p:sp>
        <p:nvSpPr>
          <p:cNvPr id="7" name="Picture Placeholder 6">
            <a:extLst>
              <a:ext uri="{FF2B5EF4-FFF2-40B4-BE49-F238E27FC236}">
                <a16:creationId xmlns:a16="http://schemas.microsoft.com/office/drawing/2014/main" id="{C15BD760-15D7-366E-AC59-436D7DCFA7A3}"/>
              </a:ext>
            </a:extLst>
          </p:cNvPr>
          <p:cNvSpPr>
            <a:spLocks noGrp="1"/>
          </p:cNvSpPr>
          <p:nvPr>
            <p:ph type="pic" sz="quarter" idx="17"/>
          </p:nvPr>
        </p:nvSpPr>
        <p:spPr/>
        <p:txBody>
          <a:bodyPr/>
          <a:lstStyle/>
          <a:p>
            <a:endParaRPr lang="en-GB"/>
          </a:p>
        </p:txBody>
      </p:sp>
      <p:sp>
        <p:nvSpPr>
          <p:cNvPr id="10" name="Picture Placeholder 9">
            <a:extLst>
              <a:ext uri="{FF2B5EF4-FFF2-40B4-BE49-F238E27FC236}">
                <a16:creationId xmlns:a16="http://schemas.microsoft.com/office/drawing/2014/main" id="{F524D18D-3312-6680-C59F-742E49634861}"/>
              </a:ext>
            </a:extLst>
          </p:cNvPr>
          <p:cNvSpPr>
            <a:spLocks noGrp="1"/>
          </p:cNvSpPr>
          <p:nvPr>
            <p:ph type="pic" sz="quarter" idx="15"/>
          </p:nvPr>
        </p:nvSpPr>
        <p:spPr/>
        <p:txBody>
          <a:bodyPr/>
          <a:lstStyle/>
          <a:p>
            <a:endParaRPr lang="en-GB"/>
          </a:p>
        </p:txBody>
      </p:sp>
    </p:spTree>
    <p:extLst>
      <p:ext uri="{BB962C8B-B14F-4D97-AF65-F5344CB8AC3E}">
        <p14:creationId xmlns:p14="http://schemas.microsoft.com/office/powerpoint/2010/main" val="3717475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7A25C-5229-19F5-2851-0856E92A21D0}"/>
              </a:ext>
            </a:extLst>
          </p:cNvPr>
          <p:cNvSpPr>
            <a:spLocks noGrp="1"/>
          </p:cNvSpPr>
          <p:nvPr>
            <p:ph type="title"/>
          </p:nvPr>
        </p:nvSpPr>
        <p:spPr>
          <a:xfrm>
            <a:off x="413583" y="472593"/>
            <a:ext cx="7841417" cy="2956407"/>
          </a:xfrm>
        </p:spPr>
        <p:txBody>
          <a:bodyPr/>
          <a:lstStyle/>
          <a:p>
            <a:r>
              <a:rPr lang="en-GB" sz="3600"/>
              <a:t>SOCIAL AND CULTURAL PROGRAMME</a:t>
            </a:r>
          </a:p>
        </p:txBody>
      </p:sp>
      <p:sp>
        <p:nvSpPr>
          <p:cNvPr id="4" name="Slide Number Placeholder 3">
            <a:extLst>
              <a:ext uri="{FF2B5EF4-FFF2-40B4-BE49-F238E27FC236}">
                <a16:creationId xmlns:a16="http://schemas.microsoft.com/office/drawing/2014/main" id="{84F31030-464C-B31C-7DE6-EC5A14A04462}"/>
              </a:ext>
            </a:extLst>
          </p:cNvPr>
          <p:cNvSpPr>
            <a:spLocks noGrp="1"/>
          </p:cNvSpPr>
          <p:nvPr>
            <p:ph type="sldNum" sz="quarter" idx="11"/>
          </p:nvPr>
        </p:nvSpPr>
        <p:spPr/>
        <p:txBody>
          <a:bodyPr/>
          <a:lstStyle/>
          <a:p>
            <a:fld id="{E8F1A65C-595C-4736-BF40-F7D31E789466}" type="slidenum">
              <a:rPr lang="en-GB" smtClean="0"/>
              <a:pPr/>
              <a:t>18</a:t>
            </a:fld>
            <a:endParaRPr lang="en-GB"/>
          </a:p>
        </p:txBody>
      </p:sp>
    </p:spTree>
    <p:extLst>
      <p:ext uri="{BB962C8B-B14F-4D97-AF65-F5344CB8AC3E}">
        <p14:creationId xmlns:p14="http://schemas.microsoft.com/office/powerpoint/2010/main" val="686755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254FF-276E-5A1B-1137-F58252A41621}"/>
              </a:ext>
            </a:extLst>
          </p:cNvPr>
          <p:cNvSpPr>
            <a:spLocks noGrp="1"/>
          </p:cNvSpPr>
          <p:nvPr>
            <p:ph type="title"/>
          </p:nvPr>
        </p:nvSpPr>
        <p:spPr>
          <a:xfrm>
            <a:off x="374985" y="705652"/>
            <a:ext cx="3828216" cy="512927"/>
          </a:xfrm>
        </p:spPr>
        <p:txBody>
          <a:bodyPr/>
          <a:lstStyle/>
          <a:p>
            <a:r>
              <a:rPr lang="en-GB" sz="2400">
                <a:solidFill>
                  <a:srgbClr val="C00000"/>
                </a:solidFill>
              </a:rPr>
              <a:t>Social Programme</a:t>
            </a:r>
          </a:p>
        </p:txBody>
      </p:sp>
      <p:sp>
        <p:nvSpPr>
          <p:cNvPr id="5" name="Text Placeholder 4">
            <a:extLst>
              <a:ext uri="{FF2B5EF4-FFF2-40B4-BE49-F238E27FC236}">
                <a16:creationId xmlns:a16="http://schemas.microsoft.com/office/drawing/2014/main" id="{9263E530-64A3-FDDA-BA34-5E4547EE36EC}"/>
              </a:ext>
            </a:extLst>
          </p:cNvPr>
          <p:cNvSpPr>
            <a:spLocks noGrp="1"/>
          </p:cNvSpPr>
          <p:nvPr>
            <p:ph type="body" sz="quarter" idx="13"/>
          </p:nvPr>
        </p:nvSpPr>
        <p:spPr/>
        <p:txBody>
          <a:bodyPr/>
          <a:lstStyle/>
          <a:p>
            <a:pPr fontAlgn="base">
              <a:spcBef>
                <a:spcPct val="0"/>
              </a:spcBef>
              <a:spcAft>
                <a:spcPts val="600"/>
              </a:spcAft>
              <a:buClr>
                <a:srgbClr val="C00000"/>
              </a:buClr>
            </a:pPr>
            <a:r>
              <a:rPr lang="en-GB" sz="2000" b="1" dirty="0">
                <a:latin typeface="Avenir Next" panose="020B0503020202020204" pitchFamily="34" charset="0"/>
                <a:cs typeface="Arial" charset="0"/>
              </a:rPr>
              <a:t>The Summer School tuition fee includes the following social elements:</a:t>
            </a:r>
            <a:br>
              <a:rPr lang="en-GB" sz="2000" b="1" dirty="0">
                <a:latin typeface="Avenir Next" panose="020B0503020202020204" pitchFamily="34" charset="0"/>
                <a:cs typeface="Arial" charset="0"/>
              </a:rPr>
            </a:br>
            <a:endParaRPr lang="en-GB" sz="2000" b="1" dirty="0">
              <a:latin typeface="Avenir Next" panose="020B0503020202020204" pitchFamily="34" charset="0"/>
              <a:cs typeface="Arial" charset="0"/>
            </a:endParaRP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Meet and Greet BBQ</a:t>
            </a: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Three-course Welcome Dinner</a:t>
            </a: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Summer School Fair Games</a:t>
            </a: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Pub Quiz Night</a:t>
            </a: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Curry, Karaoke and Disco night</a:t>
            </a: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Farewell Reception </a:t>
            </a:r>
          </a:p>
          <a:p>
            <a:pPr marL="342900" indent="-342900" fontAlgn="base">
              <a:spcBef>
                <a:spcPct val="0"/>
              </a:spcBef>
              <a:spcAft>
                <a:spcPts val="600"/>
              </a:spcAft>
              <a:buClr>
                <a:srgbClr val="C00000"/>
              </a:buClr>
              <a:buFont typeface="Wingdings" panose="05000000000000000000" pitchFamily="2" charset="2"/>
              <a:buChar char="§"/>
            </a:pPr>
            <a:r>
              <a:rPr lang="en-GB" sz="2000" dirty="0">
                <a:latin typeface="Avenir Next Medium" panose="020B0503020202020204" pitchFamily="34" charset="0"/>
                <a:cs typeface="Arial" charset="0"/>
              </a:rPr>
              <a:t>Sports activities – badminton and football</a:t>
            </a:r>
          </a:p>
          <a:p>
            <a:endParaRPr lang="en-GB" sz="2000" dirty="0"/>
          </a:p>
        </p:txBody>
      </p:sp>
      <p:sp>
        <p:nvSpPr>
          <p:cNvPr id="8" name="Slide Number Placeholder 7">
            <a:extLst>
              <a:ext uri="{FF2B5EF4-FFF2-40B4-BE49-F238E27FC236}">
                <a16:creationId xmlns:a16="http://schemas.microsoft.com/office/drawing/2014/main" id="{9F00A490-FE9A-770D-997B-B35D4CF96B8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19</a:t>
            </a:fld>
            <a:endParaRPr kumimoji="0" lang="en-GB" sz="1200" b="1" i="0" u="none" strike="noStrike" kern="1200" cap="none" spc="0" normalizeH="0" baseline="0" noProof="0">
              <a:ln>
                <a:noFill/>
              </a:ln>
              <a:solidFill>
                <a:srgbClr val="FFFFFF"/>
              </a:solidFill>
              <a:effectLst/>
              <a:uLnTx/>
              <a:uFillTx/>
              <a:latin typeface="Calibri"/>
              <a:ea typeface="+mn-ea"/>
              <a:cs typeface="+mn-cs"/>
            </a:endParaRPr>
          </a:p>
        </p:txBody>
      </p:sp>
      <p:pic>
        <p:nvPicPr>
          <p:cNvPr id="14" name="Picture Placeholder 13" descr="A group of people posing for a photo&#10;&#10;Description automatically generated">
            <a:extLst>
              <a:ext uri="{FF2B5EF4-FFF2-40B4-BE49-F238E27FC236}">
                <a16:creationId xmlns:a16="http://schemas.microsoft.com/office/drawing/2014/main" id="{FD6634D6-E227-861B-5290-65EF25C1F48E}"/>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t="13060" b="13060"/>
          <a:stretch>
            <a:fillRect/>
          </a:stretch>
        </p:blipFill>
        <p:spPr/>
      </p:pic>
    </p:spTree>
    <p:extLst>
      <p:ext uri="{BB962C8B-B14F-4D97-AF65-F5344CB8AC3E}">
        <p14:creationId xmlns:p14="http://schemas.microsoft.com/office/powerpoint/2010/main" val="159026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ED540-A90B-5230-BEE1-D3A33E1D67CE}"/>
              </a:ext>
            </a:extLst>
          </p:cNvPr>
          <p:cNvSpPr>
            <a:spLocks noGrp="1"/>
          </p:cNvSpPr>
          <p:nvPr>
            <p:ph type="title"/>
          </p:nvPr>
        </p:nvSpPr>
        <p:spPr/>
        <p:txBody>
          <a:bodyPr/>
          <a:lstStyle/>
          <a:p>
            <a:r>
              <a:rPr lang="en-GB"/>
              <a:t>Warwick summer school</a:t>
            </a:r>
          </a:p>
        </p:txBody>
      </p:sp>
      <p:sp>
        <p:nvSpPr>
          <p:cNvPr id="3" name="Text Placeholder 2">
            <a:extLst>
              <a:ext uri="{FF2B5EF4-FFF2-40B4-BE49-F238E27FC236}">
                <a16:creationId xmlns:a16="http://schemas.microsoft.com/office/drawing/2014/main" id="{38C2C152-A22B-8B3D-AF1C-B6815BBDB6DC}"/>
              </a:ext>
            </a:extLst>
          </p:cNvPr>
          <p:cNvSpPr>
            <a:spLocks noGrp="1"/>
          </p:cNvSpPr>
          <p:nvPr>
            <p:ph type="body" sz="quarter" idx="13"/>
          </p:nvPr>
        </p:nvSpPr>
        <p:spPr/>
        <p:txBody>
          <a:bodyPr/>
          <a:lstStyle/>
          <a:p>
            <a:endParaRPr lang="en-GB" dirty="0"/>
          </a:p>
          <a:p>
            <a:r>
              <a:rPr lang="en-GB" dirty="0"/>
              <a:t>13 July – 2 August 2025</a:t>
            </a:r>
          </a:p>
        </p:txBody>
      </p:sp>
      <p:sp>
        <p:nvSpPr>
          <p:cNvPr id="4" name="Text Placeholder 3">
            <a:extLst>
              <a:ext uri="{FF2B5EF4-FFF2-40B4-BE49-F238E27FC236}">
                <a16:creationId xmlns:a16="http://schemas.microsoft.com/office/drawing/2014/main" id="{45B1EC6F-75E1-7F9E-E95B-B43EC6D47276}"/>
              </a:ext>
            </a:extLst>
          </p:cNvPr>
          <p:cNvSpPr>
            <a:spLocks noGrp="1"/>
          </p:cNvSpPr>
          <p:nvPr>
            <p:ph type="body" sz="quarter" idx="14"/>
          </p:nvPr>
        </p:nvSpPr>
        <p:spPr/>
        <p:txBody>
          <a:bodyPr/>
          <a:lstStyle/>
          <a:p>
            <a:r>
              <a:rPr lang="en-GB" dirty="0"/>
              <a:t>Pre-Departure Briefing, June 2025</a:t>
            </a:r>
          </a:p>
        </p:txBody>
      </p:sp>
      <p:pic>
        <p:nvPicPr>
          <p:cNvPr id="11" name="Picture Placeholder 10" descr="A group of people posing for a photo&#10;&#10;Description automatically generated">
            <a:extLst>
              <a:ext uri="{FF2B5EF4-FFF2-40B4-BE49-F238E27FC236}">
                <a16:creationId xmlns:a16="http://schemas.microsoft.com/office/drawing/2014/main" id="{9DC28CE0-88AA-E220-33BB-9CBB858ACD45}"/>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2" r="22"/>
          <a:stretch>
            <a:fillRect/>
          </a:stretch>
        </p:blipFill>
        <p:spPr/>
      </p:pic>
    </p:spTree>
    <p:extLst>
      <p:ext uri="{BB962C8B-B14F-4D97-AF65-F5344CB8AC3E}">
        <p14:creationId xmlns:p14="http://schemas.microsoft.com/office/powerpoint/2010/main" val="2449747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254FF-276E-5A1B-1137-F58252A41621}"/>
              </a:ext>
            </a:extLst>
          </p:cNvPr>
          <p:cNvSpPr>
            <a:spLocks noGrp="1"/>
          </p:cNvSpPr>
          <p:nvPr>
            <p:ph type="title"/>
          </p:nvPr>
        </p:nvSpPr>
        <p:spPr>
          <a:xfrm>
            <a:off x="374985" y="705652"/>
            <a:ext cx="3828216" cy="512927"/>
          </a:xfrm>
        </p:spPr>
        <p:txBody>
          <a:bodyPr/>
          <a:lstStyle/>
          <a:p>
            <a:r>
              <a:rPr lang="en-GB" sz="2400">
                <a:solidFill>
                  <a:srgbClr val="C00000"/>
                </a:solidFill>
              </a:rPr>
              <a:t>Social Programme</a:t>
            </a:r>
          </a:p>
        </p:txBody>
      </p:sp>
      <p:sp>
        <p:nvSpPr>
          <p:cNvPr id="5" name="Text Placeholder 4">
            <a:extLst>
              <a:ext uri="{FF2B5EF4-FFF2-40B4-BE49-F238E27FC236}">
                <a16:creationId xmlns:a16="http://schemas.microsoft.com/office/drawing/2014/main" id="{9263E530-64A3-FDDA-BA34-5E4547EE36EC}"/>
              </a:ext>
            </a:extLst>
          </p:cNvPr>
          <p:cNvSpPr>
            <a:spLocks noGrp="1"/>
          </p:cNvSpPr>
          <p:nvPr>
            <p:ph type="body" sz="quarter" idx="13"/>
          </p:nvPr>
        </p:nvSpPr>
        <p:spPr/>
        <p:txBody>
          <a:bodyPr/>
          <a:lstStyle/>
          <a:p>
            <a:pPr fontAlgn="base">
              <a:spcBef>
                <a:spcPct val="0"/>
              </a:spcBef>
              <a:spcAft>
                <a:spcPts val="600"/>
              </a:spcAft>
              <a:buClr>
                <a:srgbClr val="C00000"/>
              </a:buClr>
            </a:pPr>
            <a:r>
              <a:rPr lang="en-GB" sz="2000" b="1" dirty="0">
                <a:cs typeface="Arial" charset="0"/>
              </a:rPr>
              <a:t>There are optional trips to: </a:t>
            </a:r>
            <a:br>
              <a:rPr lang="en-GB" sz="2000" b="1" dirty="0">
                <a:cs typeface="Arial" charset="0"/>
              </a:rPr>
            </a:br>
            <a:endParaRPr lang="en-GB" sz="2000" dirty="0">
              <a:cs typeface="Arial" charset="0"/>
            </a:endParaRPr>
          </a:p>
          <a:p>
            <a:pPr marL="342900" indent="-342900" fontAlgn="base">
              <a:spcBef>
                <a:spcPct val="0"/>
              </a:spcBef>
              <a:spcAft>
                <a:spcPts val="600"/>
              </a:spcAft>
              <a:buClr>
                <a:srgbClr val="C00000"/>
              </a:buClr>
              <a:buFont typeface="Wingdings" panose="05000000000000000000" pitchFamily="2" charset="2"/>
              <a:buChar char="§"/>
            </a:pPr>
            <a:r>
              <a:rPr lang="en-GB" sz="2000" dirty="0">
                <a:cs typeface="Arial" charset="0"/>
              </a:rPr>
              <a:t>Oxford- 19</a:t>
            </a:r>
            <a:r>
              <a:rPr lang="en-GB" sz="2000" baseline="30000" dirty="0">
                <a:cs typeface="Arial" charset="0"/>
              </a:rPr>
              <a:t>th</a:t>
            </a:r>
            <a:r>
              <a:rPr lang="en-GB" sz="2000" dirty="0">
                <a:cs typeface="Arial" charset="0"/>
              </a:rPr>
              <a:t> July </a:t>
            </a:r>
          </a:p>
          <a:p>
            <a:pPr marL="342900" indent="-342900" fontAlgn="base">
              <a:spcBef>
                <a:spcPct val="0"/>
              </a:spcBef>
              <a:spcAft>
                <a:spcPts val="600"/>
              </a:spcAft>
              <a:buClr>
                <a:srgbClr val="C00000"/>
              </a:buClr>
              <a:buFont typeface="Wingdings" panose="05000000000000000000" pitchFamily="2" charset="2"/>
              <a:buChar char="§"/>
            </a:pPr>
            <a:r>
              <a:rPr lang="en-GB" sz="2000" dirty="0">
                <a:cs typeface="Arial" charset="0"/>
              </a:rPr>
              <a:t>London- 23</a:t>
            </a:r>
            <a:r>
              <a:rPr lang="en-GB" sz="2000" baseline="30000" dirty="0">
                <a:cs typeface="Arial" charset="0"/>
              </a:rPr>
              <a:t>rd</a:t>
            </a:r>
            <a:r>
              <a:rPr lang="en-GB" sz="2000" dirty="0">
                <a:cs typeface="Arial" charset="0"/>
              </a:rPr>
              <a:t> July</a:t>
            </a:r>
          </a:p>
          <a:p>
            <a:pPr marL="342900" indent="-342900" fontAlgn="base">
              <a:spcBef>
                <a:spcPct val="0"/>
              </a:spcBef>
              <a:spcAft>
                <a:spcPts val="600"/>
              </a:spcAft>
              <a:buClr>
                <a:srgbClr val="C00000"/>
              </a:buClr>
              <a:buFont typeface="Wingdings" panose="05000000000000000000" pitchFamily="2" charset="2"/>
              <a:buChar char="§"/>
            </a:pPr>
            <a:r>
              <a:rPr lang="en-GB" sz="2000" dirty="0">
                <a:cs typeface="Arial" charset="0"/>
              </a:rPr>
              <a:t>Cotswolds/Bath- 26</a:t>
            </a:r>
            <a:r>
              <a:rPr lang="en-GB" sz="2000" baseline="30000" dirty="0">
                <a:cs typeface="Arial" charset="0"/>
              </a:rPr>
              <a:t>th</a:t>
            </a:r>
            <a:r>
              <a:rPr lang="en-GB" sz="2000" dirty="0">
                <a:cs typeface="Arial" charset="0"/>
              </a:rPr>
              <a:t> July </a:t>
            </a:r>
          </a:p>
          <a:p>
            <a:pPr marL="342900" indent="-342900" fontAlgn="base">
              <a:spcBef>
                <a:spcPct val="0"/>
              </a:spcBef>
              <a:spcAft>
                <a:spcPts val="600"/>
              </a:spcAft>
              <a:buClr>
                <a:srgbClr val="C00000"/>
              </a:buClr>
              <a:buFont typeface="Wingdings" panose="05000000000000000000" pitchFamily="2" charset="2"/>
              <a:buChar char="§"/>
            </a:pPr>
            <a:endParaRPr lang="en-GB" sz="2000" dirty="0">
              <a:cs typeface="Arial" charset="0"/>
            </a:endParaRPr>
          </a:p>
          <a:p>
            <a:pPr fontAlgn="base">
              <a:spcBef>
                <a:spcPct val="0"/>
              </a:spcBef>
              <a:spcAft>
                <a:spcPts val="600"/>
              </a:spcAft>
              <a:buClr>
                <a:srgbClr val="C00000"/>
              </a:buClr>
            </a:pPr>
            <a:endParaRPr lang="en-GB" sz="2000" dirty="0">
              <a:cs typeface="Arial" charset="0"/>
            </a:endParaRPr>
          </a:p>
          <a:p>
            <a:pPr marL="342900" indent="-342900" fontAlgn="base">
              <a:spcBef>
                <a:spcPct val="0"/>
              </a:spcBef>
              <a:spcAft>
                <a:spcPts val="600"/>
              </a:spcAft>
              <a:buClr>
                <a:srgbClr val="C00000"/>
              </a:buClr>
              <a:buFont typeface="Wingdings" panose="05000000000000000000" pitchFamily="2" charset="2"/>
              <a:buChar char="§"/>
            </a:pPr>
            <a:endParaRPr lang="en-GB" sz="2000" dirty="0">
              <a:cs typeface="Arial" charset="0"/>
            </a:endParaRPr>
          </a:p>
          <a:p>
            <a:pPr marL="342900" indent="-342900" fontAlgn="base">
              <a:spcBef>
                <a:spcPct val="0"/>
              </a:spcBef>
              <a:spcAft>
                <a:spcPts val="600"/>
              </a:spcAft>
              <a:buClr>
                <a:srgbClr val="C00000"/>
              </a:buClr>
              <a:buFont typeface="Wingdings" panose="05000000000000000000" pitchFamily="2" charset="2"/>
              <a:buChar char="§"/>
            </a:pPr>
            <a:r>
              <a:rPr lang="en-GB" dirty="0">
                <a:cs typeface="Arial" charset="0"/>
              </a:rPr>
              <a:t>You must pay in advance and book online for these trips and activity</a:t>
            </a:r>
          </a:p>
        </p:txBody>
      </p:sp>
      <p:sp>
        <p:nvSpPr>
          <p:cNvPr id="8" name="Slide Number Placeholder 7">
            <a:extLst>
              <a:ext uri="{FF2B5EF4-FFF2-40B4-BE49-F238E27FC236}">
                <a16:creationId xmlns:a16="http://schemas.microsoft.com/office/drawing/2014/main" id="{9F00A490-FE9A-770D-997B-B35D4CF96B8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20</a:t>
            </a:fld>
            <a:endParaRPr kumimoji="0" lang="en-GB" sz="1200" b="1" i="0" u="none" strike="noStrike" kern="1200" cap="none" spc="0" normalizeH="0" baseline="0" noProof="0">
              <a:ln>
                <a:noFill/>
              </a:ln>
              <a:solidFill>
                <a:srgbClr val="FFFFFF"/>
              </a:solidFill>
              <a:effectLst/>
              <a:uLnTx/>
              <a:uFillTx/>
              <a:latin typeface="Calibri"/>
              <a:ea typeface="+mn-ea"/>
              <a:cs typeface="+mn-cs"/>
            </a:endParaRPr>
          </a:p>
        </p:txBody>
      </p:sp>
      <p:pic>
        <p:nvPicPr>
          <p:cNvPr id="14" name="Picture Placeholder 13">
            <a:extLst>
              <a:ext uri="{FF2B5EF4-FFF2-40B4-BE49-F238E27FC236}">
                <a16:creationId xmlns:a16="http://schemas.microsoft.com/office/drawing/2014/main" id="{FD6634D6-E227-861B-5290-65EF25C1F48E}"/>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3619" b="3619"/>
          <a:stretch/>
        </p:blipFill>
        <p:spPr/>
      </p:pic>
    </p:spTree>
    <p:extLst>
      <p:ext uri="{BB962C8B-B14F-4D97-AF65-F5344CB8AC3E}">
        <p14:creationId xmlns:p14="http://schemas.microsoft.com/office/powerpoint/2010/main" val="4245277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group of women posing for a picture&#10;&#10;Description automatically generated">
            <a:extLst>
              <a:ext uri="{FF2B5EF4-FFF2-40B4-BE49-F238E27FC236}">
                <a16:creationId xmlns:a16="http://schemas.microsoft.com/office/drawing/2014/main" id="{C404CB37-D8FD-89AD-6843-28EE54101364}"/>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t="16450" b="16450"/>
          <a:stretch>
            <a:fillRect/>
          </a:stretch>
        </p:blipFill>
        <p:spPr/>
      </p:pic>
      <p:sp>
        <p:nvSpPr>
          <p:cNvPr id="2" name="Title 1">
            <a:extLst>
              <a:ext uri="{FF2B5EF4-FFF2-40B4-BE49-F238E27FC236}">
                <a16:creationId xmlns:a16="http://schemas.microsoft.com/office/drawing/2014/main" id="{B7900AC9-B0BB-EB17-D694-9D0268A458A3}"/>
              </a:ext>
            </a:extLst>
          </p:cNvPr>
          <p:cNvSpPr>
            <a:spLocks noGrp="1"/>
          </p:cNvSpPr>
          <p:nvPr>
            <p:ph type="title"/>
          </p:nvPr>
        </p:nvSpPr>
        <p:spPr>
          <a:solidFill>
            <a:schemeClr val="tx1">
              <a:alpha val="38000"/>
            </a:schemeClr>
          </a:solidFill>
        </p:spPr>
        <p:txBody>
          <a:bodyPr/>
          <a:lstStyle/>
          <a:p>
            <a:r>
              <a:rPr lang="en-GB"/>
              <a:t>Questions?</a:t>
            </a:r>
          </a:p>
        </p:txBody>
      </p:sp>
      <p:sp>
        <p:nvSpPr>
          <p:cNvPr id="4" name="Footer Placeholder 3">
            <a:extLst>
              <a:ext uri="{FF2B5EF4-FFF2-40B4-BE49-F238E27FC236}">
                <a16:creationId xmlns:a16="http://schemas.microsoft.com/office/drawing/2014/main" id="{BF25022A-3809-E4C5-7CD0-4094BC021176}"/>
              </a:ext>
            </a:extLst>
          </p:cNvPr>
          <p:cNvSpPr>
            <a:spLocks noGrp="1"/>
          </p:cNvSpPr>
          <p:nvPr>
            <p:ph type="ftr" sz="quarter" idx="10"/>
          </p:nvPr>
        </p:nvSpPr>
        <p:spPr/>
        <p:txBody>
          <a:bodyPr/>
          <a:lstStyle/>
          <a:p>
            <a:endParaRPr lang="en-GB"/>
          </a:p>
        </p:txBody>
      </p:sp>
      <p:sp>
        <p:nvSpPr>
          <p:cNvPr id="5" name="Slide Number Placeholder 4">
            <a:extLst>
              <a:ext uri="{FF2B5EF4-FFF2-40B4-BE49-F238E27FC236}">
                <a16:creationId xmlns:a16="http://schemas.microsoft.com/office/drawing/2014/main" id="{869A09F2-DFE2-A6D3-48C7-44B2E4E46964}"/>
              </a:ext>
            </a:extLst>
          </p:cNvPr>
          <p:cNvSpPr>
            <a:spLocks noGrp="1"/>
          </p:cNvSpPr>
          <p:nvPr>
            <p:ph type="sldNum" sz="quarter" idx="11"/>
          </p:nvPr>
        </p:nvSpPr>
        <p:spPr/>
        <p:txBody>
          <a:bodyPr/>
          <a:lstStyle/>
          <a:p>
            <a:fld id="{E8F1A65C-595C-4736-BF40-F7D31E789466}" type="slidenum">
              <a:rPr lang="en-GB" smtClean="0"/>
              <a:pPr/>
              <a:t>21</a:t>
            </a:fld>
            <a:endParaRPr lang="en-GB"/>
          </a:p>
        </p:txBody>
      </p:sp>
      <p:sp>
        <p:nvSpPr>
          <p:cNvPr id="6" name="Text Placeholder 5">
            <a:extLst>
              <a:ext uri="{FF2B5EF4-FFF2-40B4-BE49-F238E27FC236}">
                <a16:creationId xmlns:a16="http://schemas.microsoft.com/office/drawing/2014/main" id="{F079BE94-49E9-003B-0094-DFCD2943BE30}"/>
              </a:ext>
            </a:extLst>
          </p:cNvPr>
          <p:cNvSpPr>
            <a:spLocks noGrp="1"/>
          </p:cNvSpPr>
          <p:nvPr>
            <p:ph type="body" sz="quarter" idx="13"/>
          </p:nvPr>
        </p:nvSpPr>
        <p:spPr/>
        <p:txBody>
          <a:bodyPr/>
          <a:lstStyle/>
          <a:p>
            <a:endParaRPr lang="en-GB"/>
          </a:p>
        </p:txBody>
      </p:sp>
      <p:sp>
        <p:nvSpPr>
          <p:cNvPr id="7" name="Text Placeholder 6">
            <a:extLst>
              <a:ext uri="{FF2B5EF4-FFF2-40B4-BE49-F238E27FC236}">
                <a16:creationId xmlns:a16="http://schemas.microsoft.com/office/drawing/2014/main" id="{E9029813-28AB-5033-B43E-BA3FDE3BB0FE}"/>
              </a:ext>
            </a:extLst>
          </p:cNvPr>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36711657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1B964-0817-EC9F-1B0D-5F0B464FC0E0}"/>
              </a:ext>
            </a:extLst>
          </p:cNvPr>
          <p:cNvSpPr>
            <a:spLocks noGrp="1"/>
          </p:cNvSpPr>
          <p:nvPr>
            <p:ph type="title"/>
          </p:nvPr>
        </p:nvSpPr>
        <p:spPr/>
        <p:txBody>
          <a:bodyPr/>
          <a:lstStyle/>
          <a:p>
            <a:r>
              <a:rPr lang="en-GB">
                <a:solidFill>
                  <a:srgbClr val="C00000"/>
                </a:solidFill>
              </a:rPr>
              <a:t>Exploring British Culture</a:t>
            </a:r>
          </a:p>
        </p:txBody>
      </p:sp>
      <p:sp>
        <p:nvSpPr>
          <p:cNvPr id="5" name="Text Placeholder 4">
            <a:extLst>
              <a:ext uri="{FF2B5EF4-FFF2-40B4-BE49-F238E27FC236}">
                <a16:creationId xmlns:a16="http://schemas.microsoft.com/office/drawing/2014/main" id="{B37B1C20-F416-3BD3-01A0-0BF4C786123B}"/>
              </a:ext>
            </a:extLst>
          </p:cNvPr>
          <p:cNvSpPr>
            <a:spLocks noGrp="1"/>
          </p:cNvSpPr>
          <p:nvPr>
            <p:ph type="body" sz="quarter" idx="13"/>
          </p:nvPr>
        </p:nvSpPr>
        <p:spPr>
          <a:xfrm>
            <a:off x="413581" y="1349407"/>
            <a:ext cx="4562456" cy="4819618"/>
          </a:xfrm>
        </p:spPr>
        <p:txBody>
          <a:bodyPr/>
          <a:lstStyle/>
          <a:p>
            <a:pPr marL="285750" indent="-285750">
              <a:buClr>
                <a:srgbClr val="C00000"/>
              </a:buClr>
              <a:buFont typeface="Wingdings" panose="05000000000000000000" pitchFamily="2" charset="2"/>
              <a:buChar char="§"/>
            </a:pPr>
            <a:r>
              <a:rPr lang="en-GB" dirty="0"/>
              <a:t>Arrival on Saturday 5 July- registration at Senate House</a:t>
            </a:r>
          </a:p>
          <a:p>
            <a:pPr marL="285750" indent="-285750">
              <a:buClr>
                <a:srgbClr val="C00000"/>
              </a:buClr>
              <a:buFont typeface="Wingdings" panose="05000000000000000000" pitchFamily="2" charset="2"/>
              <a:buChar char="§"/>
            </a:pPr>
            <a:r>
              <a:rPr lang="en-GB" dirty="0"/>
              <a:t>Staying in Arthur Vick/Jack Martin on Half Board basis</a:t>
            </a:r>
          </a:p>
          <a:p>
            <a:pPr marL="285750" indent="-285750">
              <a:buClr>
                <a:srgbClr val="C00000"/>
              </a:buClr>
              <a:buFont typeface="Wingdings" panose="05000000000000000000" pitchFamily="2" charset="2"/>
              <a:buChar char="§"/>
            </a:pPr>
            <a:r>
              <a:rPr lang="en-GB" dirty="0"/>
              <a:t>Student ambassador support this programme, living alongside you for a week and joining you on trips and social activities- Elizabeth, final year Liberal Arts student</a:t>
            </a:r>
          </a:p>
          <a:p>
            <a:pPr marL="285750" indent="-285750">
              <a:buClr>
                <a:srgbClr val="C00000"/>
              </a:buClr>
              <a:buFont typeface="Wingdings" panose="05000000000000000000" pitchFamily="2" charset="2"/>
              <a:buChar char="§"/>
            </a:pPr>
            <a:r>
              <a:rPr lang="en-GB" dirty="0"/>
              <a:t>Includes an overnight stay in London and day trips to Oxford and Stratford-upon-Avon</a:t>
            </a:r>
          </a:p>
          <a:p>
            <a:pPr marL="285750" indent="-285750">
              <a:buClr>
                <a:srgbClr val="C00000"/>
              </a:buClr>
              <a:buFont typeface="Wingdings" panose="05000000000000000000" pitchFamily="2" charset="2"/>
              <a:buChar char="§"/>
            </a:pPr>
            <a:r>
              <a:rPr lang="en-GB" dirty="0"/>
              <a:t>Will be sending separate pre-arrival communications out in next couple of weeks</a:t>
            </a:r>
          </a:p>
          <a:p>
            <a:endParaRPr lang="en-GB" dirty="0"/>
          </a:p>
          <a:p>
            <a:endParaRPr lang="en-GB" dirty="0"/>
          </a:p>
          <a:p>
            <a:endParaRPr lang="en-GB" dirty="0"/>
          </a:p>
        </p:txBody>
      </p:sp>
      <p:sp>
        <p:nvSpPr>
          <p:cNvPr id="7" name="Text Placeholder 6">
            <a:extLst>
              <a:ext uri="{FF2B5EF4-FFF2-40B4-BE49-F238E27FC236}">
                <a16:creationId xmlns:a16="http://schemas.microsoft.com/office/drawing/2014/main" id="{069D5D16-E4C5-52CD-E9A5-A4F155D0D5B4}"/>
              </a:ext>
            </a:extLst>
          </p:cNvPr>
          <p:cNvSpPr>
            <a:spLocks noGrp="1"/>
          </p:cNvSpPr>
          <p:nvPr>
            <p:ph type="body" sz="quarter" idx="18"/>
          </p:nvPr>
        </p:nvSpPr>
        <p:spPr>
          <a:xfrm>
            <a:off x="6679904" y="5694361"/>
            <a:ext cx="4781994" cy="819150"/>
          </a:xfrm>
        </p:spPr>
        <p:txBody>
          <a:bodyPr/>
          <a:lstStyle/>
          <a:p>
            <a:r>
              <a:rPr lang="en-GB" dirty="0"/>
              <a:t>		5 July-12 July </a:t>
            </a:r>
          </a:p>
          <a:p>
            <a:endParaRPr lang="en-GB" dirty="0"/>
          </a:p>
        </p:txBody>
      </p:sp>
      <p:sp>
        <p:nvSpPr>
          <p:cNvPr id="8" name="Slide Number Placeholder 7">
            <a:extLst>
              <a:ext uri="{FF2B5EF4-FFF2-40B4-BE49-F238E27FC236}">
                <a16:creationId xmlns:a16="http://schemas.microsoft.com/office/drawing/2014/main" id="{577467EF-098A-D1D8-8AF3-138E752D03AA}"/>
              </a:ext>
            </a:extLst>
          </p:cNvPr>
          <p:cNvSpPr>
            <a:spLocks noGrp="1"/>
          </p:cNvSpPr>
          <p:nvPr>
            <p:ph type="sldNum" sz="quarter" idx="11"/>
          </p:nvPr>
        </p:nvSpPr>
        <p:spPr/>
        <p:txBody>
          <a:bodyPr/>
          <a:lstStyle/>
          <a:p>
            <a:fld id="{E8F1A65C-595C-4736-BF40-F7D31E789466}" type="slidenum">
              <a:rPr lang="en-GB" smtClean="0"/>
              <a:pPr/>
              <a:t>22</a:t>
            </a:fld>
            <a:endParaRPr lang="en-GB"/>
          </a:p>
        </p:txBody>
      </p:sp>
      <p:pic>
        <p:nvPicPr>
          <p:cNvPr id="14" name="Picture Placeholder 13" descr="A group of people outside of a building&#10;&#10;Description automatically generated">
            <a:extLst>
              <a:ext uri="{FF2B5EF4-FFF2-40B4-BE49-F238E27FC236}">
                <a16:creationId xmlns:a16="http://schemas.microsoft.com/office/drawing/2014/main" id="{29927982-C77C-C661-3306-A90BF0312180}"/>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24772" r="24772"/>
          <a:stretch>
            <a:fillRect/>
          </a:stretch>
        </p:blipFill>
        <p:spPr/>
      </p:pic>
    </p:spTree>
    <p:extLst>
      <p:ext uri="{BB962C8B-B14F-4D97-AF65-F5344CB8AC3E}">
        <p14:creationId xmlns:p14="http://schemas.microsoft.com/office/powerpoint/2010/main" val="2808548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D0AE2E-9033-8A3A-A78E-BCF6B0B74390}"/>
              </a:ext>
            </a:extLst>
          </p:cNvPr>
          <p:cNvSpPr>
            <a:spLocks noGrp="1"/>
          </p:cNvSpPr>
          <p:nvPr>
            <p:ph type="body" sz="quarter" idx="22"/>
          </p:nvPr>
        </p:nvSpPr>
        <p:spPr>
          <a:xfrm>
            <a:off x="546100" y="2184400"/>
            <a:ext cx="3308350" cy="2427705"/>
          </a:xfrm>
        </p:spPr>
        <p:txBody>
          <a:bodyPr/>
          <a:lstStyle/>
          <a:p>
            <a:pPr marL="285750" indent="-285750">
              <a:buFont typeface="Arial" panose="020B0604020202020204" pitchFamily="34" charset="0"/>
              <a:buChar char="•"/>
            </a:pPr>
            <a:r>
              <a:rPr lang="en-GB"/>
              <a:t>Logistical arrangements pre- arrival</a:t>
            </a:r>
          </a:p>
          <a:p>
            <a:pPr marL="285750" indent="-285750">
              <a:buFont typeface="Arial" panose="020B0604020202020204" pitchFamily="34" charset="0"/>
              <a:buChar char="•"/>
            </a:pPr>
            <a:r>
              <a:rPr lang="en-GB"/>
              <a:t>What happens over the first two days</a:t>
            </a:r>
          </a:p>
          <a:p>
            <a:pPr marL="285750" indent="-285750">
              <a:buFont typeface="Arial" panose="020B0604020202020204" pitchFamily="34" charset="0"/>
              <a:buChar char="•"/>
            </a:pPr>
            <a:r>
              <a:rPr lang="en-GB"/>
              <a:t>Support available throughout the programme</a:t>
            </a:r>
          </a:p>
          <a:p>
            <a:endParaRPr lang="en-GB"/>
          </a:p>
        </p:txBody>
      </p:sp>
      <p:sp>
        <p:nvSpPr>
          <p:cNvPr id="3" name="Title 2">
            <a:extLst>
              <a:ext uri="{FF2B5EF4-FFF2-40B4-BE49-F238E27FC236}">
                <a16:creationId xmlns:a16="http://schemas.microsoft.com/office/drawing/2014/main" id="{2743CD3E-705D-B669-95E1-6ACE8F393C56}"/>
              </a:ext>
            </a:extLst>
          </p:cNvPr>
          <p:cNvSpPr>
            <a:spLocks noGrp="1"/>
          </p:cNvSpPr>
          <p:nvPr>
            <p:ph type="title"/>
          </p:nvPr>
        </p:nvSpPr>
        <p:spPr/>
        <p:txBody>
          <a:bodyPr/>
          <a:lstStyle/>
          <a:p>
            <a:r>
              <a:rPr lang="en-GB" sz="2400">
                <a:solidFill>
                  <a:srgbClr val="C00000"/>
                </a:solidFill>
              </a:rPr>
              <a:t>What will we cover today?</a:t>
            </a:r>
            <a:endParaRPr lang="en-GB"/>
          </a:p>
        </p:txBody>
      </p:sp>
      <p:sp>
        <p:nvSpPr>
          <p:cNvPr id="4" name="Footer Placeholder 3">
            <a:extLst>
              <a:ext uri="{FF2B5EF4-FFF2-40B4-BE49-F238E27FC236}">
                <a16:creationId xmlns:a16="http://schemas.microsoft.com/office/drawing/2014/main" id="{18744911-3382-9163-B22B-F08EBFBFD1BD}"/>
              </a:ext>
            </a:extLst>
          </p:cNvPr>
          <p:cNvSpPr>
            <a:spLocks noGrp="1"/>
          </p:cNvSpPr>
          <p:nvPr>
            <p:ph type="ftr" sz="quarter" idx="10"/>
          </p:nvPr>
        </p:nvSpPr>
        <p:spPr>
          <a:xfrm>
            <a:off x="546100" y="5644565"/>
            <a:ext cx="7338595" cy="365125"/>
          </a:xfrm>
        </p:spPr>
        <p:txBody>
          <a:bodyPr/>
          <a:lstStyle/>
          <a:p>
            <a:r>
              <a:rPr lang="en-GB" sz="2400" b="1"/>
              <a:t>And an opportunity for you to ask any questions!</a:t>
            </a:r>
          </a:p>
        </p:txBody>
      </p:sp>
      <p:sp>
        <p:nvSpPr>
          <p:cNvPr id="5" name="Slide Number Placeholder 4">
            <a:extLst>
              <a:ext uri="{FF2B5EF4-FFF2-40B4-BE49-F238E27FC236}">
                <a16:creationId xmlns:a16="http://schemas.microsoft.com/office/drawing/2014/main" id="{24B8804F-AD63-A54F-BD46-35A948B1500A}"/>
              </a:ext>
            </a:extLst>
          </p:cNvPr>
          <p:cNvSpPr>
            <a:spLocks noGrp="1"/>
          </p:cNvSpPr>
          <p:nvPr>
            <p:ph type="sldNum" sz="quarter" idx="11"/>
          </p:nvPr>
        </p:nvSpPr>
        <p:spPr/>
        <p:txBody>
          <a:bodyPr/>
          <a:lstStyle/>
          <a:p>
            <a:fld id="{E8F1A65C-595C-4736-BF40-F7D31E789466}" type="slidenum">
              <a:rPr lang="en-GB" smtClean="0"/>
              <a:pPr/>
              <a:t>3</a:t>
            </a:fld>
            <a:endParaRPr lang="en-GB"/>
          </a:p>
        </p:txBody>
      </p:sp>
      <p:sp>
        <p:nvSpPr>
          <p:cNvPr id="7" name="Text Placeholder 6">
            <a:extLst>
              <a:ext uri="{FF2B5EF4-FFF2-40B4-BE49-F238E27FC236}">
                <a16:creationId xmlns:a16="http://schemas.microsoft.com/office/drawing/2014/main" id="{B8E6B8F4-F755-6A25-B95F-02BFC0DCA57B}"/>
              </a:ext>
            </a:extLst>
          </p:cNvPr>
          <p:cNvSpPr>
            <a:spLocks noGrp="1"/>
          </p:cNvSpPr>
          <p:nvPr>
            <p:ph type="body" sz="quarter" idx="14"/>
          </p:nvPr>
        </p:nvSpPr>
        <p:spPr/>
        <p:txBody>
          <a:bodyPr/>
          <a:lstStyle/>
          <a:p>
            <a:endParaRPr lang="en-GB"/>
          </a:p>
        </p:txBody>
      </p:sp>
      <p:pic>
        <p:nvPicPr>
          <p:cNvPr id="18" name="Picture Placeholder 17" descr="Clipboard Checked with solid fill">
            <a:extLst>
              <a:ext uri="{FF2B5EF4-FFF2-40B4-BE49-F238E27FC236}">
                <a16:creationId xmlns:a16="http://schemas.microsoft.com/office/drawing/2014/main" id="{35C9A7C7-9CD5-F671-DF99-CECD2F913D6C}"/>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271" b="271"/>
          <a:stretch>
            <a:fillRect/>
          </a:stretch>
        </p:blipFill>
        <p:spPr>
          <a:xfrm>
            <a:off x="952487" y="1924533"/>
            <a:ext cx="585802" cy="584128"/>
          </a:xfrm>
        </p:spPr>
      </p:pic>
      <p:sp>
        <p:nvSpPr>
          <p:cNvPr id="9" name="Text Placeholder 8">
            <a:extLst>
              <a:ext uri="{FF2B5EF4-FFF2-40B4-BE49-F238E27FC236}">
                <a16:creationId xmlns:a16="http://schemas.microsoft.com/office/drawing/2014/main" id="{BE88D65E-6363-89CC-7013-2337A6BDDC0E}"/>
              </a:ext>
            </a:extLst>
          </p:cNvPr>
          <p:cNvSpPr>
            <a:spLocks noGrp="1"/>
          </p:cNvSpPr>
          <p:nvPr>
            <p:ph type="body" sz="quarter" idx="23"/>
          </p:nvPr>
        </p:nvSpPr>
        <p:spPr>
          <a:xfrm>
            <a:off x="4441825" y="2184400"/>
            <a:ext cx="3308350" cy="2427705"/>
          </a:xfrm>
        </p:spPr>
        <p:txBody>
          <a:bodyPr/>
          <a:lstStyle/>
          <a:p>
            <a:pPr marL="285750" indent="-285750">
              <a:buFont typeface="Arial" panose="020B0604020202020204" pitchFamily="34" charset="0"/>
              <a:buChar char="•"/>
            </a:pPr>
            <a:r>
              <a:rPr lang="en-GB"/>
              <a:t>Social and cultural programme</a:t>
            </a:r>
          </a:p>
          <a:p>
            <a:pPr marL="285750" indent="-285750">
              <a:buFont typeface="Arial" panose="020B0604020202020204" pitchFamily="34" charset="0"/>
              <a:buChar char="•"/>
            </a:pPr>
            <a:r>
              <a:rPr lang="en-GB"/>
              <a:t>Optional trips</a:t>
            </a:r>
          </a:p>
          <a:p>
            <a:pPr marL="285750" indent="-285750">
              <a:buFont typeface="Arial" panose="020B0604020202020204" pitchFamily="34" charset="0"/>
              <a:buChar char="•"/>
            </a:pPr>
            <a:endParaRPr lang="en-GB"/>
          </a:p>
        </p:txBody>
      </p:sp>
      <p:sp>
        <p:nvSpPr>
          <p:cNvPr id="10" name="Text Placeholder 9">
            <a:extLst>
              <a:ext uri="{FF2B5EF4-FFF2-40B4-BE49-F238E27FC236}">
                <a16:creationId xmlns:a16="http://schemas.microsoft.com/office/drawing/2014/main" id="{98C7D454-CFE1-8F7A-8E18-03B141036C04}"/>
              </a:ext>
            </a:extLst>
          </p:cNvPr>
          <p:cNvSpPr>
            <a:spLocks noGrp="1"/>
          </p:cNvSpPr>
          <p:nvPr>
            <p:ph type="body" sz="quarter" idx="17"/>
          </p:nvPr>
        </p:nvSpPr>
        <p:spPr/>
        <p:txBody>
          <a:bodyPr/>
          <a:lstStyle/>
          <a:p>
            <a:endParaRPr lang="en-GB"/>
          </a:p>
        </p:txBody>
      </p:sp>
      <p:pic>
        <p:nvPicPr>
          <p:cNvPr id="16" name="Picture Placeholder 15" descr="Group success with solid fill">
            <a:extLst>
              <a:ext uri="{FF2B5EF4-FFF2-40B4-BE49-F238E27FC236}">
                <a16:creationId xmlns:a16="http://schemas.microsoft.com/office/drawing/2014/main" id="{0862BE9D-201B-931F-EB8F-61733B0F2B6E}"/>
              </a:ext>
            </a:extLst>
          </p:cNvPr>
          <p:cNvPicPr>
            <a:picLocks noGrp="1" noChangeAspect="1"/>
          </p:cNvPicPr>
          <p:nvPr>
            <p:ph type="pic" sz="quarter" idx="18"/>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t="143" b="143"/>
          <a:stretch/>
        </p:blipFill>
        <p:spPr/>
      </p:pic>
      <p:sp>
        <p:nvSpPr>
          <p:cNvPr id="12" name="Text Placeholder 11">
            <a:extLst>
              <a:ext uri="{FF2B5EF4-FFF2-40B4-BE49-F238E27FC236}">
                <a16:creationId xmlns:a16="http://schemas.microsoft.com/office/drawing/2014/main" id="{945C457E-3257-07DB-4A67-12BC7C806C10}"/>
              </a:ext>
            </a:extLst>
          </p:cNvPr>
          <p:cNvSpPr>
            <a:spLocks noGrp="1"/>
          </p:cNvSpPr>
          <p:nvPr>
            <p:ph type="body" sz="quarter" idx="24"/>
          </p:nvPr>
        </p:nvSpPr>
        <p:spPr>
          <a:xfrm>
            <a:off x="8337550" y="2184400"/>
            <a:ext cx="3308350" cy="2427705"/>
          </a:xfrm>
        </p:spPr>
        <p:txBody>
          <a:bodyPr/>
          <a:lstStyle/>
          <a:p>
            <a:pPr marL="285750" indent="-285750">
              <a:buFont typeface="Arial" panose="020B0604020202020204" pitchFamily="34" charset="0"/>
              <a:buChar char="•"/>
            </a:pPr>
            <a:r>
              <a:rPr lang="en-GB"/>
              <a:t>Academic programme </a:t>
            </a:r>
          </a:p>
          <a:p>
            <a:pPr marL="285750" indent="-285750">
              <a:buFont typeface="Arial" panose="020B0604020202020204" pitchFamily="34" charset="0"/>
              <a:buChar char="•"/>
            </a:pPr>
            <a:r>
              <a:rPr lang="en-GB"/>
              <a:t>Guest lecture series</a:t>
            </a:r>
          </a:p>
        </p:txBody>
      </p:sp>
      <p:sp>
        <p:nvSpPr>
          <p:cNvPr id="13" name="Text Placeholder 12">
            <a:extLst>
              <a:ext uri="{FF2B5EF4-FFF2-40B4-BE49-F238E27FC236}">
                <a16:creationId xmlns:a16="http://schemas.microsoft.com/office/drawing/2014/main" id="{AFB609E6-D329-6A48-C844-2A19680EC749}"/>
              </a:ext>
            </a:extLst>
          </p:cNvPr>
          <p:cNvSpPr>
            <a:spLocks noGrp="1"/>
          </p:cNvSpPr>
          <p:nvPr>
            <p:ph type="body" sz="quarter" idx="20"/>
          </p:nvPr>
        </p:nvSpPr>
        <p:spPr/>
        <p:txBody>
          <a:bodyPr/>
          <a:lstStyle/>
          <a:p>
            <a:endParaRPr lang="en-GB"/>
          </a:p>
        </p:txBody>
      </p:sp>
      <p:pic>
        <p:nvPicPr>
          <p:cNvPr id="20" name="Picture Placeholder 19" descr="Storytelling with solid fill">
            <a:extLst>
              <a:ext uri="{FF2B5EF4-FFF2-40B4-BE49-F238E27FC236}">
                <a16:creationId xmlns:a16="http://schemas.microsoft.com/office/drawing/2014/main" id="{6B793D03-C4F2-C677-D781-5C52FE4E4817}"/>
              </a:ext>
            </a:extLst>
          </p:cNvPr>
          <p:cNvPicPr>
            <a:picLocks noGrp="1" noChangeAspect="1"/>
          </p:cNvPicPr>
          <p:nvPr>
            <p:ph type="pic" sz="quarter" idx="21"/>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t="271" b="271"/>
          <a:stretch>
            <a:fillRect/>
          </a:stretch>
        </p:blipFill>
        <p:spPr/>
      </p:pic>
    </p:spTree>
    <p:extLst>
      <p:ext uri="{BB962C8B-B14F-4D97-AF65-F5344CB8AC3E}">
        <p14:creationId xmlns:p14="http://schemas.microsoft.com/office/powerpoint/2010/main" val="612884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7A25C-5229-19F5-2851-0856E92A21D0}"/>
              </a:ext>
            </a:extLst>
          </p:cNvPr>
          <p:cNvSpPr>
            <a:spLocks noGrp="1"/>
          </p:cNvSpPr>
          <p:nvPr>
            <p:ph type="title"/>
          </p:nvPr>
        </p:nvSpPr>
        <p:spPr>
          <a:xfrm>
            <a:off x="413583" y="472593"/>
            <a:ext cx="7841417" cy="2956407"/>
          </a:xfrm>
        </p:spPr>
        <p:txBody>
          <a:bodyPr/>
          <a:lstStyle/>
          <a:p>
            <a:r>
              <a:rPr lang="en-GB" sz="3600"/>
              <a:t>ARRIVAL, FIRST TWO DAYS AND SUPPORT</a:t>
            </a:r>
          </a:p>
        </p:txBody>
      </p:sp>
      <p:sp>
        <p:nvSpPr>
          <p:cNvPr id="4" name="Slide Number Placeholder 3">
            <a:extLst>
              <a:ext uri="{FF2B5EF4-FFF2-40B4-BE49-F238E27FC236}">
                <a16:creationId xmlns:a16="http://schemas.microsoft.com/office/drawing/2014/main" id="{84F31030-464C-B31C-7DE6-EC5A14A04462}"/>
              </a:ext>
            </a:extLst>
          </p:cNvPr>
          <p:cNvSpPr>
            <a:spLocks noGrp="1"/>
          </p:cNvSpPr>
          <p:nvPr>
            <p:ph type="sldNum" sz="quarter" idx="11"/>
          </p:nvPr>
        </p:nvSpPr>
        <p:spPr/>
        <p:txBody>
          <a:bodyPr/>
          <a:lstStyle/>
          <a:p>
            <a:fld id="{E8F1A65C-595C-4736-BF40-F7D31E789466}" type="slidenum">
              <a:rPr lang="en-GB" smtClean="0"/>
              <a:pPr/>
              <a:t>4</a:t>
            </a:fld>
            <a:endParaRPr lang="en-GB"/>
          </a:p>
        </p:txBody>
      </p:sp>
    </p:spTree>
    <p:extLst>
      <p:ext uri="{BB962C8B-B14F-4D97-AF65-F5344CB8AC3E}">
        <p14:creationId xmlns:p14="http://schemas.microsoft.com/office/powerpoint/2010/main" val="78013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59D07-0D1C-70A5-90C3-B08EDF09521C}"/>
              </a:ext>
            </a:extLst>
          </p:cNvPr>
          <p:cNvSpPr>
            <a:spLocks noGrp="1"/>
          </p:cNvSpPr>
          <p:nvPr>
            <p:ph type="title"/>
          </p:nvPr>
        </p:nvSpPr>
        <p:spPr>
          <a:xfrm>
            <a:off x="413053" y="688976"/>
            <a:ext cx="5979725" cy="512927"/>
          </a:xfrm>
        </p:spPr>
        <p:txBody>
          <a:bodyPr/>
          <a:lstStyle/>
          <a:p>
            <a:r>
              <a:rPr lang="en-GB" sz="2400">
                <a:solidFill>
                  <a:srgbClr val="C00000"/>
                </a:solidFill>
              </a:rPr>
              <a:t>Who will be at the Warwick Summer School?</a:t>
            </a:r>
          </a:p>
        </p:txBody>
      </p:sp>
      <p:sp>
        <p:nvSpPr>
          <p:cNvPr id="5" name="Text Placeholder 4">
            <a:extLst>
              <a:ext uri="{FF2B5EF4-FFF2-40B4-BE49-F238E27FC236}">
                <a16:creationId xmlns:a16="http://schemas.microsoft.com/office/drawing/2014/main" id="{9574BB1B-D08A-44DF-2686-4308D9145B60}"/>
              </a:ext>
            </a:extLst>
          </p:cNvPr>
          <p:cNvSpPr>
            <a:spLocks noGrp="1"/>
          </p:cNvSpPr>
          <p:nvPr>
            <p:ph type="body" sz="quarter" idx="13"/>
          </p:nvPr>
        </p:nvSpPr>
        <p:spPr>
          <a:xfrm>
            <a:off x="413055" y="1556475"/>
            <a:ext cx="6338266" cy="4527459"/>
          </a:xfrm>
        </p:spPr>
        <p:txBody>
          <a:bodyPr/>
          <a:lstStyle/>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Around 125 students across 9 different courses</a:t>
            </a:r>
          </a:p>
          <a:p>
            <a:pPr fontAlgn="base">
              <a:spcBef>
                <a:spcPct val="0"/>
              </a:spcBef>
              <a:spcAft>
                <a:spcPts val="600"/>
              </a:spcAft>
              <a:buClr>
                <a:srgbClr val="B20632"/>
              </a:buCl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Students travelling from over 23 different countries</a:t>
            </a:r>
          </a:p>
          <a:p>
            <a:pPr fontAlgn="base">
              <a:spcBef>
                <a:spcPct val="0"/>
              </a:spcBef>
              <a:spcAft>
                <a:spcPts val="600"/>
              </a:spcAft>
              <a:buClr>
                <a:srgbClr val="B20632"/>
              </a:buCl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Dedicated Programme Team supporting academic and practical aspects</a:t>
            </a: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Experienced teaching team delivering academic content and learning experience</a:t>
            </a:r>
            <a:endParaRPr lang="en-GB" dirty="0"/>
          </a:p>
        </p:txBody>
      </p:sp>
      <p:pic>
        <p:nvPicPr>
          <p:cNvPr id="11" name="Picture Placeholder 10" descr="A person sitting at a table&#10;&#10;Description automatically generated">
            <a:extLst>
              <a:ext uri="{FF2B5EF4-FFF2-40B4-BE49-F238E27FC236}">
                <a16:creationId xmlns:a16="http://schemas.microsoft.com/office/drawing/2014/main" id="{72292C56-E75B-AC7E-D474-5C0979F07E27}"/>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9908" r="9908"/>
          <a:stretch>
            <a:fillRect/>
          </a:stretch>
        </p:blipFill>
        <p:spPr/>
      </p:pic>
      <p:pic>
        <p:nvPicPr>
          <p:cNvPr id="17" name="Picture Placeholder 16" descr="A group of people sitting at a table&#10;&#10;Description automatically generated">
            <a:extLst>
              <a:ext uri="{FF2B5EF4-FFF2-40B4-BE49-F238E27FC236}">
                <a16:creationId xmlns:a16="http://schemas.microsoft.com/office/drawing/2014/main" id="{4088E2AB-6459-C370-7E42-876935EAB0DA}"/>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4732" b="4732"/>
          <a:stretch>
            <a:fillRect/>
          </a:stretch>
        </p:blipFill>
        <p:spPr/>
      </p:pic>
      <p:sp>
        <p:nvSpPr>
          <p:cNvPr id="9" name="Slide Number Placeholder 8">
            <a:extLst>
              <a:ext uri="{FF2B5EF4-FFF2-40B4-BE49-F238E27FC236}">
                <a16:creationId xmlns:a16="http://schemas.microsoft.com/office/drawing/2014/main" id="{980D7880-BBDF-43A2-04D0-9592D2942673}"/>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5</a:t>
            </a:fld>
            <a:endParaRPr kumimoji="0" lang="en-GB" sz="1200" b="1" i="0" u="none" strike="noStrike" kern="1200" cap="none" spc="0" normalizeH="0" baseline="0" noProof="0">
              <a:ln>
                <a:noFill/>
              </a:ln>
              <a:solidFill>
                <a:srgbClr val="FFFFFF"/>
              </a:solidFill>
              <a:effectLst/>
              <a:uLnTx/>
              <a:uFillTx/>
              <a:latin typeface="Calibri"/>
              <a:ea typeface="+mn-ea"/>
              <a:cs typeface="+mn-cs"/>
            </a:endParaRPr>
          </a:p>
        </p:txBody>
      </p:sp>
      <p:pic>
        <p:nvPicPr>
          <p:cNvPr id="19" name="Picture Placeholder 18" descr="A person smiling at a table&#10;&#10;Description automatically generated">
            <a:extLst>
              <a:ext uri="{FF2B5EF4-FFF2-40B4-BE49-F238E27FC236}">
                <a16:creationId xmlns:a16="http://schemas.microsoft.com/office/drawing/2014/main" id="{E6A35586-AE52-FED8-91B6-4B2A40AC7DF5}"/>
              </a:ext>
            </a:extLst>
          </p:cNvPr>
          <p:cNvPicPr>
            <a:picLocks noGrp="1" noChangeAspect="1"/>
          </p:cNvPicPr>
          <p:nvPr>
            <p:ph type="pic" sz="quarter" idx="17"/>
          </p:nvPr>
        </p:nvPicPr>
        <p:blipFill>
          <a:blip r:embed="rId5">
            <a:extLst>
              <a:ext uri="{28A0092B-C50C-407E-A947-70E740481C1C}">
                <a14:useLocalDpi xmlns:a14="http://schemas.microsoft.com/office/drawing/2010/main" val="0"/>
              </a:ext>
            </a:extLst>
          </a:blip>
          <a:srcRect l="25277" r="25277"/>
          <a:stretch>
            <a:fillRect/>
          </a:stretch>
        </p:blipFill>
        <p:spPr/>
      </p:pic>
    </p:spTree>
    <p:extLst>
      <p:ext uri="{BB962C8B-B14F-4D97-AF65-F5344CB8AC3E}">
        <p14:creationId xmlns:p14="http://schemas.microsoft.com/office/powerpoint/2010/main" val="2545842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EE07D1-714A-35E1-2B1C-56DD0F4A81FD}"/>
              </a:ext>
            </a:extLst>
          </p:cNvPr>
          <p:cNvSpPr>
            <a:spLocks noGrp="1"/>
          </p:cNvSpPr>
          <p:nvPr>
            <p:ph type="body" sz="quarter" idx="22"/>
          </p:nvPr>
        </p:nvSpPr>
        <p:spPr>
          <a:xfrm>
            <a:off x="488386" y="2126433"/>
            <a:ext cx="3461229" cy="1998758"/>
          </a:xfrm>
        </p:spPr>
        <p:txBody>
          <a:bodyPr/>
          <a:lstStyle/>
          <a:p>
            <a:pPr marL="285750" indent="-285750">
              <a:buFont typeface="Wingdings" panose="05000000000000000000" pitchFamily="2" charset="2"/>
              <a:buChar char="§"/>
            </a:pPr>
            <a:r>
              <a:rPr lang="en-GB" sz="1800" dirty="0"/>
              <a:t>International Business and Finance</a:t>
            </a:r>
          </a:p>
          <a:p>
            <a:pPr marL="285750" indent="-285750">
              <a:buFont typeface="Wingdings" panose="05000000000000000000" pitchFamily="2" charset="2"/>
              <a:buChar char="§"/>
            </a:pPr>
            <a:r>
              <a:rPr lang="en-GB" sz="1800" dirty="0"/>
              <a:t>Money and Banking</a:t>
            </a:r>
          </a:p>
          <a:p>
            <a:endParaRPr lang="en-GB" dirty="0"/>
          </a:p>
        </p:txBody>
      </p:sp>
      <p:sp>
        <p:nvSpPr>
          <p:cNvPr id="3" name="Title 2">
            <a:extLst>
              <a:ext uri="{FF2B5EF4-FFF2-40B4-BE49-F238E27FC236}">
                <a16:creationId xmlns:a16="http://schemas.microsoft.com/office/drawing/2014/main" id="{1FA67FE0-2DBE-1E16-E81E-CF0B3ED36985}"/>
              </a:ext>
            </a:extLst>
          </p:cNvPr>
          <p:cNvSpPr>
            <a:spLocks noGrp="1"/>
          </p:cNvSpPr>
          <p:nvPr>
            <p:ph type="title"/>
          </p:nvPr>
        </p:nvSpPr>
        <p:spPr>
          <a:xfrm>
            <a:off x="413582" y="871373"/>
            <a:ext cx="7841417" cy="512927"/>
          </a:xfrm>
        </p:spPr>
        <p:txBody>
          <a:bodyPr/>
          <a:lstStyle/>
          <a:p>
            <a:r>
              <a:rPr lang="en-GB" sz="2400">
                <a:solidFill>
                  <a:srgbClr val="C00000"/>
                </a:solidFill>
              </a:rPr>
              <a:t>Warwick Summer School 2024 – Course Options</a:t>
            </a:r>
          </a:p>
        </p:txBody>
      </p:sp>
      <p:sp>
        <p:nvSpPr>
          <p:cNvPr id="4" name="Footer Placeholder 3">
            <a:extLst>
              <a:ext uri="{FF2B5EF4-FFF2-40B4-BE49-F238E27FC236}">
                <a16:creationId xmlns:a16="http://schemas.microsoft.com/office/drawing/2014/main" id="{C78E6FF3-8D79-C27D-9FDC-61A58AB4371C}"/>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a:ln>
                <a:noFill/>
              </a:ln>
              <a:solidFill>
                <a:prstClr val="black"/>
              </a:solidFill>
              <a:effectLst/>
              <a:uLnTx/>
              <a:uFillTx/>
              <a:latin typeface="Calibri"/>
              <a:ea typeface="+mn-ea"/>
              <a:cs typeface="+mn-cs"/>
            </a:endParaRPr>
          </a:p>
        </p:txBody>
      </p:sp>
      <p:sp>
        <p:nvSpPr>
          <p:cNvPr id="5" name="Slide Number Placeholder 4">
            <a:extLst>
              <a:ext uri="{FF2B5EF4-FFF2-40B4-BE49-F238E27FC236}">
                <a16:creationId xmlns:a16="http://schemas.microsoft.com/office/drawing/2014/main" id="{A6E3DCE6-1142-C24F-0126-38D9F975CED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6</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9" name="Text Placeholder 8">
            <a:extLst>
              <a:ext uri="{FF2B5EF4-FFF2-40B4-BE49-F238E27FC236}">
                <a16:creationId xmlns:a16="http://schemas.microsoft.com/office/drawing/2014/main" id="{CCD6387B-B397-8916-993D-D5BA2E5CC910}"/>
              </a:ext>
            </a:extLst>
          </p:cNvPr>
          <p:cNvSpPr>
            <a:spLocks noGrp="1"/>
          </p:cNvSpPr>
          <p:nvPr>
            <p:ph type="body" sz="quarter" idx="23"/>
          </p:nvPr>
        </p:nvSpPr>
        <p:spPr>
          <a:xfrm>
            <a:off x="8009411" y="2126433"/>
            <a:ext cx="3461229" cy="1998758"/>
          </a:xfrm>
        </p:spPr>
        <p:txBody>
          <a:bodyPr/>
          <a:lstStyle/>
          <a:p>
            <a:pPr marL="285750" indent="-285750">
              <a:buFont typeface="Wingdings" panose="05000000000000000000" pitchFamily="2" charset="2"/>
              <a:buChar char="§"/>
            </a:pPr>
            <a:r>
              <a:rPr lang="en-GB" sz="1800"/>
              <a:t>Artificial Intelligence: A Practical Introduction</a:t>
            </a:r>
          </a:p>
          <a:p>
            <a:pPr marL="285750" indent="-285750">
              <a:buFont typeface="Wingdings" panose="05000000000000000000" pitchFamily="2" charset="2"/>
              <a:buChar char="§"/>
            </a:pPr>
            <a:r>
              <a:rPr lang="en-GB" sz="1800"/>
              <a:t>Data Science and Machine Learning: The Fundamentals</a:t>
            </a:r>
          </a:p>
          <a:p>
            <a:endParaRPr lang="en-GB"/>
          </a:p>
        </p:txBody>
      </p:sp>
      <p:sp>
        <p:nvSpPr>
          <p:cNvPr id="16" name="Text Placeholder 8">
            <a:extLst>
              <a:ext uri="{FF2B5EF4-FFF2-40B4-BE49-F238E27FC236}">
                <a16:creationId xmlns:a16="http://schemas.microsoft.com/office/drawing/2014/main" id="{36A5C0AB-75D2-594A-754F-B6A1A61FD0AD}"/>
              </a:ext>
            </a:extLst>
          </p:cNvPr>
          <p:cNvSpPr txBox="1">
            <a:spLocks/>
          </p:cNvSpPr>
          <p:nvPr/>
        </p:nvSpPr>
        <p:spPr>
          <a:xfrm>
            <a:off x="4276005" y="2126433"/>
            <a:ext cx="3461229" cy="3860194"/>
          </a:xfrm>
          <a:prstGeom prst="rect">
            <a:avLst/>
          </a:prstGeom>
          <a:solidFill>
            <a:schemeClr val="accent3"/>
          </a:solidFill>
        </p:spPr>
        <p:txBody>
          <a:bodyPr vert="horz" wrap="square" lIns="288000" tIns="504000" rIns="21600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lang="en-US" sz="1600" kern="1200" smtClean="0">
                <a:solidFill>
                  <a:schemeClr val="bg2"/>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US" sz="1600" kern="1200" smtClean="0">
                <a:solidFill>
                  <a:schemeClr val="bg2"/>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US" sz="1400" kern="1200" smtClean="0">
                <a:solidFill>
                  <a:schemeClr val="bg2"/>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US" sz="1200" kern="1200" smtClean="0">
                <a:solidFill>
                  <a:schemeClr val="bg2"/>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GB" sz="12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FFFF"/>
                </a:solidFill>
                <a:effectLst/>
                <a:uLnTx/>
                <a:uFillTx/>
                <a:latin typeface="Calibri"/>
                <a:ea typeface="+mn-ea"/>
                <a:cs typeface="+mn-cs"/>
              </a:rPr>
              <a:t>Strategic Management</a:t>
            </a:r>
          </a:p>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FFFF"/>
                </a:solidFill>
                <a:effectLst/>
                <a:uLnTx/>
                <a:uFillTx/>
                <a:latin typeface="Calibri"/>
                <a:ea typeface="+mn-ea"/>
                <a:cs typeface="+mn-cs"/>
              </a:rPr>
              <a:t>Communications and Marketing</a:t>
            </a:r>
          </a:p>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FFFF"/>
                </a:solidFill>
                <a:effectLst/>
                <a:uLnTx/>
                <a:uFillTx/>
                <a:latin typeface="Calibri"/>
                <a:ea typeface="+mn-ea"/>
                <a:cs typeface="+mn-cs"/>
              </a:rPr>
              <a:t>Common Law Contracts, Arbitration and Advocacy</a:t>
            </a:r>
          </a:p>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lang="en-GB" sz="1800" dirty="0">
                <a:solidFill>
                  <a:srgbClr val="FFFFFF"/>
                </a:solidFill>
                <a:latin typeface="Calibri"/>
              </a:rPr>
              <a:t>Global Connection: Institutions, Mobilities and Cultures</a:t>
            </a:r>
          </a:p>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lang="en-GB" sz="1800" dirty="0">
                <a:solidFill>
                  <a:srgbClr val="FFFFFF"/>
                </a:solidFill>
                <a:latin typeface="Calibri"/>
              </a:rPr>
              <a:t>International Relations, Security and Development</a:t>
            </a:r>
          </a:p>
          <a:p>
            <a:pPr marR="0" lvl="0" algn="l" defTabSz="914400" rtl="0" eaLnBrk="1" fontAlgn="auto" latinLnBrk="0" hangingPunct="1">
              <a:lnSpc>
                <a:spcPct val="100000"/>
              </a:lnSpc>
              <a:spcBef>
                <a:spcPts val="0"/>
              </a:spcBef>
              <a:spcAft>
                <a:spcPts val="800"/>
              </a:spcAft>
              <a:buClrTx/>
              <a:buSzTx/>
              <a:tabLst/>
              <a:defRPr/>
            </a:pPr>
            <a:endParaRPr kumimoji="0" lang="en-GB" sz="18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Calibri"/>
              <a:ea typeface="+mn-ea"/>
              <a:cs typeface="+mn-cs"/>
            </a:endParaRPr>
          </a:p>
        </p:txBody>
      </p:sp>
      <p:grpSp>
        <p:nvGrpSpPr>
          <p:cNvPr id="17" name="Group 16" descr="Pound Sign Icon">
            <a:extLst>
              <a:ext uri="{FF2B5EF4-FFF2-40B4-BE49-F238E27FC236}">
                <a16:creationId xmlns:a16="http://schemas.microsoft.com/office/drawing/2014/main" id="{ADE0D3C5-E357-80BE-94F6-56F749F33B16}"/>
              </a:ext>
            </a:extLst>
          </p:cNvPr>
          <p:cNvGrpSpPr/>
          <p:nvPr/>
        </p:nvGrpSpPr>
        <p:grpSpPr>
          <a:xfrm>
            <a:off x="1902374" y="1755593"/>
            <a:ext cx="741680" cy="741680"/>
            <a:chOff x="7488552" y="3566023"/>
            <a:chExt cx="741680" cy="741680"/>
          </a:xfrm>
        </p:grpSpPr>
        <p:sp>
          <p:nvSpPr>
            <p:cNvPr id="18" name="Oval 17">
              <a:extLst>
                <a:ext uri="{FF2B5EF4-FFF2-40B4-BE49-F238E27FC236}">
                  <a16:creationId xmlns:a16="http://schemas.microsoft.com/office/drawing/2014/main" id="{4FACDB33-3AFA-91DF-C7B1-E7589AC3F0CF}"/>
                </a:ext>
              </a:extLst>
            </p:cNvPr>
            <p:cNvSpPr/>
            <p:nvPr/>
          </p:nvSpPr>
          <p:spPr>
            <a:xfrm>
              <a:off x="7488552" y="3566023"/>
              <a:ext cx="741680" cy="741680"/>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19" name="Graphic 18" descr="Pound outline">
              <a:extLst>
                <a:ext uri="{FF2B5EF4-FFF2-40B4-BE49-F238E27FC236}">
                  <a16:creationId xmlns:a16="http://schemas.microsoft.com/office/drawing/2014/main" id="{487684B1-CAA7-ED83-6E97-E84CF0FD7C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77452" y="3654923"/>
              <a:ext cx="563880" cy="563880"/>
            </a:xfrm>
            <a:prstGeom prst="rect">
              <a:avLst/>
            </a:prstGeom>
          </p:spPr>
        </p:pic>
      </p:grpSp>
      <p:grpSp>
        <p:nvGrpSpPr>
          <p:cNvPr id="20" name="Group 19" descr="Handshake Icon">
            <a:extLst>
              <a:ext uri="{FF2B5EF4-FFF2-40B4-BE49-F238E27FC236}">
                <a16:creationId xmlns:a16="http://schemas.microsoft.com/office/drawing/2014/main" id="{A1BEF916-C873-6E82-E914-4AFD79CCAC46}"/>
              </a:ext>
            </a:extLst>
          </p:cNvPr>
          <p:cNvGrpSpPr/>
          <p:nvPr/>
        </p:nvGrpSpPr>
        <p:grpSpPr>
          <a:xfrm>
            <a:off x="5635779" y="1755593"/>
            <a:ext cx="741680" cy="741680"/>
            <a:chOff x="4497159" y="3566023"/>
            <a:chExt cx="741680" cy="741680"/>
          </a:xfrm>
        </p:grpSpPr>
        <p:sp>
          <p:nvSpPr>
            <p:cNvPr id="21" name="Oval 20">
              <a:extLst>
                <a:ext uri="{FF2B5EF4-FFF2-40B4-BE49-F238E27FC236}">
                  <a16:creationId xmlns:a16="http://schemas.microsoft.com/office/drawing/2014/main" id="{8FF96550-C6AE-548D-16C0-A5857850E6ED}"/>
                </a:ext>
              </a:extLst>
            </p:cNvPr>
            <p:cNvSpPr/>
            <p:nvPr/>
          </p:nvSpPr>
          <p:spPr>
            <a:xfrm>
              <a:off x="4497159" y="3566023"/>
              <a:ext cx="741680" cy="741680"/>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22" name="Graphic 21" descr="Handshake outline">
              <a:extLst>
                <a:ext uri="{FF2B5EF4-FFF2-40B4-BE49-F238E27FC236}">
                  <a16:creationId xmlns:a16="http://schemas.microsoft.com/office/drawing/2014/main" id="{D75D2A77-5A23-133D-79E0-041CB32033D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86059" y="3654923"/>
              <a:ext cx="563880" cy="563880"/>
            </a:xfrm>
            <a:prstGeom prst="rect">
              <a:avLst/>
            </a:prstGeom>
          </p:spPr>
        </p:pic>
      </p:grpSp>
      <p:grpSp>
        <p:nvGrpSpPr>
          <p:cNvPr id="23" name="Group 22" descr="Brain Icon">
            <a:extLst>
              <a:ext uri="{FF2B5EF4-FFF2-40B4-BE49-F238E27FC236}">
                <a16:creationId xmlns:a16="http://schemas.microsoft.com/office/drawing/2014/main" id="{FFAC98A7-4967-02D7-4BD8-07F6EBC00D40}"/>
              </a:ext>
            </a:extLst>
          </p:cNvPr>
          <p:cNvGrpSpPr/>
          <p:nvPr/>
        </p:nvGrpSpPr>
        <p:grpSpPr>
          <a:xfrm>
            <a:off x="9369185" y="1755593"/>
            <a:ext cx="741680" cy="741680"/>
            <a:chOff x="9482814" y="1601153"/>
            <a:chExt cx="741680" cy="741680"/>
          </a:xfrm>
        </p:grpSpPr>
        <p:sp>
          <p:nvSpPr>
            <p:cNvPr id="24" name="Oval 23">
              <a:extLst>
                <a:ext uri="{FF2B5EF4-FFF2-40B4-BE49-F238E27FC236}">
                  <a16:creationId xmlns:a16="http://schemas.microsoft.com/office/drawing/2014/main" id="{80799F3B-E1B0-A512-F47E-B543AD228841}"/>
                </a:ext>
              </a:extLst>
            </p:cNvPr>
            <p:cNvSpPr/>
            <p:nvPr/>
          </p:nvSpPr>
          <p:spPr>
            <a:xfrm>
              <a:off x="9482814" y="1601153"/>
              <a:ext cx="741680" cy="741680"/>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25" name="Graphic 24" descr="Brain in head outline">
              <a:extLst>
                <a:ext uri="{FF2B5EF4-FFF2-40B4-BE49-F238E27FC236}">
                  <a16:creationId xmlns:a16="http://schemas.microsoft.com/office/drawing/2014/main" id="{EDDC61ED-37D6-1D29-A072-1B38A6614BE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71714" y="1690053"/>
              <a:ext cx="563880" cy="563880"/>
            </a:xfrm>
            <a:prstGeom prst="rect">
              <a:avLst/>
            </a:prstGeom>
          </p:spPr>
        </p:pic>
      </p:grpSp>
    </p:spTree>
    <p:extLst>
      <p:ext uri="{BB962C8B-B14F-4D97-AF65-F5344CB8AC3E}">
        <p14:creationId xmlns:p14="http://schemas.microsoft.com/office/powerpoint/2010/main" val="146506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91F5F-1523-954F-5B45-51E5A6B9615A}"/>
              </a:ext>
            </a:extLst>
          </p:cNvPr>
          <p:cNvSpPr>
            <a:spLocks noGrp="1"/>
          </p:cNvSpPr>
          <p:nvPr>
            <p:ph type="title"/>
          </p:nvPr>
        </p:nvSpPr>
        <p:spPr>
          <a:xfrm>
            <a:off x="413582" y="719336"/>
            <a:ext cx="7841417" cy="512927"/>
          </a:xfrm>
        </p:spPr>
        <p:txBody>
          <a:bodyPr/>
          <a:lstStyle/>
          <a:p>
            <a:r>
              <a:rPr lang="en-GB" sz="2400" dirty="0">
                <a:solidFill>
                  <a:srgbClr val="C00000"/>
                </a:solidFill>
              </a:rPr>
              <a:t>Before you arrive….Be prepared!</a:t>
            </a:r>
          </a:p>
        </p:txBody>
      </p:sp>
      <p:sp>
        <p:nvSpPr>
          <p:cNvPr id="4" name="Slide Number Placeholder 3">
            <a:extLst>
              <a:ext uri="{FF2B5EF4-FFF2-40B4-BE49-F238E27FC236}">
                <a16:creationId xmlns:a16="http://schemas.microsoft.com/office/drawing/2014/main" id="{C7A4537A-BFD7-B6AC-817B-AC9655C77379}"/>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7" name="Content Placeholder 6">
            <a:extLst>
              <a:ext uri="{FF2B5EF4-FFF2-40B4-BE49-F238E27FC236}">
                <a16:creationId xmlns:a16="http://schemas.microsoft.com/office/drawing/2014/main" id="{1314D89C-F1FA-42A6-7512-A46161A4053C}"/>
              </a:ext>
            </a:extLst>
          </p:cNvPr>
          <p:cNvSpPr txBox="1">
            <a:spLocks noGrp="1"/>
          </p:cNvSpPr>
          <p:nvPr>
            <p:ph sz="quarter" idx="17"/>
          </p:nvPr>
        </p:nvSpPr>
        <p:spPr>
          <a:xfrm>
            <a:off x="414338" y="1641475"/>
            <a:ext cx="9029700" cy="4401205"/>
          </a:xfrm>
          <a:prstGeom prst="rect">
            <a:avLst/>
          </a:prstGeom>
          <a:noFill/>
        </p:spPr>
        <p:txBody>
          <a:bodyPr wrap="square" lIns="0" rtlCol="0">
            <a:spAutoFit/>
          </a:bodyPr>
          <a:lstStyle/>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Have you completed…</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Image consent form?</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Enrolment form (emergency contact details, dietary and access requirements etc)?</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Travel form?</a:t>
            </a: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Have you…</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Set up your Warwick IT account, including photo upload for ID card?</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Read the handbook and all information in advance?​</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Checked your master timetable? Course timetables sent out one week in advance​</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Arranged and paid for travel/medical insurance?​</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Paid your course balance?</a:t>
            </a: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charset="0"/>
              </a:rPr>
              <a:t>Have you checked…</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​Any visa requirements for entering the UK and secured the appropriate visa?</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Your passport is valid for the duration of your stay?</a:t>
            </a:r>
          </a:p>
        </p:txBody>
      </p:sp>
    </p:spTree>
    <p:extLst>
      <p:ext uri="{BB962C8B-B14F-4D97-AF65-F5344CB8AC3E}">
        <p14:creationId xmlns:p14="http://schemas.microsoft.com/office/powerpoint/2010/main" val="1658754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28DF9-B01D-1F30-A17C-7409EE136BE4}"/>
              </a:ext>
            </a:extLst>
          </p:cNvPr>
          <p:cNvSpPr>
            <a:spLocks noGrp="1"/>
          </p:cNvSpPr>
          <p:nvPr>
            <p:ph type="title"/>
          </p:nvPr>
        </p:nvSpPr>
        <p:spPr/>
        <p:txBody>
          <a:bodyPr/>
          <a:lstStyle/>
          <a:p>
            <a:r>
              <a:rPr lang="en-GB" sz="2400">
                <a:solidFill>
                  <a:srgbClr val="C00000"/>
                </a:solidFill>
              </a:rPr>
              <a:t>What to Pack</a:t>
            </a:r>
            <a:endParaRPr lang="en-GB" sz="2400"/>
          </a:p>
        </p:txBody>
      </p:sp>
      <p:sp>
        <p:nvSpPr>
          <p:cNvPr id="3" name="Footer Placeholder 2">
            <a:extLst>
              <a:ext uri="{FF2B5EF4-FFF2-40B4-BE49-F238E27FC236}">
                <a16:creationId xmlns:a16="http://schemas.microsoft.com/office/drawing/2014/main" id="{7FAD1B4A-337E-D3BC-EC58-AC5868084E1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10218FFE-E8CE-B233-DB58-2CABA4EFC66F}"/>
              </a:ext>
            </a:extLst>
          </p:cNvPr>
          <p:cNvSpPr>
            <a:spLocks noGrp="1"/>
          </p:cNvSpPr>
          <p:nvPr>
            <p:ph type="sldNum" sz="quarter" idx="11"/>
          </p:nvPr>
        </p:nvSpPr>
        <p:spPr/>
        <p:txBody>
          <a:bodyPr/>
          <a:lstStyle/>
          <a:p>
            <a:fld id="{E8F1A65C-595C-4736-BF40-F7D31E789466}" type="slidenum">
              <a:rPr lang="en-GB" smtClean="0"/>
              <a:pPr/>
              <a:t>8</a:t>
            </a:fld>
            <a:endParaRPr lang="en-GB"/>
          </a:p>
        </p:txBody>
      </p:sp>
      <p:sp>
        <p:nvSpPr>
          <p:cNvPr id="6" name="Content Placeholder 5">
            <a:extLst>
              <a:ext uri="{FF2B5EF4-FFF2-40B4-BE49-F238E27FC236}">
                <a16:creationId xmlns:a16="http://schemas.microsoft.com/office/drawing/2014/main" id="{A37CB377-EC7B-6472-BBD6-15A47CC05D83}"/>
              </a:ext>
            </a:extLst>
          </p:cNvPr>
          <p:cNvSpPr>
            <a:spLocks noGrp="1"/>
          </p:cNvSpPr>
          <p:nvPr>
            <p:ph sz="quarter" idx="17"/>
          </p:nvPr>
        </p:nvSpPr>
        <p:spPr>
          <a:xfrm>
            <a:off x="413582" y="1111827"/>
            <a:ext cx="9301918" cy="5219122"/>
          </a:xfrm>
        </p:spPr>
        <p:txBody>
          <a:bodyPr/>
          <a:lstStyle/>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Clothes for all weathers- including warmer layers, waterproofs and lighter summer clothes​</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Sportswear and trainers if needed​</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Swimwear and towel for the pool if needed​</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Smarter clothes for the evening events​</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Sun Protection</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Umbrella/raincoat</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Laptop/tablet​ for academic work </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UK plug adaptor​</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Mobile phone and a SIM card/package that will work in the UK as soon as you arrive​</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Bilingual dictionary​</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Bank card that works in the UK​</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Money (don’t bring too much, we can’t keep it for you and the campus is cashless)</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Medication – prescribed and basics e.g. paracetamol</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Toiletries</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Small bag for trips​</a:t>
            </a:r>
          </a:p>
          <a:p>
            <a:pPr marL="1060450" lvl="4"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Copies of important documents</a:t>
            </a:r>
          </a:p>
          <a:p>
            <a:pPr marL="1060450" lvl="4" indent="-342900" fontAlgn="base">
              <a:spcBef>
                <a:spcPct val="0"/>
              </a:spcBef>
              <a:spcAft>
                <a:spcPts val="600"/>
              </a:spcAft>
              <a:buClr>
                <a:srgbClr val="B20632"/>
              </a:buClr>
              <a:buFont typeface="Wingdings" panose="05000000000000000000" pitchFamily="2" charset="2"/>
              <a:buChar char="§"/>
            </a:pPr>
            <a:endParaRPr lang="en-GB" sz="1600" dirty="0">
              <a:solidFill>
                <a:schemeClr val="tx1">
                  <a:lumMod val="75000"/>
                  <a:lumOff val="25000"/>
                </a:schemeClr>
              </a:solidFill>
              <a:cs typeface="Arial" charset="0"/>
            </a:endParaRPr>
          </a:p>
        </p:txBody>
      </p:sp>
    </p:spTree>
    <p:extLst>
      <p:ext uri="{BB962C8B-B14F-4D97-AF65-F5344CB8AC3E}">
        <p14:creationId xmlns:p14="http://schemas.microsoft.com/office/powerpoint/2010/main" val="2770399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AE4CC-0AB0-5F06-0306-2DFF8FBFCE60}"/>
              </a:ext>
            </a:extLst>
          </p:cNvPr>
          <p:cNvSpPr>
            <a:spLocks noGrp="1"/>
          </p:cNvSpPr>
          <p:nvPr>
            <p:ph type="title"/>
          </p:nvPr>
        </p:nvSpPr>
        <p:spPr/>
        <p:txBody>
          <a:bodyPr/>
          <a:lstStyle/>
          <a:p>
            <a:r>
              <a:rPr lang="en-GB" sz="2400">
                <a:solidFill>
                  <a:srgbClr val="C00000"/>
                </a:solidFill>
              </a:rPr>
              <a:t>Travelling to the UK </a:t>
            </a:r>
            <a:endParaRPr lang="en-GB"/>
          </a:p>
        </p:txBody>
      </p:sp>
      <p:sp>
        <p:nvSpPr>
          <p:cNvPr id="3" name="Footer Placeholder 2">
            <a:extLst>
              <a:ext uri="{FF2B5EF4-FFF2-40B4-BE49-F238E27FC236}">
                <a16:creationId xmlns:a16="http://schemas.microsoft.com/office/drawing/2014/main" id="{3D3DDCF4-9509-32AC-271F-0DA7EE80A02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0C888DC-7C26-B690-092B-8FFE29DD51D9}"/>
              </a:ext>
            </a:extLst>
          </p:cNvPr>
          <p:cNvSpPr>
            <a:spLocks noGrp="1"/>
          </p:cNvSpPr>
          <p:nvPr>
            <p:ph type="sldNum" sz="quarter" idx="11"/>
          </p:nvPr>
        </p:nvSpPr>
        <p:spPr/>
        <p:txBody>
          <a:bodyPr/>
          <a:lstStyle/>
          <a:p>
            <a:fld id="{E8F1A65C-595C-4736-BF40-F7D31E789466}" type="slidenum">
              <a:rPr lang="en-GB" smtClean="0"/>
              <a:pPr/>
              <a:t>9</a:t>
            </a:fld>
            <a:endParaRPr lang="en-GB"/>
          </a:p>
        </p:txBody>
      </p:sp>
      <p:sp>
        <p:nvSpPr>
          <p:cNvPr id="6" name="Content Placeholder 5">
            <a:extLst>
              <a:ext uri="{FF2B5EF4-FFF2-40B4-BE49-F238E27FC236}">
                <a16:creationId xmlns:a16="http://schemas.microsoft.com/office/drawing/2014/main" id="{00F9E5C6-69F5-17D5-8FC2-75C1829542E3}"/>
              </a:ext>
            </a:extLst>
          </p:cNvPr>
          <p:cNvSpPr>
            <a:spLocks noGrp="1"/>
          </p:cNvSpPr>
          <p:nvPr>
            <p:ph sz="quarter" idx="17"/>
          </p:nvPr>
        </p:nvSpPr>
        <p:spPr>
          <a:xfrm>
            <a:off x="421041" y="1941372"/>
            <a:ext cx="4419902" cy="3776220"/>
          </a:xfrm>
        </p:spPr>
        <p:txBody>
          <a:bodyPr/>
          <a:lstStyle/>
          <a:p>
            <a:pPr marL="822325" lvl="3" indent="-285750" fontAlgn="base">
              <a:spcBef>
                <a:spcPct val="0"/>
              </a:spcBef>
              <a:spcAft>
                <a:spcPts val="600"/>
              </a:spcAft>
              <a:buClr>
                <a:srgbClr val="B20632"/>
              </a:buClr>
              <a:buFont typeface="Wingdings" panose="05000000000000000000" pitchFamily="2" charset="2"/>
              <a:buChar char="§"/>
            </a:pPr>
            <a:r>
              <a:rPr lang="en-GB" sz="1600" dirty="0"/>
              <a:t>Summer School dates: Sunday 13 July – Saturday 2 August 2025​</a:t>
            </a:r>
          </a:p>
          <a:p>
            <a:pPr marL="822325" lvl="3" indent="-285750" fontAlgn="base">
              <a:spcBef>
                <a:spcPct val="0"/>
              </a:spcBef>
              <a:spcAft>
                <a:spcPts val="600"/>
              </a:spcAft>
              <a:buClr>
                <a:srgbClr val="B20632"/>
              </a:buClr>
              <a:buFont typeface="Wingdings" panose="05000000000000000000" pitchFamily="2" charset="2"/>
              <a:buChar char="§"/>
            </a:pPr>
            <a:r>
              <a:rPr lang="en-GB" sz="1600" dirty="0"/>
              <a:t>The closest airport to the University is Birmingham International (BHX) – lots of airlines fly to Birmingham (you may have to take a non-direct flight via Europe)​</a:t>
            </a:r>
          </a:p>
          <a:p>
            <a:pPr marL="822325" lvl="3" indent="-285750" fontAlgn="base">
              <a:spcBef>
                <a:spcPct val="0"/>
              </a:spcBef>
              <a:spcAft>
                <a:spcPts val="600"/>
              </a:spcAft>
              <a:buClr>
                <a:srgbClr val="B20632"/>
              </a:buClr>
              <a:buFont typeface="Wingdings" panose="05000000000000000000" pitchFamily="2" charset="2"/>
              <a:buChar char="§"/>
            </a:pPr>
            <a:r>
              <a:rPr lang="en-GB" sz="1600" dirty="0"/>
              <a:t>There are rail and coach links from all major airports to Coventry (taxis from Birmingham airport to the University are also reasonably priced)​</a:t>
            </a:r>
          </a:p>
          <a:p>
            <a:pPr marL="822325" lvl="3" indent="-285750" fontAlgn="base">
              <a:spcBef>
                <a:spcPct val="0"/>
              </a:spcBef>
              <a:spcAft>
                <a:spcPts val="600"/>
              </a:spcAft>
              <a:buClr>
                <a:srgbClr val="B20632"/>
              </a:buClr>
              <a:buFont typeface="Wingdings" panose="05000000000000000000" pitchFamily="2" charset="2"/>
              <a:buChar char="§"/>
            </a:pPr>
            <a:r>
              <a:rPr lang="en-GB" sz="1600" dirty="0"/>
              <a:t>If arriving by car to campus – follow our instructions in the handbook</a:t>
            </a:r>
          </a:p>
          <a:p>
            <a:pPr marL="822325" lvl="3" indent="-285750" fontAlgn="base">
              <a:spcBef>
                <a:spcPct val="0"/>
              </a:spcBef>
              <a:spcAft>
                <a:spcPts val="600"/>
              </a:spcAft>
              <a:buClr>
                <a:srgbClr val="B20632"/>
              </a:buClr>
              <a:buFont typeface="Wingdings" panose="05000000000000000000" pitchFamily="2" charset="2"/>
              <a:buChar char="§"/>
            </a:pPr>
            <a:endParaRPr lang="en-GB" sz="1600" dirty="0"/>
          </a:p>
        </p:txBody>
      </p:sp>
      <p:grpSp>
        <p:nvGrpSpPr>
          <p:cNvPr id="9" name="Group 8">
            <a:extLst>
              <a:ext uri="{FF2B5EF4-FFF2-40B4-BE49-F238E27FC236}">
                <a16:creationId xmlns:a16="http://schemas.microsoft.com/office/drawing/2014/main" id="{FB997F70-E872-278D-C5F0-8AED7E858B5E}"/>
              </a:ext>
            </a:extLst>
          </p:cNvPr>
          <p:cNvGrpSpPr/>
          <p:nvPr/>
        </p:nvGrpSpPr>
        <p:grpSpPr>
          <a:xfrm>
            <a:off x="5133855" y="1452563"/>
            <a:ext cx="4089977" cy="4716461"/>
            <a:chOff x="5660995" y="1755532"/>
            <a:chExt cx="3319369" cy="5179335"/>
          </a:xfrm>
        </p:grpSpPr>
        <p:pic>
          <p:nvPicPr>
            <p:cNvPr id="10" name="Picture 9">
              <a:extLst>
                <a:ext uri="{FF2B5EF4-FFF2-40B4-BE49-F238E27FC236}">
                  <a16:creationId xmlns:a16="http://schemas.microsoft.com/office/drawing/2014/main" id="{B650C37A-EFF6-C87E-D541-A2EB6F9CD36E}"/>
                </a:ext>
              </a:extLst>
            </p:cNvPr>
            <p:cNvPicPr>
              <a:picLocks noChangeAspect="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l="16769"/>
            <a:stretch/>
          </p:blipFill>
          <p:spPr>
            <a:xfrm>
              <a:off x="5660995" y="1755532"/>
              <a:ext cx="3315996" cy="5179335"/>
            </a:xfrm>
            <a:prstGeom prst="rect">
              <a:avLst/>
            </a:prstGeom>
          </p:spPr>
        </p:pic>
        <p:grpSp>
          <p:nvGrpSpPr>
            <p:cNvPr id="11" name="Group 10">
              <a:extLst>
                <a:ext uri="{FF2B5EF4-FFF2-40B4-BE49-F238E27FC236}">
                  <a16:creationId xmlns:a16="http://schemas.microsoft.com/office/drawing/2014/main" id="{68485ECF-2A76-71B3-CAF5-ADA1DB2674FB}"/>
                </a:ext>
              </a:extLst>
            </p:cNvPr>
            <p:cNvGrpSpPr/>
            <p:nvPr/>
          </p:nvGrpSpPr>
          <p:grpSpPr>
            <a:xfrm>
              <a:off x="6368776" y="3383536"/>
              <a:ext cx="2611588" cy="2940233"/>
              <a:chOff x="6368776" y="3383536"/>
              <a:chExt cx="2611588" cy="2940233"/>
            </a:xfrm>
          </p:grpSpPr>
          <p:grpSp>
            <p:nvGrpSpPr>
              <p:cNvPr id="12" name="Group 11">
                <a:extLst>
                  <a:ext uri="{FF2B5EF4-FFF2-40B4-BE49-F238E27FC236}">
                    <a16:creationId xmlns:a16="http://schemas.microsoft.com/office/drawing/2014/main" id="{E3D5A38D-1A70-0C30-85B7-563BD42F09A2}"/>
                  </a:ext>
                </a:extLst>
              </p:cNvPr>
              <p:cNvGrpSpPr/>
              <p:nvPr/>
            </p:nvGrpSpPr>
            <p:grpSpPr>
              <a:xfrm>
                <a:off x="6368776" y="3383536"/>
                <a:ext cx="2611588" cy="2940233"/>
                <a:chOff x="6383162" y="3399353"/>
                <a:chExt cx="2611588" cy="2940233"/>
              </a:xfrm>
            </p:grpSpPr>
            <p:pic>
              <p:nvPicPr>
                <p:cNvPr id="18" name="Picture 17">
                  <a:extLst>
                    <a:ext uri="{FF2B5EF4-FFF2-40B4-BE49-F238E27FC236}">
                      <a16:creationId xmlns:a16="http://schemas.microsoft.com/office/drawing/2014/main" id="{E64441E4-5D68-FBB8-D9D8-3C7B9D0AA0AE}"/>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572576" y="5418932"/>
                  <a:ext cx="234760" cy="241376"/>
                </a:xfrm>
                <a:prstGeom prst="rect">
                  <a:avLst/>
                </a:prstGeom>
              </p:spPr>
            </p:pic>
            <p:pic>
              <p:nvPicPr>
                <p:cNvPr id="19" name="Picture 18">
                  <a:extLst>
                    <a:ext uri="{FF2B5EF4-FFF2-40B4-BE49-F238E27FC236}">
                      <a16:creationId xmlns:a16="http://schemas.microsoft.com/office/drawing/2014/main" id="{A12C1D0D-8E38-BA64-EC9C-1D2E98F70286}"/>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406947" y="4825098"/>
                  <a:ext cx="234760" cy="241376"/>
                </a:xfrm>
                <a:prstGeom prst="rect">
                  <a:avLst/>
                </a:prstGeom>
              </p:spPr>
            </p:pic>
            <p:pic>
              <p:nvPicPr>
                <p:cNvPr id="20" name="Picture 19">
                  <a:extLst>
                    <a:ext uri="{FF2B5EF4-FFF2-40B4-BE49-F238E27FC236}">
                      <a16:creationId xmlns:a16="http://schemas.microsoft.com/office/drawing/2014/main" id="{78E11688-DBEC-16BE-AB9C-C7B62ABBF81A}"/>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277241" y="5628917"/>
                  <a:ext cx="234760" cy="241376"/>
                </a:xfrm>
                <a:prstGeom prst="rect">
                  <a:avLst/>
                </a:prstGeom>
              </p:spPr>
            </p:pic>
            <p:pic>
              <p:nvPicPr>
                <p:cNvPr id="21" name="Picture 20">
                  <a:extLst>
                    <a:ext uri="{FF2B5EF4-FFF2-40B4-BE49-F238E27FC236}">
                      <a16:creationId xmlns:a16="http://schemas.microsoft.com/office/drawing/2014/main" id="{88B6F831-D953-716B-E377-D2B6EDC9345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689218" y="4100552"/>
                  <a:ext cx="234760" cy="241376"/>
                </a:xfrm>
                <a:prstGeom prst="rect">
                  <a:avLst/>
                </a:prstGeom>
              </p:spPr>
            </p:pic>
            <p:pic>
              <p:nvPicPr>
                <p:cNvPr id="22" name="Picture 21">
                  <a:extLst>
                    <a:ext uri="{FF2B5EF4-FFF2-40B4-BE49-F238E27FC236}">
                      <a16:creationId xmlns:a16="http://schemas.microsoft.com/office/drawing/2014/main" id="{CCF60CB2-87F4-4FC6-735A-24B53BF24957}"/>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029446" y="3419465"/>
                  <a:ext cx="234760" cy="241376"/>
                </a:xfrm>
                <a:prstGeom prst="rect">
                  <a:avLst/>
                </a:prstGeom>
              </p:spPr>
            </p:pic>
            <p:pic>
              <p:nvPicPr>
                <p:cNvPr id="23" name="Picture 22">
                  <a:extLst>
                    <a:ext uri="{FF2B5EF4-FFF2-40B4-BE49-F238E27FC236}">
                      <a16:creationId xmlns:a16="http://schemas.microsoft.com/office/drawing/2014/main" id="{5937BAF1-8645-A636-D07C-1596B571978C}"/>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6787327" y="3592180"/>
                  <a:ext cx="234760" cy="241376"/>
                </a:xfrm>
                <a:prstGeom prst="rect">
                  <a:avLst/>
                </a:prstGeom>
              </p:spPr>
            </p:pic>
            <p:sp>
              <p:nvSpPr>
                <p:cNvPr id="24" name="TextBox 21">
                  <a:extLst>
                    <a:ext uri="{FF2B5EF4-FFF2-40B4-BE49-F238E27FC236}">
                      <a16:creationId xmlns:a16="http://schemas.microsoft.com/office/drawing/2014/main" id="{83E868DE-6E43-DE69-3E42-019D6DBBB737}"/>
                    </a:ext>
                  </a:extLst>
                </p:cNvPr>
                <p:cNvSpPr txBox="1"/>
                <p:nvPr/>
              </p:nvSpPr>
              <p:spPr>
                <a:xfrm>
                  <a:off x="7707806" y="5681382"/>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LTN</a:t>
                  </a:r>
                </a:p>
              </p:txBody>
            </p:sp>
            <p:sp>
              <p:nvSpPr>
                <p:cNvPr id="25" name="TextBox 22">
                  <a:extLst>
                    <a:ext uri="{FF2B5EF4-FFF2-40B4-BE49-F238E27FC236}">
                      <a16:creationId xmlns:a16="http://schemas.microsoft.com/office/drawing/2014/main" id="{797F5A15-2397-15F4-D0A0-CEA1BB8F83F3}"/>
                    </a:ext>
                  </a:extLst>
                </p:cNvPr>
                <p:cNvSpPr txBox="1"/>
                <p:nvPr/>
              </p:nvSpPr>
              <p:spPr>
                <a:xfrm>
                  <a:off x="8409740" y="5627325"/>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STN</a:t>
                  </a:r>
                </a:p>
              </p:txBody>
            </p:sp>
            <p:sp>
              <p:nvSpPr>
                <p:cNvPr id="26" name="TextBox 23">
                  <a:extLst>
                    <a:ext uri="{FF2B5EF4-FFF2-40B4-BE49-F238E27FC236}">
                      <a16:creationId xmlns:a16="http://schemas.microsoft.com/office/drawing/2014/main" id="{FB7EBDD5-DD40-3390-803B-F7C34E846E22}"/>
                    </a:ext>
                  </a:extLst>
                </p:cNvPr>
                <p:cNvSpPr txBox="1"/>
                <p:nvPr/>
              </p:nvSpPr>
              <p:spPr>
                <a:xfrm>
                  <a:off x="8440630" y="5842476"/>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LCY</a:t>
                  </a:r>
                </a:p>
              </p:txBody>
            </p:sp>
            <p:sp>
              <p:nvSpPr>
                <p:cNvPr id="27" name="TextBox 24">
                  <a:extLst>
                    <a:ext uri="{FF2B5EF4-FFF2-40B4-BE49-F238E27FC236}">
                      <a16:creationId xmlns:a16="http://schemas.microsoft.com/office/drawing/2014/main" id="{B0361592-C91E-185E-3C01-0359DDF5102F}"/>
                    </a:ext>
                  </a:extLst>
                </p:cNvPr>
                <p:cNvSpPr txBox="1"/>
                <p:nvPr/>
              </p:nvSpPr>
              <p:spPr>
                <a:xfrm>
                  <a:off x="7759387" y="6056342"/>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LGW</a:t>
                  </a:r>
                </a:p>
              </p:txBody>
            </p:sp>
            <p:sp>
              <p:nvSpPr>
                <p:cNvPr id="28" name="TextBox 25">
                  <a:extLst>
                    <a:ext uri="{FF2B5EF4-FFF2-40B4-BE49-F238E27FC236}">
                      <a16:creationId xmlns:a16="http://schemas.microsoft.com/office/drawing/2014/main" id="{7F08361D-379D-70B3-B1C9-F855894CBD04}"/>
                    </a:ext>
                  </a:extLst>
                </p:cNvPr>
                <p:cNvSpPr txBox="1"/>
                <p:nvPr/>
              </p:nvSpPr>
              <p:spPr>
                <a:xfrm>
                  <a:off x="7630549" y="5858951"/>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LHR</a:t>
                  </a:r>
                </a:p>
              </p:txBody>
            </p:sp>
            <p:sp>
              <p:nvSpPr>
                <p:cNvPr id="29" name="TextBox 26">
                  <a:extLst>
                    <a:ext uri="{FF2B5EF4-FFF2-40B4-BE49-F238E27FC236}">
                      <a16:creationId xmlns:a16="http://schemas.microsoft.com/office/drawing/2014/main" id="{D3E212CE-8BA9-93F7-A40C-66F84E108B7B}"/>
                    </a:ext>
                  </a:extLst>
                </p:cNvPr>
                <p:cNvSpPr txBox="1"/>
                <p:nvPr/>
              </p:nvSpPr>
              <p:spPr>
                <a:xfrm>
                  <a:off x="7529537" y="4811289"/>
                  <a:ext cx="694560" cy="3145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MAN</a:t>
                  </a:r>
                </a:p>
              </p:txBody>
            </p:sp>
            <p:sp>
              <p:nvSpPr>
                <p:cNvPr id="30" name="TextBox 27">
                  <a:extLst>
                    <a:ext uri="{FF2B5EF4-FFF2-40B4-BE49-F238E27FC236}">
                      <a16:creationId xmlns:a16="http://schemas.microsoft.com/office/drawing/2014/main" id="{5AA53226-3F0F-1F67-74D0-A6400C14ABD5}"/>
                    </a:ext>
                  </a:extLst>
                </p:cNvPr>
                <p:cNvSpPr txBox="1"/>
                <p:nvPr/>
              </p:nvSpPr>
              <p:spPr>
                <a:xfrm>
                  <a:off x="7158166" y="5441223"/>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BHX</a:t>
                  </a:r>
                </a:p>
              </p:txBody>
            </p:sp>
            <p:sp>
              <p:nvSpPr>
                <p:cNvPr id="31" name="TextBox 28">
                  <a:extLst>
                    <a:ext uri="{FF2B5EF4-FFF2-40B4-BE49-F238E27FC236}">
                      <a16:creationId xmlns:a16="http://schemas.microsoft.com/office/drawing/2014/main" id="{EB88295A-E63A-0B7B-B713-646A29270783}"/>
                    </a:ext>
                  </a:extLst>
                </p:cNvPr>
                <p:cNvSpPr txBox="1"/>
                <p:nvPr/>
              </p:nvSpPr>
              <p:spPr>
                <a:xfrm>
                  <a:off x="7301465" y="4098295"/>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NCL</a:t>
                  </a:r>
                </a:p>
              </p:txBody>
            </p:sp>
            <p:sp>
              <p:nvSpPr>
                <p:cNvPr id="32" name="TextBox 29">
                  <a:extLst>
                    <a:ext uri="{FF2B5EF4-FFF2-40B4-BE49-F238E27FC236}">
                      <a16:creationId xmlns:a16="http://schemas.microsoft.com/office/drawing/2014/main" id="{46E750C9-8347-CAA6-ABC4-7F439C41BA7E}"/>
                    </a:ext>
                  </a:extLst>
                </p:cNvPr>
                <p:cNvSpPr txBox="1"/>
                <p:nvPr/>
              </p:nvSpPr>
              <p:spPr>
                <a:xfrm>
                  <a:off x="7158166" y="3399353"/>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EDI</a:t>
                  </a:r>
                </a:p>
              </p:txBody>
            </p:sp>
            <p:sp>
              <p:nvSpPr>
                <p:cNvPr id="33" name="TextBox 30">
                  <a:extLst>
                    <a:ext uri="{FF2B5EF4-FFF2-40B4-BE49-F238E27FC236}">
                      <a16:creationId xmlns:a16="http://schemas.microsoft.com/office/drawing/2014/main" id="{4975EA6B-D863-8DBD-FB16-C3D34C5EBED8}"/>
                    </a:ext>
                  </a:extLst>
                </p:cNvPr>
                <p:cNvSpPr txBox="1"/>
                <p:nvPr/>
              </p:nvSpPr>
              <p:spPr>
                <a:xfrm>
                  <a:off x="6383162" y="3617662"/>
                  <a:ext cx="554120" cy="2832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a:latin typeface="+mn-lt"/>
                      <a:ea typeface="Tahoma" panose="020B0604030504040204" pitchFamily="34" charset="0"/>
                      <a:cs typeface="Tahoma" panose="020B0604030504040204" pitchFamily="34" charset="0"/>
                    </a:rPr>
                    <a:t>GLA</a:t>
                  </a:r>
                </a:p>
              </p:txBody>
            </p:sp>
          </p:grpSp>
          <p:grpSp>
            <p:nvGrpSpPr>
              <p:cNvPr id="13" name="Group 12">
                <a:extLst>
                  <a:ext uri="{FF2B5EF4-FFF2-40B4-BE49-F238E27FC236}">
                    <a16:creationId xmlns:a16="http://schemas.microsoft.com/office/drawing/2014/main" id="{66D478E1-5813-83B9-F1D6-3B5D4CF50477}"/>
                  </a:ext>
                </a:extLst>
              </p:cNvPr>
              <p:cNvGrpSpPr/>
              <p:nvPr/>
            </p:nvGrpSpPr>
            <p:grpSpPr>
              <a:xfrm>
                <a:off x="8020476" y="5669323"/>
                <a:ext cx="527722" cy="560469"/>
                <a:chOff x="8020476" y="5669323"/>
                <a:chExt cx="527722" cy="560469"/>
              </a:xfrm>
            </p:grpSpPr>
            <p:pic>
              <p:nvPicPr>
                <p:cNvPr id="14" name="Picture 13">
                  <a:extLst>
                    <a:ext uri="{FF2B5EF4-FFF2-40B4-BE49-F238E27FC236}">
                      <a16:creationId xmlns:a16="http://schemas.microsoft.com/office/drawing/2014/main" id="{28F83532-5459-3BE8-2BC7-89A0CE328DBF}"/>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020476" y="5847833"/>
                  <a:ext cx="234760" cy="241376"/>
                </a:xfrm>
                <a:prstGeom prst="rect">
                  <a:avLst/>
                </a:prstGeom>
              </p:spPr>
            </p:pic>
            <p:pic>
              <p:nvPicPr>
                <p:cNvPr id="15" name="Picture 14">
                  <a:extLst>
                    <a:ext uri="{FF2B5EF4-FFF2-40B4-BE49-F238E27FC236}">
                      <a16:creationId xmlns:a16="http://schemas.microsoft.com/office/drawing/2014/main" id="{55F6B5F8-3276-2AC6-D12A-218B124F5D5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313438" y="5835726"/>
                  <a:ext cx="234760" cy="241376"/>
                </a:xfrm>
                <a:prstGeom prst="rect">
                  <a:avLst/>
                </a:prstGeom>
              </p:spPr>
            </p:pic>
            <p:pic>
              <p:nvPicPr>
                <p:cNvPr id="16" name="Picture 15">
                  <a:extLst>
                    <a:ext uri="{FF2B5EF4-FFF2-40B4-BE49-F238E27FC236}">
                      <a16:creationId xmlns:a16="http://schemas.microsoft.com/office/drawing/2014/main" id="{1F3D10AA-1522-667C-D64E-9B52C1EEC06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166958" y="5988416"/>
                  <a:ext cx="234760" cy="241376"/>
                </a:xfrm>
                <a:prstGeom prst="rect">
                  <a:avLst/>
                </a:prstGeom>
              </p:spPr>
            </p:pic>
            <p:pic>
              <p:nvPicPr>
                <p:cNvPr id="17" name="Picture 16">
                  <a:extLst>
                    <a:ext uri="{FF2B5EF4-FFF2-40B4-BE49-F238E27FC236}">
                      <a16:creationId xmlns:a16="http://schemas.microsoft.com/office/drawing/2014/main" id="{F8C2802E-8946-8459-BF6A-DCDFD4DC28E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096676" y="5669323"/>
                  <a:ext cx="234760" cy="241376"/>
                </a:xfrm>
                <a:prstGeom prst="rect">
                  <a:avLst/>
                </a:prstGeom>
              </p:spPr>
            </p:pic>
          </p:grpSp>
        </p:grpSp>
      </p:grpSp>
    </p:spTree>
    <p:extLst>
      <p:ext uri="{BB962C8B-B14F-4D97-AF65-F5344CB8AC3E}">
        <p14:creationId xmlns:p14="http://schemas.microsoft.com/office/powerpoint/2010/main" val="38653620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b726ae5-efc6-4001-9296-3a0a1a72f713" xsi:nil="true"/>
    <lcf76f155ced4ddcb4097134ff3c332f xmlns="3dbb0a96-e600-49cb-b92f-c575e8d410f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619D9025DB254C99B3088535B5A5C5" ma:contentTypeVersion="15" ma:contentTypeDescription="Create a new document." ma:contentTypeScope="" ma:versionID="29e81bf901520921be432ee3fa71b08a">
  <xsd:schema xmlns:xsd="http://www.w3.org/2001/XMLSchema" xmlns:xs="http://www.w3.org/2001/XMLSchema" xmlns:p="http://schemas.microsoft.com/office/2006/metadata/properties" xmlns:ns2="3dbb0a96-e600-49cb-b92f-c575e8d410f7" xmlns:ns3="1b726ae5-efc6-4001-9296-3a0a1a72f713" targetNamespace="http://schemas.microsoft.com/office/2006/metadata/properties" ma:root="true" ma:fieldsID="d8dfbd3ba7a2d5000822722c8f7fed57" ns2:_="" ns3:_="">
    <xsd:import namespace="3dbb0a96-e600-49cb-b92f-c575e8d410f7"/>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bb0a96-e600-49cb-b92f-c575e8d410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3771EA-C3A0-48D7-AA23-43028381899B}">
  <ds:schemaRefs>
    <ds:schemaRef ds:uri="http://schemas.microsoft.com/office/2006/documentManagement/types"/>
    <ds:schemaRef ds:uri="http://purl.org/dc/terms/"/>
    <ds:schemaRef ds:uri="http://schemas.microsoft.com/office/infopath/2007/PartnerControls"/>
    <ds:schemaRef ds:uri="1b726ae5-efc6-4001-9296-3a0a1a72f713"/>
    <ds:schemaRef ds:uri="http://purl.org/dc/elements/1.1/"/>
    <ds:schemaRef ds:uri="3dbb0a96-e600-49cb-b92f-c575e8d410f7"/>
    <ds:schemaRef ds:uri="http://schemas.openxmlformats.org/package/2006/metadata/core-propertie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3D394C51-69B9-410B-959E-73197E6A71D3}">
  <ds:schemaRefs>
    <ds:schemaRef ds:uri="http://schemas.microsoft.com/sharepoint/v3/contenttype/forms"/>
  </ds:schemaRefs>
</ds:datastoreItem>
</file>

<file path=customXml/itemProps3.xml><?xml version="1.0" encoding="utf-8"?>
<ds:datastoreItem xmlns:ds="http://schemas.openxmlformats.org/officeDocument/2006/customXml" ds:itemID="{F31F381D-BAF3-4176-84C2-4AA388999AA2}">
  <ds:schemaRefs>
    <ds:schemaRef ds:uri="1b726ae5-efc6-4001-9296-3a0a1a72f713"/>
    <ds:schemaRef ds:uri="3dbb0a96-e600-49cb-b92f-c575e8d410f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TotalTime>
  <Words>3482</Words>
  <Application>Microsoft Office PowerPoint</Application>
  <PresentationFormat>Widescreen</PresentationFormat>
  <Paragraphs>304</Paragraphs>
  <Slides>22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Arial</vt:lpstr>
      <vt:lpstr>Arial,Sans-Serif</vt:lpstr>
      <vt:lpstr>Avenir Next</vt:lpstr>
      <vt:lpstr>Avenir Next Medium</vt:lpstr>
      <vt:lpstr>Calibri</vt:lpstr>
      <vt:lpstr>Times New Roman</vt:lpstr>
      <vt:lpstr>Wingdings</vt:lpstr>
      <vt:lpstr>Dark Ruby</vt:lpstr>
      <vt:lpstr>PowerPoint Presentation</vt:lpstr>
      <vt:lpstr>Warwick summer school</vt:lpstr>
      <vt:lpstr>What will we cover today?</vt:lpstr>
      <vt:lpstr>ARRIVAL, FIRST TWO DAYS AND SUPPORT</vt:lpstr>
      <vt:lpstr>Who will be at the Warwick Summer School?</vt:lpstr>
      <vt:lpstr>Warwick Summer School 2024 – Course Options</vt:lpstr>
      <vt:lpstr>Before you arrive….Be prepared!</vt:lpstr>
      <vt:lpstr>What to Pack</vt:lpstr>
      <vt:lpstr>Travelling to the UK </vt:lpstr>
      <vt:lpstr>Passport Control </vt:lpstr>
      <vt:lpstr>PowerPoint Presentation</vt:lpstr>
      <vt:lpstr>Accommodation (payable separately)</vt:lpstr>
      <vt:lpstr>Support on Campus</vt:lpstr>
      <vt:lpstr>Warwick Campus</vt:lpstr>
      <vt:lpstr>ACADEMIC PROGRAMME AND GUEST SPEAKERS</vt:lpstr>
      <vt:lpstr>Academic Programme</vt:lpstr>
      <vt:lpstr>Guest Speakers</vt:lpstr>
      <vt:lpstr>SOCIAL AND CULTURAL PROGRAMME</vt:lpstr>
      <vt:lpstr>Social Programme</vt:lpstr>
      <vt:lpstr>Social Programme</vt:lpstr>
      <vt:lpstr>Questions?</vt:lpstr>
      <vt:lpstr>Exploring British Culture</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Warwick summer school</dc:title>
  <dc:creator>Alison Durham</dc:creator>
  <cp:lastModifiedBy>Brogan, Rachael</cp:lastModifiedBy>
  <cp:revision>2</cp:revision>
  <cp:lastPrinted>2025-06-18T11:40:09Z</cp:lastPrinted>
  <dcterms:created xsi:type="dcterms:W3CDTF">2023-12-13T11:43:08Z</dcterms:created>
  <dcterms:modified xsi:type="dcterms:W3CDTF">2025-06-18T14:35:34Z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0x01010076619D9025DB254C99B3088535B5A5C5</vt:lpwstr>
  </property>
  <property fmtid="{D5CDD505-2E9C-101B-9397-08002B2CF9AE}" pid="3" name="MediaServiceImageTags">
    <vt:lpwstr/>
  </property>
</Properties>
</file>