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58" r:id="rId6"/>
    <p:sldId id="259" r:id="rId7"/>
    <p:sldId id="261" r:id="rId8"/>
    <p:sldId id="260" r:id="rId9"/>
    <p:sldId id="262" r:id="rId10"/>
    <p:sldId id="265" r:id="rId11"/>
    <p:sldId id="268" r:id="rId12"/>
    <p:sldId id="27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7D0"/>
    <a:srgbClr val="E555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84C498-F36F-FF95-4B38-7E9E59B2F289}" v="184" dt="2021-11-25T16:10:19.1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7"/>
    <p:restoredTop sz="96405"/>
  </p:normalViewPr>
  <p:slideViewPr>
    <p:cSldViewPr snapToGrid="0" snapToObjects="1">
      <p:cViewPr varScale="1">
        <p:scale>
          <a:sx n="94" d="100"/>
          <a:sy n="94" d="100"/>
        </p:scale>
        <p:origin x="8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98A6D-4054-6A40-824C-4BCD9B4676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D815C5-E64D-394E-943F-E7149DC732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29D82C-3C08-B04A-B498-F95F901F0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0ACE2-914F-9345-81B9-05D9C2B35E6E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60ED15-8604-114B-A58D-B29FBB942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462BA9-8D0B-BF45-8E06-936240FB9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15B6-F090-4F4D-A3B9-ADB2284A0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82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4C583-E670-6845-863A-C2EDCBE37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7C487A-473C-2348-B110-961122497E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7C0705-142B-9242-BFBF-F844409BC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0ACE2-914F-9345-81B9-05D9C2B35E6E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2BB489-F244-B645-87D1-3F9776FC4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84EFCD-14EF-A349-BC21-57B7319CA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15B6-F090-4F4D-A3B9-ADB2284A0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112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F9010D-A440-7845-ACA1-386E29A168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E048F2-2F4F-AA47-9FFA-61B7732A10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4E5298-5818-9845-A815-076F92631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0ACE2-914F-9345-81B9-05D9C2B35E6E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A1EF72-4153-ED48-B6D6-328F2BFDF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71D1F1-21E0-574E-9D67-928C58FB1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15B6-F090-4F4D-A3B9-ADB2284A0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118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6C374-80AE-9F4F-9047-29C0289DC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B4F1B4-949B-1644-B61E-33E2090409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7E9276-C64F-7C46-8B8E-B0BC8EF7E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0ACE2-914F-9345-81B9-05D9C2B35E6E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3F88D9-6A0C-8846-B572-189DB418B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D7082E-F65C-A445-912A-4202DAE79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15B6-F090-4F4D-A3B9-ADB2284A0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93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189FC-897D-C84E-98A1-7558F6D4C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C318F1-F1E8-AB41-A641-EAB8298937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E7BE5A-2254-7548-9180-0D154E32C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0ACE2-914F-9345-81B9-05D9C2B35E6E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586BC0-AB7D-3A4F-B3EF-7D8EB53DF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E0E5EB-A238-A04F-9116-14DAF031A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15B6-F090-4F4D-A3B9-ADB2284A0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637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22EFB-344A-EA44-86D9-D3EDD8D54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B74771-E4F3-5D4C-93B3-A479B77720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0EFC41-A69B-3F4B-A58F-3C581DAC09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296F4C-C19E-DD4C-BD8A-75824D4E4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0ACE2-914F-9345-81B9-05D9C2B35E6E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278790-CB01-B04B-8EA3-70CB5FBC4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5F0199-07DE-C44A-AB5B-591561AC1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15B6-F090-4F4D-A3B9-ADB2284A0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019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DE2B3-CD59-DD4F-A08F-81F73433A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8248EA-E2E0-DD46-819D-A07455FE1D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695198-4E43-E443-9F26-B870A3F7C8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64611A-E80A-CB49-AE33-6AAEF17475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22C1E4-323F-C14A-A5EB-D4C67784D8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D77853-2C9C-EC4F-A574-356BB388E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0ACE2-914F-9345-81B9-05D9C2B35E6E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114DF7-1DA5-0046-BBFB-13A1A95B8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2B0544-FDFC-014D-8462-0F05D75A3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15B6-F090-4F4D-A3B9-ADB2284A0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665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6E19C-A876-AD4C-81A1-518125945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A81113-96FC-D445-B9DA-B5FAAB8CD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0ACE2-914F-9345-81B9-05D9C2B35E6E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72E816-71B9-BF41-958A-5DC7A1199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C4A8BC-8C7C-1542-A170-BC1A618C7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15B6-F090-4F4D-A3B9-ADB2284A0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739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E64148B-F8BF-CB47-ABFB-6B0FB696C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0ACE2-914F-9345-81B9-05D9C2B35E6E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B11124-0701-6C46-964B-4403082AC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930AFB-8A05-5348-825C-B500CD448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15B6-F090-4F4D-A3B9-ADB2284A0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377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AADF0-79EE-A148-A6D9-F17302F56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9B06E3-4453-984B-88B0-EA22E65DB4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383D5A-758D-4944-8B2B-A3A51CFF54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EA05F7-E84E-8D40-B910-C9C2F65D3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0ACE2-914F-9345-81B9-05D9C2B35E6E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0333A3-0D20-564A-BCD2-2EF90E0E8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9880AB-6E6F-A64E-9AFC-1588D86E1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15B6-F090-4F4D-A3B9-ADB2284A0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023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9CF23E-B81D-A24A-8432-8E8201B6C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D90EBA-4954-2448-8C00-6F617AD7C8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1621D1-853A-3143-A56E-7E63C28F74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92D9EA-CC0D-A944-84A3-0829FC32D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0ACE2-914F-9345-81B9-05D9C2B35E6E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DA7D0B-4929-264B-A8E8-B1072CBDC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FE1DBA-60C8-DD47-9E69-F04F1587D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15B6-F090-4F4D-A3B9-ADB2284A0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517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FD9733-C2DC-1D41-A7F1-2D2BB188A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B494F7-8D2A-0C41-BE43-E40892C7BC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0362A7-F236-D84F-B46C-F909384273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0ACE2-914F-9345-81B9-05D9C2B35E6E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344769-7372-D147-9080-10CDB35B57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987AE6-6554-6242-A8DE-370E733C19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415B6-F090-4F4D-A3B9-ADB2284A0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62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BAF19A1-DF72-9B4E-B782-9FEA16467D7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09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70DED94-D0D6-204D-B5A9-C3B969415C3E}"/>
              </a:ext>
            </a:extLst>
          </p:cNvPr>
          <p:cNvSpPr txBox="1"/>
          <p:nvPr/>
        </p:nvSpPr>
        <p:spPr>
          <a:xfrm>
            <a:off x="8006462" y="3060466"/>
            <a:ext cx="2930852" cy="20785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wrap="square" lIns="251999" tIns="251999" rIns="251999" bIns="251999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venir Next Medium" panose="020B0503020202020204" pitchFamily="34" charset="0"/>
              </a:rPr>
              <a:t>“It was an amazing opportunity to learn more and expand what I know.”</a:t>
            </a:r>
          </a:p>
          <a:p>
            <a:pPr defTabSz="1202400">
              <a:lnSpc>
                <a:spcPct val="150000"/>
              </a:lnSpc>
            </a:pPr>
            <a:r>
              <a:rPr lang="en-GB" sz="1600" i="1" dirty="0">
                <a:solidFill>
                  <a:schemeClr val="bg1"/>
                </a:solidFill>
                <a:latin typeface="Avenir Next Medium" panose="020B0503020202020204" pitchFamily="34" charset="0"/>
              </a:rPr>
              <a:t>Carlos </a:t>
            </a:r>
            <a:r>
              <a:rPr lang="en-GB" sz="1600" i="1" dirty="0" err="1">
                <a:solidFill>
                  <a:schemeClr val="bg1"/>
                </a:solidFill>
                <a:latin typeface="Avenir Next Medium" panose="020B0503020202020204" pitchFamily="34" charset="0"/>
              </a:rPr>
              <a:t>Lavalle</a:t>
            </a:r>
            <a:r>
              <a:rPr lang="en-GB" sz="1600" i="1" dirty="0">
                <a:solidFill>
                  <a:schemeClr val="bg1"/>
                </a:solidFill>
                <a:latin typeface="Avenir Next Medium" panose="020B0503020202020204" pitchFamily="34" charset="0"/>
              </a:rPr>
              <a:t>, Mexico</a:t>
            </a:r>
            <a:endParaRPr lang="en-GB" sz="1600" i="1" kern="1900" dirty="0">
              <a:solidFill>
                <a:schemeClr val="bg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648607-8322-8F41-89A9-1508C780D901}"/>
              </a:ext>
            </a:extLst>
          </p:cNvPr>
          <p:cNvSpPr txBox="1"/>
          <p:nvPr/>
        </p:nvSpPr>
        <p:spPr>
          <a:xfrm>
            <a:off x="4672287" y="3063012"/>
            <a:ext cx="3066617" cy="238635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wrap="square" lIns="251999" tIns="251999" rIns="251999" bIns="251999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venir Next Medium" panose="020B0503020202020204" pitchFamily="34" charset="0"/>
              </a:rPr>
              <a:t>“I learned to work with people from different cultures and ways of thinking. It opened my mind.”</a:t>
            </a:r>
          </a:p>
          <a:p>
            <a:pPr>
              <a:lnSpc>
                <a:spcPct val="150000"/>
              </a:lnSpc>
            </a:pPr>
            <a:r>
              <a:rPr lang="en-GB" sz="1600" i="1" dirty="0">
                <a:solidFill>
                  <a:schemeClr val="bg1"/>
                </a:solidFill>
                <a:latin typeface="Avenir Next Medium" panose="020B0503020202020204" pitchFamily="34" charset="0"/>
              </a:rPr>
              <a:t>Manfredi Randazzo, Italy</a:t>
            </a:r>
            <a:endParaRPr lang="en-GB" sz="1600" i="1" kern="1600" dirty="0">
              <a:solidFill>
                <a:schemeClr val="bg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E7AA6A-57C9-DA46-A806-FE1983202F62}"/>
              </a:ext>
            </a:extLst>
          </p:cNvPr>
          <p:cNvSpPr txBox="1"/>
          <p:nvPr/>
        </p:nvSpPr>
        <p:spPr>
          <a:xfrm>
            <a:off x="1201994" y="3057491"/>
            <a:ext cx="3202736" cy="30019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wrap="square" lIns="251999" tIns="251999" rIns="180000" bIns="251999" rtlCol="0" anchor="ctr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venir Next Medium" panose="020B0503020202020204" pitchFamily="34" charset="0"/>
              </a:rPr>
              <a:t>“Beautiful scenery around campus. A wonderful programme and excellent teachers and speakers have impressed me so much.”</a:t>
            </a:r>
          </a:p>
          <a:p>
            <a:pPr>
              <a:lnSpc>
                <a:spcPct val="150000"/>
              </a:lnSpc>
            </a:pPr>
            <a:r>
              <a:rPr lang="en-GB" sz="1600" i="1" dirty="0">
                <a:solidFill>
                  <a:schemeClr val="bg1"/>
                </a:solidFill>
                <a:latin typeface="Avenir Next Medium" panose="020B0503020202020204" pitchFamily="34" charset="0"/>
              </a:rPr>
              <a:t>Yan Jiang, China</a:t>
            </a:r>
            <a:endParaRPr lang="en-US" sz="1600" i="1" dirty="0">
              <a:solidFill>
                <a:schemeClr val="bg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34F4C0-D286-CA43-9087-1F3BD293A5B7}"/>
              </a:ext>
            </a:extLst>
          </p:cNvPr>
          <p:cNvSpPr txBox="1"/>
          <p:nvPr/>
        </p:nvSpPr>
        <p:spPr>
          <a:xfrm>
            <a:off x="1115606" y="927002"/>
            <a:ext cx="7463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cap="all" spc="300" dirty="0">
                <a:solidFill>
                  <a:schemeClr val="bg1"/>
                </a:solidFill>
                <a:latin typeface="Avenir Next" panose="020B0503020202020204" pitchFamily="34" charset="0"/>
                <a:cs typeface="Arial" panose="020B0604020202020204" pitchFamily="34" charset="0"/>
              </a:rPr>
              <a:t>What our students are saying…</a:t>
            </a:r>
            <a:endParaRPr lang="en-US" sz="2400" b="1" cap="all" spc="300" dirty="0">
              <a:latin typeface="Avenir Next" panose="020B0503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2400FB-BA90-2F47-A2D6-A467547D6A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7284" y="1946782"/>
            <a:ext cx="1225685" cy="1225685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58FE5A7-5A02-374A-9BBC-CEBECAC348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4917" y="1946782"/>
            <a:ext cx="1225685" cy="1225685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EDCA2C4-572B-1F41-BD93-1FA11B4C50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02711" y="1946782"/>
            <a:ext cx="1225685" cy="1225685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179841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655922-0684-8948-B9BD-4BCB20B47905}"/>
              </a:ext>
            </a:extLst>
          </p:cNvPr>
          <p:cNvSpPr txBox="1"/>
          <p:nvPr/>
        </p:nvSpPr>
        <p:spPr>
          <a:xfrm>
            <a:off x="573653" y="876074"/>
            <a:ext cx="90907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cap="all" spc="300" dirty="0">
                <a:solidFill>
                  <a:srgbClr val="00A7D0"/>
                </a:solidFill>
                <a:latin typeface="Avenir Next" panose="020B0503020202020204" pitchFamily="34" charset="0"/>
              </a:rPr>
              <a:t>Why spend your summer with us?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57E7E4-A978-7740-AD2B-3FF612632EC5}"/>
              </a:ext>
            </a:extLst>
          </p:cNvPr>
          <p:cNvSpPr txBox="1"/>
          <p:nvPr/>
        </p:nvSpPr>
        <p:spPr>
          <a:xfrm>
            <a:off x="573652" y="1271855"/>
            <a:ext cx="10907281" cy="558614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00A7D0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panose="020B0503020202020204" pitchFamily="34" charset="0"/>
                <a:cs typeface="Arial" charset="0"/>
              </a:rPr>
              <a:t>3 week programme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00A7D0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panose="020B0503020202020204" pitchFamily="34" charset="0"/>
                <a:cs typeface="Arial" charset="0"/>
              </a:rPr>
              <a:t>Quality teaching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00A7D0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panose="020B0503020202020204" pitchFamily="34" charset="0"/>
                <a:cs typeface="Arial" charset="0"/>
              </a:rPr>
              <a:t>Exciting range of courses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00A7D0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panose="020B0503020202020204" pitchFamily="34" charset="0"/>
                <a:cs typeface="Arial" charset="0"/>
              </a:rPr>
              <a:t>High profile guest speakers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00A7D0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panose="020B0503020202020204" pitchFamily="34" charset="0"/>
                <a:cs typeface="Arial" charset="0"/>
              </a:rPr>
              <a:t>Live on a beautiful campus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00A7D0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panose="020B0503020202020204" pitchFamily="34" charset="0"/>
                <a:cs typeface="Arial" charset="0"/>
              </a:rPr>
              <a:t>Fun and engaging social and </a:t>
            </a:r>
            <a:b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panose="020B0503020202020204" pitchFamily="34" charset="0"/>
                <a:cs typeface="Arial" charset="0"/>
              </a:rPr>
            </a:b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panose="020B0503020202020204" pitchFamily="34" charset="0"/>
                <a:cs typeface="Arial" charset="0"/>
              </a:rPr>
              <a:t>cultural programme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00A7D0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panose="020B0503020202020204" pitchFamily="34" charset="0"/>
                <a:cs typeface="Arial" charset="0"/>
              </a:rPr>
              <a:t>Range of accommodation options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00A7D0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panose="020B0503020202020204" pitchFamily="34" charset="0"/>
                <a:cs typeface="Arial" charset="0"/>
              </a:rPr>
              <a:t>Lots of local places of interest and </a:t>
            </a:r>
            <a:b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panose="020B0503020202020204" pitchFamily="34" charset="0"/>
                <a:cs typeface="Arial" charset="0"/>
              </a:rPr>
            </a:b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panose="020B0503020202020204" pitchFamily="34" charset="0"/>
                <a:cs typeface="Arial" charset="0"/>
              </a:rPr>
              <a:t>London just a short train journey away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00A7D0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panose="020B0503020202020204" pitchFamily="34" charset="0"/>
                <a:cs typeface="Arial" charset="0"/>
              </a:rPr>
              <a:t>Community atmosphere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00A7D0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panose="020B0503020202020204" pitchFamily="34" charset="0"/>
                <a:cs typeface="Arial" charset="0"/>
              </a:rPr>
              <a:t>Internationally diverse – </a:t>
            </a:r>
            <a:b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panose="020B0503020202020204" pitchFamily="34" charset="0"/>
                <a:cs typeface="Arial" charset="0"/>
              </a:rPr>
            </a:b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panose="020B0503020202020204" pitchFamily="34" charset="0"/>
                <a:cs typeface="Arial" charset="0"/>
              </a:rPr>
              <a:t>over 50 different countries!</a:t>
            </a:r>
          </a:p>
        </p:txBody>
      </p:sp>
    </p:spTree>
    <p:extLst>
      <p:ext uri="{BB962C8B-B14F-4D97-AF65-F5344CB8AC3E}">
        <p14:creationId xmlns:p14="http://schemas.microsoft.com/office/powerpoint/2010/main" val="3758502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F648607-8322-8F41-89A9-1508C780D901}"/>
              </a:ext>
            </a:extLst>
          </p:cNvPr>
          <p:cNvSpPr txBox="1"/>
          <p:nvPr/>
        </p:nvSpPr>
        <p:spPr>
          <a:xfrm>
            <a:off x="463372" y="1694694"/>
            <a:ext cx="3662314" cy="50486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wrap="square" lIns="251999" tIns="251999" rIns="251999" bIns="251999" rtlCol="0" anchor="t">
            <a:spAutoFit/>
          </a:bodyPr>
          <a:lstStyle/>
          <a:p>
            <a:r>
              <a:rPr lang="en-GB" sz="2000" b="1" cap="all" spc="300" dirty="0">
                <a:solidFill>
                  <a:schemeClr val="bg1"/>
                </a:solidFill>
                <a:latin typeface="Avenir Next" panose="020B0503020202020204" pitchFamily="34" charset="0"/>
              </a:rPr>
              <a:t>Economics and BUSINESS </a:t>
            </a:r>
          </a:p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 Medium" panose="020B0503020202020204" pitchFamily="34" charset="0"/>
              </a:rPr>
              <a:t>Behavioural Economics</a:t>
            </a:r>
          </a:p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 Medium" panose="020B0503020202020204" pitchFamily="34" charset="0"/>
              </a:rPr>
              <a:t>Game Theory and Competitive Strategy</a:t>
            </a:r>
          </a:p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 Medium" panose="020B0503020202020204" pitchFamily="34" charset="0"/>
              </a:rPr>
              <a:t>International </a:t>
            </a:r>
            <a:br>
              <a:rPr lang="en-GB" sz="2000" dirty="0">
                <a:solidFill>
                  <a:schemeClr val="bg1"/>
                </a:solidFill>
                <a:latin typeface="Avenir Next Medium" panose="020B0503020202020204" pitchFamily="34" charset="0"/>
              </a:rPr>
            </a:br>
            <a:r>
              <a:rPr lang="en-GB" sz="2000" dirty="0">
                <a:solidFill>
                  <a:schemeClr val="bg1"/>
                </a:solidFill>
                <a:latin typeface="Avenir Next Medium" panose="020B0503020202020204" pitchFamily="34" charset="0"/>
              </a:rPr>
              <a:t>Business and Finance</a:t>
            </a:r>
          </a:p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 Medium" panose="020B0503020202020204" pitchFamily="34" charset="0"/>
              </a:rPr>
              <a:t>Introduction to Economics</a:t>
            </a:r>
          </a:p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 Medium"/>
              </a:rPr>
              <a:t>Money and Banking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ea typeface="+mn-lt"/>
                <a:cs typeface="+mn-lt"/>
              </a:rPr>
              <a:t>International </a:t>
            </a:r>
            <a:br>
              <a:rPr lang="en-GB" sz="2000" dirty="0">
                <a:solidFill>
                  <a:schemeClr val="bg1"/>
                </a:solidFill>
                <a:ea typeface="+mn-lt"/>
                <a:cs typeface="+mn-lt"/>
              </a:rPr>
            </a:br>
            <a:r>
              <a:rPr lang="en-GB" sz="2000" dirty="0">
                <a:solidFill>
                  <a:schemeClr val="bg1"/>
                </a:solidFill>
                <a:ea typeface="+mn-lt"/>
                <a:cs typeface="+mn-lt"/>
              </a:rPr>
              <a:t>Business and Finance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 Medium" panose="020B0503020202020204" pitchFamily="34" charset="0"/>
              </a:rPr>
              <a:t>Comms and Marketing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 Medium" panose="020B0503020202020204" pitchFamily="34" charset="0"/>
              </a:rPr>
              <a:t>Strategic Management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34F4C0-D286-CA43-9087-1F3BD293A5B7}"/>
              </a:ext>
            </a:extLst>
          </p:cNvPr>
          <p:cNvSpPr txBox="1"/>
          <p:nvPr/>
        </p:nvSpPr>
        <p:spPr>
          <a:xfrm>
            <a:off x="463372" y="1103480"/>
            <a:ext cx="9082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cap="all" spc="300" dirty="0">
                <a:solidFill>
                  <a:schemeClr val="bg1"/>
                </a:solidFill>
                <a:latin typeface="Avenir Next" panose="020B0503020202020204" pitchFamily="34" charset="0"/>
                <a:cs typeface="Arial" panose="020B0604020202020204" pitchFamily="34" charset="0"/>
              </a:rPr>
              <a:t>WARWICK SUMMER </a:t>
            </a:r>
            <a:r>
              <a:rPr lang="en-GB" sz="2400" b="1" cap="all" spc="300">
                <a:solidFill>
                  <a:schemeClr val="bg1"/>
                </a:solidFill>
                <a:latin typeface="Avenir Next" panose="020B0503020202020204" pitchFamily="34" charset="0"/>
                <a:cs typeface="Arial" panose="020B0604020202020204" pitchFamily="34" charset="0"/>
              </a:rPr>
              <a:t>SCHOOL 2022 </a:t>
            </a:r>
            <a:r>
              <a:rPr lang="en-GB" sz="2400" b="1" cap="all" spc="300" dirty="0">
                <a:solidFill>
                  <a:schemeClr val="bg1"/>
                </a:solidFill>
                <a:latin typeface="Avenir Next" panose="020B0503020202020204" pitchFamily="34" charset="0"/>
                <a:cs typeface="Arial" panose="020B0604020202020204" pitchFamily="34" charset="0"/>
              </a:rPr>
              <a:t>Courses:</a:t>
            </a:r>
            <a:endParaRPr lang="en-US" sz="2400" b="1" cap="all" spc="300" dirty="0">
              <a:latin typeface="Avenir Next" panose="020B0503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CCCCAD-C988-AD46-B33F-5E42FFA8F755}"/>
              </a:ext>
            </a:extLst>
          </p:cNvPr>
          <p:cNvSpPr txBox="1"/>
          <p:nvPr/>
        </p:nvSpPr>
        <p:spPr>
          <a:xfrm>
            <a:off x="4529477" y="1694694"/>
            <a:ext cx="3432494" cy="320196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wrap="square" lIns="251999" tIns="251999" rIns="251999" bIns="251999" rtlCol="0" anchor="t">
            <a:spAutoFit/>
          </a:bodyPr>
          <a:lstStyle/>
          <a:p>
            <a:r>
              <a:rPr lang="en-GB" sz="2000" b="1" cap="all" spc="300" dirty="0">
                <a:solidFill>
                  <a:schemeClr val="bg1"/>
                </a:solidFill>
                <a:latin typeface="Avenir Next" panose="020B0503020202020204" pitchFamily="34" charset="0"/>
              </a:rPr>
              <a:t>social sciences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 Medium"/>
              </a:rPr>
              <a:t>International Economics Law</a:t>
            </a:r>
          </a:p>
          <a:p>
            <a:pPr marL="342900" lvl="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 Medium"/>
              </a:rPr>
              <a:t>Leadership, Communication </a:t>
            </a:r>
            <a:br>
              <a:rPr lang="en-GB" sz="2000" dirty="0">
                <a:latin typeface="Avenir Next Medium" panose="020B0503020202020204" pitchFamily="34" charset="0"/>
              </a:rPr>
            </a:br>
            <a:r>
              <a:rPr lang="en-GB" sz="2000" dirty="0">
                <a:solidFill>
                  <a:schemeClr val="bg1"/>
                </a:solidFill>
                <a:latin typeface="Avenir Next Medium"/>
              </a:rPr>
              <a:t>and Innovation</a:t>
            </a:r>
            <a:endParaRPr lang="en-GB">
              <a:solidFill>
                <a:schemeClr val="bg1"/>
              </a:solidFill>
            </a:endParaRPr>
          </a:p>
          <a:p>
            <a:pPr marL="342900" lvl="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 Medium" panose="020B0503020202020204" pitchFamily="34" charset="0"/>
              </a:rPr>
              <a:t>Politics and International Relations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F51974-1AC3-4AA6-B4B5-E01D8C0DF676}"/>
              </a:ext>
            </a:extLst>
          </p:cNvPr>
          <p:cNvSpPr txBox="1"/>
          <p:nvPr/>
        </p:nvSpPr>
        <p:spPr>
          <a:xfrm>
            <a:off x="8455894" y="1715861"/>
            <a:ext cx="3432494" cy="320196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wrap="square" lIns="251999" tIns="251999" rIns="251999" bIns="251999" rtlCol="0" anchor="t">
            <a:spAutoFit/>
          </a:bodyPr>
          <a:lstStyle/>
          <a:p>
            <a:r>
              <a:rPr lang="en-GB" sz="2000" b="1" cap="all" spc="300" dirty="0">
                <a:solidFill>
                  <a:schemeClr val="bg1"/>
                </a:solidFill>
                <a:latin typeface="Avenir Next"/>
              </a:rPr>
              <a:t>SCIENCES</a:t>
            </a:r>
            <a:endParaRPr lang="en-GB" sz="2000" b="1" cap="all" spc="300" dirty="0">
              <a:solidFill>
                <a:schemeClr val="bg1"/>
              </a:solidFill>
              <a:latin typeface="Avenir Next" panose="020B0503020202020204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 Medium"/>
              </a:rPr>
              <a:t>Data Science: Foundations of Data Analytics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 Medium"/>
              </a:rPr>
              <a:t>Introduction to Artificial Intelligence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 Medium"/>
              </a:rPr>
              <a:t>Introduction to Psychology</a:t>
            </a:r>
            <a:endParaRPr lang="en-GB" sz="2000" dirty="0">
              <a:solidFill>
                <a:schemeClr val="bg1"/>
              </a:solidFill>
              <a:latin typeface="Avenir Next Medium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583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5E73A6-A8A1-7E40-AA2D-DECADD028A63}"/>
              </a:ext>
            </a:extLst>
          </p:cNvPr>
          <p:cNvSpPr/>
          <p:nvPr/>
        </p:nvSpPr>
        <p:spPr>
          <a:xfrm>
            <a:off x="1041259" y="1017486"/>
            <a:ext cx="8367042" cy="3816954"/>
          </a:xfrm>
          <a:prstGeom prst="rect">
            <a:avLst/>
          </a:prstGeom>
          <a:solidFill>
            <a:srgbClr val="00A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655922-0684-8948-B9BD-4BCB20B47905}"/>
              </a:ext>
            </a:extLst>
          </p:cNvPr>
          <p:cNvSpPr txBox="1"/>
          <p:nvPr/>
        </p:nvSpPr>
        <p:spPr>
          <a:xfrm>
            <a:off x="1297736" y="1289411"/>
            <a:ext cx="90907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cap="all" spc="300" dirty="0">
                <a:solidFill>
                  <a:schemeClr val="bg1"/>
                </a:solidFill>
                <a:latin typeface="Avenir Next" panose="020B0503020202020204" pitchFamily="34" charset="0"/>
              </a:rPr>
              <a:t>GUEST SPEAKERS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57E7E4-A978-7740-AD2B-3FF612632EC5}"/>
              </a:ext>
            </a:extLst>
          </p:cNvPr>
          <p:cNvSpPr txBox="1"/>
          <p:nvPr/>
        </p:nvSpPr>
        <p:spPr>
          <a:xfrm>
            <a:off x="1420400" y="1920266"/>
            <a:ext cx="7389063" cy="276998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400" b="1" dirty="0">
                <a:solidFill>
                  <a:schemeClr val="bg1"/>
                </a:solidFill>
                <a:latin typeface="Avenir Next" panose="020B0503020202020204" pitchFamily="34" charset="0"/>
                <a:cs typeface="Arial" charset="0"/>
              </a:rPr>
              <a:t>Previous guest speakers have included:</a:t>
            </a:r>
          </a:p>
          <a:p>
            <a:pPr marL="342900" indent="-342900" fontAlgn="base"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" panose="020B0503020202020204" pitchFamily="34" charset="0"/>
                <a:cs typeface="Arial" charset="0"/>
              </a:rPr>
              <a:t>Nobel Prize Winning Economist, </a:t>
            </a:r>
            <a:r>
              <a:rPr lang="en-GB" sz="2000" b="1" dirty="0">
                <a:solidFill>
                  <a:schemeClr val="bg1"/>
                </a:solidFill>
                <a:latin typeface="Avenir Next" panose="020B0503020202020204" pitchFamily="34" charset="0"/>
                <a:cs typeface="Arial" charset="0"/>
              </a:rPr>
              <a:t>Professor George Akerlof</a:t>
            </a:r>
          </a:p>
          <a:p>
            <a:pPr marL="342900" indent="-342900" fontAlgn="base"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" panose="020B0503020202020204" pitchFamily="34" charset="0"/>
                <a:cs typeface="Arial" charset="0"/>
              </a:rPr>
              <a:t>Gold medal winning Alpine Skier, </a:t>
            </a:r>
            <a:r>
              <a:rPr lang="en-GB" sz="2000" b="1" dirty="0">
                <a:solidFill>
                  <a:schemeClr val="bg1"/>
                </a:solidFill>
                <a:latin typeface="Avenir Next" panose="020B0503020202020204" pitchFamily="34" charset="0"/>
                <a:cs typeface="Arial" charset="0"/>
              </a:rPr>
              <a:t>Kelly Gallagher, MBE</a:t>
            </a:r>
          </a:p>
          <a:p>
            <a:pPr marL="342900" indent="-342900" fontAlgn="base"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" panose="020B0503020202020204" pitchFamily="34" charset="0"/>
                <a:cs typeface="Arial" charset="0"/>
              </a:rPr>
              <a:t>Award Winning Entrepreneur, </a:t>
            </a:r>
            <a:r>
              <a:rPr lang="en-GB" sz="2000" b="1" dirty="0" err="1">
                <a:solidFill>
                  <a:schemeClr val="bg1"/>
                </a:solidFill>
                <a:latin typeface="Avenir Next" panose="020B0503020202020204" pitchFamily="34" charset="0"/>
                <a:cs typeface="Arial" charset="0"/>
              </a:rPr>
              <a:t>Priya</a:t>
            </a:r>
            <a:r>
              <a:rPr lang="en-GB" sz="2000" b="1" dirty="0">
                <a:solidFill>
                  <a:schemeClr val="bg1"/>
                </a:solidFill>
                <a:latin typeface="Avenir Next" panose="020B0503020202020204" pitchFamily="34" charset="0"/>
                <a:cs typeface="Arial" charset="0"/>
              </a:rPr>
              <a:t> Lakhani, OBE</a:t>
            </a:r>
          </a:p>
          <a:p>
            <a:pPr marL="342900" indent="-342900" fontAlgn="base"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" panose="020B0503020202020204" pitchFamily="34" charset="0"/>
                <a:cs typeface="Arial" charset="0"/>
              </a:rPr>
              <a:t>Former Cabinet Secretary, </a:t>
            </a:r>
            <a:r>
              <a:rPr lang="en-GB" sz="2000" b="1" dirty="0">
                <a:solidFill>
                  <a:schemeClr val="bg1"/>
                </a:solidFill>
                <a:latin typeface="Avenir Next" panose="020B0503020202020204" pitchFamily="34" charset="0"/>
                <a:cs typeface="Arial" charset="0"/>
              </a:rPr>
              <a:t>Lord Gus O’Donnell</a:t>
            </a:r>
          </a:p>
          <a:p>
            <a:pPr marL="342900" indent="-342900" fontAlgn="base"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" panose="020B0503020202020204" pitchFamily="34" charset="0"/>
                <a:cs typeface="Arial" charset="0"/>
              </a:rPr>
              <a:t>Former Home Secretary, </a:t>
            </a:r>
            <a:r>
              <a:rPr lang="en-GB" sz="2000" b="1" dirty="0">
                <a:solidFill>
                  <a:schemeClr val="bg1"/>
                </a:solidFill>
                <a:latin typeface="Avenir Next" panose="020B0503020202020204" pitchFamily="34" charset="0"/>
                <a:cs typeface="Arial" charset="0"/>
              </a:rPr>
              <a:t>Jacqui Smith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F95EFE-42C6-2E40-A9C0-F430BEE05B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259" y="5024705"/>
            <a:ext cx="1509910" cy="150991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83BF09A-C87F-9A4B-BD4A-DA2C27BCBF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4830" y="5024705"/>
            <a:ext cx="1509910" cy="150991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C76DE7B-2F79-6442-817B-8A50FE810C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8401" y="5024705"/>
            <a:ext cx="1509910" cy="150991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71AFF58-7D98-6C4D-B6EF-D904011919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1972" y="5024705"/>
            <a:ext cx="1509910" cy="150991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E1C638A-C2CE-3741-8093-DDAB3FD67F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98391" y="5024705"/>
            <a:ext cx="1509910" cy="150991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917C189-0664-A44F-9968-29AACF87651F}"/>
              </a:ext>
            </a:extLst>
          </p:cNvPr>
          <p:cNvSpPr txBox="1"/>
          <p:nvPr/>
        </p:nvSpPr>
        <p:spPr>
          <a:xfrm>
            <a:off x="9611962" y="4988488"/>
            <a:ext cx="2275238" cy="1544214"/>
          </a:xfrm>
          <a:prstGeom prst="rect">
            <a:avLst/>
          </a:prstGeom>
          <a:solidFill>
            <a:srgbClr val="00A7D0"/>
          </a:solidFill>
        </p:spPr>
        <p:txBody>
          <a:bodyPr wrap="square" lIns="216000" tIns="216000" rIns="216000" bIns="216000" rtlCol="0" anchor="ctr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Avenir Next Medium" panose="020B0503020202020204" pitchFamily="34" charset="0"/>
                <a:cs typeface="Arial" charset="0"/>
              </a:rPr>
              <a:t>*2022 guest speakers will be announced in the coming months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743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5E73A6-A8A1-7E40-AA2D-DECADD028A63}"/>
              </a:ext>
            </a:extLst>
          </p:cNvPr>
          <p:cNvSpPr/>
          <p:nvPr/>
        </p:nvSpPr>
        <p:spPr>
          <a:xfrm>
            <a:off x="468351" y="713678"/>
            <a:ext cx="7437864" cy="5843239"/>
          </a:xfrm>
          <a:prstGeom prst="rect">
            <a:avLst/>
          </a:prstGeom>
          <a:solidFill>
            <a:srgbClr val="00A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655922-0684-8948-B9BD-4BCB20B47905}"/>
              </a:ext>
            </a:extLst>
          </p:cNvPr>
          <p:cNvSpPr txBox="1"/>
          <p:nvPr/>
        </p:nvSpPr>
        <p:spPr>
          <a:xfrm>
            <a:off x="699753" y="937948"/>
            <a:ext cx="8033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cap="all" spc="300" dirty="0">
                <a:solidFill>
                  <a:schemeClr val="bg1"/>
                </a:solidFill>
                <a:latin typeface="Avenir Next" panose="020B0503020202020204" pitchFamily="34" charset="0"/>
              </a:rPr>
              <a:t>SOCIAL PROGRAMME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57E7E4-A978-7740-AD2B-3FF612632EC5}"/>
              </a:ext>
            </a:extLst>
          </p:cNvPr>
          <p:cNvSpPr txBox="1"/>
          <p:nvPr/>
        </p:nvSpPr>
        <p:spPr>
          <a:xfrm>
            <a:off x="769422" y="1531959"/>
            <a:ext cx="7002977" cy="424731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GB" sz="2000" b="1" dirty="0">
                <a:solidFill>
                  <a:schemeClr val="bg1"/>
                </a:solidFill>
                <a:latin typeface="Avenir Next" panose="020B0503020202020204" pitchFamily="34" charset="0"/>
                <a:cs typeface="Arial" charset="0"/>
              </a:rPr>
              <a:t>The Summer School includes: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 Medium" panose="020B0503020202020204" pitchFamily="34" charset="0"/>
                <a:cs typeface="Arial" charset="0"/>
              </a:rPr>
              <a:t>Meet and Greet BBQ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 Medium" panose="020B0503020202020204" pitchFamily="34" charset="0"/>
                <a:cs typeface="Arial" charset="0"/>
              </a:rPr>
              <a:t>Three Course Welcome Dinner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 Medium" panose="020B0503020202020204" pitchFamily="34" charset="0"/>
                <a:cs typeface="Arial" charset="0"/>
              </a:rPr>
              <a:t>Curry, Karaoke and Disco night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 Medium" panose="020B0503020202020204" pitchFamily="34" charset="0"/>
                <a:cs typeface="Arial" charset="0"/>
              </a:rPr>
              <a:t>Pizza and film night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 Medium" panose="020B0503020202020204" pitchFamily="34" charset="0"/>
                <a:cs typeface="Arial" charset="0"/>
              </a:rPr>
              <a:t>Farewell Afternoon Tea Reception 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 Medium" panose="020B0503020202020204" pitchFamily="34" charset="0"/>
                <a:cs typeface="Arial" charset="0"/>
              </a:rPr>
              <a:t>Sports activities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 Medium" panose="020B0503020202020204" pitchFamily="34" charset="0"/>
                <a:cs typeface="Arial" charset="0"/>
              </a:rPr>
              <a:t>Day trip to London including travel and attractions</a:t>
            </a: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endParaRPr lang="en-GB" sz="2000" dirty="0">
              <a:solidFill>
                <a:schemeClr val="bg1"/>
              </a:solidFill>
              <a:latin typeface="Avenir Next Medium" panose="020B0503020202020204" pitchFamily="34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GB" sz="2000" b="1" dirty="0">
                <a:solidFill>
                  <a:schemeClr val="bg1"/>
                </a:solidFill>
                <a:latin typeface="Avenir Next" panose="020B0503020202020204" pitchFamily="34" charset="0"/>
                <a:cs typeface="Arial" charset="0"/>
              </a:rPr>
              <a:t>Optional trips include:</a:t>
            </a: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GB" sz="2000" dirty="0">
                <a:solidFill>
                  <a:schemeClr val="bg1"/>
                </a:solidFill>
                <a:latin typeface="Avenir Next Medium" panose="020B0503020202020204" pitchFamily="34" charset="0"/>
                <a:cs typeface="Arial" charset="0"/>
              </a:rPr>
              <a:t>Theatre, Oxford and Cotswolds/Bath</a:t>
            </a:r>
          </a:p>
        </p:txBody>
      </p:sp>
    </p:spTree>
    <p:extLst>
      <p:ext uri="{BB962C8B-B14F-4D97-AF65-F5344CB8AC3E}">
        <p14:creationId xmlns:p14="http://schemas.microsoft.com/office/powerpoint/2010/main" val="1308444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655922-0684-8948-B9BD-4BCB20B47905}"/>
              </a:ext>
            </a:extLst>
          </p:cNvPr>
          <p:cNvSpPr txBox="1"/>
          <p:nvPr/>
        </p:nvSpPr>
        <p:spPr>
          <a:xfrm>
            <a:off x="635610" y="946447"/>
            <a:ext cx="87534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cap="all" spc="300" dirty="0">
                <a:solidFill>
                  <a:schemeClr val="bg1"/>
                </a:solidFill>
                <a:latin typeface="Avenir Next" panose="020B0503020202020204" pitchFamily="34" charset="0"/>
              </a:rPr>
              <a:t>CAMPUS AND ACCOMMODATION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57E7E4-A978-7740-AD2B-3FF612632EC5}"/>
              </a:ext>
            </a:extLst>
          </p:cNvPr>
          <p:cNvSpPr txBox="1"/>
          <p:nvPr/>
        </p:nvSpPr>
        <p:spPr>
          <a:xfrm>
            <a:off x="735969" y="1757680"/>
            <a:ext cx="6322753" cy="517064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fontAlgn="base">
              <a:spcAft>
                <a:spcPts val="1200"/>
              </a:spcAft>
            </a:pPr>
            <a:r>
              <a:rPr lang="en-GB" sz="2000" b="1" dirty="0">
                <a:solidFill>
                  <a:schemeClr val="bg1"/>
                </a:solidFill>
                <a:latin typeface="Avenir Next" panose="020B0503020202020204" pitchFamily="34" charset="0"/>
                <a:cs typeface="Arial" charset="0"/>
              </a:rPr>
              <a:t>Campus</a:t>
            </a:r>
          </a:p>
          <a:p>
            <a:pPr marL="342900" indent="-34290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 Medium"/>
                <a:cs typeface="Arial"/>
              </a:rPr>
              <a:t>Large world-class campus with outstanding teaching and learning spaces, a 24-hour library, Arts centre and cinema, brand new sports and wellness hub, restaurants and cafes and many green spaces including lakes, woodland and open fields. 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 Medium"/>
                <a:cs typeface="Arial"/>
              </a:rPr>
              <a:t>Close to Coventry, Birmingham, London, Stratford-upon-Avon, Warwick Castle and Leamington Spa</a:t>
            </a:r>
            <a:endParaRPr lang="en-GB" sz="2000" dirty="0">
              <a:solidFill>
                <a:schemeClr val="bg1"/>
              </a:solidFill>
              <a:latin typeface="Avenir Next Medium" panose="020B0503020202020204" pitchFamily="34" charset="0"/>
            </a:endParaRPr>
          </a:p>
          <a:p>
            <a:pPr fontAlgn="base">
              <a:spcAft>
                <a:spcPts val="1200"/>
              </a:spcAft>
            </a:pPr>
            <a:r>
              <a:rPr lang="en-GB" sz="2000" b="1" dirty="0">
                <a:solidFill>
                  <a:schemeClr val="bg1"/>
                </a:solidFill>
                <a:latin typeface="Avenir Next" panose="020B0503020202020204" pitchFamily="34" charset="0"/>
                <a:cs typeface="Arial" charset="0"/>
              </a:rPr>
              <a:t>Accommodation options</a:t>
            </a:r>
          </a:p>
          <a:p>
            <a:pPr marL="285750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 Medium" panose="020B0503020202020204" pitchFamily="34" charset="0"/>
              </a:rPr>
              <a:t>Room only | Bed and breakfast | Half board</a:t>
            </a:r>
          </a:p>
          <a:p>
            <a:pPr marL="285750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 Medium" panose="020B0503020202020204" pitchFamily="34" charset="0"/>
              </a:rPr>
              <a:t>Halls include options with </a:t>
            </a:r>
            <a:r>
              <a:rPr lang="en-GB" sz="2000" dirty="0" err="1">
                <a:solidFill>
                  <a:schemeClr val="bg1"/>
                </a:solidFill>
                <a:latin typeface="Avenir Next Medium" panose="020B0503020202020204" pitchFamily="34" charset="0"/>
              </a:rPr>
              <a:t>en</a:t>
            </a:r>
            <a:r>
              <a:rPr lang="en-GB" sz="2000" dirty="0">
                <a:solidFill>
                  <a:schemeClr val="bg1"/>
                </a:solidFill>
                <a:latin typeface="Avenir Next Medium" panose="020B0503020202020204" pitchFamily="34" charset="0"/>
              </a:rPr>
              <a:t>-suite bathrooms and shared bathrooms. Prices to suit all budgets.</a:t>
            </a:r>
          </a:p>
          <a:p>
            <a:pPr marL="285750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venir Next Medium" panose="020B0503020202020204" pitchFamily="34" charset="0"/>
              </a:rPr>
              <a:t>Sports and Wellness Hub Access included in accommodation price.</a:t>
            </a:r>
          </a:p>
          <a:p>
            <a:pPr marL="285750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  <a:latin typeface="Avenir Next Medium" panose="020B0503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030AC9-AD6A-B54C-A766-305F0104846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316525" y="1757680"/>
            <a:ext cx="2926741" cy="21950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0131C04-D009-D143-8053-7860A1FF4B2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902463" y="4093692"/>
            <a:ext cx="3754866" cy="2483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675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655922-0684-8948-B9BD-4BCB20B47905}"/>
              </a:ext>
            </a:extLst>
          </p:cNvPr>
          <p:cNvSpPr txBox="1"/>
          <p:nvPr/>
        </p:nvSpPr>
        <p:spPr>
          <a:xfrm>
            <a:off x="1855021" y="1450344"/>
            <a:ext cx="81598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cap="all" spc="300" dirty="0">
                <a:solidFill>
                  <a:schemeClr val="bg1"/>
                </a:solidFill>
                <a:latin typeface="Avenir Next" panose="020B0503020202020204" pitchFamily="34" charset="0"/>
              </a:rPr>
              <a:t>GET IN TOUCH: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1C0D1D-4B85-7E49-BAEA-3BCC6F64683F}"/>
              </a:ext>
            </a:extLst>
          </p:cNvPr>
          <p:cNvSpPr txBox="1"/>
          <p:nvPr/>
        </p:nvSpPr>
        <p:spPr>
          <a:xfrm>
            <a:off x="1901372" y="2156416"/>
            <a:ext cx="8113486" cy="420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800" dirty="0">
                <a:solidFill>
                  <a:schemeClr val="bg1"/>
                </a:solidFill>
                <a:latin typeface="FontAwesome" pitchFamily="2" charset="0"/>
              </a:rPr>
              <a:t>      </a:t>
            </a:r>
            <a:r>
              <a:rPr lang="en-GB" sz="2800" dirty="0" err="1">
                <a:solidFill>
                  <a:schemeClr val="bg1"/>
                </a:solidFill>
                <a:latin typeface="Avenir Next Medium" panose="020B0503020202020204" pitchFamily="34" charset="0"/>
              </a:rPr>
              <a:t>wss@warwick.ac.uk</a:t>
            </a:r>
            <a:endParaRPr lang="en-GB" sz="2800" dirty="0">
              <a:solidFill>
                <a:schemeClr val="bg1"/>
              </a:solidFill>
              <a:latin typeface="Avenir Next Medium" panose="020B0503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GB" sz="2800" dirty="0">
                <a:solidFill>
                  <a:schemeClr val="bg1"/>
                </a:solidFill>
                <a:latin typeface="FontAwesome" pitchFamily="2" charset="0"/>
              </a:rPr>
              <a:t>  </a:t>
            </a:r>
            <a:endParaRPr lang="en-GB" sz="2800" dirty="0">
              <a:solidFill>
                <a:schemeClr val="bg1"/>
              </a:solidFill>
              <a:latin typeface="Avenir Next Medium" panose="020B0503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GB" sz="2800" dirty="0">
                <a:solidFill>
                  <a:schemeClr val="bg1"/>
                </a:solidFill>
                <a:latin typeface="FontAwesome" pitchFamily="2" charset="0"/>
              </a:rPr>
              <a:t>      </a:t>
            </a:r>
            <a:r>
              <a:rPr lang="en-GB" sz="2800" dirty="0" err="1">
                <a:solidFill>
                  <a:schemeClr val="bg1"/>
                </a:solidFill>
                <a:latin typeface="Avenir Next Medium" panose="020B0503020202020204" pitchFamily="34" charset="0"/>
              </a:rPr>
              <a:t>www.warwick.ac.uk</a:t>
            </a:r>
            <a:r>
              <a:rPr lang="en-GB" sz="2800" dirty="0">
                <a:solidFill>
                  <a:schemeClr val="bg1"/>
                </a:solidFill>
                <a:latin typeface="Avenir Next Medium" panose="020B0503020202020204" pitchFamily="34" charset="0"/>
              </a:rPr>
              <a:t>/</a:t>
            </a:r>
            <a:r>
              <a:rPr lang="en-GB" sz="2800" dirty="0" err="1">
                <a:solidFill>
                  <a:schemeClr val="bg1"/>
                </a:solidFill>
                <a:latin typeface="Avenir Next Medium" panose="020B0503020202020204" pitchFamily="34" charset="0"/>
              </a:rPr>
              <a:t>summerschool</a:t>
            </a:r>
            <a:endParaRPr lang="en-GB" sz="2800" dirty="0">
              <a:solidFill>
                <a:schemeClr val="bg1"/>
              </a:solidFill>
              <a:latin typeface="Avenir Next Medium" panose="020B0503020202020204" pitchFamily="34" charset="0"/>
            </a:endParaRPr>
          </a:p>
          <a:p>
            <a:br>
              <a:rPr lang="en-GB" sz="2800" dirty="0">
                <a:solidFill>
                  <a:schemeClr val="bg1"/>
                </a:solidFill>
                <a:latin typeface="Avenir Next Medium" panose="020B0503020202020204" pitchFamily="34" charset="0"/>
              </a:rPr>
            </a:br>
            <a:r>
              <a:rPr lang="en-GB" sz="2800" b="1" dirty="0">
                <a:solidFill>
                  <a:schemeClr val="bg1"/>
                </a:solidFill>
                <a:latin typeface="Avenir Next" panose="020B0503020202020204" pitchFamily="34" charset="0"/>
              </a:rPr>
              <a:t>Warwick Foundation Studies</a:t>
            </a:r>
            <a:br>
              <a:rPr lang="en-GB" sz="2800" dirty="0">
                <a:solidFill>
                  <a:schemeClr val="bg1"/>
                </a:solidFill>
                <a:latin typeface="Avenir Next Medium" panose="020B0503020202020204" pitchFamily="34" charset="0"/>
              </a:rPr>
            </a:br>
            <a:r>
              <a:rPr lang="en-GB" sz="2800" dirty="0">
                <a:solidFill>
                  <a:schemeClr val="bg1"/>
                </a:solidFill>
                <a:latin typeface="Avenir Next Medium" panose="020B0503020202020204" pitchFamily="34" charset="0"/>
              </a:rPr>
              <a:t>University of Warwick</a:t>
            </a:r>
            <a:br>
              <a:rPr lang="en-GB" sz="2800" dirty="0">
                <a:solidFill>
                  <a:schemeClr val="bg1"/>
                </a:solidFill>
                <a:latin typeface="Avenir Next Medium" panose="020B0503020202020204" pitchFamily="34" charset="0"/>
              </a:rPr>
            </a:br>
            <a:r>
              <a:rPr lang="en-GB" sz="2800" dirty="0">
                <a:solidFill>
                  <a:schemeClr val="bg1"/>
                </a:solidFill>
                <a:latin typeface="Avenir Next Medium" panose="020B0503020202020204" pitchFamily="34" charset="0"/>
              </a:rPr>
              <a:t>Gibbet Hill Road</a:t>
            </a:r>
            <a:br>
              <a:rPr lang="en-GB" sz="2800" dirty="0">
                <a:solidFill>
                  <a:schemeClr val="bg1"/>
                </a:solidFill>
                <a:latin typeface="Avenir Next Medium" panose="020B0503020202020204" pitchFamily="34" charset="0"/>
              </a:rPr>
            </a:br>
            <a:r>
              <a:rPr lang="en-GB" sz="2800" dirty="0">
                <a:solidFill>
                  <a:schemeClr val="bg1"/>
                </a:solidFill>
                <a:latin typeface="Avenir Next Medium" panose="020B0503020202020204" pitchFamily="34" charset="0"/>
              </a:rPr>
              <a:t>Coventry</a:t>
            </a:r>
            <a:br>
              <a:rPr lang="en-GB" sz="2800" dirty="0">
                <a:solidFill>
                  <a:schemeClr val="bg1"/>
                </a:solidFill>
                <a:latin typeface="Avenir Next Medium" panose="020B0503020202020204" pitchFamily="34" charset="0"/>
              </a:rPr>
            </a:br>
            <a:r>
              <a:rPr lang="en-GB" sz="2800" dirty="0">
                <a:solidFill>
                  <a:schemeClr val="bg1"/>
                </a:solidFill>
                <a:latin typeface="Avenir Next Medium" panose="020B0503020202020204" pitchFamily="34" charset="0"/>
              </a:rPr>
              <a:t>CV4 7AL  UK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AB825680-92E1-0048-826B-5B88D4EC9A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1372" y="2202863"/>
            <a:ext cx="445221" cy="44522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1965127-8CEA-7949-8940-35B7490F090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901372" y="3226467"/>
            <a:ext cx="445221" cy="445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703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5E73A6-A8A1-7E40-AA2D-DECADD028A63}"/>
              </a:ext>
            </a:extLst>
          </p:cNvPr>
          <p:cNvSpPr/>
          <p:nvPr/>
        </p:nvSpPr>
        <p:spPr>
          <a:xfrm>
            <a:off x="271256" y="711201"/>
            <a:ext cx="6822271" cy="3380508"/>
          </a:xfrm>
          <a:prstGeom prst="rect">
            <a:avLst/>
          </a:prstGeom>
          <a:solidFill>
            <a:srgbClr val="00A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655922-0684-8948-B9BD-4BCB20B47905}"/>
              </a:ext>
            </a:extLst>
          </p:cNvPr>
          <p:cNvSpPr txBox="1"/>
          <p:nvPr/>
        </p:nvSpPr>
        <p:spPr>
          <a:xfrm>
            <a:off x="1162893" y="1104210"/>
            <a:ext cx="8033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cap="all" spc="300" dirty="0">
                <a:solidFill>
                  <a:schemeClr val="bg1"/>
                </a:solidFill>
                <a:latin typeface="Avenir Next" panose="020B0503020202020204" pitchFamily="34" charset="0"/>
              </a:rPr>
              <a:t>FOLLOW US: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57E7E4-A978-7740-AD2B-3FF612632EC5}"/>
              </a:ext>
            </a:extLst>
          </p:cNvPr>
          <p:cNvSpPr txBox="1"/>
          <p:nvPr/>
        </p:nvSpPr>
        <p:spPr>
          <a:xfrm>
            <a:off x="1232562" y="1909272"/>
            <a:ext cx="7002977" cy="150810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400" dirty="0">
                <a:solidFill>
                  <a:schemeClr val="bg1"/>
                </a:solidFill>
                <a:latin typeface="FontAwesome" pitchFamily="2" charset="0"/>
              </a:rPr>
              <a:t>      </a:t>
            </a:r>
            <a:r>
              <a:rPr lang="en-GB" sz="2400" b="1" dirty="0">
                <a:solidFill>
                  <a:schemeClr val="bg1"/>
                </a:solidFill>
                <a:latin typeface="Avenir Next Demi Bold" panose="020B0503020202020204" pitchFamily="34" charset="0"/>
              </a:rPr>
              <a:t>@</a:t>
            </a:r>
            <a:r>
              <a:rPr lang="en-GB" sz="2400" b="1" dirty="0" err="1">
                <a:solidFill>
                  <a:schemeClr val="bg1"/>
                </a:solidFill>
                <a:latin typeface="Avenir Next Demi Bold" panose="020B0503020202020204" pitchFamily="34" charset="0"/>
              </a:rPr>
              <a:t>warwicksummer</a:t>
            </a:r>
            <a:r>
              <a:rPr lang="en-GB" sz="2400" b="1" dirty="0">
                <a:solidFill>
                  <a:schemeClr val="bg1"/>
                </a:solidFill>
                <a:latin typeface="Avenir Next Demi Bold" panose="020B0503020202020204" pitchFamily="34" charset="0"/>
              </a:rPr>
              <a:t>                         </a:t>
            </a:r>
          </a:p>
          <a:p>
            <a:pPr>
              <a:spcAft>
                <a:spcPts val="1200"/>
              </a:spcAft>
            </a:pPr>
            <a:r>
              <a:rPr lang="en-GB" sz="2400" dirty="0">
                <a:solidFill>
                  <a:schemeClr val="bg1"/>
                </a:solidFill>
                <a:latin typeface="FontAwesome" pitchFamily="2" charset="0"/>
              </a:rPr>
              <a:t>      </a:t>
            </a:r>
            <a:r>
              <a:rPr lang="en-GB" sz="2400" b="1" dirty="0">
                <a:solidFill>
                  <a:schemeClr val="bg1"/>
                </a:solidFill>
                <a:latin typeface="Avenir Next Demi Bold" panose="020B0503020202020204" pitchFamily="34" charset="0"/>
              </a:rPr>
              <a:t>facebook.com/</a:t>
            </a:r>
            <a:r>
              <a:rPr lang="en-GB" sz="2400" b="1" dirty="0" err="1">
                <a:solidFill>
                  <a:schemeClr val="bg1"/>
                </a:solidFill>
                <a:latin typeface="Avenir Next Demi Bold" panose="020B0503020202020204" pitchFamily="34" charset="0"/>
              </a:rPr>
              <a:t>warwicksummerschools</a:t>
            </a:r>
            <a:endParaRPr lang="en-GB" sz="2400" b="1" dirty="0">
              <a:solidFill>
                <a:schemeClr val="bg1"/>
              </a:solidFill>
              <a:latin typeface="Avenir Next Demi Bold" panose="020B0503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sz="2400" dirty="0">
                <a:solidFill>
                  <a:schemeClr val="bg1"/>
                </a:solidFill>
                <a:latin typeface="FontAwesome" pitchFamily="2" charset="0"/>
              </a:rPr>
              <a:t>      </a:t>
            </a:r>
            <a:r>
              <a:rPr lang="en-GB" sz="2400" b="1" dirty="0">
                <a:solidFill>
                  <a:schemeClr val="bg1"/>
                </a:solidFill>
                <a:latin typeface="Avenir Next Demi Bold" panose="020B0503020202020204" pitchFamily="34" charset="0"/>
              </a:rPr>
              <a:t>instagram.com/</a:t>
            </a:r>
            <a:r>
              <a:rPr lang="en-GB" sz="2400" b="1" dirty="0" err="1">
                <a:solidFill>
                  <a:schemeClr val="bg1"/>
                </a:solidFill>
                <a:latin typeface="Avenir Next Demi Bold" panose="020B0503020202020204" pitchFamily="34" charset="0"/>
              </a:rPr>
              <a:t>warwicksumemrschools</a:t>
            </a:r>
            <a:endParaRPr lang="en-GB" sz="2400" b="1" dirty="0">
              <a:solidFill>
                <a:schemeClr val="bg1"/>
              </a:solidFill>
              <a:latin typeface="Avenir Next Demi Bold" panose="020B0503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0E8EE1-4320-794F-838B-1CBCEBE043F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232563" y="1982913"/>
            <a:ext cx="364884" cy="3648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A73A15E-BEE6-B949-A284-01731BDEB27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232563" y="2525463"/>
            <a:ext cx="364884" cy="3648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578F8D-A8B1-7A46-AC71-A10E3D20430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232561" y="3052493"/>
            <a:ext cx="364884" cy="364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814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B4BF58A71F8D4C9E5FF238AF288B76" ma:contentTypeVersion="14" ma:contentTypeDescription="Create a new document." ma:contentTypeScope="" ma:versionID="74ee4b091c34dcd7f5cb09b3f39bf9b4">
  <xsd:schema xmlns:xsd="http://www.w3.org/2001/XMLSchema" xmlns:xs="http://www.w3.org/2001/XMLSchema" xmlns:p="http://schemas.microsoft.com/office/2006/metadata/properties" xmlns:ns2="1b726ae5-efc6-4001-9296-3a0a1a72f713" xmlns:ns3="37474e49-8773-40b5-80dd-b3da054a27d9" targetNamespace="http://schemas.microsoft.com/office/2006/metadata/properties" ma:root="true" ma:fieldsID="afb91e8927c3de6db730e3c49380246f" ns2:_="" ns3:_="">
    <xsd:import namespace="1b726ae5-efc6-4001-9296-3a0a1a72f713"/>
    <xsd:import namespace="37474e49-8773-40b5-80dd-b3da054a27d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Description0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726ae5-efc6-4001-9296-3a0a1a72f71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474e49-8773-40b5-80dd-b3da054a27d9" elementFormDefault="qualified">
    <xsd:import namespace="http://schemas.microsoft.com/office/2006/documentManagement/types"/>
    <xsd:import namespace="http://schemas.microsoft.com/office/infopath/2007/PartnerControls"/>
    <xsd:element name="Description0" ma:index="10" nillable="true" ma:displayName="Description" ma:internalName="Description0">
      <xsd:simpleType>
        <xsd:restriction base="dms:Text"/>
      </xsd:simpleType>
    </xsd:element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37474e49-8773-40b5-80dd-b3da054a27d9" xsi:nil="true"/>
    <SharedWithUsers xmlns="1b726ae5-efc6-4001-9296-3a0a1a72f713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A2BDFB9D-9A01-4665-A674-DB9BDF3149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b726ae5-efc6-4001-9296-3a0a1a72f713"/>
    <ds:schemaRef ds:uri="37474e49-8773-40b5-80dd-b3da054a27d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2E3C65-3E74-4793-918E-22FD157B33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55304E2-47C5-4F15-81AE-65055C8BA7DB}">
  <ds:schemaRefs>
    <ds:schemaRef ds:uri="http://purl.org/dc/terms/"/>
    <ds:schemaRef ds:uri="c4e903f6-acb6-43af-a68f-689a47789c71"/>
    <ds:schemaRef ds:uri="5f28dd88-aeb3-458d-ad1f-0dd9e61e3454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  <ds:schemaRef ds:uri="37474e49-8773-40b5-80dd-b3da054a27d9"/>
    <ds:schemaRef ds:uri="1b726ae5-efc6-4001-9296-3a0a1a72f71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1033</TotalTime>
  <Words>467</Words>
  <Application>Microsoft Office PowerPoint</Application>
  <PresentationFormat>Widescreen</PresentationFormat>
  <Paragraphs>73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Avenir Next</vt:lpstr>
      <vt:lpstr>Avenir Next Demi Bold</vt:lpstr>
      <vt:lpstr>Avenir Next Medium</vt:lpstr>
      <vt:lpstr>Calibri</vt:lpstr>
      <vt:lpstr>Calibri Light</vt:lpstr>
      <vt:lpstr>FontAwesome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university  adventure starts here</dc:title>
  <dc:creator>Microsoft Office User</dc:creator>
  <cp:lastModifiedBy>Brogan, Rachael</cp:lastModifiedBy>
  <cp:revision>111</cp:revision>
  <dcterms:created xsi:type="dcterms:W3CDTF">2020-06-25T09:14:30Z</dcterms:created>
  <dcterms:modified xsi:type="dcterms:W3CDTF">2021-11-25T17:15:22Z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0x01010015B4BF58A71F8D4C9E5FF238AF288B76</vt:lpwstr>
  </property>
  <property fmtid="{D5CDD505-2E9C-101B-9397-08002B2CF9AE}" pid="3" name="Order">
    <vt:r8>1555000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TemplateUrl">
    <vt:lpwstr/>
  </property>
  <property fmtid="{D5CDD505-2E9C-101B-9397-08002B2CF9AE}" pid="9" name="ComplianceAssetId">
    <vt:lpwstr/>
  </property>
</Properties>
</file>