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5"/>
  </p:notesMasterIdLst>
  <p:handoutMasterIdLst>
    <p:handoutMasterId r:id="rId26"/>
  </p:handoutMasterIdLst>
  <p:sldIdLst>
    <p:sldId id="263" r:id="rId11"/>
    <p:sldId id="268" r:id="rId12"/>
    <p:sldId id="340" r:id="rId13"/>
    <p:sldId id="411" r:id="rId14"/>
    <p:sldId id="275" r:id="rId15"/>
    <p:sldId id="408" r:id="rId16"/>
    <p:sldId id="324" r:id="rId17"/>
    <p:sldId id="352" r:id="rId18"/>
    <p:sldId id="399" r:id="rId19"/>
    <p:sldId id="385" r:id="rId20"/>
    <p:sldId id="403" r:id="rId21"/>
    <p:sldId id="407" r:id="rId22"/>
    <p:sldId id="292" r:id="rId23"/>
    <p:sldId id="41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C0ED7055-25E8-6559-0D7E-A3860AE5F2E1}" name="Comyn, Libby" initials="LC" userId="S::u2273409@live.warwick.ac.uk::4b0a7fec-7c4e-458b-a3f7-68fdc3b71777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AEAA79-0B4D-0BC7-9A8D-FA34E67DC74C}" v="15" dt="2025-12-11T16:48:31.966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Video created by Sara from UCSC who attended the 2025 summer school. </a:t>
            </a:r>
          </a:p>
        </p:txBody>
      </p:sp>
    </p:spTree>
    <p:extLst>
      <p:ext uri="{BB962C8B-B14F-4D97-AF65-F5344CB8AC3E}">
        <p14:creationId xmlns:p14="http://schemas.microsoft.com/office/powerpoint/2010/main" val="1374944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C711FA-A916-291F-605B-3F728281B3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0500" cy="1706562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The Summer to Inspire Your Future </a:t>
            </a:r>
            <a:br>
              <a:rPr lang="en-GB"/>
            </a:br>
            <a:endParaRPr lang="en-GB"/>
          </a:p>
          <a:p>
            <a:pPr>
              <a:spcAft>
                <a:spcPts val="600"/>
              </a:spcAft>
            </a:pPr>
            <a:r>
              <a:rPr lang="en-GB" sz="2800" b="1">
                <a:latin typeface="Aptos"/>
                <a:cs typeface="Calibri"/>
              </a:rPr>
              <a:t>12 July – 1 August 2026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AD94A2-22B1-DE4C-5836-189D7CF11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806905"/>
          </a:xfrm>
        </p:spPr>
        <p:txBody>
          <a:bodyPr wrap="square" anchor="t">
            <a:normAutofit/>
          </a:bodyPr>
          <a:lstStyle/>
          <a:p>
            <a:r>
              <a:rPr lang="en-GB" sz="6100"/>
              <a:t>Warwick Summer School 2026</a:t>
            </a:r>
          </a:p>
        </p:txBody>
      </p:sp>
      <p:pic>
        <p:nvPicPr>
          <p:cNvPr id="1028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720317A-3D96-B910-BFBD-8D0FBA56B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5" r="8419" b="-3"/>
          <a:stretch>
            <a:fillRect/>
          </a:stretch>
        </p:blipFill>
        <p:spPr bwMode="auto">
          <a:xfrm>
            <a:off x="7678168" y="10"/>
            <a:ext cx="4014099" cy="635444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963572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A person sitting at a table with a computer&#10;&#10;AI-generated content may be incorrect.">
            <a:extLst>
              <a:ext uri="{FF2B5EF4-FFF2-40B4-BE49-F238E27FC236}">
                <a16:creationId xmlns:a16="http://schemas.microsoft.com/office/drawing/2014/main" id="{8CA8EEAA-9606-CD1B-F0C0-5ECD605EB8A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4967" r="30708" b="-1"/>
          <a:stretch>
            <a:fillRect/>
          </a:stretch>
        </p:blipFill>
        <p:spPr>
          <a:xfrm>
            <a:off x="5981999" y="10"/>
            <a:ext cx="4554000" cy="6857990"/>
          </a:xfr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BD4533-89D2-F65A-7D0D-18C15604DF00}"/>
              </a:ext>
            </a:extLst>
          </p:cNvPr>
          <p:cNvSpPr txBox="1"/>
          <p:nvPr/>
        </p:nvSpPr>
        <p:spPr>
          <a:xfrm>
            <a:off x="566408" y="644935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960"/>
              </a:spcAft>
            </a:pPr>
            <a:r>
              <a:rPr lang="en-GB" sz="3000" b="1" i="0" kern="1200">
                <a:effectLst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Preparatory English - Online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527F63-CB3B-71D9-E1B8-0D635522777C}"/>
              </a:ext>
            </a:extLst>
          </p:cNvPr>
          <p:cNvSpPr txBox="1"/>
          <p:nvPr/>
        </p:nvSpPr>
        <p:spPr>
          <a:xfrm>
            <a:off x="566407" y="1312950"/>
            <a:ext cx="4860001" cy="33177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Short online course designed to boost English and academic confidence before the Summer School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Develops speaking, listening, reading and writing through real academic tasks and discussions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Small interactive classes with live teaching and group work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Helps students build vocabulary and communication skills for university-style study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Runs one week before the Summer School (6–10 July 2026)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5-day online course (morning or afternoon sessions) 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2026 Fee: £750</a:t>
            </a:r>
            <a:endParaRPr lang="en-GB" sz="1600" b="0" i="0" kern="1200" spc="30" baseline="0">
              <a:effectLst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CF00444C-E16B-25DF-BA48-E875A780B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853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person leaning against a wall&#10;&#10;AI-generated content may be incorrect.">
            <a:extLst>
              <a:ext uri="{FF2B5EF4-FFF2-40B4-BE49-F238E27FC236}">
                <a16:creationId xmlns:a16="http://schemas.microsoft.com/office/drawing/2014/main" id="{43181563-557C-4A7D-485F-6EFBB39C7D32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rcRect t="16163" r="-1" b="46144"/>
          <a:stretch>
            <a:fillRect/>
          </a:stretch>
        </p:blipFill>
        <p:spPr>
          <a:xfrm>
            <a:off x="499733" y="2589800"/>
            <a:ext cx="5076000" cy="2866276"/>
          </a:xfrm>
          <a:noFill/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387B50F-198B-AEBE-95DA-E04B7FBFEE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9731" y="1602726"/>
            <a:ext cx="5076000" cy="56445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Maria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1400">
                <a:latin typeface="Aptos"/>
                <a:cs typeface="Calibri"/>
              </a:rPr>
              <a:t>Country: Portugal</a:t>
            </a:r>
            <a:br>
              <a:rPr lang="en-US" sz="1400"/>
            </a:br>
            <a:r>
              <a:rPr lang="en-US" sz="1400">
                <a:latin typeface="Aptos"/>
                <a:cs typeface="Calibri"/>
              </a:rPr>
              <a:t>WSS course studied: Money and Banking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90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50B0466-A1F4-E482-1345-CF7BC29E8F2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28691" y="2456450"/>
            <a:ext cx="5073091" cy="2866276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"Warwick proved to be a milestone in my life. From an academic perspective, it developed a critic spirit that has enhance my learning approach.</a:t>
            </a:r>
          </a:p>
          <a:p>
            <a:pPr>
              <a:spcAft>
                <a:spcPts val="600"/>
              </a:spcAft>
            </a:pPr>
            <a:endParaRPr lang="en-US" sz="2000"/>
          </a:p>
          <a:p>
            <a:pPr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It offers you the chance to create lifetime memories, but it’s ultimately up to you to seize this opportunity and make it truly transformative."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F1E3D7-C6AC-521D-226D-320D0CF56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What our students say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F397AFE-2578-C48F-BB01-1BC90BEB5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365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C2E66-38AD-7542-8643-EFC135508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8CC36C8-3C2C-359F-BD3B-F686ADFF83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80998" y="5779462"/>
            <a:ext cx="1330540" cy="54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1C3187AC-4A49-E88D-AE45-B961321E2C4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8EEE28-4A13-8D04-FB55-E7EFD0FDE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1" y="648131"/>
            <a:ext cx="10036175" cy="383503"/>
          </a:xfrm>
        </p:spPr>
        <p:txBody>
          <a:bodyPr/>
          <a:lstStyle/>
          <a:p>
            <a:r>
              <a:rPr lang="en-GB"/>
              <a:t>2026 Fees and Admissions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C2B43D-EA7B-C843-150A-5C31D368BBD8}"/>
              </a:ext>
            </a:extLst>
          </p:cNvPr>
          <p:cNvSpPr txBox="1">
            <a:spLocks/>
          </p:cNvSpPr>
          <p:nvPr/>
        </p:nvSpPr>
        <p:spPr>
          <a:xfrm>
            <a:off x="333831" y="1401563"/>
            <a:ext cx="5929195" cy="429188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>
                <a:latin typeface="Aptos"/>
                <a:cs typeface="Calibri"/>
              </a:rPr>
              <a:t>Application will close 29 May 2026</a:t>
            </a:r>
          </a:p>
          <a:p>
            <a:endParaRPr lang="en-GB" sz="1600"/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Applications made online, via our website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Short application form to gather personal details and education history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Courses are taught at different levels, some courses will have prerequisites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No English tests required – we assess your English based on your correspondence with us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We aim to make a decision and respond to your application within 3-5 working days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If a visa is required, we will issue a visa invitation letter after the deposit payment </a:t>
            </a:r>
            <a:r>
              <a:rPr lang="en-GB" sz="1200" b="0">
                <a:latin typeface="Aptos"/>
                <a:cs typeface="Calibri"/>
              </a:rPr>
              <a:t>(</a:t>
            </a:r>
            <a:r>
              <a:rPr lang="en-GB" sz="1200" b="0">
                <a:latin typeface="Aptos"/>
                <a:ea typeface="Calibri"/>
                <a:cs typeface="Calibri"/>
              </a:rPr>
              <a:t>A £1,000 deposit (or full payment) will be required to secure your place on the Warwick Summer School - this deposit is included in the overall tuition fees).</a:t>
            </a:r>
            <a:endParaRPr lang="en-GB" sz="1200">
              <a:latin typeface="Aptos"/>
              <a:ea typeface="Calibri"/>
            </a:endParaRPr>
          </a:p>
          <a:p>
            <a:endParaRPr lang="en-GB" sz="1600"/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925A5F16-7197-42A0-81D8-CCEBEF75F9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1165515"/>
              </p:ext>
            </p:extLst>
          </p:nvPr>
        </p:nvGraphicFramePr>
        <p:xfrm>
          <a:off x="6486525" y="1751671"/>
          <a:ext cx="5487909" cy="3351439"/>
        </p:xfrm>
        <a:graphic>
          <a:graphicData uri="http://schemas.openxmlformats.org/drawingml/2006/table">
            <a:tbl>
              <a:tblPr firstRow="1" bandRow="1">
                <a:effectLst/>
                <a:tableStyleId>{638B1855-1B75-4FBE-930C-398BA8C253C6}</a:tableStyleId>
              </a:tblPr>
              <a:tblGrid>
                <a:gridCol w="2276952">
                  <a:extLst>
                    <a:ext uri="{9D8B030D-6E8A-4147-A177-3AD203B41FA5}">
                      <a16:colId xmlns:a16="http://schemas.microsoft.com/office/drawing/2014/main" val="3299424875"/>
                    </a:ext>
                  </a:extLst>
                </a:gridCol>
                <a:gridCol w="1645868">
                  <a:extLst>
                    <a:ext uri="{9D8B030D-6E8A-4147-A177-3AD203B41FA5}">
                      <a16:colId xmlns:a16="http://schemas.microsoft.com/office/drawing/2014/main" val="2561357671"/>
                    </a:ext>
                  </a:extLst>
                </a:gridCol>
                <a:gridCol w="1565089">
                  <a:extLst>
                    <a:ext uri="{9D8B030D-6E8A-4147-A177-3AD203B41FA5}">
                      <a16:colId xmlns:a16="http://schemas.microsoft.com/office/drawing/2014/main" val="4198074505"/>
                    </a:ext>
                  </a:extLst>
                </a:gridCol>
              </a:tblGrid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Rate*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 Rate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850418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Tuition Fee</a:t>
                      </a:r>
                      <a:endParaRPr lang="en-GB" sz="12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£3500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517123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Loyalty Discount**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£2975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8734565"/>
                  </a:ext>
                </a:extLst>
              </a:tr>
              <a:tr h="4649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Exploring British Culture Week  </a:t>
                      </a:r>
                      <a:endParaRPr kumimoji="0" lang="en-GB" sz="1200" b="1" i="0" u="none" strike="noStrike" kern="1200" noProof="0">
                        <a:solidFill>
                          <a:srgbClr val="0C0C0C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£2310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£2310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284118"/>
                  </a:ext>
                </a:extLst>
              </a:tr>
              <a:tr h="4649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Preparatory English</a:t>
                      </a:r>
                      <a:endParaRPr kumimoji="0" lang="en-US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£750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£750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978020"/>
                  </a:ext>
                </a:extLst>
              </a:tr>
              <a:tr h="5618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 Fee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(non-refundable)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6935303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3-week Accommodation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£901-£1747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£907-£1747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12205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A02DD8D-F28F-2AF3-7D8D-06F8EAF7CDAF}"/>
              </a:ext>
            </a:extLst>
          </p:cNvPr>
          <p:cNvSpPr txBox="1"/>
          <p:nvPr/>
        </p:nvSpPr>
        <p:spPr>
          <a:xfrm>
            <a:off x="6483143" y="5107820"/>
            <a:ext cx="5491291" cy="15619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000">
                <a:ea typeface="+mn-lt"/>
                <a:cs typeface="+mn-lt"/>
              </a:rPr>
              <a:t>*for any students in full-time education at any University or College worldwide.</a:t>
            </a:r>
            <a:endParaRPr lang="en-US" sz="1000"/>
          </a:p>
          <a:p>
            <a:r>
              <a:rPr lang="en-GB" sz="1000">
                <a:ea typeface="+mn-lt"/>
                <a:cs typeface="+mn-lt"/>
              </a:rPr>
              <a:t>**for Warwick Alumni, Warwick Students, Offer Holders, Summer School Alumni and Students at our partner institutions.</a:t>
            </a:r>
            <a:endParaRPr lang="en-GB" sz="1000"/>
          </a:p>
          <a:p>
            <a:endParaRPr lang="en-GB" sz="1200" b="1"/>
          </a:p>
          <a:p>
            <a:r>
              <a:rPr lang="en-GB" sz="1400" b="1"/>
              <a:t>Group booking discounts are available for institutions with 10+ students interested in joining the Warwick Summer School</a:t>
            </a:r>
            <a:br>
              <a:rPr lang="en-GB" sz="1200" b="1"/>
            </a:br>
            <a:br>
              <a:rPr lang="en-GB" sz="1200" b="1"/>
            </a:br>
            <a:endParaRPr lang="en-GB" sz="1200" b="1"/>
          </a:p>
        </p:txBody>
      </p:sp>
    </p:spTree>
    <p:extLst>
      <p:ext uri="{BB962C8B-B14F-4D97-AF65-F5344CB8AC3E}">
        <p14:creationId xmlns:p14="http://schemas.microsoft.com/office/powerpoint/2010/main" val="2114793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A long shot of a beach&#10;&#10;AI-generated content may be incorrect.">
            <a:extLst>
              <a:ext uri="{FF2B5EF4-FFF2-40B4-BE49-F238E27FC236}">
                <a16:creationId xmlns:a16="http://schemas.microsoft.com/office/drawing/2014/main" id="{51D59407-57E4-7B85-44B0-3E948E13030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Sara WSS 2025 video 2">
            <a:hlinkClick r:id="" action="ppaction://media"/>
            <a:extLst>
              <a:ext uri="{FF2B5EF4-FFF2-40B4-BE49-F238E27FC236}">
                <a16:creationId xmlns:a16="http://schemas.microsoft.com/office/drawing/2014/main" id="{FD34054B-6033-284F-322C-C40D66499F5F}"/>
              </a:ext>
            </a:extLst>
          </p:cNvPr>
          <p:cNvPicPr>
            <a:picLocks noGrp="1" noChangeAspect="1"/>
          </p:cNvPicPr>
          <p:nvPr>
            <p:ph sz="quarter" idx="19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525" y="0"/>
            <a:ext cx="12172950" cy="6858000"/>
          </a:xfrm>
        </p:spPr>
      </p:pic>
    </p:spTree>
    <p:extLst>
      <p:ext uri="{BB962C8B-B14F-4D97-AF65-F5344CB8AC3E}">
        <p14:creationId xmlns:p14="http://schemas.microsoft.com/office/powerpoint/2010/main" val="234003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41398-E35E-F1F1-9B4D-7E2581849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5DE0AAE-9AE5-5F79-6DD4-6E765092B3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9145" b="28521"/>
          <a:stretch>
            <a:fillRect/>
          </a:stretch>
        </p:blipFill>
        <p:spPr>
          <a:xfrm>
            <a:off x="20" y="10"/>
            <a:ext cx="12191980" cy="3445190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C817DC1-1EAA-5357-8F78-46EF7F50C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49" y="2719709"/>
            <a:ext cx="9526054" cy="1743682"/>
          </a:xfrm>
        </p:spPr>
        <p:txBody>
          <a:bodyPr/>
          <a:lstStyle/>
          <a:p>
            <a:r>
              <a:rPr lang="en-GB">
                <a:solidFill>
                  <a:schemeClr val="accent6">
                    <a:lumMod val="40000"/>
                    <a:lumOff val="60000"/>
                  </a:schemeClr>
                </a:solidFill>
                <a:latin typeface="Aptos"/>
                <a:cs typeface="Calibri"/>
              </a:rPr>
              <a:t>Thank you for listening</a:t>
            </a:r>
            <a:br>
              <a:rPr lang="en-GB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GB">
                <a:latin typeface="Aptos"/>
                <a:cs typeface="Calibri"/>
              </a:rPr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5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6017E-B865-281E-B76B-94450810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4DDC0C3E-6E70-6219-6726-33C735B78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38"/>
            <a:ext cx="4860000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Why Warwick?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7824F05-7CD8-9A47-DA43-DF3A88E1E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1077065"/>
            <a:ext cx="4860000" cy="564450"/>
          </a:xfrm>
        </p:spPr>
        <p:txBody>
          <a:bodyPr/>
          <a:lstStyle/>
          <a:p>
            <a:r>
              <a:rPr lang="en-GB"/>
              <a:t>The University of Warwick is a leading UK Russell Group University, widely recognised as a leader in research and education.</a:t>
            </a:r>
            <a:endParaRPr lang="en-GB">
              <a:ea typeface="Calibri"/>
              <a:cs typeface="Calibri"/>
            </a:endParaRPr>
          </a:p>
          <a:p>
            <a:endParaRPr lang="en-US"/>
          </a:p>
        </p:txBody>
      </p:sp>
      <p:pic>
        <p:nvPicPr>
          <p:cNvPr id="2" name="Picture Placeholder 8" descr="A building with a glass wall&#10;&#10;AI-generated content may be incorrect.">
            <a:extLst>
              <a:ext uri="{FF2B5EF4-FFF2-40B4-BE49-F238E27FC236}">
                <a16:creationId xmlns:a16="http://schemas.microsoft.com/office/drawing/2014/main" id="{DA8BF23C-EE17-59DD-74EE-D1C68B260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50"/>
          <a:stretch>
            <a:fillRect/>
          </a:stretch>
        </p:blipFill>
        <p:spPr>
          <a:xfrm>
            <a:off x="5981999" y="10"/>
            <a:ext cx="4554000" cy="68579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22" name="Slide Number Placeholder 29">
            <a:extLst>
              <a:ext uri="{FF2B5EF4-FFF2-40B4-BE49-F238E27FC236}">
                <a16:creationId xmlns:a16="http://schemas.microsoft.com/office/drawing/2014/main" id="{EBF48C1C-8BE2-1A3D-1650-0A4DA9A91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793" y="6230904"/>
            <a:ext cx="360000" cy="360000"/>
          </a:xfrm>
        </p:spPr>
        <p:txBody>
          <a:bodyPr wrap="square" anchor="b">
            <a:normAutofit/>
          </a:bodyPr>
          <a:lstStyle/>
          <a:p>
            <a:r>
              <a:rPr lang="en-GB"/>
              <a:t>2</a:t>
            </a:r>
          </a:p>
        </p:txBody>
      </p:sp>
      <p:grpSp>
        <p:nvGrpSpPr>
          <p:cNvPr id="15" name="Group 14" descr="Certificate Ribbon Icon">
            <a:extLst>
              <a:ext uri="{FF2B5EF4-FFF2-40B4-BE49-F238E27FC236}">
                <a16:creationId xmlns:a16="http://schemas.microsoft.com/office/drawing/2014/main" id="{AEBC2E73-FC7F-5031-2113-C1BF174C8F08}"/>
              </a:ext>
            </a:extLst>
          </p:cNvPr>
          <p:cNvGrpSpPr/>
          <p:nvPr/>
        </p:nvGrpSpPr>
        <p:grpSpPr>
          <a:xfrm>
            <a:off x="499733" y="2795305"/>
            <a:ext cx="741680" cy="741680"/>
            <a:chOff x="1505766" y="2583588"/>
            <a:chExt cx="741680" cy="7416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578C2B1-BD20-EDB5-E9A2-E092AE13798F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7" name="Graphic 16" descr="Ribbon outline">
              <a:extLst>
                <a:ext uri="{FF2B5EF4-FFF2-40B4-BE49-F238E27FC236}">
                  <a16:creationId xmlns:a16="http://schemas.microsoft.com/office/drawing/2014/main" id="{B0E243FA-C91E-E6DF-50D4-3D2C5DF52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9" name="Group 18" descr="Certificate Ribbon Icon">
            <a:extLst>
              <a:ext uri="{FF2B5EF4-FFF2-40B4-BE49-F238E27FC236}">
                <a16:creationId xmlns:a16="http://schemas.microsoft.com/office/drawing/2014/main" id="{4C08F086-CA18-78C9-51F1-8730FE8DD322}"/>
              </a:ext>
            </a:extLst>
          </p:cNvPr>
          <p:cNvGrpSpPr/>
          <p:nvPr/>
        </p:nvGrpSpPr>
        <p:grpSpPr>
          <a:xfrm>
            <a:off x="499733" y="3882162"/>
            <a:ext cx="741680" cy="741680"/>
            <a:chOff x="1505766" y="2583588"/>
            <a:chExt cx="741680" cy="74168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D96B848-9E95-8912-46DF-B4BCB90979B5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1" name="Graphic 30" descr="Ribbon outline">
              <a:extLst>
                <a:ext uri="{FF2B5EF4-FFF2-40B4-BE49-F238E27FC236}">
                  <a16:creationId xmlns:a16="http://schemas.microsoft.com/office/drawing/2014/main" id="{808D1277-36E5-08AF-2234-A714CB30C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36" name="Group 35" descr="Certificate Ribbon Icon">
            <a:extLst>
              <a:ext uri="{FF2B5EF4-FFF2-40B4-BE49-F238E27FC236}">
                <a16:creationId xmlns:a16="http://schemas.microsoft.com/office/drawing/2014/main" id="{E7588357-5903-324E-9CE1-F9B6A585CD8C}"/>
              </a:ext>
            </a:extLst>
          </p:cNvPr>
          <p:cNvGrpSpPr/>
          <p:nvPr/>
        </p:nvGrpSpPr>
        <p:grpSpPr>
          <a:xfrm>
            <a:off x="488893" y="4969019"/>
            <a:ext cx="741680" cy="741680"/>
            <a:chOff x="1505766" y="2583588"/>
            <a:chExt cx="741680" cy="74168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92BBC39-4A00-C070-40E0-1D8EA8BEB18B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8" name="Graphic 37" descr="Ribbon outline">
              <a:extLst>
                <a:ext uri="{FF2B5EF4-FFF2-40B4-BE49-F238E27FC236}">
                  <a16:creationId xmlns:a16="http://schemas.microsoft.com/office/drawing/2014/main" id="{FF3B9AAF-3A1B-02D0-21B2-0CB6A705E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BA92761-B119-3326-CA74-A744255507D9}"/>
              </a:ext>
            </a:extLst>
          </p:cNvPr>
          <p:cNvSpPr txBox="1"/>
          <p:nvPr/>
        </p:nvSpPr>
        <p:spPr>
          <a:xfrm>
            <a:off x="1466296" y="5057701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69</a:t>
            </a:r>
            <a:r>
              <a:rPr lang="en-GB" sz="2500" cap="all" spc="300" baseline="300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the world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QS World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1C09DE-F072-DC17-46FC-19DAED39EE94}"/>
              </a:ext>
            </a:extLst>
          </p:cNvPr>
          <p:cNvSpPr txBox="1"/>
          <p:nvPr/>
        </p:nvSpPr>
        <p:spPr>
          <a:xfrm>
            <a:off x="1466296" y="3924816"/>
            <a:ext cx="29972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22</a:t>
            </a:r>
            <a:r>
              <a:rPr lang="en-GB" sz="2500" cap="all" spc="300" baseline="300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ND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EUROPE 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100" b="0" i="0" u="none" strike="noStrike" kern="1200" cap="all" spc="30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QS WORLD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3C629F5-863A-0CAC-4722-5810AF651227}"/>
              </a:ext>
            </a:extLst>
          </p:cNvPr>
          <p:cNvSpPr txBox="1"/>
          <p:nvPr/>
        </p:nvSpPr>
        <p:spPr>
          <a:xfrm>
            <a:off x="1466296" y="2842980"/>
            <a:ext cx="3958093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8th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the UK 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GUARDIAN University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367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EEE59-016D-8D62-8993-F13BED4C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381AFB55-4D03-7127-A9A2-90423D66D594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499733" y="3179149"/>
            <a:ext cx="6978650" cy="2468562"/>
          </a:xfrm>
        </p:spPr>
        <p:txBody>
          <a:bodyPr vert="horz" wrap="square" lIns="0" tIns="45720" rIns="91440" bIns="45720" rtlCol="0" anchor="t">
            <a:noAutofit/>
          </a:bodyPr>
          <a:lstStyle/>
          <a:p>
            <a:pPr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endParaRPr lang="en-GB" sz="1400">
              <a:latin typeface="Aptos"/>
              <a:cs typeface="Calibri"/>
            </a:endParaRP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Quality teaching across a range of courses, taught at different levels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Guest speakers from across the public and private sectors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Live on our beautiful campus in the Heart of England, accommodation and catering options to suit different budgets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Fun and engaging social and cultural programme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Lots of local places of interest - London just a short train journey away!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Community atmosphere and internationally diverse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Optional additional week focused on Exploring British Culture or Preparatory English 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8CE97F4-7D86-ABE9-A098-72C511535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794700"/>
            <a:ext cx="6542513" cy="1806905"/>
          </a:xfrm>
        </p:spPr>
        <p:txBody>
          <a:bodyPr wrap="square" anchor="t">
            <a:normAutofit/>
          </a:bodyPr>
          <a:lstStyle/>
          <a:p>
            <a:r>
              <a:rPr lang="en-US" sz="6100"/>
              <a:t>Why Spend Summer With Us?</a:t>
            </a:r>
          </a:p>
        </p:txBody>
      </p:sp>
      <p:pic>
        <p:nvPicPr>
          <p:cNvPr id="3" name="Picture Placeholder 2" descr="Two women holding papers and posing for a photo&#10;&#10;AI-generated content may be incorrect.">
            <a:extLst>
              <a:ext uri="{FF2B5EF4-FFF2-40B4-BE49-F238E27FC236}">
                <a16:creationId xmlns:a16="http://schemas.microsoft.com/office/drawing/2014/main" id="{E221E867-81FA-9370-FFC0-5A9630853A3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636" r="2636"/>
          <a:stretch/>
        </p:blipFill>
        <p:spPr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E3FD921C-1180-6F5D-957C-A8263BA204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85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6">
            <a:extLst>
              <a:ext uri="{FF2B5EF4-FFF2-40B4-BE49-F238E27FC236}">
                <a16:creationId xmlns:a16="http://schemas.microsoft.com/office/drawing/2014/main" id="{D1F28033-1734-D02C-1AA6-1AECBD77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rmAutofit/>
          </a:bodyPr>
          <a:lstStyle/>
          <a:p>
            <a:r>
              <a:rPr lang="en-GB" sz="2900"/>
              <a:t>Warwick Summer School 2026 – Course Options</a:t>
            </a:r>
            <a:endParaRPr lang="en-US" sz="2900"/>
          </a:p>
        </p:txBody>
      </p:sp>
      <p:pic>
        <p:nvPicPr>
          <p:cNvPr id="52" name="Picture 51" descr="A person standing in front of a table with people sitting in front of them&#10;&#10;AI-generated content may be incorrect.">
            <a:extLst>
              <a:ext uri="{FF2B5EF4-FFF2-40B4-BE49-F238E27FC236}">
                <a16:creationId xmlns:a16="http://schemas.microsoft.com/office/drawing/2014/main" id="{6AA1948A-1D25-2331-2F59-47333234DE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72" r="12828" b="2"/>
          <a:stretch>
            <a:fillRect/>
          </a:stretch>
        </p:blipFill>
        <p:spPr>
          <a:xfrm>
            <a:off x="499733" y="1112605"/>
            <a:ext cx="5405767" cy="4517300"/>
          </a:xfrm>
          <a:prstGeom prst="rect">
            <a:avLst/>
          </a:prstGeom>
          <a:noFill/>
        </p:spPr>
      </p:pic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7BED22EF-EC4D-6B4A-7254-9221DFAE3B0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86500" y="1112605"/>
            <a:ext cx="4417227" cy="4352544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International</a:t>
            </a:r>
            <a:r>
              <a:rPr lang="en-US" sz="1500" kern="1200" dirty="0">
                <a:latin typeface="Aptos"/>
                <a:cs typeface="Calibri"/>
              </a:rPr>
              <a:t> Business and </a:t>
            </a:r>
            <a:r>
              <a:rPr lang="en-US" sz="1500" dirty="0">
                <a:latin typeface="Aptos"/>
                <a:cs typeface="Calibri"/>
              </a:rPr>
              <a:t>Finance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Global Finance, Money</a:t>
            </a:r>
            <a:r>
              <a:rPr lang="en-US" sz="1500" kern="1200" dirty="0">
                <a:latin typeface="Aptos"/>
                <a:cs typeface="Calibri"/>
              </a:rPr>
              <a:t> and </a:t>
            </a:r>
            <a:r>
              <a:rPr lang="en-US" sz="1500" dirty="0">
                <a:latin typeface="Aptos"/>
                <a:cs typeface="Calibri"/>
              </a:rPr>
              <a:t>Banking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Strategic</a:t>
            </a:r>
            <a:r>
              <a:rPr lang="en-US" sz="1500" kern="1200" dirty="0">
                <a:latin typeface="Aptos"/>
                <a:cs typeface="Calibri"/>
              </a:rPr>
              <a:t> </a:t>
            </a:r>
            <a:r>
              <a:rPr lang="en-US" sz="1500" dirty="0">
                <a:latin typeface="Aptos"/>
                <a:cs typeface="Calibri"/>
              </a:rPr>
              <a:t>Management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Communications</a:t>
            </a:r>
            <a:r>
              <a:rPr lang="en-US" sz="1500" kern="1200" dirty="0">
                <a:latin typeface="Aptos"/>
                <a:cs typeface="Calibri"/>
              </a:rPr>
              <a:t> and </a:t>
            </a:r>
            <a:r>
              <a:rPr lang="en-US" sz="1500" dirty="0">
                <a:latin typeface="Aptos"/>
                <a:cs typeface="Calibri"/>
              </a:rPr>
              <a:t>Marketing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Common</a:t>
            </a:r>
            <a:r>
              <a:rPr lang="en-US" sz="1500" kern="1200" dirty="0">
                <a:latin typeface="Aptos"/>
                <a:cs typeface="Calibri"/>
              </a:rPr>
              <a:t> Law Contracts, Arbitration and </a:t>
            </a:r>
            <a:r>
              <a:rPr lang="en-US" sz="1500" dirty="0">
                <a:latin typeface="Aptos"/>
                <a:cs typeface="Calibri"/>
              </a:rPr>
              <a:t>Advocacy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International</a:t>
            </a:r>
            <a:r>
              <a:rPr lang="en-US" sz="1500" kern="1200" dirty="0">
                <a:latin typeface="Aptos"/>
                <a:cs typeface="Calibri"/>
              </a:rPr>
              <a:t> Relations, Security and </a:t>
            </a:r>
            <a:r>
              <a:rPr lang="en-US" sz="1500" dirty="0">
                <a:latin typeface="Aptos"/>
                <a:cs typeface="Calibri"/>
              </a:rPr>
              <a:t>Development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Global</a:t>
            </a:r>
            <a:r>
              <a:rPr lang="en-US" sz="1500" kern="1200" dirty="0">
                <a:latin typeface="Aptos"/>
                <a:cs typeface="Calibri"/>
              </a:rPr>
              <a:t> Connections: Institutions, Mobilities and </a:t>
            </a:r>
            <a:r>
              <a:rPr lang="en-US" sz="1500" dirty="0">
                <a:latin typeface="Aptos"/>
                <a:cs typeface="Calibri"/>
              </a:rPr>
              <a:t>Cultures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Artificial</a:t>
            </a:r>
            <a:r>
              <a:rPr lang="en-US" sz="1500" kern="1200" dirty="0">
                <a:latin typeface="Aptos"/>
                <a:cs typeface="Calibri"/>
              </a:rPr>
              <a:t> Intelligence: A Practical </a:t>
            </a:r>
            <a:r>
              <a:rPr lang="en-US" sz="1500" dirty="0">
                <a:latin typeface="Aptos"/>
                <a:cs typeface="Calibri"/>
              </a:rPr>
              <a:t>Introduction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Data</a:t>
            </a:r>
            <a:r>
              <a:rPr lang="en-US" sz="1500" kern="1200" dirty="0">
                <a:latin typeface="Aptos"/>
                <a:cs typeface="Calibri"/>
              </a:rPr>
              <a:t> Science and Machine Learning: The </a:t>
            </a:r>
            <a:r>
              <a:rPr lang="en-US" sz="1500" dirty="0">
                <a:latin typeface="Aptos"/>
                <a:cs typeface="Calibri"/>
              </a:rPr>
              <a:t>Fundamentals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Engineering</a:t>
            </a:r>
            <a:endParaRPr lang="en-US" dirty="0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dirty="0">
                <a:latin typeface="Aptos"/>
                <a:cs typeface="Calibri"/>
              </a:rPr>
              <a:t>Pre-PHD</a:t>
            </a:r>
            <a:endParaRPr lang="en-US" kern="1200" dirty="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C1DE2FA1-EAB6-4C82-0A6B-8A6CF0490C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30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B04BFA8D-D81D-84CE-175D-E4368DBD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38"/>
            <a:ext cx="4860000" cy="383503"/>
          </a:xfrm>
        </p:spPr>
        <p:txBody>
          <a:bodyPr/>
          <a:lstStyle/>
          <a:p>
            <a:r>
              <a:rPr lang="en-GB"/>
              <a:t>Teaching and Assessment</a:t>
            </a:r>
            <a:endParaRPr lang="en-US"/>
          </a:p>
        </p:txBody>
      </p:sp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DCEA4360-30AB-B118-DEC0-0F63D4085C40}"/>
              </a:ext>
            </a:extLst>
          </p:cNvPr>
          <p:cNvSpPr txBox="1">
            <a:spLocks/>
          </p:cNvSpPr>
          <p:nvPr/>
        </p:nvSpPr>
        <p:spPr>
          <a:xfrm>
            <a:off x="499733" y="1223165"/>
            <a:ext cx="5319266" cy="4523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60 hours of teaching including lectures, seminars/workshops, revision, study groups and guest lectures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Dedicated team of teachers, bespoke syllabi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Optional assessment for all students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Certificate of attendance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Transcript of results for assessments (mid-September)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Modules are equivalent to 7.5 ECTS and 3 US credits – many students use the course to transfer credit to their home institution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Experienced programme team and teaching support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Excellent teaching facilities across the Warwick campus</a:t>
            </a:r>
          </a:p>
          <a:p>
            <a:pPr>
              <a:lnSpc>
                <a:spcPct val="105000"/>
              </a:lnSpc>
              <a:spcAft>
                <a:spcPts val="600"/>
              </a:spcAft>
              <a:buClr>
                <a:srgbClr val="000000"/>
              </a:buClr>
              <a:defRPr/>
            </a:pPr>
            <a:endParaRPr lang="en-GB" sz="1600" b="0" i="0" kern="1200" spc="30" baseline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DEC08AF-A327-DCA4-B4D4-10173CD96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vert="horz" wrap="square" lIns="0" tIns="0" rIns="0" bIns="0" rtlCol="0" anchor="b">
            <a:normAutofit/>
          </a:bodyPr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5" name="Picture Placeholder 14" descr="A group of people sitting in a lecture hall&#10;&#10;AI-generated content may be incorrect.">
            <a:extLst>
              <a:ext uri="{FF2B5EF4-FFF2-40B4-BE49-F238E27FC236}">
                <a16:creationId xmlns:a16="http://schemas.microsoft.com/office/drawing/2014/main" id="{F6F5DC4B-B67C-8E8F-3667-D50620026DC5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rcRect r="4151" b="2"/>
          <a:stretch>
            <a:fillRect/>
          </a:stretch>
        </p:blipFill>
        <p:spPr>
          <a:xfrm>
            <a:off x="7125336" y="0"/>
            <a:ext cx="3319992" cy="2437122"/>
          </a:xfrm>
          <a:prstGeom prst="rect">
            <a:avLst/>
          </a:prstGeom>
          <a:noFill/>
        </p:spPr>
      </p:pic>
      <p:pic>
        <p:nvPicPr>
          <p:cNvPr id="21" name="Picture 20" descr="A group of people sitting in chairs in front of a screen&#10;&#10;AI-generated content may be incorrect.">
            <a:extLst>
              <a:ext uri="{FF2B5EF4-FFF2-40B4-BE49-F238E27FC236}">
                <a16:creationId xmlns:a16="http://schemas.microsoft.com/office/drawing/2014/main" id="{5759AFED-C46F-3CC4-7DC6-35AE494B9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532" y="4635600"/>
            <a:ext cx="3333600" cy="2222400"/>
          </a:xfrm>
          <a:prstGeom prst="rect">
            <a:avLst/>
          </a:prstGeom>
        </p:spPr>
      </p:pic>
      <p:pic>
        <p:nvPicPr>
          <p:cNvPr id="3" name="Picture 2" descr="A person standing in front of a group of people in a room&#10;&#10;AI-generated content may be incorrect.">
            <a:extLst>
              <a:ext uri="{FF2B5EF4-FFF2-40B4-BE49-F238E27FC236}">
                <a16:creationId xmlns:a16="http://schemas.microsoft.com/office/drawing/2014/main" id="{68B8E280-4EBE-6ED3-22C2-4FD654E8C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392" y="2425161"/>
            <a:ext cx="3333882" cy="22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1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3" descr="A person in a white jacket&#10;&#10;AI-generated content may be incorrect.">
            <a:extLst>
              <a:ext uri="{FF2B5EF4-FFF2-40B4-BE49-F238E27FC236}">
                <a16:creationId xmlns:a16="http://schemas.microsoft.com/office/drawing/2014/main" id="{E9FF8FF2-D342-F6A6-740A-9DEAFA586E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"/>
          <a:stretch>
            <a:fillRect/>
          </a:stretch>
        </p:blipFill>
        <p:spPr>
          <a:xfrm>
            <a:off x="5981999" y="10"/>
            <a:ext cx="4554000" cy="68579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09481-8B82-9AEB-5DB3-AAD2C63F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Guest Speakers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A1E90-2A0E-9340-4498-22B230D08C0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14526"/>
            <a:ext cx="4860001" cy="4184475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1600" kern="1200"/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Nobel Prize Winning Economist, Professor George Akerlof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BBC Broadcaster and Journalist, Satnam Rana-Grindley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Award Winning Entrepreneur, Priya Lakhani, OBE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 Cabinet Secretary, Lord Gus O’Donnell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 Home Secretary (and current Minister for Skills), Jacqui Smith MP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Former-CEO and Founder of UK's National Cyber Security Centre, Professor Ciaran Martin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Team GB Paralympian, Kare </a:t>
            </a:r>
            <a:r>
              <a:rPr lang="en-US" sz="1600" kern="1200" err="1">
                <a:latin typeface="Aptos"/>
                <a:cs typeface="Calibri"/>
              </a:rPr>
              <a:t>Adenegan</a:t>
            </a:r>
            <a:r>
              <a:rPr lang="en-US" sz="1600" kern="1200">
                <a:latin typeface="Aptos"/>
                <a:cs typeface="Calibri"/>
              </a:rPr>
              <a:t> 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1600" kern="1200"/>
          </a:p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1600" kern="1200">
                <a:latin typeface="Aptos"/>
                <a:cs typeface="Calibri"/>
              </a:rPr>
              <a:t>Our 2026 guest speakers will be announced in early 2026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F9EE17A-1267-25DD-F87A-2C8FDE371A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2" y="1408771"/>
            <a:ext cx="4860002" cy="564450"/>
          </a:xfrm>
        </p:spPr>
        <p:txBody>
          <a:bodyPr/>
          <a:lstStyle/>
          <a:p>
            <a:r>
              <a:rPr lang="en-US">
                <a:latin typeface="Aptos"/>
                <a:cs typeface="Calibri"/>
              </a:rPr>
              <a:t>Previous guest speakers have included: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7791BA-9C5E-2818-F39F-10D64FBB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36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4E5C9A6E-DCD2-B761-1ED4-21A1C955A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383503"/>
          </a:xfrm>
        </p:spPr>
        <p:txBody>
          <a:bodyPr/>
          <a:lstStyle/>
          <a:p>
            <a:r>
              <a:rPr lang="en-GB"/>
              <a:t>Social Programme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76E50-BECD-BF4D-7F5D-2F000409D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Placeholder 5" descr="Two women holding papers and posing for a photo&#10;&#10;AI-generated content may be incorrect.">
            <a:extLst>
              <a:ext uri="{FF2B5EF4-FFF2-40B4-BE49-F238E27FC236}">
                <a16:creationId xmlns:a16="http://schemas.microsoft.com/office/drawing/2014/main" id="{2E9CC73F-6C1C-E73E-1313-9E876B4956B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97" r="197"/>
          <a:stretch>
            <a:fillRect/>
          </a:stretch>
        </p:blipFill>
        <p:spPr>
          <a:xfrm>
            <a:off x="5981999" y="0"/>
            <a:ext cx="4554000" cy="6858000"/>
          </a:xfr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50EFD4D-0B20-1315-73A6-73ADC2A49B1D}"/>
              </a:ext>
            </a:extLst>
          </p:cNvPr>
          <p:cNvSpPr txBox="1">
            <a:spLocks/>
          </p:cNvSpPr>
          <p:nvPr/>
        </p:nvSpPr>
        <p:spPr>
          <a:xfrm>
            <a:off x="499733" y="1295541"/>
            <a:ext cx="4406069" cy="4527459"/>
          </a:xfrm>
          <a:prstGeom prst="rect">
            <a:avLst/>
          </a:prstGeom>
        </p:spPr>
        <p:txBody>
          <a:bodyPr vert="horz" lIns="91440" tIns="45720" rIns="91440" bIns="45720" numCol="1" spcCol="36000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GB" sz="1800" b="1">
                <a:latin typeface="Calibri"/>
                <a:ea typeface="Calibri"/>
                <a:cs typeface="Arial"/>
              </a:rPr>
              <a:t>The Summer School tuition fee includes the following social elements:</a:t>
            </a:r>
            <a:br>
              <a:rPr lang="en-GB" sz="1800" b="1">
                <a:latin typeface="Calibri"/>
                <a:cs typeface="Arial" charset="0"/>
              </a:rPr>
            </a:br>
            <a:endParaRPr lang="en-GB" sz="1800" b="1">
              <a:latin typeface="Calibri"/>
              <a:ea typeface="Calibri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Meet and Greet BBQ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Three-course Welcome Dinner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Pub Quiz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Curry, Karaoke and Disco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Summer School Fun Day</a:t>
            </a:r>
            <a:endParaRPr lang="en-GB" sz="1800">
              <a:latin typeface="Calibri"/>
              <a:ea typeface="Calibri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Farewell Reception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Sports activities – badminton and football</a:t>
            </a:r>
          </a:p>
          <a:p>
            <a:endParaRPr lang="en-GB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6FD2B-13A1-4CB3-03A0-6ED8809189BA}"/>
              </a:ext>
            </a:extLst>
          </p:cNvPr>
          <p:cNvSpPr txBox="1"/>
          <p:nvPr/>
        </p:nvSpPr>
        <p:spPr>
          <a:xfrm>
            <a:off x="292343" y="5391009"/>
            <a:ext cx="5448581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/>
              <a:t>Optional trips in 2025 included London, Oxford, Cotswolds/Bath </a:t>
            </a:r>
          </a:p>
          <a:p>
            <a:r>
              <a:rPr lang="en-GB" sz="1400"/>
              <a:t>(</a:t>
            </a:r>
            <a:r>
              <a:rPr lang="en-GB" sz="1400" b="0"/>
              <a:t>additional fee)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907534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4FDD7CC4-1D9B-D6B6-FD36-C3FC64E74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Autofit/>
          </a:bodyPr>
          <a:lstStyle/>
          <a:p>
            <a:r>
              <a:rPr lang="en-GB"/>
              <a:t>Campus and Accommodation</a:t>
            </a:r>
          </a:p>
        </p:txBody>
      </p:sp>
      <p:sp>
        <p:nvSpPr>
          <p:cNvPr id="30" name="Slide Number Placeholder 2">
            <a:extLst>
              <a:ext uri="{FF2B5EF4-FFF2-40B4-BE49-F238E27FC236}">
                <a16:creationId xmlns:a16="http://schemas.microsoft.com/office/drawing/2014/main" id="{5B9B72C7-2114-6C1A-63E5-F4AA94893A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99390A8-7B98-A47E-D1A0-F36B6A92A8F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99734" y="1252727"/>
            <a:ext cx="5405767" cy="4643247"/>
          </a:xfrm>
        </p:spPr>
        <p:txBody>
          <a:bodyPr vert="horz" lIns="91440" tIns="45720" rIns="91440" bIns="45720" numCol="1" spcCol="360000" rtlCol="0" anchor="t">
            <a:noAutofit/>
          </a:bodyPr>
          <a:lstStyle/>
          <a:p>
            <a:pPr fontAlgn="base">
              <a:spcAft>
                <a:spcPts val="1200"/>
              </a:spcAft>
            </a:pPr>
            <a:r>
              <a:rPr lang="en-US" sz="1500" b="1" kern="1200">
                <a:latin typeface="Aptos"/>
                <a:cs typeface="Calibri"/>
              </a:rPr>
              <a:t>Campus</a:t>
            </a:r>
          </a:p>
          <a:p>
            <a:pPr marL="285750" indent="-285750" fontAlgn="base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World-class campus with outstanding teaching and learning spaces, a 24-hour library, Arts </a:t>
            </a:r>
            <a:r>
              <a:rPr lang="en-US" sz="1500" kern="1200" err="1">
                <a:latin typeface="Aptos"/>
                <a:cs typeface="Calibri"/>
              </a:rPr>
              <a:t>centre</a:t>
            </a:r>
            <a:r>
              <a:rPr lang="en-US" sz="1500" kern="1200">
                <a:latin typeface="Aptos"/>
                <a:cs typeface="Calibri"/>
              </a:rPr>
              <a:t> and cinema, sports and wellness hub, restaurants and cafes, and many green spaces including lakes, woodland and open fields</a:t>
            </a:r>
          </a:p>
          <a:p>
            <a:pPr marL="285750" indent="-285750" fontAlgn="base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500">
                <a:latin typeface="Aptos"/>
                <a:cs typeface="Calibri"/>
              </a:rPr>
              <a:t>Close to major cities and small tourist towns</a:t>
            </a:r>
            <a:endParaRPr lang="en-US" sz="1500" kern="1200">
              <a:latin typeface="Aptos"/>
              <a:cs typeface="Calibri"/>
            </a:endParaRPr>
          </a:p>
          <a:p>
            <a:pPr fontAlgn="base">
              <a:spcAft>
                <a:spcPts val="1200"/>
              </a:spcAft>
            </a:pPr>
            <a:r>
              <a:rPr lang="en-US" sz="1500" b="1" kern="1200">
                <a:latin typeface="Aptos"/>
                <a:cs typeface="Calibri"/>
              </a:rPr>
              <a:t>Accommodation options (payable separately)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Room only | Bed and breakfast | Dinner, Bed and Breakfast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Halls include options with en-suite bathrooms and shared bathrooms. Prices to suit all budgets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Halls are on campus and walking distance to all facilities (can also hire bikes)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Gym and Swim access to Sports Centre included in accommodation price</a:t>
            </a:r>
          </a:p>
          <a:p>
            <a:endParaRPr lang="en-US" sz="1400" kern="1200"/>
          </a:p>
        </p:txBody>
      </p:sp>
      <p:pic>
        <p:nvPicPr>
          <p:cNvPr id="12" name="Picture Placeholder 6" descr="A building with a curved roof&#10;&#10;Description automatically generated">
            <a:extLst>
              <a:ext uri="{FF2B5EF4-FFF2-40B4-BE49-F238E27FC236}">
                <a16:creationId xmlns:a16="http://schemas.microsoft.com/office/drawing/2014/main" id="{EA223EEB-12FC-5293-646E-81817F43E2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100" b="2"/>
          <a:stretch>
            <a:fillRect/>
          </a:stretch>
        </p:blipFill>
        <p:spPr>
          <a:xfrm>
            <a:off x="6286500" y="1112605"/>
            <a:ext cx="5405767" cy="4352544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8E5DAB30-B2EB-1647-B775-5CF5F9A4C2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5" name="Slide Number Placeholder 4" hidden="1">
            <a:extLst>
              <a:ext uri="{FF2B5EF4-FFF2-40B4-BE49-F238E27FC236}">
                <a16:creationId xmlns:a16="http://schemas.microsoft.com/office/drawing/2014/main" id="{F9469AFA-CFAE-58A5-290E-B4BD0F043A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46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15E80-5FE8-B38A-0E7E-66F2C16FE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F6A927B-E83F-FA97-ADDA-6006CDD27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rmAutofit/>
          </a:bodyPr>
          <a:lstStyle/>
          <a:p>
            <a:r>
              <a:rPr lang="en-GB"/>
              <a:t>Exploring British Culture</a:t>
            </a:r>
            <a:endParaRPr lang="en-US"/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8DA73F93-7C3C-E010-8E44-BDC586604D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" name="Picture Placeholder 5" descr="A group of people walking on a sidewalk&#10;&#10;Description automatically generated">
            <a:extLst>
              <a:ext uri="{FF2B5EF4-FFF2-40B4-BE49-F238E27FC236}">
                <a16:creationId xmlns:a16="http://schemas.microsoft.com/office/drawing/2014/main" id="{0BDB7E85-27B9-31EB-285F-028BF454A8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49" r="8551" b="2"/>
          <a:stretch>
            <a:fillRect/>
          </a:stretch>
        </p:blipFill>
        <p:spPr>
          <a:xfrm>
            <a:off x="499733" y="1112605"/>
            <a:ext cx="5405767" cy="4352544"/>
          </a:xfrm>
          <a:prstGeom prst="rect">
            <a:avLst/>
          </a:prstGeom>
          <a:noFill/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A351AB10-F03B-F1C6-35E8-6D7BF30D7033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0" y="1112605"/>
            <a:ext cx="5405767" cy="4352544"/>
          </a:xfrm>
        </p:spPr>
        <p:txBody>
          <a:bodyPr vert="horz" lIns="0" tIns="45720" rIns="91440" bIns="45720" rtlCol="0" anchor="t">
            <a:normAutofit lnSpcReduction="10000"/>
          </a:bodyPr>
          <a:lstStyle/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An additional week giving the opportunity to live on campus, study and explore the UK ahead of the main Warwick Summer School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16 hours of teaching and Business Enterprise project work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Key themes include Shakespeare, British history, and politics in the UK, all supported by excellent teaching from Warwick staff and with a relevant field trip for each theme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Includes an overnight stay in London and day trips to Oxford and Stratford-upon-Avon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Student ambassadors support this programme, living alongside you for a week and joining you on trips and social activities 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Offered on a half board basis – accommodation and catering included in the fee (£2310)</a:t>
            </a:r>
            <a:endParaRPr lang="en-GB">
              <a:ea typeface="Calibri"/>
              <a:cs typeface="Calibri"/>
            </a:endParaRP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Limited places available</a:t>
            </a:r>
          </a:p>
        </p:txBody>
      </p:sp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C84AA5CA-FA9B-3B0F-A4EE-790B63285BC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FFED660-3081-1620-1FBE-1EB47D9F6554}"/>
              </a:ext>
            </a:extLst>
          </p:cNvPr>
          <p:cNvSpPr txBox="1">
            <a:spLocks/>
          </p:cNvSpPr>
          <p:nvPr/>
        </p:nvSpPr>
        <p:spPr>
          <a:xfrm>
            <a:off x="679733" y="5655649"/>
            <a:ext cx="4938642" cy="8191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Students joining this week will receive a 25% discount on the main Summer School tuition fee</a:t>
            </a:r>
          </a:p>
          <a:p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452315672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6" ma:contentTypeDescription="Create a new document." ma:contentTypeScope="" ma:versionID="25fd42897443732287847eebb0093754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210f3bc2a359873c63edec1fa179b2ec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99F2F-53D8-4F04-89F8-F8961CB59FBC}">
  <ds:schemaRefs>
    <ds:schemaRef ds:uri="1b726ae5-efc6-4001-9296-3a0a1a72f713"/>
    <ds:schemaRef ds:uri="729382d1-7c50-4c8e-8a9a-2ddbb867d1f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7A5551-BB9E-4960-8F7E-7C59A99788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9382d1-7c50-4c8e-8a9a-2ddbb867d1f5"/>
    <ds:schemaRef ds:uri="1b726ae5-efc6-4001-9296-3a0a1a72f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1</Notes>
  <HiddenSlides>0</HiddenSlide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Warwick Summer School 2026</vt:lpstr>
      <vt:lpstr>Why Warwick?</vt:lpstr>
      <vt:lpstr>Why Spend Summer With Us?</vt:lpstr>
      <vt:lpstr>Warwick Summer School 2026 – Course Options</vt:lpstr>
      <vt:lpstr>Teaching and Assessment</vt:lpstr>
      <vt:lpstr>Guest Speakers</vt:lpstr>
      <vt:lpstr>Social Programme</vt:lpstr>
      <vt:lpstr>Campus and Accommodation</vt:lpstr>
      <vt:lpstr>Exploring British Culture</vt:lpstr>
      <vt:lpstr>PowerPoint Presentation</vt:lpstr>
      <vt:lpstr>What our students say</vt:lpstr>
      <vt:lpstr>2026 Fees and Admissions </vt:lpstr>
      <vt:lpstr>PowerPoint Presentation</vt:lpstr>
      <vt:lpstr>Thank you for listening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revision>14</cp:revision>
  <dcterms:created xsi:type="dcterms:W3CDTF">2025-03-11T16:19:18Z</dcterms:created>
  <dcterms:modified xsi:type="dcterms:W3CDTF">2025-12-11T16:49:01Z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0x0101009B27FA9E0A3CF74AABA2AD219AC619CA</vt:lpwstr>
  </property>
  <property fmtid="{D5CDD505-2E9C-101B-9397-08002B2CF9AE}" pid="3" name="MediaServiceImageTags">
    <vt:lpwstr/>
  </property>
</Properties>
</file>