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26" r:id="rId5"/>
    <p:sldId id="328" r:id="rId6"/>
    <p:sldId id="327" r:id="rId7"/>
    <p:sldId id="329" r:id="rId8"/>
    <p:sldId id="330" r:id="rId9"/>
    <p:sldId id="331" r:id="rId10"/>
    <p:sldId id="332" r:id="rId11"/>
    <p:sldId id="333" r:id="rId12"/>
    <p:sldId id="336" r:id="rId13"/>
    <p:sldId id="337" r:id="rId14"/>
    <p:sldId id="340" r:id="rId15"/>
    <p:sldId id="334" r:id="rId16"/>
    <p:sldId id="33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4769B3-7833-6092-D918-ABA6E8325BFE}" v="21" dt="2024-10-21T13:55:44.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1" d="100"/>
          <a:sy n="61" d="100"/>
        </p:scale>
        <p:origin x="142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8.xml"/><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6.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42134811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72004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5734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75790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88385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5536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3872308571"/>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89167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4449724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8280596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2367195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43798497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866310817"/>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65535039"/>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242469758"/>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52915826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15566477"/>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123358994"/>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0288348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362093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9582018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81470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0321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804782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30469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392218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13.xml"/><Relationship Id="rId4" Type="http://schemas.openxmlformats.org/officeDocument/2006/relationships/image" Target="../media/image28.jpg"/></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9.xml"/><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1.xml"/><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11.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ED540-A90B-5230-BEE1-D3A33E1D67CE}"/>
              </a:ext>
            </a:extLst>
          </p:cNvPr>
          <p:cNvSpPr>
            <a:spLocks noGrp="1"/>
          </p:cNvSpPr>
          <p:nvPr>
            <p:ph type="title"/>
          </p:nvPr>
        </p:nvSpPr>
        <p:spPr/>
        <p:txBody>
          <a:bodyPr/>
          <a:lstStyle/>
          <a:p>
            <a:r>
              <a:rPr lang="en-GB" dirty="0"/>
              <a:t>Warwick summer school</a:t>
            </a:r>
          </a:p>
        </p:txBody>
      </p:sp>
      <p:sp>
        <p:nvSpPr>
          <p:cNvPr id="3" name="Text Placeholder 2">
            <a:extLst>
              <a:ext uri="{FF2B5EF4-FFF2-40B4-BE49-F238E27FC236}">
                <a16:creationId xmlns:a16="http://schemas.microsoft.com/office/drawing/2014/main" id="{38C2C152-A22B-8B3D-AF1C-B6815BBDB6DC}"/>
              </a:ext>
            </a:extLst>
          </p:cNvPr>
          <p:cNvSpPr>
            <a:spLocks noGrp="1"/>
          </p:cNvSpPr>
          <p:nvPr>
            <p:ph type="body" sz="quarter" idx="13"/>
          </p:nvPr>
        </p:nvSpPr>
        <p:spPr>
          <a:xfrm>
            <a:off x="413583" y="4415844"/>
            <a:ext cx="5877781" cy="990600"/>
          </a:xfrm>
        </p:spPr>
        <p:txBody>
          <a:bodyPr vert="horz" lIns="91440" tIns="45720" rIns="91440" bIns="45720" rtlCol="0" anchor="t">
            <a:noAutofit/>
          </a:bodyPr>
          <a:lstStyle/>
          <a:p>
            <a:r>
              <a:rPr lang="en-GB" sz="2800" b="1" dirty="0"/>
              <a:t>The Summer to Inspire Your Future</a:t>
            </a:r>
            <a:endParaRPr lang="en-GB" sz="2800" b="1">
              <a:ea typeface="Calibri"/>
              <a:cs typeface="Calibri"/>
            </a:endParaRPr>
          </a:p>
          <a:p>
            <a:r>
              <a:rPr lang="en-GB" b="1" dirty="0"/>
              <a:t>13 July – 2 August 2025</a:t>
            </a:r>
            <a:endParaRPr lang="en-GB" b="1">
              <a:ea typeface="Calibri"/>
              <a:cs typeface="Calibri"/>
            </a:endParaRPr>
          </a:p>
        </p:txBody>
      </p:sp>
      <p:sp>
        <p:nvSpPr>
          <p:cNvPr id="4" name="Text Placeholder 3">
            <a:extLst>
              <a:ext uri="{FF2B5EF4-FFF2-40B4-BE49-F238E27FC236}">
                <a16:creationId xmlns:a16="http://schemas.microsoft.com/office/drawing/2014/main" id="{45B1EC6F-75E1-7F9E-E95B-B43EC6D47276}"/>
              </a:ext>
            </a:extLst>
          </p:cNvPr>
          <p:cNvSpPr>
            <a:spLocks noGrp="1"/>
          </p:cNvSpPr>
          <p:nvPr>
            <p:ph type="body" sz="quarter" idx="14"/>
          </p:nvPr>
        </p:nvSpPr>
        <p:spPr/>
        <p:txBody>
          <a:bodyPr/>
          <a:lstStyle/>
          <a:p>
            <a:r>
              <a:rPr lang="en-GB" dirty="0"/>
              <a:t>October 2024</a:t>
            </a:r>
          </a:p>
        </p:txBody>
      </p:sp>
      <p:pic>
        <p:nvPicPr>
          <p:cNvPr id="17" name="Picture Placeholder 16" descr="A group of people posing for a photo&#10;&#10;Description automatically generated">
            <a:extLst>
              <a:ext uri="{FF2B5EF4-FFF2-40B4-BE49-F238E27FC236}">
                <a16:creationId xmlns:a16="http://schemas.microsoft.com/office/drawing/2014/main" id="{C686184C-F364-D9BD-A9FC-F0B6099C32E2}"/>
              </a:ext>
            </a:extLst>
          </p:cNvPr>
          <p:cNvPicPr>
            <a:picLocks noGrp="1" noChangeAspect="1"/>
          </p:cNvPicPr>
          <p:nvPr>
            <p:ph type="pic" sz="quarter" idx="12"/>
          </p:nvPr>
        </p:nvPicPr>
        <p:blipFill>
          <a:blip r:embed="rId2"/>
          <a:srcRect l="10255" r="10255"/>
          <a:stretch/>
        </p:blipFill>
        <p:spPr/>
      </p:pic>
    </p:spTree>
    <p:extLst>
      <p:ext uri="{BB962C8B-B14F-4D97-AF65-F5344CB8AC3E}">
        <p14:creationId xmlns:p14="http://schemas.microsoft.com/office/powerpoint/2010/main" val="2449747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D07D57-601D-55D4-D90E-B5024EBC8383}"/>
              </a:ext>
            </a:extLst>
          </p:cNvPr>
          <p:cNvSpPr>
            <a:spLocks noGrp="1"/>
          </p:cNvSpPr>
          <p:nvPr>
            <p:ph type="body" sz="quarter" idx="22"/>
          </p:nvPr>
        </p:nvSpPr>
        <p:spPr/>
        <p:txBody>
          <a:bodyPr vert="horz" wrap="square" lIns="288000" tIns="504000" rIns="216000" bIns="45720" rtlCol="0" anchor="t">
            <a:noAutofit/>
          </a:bodyPr>
          <a:lstStyle/>
          <a:p>
            <a:r>
              <a:rPr lang="en-GB" dirty="0"/>
              <a:t>Yan Jiang, China</a:t>
            </a:r>
            <a:endParaRPr lang="en-GB" dirty="0">
              <a:ea typeface="Calibri"/>
              <a:cs typeface="Calibri"/>
            </a:endParaRPr>
          </a:p>
          <a:p>
            <a:endParaRPr lang="en-GB" dirty="0"/>
          </a:p>
          <a:p>
            <a:r>
              <a:rPr lang="en-GB" dirty="0"/>
              <a:t>“</a:t>
            </a:r>
            <a:r>
              <a:rPr lang="en-GB" sz="1600" dirty="0">
                <a:solidFill>
                  <a:schemeClr val="bg1"/>
                </a:solidFill>
                <a:latin typeface="Calibri"/>
                <a:ea typeface="Calibri"/>
                <a:cs typeface="Calibri"/>
              </a:rPr>
              <a:t>Beautiful scenery around campus. A wonderful programme and excellent teachers and speakers have impressed me so much.”</a:t>
            </a:r>
          </a:p>
          <a:p>
            <a:endParaRPr lang="en-GB" dirty="0"/>
          </a:p>
        </p:txBody>
      </p:sp>
      <p:sp>
        <p:nvSpPr>
          <p:cNvPr id="3" name="Title 2">
            <a:extLst>
              <a:ext uri="{FF2B5EF4-FFF2-40B4-BE49-F238E27FC236}">
                <a16:creationId xmlns:a16="http://schemas.microsoft.com/office/drawing/2014/main" id="{012A3447-273F-FB3E-79BA-E7D8D9A69F92}"/>
              </a:ext>
            </a:extLst>
          </p:cNvPr>
          <p:cNvSpPr>
            <a:spLocks noGrp="1"/>
          </p:cNvSpPr>
          <p:nvPr>
            <p:ph type="title"/>
          </p:nvPr>
        </p:nvSpPr>
        <p:spPr>
          <a:xfrm>
            <a:off x="496133" y="688100"/>
            <a:ext cx="7841417" cy="512927"/>
          </a:xfrm>
        </p:spPr>
        <p:txBody>
          <a:bodyPr/>
          <a:lstStyle/>
          <a:p>
            <a:r>
              <a:rPr lang="en-GB" dirty="0">
                <a:solidFill>
                  <a:srgbClr val="C00000"/>
                </a:solidFill>
              </a:rPr>
              <a:t>What Our Students Say</a:t>
            </a:r>
          </a:p>
        </p:txBody>
      </p:sp>
      <p:sp>
        <p:nvSpPr>
          <p:cNvPr id="4" name="Footer Placeholder 3">
            <a:extLst>
              <a:ext uri="{FF2B5EF4-FFF2-40B4-BE49-F238E27FC236}">
                <a16:creationId xmlns:a16="http://schemas.microsoft.com/office/drawing/2014/main" id="{315DE92D-21B7-DF82-4294-1D9F54D0F271}"/>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A2D7C602-C481-905C-C69A-4DF45FC37ECC}"/>
              </a:ext>
            </a:extLst>
          </p:cNvPr>
          <p:cNvSpPr>
            <a:spLocks noGrp="1"/>
          </p:cNvSpPr>
          <p:nvPr>
            <p:ph type="sldNum" sz="quarter" idx="11"/>
          </p:nvPr>
        </p:nvSpPr>
        <p:spPr/>
        <p:txBody>
          <a:bodyPr/>
          <a:lstStyle/>
          <a:p>
            <a:fld id="{E8F1A65C-595C-4736-BF40-F7D31E789466}" type="slidenum">
              <a:rPr lang="en-GB" smtClean="0"/>
              <a:pPr/>
              <a:t>10</a:t>
            </a:fld>
            <a:endParaRPr lang="en-GB" dirty="0"/>
          </a:p>
        </p:txBody>
      </p:sp>
      <p:sp>
        <p:nvSpPr>
          <p:cNvPr id="7" name="Text Placeholder 6">
            <a:extLst>
              <a:ext uri="{FF2B5EF4-FFF2-40B4-BE49-F238E27FC236}">
                <a16:creationId xmlns:a16="http://schemas.microsoft.com/office/drawing/2014/main" id="{41E4E565-F21D-877A-3A55-F92B27A4C09C}"/>
              </a:ext>
            </a:extLst>
          </p:cNvPr>
          <p:cNvSpPr>
            <a:spLocks noGrp="1"/>
          </p:cNvSpPr>
          <p:nvPr>
            <p:ph type="body" sz="quarter" idx="14"/>
          </p:nvPr>
        </p:nvSpPr>
        <p:spPr/>
        <p:txBody>
          <a:bodyPr/>
          <a:lstStyle/>
          <a:p>
            <a:endParaRPr lang="en-GB"/>
          </a:p>
        </p:txBody>
      </p:sp>
      <p:sp>
        <p:nvSpPr>
          <p:cNvPr id="9" name="Text Placeholder 8">
            <a:extLst>
              <a:ext uri="{FF2B5EF4-FFF2-40B4-BE49-F238E27FC236}">
                <a16:creationId xmlns:a16="http://schemas.microsoft.com/office/drawing/2014/main" id="{646B54A9-3B5A-E53B-F83D-FD09EC9D2403}"/>
              </a:ext>
            </a:extLst>
          </p:cNvPr>
          <p:cNvSpPr>
            <a:spLocks noGrp="1"/>
          </p:cNvSpPr>
          <p:nvPr>
            <p:ph type="body" sz="quarter" idx="23"/>
          </p:nvPr>
        </p:nvSpPr>
        <p:spPr/>
        <p:txBody>
          <a:bodyPr vert="horz" wrap="square" lIns="288000" tIns="504000" rIns="216000" bIns="45720" rtlCol="0" anchor="t">
            <a:noAutofit/>
          </a:bodyPr>
          <a:lstStyle/>
          <a:p>
            <a:r>
              <a:rPr lang="en-GB" dirty="0"/>
              <a:t>Manfredi Randazzo, Italy</a:t>
            </a:r>
            <a:endParaRPr lang="en-GB" dirty="0">
              <a:ea typeface="Calibri"/>
              <a:cs typeface="Calibri"/>
            </a:endParaRPr>
          </a:p>
          <a:p>
            <a:endParaRPr lang="en-GB" dirty="0"/>
          </a:p>
          <a:p>
            <a:r>
              <a:rPr lang="en-GB" sz="1600" dirty="0">
                <a:solidFill>
                  <a:schemeClr val="bg1"/>
                </a:solidFill>
                <a:latin typeface="Calibri"/>
                <a:ea typeface="Calibri"/>
                <a:cs typeface="Calibri"/>
              </a:rPr>
              <a:t>“I learned to work with people from different cultures and ways of thinking. It opened my mind.”</a:t>
            </a:r>
          </a:p>
          <a:p>
            <a:endParaRPr lang="en-GB" dirty="0"/>
          </a:p>
        </p:txBody>
      </p:sp>
      <p:sp>
        <p:nvSpPr>
          <p:cNvPr id="10" name="Text Placeholder 9">
            <a:extLst>
              <a:ext uri="{FF2B5EF4-FFF2-40B4-BE49-F238E27FC236}">
                <a16:creationId xmlns:a16="http://schemas.microsoft.com/office/drawing/2014/main" id="{37829228-3A11-7E9B-94FE-EE4B7F898547}"/>
              </a:ext>
            </a:extLst>
          </p:cNvPr>
          <p:cNvSpPr>
            <a:spLocks noGrp="1"/>
          </p:cNvSpPr>
          <p:nvPr>
            <p:ph type="body" sz="quarter" idx="17"/>
          </p:nvPr>
        </p:nvSpPr>
        <p:spPr/>
        <p:txBody>
          <a:bodyPr/>
          <a:lstStyle/>
          <a:p>
            <a:endParaRPr lang="en-GB"/>
          </a:p>
        </p:txBody>
      </p:sp>
      <p:pic>
        <p:nvPicPr>
          <p:cNvPr id="22" name="Picture Placeholder 21" descr="A person with beard and glasses&#10;&#10;Description automatically generated">
            <a:extLst>
              <a:ext uri="{FF2B5EF4-FFF2-40B4-BE49-F238E27FC236}">
                <a16:creationId xmlns:a16="http://schemas.microsoft.com/office/drawing/2014/main" id="{2DE11D2A-2831-3A05-24AB-EF1D959DD6C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t="773" b="773"/>
          <a:stretch>
            <a:fillRect/>
          </a:stretch>
        </p:blipFill>
        <p:spPr/>
      </p:pic>
      <p:sp>
        <p:nvSpPr>
          <p:cNvPr id="12" name="Text Placeholder 11">
            <a:extLst>
              <a:ext uri="{FF2B5EF4-FFF2-40B4-BE49-F238E27FC236}">
                <a16:creationId xmlns:a16="http://schemas.microsoft.com/office/drawing/2014/main" id="{4E5AADD2-767F-F20F-7EFA-5674E4C1E398}"/>
              </a:ext>
            </a:extLst>
          </p:cNvPr>
          <p:cNvSpPr>
            <a:spLocks noGrp="1"/>
          </p:cNvSpPr>
          <p:nvPr>
            <p:ph type="body" sz="quarter" idx="24"/>
          </p:nvPr>
        </p:nvSpPr>
        <p:spPr/>
        <p:txBody>
          <a:bodyPr vert="horz" wrap="square" lIns="288000" tIns="504000" rIns="216000" bIns="45720" rtlCol="0" anchor="t">
            <a:noAutofit/>
          </a:bodyPr>
          <a:lstStyle/>
          <a:p>
            <a:r>
              <a:rPr lang="en-GB" dirty="0"/>
              <a:t>Carlos Lavalle, Mexico</a:t>
            </a:r>
            <a:endParaRPr lang="en-GB" dirty="0">
              <a:ea typeface="Calibri"/>
              <a:cs typeface="Calibri"/>
            </a:endParaRPr>
          </a:p>
          <a:p>
            <a:endParaRPr lang="en-GB" dirty="0"/>
          </a:p>
          <a:p>
            <a:r>
              <a:rPr lang="en-GB" sz="1600" dirty="0">
                <a:solidFill>
                  <a:schemeClr val="bg1"/>
                </a:solidFill>
                <a:latin typeface="Calibri"/>
                <a:ea typeface="Calibri"/>
                <a:cs typeface="Calibri"/>
              </a:rPr>
              <a:t>“It was an amazing opportunity to learn more and expand what I know.”</a:t>
            </a:r>
          </a:p>
          <a:p>
            <a:endParaRPr lang="en-GB" dirty="0"/>
          </a:p>
        </p:txBody>
      </p:sp>
      <p:sp>
        <p:nvSpPr>
          <p:cNvPr id="13" name="Text Placeholder 12">
            <a:extLst>
              <a:ext uri="{FF2B5EF4-FFF2-40B4-BE49-F238E27FC236}">
                <a16:creationId xmlns:a16="http://schemas.microsoft.com/office/drawing/2014/main" id="{41F7BE76-A33A-8883-5DEB-FF3FCDED07D2}"/>
              </a:ext>
            </a:extLst>
          </p:cNvPr>
          <p:cNvSpPr>
            <a:spLocks noGrp="1"/>
          </p:cNvSpPr>
          <p:nvPr>
            <p:ph type="body" sz="quarter" idx="20"/>
          </p:nvPr>
        </p:nvSpPr>
        <p:spPr/>
        <p:txBody>
          <a:bodyPr/>
          <a:lstStyle/>
          <a:p>
            <a:endParaRPr lang="en-GB"/>
          </a:p>
        </p:txBody>
      </p:sp>
      <p:pic>
        <p:nvPicPr>
          <p:cNvPr id="24" name="Picture Placeholder 23" descr="A person in a suit&#10;&#10;Description automatically generated">
            <a:extLst>
              <a:ext uri="{FF2B5EF4-FFF2-40B4-BE49-F238E27FC236}">
                <a16:creationId xmlns:a16="http://schemas.microsoft.com/office/drawing/2014/main" id="{73CFB0BF-4045-039B-3197-F2ADAF24E87B}"/>
              </a:ext>
            </a:extLst>
          </p:cNvPr>
          <p:cNvPicPr>
            <a:picLocks noGrp="1" noChangeAspect="1"/>
          </p:cNvPicPr>
          <p:nvPr>
            <p:ph type="pic" sz="quarter" idx="21"/>
          </p:nvPr>
        </p:nvPicPr>
        <p:blipFill>
          <a:blip r:embed="rId3">
            <a:extLst>
              <a:ext uri="{28A0092B-C50C-407E-A947-70E740481C1C}">
                <a14:useLocalDpi xmlns:a14="http://schemas.microsoft.com/office/drawing/2010/main" val="0"/>
              </a:ext>
            </a:extLst>
          </a:blip>
          <a:srcRect t="773" b="773"/>
          <a:stretch>
            <a:fillRect/>
          </a:stretch>
        </p:blipFill>
        <p:spPr/>
      </p:pic>
      <p:pic>
        <p:nvPicPr>
          <p:cNvPr id="20" name="Picture Placeholder 19" descr="A person with glasses smiling&#10;&#10;Description automatically generated">
            <a:extLst>
              <a:ext uri="{FF2B5EF4-FFF2-40B4-BE49-F238E27FC236}">
                <a16:creationId xmlns:a16="http://schemas.microsoft.com/office/drawing/2014/main" id="{E7142D28-6A28-9B2F-7AAA-E0482D370CCE}"/>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773" b="773"/>
          <a:stretch>
            <a:fillRect/>
          </a:stretch>
        </p:blipFill>
        <p:spPr/>
      </p:pic>
    </p:spTree>
    <p:extLst>
      <p:ext uri="{BB962C8B-B14F-4D97-AF65-F5344CB8AC3E}">
        <p14:creationId xmlns:p14="http://schemas.microsoft.com/office/powerpoint/2010/main" val="2451301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2106D-4357-E6C5-6944-DAA55B2DBA80}"/>
              </a:ext>
            </a:extLst>
          </p:cNvPr>
          <p:cNvSpPr>
            <a:spLocks noGrp="1"/>
          </p:cNvSpPr>
          <p:nvPr>
            <p:ph type="title"/>
          </p:nvPr>
        </p:nvSpPr>
        <p:spPr>
          <a:xfrm>
            <a:off x="413583" y="1404046"/>
            <a:ext cx="4569897" cy="1830476"/>
          </a:xfrm>
        </p:spPr>
        <p:txBody>
          <a:bodyPr/>
          <a:lstStyle/>
          <a:p>
            <a:pPr>
              <a:lnSpc>
                <a:spcPct val="100000"/>
              </a:lnSpc>
              <a:spcBef>
                <a:spcPts val="0"/>
              </a:spcBef>
              <a:spcAft>
                <a:spcPts val="800"/>
              </a:spcAft>
            </a:pPr>
            <a:r>
              <a:rPr lang="en-US" sz="1400" b="0" i="1" dirty="0">
                <a:ea typeface="Calibri"/>
                <a:cs typeface="Calibri"/>
              </a:rPr>
              <a:t>We wholeheartedly endorse the Warwick Summer School based on the positive experiences shared by our students over the past two years. </a:t>
            </a:r>
            <a:br>
              <a:rPr lang="en-US" sz="1400" b="0" i="1" dirty="0">
                <a:ea typeface="Calibri"/>
                <a:cs typeface="Calibri"/>
              </a:rPr>
            </a:br>
            <a:br>
              <a:rPr lang="en-US" sz="1400" b="0" i="1" dirty="0">
                <a:ea typeface="Calibri"/>
                <a:cs typeface="Calibri"/>
              </a:rPr>
            </a:br>
            <a:r>
              <a:rPr lang="en-US" sz="1400" b="0" i="1" dirty="0">
                <a:ea typeface="Calibri"/>
                <a:cs typeface="Calibri"/>
              </a:rPr>
              <a:t>The </a:t>
            </a:r>
            <a:r>
              <a:rPr lang="en-US" sz="1400" b="0" i="1" dirty="0" err="1">
                <a:ea typeface="Calibri"/>
                <a:cs typeface="Calibri"/>
              </a:rPr>
              <a:t>programme</a:t>
            </a:r>
            <a:r>
              <a:rPr lang="en-US" sz="1400" b="0" i="1" dirty="0">
                <a:ea typeface="Calibri"/>
                <a:cs typeface="Calibri"/>
              </a:rPr>
              <a:t> offers a diverse range of courses that allow students to draw inspiration from distinguished academics in a stimulating learning environment. Consistently, our students commend the expertise and support of the Warwick faculty, alongside the valuable social and cultural interactions with peers from around the world. They return equipped with enhanced academic capabilities, personal development, and enduring connections.</a:t>
            </a:r>
            <a:br>
              <a:rPr lang="en-US" sz="1400" b="0" i="1" dirty="0">
                <a:ea typeface="Calibri"/>
                <a:cs typeface="Calibri"/>
              </a:rPr>
            </a:br>
            <a:br>
              <a:rPr lang="en-US" sz="1400" b="0" i="1" dirty="0">
                <a:ea typeface="Calibri"/>
                <a:cs typeface="Calibri"/>
              </a:rPr>
            </a:br>
            <a:r>
              <a:rPr lang="en-US" sz="1400" b="0" i="1" dirty="0">
                <a:ea typeface="Calibri"/>
                <a:cs typeface="Calibri"/>
              </a:rPr>
              <a:t>We strongly recommend the Warwick Summer School and the supplementary Exploring British Culture Week to those seeking a profoundly transformative summer experience for their students.</a:t>
            </a:r>
            <a:endParaRPr lang="en-US" sz="1400">
              <a:ea typeface="Calibri"/>
              <a:cs typeface="Calibri"/>
            </a:endParaRPr>
          </a:p>
        </p:txBody>
      </p:sp>
      <p:sp>
        <p:nvSpPr>
          <p:cNvPr id="5" name="Text Placeholder 4">
            <a:extLst>
              <a:ext uri="{FF2B5EF4-FFF2-40B4-BE49-F238E27FC236}">
                <a16:creationId xmlns:a16="http://schemas.microsoft.com/office/drawing/2014/main" id="{C6CF552C-5DB4-A857-91C0-AFA5FE7477ED}"/>
              </a:ext>
            </a:extLst>
          </p:cNvPr>
          <p:cNvSpPr>
            <a:spLocks noGrp="1"/>
          </p:cNvSpPr>
          <p:nvPr>
            <p:ph type="body" sz="quarter" idx="17"/>
          </p:nvPr>
        </p:nvSpPr>
        <p:spPr>
          <a:xfrm>
            <a:off x="410891" y="737654"/>
            <a:ext cx="716909" cy="458392"/>
          </a:xfrm>
        </p:spPr>
        <p:txBody>
          <a:bodyPr/>
          <a:lstStyle/>
          <a:p>
            <a:endParaRPr lang="en-US"/>
          </a:p>
        </p:txBody>
      </p:sp>
      <p:sp>
        <p:nvSpPr>
          <p:cNvPr id="6" name="Text Placeholder 5">
            <a:extLst>
              <a:ext uri="{FF2B5EF4-FFF2-40B4-BE49-F238E27FC236}">
                <a16:creationId xmlns:a16="http://schemas.microsoft.com/office/drawing/2014/main" id="{82F5D768-5C12-97A0-96A1-7AC0233803A8}"/>
              </a:ext>
            </a:extLst>
          </p:cNvPr>
          <p:cNvSpPr>
            <a:spLocks noGrp="1"/>
          </p:cNvSpPr>
          <p:nvPr>
            <p:ph type="body" sz="quarter" idx="18"/>
          </p:nvPr>
        </p:nvSpPr>
        <p:spPr>
          <a:xfrm>
            <a:off x="414338" y="5680892"/>
            <a:ext cx="5465330" cy="651773"/>
          </a:xfrm>
        </p:spPr>
        <p:txBody>
          <a:bodyPr vert="horz" lIns="91440" tIns="45720" rIns="91440" bIns="45720" rtlCol="0" anchor="t">
            <a:noAutofit/>
          </a:bodyPr>
          <a:lstStyle/>
          <a:p>
            <a:pPr algn="r"/>
            <a:r>
              <a:rPr lang="en-US" sz="1800" b="1" i="1" dirty="0">
                <a:ea typeface="Calibri"/>
                <a:cs typeface="Calibri"/>
              </a:rPr>
              <a:t>Connie Chan, Executive Officer </a:t>
            </a:r>
            <a:r>
              <a:rPr lang="en-US" sz="1800" b="1" i="1" err="1">
                <a:ea typeface="Calibri"/>
                <a:cs typeface="Calibri"/>
              </a:rPr>
              <a:t>Internationalisation</a:t>
            </a:r>
            <a:r>
              <a:rPr lang="en-US" sz="1800" b="1" i="1" dirty="0">
                <a:ea typeface="Calibri"/>
                <a:cs typeface="Calibri"/>
              </a:rPr>
              <a:t>, City University Hong Kong</a:t>
            </a:r>
            <a:endParaRPr lang="en-US" dirty="0">
              <a:ea typeface="Calibri"/>
              <a:cs typeface="Calibri"/>
            </a:endParaRPr>
          </a:p>
        </p:txBody>
      </p:sp>
      <p:sp>
        <p:nvSpPr>
          <p:cNvPr id="7" name="Slide Number Placeholder 6">
            <a:extLst>
              <a:ext uri="{FF2B5EF4-FFF2-40B4-BE49-F238E27FC236}">
                <a16:creationId xmlns:a16="http://schemas.microsoft.com/office/drawing/2014/main" id="{B4096436-7EE6-7A0B-6ACD-527F4D04EAF2}"/>
              </a:ext>
            </a:extLst>
          </p:cNvPr>
          <p:cNvSpPr>
            <a:spLocks noGrp="1"/>
          </p:cNvSpPr>
          <p:nvPr>
            <p:ph type="sldNum" sz="quarter" idx="11"/>
          </p:nvPr>
        </p:nvSpPr>
        <p:spPr/>
        <p:txBody>
          <a:bodyPr/>
          <a:lstStyle/>
          <a:p>
            <a:fld id="{E8F1A65C-595C-4736-BF40-F7D31E789466}" type="slidenum">
              <a:rPr lang="en-GB" smtClean="0"/>
              <a:pPr/>
              <a:t>11</a:t>
            </a:fld>
            <a:endParaRPr lang="en-GB" dirty="0"/>
          </a:p>
        </p:txBody>
      </p:sp>
      <p:pic>
        <p:nvPicPr>
          <p:cNvPr id="11" name="Picture Placeholder 10" descr="A group of people posing for a photo&#10;&#10;Description automatically generated">
            <a:extLst>
              <a:ext uri="{FF2B5EF4-FFF2-40B4-BE49-F238E27FC236}">
                <a16:creationId xmlns:a16="http://schemas.microsoft.com/office/drawing/2014/main" id="{3C47C373-59BF-89AF-EAB9-6F270319C849}"/>
              </a:ext>
            </a:extLst>
          </p:cNvPr>
          <p:cNvPicPr>
            <a:picLocks noGrp="1" noChangeAspect="1"/>
          </p:cNvPicPr>
          <p:nvPr>
            <p:ph type="pic" sz="quarter" idx="12"/>
          </p:nvPr>
        </p:nvPicPr>
        <p:blipFill>
          <a:blip r:embed="rId2"/>
          <a:srcRect l="13408" r="8659" b="-420"/>
          <a:stretch/>
        </p:blipFill>
        <p:spPr>
          <a:xfrm>
            <a:off x="4153040" y="0"/>
            <a:ext cx="8015992" cy="6886832"/>
          </a:xfrm>
        </p:spPr>
      </p:pic>
    </p:spTree>
    <p:extLst>
      <p:ext uri="{BB962C8B-B14F-4D97-AF65-F5344CB8AC3E}">
        <p14:creationId xmlns:p14="http://schemas.microsoft.com/office/powerpoint/2010/main" val="1018150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E4DD7-9721-D397-A5C5-B3ED0C89B7C4}"/>
              </a:ext>
            </a:extLst>
          </p:cNvPr>
          <p:cNvSpPr>
            <a:spLocks noGrp="1"/>
          </p:cNvSpPr>
          <p:nvPr>
            <p:ph type="title"/>
          </p:nvPr>
        </p:nvSpPr>
        <p:spPr>
          <a:xfrm>
            <a:off x="413582" y="604038"/>
            <a:ext cx="7841417" cy="512927"/>
          </a:xfrm>
        </p:spPr>
        <p:txBody>
          <a:bodyPr/>
          <a:lstStyle/>
          <a:p>
            <a:r>
              <a:rPr lang="en-GB" sz="2400" dirty="0"/>
              <a:t>Fees and Admissions</a:t>
            </a:r>
          </a:p>
        </p:txBody>
      </p:sp>
      <p:sp>
        <p:nvSpPr>
          <p:cNvPr id="3" name="Footer Placeholder 2">
            <a:extLst>
              <a:ext uri="{FF2B5EF4-FFF2-40B4-BE49-F238E27FC236}">
                <a16:creationId xmlns:a16="http://schemas.microsoft.com/office/drawing/2014/main" id="{70E0F168-227E-5727-5AD2-2395CA8790BE}"/>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D88A0480-677C-DBC4-B213-380459BCF7F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12</a:t>
            </a:fld>
            <a:endParaRPr kumimoji="0" lang="en-GB" sz="1200" b="1"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34D82E54-F989-FB52-D6EE-E667128A04AD}"/>
              </a:ext>
            </a:extLst>
          </p:cNvPr>
          <p:cNvSpPr txBox="1"/>
          <p:nvPr/>
        </p:nvSpPr>
        <p:spPr>
          <a:xfrm>
            <a:off x="497839" y="1327150"/>
            <a:ext cx="10779760" cy="3931920"/>
          </a:xfrm>
          <a:prstGeom prst="rect">
            <a:avLst/>
          </a:prstGeom>
          <a:noFill/>
        </p:spPr>
        <p:txBody>
          <a:bodyPr wrap="square" lIns="91440" tIns="45720" rIns="91440" bIns="45720" rtlCol="0" anchor="t">
            <a:noAutofit/>
          </a:bodyPr>
          <a:lstStyle/>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Applications made online, via our website</a:t>
            </a:r>
          </a:p>
          <a:p>
            <a:pPr marL="800100" marR="0" lvl="1"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Short application form to gather personal details and education history</a:t>
            </a:r>
          </a:p>
          <a:p>
            <a:pPr marL="800100" marR="0" lvl="1"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£50 application fee</a:t>
            </a: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Courses are taught at different levels, some courses will have pre-requisites</a:t>
            </a: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No English tests required – we assess your English based on your correspondence with us</a:t>
            </a: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We aim to make a decision and respond to your application within 3-5 working days</a:t>
            </a:r>
            <a:endParaRPr lang="en-GB" sz="2000" b="0" i="0" u="none" strike="noStrike" kern="1200" cap="none" spc="0" normalizeH="0" baseline="0" noProof="0" dirty="0">
              <a:ln>
                <a:noFill/>
              </a:ln>
              <a:solidFill>
                <a:prstClr val="white"/>
              </a:solidFill>
              <a:effectLst/>
              <a:uLnTx/>
              <a:uFillTx/>
              <a:latin typeface="Calibri"/>
              <a:ea typeface="Calibri"/>
              <a:cs typeface="Calibri"/>
            </a:endParaRP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Programme fee - £</a:t>
            </a:r>
            <a:r>
              <a:rPr lang="en-GB" sz="2000" dirty="0">
                <a:solidFill>
                  <a:prstClr val="white"/>
                </a:solidFill>
                <a:latin typeface="Calibri"/>
              </a:rPr>
              <a:t>2460</a:t>
            </a:r>
            <a:r>
              <a:rPr kumimoji="0" lang="en-GB" sz="2000" b="0" i="0" u="none" strike="noStrike" kern="1200" cap="none" spc="0" normalizeH="0" baseline="0" noProof="0" dirty="0">
                <a:ln>
                  <a:noFill/>
                </a:ln>
                <a:solidFill>
                  <a:prstClr val="white"/>
                </a:solidFill>
                <a:effectLst/>
                <a:uLnTx/>
                <a:uFillTx/>
                <a:latin typeface="Calibri"/>
                <a:ea typeface="+mn-ea"/>
                <a:cs typeface="+mn-cs"/>
              </a:rPr>
              <a:t> (student rate), £</a:t>
            </a:r>
            <a:r>
              <a:rPr lang="en-GB" sz="2000" dirty="0">
                <a:solidFill>
                  <a:prstClr val="white"/>
                </a:solidFill>
                <a:latin typeface="Calibri"/>
              </a:rPr>
              <a:t>3300</a:t>
            </a:r>
            <a:r>
              <a:rPr kumimoji="0" lang="en-GB" sz="2000" b="0" i="0" u="none" strike="noStrike" kern="1200" cap="none" spc="0" normalizeH="0" baseline="0" noProof="0" dirty="0">
                <a:ln>
                  <a:noFill/>
                </a:ln>
                <a:solidFill>
                  <a:prstClr val="white"/>
                </a:solidFill>
                <a:effectLst/>
                <a:uLnTx/>
                <a:uFillTx/>
                <a:latin typeface="Calibri"/>
                <a:ea typeface="+mn-ea"/>
                <a:cs typeface="+mn-cs"/>
              </a:rPr>
              <a:t> (standard rate)</a:t>
            </a:r>
            <a:endParaRPr lang="en-GB" sz="2000" b="0" i="0" u="none" strike="noStrike" kern="1200" cap="none" spc="0" normalizeH="0" baseline="0" noProof="0" dirty="0">
              <a:ln>
                <a:noFill/>
              </a:ln>
              <a:solidFill>
                <a:prstClr val="white"/>
              </a:solidFill>
              <a:effectLst/>
              <a:uLnTx/>
              <a:uFillTx/>
              <a:latin typeface="Calibri"/>
              <a:ea typeface="Calibri"/>
              <a:cs typeface="Calibri"/>
            </a:endParaRPr>
          </a:p>
          <a:p>
            <a:pPr marL="800100" lvl="1" indent="-342900">
              <a:spcAft>
                <a:spcPts val="800"/>
              </a:spcAft>
              <a:buFont typeface="Wingdings" panose="05000000000000000000" pitchFamily="2" charset="2"/>
              <a:buChar char="§"/>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£1000 deposit required to secure place, remaining fee due by </a:t>
            </a:r>
            <a:r>
              <a:rPr lang="en-GB" sz="2000" dirty="0">
                <a:solidFill>
                  <a:prstClr val="white"/>
                </a:solidFill>
                <a:latin typeface="Calibri"/>
              </a:rPr>
              <a:t>13</a:t>
            </a:r>
            <a:r>
              <a:rPr kumimoji="0" lang="en-GB" sz="2000" b="0" i="0" u="none" strike="noStrike" kern="1200" cap="none" spc="0" normalizeH="0" baseline="0" noProof="0" dirty="0">
                <a:ln>
                  <a:noFill/>
                </a:ln>
                <a:solidFill>
                  <a:prstClr val="white"/>
                </a:solidFill>
                <a:effectLst/>
                <a:uLnTx/>
                <a:uFillTx/>
                <a:latin typeface="Calibri"/>
                <a:ea typeface="+mn-ea"/>
                <a:cs typeface="+mn-cs"/>
              </a:rPr>
              <a:t> June</a:t>
            </a:r>
            <a:r>
              <a:rPr lang="en-GB" sz="2000" dirty="0">
                <a:solidFill>
                  <a:prstClr val="white"/>
                </a:solidFill>
                <a:latin typeface="Calibri"/>
              </a:rPr>
              <a:t> 2025</a:t>
            </a:r>
            <a:endParaRPr lang="en-GB" sz="2000" b="0" i="0" u="none" strike="noStrike" kern="1200" cap="none" spc="0" normalizeH="0" baseline="0" noProof="0" dirty="0">
              <a:ln>
                <a:noFill/>
              </a:ln>
              <a:solidFill>
                <a:prstClr val="white"/>
              </a:solidFill>
              <a:effectLst/>
              <a:uLnTx/>
              <a:uFillTx/>
              <a:latin typeface="Calibri"/>
              <a:ea typeface="Calibri"/>
              <a:cs typeface="Calibri"/>
            </a:endParaRPr>
          </a:p>
          <a:p>
            <a:pPr marL="800100" marR="0" lvl="1"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Discounts available for </a:t>
            </a:r>
            <a:r>
              <a:rPr lang="en-GB" sz="2000" dirty="0">
                <a:solidFill>
                  <a:prstClr val="white"/>
                </a:solidFill>
                <a:latin typeface="Calibri"/>
              </a:rPr>
              <a:t>students from partner institutions and group bookings</a:t>
            </a:r>
            <a:endParaRPr kumimoji="0" lang="en-GB" sz="2000" b="0" i="0" u="none" strike="noStrike" kern="1200" cap="none" spc="0" normalizeH="0" baseline="0" noProof="0" dirty="0">
              <a:ln>
                <a:noFill/>
              </a:ln>
              <a:solidFill>
                <a:prstClr val="white"/>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If a visa is required, we will issue a visa invitation letter after deposit payment</a:t>
            </a:r>
          </a:p>
          <a:p>
            <a:pPr marL="342900" marR="0" lvl="0" indent="-34290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Applications will close 31 May </a:t>
            </a:r>
            <a:r>
              <a:rPr lang="en-GB" sz="2000" dirty="0">
                <a:solidFill>
                  <a:prstClr val="white"/>
                </a:solidFill>
                <a:latin typeface="Calibri"/>
              </a:rPr>
              <a:t>2025</a:t>
            </a:r>
            <a:endParaRPr lang="en-GB" sz="2000" b="0" i="0" u="none" strike="noStrike" kern="1200" cap="none" spc="0" normalizeH="0" baseline="0" noProof="0" dirty="0">
              <a:ln>
                <a:noFill/>
              </a:ln>
              <a:solidFill>
                <a:prstClr val="white"/>
              </a:solidFill>
              <a:effectLst/>
              <a:uLnTx/>
              <a:uFillTx/>
              <a:latin typeface="Calibri"/>
              <a:ea typeface="Calibri"/>
              <a:cs typeface="Calibri"/>
            </a:endParaRPr>
          </a:p>
          <a:p>
            <a:pPr marL="285750" marR="0" lvl="0" indent="-2857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381492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women posing for a picture&#10;&#10;Description automatically generated">
            <a:extLst>
              <a:ext uri="{FF2B5EF4-FFF2-40B4-BE49-F238E27FC236}">
                <a16:creationId xmlns:a16="http://schemas.microsoft.com/office/drawing/2014/main" id="{C404CB37-D8FD-89AD-6843-28EE54101364}"/>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6450" b="16450"/>
          <a:stretch>
            <a:fillRect/>
          </a:stretch>
        </p:blipFill>
        <p:spPr/>
      </p:pic>
      <p:sp>
        <p:nvSpPr>
          <p:cNvPr id="2" name="Title 1">
            <a:extLst>
              <a:ext uri="{FF2B5EF4-FFF2-40B4-BE49-F238E27FC236}">
                <a16:creationId xmlns:a16="http://schemas.microsoft.com/office/drawing/2014/main" id="{B7900AC9-B0BB-EB17-D694-9D0268A458A3}"/>
              </a:ext>
            </a:extLst>
          </p:cNvPr>
          <p:cNvSpPr>
            <a:spLocks noGrp="1"/>
          </p:cNvSpPr>
          <p:nvPr>
            <p:ph type="title"/>
          </p:nvPr>
        </p:nvSpPr>
        <p:spPr>
          <a:solidFill>
            <a:schemeClr val="tx1">
              <a:alpha val="38000"/>
            </a:schemeClr>
          </a:solidFill>
        </p:spPr>
        <p:txBody>
          <a:bodyPr/>
          <a:lstStyle/>
          <a:p>
            <a:r>
              <a:rPr lang="en-GB" dirty="0"/>
              <a:t>Questions?</a:t>
            </a:r>
          </a:p>
        </p:txBody>
      </p:sp>
      <p:sp>
        <p:nvSpPr>
          <p:cNvPr id="4" name="Footer Placeholder 3">
            <a:extLst>
              <a:ext uri="{FF2B5EF4-FFF2-40B4-BE49-F238E27FC236}">
                <a16:creationId xmlns:a16="http://schemas.microsoft.com/office/drawing/2014/main" id="{BF25022A-3809-E4C5-7CD0-4094BC021176}"/>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869A09F2-DFE2-A6D3-48C7-44B2E4E46964}"/>
              </a:ext>
            </a:extLst>
          </p:cNvPr>
          <p:cNvSpPr>
            <a:spLocks noGrp="1"/>
          </p:cNvSpPr>
          <p:nvPr>
            <p:ph type="sldNum" sz="quarter" idx="11"/>
          </p:nvPr>
        </p:nvSpPr>
        <p:spPr/>
        <p:txBody>
          <a:bodyPr/>
          <a:lstStyle/>
          <a:p>
            <a:fld id="{E8F1A65C-595C-4736-BF40-F7D31E789466}" type="slidenum">
              <a:rPr lang="en-GB" smtClean="0"/>
              <a:pPr/>
              <a:t>13</a:t>
            </a:fld>
            <a:endParaRPr lang="en-GB" dirty="0"/>
          </a:p>
        </p:txBody>
      </p:sp>
      <p:sp>
        <p:nvSpPr>
          <p:cNvPr id="6" name="Text Placeholder 5">
            <a:extLst>
              <a:ext uri="{FF2B5EF4-FFF2-40B4-BE49-F238E27FC236}">
                <a16:creationId xmlns:a16="http://schemas.microsoft.com/office/drawing/2014/main" id="{F079BE94-49E9-003B-0094-DFCD2943BE30}"/>
              </a:ext>
            </a:extLst>
          </p:cNvPr>
          <p:cNvSpPr>
            <a:spLocks noGrp="1"/>
          </p:cNvSpPr>
          <p:nvPr>
            <p:ph type="body" sz="quarter" idx="13"/>
          </p:nvPr>
        </p:nvSpPr>
        <p:spPr/>
        <p:txBody>
          <a:bodyPr/>
          <a:lstStyle/>
          <a:p>
            <a:endParaRPr lang="en-GB" dirty="0"/>
          </a:p>
        </p:txBody>
      </p:sp>
      <p:sp>
        <p:nvSpPr>
          <p:cNvPr id="7" name="Text Placeholder 6">
            <a:extLst>
              <a:ext uri="{FF2B5EF4-FFF2-40B4-BE49-F238E27FC236}">
                <a16:creationId xmlns:a16="http://schemas.microsoft.com/office/drawing/2014/main" id="{E9029813-28AB-5033-B43E-BA3FDE3BB0FE}"/>
              </a:ext>
            </a:extLst>
          </p:cNvPr>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3671165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42F5A-6EF1-C574-2644-EFC578A0EF66}"/>
              </a:ext>
            </a:extLst>
          </p:cNvPr>
          <p:cNvSpPr>
            <a:spLocks noGrp="1"/>
          </p:cNvSpPr>
          <p:nvPr>
            <p:ph type="title"/>
          </p:nvPr>
        </p:nvSpPr>
        <p:spPr>
          <a:xfrm>
            <a:off x="413583" y="690232"/>
            <a:ext cx="3828216" cy="512927"/>
          </a:xfrm>
        </p:spPr>
        <p:txBody>
          <a:bodyPr/>
          <a:lstStyle/>
          <a:p>
            <a:r>
              <a:rPr lang="en-GB" sz="2400" dirty="0">
                <a:solidFill>
                  <a:srgbClr val="C00000"/>
                </a:solidFill>
              </a:rPr>
              <a:t>Why Warwick?</a:t>
            </a:r>
          </a:p>
        </p:txBody>
      </p:sp>
      <p:sp>
        <p:nvSpPr>
          <p:cNvPr id="3" name="Footer Placeholder 2">
            <a:extLst>
              <a:ext uri="{FF2B5EF4-FFF2-40B4-BE49-F238E27FC236}">
                <a16:creationId xmlns:a16="http://schemas.microsoft.com/office/drawing/2014/main" id="{44B2426A-DFFB-5B4C-2C85-3EA88476545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4FD527EB-B34B-65FB-FC6B-0B1AF8EB1781}"/>
              </a:ext>
            </a:extLst>
          </p:cNvPr>
          <p:cNvSpPr>
            <a:spLocks noGrp="1"/>
          </p:cNvSpPr>
          <p:nvPr>
            <p:ph type="body" sz="quarter" idx="13"/>
          </p:nvPr>
        </p:nvSpPr>
        <p:spPr>
          <a:xfrm>
            <a:off x="427960" y="1454006"/>
            <a:ext cx="3958093" cy="3850533"/>
          </a:xfrm>
        </p:spPr>
        <p:txBody>
          <a:bodyPr vert="horz" lIns="91440" tIns="45720" rIns="91440" bIns="45720" numCol="1" spcCol="360000" rtlCol="0" anchor="t">
            <a:noAutofit/>
          </a:bodyPr>
          <a:lstStyle/>
          <a:p>
            <a:r>
              <a:rPr lang="en-GB" sz="1800" dirty="0"/>
              <a:t>The University of Warwick is a leading UK Russell Group University, widely recognised as a leader in research and education.</a:t>
            </a:r>
            <a:endParaRPr lang="en-GB" sz="1800" dirty="0">
              <a:ea typeface="Calibri"/>
              <a:cs typeface="Calibri"/>
            </a:endParaRPr>
          </a:p>
        </p:txBody>
      </p:sp>
      <p:pic>
        <p:nvPicPr>
          <p:cNvPr id="10" name="Picture Placeholder 9" descr="A building with many windows&#10;&#10;Description automatically generated">
            <a:extLst>
              <a:ext uri="{FF2B5EF4-FFF2-40B4-BE49-F238E27FC236}">
                <a16:creationId xmlns:a16="http://schemas.microsoft.com/office/drawing/2014/main" id="{186F9A74-8C55-FEC0-84A0-4556BCB0D4A3}"/>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3550" b="3550"/>
          <a:stretch>
            <a:fillRect/>
          </a:stretch>
        </p:blipFill>
        <p:spPr/>
      </p:pic>
      <p:sp>
        <p:nvSpPr>
          <p:cNvPr id="7" name="Text Placeholder 6">
            <a:extLst>
              <a:ext uri="{FF2B5EF4-FFF2-40B4-BE49-F238E27FC236}">
                <a16:creationId xmlns:a16="http://schemas.microsoft.com/office/drawing/2014/main" id="{7D45DEB8-92A3-CE3A-023B-ECFC106E0C7B}"/>
              </a:ext>
            </a:extLst>
          </p:cNvPr>
          <p:cNvSpPr>
            <a:spLocks noGrp="1"/>
          </p:cNvSpPr>
          <p:nvPr>
            <p:ph type="body" sz="quarter" idx="18"/>
          </p:nvPr>
        </p:nvSpPr>
        <p:spPr>
          <a:xfrm>
            <a:off x="6743700" y="5505451"/>
            <a:ext cx="4031109" cy="819150"/>
          </a:xfrm>
        </p:spPr>
        <p:txBody>
          <a:bodyPr/>
          <a:lstStyle/>
          <a:p>
            <a:r>
              <a:rPr lang="en-GB" dirty="0"/>
              <a:t>99% of our students would recommend the Warwick Summer School!</a:t>
            </a:r>
          </a:p>
        </p:txBody>
      </p:sp>
      <p:sp>
        <p:nvSpPr>
          <p:cNvPr id="8" name="Slide Number Placeholder 7">
            <a:extLst>
              <a:ext uri="{FF2B5EF4-FFF2-40B4-BE49-F238E27FC236}">
                <a16:creationId xmlns:a16="http://schemas.microsoft.com/office/drawing/2014/main" id="{D310A3E1-FD54-44BE-AED3-CDA64AA3EB7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a:t>
            </a:fld>
            <a:endParaRPr kumimoji="0" lang="en-GB" sz="1200" b="1" i="0" u="none" strike="noStrike" kern="1200" cap="none" spc="0" normalizeH="0" baseline="0" noProof="0" dirty="0">
              <a:ln>
                <a:noFill/>
              </a:ln>
              <a:solidFill>
                <a:srgbClr val="FFFFFF"/>
              </a:solidFill>
              <a:effectLst/>
              <a:uLnTx/>
              <a:uFillTx/>
              <a:latin typeface="Calibri"/>
              <a:ea typeface="+mn-ea"/>
              <a:cs typeface="+mn-cs"/>
            </a:endParaRPr>
          </a:p>
        </p:txBody>
      </p:sp>
      <p:grpSp>
        <p:nvGrpSpPr>
          <p:cNvPr id="11" name="Group 10" descr="Certificate Ribbon Icon">
            <a:extLst>
              <a:ext uri="{FF2B5EF4-FFF2-40B4-BE49-F238E27FC236}">
                <a16:creationId xmlns:a16="http://schemas.microsoft.com/office/drawing/2014/main" id="{F6740A7D-6C5A-6088-CDDC-79AFC5240918}"/>
              </a:ext>
            </a:extLst>
          </p:cNvPr>
          <p:cNvGrpSpPr/>
          <p:nvPr/>
        </p:nvGrpSpPr>
        <p:grpSpPr>
          <a:xfrm>
            <a:off x="525958" y="3008040"/>
            <a:ext cx="741680" cy="741680"/>
            <a:chOff x="1505766" y="2583588"/>
            <a:chExt cx="741680" cy="741680"/>
          </a:xfrm>
        </p:grpSpPr>
        <p:sp>
          <p:nvSpPr>
            <p:cNvPr id="12" name="Oval 11">
              <a:extLst>
                <a:ext uri="{FF2B5EF4-FFF2-40B4-BE49-F238E27FC236}">
                  <a16:creationId xmlns:a16="http://schemas.microsoft.com/office/drawing/2014/main" id="{8EBB0936-5B4B-A192-6D62-CD519833CA64}"/>
                </a:ext>
              </a:extLst>
            </p:cNvPr>
            <p:cNvSpPr/>
            <p:nvPr/>
          </p:nvSpPr>
          <p:spPr>
            <a:xfrm>
              <a:off x="1505766"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3" name="Graphic 12" descr="Ribbon outline">
              <a:extLst>
                <a:ext uri="{FF2B5EF4-FFF2-40B4-BE49-F238E27FC236}">
                  <a16:creationId xmlns:a16="http://schemas.microsoft.com/office/drawing/2014/main" id="{D9C2E3C0-176A-57EF-122E-446266B194C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94666" y="2672488"/>
              <a:ext cx="563880" cy="563880"/>
            </a:xfrm>
            <a:prstGeom prst="rect">
              <a:avLst/>
            </a:prstGeom>
          </p:spPr>
        </p:pic>
      </p:grpSp>
      <p:grpSp>
        <p:nvGrpSpPr>
          <p:cNvPr id="14" name="Group 13" descr="Certificate Ribbon Icon">
            <a:extLst>
              <a:ext uri="{FF2B5EF4-FFF2-40B4-BE49-F238E27FC236}">
                <a16:creationId xmlns:a16="http://schemas.microsoft.com/office/drawing/2014/main" id="{1885CF94-8C8B-A321-BF38-6DEFD2CBC56C}"/>
              </a:ext>
            </a:extLst>
          </p:cNvPr>
          <p:cNvGrpSpPr/>
          <p:nvPr/>
        </p:nvGrpSpPr>
        <p:grpSpPr>
          <a:xfrm>
            <a:off x="531494" y="3988842"/>
            <a:ext cx="741680" cy="741680"/>
            <a:chOff x="1505766" y="2583588"/>
            <a:chExt cx="741680" cy="741680"/>
          </a:xfrm>
        </p:grpSpPr>
        <p:sp>
          <p:nvSpPr>
            <p:cNvPr id="15" name="Oval 14">
              <a:extLst>
                <a:ext uri="{FF2B5EF4-FFF2-40B4-BE49-F238E27FC236}">
                  <a16:creationId xmlns:a16="http://schemas.microsoft.com/office/drawing/2014/main" id="{F581767A-D4DB-D6B9-1367-CB50A65AB420}"/>
                </a:ext>
              </a:extLst>
            </p:cNvPr>
            <p:cNvSpPr/>
            <p:nvPr/>
          </p:nvSpPr>
          <p:spPr>
            <a:xfrm>
              <a:off x="1505766"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6" name="Graphic 15" descr="Ribbon outline">
              <a:extLst>
                <a:ext uri="{FF2B5EF4-FFF2-40B4-BE49-F238E27FC236}">
                  <a16:creationId xmlns:a16="http://schemas.microsoft.com/office/drawing/2014/main" id="{74882327-2CA1-8194-93A4-17C238559F2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94666" y="2672488"/>
              <a:ext cx="563880" cy="563880"/>
            </a:xfrm>
            <a:prstGeom prst="rect">
              <a:avLst/>
            </a:prstGeom>
          </p:spPr>
        </p:pic>
      </p:grpSp>
      <p:grpSp>
        <p:nvGrpSpPr>
          <p:cNvPr id="17" name="Group 16" descr="Certificate Ribbon Icon">
            <a:extLst>
              <a:ext uri="{FF2B5EF4-FFF2-40B4-BE49-F238E27FC236}">
                <a16:creationId xmlns:a16="http://schemas.microsoft.com/office/drawing/2014/main" id="{37C33535-D034-3EFC-A0AD-5D31BE235662}"/>
              </a:ext>
            </a:extLst>
          </p:cNvPr>
          <p:cNvGrpSpPr/>
          <p:nvPr/>
        </p:nvGrpSpPr>
        <p:grpSpPr>
          <a:xfrm>
            <a:off x="525958" y="4950232"/>
            <a:ext cx="741680" cy="741680"/>
            <a:chOff x="1505766" y="2583588"/>
            <a:chExt cx="741680" cy="741680"/>
          </a:xfrm>
        </p:grpSpPr>
        <p:sp>
          <p:nvSpPr>
            <p:cNvPr id="18" name="Oval 17">
              <a:extLst>
                <a:ext uri="{FF2B5EF4-FFF2-40B4-BE49-F238E27FC236}">
                  <a16:creationId xmlns:a16="http://schemas.microsoft.com/office/drawing/2014/main" id="{E20DD6A9-F493-B21D-DFF6-B1B175D89819}"/>
                </a:ext>
              </a:extLst>
            </p:cNvPr>
            <p:cNvSpPr/>
            <p:nvPr/>
          </p:nvSpPr>
          <p:spPr>
            <a:xfrm>
              <a:off x="1505766"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9" name="Graphic 18" descr="Ribbon outline">
              <a:extLst>
                <a:ext uri="{FF2B5EF4-FFF2-40B4-BE49-F238E27FC236}">
                  <a16:creationId xmlns:a16="http://schemas.microsoft.com/office/drawing/2014/main" id="{D9AF7D73-E84B-D805-BFD1-642DB6533C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94666" y="2672488"/>
              <a:ext cx="563880" cy="563880"/>
            </a:xfrm>
            <a:prstGeom prst="rect">
              <a:avLst/>
            </a:prstGeom>
          </p:spPr>
        </p:pic>
      </p:grpSp>
      <p:sp>
        <p:nvSpPr>
          <p:cNvPr id="20" name="TextBox 19">
            <a:extLst>
              <a:ext uri="{FF2B5EF4-FFF2-40B4-BE49-F238E27FC236}">
                <a16:creationId xmlns:a16="http://schemas.microsoft.com/office/drawing/2014/main" id="{DCB04C57-4BA4-09DA-D4D8-F4CCA807A21A}"/>
              </a:ext>
            </a:extLst>
          </p:cNvPr>
          <p:cNvSpPr txBox="1"/>
          <p:nvPr/>
        </p:nvSpPr>
        <p:spPr>
          <a:xfrm>
            <a:off x="1417191" y="5105594"/>
            <a:ext cx="3548990" cy="646331"/>
          </a:xfrm>
          <a:prstGeom prst="rect">
            <a:avLst/>
          </a:prstGeom>
          <a:noFill/>
          <a:ln>
            <a:noFill/>
          </a:ln>
        </p:spPr>
        <p:txBody>
          <a:bodyPr wrap="square" lIns="91440" tIns="45720" rIns="91440" bIns="4572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500" cap="all" spc="300" dirty="0">
                <a:solidFill>
                  <a:prstClr val="black">
                    <a:lumMod val="75000"/>
                    <a:lumOff val="25000"/>
                  </a:prstClr>
                </a:solidFill>
                <a:latin typeface="Calibri"/>
                <a:ea typeface="Calibri"/>
                <a:cs typeface="Calibri"/>
              </a:rPr>
              <a:t>69</a:t>
            </a:r>
            <a:r>
              <a:rPr lang="en-GB" sz="2500" cap="all" spc="300" baseline="30000" dirty="0">
                <a:solidFill>
                  <a:prstClr val="black">
                    <a:lumMod val="75000"/>
                    <a:lumOff val="25000"/>
                  </a:prstClr>
                </a:solidFill>
                <a:latin typeface="Calibri"/>
                <a:ea typeface="Calibri"/>
                <a:cs typeface="Calibri"/>
              </a:rPr>
              <a:t>th</a:t>
            </a:r>
            <a:r>
              <a:rPr kumimoji="0" lang="en-GB" sz="25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 in the world</a:t>
            </a:r>
            <a:r>
              <a:rPr kumimoji="0" lang="en-GB" sz="1800" b="1" i="0" u="none" strike="noStrike" kern="1200" cap="all" spc="0" normalizeH="0" baseline="0" noProof="0" dirty="0">
                <a:ln>
                  <a:noFill/>
                </a:ln>
                <a:solidFill>
                  <a:prstClr val="black">
                    <a:lumMod val="75000"/>
                    <a:lumOff val="25000"/>
                  </a:prstClr>
                </a:solidFill>
                <a:effectLst/>
                <a:uLnTx/>
                <a:uFillTx/>
                <a:latin typeface="Calibri"/>
                <a:ea typeface="Calibri"/>
                <a:cs typeface="Calibri"/>
              </a:rPr>
              <a:t> </a:t>
            </a:r>
            <a:br>
              <a:rPr lang="en-GB" sz="1800" b="1" i="0" u="none" strike="noStrike" kern="1200" cap="all" spc="0" normalizeH="0" baseline="0" noProof="0" dirty="0">
                <a:ln>
                  <a:noFill/>
                </a:ln>
                <a:effectLst/>
                <a:uLnTx/>
                <a:uFillTx/>
                <a:latin typeface="Calibri"/>
              </a:rPr>
            </a:br>
            <a:r>
              <a:rPr kumimoji="0"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QS World Rankings </a:t>
            </a:r>
            <a:r>
              <a:rPr lang="en-GB" sz="1100" cap="all" spc="300" dirty="0">
                <a:solidFill>
                  <a:prstClr val="black">
                    <a:lumMod val="75000"/>
                    <a:lumOff val="25000"/>
                  </a:prstClr>
                </a:solidFill>
                <a:latin typeface="Calibri"/>
                <a:ea typeface="Calibri"/>
                <a:cs typeface="Calibri"/>
              </a:rPr>
              <a:t>2025</a:t>
            </a:r>
            <a:endParaRPr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endParaRPr>
          </a:p>
        </p:txBody>
      </p:sp>
      <p:sp>
        <p:nvSpPr>
          <p:cNvPr id="21" name="TextBox 20">
            <a:extLst>
              <a:ext uri="{FF2B5EF4-FFF2-40B4-BE49-F238E27FC236}">
                <a16:creationId xmlns:a16="http://schemas.microsoft.com/office/drawing/2014/main" id="{82962626-EFCE-DF5B-0373-4D18478E45F9}"/>
              </a:ext>
            </a:extLst>
          </p:cNvPr>
          <p:cNvSpPr txBox="1"/>
          <p:nvPr/>
        </p:nvSpPr>
        <p:spPr>
          <a:xfrm>
            <a:off x="1391087" y="4074406"/>
            <a:ext cx="2997200" cy="646331"/>
          </a:xfrm>
          <a:prstGeom prst="rect">
            <a:avLst/>
          </a:prstGeom>
          <a:noFill/>
          <a:ln>
            <a:noFill/>
          </a:ln>
        </p:spPr>
        <p:txBody>
          <a:bodyPr wrap="square" lIns="91440" tIns="45720" rIns="91440" bIns="45720" rtlCol="0" anchor="ctr">
            <a:spAutoFit/>
          </a:bodyPr>
          <a:lstStyle/>
          <a:p>
            <a:pPr>
              <a:defRPr/>
            </a:pPr>
            <a:r>
              <a:rPr lang="en-GB" sz="2500" cap="all" spc="300" dirty="0">
                <a:solidFill>
                  <a:prstClr val="black">
                    <a:lumMod val="75000"/>
                    <a:lumOff val="25000"/>
                  </a:prstClr>
                </a:solidFill>
                <a:latin typeface="Calibri"/>
                <a:ea typeface="Calibri"/>
                <a:cs typeface="Calibri"/>
              </a:rPr>
              <a:t>22</a:t>
            </a:r>
            <a:r>
              <a:rPr lang="en-GB" sz="2500" cap="all" spc="300" baseline="30000" dirty="0">
                <a:solidFill>
                  <a:prstClr val="black">
                    <a:lumMod val="75000"/>
                    <a:lumOff val="25000"/>
                  </a:prstClr>
                </a:solidFill>
                <a:latin typeface="Calibri"/>
                <a:ea typeface="Calibri"/>
                <a:cs typeface="Calibri"/>
              </a:rPr>
              <a:t>ND</a:t>
            </a:r>
            <a:r>
              <a:rPr kumimoji="0" lang="en-GB" sz="25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 in EUROPE </a:t>
            </a:r>
            <a:r>
              <a:rPr kumimoji="0" lang="en-GB" sz="1800" b="1" i="0" u="none" strike="noStrike" kern="1200" cap="all" spc="0" normalizeH="0" baseline="0" noProof="0" dirty="0">
                <a:ln>
                  <a:noFill/>
                </a:ln>
                <a:solidFill>
                  <a:prstClr val="black">
                    <a:lumMod val="75000"/>
                    <a:lumOff val="25000"/>
                  </a:prstClr>
                </a:solidFill>
                <a:effectLst/>
                <a:uLnTx/>
                <a:uFillTx/>
                <a:latin typeface="Calibri"/>
                <a:ea typeface="Calibri"/>
                <a:cs typeface="Calibri"/>
              </a:rPr>
              <a:t> </a:t>
            </a:r>
            <a:br>
              <a:rPr lang="en-GB" sz="1100" b="0" i="0" u="none" strike="noStrike" kern="1200" cap="all" spc="300" normalizeH="0" baseline="0" noProof="0" dirty="0">
                <a:ln>
                  <a:noFill/>
                </a:ln>
                <a:effectLst/>
                <a:uLnTx/>
                <a:uFillTx/>
                <a:latin typeface="Calibri"/>
              </a:rPr>
            </a:br>
            <a:r>
              <a:rPr kumimoji="0"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QS WORLD RANKINGS </a:t>
            </a:r>
            <a:r>
              <a:rPr lang="en-GB" sz="1100" cap="all" spc="300" dirty="0">
                <a:solidFill>
                  <a:prstClr val="black">
                    <a:lumMod val="75000"/>
                    <a:lumOff val="25000"/>
                  </a:prstClr>
                </a:solidFill>
                <a:latin typeface="Calibri"/>
                <a:ea typeface="Calibri"/>
                <a:cs typeface="Calibri"/>
              </a:rPr>
              <a:t>2025</a:t>
            </a:r>
            <a:endParaRPr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endParaRPr>
          </a:p>
        </p:txBody>
      </p:sp>
      <p:sp>
        <p:nvSpPr>
          <p:cNvPr id="22" name="TextBox 21">
            <a:extLst>
              <a:ext uri="{FF2B5EF4-FFF2-40B4-BE49-F238E27FC236}">
                <a16:creationId xmlns:a16="http://schemas.microsoft.com/office/drawing/2014/main" id="{EC4D08B8-33F3-C8BF-6912-5FAAFD20DF63}"/>
              </a:ext>
            </a:extLst>
          </p:cNvPr>
          <p:cNvSpPr txBox="1"/>
          <p:nvPr/>
        </p:nvSpPr>
        <p:spPr>
          <a:xfrm>
            <a:off x="1391087" y="3050518"/>
            <a:ext cx="3958093" cy="646331"/>
          </a:xfrm>
          <a:prstGeom prst="rect">
            <a:avLst/>
          </a:prstGeom>
          <a:noFill/>
          <a:ln>
            <a:noFill/>
          </a:ln>
        </p:spPr>
        <p:txBody>
          <a:bodyPr wrap="square" lIns="91440" tIns="45720" rIns="91440" bIns="4572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500" cap="all" spc="300" dirty="0">
                <a:solidFill>
                  <a:prstClr val="black">
                    <a:lumMod val="75000"/>
                    <a:lumOff val="25000"/>
                  </a:prstClr>
                </a:solidFill>
                <a:latin typeface="Calibri"/>
                <a:ea typeface="Calibri"/>
                <a:cs typeface="Calibri"/>
              </a:rPr>
              <a:t>8th</a:t>
            </a:r>
            <a:r>
              <a:rPr kumimoji="0" lang="en-GB" sz="25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 in the UK </a:t>
            </a:r>
            <a:r>
              <a:rPr kumimoji="0" lang="en-GB" sz="1800" b="1" i="0" u="none" strike="noStrike" kern="1200" cap="all" spc="0" normalizeH="0" baseline="0" noProof="0" dirty="0">
                <a:ln>
                  <a:noFill/>
                </a:ln>
                <a:solidFill>
                  <a:prstClr val="black">
                    <a:lumMod val="75000"/>
                    <a:lumOff val="25000"/>
                  </a:prstClr>
                </a:solidFill>
                <a:effectLst/>
                <a:uLnTx/>
                <a:uFillTx/>
                <a:latin typeface="Calibri"/>
                <a:ea typeface="Calibri"/>
                <a:cs typeface="Calibri"/>
              </a:rPr>
              <a:t> </a:t>
            </a:r>
            <a:br>
              <a:rPr lang="en-GB" sz="1800" b="1" i="0" u="none" strike="noStrike" kern="1200" cap="all" spc="0" normalizeH="0" baseline="0" noProof="0" dirty="0">
                <a:ln>
                  <a:noFill/>
                </a:ln>
                <a:effectLst/>
                <a:uLnTx/>
                <a:uFillTx/>
                <a:latin typeface="Calibri"/>
              </a:rPr>
            </a:br>
            <a:r>
              <a:rPr kumimoji="0"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rPr>
              <a:t>GUARDIAN University RANKINGS </a:t>
            </a:r>
            <a:r>
              <a:rPr lang="en-GB" sz="1100" cap="all" spc="300" dirty="0">
                <a:solidFill>
                  <a:prstClr val="black">
                    <a:lumMod val="75000"/>
                    <a:lumOff val="25000"/>
                  </a:prstClr>
                </a:solidFill>
                <a:latin typeface="Calibri"/>
                <a:ea typeface="Calibri"/>
                <a:cs typeface="Calibri"/>
              </a:rPr>
              <a:t>2025</a:t>
            </a:r>
            <a:endParaRPr lang="en-GB" sz="1100" b="0" i="0" u="none" strike="noStrike" kern="1200" cap="all" spc="300" normalizeH="0" baseline="0" noProof="0" dirty="0">
              <a:ln>
                <a:noFill/>
              </a:ln>
              <a:solidFill>
                <a:prstClr val="black">
                  <a:lumMod val="75000"/>
                  <a:lumOff val="25000"/>
                </a:prstClr>
              </a:solidFill>
              <a:effectLst/>
              <a:uLnTx/>
              <a:uFillTx/>
              <a:latin typeface="Calibri"/>
              <a:ea typeface="Calibri"/>
              <a:cs typeface="Calibri"/>
            </a:endParaRPr>
          </a:p>
        </p:txBody>
      </p:sp>
    </p:spTree>
    <p:extLst>
      <p:ext uri="{BB962C8B-B14F-4D97-AF65-F5344CB8AC3E}">
        <p14:creationId xmlns:p14="http://schemas.microsoft.com/office/powerpoint/2010/main" val="71201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91F5F-1523-954F-5B45-51E5A6B9615A}"/>
              </a:ext>
            </a:extLst>
          </p:cNvPr>
          <p:cNvSpPr>
            <a:spLocks noGrp="1"/>
          </p:cNvSpPr>
          <p:nvPr>
            <p:ph type="title"/>
          </p:nvPr>
        </p:nvSpPr>
        <p:spPr>
          <a:xfrm>
            <a:off x="413582" y="719336"/>
            <a:ext cx="7841417" cy="512927"/>
          </a:xfrm>
        </p:spPr>
        <p:txBody>
          <a:bodyPr/>
          <a:lstStyle/>
          <a:p>
            <a:r>
              <a:rPr lang="en-GB" sz="2400" dirty="0">
                <a:solidFill>
                  <a:srgbClr val="C00000"/>
                </a:solidFill>
              </a:rPr>
              <a:t>Why Spend Summer With Us?</a:t>
            </a:r>
          </a:p>
        </p:txBody>
      </p:sp>
      <p:sp>
        <p:nvSpPr>
          <p:cNvPr id="3" name="Footer Placeholder 2">
            <a:extLst>
              <a:ext uri="{FF2B5EF4-FFF2-40B4-BE49-F238E27FC236}">
                <a16:creationId xmlns:a16="http://schemas.microsoft.com/office/drawing/2014/main" id="{0943563F-CD50-FDE1-C1B9-A0F2869EE9B6}"/>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C7A4537A-BFD7-B6AC-817B-AC9655C7737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a:t>
            </a:fld>
            <a:endParaRPr kumimoji="0" lang="en-GB" sz="1200" b="1" i="0" u="none" strike="noStrike" kern="1200" cap="none" spc="0" normalizeH="0" baseline="0" noProof="0" dirty="0">
              <a:ln>
                <a:noFill/>
              </a:ln>
              <a:solidFill>
                <a:srgbClr val="3C1053"/>
              </a:solidFill>
              <a:effectLst/>
              <a:uLnTx/>
              <a:uFillTx/>
              <a:latin typeface="Calibri"/>
              <a:ea typeface="+mn-ea"/>
              <a:cs typeface="+mn-cs"/>
            </a:endParaRPr>
          </a:p>
        </p:txBody>
      </p:sp>
      <p:sp>
        <p:nvSpPr>
          <p:cNvPr id="7" name="Content Placeholder 6">
            <a:extLst>
              <a:ext uri="{FF2B5EF4-FFF2-40B4-BE49-F238E27FC236}">
                <a16:creationId xmlns:a16="http://schemas.microsoft.com/office/drawing/2014/main" id="{1314D89C-F1FA-42A6-7512-A46161A4053C}"/>
              </a:ext>
            </a:extLst>
          </p:cNvPr>
          <p:cNvSpPr txBox="1">
            <a:spLocks noGrp="1"/>
          </p:cNvSpPr>
          <p:nvPr>
            <p:ph sz="quarter" idx="17"/>
          </p:nvPr>
        </p:nvSpPr>
        <p:spPr>
          <a:xfrm>
            <a:off x="414338" y="1641475"/>
            <a:ext cx="9029700" cy="3400931"/>
          </a:xfrm>
          <a:prstGeom prst="rect">
            <a:avLst/>
          </a:prstGeom>
          <a:noFill/>
        </p:spPr>
        <p:txBody>
          <a:bodyPr vert="horz" wrap="square" lIns="0" tIns="45720" rIns="91440" bIns="45720" rtlCol="0" anchor="t">
            <a:spAutoFit/>
          </a:bodyPr>
          <a:lstStyle/>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3-week academic programme</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Quality teaching across a range of courses, taught at different levels</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Guest speakers from across the public and private sectors</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Live on our beautiful campus in the Heart of England, accommodation and catering options to suit different budgets</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Fun and engaging social and cultural programme</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Lots of local places of interest - London just a short train journey away!</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Community atmosphere and internationally diverse</a:t>
            </a:r>
            <a:endParaRPr lang="en-GB" sz="2000" dirty="0">
              <a:solidFill>
                <a:schemeClr val="tx1">
                  <a:lumMod val="75000"/>
                  <a:lumOff val="25000"/>
                </a:schemeClr>
              </a:solidFill>
              <a:ea typeface="Calibri"/>
              <a:cs typeface="Arial"/>
            </a:endParaRPr>
          </a:p>
          <a:p>
            <a:pPr marL="342900" indent="-342900" fontAlgn="base">
              <a:spcBef>
                <a:spcPct val="0"/>
              </a:spcBef>
              <a:spcAft>
                <a:spcPts val="600"/>
              </a:spcAft>
              <a:buClr>
                <a:srgbClr val="B20632"/>
              </a:buClr>
              <a:buFont typeface="Wingdings" panose="05000000000000000000" pitchFamily="2" charset="2"/>
              <a:buChar char="§"/>
            </a:pPr>
            <a:r>
              <a:rPr lang="en-GB" sz="2000" dirty="0">
                <a:solidFill>
                  <a:schemeClr val="tx1">
                    <a:lumMod val="75000"/>
                    <a:lumOff val="25000"/>
                  </a:schemeClr>
                </a:solidFill>
                <a:cs typeface="Arial"/>
              </a:rPr>
              <a:t>Optional additional week focused on Exploring British Culture</a:t>
            </a:r>
            <a:endParaRPr lang="en-GB" sz="2000" dirty="0">
              <a:solidFill>
                <a:schemeClr val="tx1">
                  <a:lumMod val="75000"/>
                  <a:lumOff val="25000"/>
                </a:schemeClr>
              </a:solidFill>
              <a:ea typeface="Calibri"/>
              <a:cs typeface="Arial"/>
            </a:endParaRPr>
          </a:p>
        </p:txBody>
      </p:sp>
    </p:spTree>
    <p:extLst>
      <p:ext uri="{BB962C8B-B14F-4D97-AF65-F5344CB8AC3E}">
        <p14:creationId xmlns:p14="http://schemas.microsoft.com/office/powerpoint/2010/main" val="1658754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EE07D1-714A-35E1-2B1C-56DD0F4A81FD}"/>
              </a:ext>
            </a:extLst>
          </p:cNvPr>
          <p:cNvSpPr>
            <a:spLocks noGrp="1"/>
          </p:cNvSpPr>
          <p:nvPr>
            <p:ph type="body" sz="quarter" idx="22"/>
          </p:nvPr>
        </p:nvSpPr>
        <p:spPr>
          <a:xfrm>
            <a:off x="542600" y="2126433"/>
            <a:ext cx="3461229" cy="3788227"/>
          </a:xfrm>
        </p:spPr>
        <p:txBody>
          <a:bodyPr vert="horz" wrap="square" lIns="288000" tIns="504000" rIns="216000" bIns="45720" rtlCol="0" anchor="t">
            <a:noAutofit/>
          </a:bodyPr>
          <a:lstStyle/>
          <a:p>
            <a:pPr marL="285750" indent="-285750">
              <a:buFont typeface="Wingdings" panose="05000000000000000000" pitchFamily="2" charset="2"/>
              <a:buChar char="§"/>
            </a:pPr>
            <a:r>
              <a:rPr lang="en-GB" sz="1800" dirty="0">
                <a:ea typeface="+mn-lt"/>
                <a:cs typeface="+mn-lt"/>
              </a:rPr>
              <a:t>Behavioural and Experimental Economics</a:t>
            </a:r>
          </a:p>
          <a:p>
            <a:pPr marL="285750" indent="-285750">
              <a:buFont typeface="Wingdings" panose="05000000000000000000" pitchFamily="2" charset="2"/>
              <a:buChar char="§"/>
            </a:pPr>
            <a:r>
              <a:rPr lang="en-GB" sz="1800" dirty="0"/>
              <a:t>International Business and Finance</a:t>
            </a:r>
          </a:p>
          <a:p>
            <a:pPr marL="285750" indent="-285750">
              <a:buFont typeface="Wingdings" panose="05000000000000000000" pitchFamily="2" charset="2"/>
              <a:buChar char="§"/>
            </a:pPr>
            <a:r>
              <a:rPr lang="en-GB" sz="1800" dirty="0"/>
              <a:t>Money and Banking</a:t>
            </a:r>
          </a:p>
          <a:p>
            <a:endParaRPr lang="en-GB" dirty="0"/>
          </a:p>
        </p:txBody>
      </p:sp>
      <p:sp>
        <p:nvSpPr>
          <p:cNvPr id="3" name="Title 2">
            <a:extLst>
              <a:ext uri="{FF2B5EF4-FFF2-40B4-BE49-F238E27FC236}">
                <a16:creationId xmlns:a16="http://schemas.microsoft.com/office/drawing/2014/main" id="{1FA67FE0-2DBE-1E16-E81E-CF0B3ED36985}"/>
              </a:ext>
            </a:extLst>
          </p:cNvPr>
          <p:cNvSpPr>
            <a:spLocks noGrp="1"/>
          </p:cNvSpPr>
          <p:nvPr>
            <p:ph type="title"/>
          </p:nvPr>
        </p:nvSpPr>
        <p:spPr>
          <a:xfrm>
            <a:off x="413582" y="871373"/>
            <a:ext cx="7841417" cy="512927"/>
          </a:xfrm>
        </p:spPr>
        <p:txBody>
          <a:bodyPr/>
          <a:lstStyle/>
          <a:p>
            <a:r>
              <a:rPr lang="en-GB" sz="2400" dirty="0">
                <a:solidFill>
                  <a:srgbClr val="C00000"/>
                </a:solidFill>
              </a:rPr>
              <a:t>Warwick Summer School 2025 – Course Options</a:t>
            </a:r>
          </a:p>
        </p:txBody>
      </p:sp>
      <p:sp>
        <p:nvSpPr>
          <p:cNvPr id="4" name="Footer Placeholder 3">
            <a:extLst>
              <a:ext uri="{FF2B5EF4-FFF2-40B4-BE49-F238E27FC236}">
                <a16:creationId xmlns:a16="http://schemas.microsoft.com/office/drawing/2014/main" id="{C78E6FF3-8D79-C27D-9FDC-61A58AB4371C}"/>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Slide Number Placeholder 4">
            <a:extLst>
              <a:ext uri="{FF2B5EF4-FFF2-40B4-BE49-F238E27FC236}">
                <a16:creationId xmlns:a16="http://schemas.microsoft.com/office/drawing/2014/main" id="{A6E3DCE6-1142-C24F-0126-38D9F975CED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4</a:t>
            </a:fld>
            <a:endParaRPr kumimoji="0" lang="en-GB" sz="1200" b="1" i="0" u="none" strike="noStrike" kern="1200" cap="none" spc="0" normalizeH="0" baseline="0" noProof="0" dirty="0">
              <a:ln>
                <a:noFill/>
              </a:ln>
              <a:solidFill>
                <a:srgbClr val="3C1053"/>
              </a:solidFill>
              <a:effectLst/>
              <a:uLnTx/>
              <a:uFillTx/>
              <a:latin typeface="Calibri"/>
              <a:ea typeface="+mn-ea"/>
              <a:cs typeface="+mn-cs"/>
            </a:endParaRPr>
          </a:p>
        </p:txBody>
      </p:sp>
      <p:sp>
        <p:nvSpPr>
          <p:cNvPr id="9" name="Text Placeholder 8">
            <a:extLst>
              <a:ext uri="{FF2B5EF4-FFF2-40B4-BE49-F238E27FC236}">
                <a16:creationId xmlns:a16="http://schemas.microsoft.com/office/drawing/2014/main" id="{CCD6387B-B397-8916-993D-D5BA2E5CC910}"/>
              </a:ext>
            </a:extLst>
          </p:cNvPr>
          <p:cNvSpPr>
            <a:spLocks noGrp="1"/>
          </p:cNvSpPr>
          <p:nvPr>
            <p:ph type="body" sz="quarter" idx="23"/>
          </p:nvPr>
        </p:nvSpPr>
        <p:spPr>
          <a:xfrm>
            <a:off x="8009411" y="2126433"/>
            <a:ext cx="3461229" cy="3788227"/>
          </a:xfrm>
        </p:spPr>
        <p:txBody>
          <a:bodyPr vert="horz" wrap="square" lIns="288000" tIns="504000" rIns="216000" bIns="45720" rtlCol="0" anchor="t">
            <a:noAutofit/>
          </a:bodyPr>
          <a:lstStyle/>
          <a:p>
            <a:pPr marL="285750" indent="-285750">
              <a:buFont typeface="Wingdings" panose="05000000000000000000" pitchFamily="2" charset="2"/>
              <a:buChar char="§"/>
            </a:pPr>
            <a:r>
              <a:rPr lang="en-GB" sz="1800" dirty="0"/>
              <a:t>Artificial Intelligence: A Practical Introduction</a:t>
            </a:r>
          </a:p>
          <a:p>
            <a:pPr marL="285750" indent="-285750">
              <a:buFont typeface="Wingdings" panose="05000000000000000000" pitchFamily="2" charset="2"/>
              <a:buChar char="§"/>
            </a:pPr>
            <a:r>
              <a:rPr lang="en-GB" sz="1800" dirty="0"/>
              <a:t>Data Science and Machine Learning: The Fundamentals</a:t>
            </a:r>
          </a:p>
          <a:p>
            <a:pPr marL="285750" indent="-285750">
              <a:buFont typeface="Wingdings" panose="05000000000000000000" pitchFamily="2" charset="2"/>
              <a:buChar char="§"/>
            </a:pPr>
            <a:r>
              <a:rPr lang="en-GB" sz="1800" dirty="0">
                <a:ea typeface="+mn-lt"/>
                <a:cs typeface="+mn-lt"/>
              </a:rPr>
              <a:t>Design Thinking</a:t>
            </a:r>
            <a:endParaRPr lang="en-GB" sz="1800" dirty="0">
              <a:cs typeface="Calibri"/>
            </a:endParaRPr>
          </a:p>
          <a:p>
            <a:endParaRPr lang="en-GB" dirty="0">
              <a:cs typeface="Calibri"/>
            </a:endParaRPr>
          </a:p>
        </p:txBody>
      </p:sp>
      <p:sp>
        <p:nvSpPr>
          <p:cNvPr id="16" name="Text Placeholder 8">
            <a:extLst>
              <a:ext uri="{FF2B5EF4-FFF2-40B4-BE49-F238E27FC236}">
                <a16:creationId xmlns:a16="http://schemas.microsoft.com/office/drawing/2014/main" id="{36A5C0AB-75D2-594A-754F-B6A1A61FD0AD}"/>
              </a:ext>
            </a:extLst>
          </p:cNvPr>
          <p:cNvSpPr txBox="1">
            <a:spLocks/>
          </p:cNvSpPr>
          <p:nvPr/>
        </p:nvSpPr>
        <p:spPr>
          <a:xfrm>
            <a:off x="4330433" y="2126433"/>
            <a:ext cx="3406801" cy="3788227"/>
          </a:xfrm>
          <a:prstGeom prst="rect">
            <a:avLst/>
          </a:prstGeom>
          <a:solidFill>
            <a:schemeClr val="accent3"/>
          </a:solidFill>
        </p:spPr>
        <p:txBody>
          <a:bodyPr vert="horz" wrap="square" lIns="288000" tIns="504000" rIns="21600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lang="en-US" sz="1600" kern="1200" smtClean="0">
                <a:solidFill>
                  <a:schemeClr val="bg2"/>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600" kern="1200" smtClean="0">
                <a:solidFill>
                  <a:schemeClr val="bg2"/>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400" kern="1200" smtClean="0">
                <a:solidFill>
                  <a:schemeClr val="bg2"/>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US" sz="1200" kern="1200" smtClean="0">
                <a:solidFill>
                  <a:schemeClr val="bg2"/>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lang="en-GB" sz="12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Strategic Management</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Communications and Marketing</a:t>
            </a:r>
          </a:p>
          <a:p>
            <a:pPr marL="285750" marR="0" lvl="0" indent="-285750"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FFFF"/>
                </a:solidFill>
                <a:effectLst/>
                <a:uLnTx/>
                <a:uFillTx/>
                <a:latin typeface="Calibri"/>
                <a:ea typeface="+mn-ea"/>
                <a:cs typeface="+mn-cs"/>
              </a:rPr>
              <a:t>Common Law Contracts, Arbitration and Advocacy</a:t>
            </a:r>
            <a:endParaRPr lang="en-GB" sz="1800" b="0" i="0" u="none" strike="noStrike" kern="1200" cap="none" spc="0" normalizeH="0" baseline="0" noProof="0" dirty="0">
              <a:ln>
                <a:noFill/>
              </a:ln>
              <a:solidFill>
                <a:srgbClr val="FFFFFF"/>
              </a:solidFill>
              <a:effectLst/>
              <a:uLnTx/>
              <a:uFillTx/>
              <a:latin typeface="Calibri"/>
              <a:ea typeface="Calibri"/>
              <a:cs typeface="Calibri"/>
            </a:endParaRPr>
          </a:p>
          <a:p>
            <a:pPr marL="285750" indent="-285750">
              <a:buFont typeface="Wingdings" panose="05000000000000000000" pitchFamily="2" charset="2"/>
              <a:buChar char="§"/>
              <a:defRPr/>
            </a:pPr>
            <a:r>
              <a:rPr lang="en-GB" sz="1800" dirty="0">
                <a:solidFill>
                  <a:srgbClr val="FFFFFF"/>
                </a:solidFill>
                <a:latin typeface="Calibri"/>
                <a:ea typeface="Calibri"/>
                <a:cs typeface="Calibri"/>
              </a:rPr>
              <a:t>International Relations, Security and Development</a:t>
            </a:r>
            <a:endParaRPr lang="en-GB" sz="1800" b="0" i="0" u="none" strike="noStrike" kern="1200" cap="none" spc="0" normalizeH="0" baseline="0" noProof="0" dirty="0">
              <a:ln>
                <a:noFill/>
              </a:ln>
              <a:solidFill>
                <a:srgbClr val="FFFFFF"/>
              </a:solidFill>
              <a:effectLst/>
              <a:uLnTx/>
              <a:uFillTx/>
              <a:latin typeface="Calibri"/>
              <a:ea typeface="Calibri"/>
              <a:cs typeface="Calibri"/>
            </a:endParaRPr>
          </a:p>
          <a:p>
            <a:pPr marL="285750" indent="-285750">
              <a:buFont typeface="Wingdings" panose="05000000000000000000" pitchFamily="2" charset="2"/>
              <a:buChar char="§"/>
              <a:defRPr/>
            </a:pPr>
            <a:r>
              <a:rPr lang="en-GB" sz="1800" dirty="0">
                <a:solidFill>
                  <a:srgbClr val="FFFFFF"/>
                </a:solidFill>
                <a:ea typeface="+mn-lt"/>
                <a:cs typeface="+mn-lt"/>
              </a:rPr>
              <a:t>Global Connections: Institutions, Mobilities and Cultures</a:t>
            </a:r>
            <a:endParaRPr lang="en-GB" sz="1800" dirty="0">
              <a:solidFill>
                <a:srgbClr val="FFFFFF"/>
              </a:solidFill>
              <a:latin typeface="Calibri"/>
              <a:ea typeface="Calibri"/>
              <a:cs typeface="Calibri"/>
            </a:endParaRPr>
          </a:p>
          <a:p>
            <a:pPr>
              <a:defRPr/>
            </a:pPr>
            <a:endParaRPr lang="en-GB" dirty="0">
              <a:solidFill>
                <a:srgbClr val="FFFFFF"/>
              </a:solidFill>
              <a:latin typeface="Calibri"/>
              <a:ea typeface="Calibri"/>
              <a:cs typeface="Calibri"/>
            </a:endParaRPr>
          </a:p>
        </p:txBody>
      </p:sp>
      <p:grpSp>
        <p:nvGrpSpPr>
          <p:cNvPr id="17" name="Group 16" descr="Pound Sign Icon">
            <a:extLst>
              <a:ext uri="{FF2B5EF4-FFF2-40B4-BE49-F238E27FC236}">
                <a16:creationId xmlns:a16="http://schemas.microsoft.com/office/drawing/2014/main" id="{ADE0D3C5-E357-80BE-94F6-56F749F33B16}"/>
              </a:ext>
            </a:extLst>
          </p:cNvPr>
          <p:cNvGrpSpPr/>
          <p:nvPr/>
        </p:nvGrpSpPr>
        <p:grpSpPr>
          <a:xfrm>
            <a:off x="1902374" y="1755593"/>
            <a:ext cx="741680" cy="741680"/>
            <a:chOff x="7488552" y="3566023"/>
            <a:chExt cx="741680" cy="741680"/>
          </a:xfrm>
        </p:grpSpPr>
        <p:sp>
          <p:nvSpPr>
            <p:cNvPr id="18" name="Oval 17">
              <a:extLst>
                <a:ext uri="{FF2B5EF4-FFF2-40B4-BE49-F238E27FC236}">
                  <a16:creationId xmlns:a16="http://schemas.microsoft.com/office/drawing/2014/main" id="{4FACDB33-3AFA-91DF-C7B1-E7589AC3F0CF}"/>
                </a:ext>
              </a:extLst>
            </p:cNvPr>
            <p:cNvSpPr/>
            <p:nvPr/>
          </p:nvSpPr>
          <p:spPr>
            <a:xfrm>
              <a:off x="7488552" y="356602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9" name="Graphic 18" descr="Pound outline">
              <a:extLst>
                <a:ext uri="{FF2B5EF4-FFF2-40B4-BE49-F238E27FC236}">
                  <a16:creationId xmlns:a16="http://schemas.microsoft.com/office/drawing/2014/main" id="{487684B1-CAA7-ED83-6E97-E84CF0FD7C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77452" y="3654923"/>
              <a:ext cx="563880" cy="563880"/>
            </a:xfrm>
            <a:prstGeom prst="rect">
              <a:avLst/>
            </a:prstGeom>
          </p:spPr>
        </p:pic>
      </p:grpSp>
      <p:grpSp>
        <p:nvGrpSpPr>
          <p:cNvPr id="20" name="Group 19" descr="Handshake Icon">
            <a:extLst>
              <a:ext uri="{FF2B5EF4-FFF2-40B4-BE49-F238E27FC236}">
                <a16:creationId xmlns:a16="http://schemas.microsoft.com/office/drawing/2014/main" id="{A1BEF916-C873-6E82-E914-4AFD79CCAC46}"/>
              </a:ext>
            </a:extLst>
          </p:cNvPr>
          <p:cNvGrpSpPr/>
          <p:nvPr/>
        </p:nvGrpSpPr>
        <p:grpSpPr>
          <a:xfrm>
            <a:off x="5635779" y="1755593"/>
            <a:ext cx="741680" cy="741680"/>
            <a:chOff x="4497159" y="3566023"/>
            <a:chExt cx="741680" cy="741680"/>
          </a:xfrm>
        </p:grpSpPr>
        <p:sp>
          <p:nvSpPr>
            <p:cNvPr id="21" name="Oval 20">
              <a:extLst>
                <a:ext uri="{FF2B5EF4-FFF2-40B4-BE49-F238E27FC236}">
                  <a16:creationId xmlns:a16="http://schemas.microsoft.com/office/drawing/2014/main" id="{8FF96550-C6AE-548D-16C0-A5857850E6ED}"/>
                </a:ext>
              </a:extLst>
            </p:cNvPr>
            <p:cNvSpPr/>
            <p:nvPr/>
          </p:nvSpPr>
          <p:spPr>
            <a:xfrm>
              <a:off x="4497159" y="356602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2" name="Graphic 21" descr="Handshake outline">
              <a:extLst>
                <a:ext uri="{FF2B5EF4-FFF2-40B4-BE49-F238E27FC236}">
                  <a16:creationId xmlns:a16="http://schemas.microsoft.com/office/drawing/2014/main" id="{D75D2A77-5A23-133D-79E0-041CB32033D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86059" y="3654923"/>
              <a:ext cx="563880" cy="563880"/>
            </a:xfrm>
            <a:prstGeom prst="rect">
              <a:avLst/>
            </a:prstGeom>
          </p:spPr>
        </p:pic>
      </p:grpSp>
      <p:grpSp>
        <p:nvGrpSpPr>
          <p:cNvPr id="23" name="Group 22" descr="Brain Icon">
            <a:extLst>
              <a:ext uri="{FF2B5EF4-FFF2-40B4-BE49-F238E27FC236}">
                <a16:creationId xmlns:a16="http://schemas.microsoft.com/office/drawing/2014/main" id="{FFAC98A7-4967-02D7-4BD8-07F6EBC00D40}"/>
              </a:ext>
            </a:extLst>
          </p:cNvPr>
          <p:cNvGrpSpPr/>
          <p:nvPr/>
        </p:nvGrpSpPr>
        <p:grpSpPr>
          <a:xfrm>
            <a:off x="9369185" y="1755593"/>
            <a:ext cx="741680" cy="741680"/>
            <a:chOff x="9482814" y="1601153"/>
            <a:chExt cx="741680" cy="741680"/>
          </a:xfrm>
        </p:grpSpPr>
        <p:sp>
          <p:nvSpPr>
            <p:cNvPr id="24" name="Oval 23">
              <a:extLst>
                <a:ext uri="{FF2B5EF4-FFF2-40B4-BE49-F238E27FC236}">
                  <a16:creationId xmlns:a16="http://schemas.microsoft.com/office/drawing/2014/main" id="{80799F3B-E1B0-A512-F47E-B543AD228841}"/>
                </a:ext>
              </a:extLst>
            </p:cNvPr>
            <p:cNvSpPr/>
            <p:nvPr/>
          </p:nvSpPr>
          <p:spPr>
            <a:xfrm>
              <a:off x="9482814" y="1601153"/>
              <a:ext cx="741680" cy="741680"/>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5" name="Graphic 24" descr="Brain in head outline">
              <a:extLst>
                <a:ext uri="{FF2B5EF4-FFF2-40B4-BE49-F238E27FC236}">
                  <a16:creationId xmlns:a16="http://schemas.microsoft.com/office/drawing/2014/main" id="{EDDC61ED-37D6-1D29-A072-1B38A6614B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71714" y="1690053"/>
              <a:ext cx="563880" cy="563880"/>
            </a:xfrm>
            <a:prstGeom prst="rect">
              <a:avLst/>
            </a:prstGeom>
          </p:spPr>
        </p:pic>
      </p:grpSp>
    </p:spTree>
    <p:extLst>
      <p:ext uri="{BB962C8B-B14F-4D97-AF65-F5344CB8AC3E}">
        <p14:creationId xmlns:p14="http://schemas.microsoft.com/office/powerpoint/2010/main" val="146506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59D07-0D1C-70A5-90C3-B08EDF09521C}"/>
              </a:ext>
            </a:extLst>
          </p:cNvPr>
          <p:cNvSpPr>
            <a:spLocks noGrp="1"/>
          </p:cNvSpPr>
          <p:nvPr>
            <p:ph type="title"/>
          </p:nvPr>
        </p:nvSpPr>
        <p:spPr>
          <a:xfrm>
            <a:off x="413054" y="688976"/>
            <a:ext cx="5474136" cy="512927"/>
          </a:xfrm>
        </p:spPr>
        <p:txBody>
          <a:bodyPr/>
          <a:lstStyle/>
          <a:p>
            <a:r>
              <a:rPr lang="en-GB" sz="2400" dirty="0">
                <a:solidFill>
                  <a:srgbClr val="C00000"/>
                </a:solidFill>
              </a:rPr>
              <a:t>Teaching and Assessment</a:t>
            </a:r>
          </a:p>
        </p:txBody>
      </p:sp>
      <p:sp>
        <p:nvSpPr>
          <p:cNvPr id="3" name="Footer Placeholder 2">
            <a:extLst>
              <a:ext uri="{FF2B5EF4-FFF2-40B4-BE49-F238E27FC236}">
                <a16:creationId xmlns:a16="http://schemas.microsoft.com/office/drawing/2014/main" id="{C28655D2-E9A2-DF40-D169-115704D0AC63}"/>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9574BB1B-D08A-44DF-2686-4308D9145B60}"/>
              </a:ext>
            </a:extLst>
          </p:cNvPr>
          <p:cNvSpPr>
            <a:spLocks noGrp="1"/>
          </p:cNvSpPr>
          <p:nvPr>
            <p:ph type="body" sz="quarter" idx="13"/>
          </p:nvPr>
        </p:nvSpPr>
        <p:spPr>
          <a:xfrm>
            <a:off x="413055" y="1556475"/>
            <a:ext cx="6338266" cy="4527459"/>
          </a:xfrm>
        </p:spPr>
        <p:txBody>
          <a:bodyPr/>
          <a:lstStyle/>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60 hours of teaching including lectures, seminars/workshops, revision, study groups and guest lectures</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Dedicated team of teachers, bespoke syllabi</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Optional assessment for all students</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Certificate of attendance </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Transcript of results for assessments (mid-September)</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Modules are equivalent to 7.5 ECTS and 3 US credits – many students use the course to transfer credit to their home institution</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Experienced programme team and teaching support</a:t>
            </a:r>
          </a:p>
          <a:p>
            <a:pPr marL="342900" indent="-342900" fontAlgn="base">
              <a:spcBef>
                <a:spcPct val="0"/>
              </a:spcBef>
              <a:spcAft>
                <a:spcPts val="600"/>
              </a:spcAft>
              <a:buClr>
                <a:srgbClr val="B20632"/>
              </a:buClr>
              <a:buFont typeface="Wingdings" panose="05000000000000000000" pitchFamily="2" charset="2"/>
              <a:buChar char="§"/>
            </a:pPr>
            <a:r>
              <a:rPr lang="en-GB" sz="1600" dirty="0">
                <a:solidFill>
                  <a:schemeClr val="tx1">
                    <a:lumMod val="75000"/>
                    <a:lumOff val="25000"/>
                  </a:schemeClr>
                </a:solidFill>
                <a:cs typeface="Arial" charset="0"/>
              </a:rPr>
              <a:t>Excellent teaching facilities across the Warwick campus</a:t>
            </a:r>
          </a:p>
          <a:p>
            <a:endParaRPr lang="en-GB" dirty="0"/>
          </a:p>
        </p:txBody>
      </p:sp>
      <p:pic>
        <p:nvPicPr>
          <p:cNvPr id="11" name="Picture Placeholder 10" descr="A person sitting at a table&#10;&#10;Description automatically generated">
            <a:extLst>
              <a:ext uri="{FF2B5EF4-FFF2-40B4-BE49-F238E27FC236}">
                <a16:creationId xmlns:a16="http://schemas.microsoft.com/office/drawing/2014/main" id="{72292C56-E75B-AC7E-D474-5C0979F07E27}"/>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852" t="-1107" r="21913" b="738"/>
          <a:stretch/>
        </p:blipFill>
        <p:spPr>
          <a:xfrm>
            <a:off x="6089926" y="0"/>
            <a:ext cx="3724124" cy="3919664"/>
          </a:xfrm>
        </p:spPr>
      </p:pic>
      <p:sp>
        <p:nvSpPr>
          <p:cNvPr id="9" name="Slide Number Placeholder 8">
            <a:extLst>
              <a:ext uri="{FF2B5EF4-FFF2-40B4-BE49-F238E27FC236}">
                <a16:creationId xmlns:a16="http://schemas.microsoft.com/office/drawing/2014/main" id="{980D7880-BBDF-43A2-04D0-9592D2942673}"/>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5</a:t>
            </a:fld>
            <a:endParaRPr kumimoji="0" lang="en-GB" sz="1200" b="1" i="0" u="none" strike="noStrike" kern="1200" cap="none" spc="0" normalizeH="0" baseline="0" noProof="0" dirty="0">
              <a:ln>
                <a:noFill/>
              </a:ln>
              <a:solidFill>
                <a:srgbClr val="FFFFFF"/>
              </a:solidFill>
              <a:effectLst/>
              <a:uLnTx/>
              <a:uFillTx/>
              <a:latin typeface="Calibri"/>
              <a:ea typeface="+mn-ea"/>
              <a:cs typeface="+mn-cs"/>
            </a:endParaRPr>
          </a:p>
        </p:txBody>
      </p:sp>
      <p:pic>
        <p:nvPicPr>
          <p:cNvPr id="7" name="Picture Placeholder 6" descr="A group of women sitting at a table&#10;&#10;Description automatically generated">
            <a:extLst>
              <a:ext uri="{FF2B5EF4-FFF2-40B4-BE49-F238E27FC236}">
                <a16:creationId xmlns:a16="http://schemas.microsoft.com/office/drawing/2014/main" id="{557B18DE-4D29-C907-D472-3AFC0B7075BF}"/>
              </a:ext>
            </a:extLst>
          </p:cNvPr>
          <p:cNvPicPr>
            <a:picLocks noGrp="1" noChangeAspect="1"/>
          </p:cNvPicPr>
          <p:nvPr>
            <p:ph type="pic" sz="quarter" idx="17"/>
          </p:nvPr>
        </p:nvPicPr>
        <p:blipFill>
          <a:blip r:embed="rId3"/>
          <a:srcRect l="54791" r="5897" b="-369"/>
          <a:stretch/>
        </p:blipFill>
        <p:spPr>
          <a:xfrm>
            <a:off x="9888994" y="0"/>
            <a:ext cx="2302543" cy="3919664"/>
          </a:xfrm>
        </p:spPr>
      </p:pic>
      <p:pic>
        <p:nvPicPr>
          <p:cNvPr id="12" name="Picture Placeholder 11" descr="A couple of men sitting at a table using a computer&#10;&#10;Description automatically generated">
            <a:extLst>
              <a:ext uri="{FF2B5EF4-FFF2-40B4-BE49-F238E27FC236}">
                <a16:creationId xmlns:a16="http://schemas.microsoft.com/office/drawing/2014/main" id="{609CA016-5AEC-E063-C203-E60BB8747F6C}"/>
              </a:ext>
            </a:extLst>
          </p:cNvPr>
          <p:cNvPicPr>
            <a:picLocks noGrp="1" noChangeAspect="1"/>
          </p:cNvPicPr>
          <p:nvPr>
            <p:ph type="pic" sz="quarter" idx="15"/>
          </p:nvPr>
        </p:nvPicPr>
        <p:blipFill>
          <a:blip r:embed="rId4"/>
          <a:srcRect l="6077" r="6077"/>
          <a:stretch/>
        </p:blipFill>
        <p:spPr/>
      </p:pic>
    </p:spTree>
    <p:extLst>
      <p:ext uri="{BB962C8B-B14F-4D97-AF65-F5344CB8AC3E}">
        <p14:creationId xmlns:p14="http://schemas.microsoft.com/office/powerpoint/2010/main" val="2545842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DEA49-6276-2225-2BBA-FB21C41C76B2}"/>
              </a:ext>
            </a:extLst>
          </p:cNvPr>
          <p:cNvSpPr>
            <a:spLocks noGrp="1"/>
          </p:cNvSpPr>
          <p:nvPr>
            <p:ph type="title"/>
          </p:nvPr>
        </p:nvSpPr>
        <p:spPr>
          <a:xfrm>
            <a:off x="413054" y="688976"/>
            <a:ext cx="5474136" cy="512927"/>
          </a:xfrm>
        </p:spPr>
        <p:txBody>
          <a:bodyPr/>
          <a:lstStyle/>
          <a:p>
            <a:r>
              <a:rPr lang="en-GB" sz="2400" dirty="0">
                <a:solidFill>
                  <a:srgbClr val="C00000"/>
                </a:solidFill>
              </a:rPr>
              <a:t>Guest Speakers</a:t>
            </a:r>
          </a:p>
        </p:txBody>
      </p:sp>
      <p:sp>
        <p:nvSpPr>
          <p:cNvPr id="3" name="Footer Placeholder 2">
            <a:extLst>
              <a:ext uri="{FF2B5EF4-FFF2-40B4-BE49-F238E27FC236}">
                <a16:creationId xmlns:a16="http://schemas.microsoft.com/office/drawing/2014/main" id="{472BB230-0833-FA25-356D-2BC972E0D127}"/>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BD7B32F1-B8E4-2B3D-EF69-A8933E570929}"/>
              </a:ext>
            </a:extLst>
          </p:cNvPr>
          <p:cNvSpPr>
            <a:spLocks noGrp="1"/>
          </p:cNvSpPr>
          <p:nvPr>
            <p:ph type="body" sz="quarter" idx="13"/>
          </p:nvPr>
        </p:nvSpPr>
        <p:spPr>
          <a:xfrm>
            <a:off x="413581" y="1469037"/>
            <a:ext cx="6600580" cy="4527459"/>
          </a:xfrm>
        </p:spPr>
        <p:txBody>
          <a:bodyPr vert="horz" lIns="91440" tIns="45720" rIns="91440" bIns="45720" numCol="1" spcCol="360000" rtlCol="0" anchor="t">
            <a:noAutofit/>
          </a:bodyPr>
          <a:lstStyle/>
          <a:p>
            <a:r>
              <a:rPr lang="en-GB" dirty="0"/>
              <a:t>Previous guest speakers have included:</a:t>
            </a:r>
            <a:endParaRPr lang="en-GB" dirty="0">
              <a:ea typeface="Calibri"/>
              <a:cs typeface="Calibri"/>
            </a:endParaRPr>
          </a:p>
          <a:p>
            <a:pPr marL="342900" indent="-342900" fontAlgn="base">
              <a:spcBef>
                <a:spcPts val="1200"/>
              </a:spcBef>
              <a:spcAft>
                <a:spcPct val="0"/>
              </a:spcAft>
              <a:buClr>
                <a:srgbClr val="C00000"/>
              </a:buClr>
              <a:buFont typeface="Wingdings" panose="05000000000000000000" pitchFamily="2" charset="2"/>
              <a:buChar char="§"/>
            </a:pPr>
            <a:r>
              <a:rPr lang="en-GB" sz="1600" dirty="0">
                <a:latin typeface="Calibri"/>
                <a:ea typeface="Calibri"/>
                <a:cs typeface="Arial"/>
              </a:rPr>
              <a:t>Nobel Prize Winning Economist, </a:t>
            </a:r>
            <a:r>
              <a:rPr lang="en-GB" sz="1600" b="1" dirty="0">
                <a:latin typeface="Calibri"/>
                <a:ea typeface="Calibri"/>
                <a:cs typeface="Arial"/>
              </a:rPr>
              <a:t>Professor George </a:t>
            </a:r>
            <a:r>
              <a:rPr lang="en-GB" sz="1600" b="1" dirty="0" err="1">
                <a:latin typeface="Calibri"/>
                <a:ea typeface="Calibri"/>
                <a:cs typeface="Arial"/>
              </a:rPr>
              <a:t>Akerlof</a:t>
            </a:r>
            <a:endParaRPr lang="en-GB" sz="1600" b="1" dirty="0">
              <a:latin typeface="Calibri"/>
              <a:ea typeface="Calibri"/>
              <a:cs typeface="Arial"/>
            </a:endParaRPr>
          </a:p>
          <a:p>
            <a:pPr marL="342900" indent="-342900" fontAlgn="base">
              <a:spcBef>
                <a:spcPts val="1200"/>
              </a:spcBef>
              <a:spcAft>
                <a:spcPct val="0"/>
              </a:spcAft>
              <a:buClr>
                <a:srgbClr val="C00000"/>
              </a:buClr>
              <a:buFont typeface="Wingdings" panose="05000000000000000000" pitchFamily="2" charset="2"/>
              <a:buChar char="§"/>
            </a:pPr>
            <a:r>
              <a:rPr lang="en-GB" dirty="0">
                <a:latin typeface="Calibri"/>
                <a:ea typeface="Calibri"/>
                <a:cs typeface="Arial"/>
              </a:rPr>
              <a:t>BBC Broadcaster and Journalist, </a:t>
            </a:r>
            <a:r>
              <a:rPr lang="en-GB" b="1" dirty="0">
                <a:latin typeface="Calibri"/>
                <a:ea typeface="Calibri"/>
                <a:cs typeface="Arial"/>
              </a:rPr>
              <a:t>Satnam Rana-Grindley</a:t>
            </a:r>
            <a:endParaRPr lang="en-GB" sz="1600" b="1" dirty="0">
              <a:latin typeface="Calibri"/>
              <a:ea typeface="Calibri"/>
              <a:cs typeface="Arial" charset="0"/>
            </a:endParaRPr>
          </a:p>
          <a:p>
            <a:pPr marL="342900" indent="-342900" fontAlgn="base">
              <a:spcBef>
                <a:spcPts val="1200"/>
              </a:spcBef>
              <a:spcAft>
                <a:spcPct val="0"/>
              </a:spcAft>
              <a:buClr>
                <a:srgbClr val="C00000"/>
              </a:buClr>
              <a:buFont typeface="Wingdings" panose="05000000000000000000" pitchFamily="2" charset="2"/>
              <a:buChar char="§"/>
            </a:pPr>
            <a:r>
              <a:rPr lang="en-GB" sz="1600" dirty="0">
                <a:latin typeface="Calibri"/>
                <a:ea typeface="Calibri"/>
                <a:cs typeface="Arial"/>
              </a:rPr>
              <a:t>Award Winning Entrepreneur, </a:t>
            </a:r>
            <a:r>
              <a:rPr lang="en-GB" sz="1600" b="1" dirty="0">
                <a:latin typeface="Calibri"/>
                <a:ea typeface="Calibri"/>
                <a:cs typeface="Arial"/>
              </a:rPr>
              <a:t>Priya Lakhani, OBE</a:t>
            </a:r>
          </a:p>
          <a:p>
            <a:pPr marL="342900" indent="-342900" fontAlgn="base">
              <a:spcBef>
                <a:spcPts val="1200"/>
              </a:spcBef>
              <a:spcAft>
                <a:spcPct val="0"/>
              </a:spcAft>
              <a:buClr>
                <a:srgbClr val="C00000"/>
              </a:buClr>
              <a:buFont typeface="Wingdings" panose="05000000000000000000" pitchFamily="2" charset="2"/>
              <a:buChar char="§"/>
            </a:pPr>
            <a:r>
              <a:rPr lang="en-GB" sz="1600" dirty="0">
                <a:latin typeface="Calibri"/>
                <a:ea typeface="Calibri"/>
                <a:cs typeface="Arial"/>
              </a:rPr>
              <a:t>Former Cabinet Secretary, </a:t>
            </a:r>
            <a:r>
              <a:rPr lang="en-GB" sz="1600" b="1" dirty="0">
                <a:latin typeface="Calibri"/>
                <a:ea typeface="Calibri"/>
                <a:cs typeface="Arial"/>
              </a:rPr>
              <a:t>Lord Gus O’Donnell</a:t>
            </a:r>
          </a:p>
          <a:p>
            <a:pPr marL="342900" indent="-342900" fontAlgn="base">
              <a:spcBef>
                <a:spcPts val="1200"/>
              </a:spcBef>
              <a:spcAft>
                <a:spcPct val="0"/>
              </a:spcAft>
              <a:buClr>
                <a:srgbClr val="C00000"/>
              </a:buClr>
              <a:buFont typeface="Wingdings" panose="05000000000000000000" pitchFamily="2" charset="2"/>
              <a:buChar char="§"/>
            </a:pPr>
            <a:r>
              <a:rPr lang="en-GB" sz="1600" dirty="0">
                <a:latin typeface="Calibri"/>
                <a:ea typeface="Calibri"/>
                <a:cs typeface="Arial"/>
              </a:rPr>
              <a:t>Former Home Secretary</a:t>
            </a:r>
            <a:r>
              <a:rPr lang="en-GB" dirty="0">
                <a:latin typeface="Calibri"/>
                <a:ea typeface="Calibri"/>
                <a:cs typeface="Arial"/>
              </a:rPr>
              <a:t> (and current Minister for Skills),</a:t>
            </a:r>
            <a:r>
              <a:rPr lang="en-GB" sz="1600" dirty="0">
                <a:latin typeface="Calibri"/>
                <a:ea typeface="Calibri"/>
                <a:cs typeface="Arial"/>
              </a:rPr>
              <a:t> </a:t>
            </a:r>
            <a:r>
              <a:rPr lang="en-GB" sz="1600" b="1" dirty="0">
                <a:latin typeface="Calibri"/>
                <a:ea typeface="Calibri"/>
                <a:cs typeface="Arial"/>
              </a:rPr>
              <a:t>Jacqui Smith</a:t>
            </a:r>
            <a:r>
              <a:rPr lang="en-GB" b="1" dirty="0">
                <a:latin typeface="Calibri"/>
                <a:ea typeface="Calibri"/>
                <a:cs typeface="Arial"/>
              </a:rPr>
              <a:t> MP</a:t>
            </a:r>
            <a:endParaRPr lang="en-GB" sz="1600" b="1" dirty="0">
              <a:latin typeface="Calibri"/>
              <a:ea typeface="Calibri"/>
              <a:cs typeface="Arial"/>
            </a:endParaRPr>
          </a:p>
          <a:p>
            <a:pPr marL="342900" indent="-342900">
              <a:spcBef>
                <a:spcPts val="1200"/>
              </a:spcBef>
              <a:spcAft>
                <a:spcPct val="0"/>
              </a:spcAft>
              <a:buClr>
                <a:srgbClr val="C00000"/>
              </a:buClr>
              <a:buFont typeface="Wingdings" panose="05000000000000000000" pitchFamily="2" charset="2"/>
              <a:buChar char="§"/>
            </a:pPr>
            <a:r>
              <a:rPr lang="en-GB" dirty="0">
                <a:latin typeface="Calibri"/>
                <a:ea typeface="Calibri"/>
                <a:cs typeface="Arial"/>
              </a:rPr>
              <a:t>Former-CEO and Founder of UK's National Cyber Security Centre,</a:t>
            </a:r>
            <a:r>
              <a:rPr lang="en-GB" b="1" dirty="0">
                <a:latin typeface="Calibri"/>
                <a:ea typeface="Calibri"/>
                <a:cs typeface="Arial"/>
              </a:rPr>
              <a:t> Professor Ciaran Martin</a:t>
            </a:r>
          </a:p>
          <a:p>
            <a:endParaRPr lang="en-GB" dirty="0"/>
          </a:p>
          <a:p>
            <a:endParaRPr lang="en-GB" dirty="0"/>
          </a:p>
          <a:p>
            <a:r>
              <a:rPr lang="en-GB" dirty="0"/>
              <a:t>Our 2025 guest speakers will be announced in early 2025</a:t>
            </a:r>
            <a:endParaRPr lang="en-GB">
              <a:ea typeface="Calibri"/>
              <a:cs typeface="Calibri"/>
            </a:endParaRPr>
          </a:p>
        </p:txBody>
      </p:sp>
      <p:pic>
        <p:nvPicPr>
          <p:cNvPr id="11" name="Picture Placeholder 10" descr="A person in a suit and tie&#10;&#10;Description automatically generated">
            <a:extLst>
              <a:ext uri="{FF2B5EF4-FFF2-40B4-BE49-F238E27FC236}">
                <a16:creationId xmlns:a16="http://schemas.microsoft.com/office/drawing/2014/main" id="{91A66CDA-8BEE-3057-C972-63685C4EF221}"/>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175" r="2175"/>
          <a:stretch>
            <a:fillRect/>
          </a:stretch>
        </p:blipFill>
        <p:spPr/>
      </p:pic>
      <p:sp>
        <p:nvSpPr>
          <p:cNvPr id="9" name="Slide Number Placeholder 8">
            <a:extLst>
              <a:ext uri="{FF2B5EF4-FFF2-40B4-BE49-F238E27FC236}">
                <a16:creationId xmlns:a16="http://schemas.microsoft.com/office/drawing/2014/main" id="{DFDDE35E-B3AC-BE1C-647D-A2B3FB0524A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6</a:t>
            </a:fld>
            <a:endParaRPr kumimoji="0" lang="en-GB" sz="1200" b="1" i="0" u="none" strike="noStrike" kern="1200" cap="none" spc="0" normalizeH="0" baseline="0" noProof="0" dirty="0">
              <a:ln>
                <a:noFill/>
              </a:ln>
              <a:solidFill>
                <a:srgbClr val="FFFFFF"/>
              </a:solidFill>
              <a:effectLst/>
              <a:uLnTx/>
              <a:uFillTx/>
              <a:latin typeface="Calibri"/>
              <a:ea typeface="+mn-ea"/>
              <a:cs typeface="+mn-cs"/>
            </a:endParaRPr>
          </a:p>
        </p:txBody>
      </p:sp>
      <p:pic>
        <p:nvPicPr>
          <p:cNvPr id="14" name="Picture Placeholder 13" descr="A person in a suit&#10;&#10;Description automatically generated">
            <a:extLst>
              <a:ext uri="{FF2B5EF4-FFF2-40B4-BE49-F238E27FC236}">
                <a16:creationId xmlns:a16="http://schemas.microsoft.com/office/drawing/2014/main" id="{F66B6C52-65A0-B90E-DBAC-E66C2CC2B7D8}"/>
              </a:ext>
            </a:extLst>
          </p:cNvPr>
          <p:cNvPicPr>
            <a:picLocks noGrp="1" noChangeAspect="1"/>
          </p:cNvPicPr>
          <p:nvPr>
            <p:ph type="pic" sz="quarter" idx="17"/>
          </p:nvPr>
        </p:nvPicPr>
        <p:blipFill>
          <a:blip r:embed="rId3"/>
          <a:srcRect l="11907" r="11907"/>
          <a:stretch/>
        </p:blipFill>
        <p:spPr/>
      </p:pic>
      <p:pic>
        <p:nvPicPr>
          <p:cNvPr id="15" name="Picture Placeholder 14" descr="A person sitting on a red chair&#10;&#10;Description automatically generated">
            <a:extLst>
              <a:ext uri="{FF2B5EF4-FFF2-40B4-BE49-F238E27FC236}">
                <a16:creationId xmlns:a16="http://schemas.microsoft.com/office/drawing/2014/main" id="{AE8A4E71-FE3A-C371-A140-30EAE1802261}"/>
              </a:ext>
            </a:extLst>
          </p:cNvPr>
          <p:cNvPicPr>
            <a:picLocks noGrp="1" noChangeAspect="1"/>
          </p:cNvPicPr>
          <p:nvPr>
            <p:ph type="pic" sz="quarter" idx="15"/>
          </p:nvPr>
        </p:nvPicPr>
        <p:blipFill>
          <a:blip r:embed="rId4"/>
          <a:srcRect l="-3774" t="11136" r="3773" b="43182"/>
          <a:stretch/>
        </p:blipFill>
        <p:spPr>
          <a:xfrm>
            <a:off x="8384482" y="3968750"/>
            <a:ext cx="3807523" cy="2888865"/>
          </a:xfrm>
        </p:spPr>
      </p:pic>
    </p:spTree>
    <p:extLst>
      <p:ext uri="{BB962C8B-B14F-4D97-AF65-F5344CB8AC3E}">
        <p14:creationId xmlns:p14="http://schemas.microsoft.com/office/powerpoint/2010/main" val="371747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254FF-276E-5A1B-1137-F58252A41621}"/>
              </a:ext>
            </a:extLst>
          </p:cNvPr>
          <p:cNvSpPr>
            <a:spLocks noGrp="1"/>
          </p:cNvSpPr>
          <p:nvPr>
            <p:ph type="title"/>
          </p:nvPr>
        </p:nvSpPr>
        <p:spPr>
          <a:xfrm>
            <a:off x="374985" y="705652"/>
            <a:ext cx="3828216" cy="512927"/>
          </a:xfrm>
        </p:spPr>
        <p:txBody>
          <a:bodyPr/>
          <a:lstStyle/>
          <a:p>
            <a:r>
              <a:rPr lang="en-GB" sz="2400" dirty="0">
                <a:solidFill>
                  <a:srgbClr val="C00000"/>
                </a:solidFill>
              </a:rPr>
              <a:t>Social Programme</a:t>
            </a:r>
          </a:p>
        </p:txBody>
      </p:sp>
      <p:sp>
        <p:nvSpPr>
          <p:cNvPr id="3" name="Footer Placeholder 2">
            <a:extLst>
              <a:ext uri="{FF2B5EF4-FFF2-40B4-BE49-F238E27FC236}">
                <a16:creationId xmlns:a16="http://schemas.microsoft.com/office/drawing/2014/main" id="{01900227-9241-3ACC-541F-E60BF431282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9263E530-64A3-FDDA-BA34-5E4547EE36EC}"/>
              </a:ext>
            </a:extLst>
          </p:cNvPr>
          <p:cNvSpPr>
            <a:spLocks noGrp="1"/>
          </p:cNvSpPr>
          <p:nvPr>
            <p:ph type="body" sz="quarter" idx="13"/>
          </p:nvPr>
        </p:nvSpPr>
        <p:spPr/>
        <p:txBody>
          <a:bodyPr vert="horz" lIns="91440" tIns="45720" rIns="91440" bIns="45720" numCol="1" spcCol="360000" rtlCol="0" anchor="t">
            <a:noAutofit/>
          </a:bodyPr>
          <a:lstStyle/>
          <a:p>
            <a:pPr fontAlgn="base">
              <a:spcBef>
                <a:spcPct val="0"/>
              </a:spcBef>
              <a:spcAft>
                <a:spcPts val="600"/>
              </a:spcAft>
              <a:buClr>
                <a:srgbClr val="C00000"/>
              </a:buClr>
            </a:pPr>
            <a:r>
              <a:rPr lang="en-GB" b="1" dirty="0">
                <a:latin typeface="Calibri"/>
                <a:ea typeface="Calibri"/>
                <a:cs typeface="Arial"/>
              </a:rPr>
              <a:t>The Summer School tuition fee includes the following social elements:</a:t>
            </a:r>
            <a:br>
              <a:rPr lang="en-GB" b="1" dirty="0">
                <a:latin typeface="Calibri"/>
                <a:cs typeface="Arial" charset="0"/>
              </a:rPr>
            </a:br>
            <a:endParaRPr lang="en-GB" b="1">
              <a:latin typeface="Calibri"/>
              <a:ea typeface="Calibri"/>
              <a:cs typeface="Arial" charset="0"/>
            </a:endParaRP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Meet and Greet BBQ</a:t>
            </a: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Three-course Welcome Dinner</a:t>
            </a: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Pub Quiz Night</a:t>
            </a: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Curry, Karaoke and Disco night</a:t>
            </a: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Summer School Fun Day</a:t>
            </a:r>
            <a:endParaRPr lang="en-GB" dirty="0">
              <a:latin typeface="Calibri"/>
              <a:ea typeface="Calibri"/>
              <a:cs typeface="Arial" charset="0"/>
            </a:endParaRP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Farewell Reception </a:t>
            </a:r>
          </a:p>
          <a:p>
            <a:pPr marL="342900" indent="-342900" fontAlgn="base">
              <a:spcBef>
                <a:spcPct val="0"/>
              </a:spcBef>
              <a:spcAft>
                <a:spcPts val="600"/>
              </a:spcAft>
              <a:buClr>
                <a:srgbClr val="C00000"/>
              </a:buClr>
              <a:buFont typeface="Wingdings" panose="05000000000000000000" pitchFamily="2" charset="2"/>
              <a:buChar char="§"/>
            </a:pPr>
            <a:r>
              <a:rPr lang="en-GB" dirty="0">
                <a:latin typeface="Calibri"/>
                <a:ea typeface="Calibri"/>
                <a:cs typeface="Arial"/>
              </a:rPr>
              <a:t>Sports activities – badminton and football</a:t>
            </a:r>
          </a:p>
          <a:p>
            <a:endParaRPr lang="en-GB" dirty="0"/>
          </a:p>
        </p:txBody>
      </p:sp>
      <p:sp>
        <p:nvSpPr>
          <p:cNvPr id="7" name="Text Placeholder 6">
            <a:extLst>
              <a:ext uri="{FF2B5EF4-FFF2-40B4-BE49-F238E27FC236}">
                <a16:creationId xmlns:a16="http://schemas.microsoft.com/office/drawing/2014/main" id="{9607A8D3-E596-CA91-A304-CE11D3839F0C}"/>
              </a:ext>
            </a:extLst>
          </p:cNvPr>
          <p:cNvSpPr>
            <a:spLocks noGrp="1"/>
          </p:cNvSpPr>
          <p:nvPr>
            <p:ph type="body" sz="quarter" idx="18"/>
          </p:nvPr>
        </p:nvSpPr>
        <p:spPr>
          <a:xfrm>
            <a:off x="6096001" y="5505451"/>
            <a:ext cx="5682418" cy="819150"/>
          </a:xfrm>
        </p:spPr>
        <p:txBody>
          <a:bodyPr/>
          <a:lstStyle/>
          <a:p>
            <a:r>
              <a:rPr lang="en-GB" dirty="0"/>
              <a:t>Optional trips in 2024 included London, Oxford, Cotswolds/Bath (</a:t>
            </a:r>
            <a:r>
              <a:rPr lang="en-GB" b="0" dirty="0"/>
              <a:t>additional fee)</a:t>
            </a:r>
            <a:endParaRPr lang="en-GB" dirty="0"/>
          </a:p>
        </p:txBody>
      </p:sp>
      <p:sp>
        <p:nvSpPr>
          <p:cNvPr id="8" name="Slide Number Placeholder 7">
            <a:extLst>
              <a:ext uri="{FF2B5EF4-FFF2-40B4-BE49-F238E27FC236}">
                <a16:creationId xmlns:a16="http://schemas.microsoft.com/office/drawing/2014/main" id="{9F00A490-FE9A-770D-997B-B35D4CF96B8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7</a:t>
            </a:fld>
            <a:endParaRPr kumimoji="0" lang="en-GB" sz="1200" b="1" i="0" u="none" strike="noStrike" kern="1200" cap="none" spc="0" normalizeH="0" baseline="0" noProof="0" dirty="0">
              <a:ln>
                <a:noFill/>
              </a:ln>
              <a:solidFill>
                <a:srgbClr val="FFFFFF"/>
              </a:solidFill>
              <a:effectLst/>
              <a:uLnTx/>
              <a:uFillTx/>
              <a:latin typeface="Calibri"/>
              <a:ea typeface="+mn-ea"/>
              <a:cs typeface="+mn-cs"/>
            </a:endParaRPr>
          </a:p>
        </p:txBody>
      </p:sp>
      <p:pic>
        <p:nvPicPr>
          <p:cNvPr id="9" name="Picture Placeholder 8" descr="A group of people sitting at a table&#10;&#10;Description automatically generated">
            <a:extLst>
              <a:ext uri="{FF2B5EF4-FFF2-40B4-BE49-F238E27FC236}">
                <a16:creationId xmlns:a16="http://schemas.microsoft.com/office/drawing/2014/main" id="{C6F5E8B7-FDD5-5B27-98FE-72FAA1BF4E16}"/>
              </a:ext>
            </a:extLst>
          </p:cNvPr>
          <p:cNvPicPr>
            <a:picLocks noGrp="1" noChangeAspect="1"/>
          </p:cNvPicPr>
          <p:nvPr>
            <p:ph type="pic" sz="quarter" idx="17"/>
          </p:nvPr>
        </p:nvPicPr>
        <p:blipFill>
          <a:blip r:embed="rId2"/>
          <a:srcRect t="3553" b="3553"/>
          <a:stretch/>
        </p:blipFill>
        <p:spPr/>
      </p:pic>
    </p:spTree>
    <p:extLst>
      <p:ext uri="{BB962C8B-B14F-4D97-AF65-F5344CB8AC3E}">
        <p14:creationId xmlns:p14="http://schemas.microsoft.com/office/powerpoint/2010/main" val="159026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BC587-FE5D-1FC9-E023-1929A934F770}"/>
              </a:ext>
            </a:extLst>
          </p:cNvPr>
          <p:cNvSpPr>
            <a:spLocks noGrp="1"/>
          </p:cNvSpPr>
          <p:nvPr>
            <p:ph type="title"/>
          </p:nvPr>
        </p:nvSpPr>
        <p:spPr>
          <a:xfrm>
            <a:off x="413054" y="688976"/>
            <a:ext cx="5474136" cy="512927"/>
          </a:xfrm>
        </p:spPr>
        <p:txBody>
          <a:bodyPr/>
          <a:lstStyle/>
          <a:p>
            <a:r>
              <a:rPr lang="en-GB" sz="2400" dirty="0">
                <a:solidFill>
                  <a:srgbClr val="C00000"/>
                </a:solidFill>
              </a:rPr>
              <a:t>Campus and Accommodation</a:t>
            </a:r>
          </a:p>
        </p:txBody>
      </p:sp>
      <p:sp>
        <p:nvSpPr>
          <p:cNvPr id="3" name="Footer Placeholder 2">
            <a:extLst>
              <a:ext uri="{FF2B5EF4-FFF2-40B4-BE49-F238E27FC236}">
                <a16:creationId xmlns:a16="http://schemas.microsoft.com/office/drawing/2014/main" id="{E4B345AF-8583-3315-702C-A1F3288BDB20}"/>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8A4CD95E-D53B-5BF1-ADF0-A747CEB53B6D}"/>
              </a:ext>
            </a:extLst>
          </p:cNvPr>
          <p:cNvSpPr>
            <a:spLocks noGrp="1"/>
          </p:cNvSpPr>
          <p:nvPr>
            <p:ph type="body" sz="quarter" idx="13"/>
          </p:nvPr>
        </p:nvSpPr>
        <p:spPr>
          <a:xfrm>
            <a:off x="413054" y="1502696"/>
            <a:ext cx="6810706" cy="4527459"/>
          </a:xfrm>
        </p:spPr>
        <p:txBody>
          <a:bodyPr vert="horz" lIns="91440" tIns="45720" rIns="91440" bIns="45720" numCol="1" spcCol="360000" rtlCol="0" anchor="t">
            <a:noAutofit/>
          </a:bodyPr>
          <a:lstStyle/>
          <a:p>
            <a:pPr fontAlgn="base">
              <a:spcAft>
                <a:spcPts val="1200"/>
              </a:spcAft>
            </a:pPr>
            <a:r>
              <a:rPr lang="en-GB" sz="1800" b="1" dirty="0">
                <a:latin typeface="Calibri"/>
                <a:ea typeface="Calibri"/>
                <a:cs typeface="Arial"/>
              </a:rPr>
              <a:t>Campus</a:t>
            </a:r>
          </a:p>
          <a:p>
            <a:pPr marL="342900" indent="-342900" fontAlgn="base">
              <a:spcAft>
                <a:spcPts val="1200"/>
              </a:spcAft>
              <a:buClr>
                <a:srgbClr val="C00000"/>
              </a:buClr>
              <a:buFont typeface="Wingdings" panose="05000000000000000000" pitchFamily="2" charset="2"/>
              <a:buChar char="§"/>
            </a:pPr>
            <a:r>
              <a:rPr lang="en-GB" dirty="0">
                <a:latin typeface="Calibri"/>
                <a:ea typeface="Calibri"/>
                <a:cs typeface="Arial"/>
              </a:rPr>
              <a:t>World-class campus with outstanding teaching and learning spaces, a 24-hour library, Arts centre and cinema, sports and wellness hub, restaurants and cafes, and many green spaces including lakes, woodland and open fields</a:t>
            </a:r>
          </a:p>
          <a:p>
            <a:pPr marL="342900" indent="-342900">
              <a:spcAft>
                <a:spcPts val="1200"/>
              </a:spcAft>
              <a:buClr>
                <a:srgbClr val="C00000"/>
              </a:buClr>
              <a:buFont typeface="Wingdings" panose="05000000000000000000" pitchFamily="2" charset="2"/>
              <a:buChar char="§"/>
            </a:pPr>
            <a:r>
              <a:rPr lang="en-GB" dirty="0">
                <a:latin typeface="Calibri"/>
                <a:ea typeface="Calibri"/>
                <a:cs typeface="Arial"/>
              </a:rPr>
              <a:t>Close to major cities and small tourist towns</a:t>
            </a:r>
            <a:endParaRPr lang="en-GB" dirty="0">
              <a:latin typeface="Calibri"/>
              <a:ea typeface="Calibri"/>
              <a:cs typeface="Calibri"/>
            </a:endParaRPr>
          </a:p>
          <a:p>
            <a:pPr fontAlgn="base">
              <a:spcAft>
                <a:spcPts val="1200"/>
              </a:spcAft>
            </a:pPr>
            <a:r>
              <a:rPr lang="en-GB" sz="1800" b="1" dirty="0">
                <a:latin typeface="Calibri"/>
                <a:ea typeface="Calibri"/>
                <a:cs typeface="Arial"/>
              </a:rPr>
              <a:t>Accommodation options (payable separately)</a:t>
            </a:r>
          </a:p>
          <a:p>
            <a:pPr marL="285750" indent="-285750" fontAlgn="base">
              <a:spcAft>
                <a:spcPts val="1200"/>
              </a:spcAft>
              <a:buClr>
                <a:srgbClr val="C00000"/>
              </a:buClr>
              <a:buFont typeface="Wingdings" panose="05000000000000000000" pitchFamily="2" charset="2"/>
              <a:buChar char="§"/>
            </a:pPr>
            <a:r>
              <a:rPr lang="en-GB" dirty="0">
                <a:latin typeface="Calibri"/>
                <a:ea typeface="Calibri"/>
                <a:cs typeface="Calibri"/>
              </a:rPr>
              <a:t>Room only | Bed and breakfast | Dinner, Bed and Breakfast</a:t>
            </a:r>
          </a:p>
          <a:p>
            <a:pPr marL="285750" indent="-285750" fontAlgn="base">
              <a:spcAft>
                <a:spcPts val="1200"/>
              </a:spcAft>
              <a:buClr>
                <a:srgbClr val="C00000"/>
              </a:buClr>
              <a:buFont typeface="Wingdings" panose="05000000000000000000" pitchFamily="2" charset="2"/>
              <a:buChar char="§"/>
            </a:pPr>
            <a:r>
              <a:rPr lang="en-GB" dirty="0">
                <a:latin typeface="Calibri"/>
                <a:ea typeface="Calibri"/>
                <a:cs typeface="Calibri"/>
              </a:rPr>
              <a:t>Halls include options with </a:t>
            </a:r>
            <a:r>
              <a:rPr lang="en-GB" dirty="0" err="1">
                <a:latin typeface="Calibri"/>
                <a:ea typeface="Calibri"/>
                <a:cs typeface="Calibri"/>
              </a:rPr>
              <a:t>en</a:t>
            </a:r>
            <a:r>
              <a:rPr lang="en-GB" dirty="0">
                <a:latin typeface="Calibri"/>
                <a:ea typeface="Calibri"/>
                <a:cs typeface="Calibri"/>
              </a:rPr>
              <a:t>-suite bathrooms and shared bathrooms. Prices to suit all budgets</a:t>
            </a:r>
          </a:p>
          <a:p>
            <a:pPr marL="285750" indent="-285750" fontAlgn="base">
              <a:spcAft>
                <a:spcPts val="1200"/>
              </a:spcAft>
              <a:buClr>
                <a:srgbClr val="C00000"/>
              </a:buClr>
              <a:buFont typeface="Wingdings" panose="05000000000000000000" pitchFamily="2" charset="2"/>
              <a:buChar char="§"/>
            </a:pPr>
            <a:r>
              <a:rPr lang="en-GB" dirty="0">
                <a:latin typeface="Calibri"/>
                <a:ea typeface="Calibri"/>
                <a:cs typeface="Calibri"/>
              </a:rPr>
              <a:t>Halls are on campus and walking distance to all facilities (can also hire bikes)</a:t>
            </a:r>
          </a:p>
          <a:p>
            <a:pPr marL="285750" indent="-285750" fontAlgn="base">
              <a:spcAft>
                <a:spcPts val="1200"/>
              </a:spcAft>
              <a:buClr>
                <a:srgbClr val="C00000"/>
              </a:buClr>
              <a:buFont typeface="Wingdings" panose="05000000000000000000" pitchFamily="2" charset="2"/>
              <a:buChar char="§"/>
            </a:pPr>
            <a:r>
              <a:rPr lang="en-GB" dirty="0">
                <a:latin typeface="Calibri"/>
                <a:ea typeface="Calibri"/>
                <a:cs typeface="Calibri"/>
              </a:rPr>
              <a:t>Gym and Swim access to Sports Centre included in accommodation price</a:t>
            </a:r>
          </a:p>
          <a:p>
            <a:endParaRPr lang="en-GB" dirty="0"/>
          </a:p>
        </p:txBody>
      </p:sp>
      <p:pic>
        <p:nvPicPr>
          <p:cNvPr id="12" name="Picture Placeholder 11" descr="A building with a circular walkway and trees&#10;&#10;Description automatically generated">
            <a:extLst>
              <a:ext uri="{FF2B5EF4-FFF2-40B4-BE49-F238E27FC236}">
                <a16:creationId xmlns:a16="http://schemas.microsoft.com/office/drawing/2014/main" id="{8D70AD59-18CF-589A-26B2-1C1644B67B3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4732" b="4732"/>
          <a:stretch>
            <a:fillRect/>
          </a:stretch>
        </p:blipFill>
        <p:spPr/>
      </p:pic>
      <p:sp>
        <p:nvSpPr>
          <p:cNvPr id="8" name="Slide Number Placeholder 7">
            <a:extLst>
              <a:ext uri="{FF2B5EF4-FFF2-40B4-BE49-F238E27FC236}">
                <a16:creationId xmlns:a16="http://schemas.microsoft.com/office/drawing/2014/main" id="{0D0EC82B-330D-75BC-3964-C7A6C360E964}"/>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8</a:t>
            </a:fld>
            <a:endParaRPr kumimoji="0" lang="en-GB" sz="1200" b="1" i="0" u="none" strike="noStrike" kern="1200" cap="none" spc="0" normalizeH="0" baseline="0" noProof="0" dirty="0">
              <a:ln>
                <a:noFill/>
              </a:ln>
              <a:solidFill>
                <a:srgbClr val="3C1053"/>
              </a:solidFill>
              <a:effectLst/>
              <a:uLnTx/>
              <a:uFillTx/>
              <a:latin typeface="Calibri"/>
              <a:ea typeface="+mn-ea"/>
              <a:cs typeface="+mn-cs"/>
            </a:endParaRPr>
          </a:p>
        </p:txBody>
      </p:sp>
      <p:pic>
        <p:nvPicPr>
          <p:cNvPr id="7" name="Picture Placeholder 6" descr="A building with a curved roof&#10;&#10;Description automatically generated">
            <a:extLst>
              <a:ext uri="{FF2B5EF4-FFF2-40B4-BE49-F238E27FC236}">
                <a16:creationId xmlns:a16="http://schemas.microsoft.com/office/drawing/2014/main" id="{4041E4AC-F1E4-9695-04B8-0C4F65E3D04B}"/>
              </a:ext>
            </a:extLst>
          </p:cNvPr>
          <p:cNvPicPr>
            <a:picLocks noGrp="1" noChangeAspect="1"/>
          </p:cNvPicPr>
          <p:nvPr>
            <p:ph type="pic" sz="quarter" idx="14"/>
          </p:nvPr>
        </p:nvPicPr>
        <p:blipFill>
          <a:blip r:embed="rId3"/>
          <a:srcRect t="2009" b="2009"/>
          <a:stretch/>
        </p:blipFill>
        <p:spPr/>
      </p:pic>
    </p:spTree>
    <p:extLst>
      <p:ext uri="{BB962C8B-B14F-4D97-AF65-F5344CB8AC3E}">
        <p14:creationId xmlns:p14="http://schemas.microsoft.com/office/powerpoint/2010/main" val="1892700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1B964-0817-EC9F-1B0D-5F0B464FC0E0}"/>
              </a:ext>
            </a:extLst>
          </p:cNvPr>
          <p:cNvSpPr>
            <a:spLocks noGrp="1"/>
          </p:cNvSpPr>
          <p:nvPr>
            <p:ph type="title"/>
          </p:nvPr>
        </p:nvSpPr>
        <p:spPr/>
        <p:txBody>
          <a:bodyPr/>
          <a:lstStyle/>
          <a:p>
            <a:r>
              <a:rPr lang="en-GB" dirty="0">
                <a:solidFill>
                  <a:srgbClr val="C00000"/>
                </a:solidFill>
              </a:rPr>
              <a:t>Exploring British Culture</a:t>
            </a:r>
          </a:p>
        </p:txBody>
      </p:sp>
      <p:sp>
        <p:nvSpPr>
          <p:cNvPr id="5" name="Text Placeholder 4">
            <a:extLst>
              <a:ext uri="{FF2B5EF4-FFF2-40B4-BE49-F238E27FC236}">
                <a16:creationId xmlns:a16="http://schemas.microsoft.com/office/drawing/2014/main" id="{B37B1C20-F416-3BD3-01A0-0BF4C786123B}"/>
              </a:ext>
            </a:extLst>
          </p:cNvPr>
          <p:cNvSpPr>
            <a:spLocks noGrp="1"/>
          </p:cNvSpPr>
          <p:nvPr>
            <p:ph type="body" sz="quarter" idx="13"/>
          </p:nvPr>
        </p:nvSpPr>
        <p:spPr>
          <a:xfrm>
            <a:off x="413581" y="1349407"/>
            <a:ext cx="4562456" cy="4819618"/>
          </a:xfrm>
        </p:spPr>
        <p:txBody>
          <a:bodyPr vert="horz" lIns="91440" tIns="45720" rIns="91440" bIns="45720" numCol="1" spcCol="360000" rtlCol="0" anchor="t">
            <a:noAutofit/>
          </a:bodyPr>
          <a:lstStyle/>
          <a:p>
            <a:pPr marL="285750" indent="-285750">
              <a:buClr>
                <a:srgbClr val="C00000"/>
              </a:buClr>
              <a:buFont typeface="Wingdings" panose="05000000000000000000" pitchFamily="2" charset="2"/>
              <a:buChar char="§"/>
            </a:pPr>
            <a:r>
              <a:rPr lang="en-GB" dirty="0"/>
              <a:t>An additional week giving the opportunity to live on campus, study and explore the UK ahead of the main Warwick Summer School</a:t>
            </a:r>
          </a:p>
          <a:p>
            <a:pPr marL="285750" indent="-285750">
              <a:buClr>
                <a:srgbClr val="C00000"/>
              </a:buClr>
              <a:buFont typeface="Wingdings" panose="05000000000000000000" pitchFamily="2" charset="2"/>
              <a:buChar char="§"/>
            </a:pPr>
            <a:r>
              <a:rPr lang="en-GB" dirty="0"/>
              <a:t>16 hours of teaching and Business Enterprise project work</a:t>
            </a:r>
          </a:p>
          <a:p>
            <a:pPr marL="285750" indent="-285750">
              <a:buClr>
                <a:srgbClr val="C00000"/>
              </a:buClr>
              <a:buFont typeface="Wingdings" panose="05000000000000000000" pitchFamily="2" charset="2"/>
              <a:buChar char="§"/>
            </a:pPr>
            <a:r>
              <a:rPr lang="en-GB" dirty="0"/>
              <a:t>Key themes include Shakespeare, British history, and politics in the UK, all supported by excellent teaching from Warwick staff and with a relevant field trip for each theme</a:t>
            </a:r>
          </a:p>
          <a:p>
            <a:pPr marL="285750" indent="-285750">
              <a:buClr>
                <a:srgbClr val="C00000"/>
              </a:buClr>
              <a:buFont typeface="Wingdings" panose="05000000000000000000" pitchFamily="2" charset="2"/>
              <a:buChar char="§"/>
            </a:pPr>
            <a:r>
              <a:rPr lang="en-GB" dirty="0"/>
              <a:t>Includes an overnight stay in London and day trips to Oxford and Stratford-upon-Avon</a:t>
            </a:r>
          </a:p>
          <a:p>
            <a:pPr marL="285750" indent="-285750">
              <a:buClr>
                <a:srgbClr val="C00000"/>
              </a:buClr>
              <a:buFont typeface="Wingdings" panose="05000000000000000000" pitchFamily="2" charset="2"/>
              <a:buChar char="§"/>
            </a:pPr>
            <a:r>
              <a:rPr lang="en-GB" dirty="0"/>
              <a:t>Student ambassadors support this programme, living alongside you for a week and joining you on trips and social activities </a:t>
            </a:r>
          </a:p>
          <a:p>
            <a:pPr marL="285750" indent="-285750">
              <a:buClr>
                <a:srgbClr val="C00000"/>
              </a:buClr>
              <a:buFont typeface="Wingdings" panose="05000000000000000000" pitchFamily="2" charset="2"/>
              <a:buChar char="§"/>
            </a:pPr>
            <a:r>
              <a:rPr lang="en-GB" dirty="0"/>
              <a:t>Offered on a half board basis – accommodation and catering included in the fee (£2185)</a:t>
            </a:r>
            <a:endParaRPr lang="en-GB" dirty="0">
              <a:ea typeface="Calibri"/>
              <a:cs typeface="Calibri"/>
            </a:endParaRPr>
          </a:p>
          <a:p>
            <a:pPr marL="285750" indent="-285750">
              <a:buClr>
                <a:srgbClr val="C00000"/>
              </a:buClr>
              <a:buFont typeface="Wingdings" panose="05000000000000000000" pitchFamily="2" charset="2"/>
              <a:buChar char="§"/>
            </a:pPr>
            <a:r>
              <a:rPr lang="en-GB" dirty="0"/>
              <a:t>Limited places available</a:t>
            </a:r>
          </a:p>
          <a:p>
            <a:pPr marL="285750" indent="-285750">
              <a:buFont typeface="Wingdings" panose="05000000000000000000" pitchFamily="2" charset="2"/>
              <a:buChar char="§"/>
            </a:pPr>
            <a:endParaRPr lang="en-GB" dirty="0"/>
          </a:p>
          <a:p>
            <a:pPr marL="285750" indent="-285750">
              <a:buFont typeface="Wingdings" panose="05000000000000000000" pitchFamily="2" charset="2"/>
              <a:buChar char="§"/>
            </a:pPr>
            <a:endParaRPr lang="en-GB" dirty="0"/>
          </a:p>
          <a:p>
            <a:endParaRPr lang="en-GB" dirty="0"/>
          </a:p>
        </p:txBody>
      </p:sp>
      <p:sp>
        <p:nvSpPr>
          <p:cNvPr id="7" name="Text Placeholder 6">
            <a:extLst>
              <a:ext uri="{FF2B5EF4-FFF2-40B4-BE49-F238E27FC236}">
                <a16:creationId xmlns:a16="http://schemas.microsoft.com/office/drawing/2014/main" id="{069D5D16-E4C5-52CD-E9A5-A4F155D0D5B4}"/>
              </a:ext>
            </a:extLst>
          </p:cNvPr>
          <p:cNvSpPr>
            <a:spLocks noGrp="1"/>
          </p:cNvSpPr>
          <p:nvPr>
            <p:ph type="body" sz="quarter" idx="18"/>
          </p:nvPr>
        </p:nvSpPr>
        <p:spPr>
          <a:xfrm>
            <a:off x="6679904" y="5694361"/>
            <a:ext cx="4781994" cy="819150"/>
          </a:xfrm>
        </p:spPr>
        <p:txBody>
          <a:bodyPr/>
          <a:lstStyle/>
          <a:p>
            <a:r>
              <a:rPr lang="en-GB" dirty="0"/>
              <a:t>Students joining this week will receive a 25% discount on the main Summer School tuition fee</a:t>
            </a:r>
          </a:p>
          <a:p>
            <a:endParaRPr lang="en-GB" dirty="0"/>
          </a:p>
        </p:txBody>
      </p:sp>
      <p:sp>
        <p:nvSpPr>
          <p:cNvPr id="8" name="Slide Number Placeholder 7">
            <a:extLst>
              <a:ext uri="{FF2B5EF4-FFF2-40B4-BE49-F238E27FC236}">
                <a16:creationId xmlns:a16="http://schemas.microsoft.com/office/drawing/2014/main" id="{577467EF-098A-D1D8-8AF3-138E752D03AA}"/>
              </a:ext>
            </a:extLst>
          </p:cNvPr>
          <p:cNvSpPr>
            <a:spLocks noGrp="1"/>
          </p:cNvSpPr>
          <p:nvPr>
            <p:ph type="sldNum" sz="quarter" idx="11"/>
          </p:nvPr>
        </p:nvSpPr>
        <p:spPr/>
        <p:txBody>
          <a:bodyPr/>
          <a:lstStyle/>
          <a:p>
            <a:fld id="{E8F1A65C-595C-4736-BF40-F7D31E789466}" type="slidenum">
              <a:rPr lang="en-GB" smtClean="0"/>
              <a:pPr/>
              <a:t>9</a:t>
            </a:fld>
            <a:endParaRPr lang="en-GB" dirty="0"/>
          </a:p>
        </p:txBody>
      </p:sp>
      <p:pic>
        <p:nvPicPr>
          <p:cNvPr id="6" name="Picture Placeholder 5" descr="A group of people walking on a sidewalk&#10;&#10;Description automatically generated">
            <a:extLst>
              <a:ext uri="{FF2B5EF4-FFF2-40B4-BE49-F238E27FC236}">
                <a16:creationId xmlns:a16="http://schemas.microsoft.com/office/drawing/2014/main" id="{DA6CA338-B4C8-0B26-29D7-80EB4399B699}"/>
              </a:ext>
            </a:extLst>
          </p:cNvPr>
          <p:cNvPicPr>
            <a:picLocks noGrp="1" noChangeAspect="1"/>
          </p:cNvPicPr>
          <p:nvPr>
            <p:ph type="pic" sz="quarter" idx="17"/>
          </p:nvPr>
        </p:nvPicPr>
        <p:blipFill>
          <a:blip r:embed="rId2"/>
          <a:srcRect t="3554" b="3554"/>
          <a:stretch/>
        </p:blipFill>
        <p:spPr/>
      </p:pic>
    </p:spTree>
    <p:extLst>
      <p:ext uri="{BB962C8B-B14F-4D97-AF65-F5344CB8AC3E}">
        <p14:creationId xmlns:p14="http://schemas.microsoft.com/office/powerpoint/2010/main" val="28085482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27FA9E0A3CF74AABA2AD219AC619CA" ma:contentTypeVersion="15" ma:contentTypeDescription="Create a new document." ma:contentTypeScope="" ma:versionID="b42f517ccd28607534b2a44730f9b86f">
  <xsd:schema xmlns:xsd="http://www.w3.org/2001/XMLSchema" xmlns:xs="http://www.w3.org/2001/XMLSchema" xmlns:p="http://schemas.microsoft.com/office/2006/metadata/properties" xmlns:ns2="729382d1-7c50-4c8e-8a9a-2ddbb867d1f5" xmlns:ns3="1b726ae5-efc6-4001-9296-3a0a1a72f713" targetNamespace="http://schemas.microsoft.com/office/2006/metadata/properties" ma:root="true" ma:fieldsID="49f50b620f647ac9aa8dbb9873796c3e" ns2:_="" ns3:_="">
    <xsd:import namespace="729382d1-7c50-4c8e-8a9a-2ddbb867d1f5"/>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9382d1-7c50-4c8e-8a9a-2ddbb867d1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9382d1-7c50-4c8e-8a9a-2ddbb867d1f5">
      <Terms xmlns="http://schemas.microsoft.com/office/infopath/2007/PartnerControls"/>
    </lcf76f155ced4ddcb4097134ff3c332f>
    <TaxCatchAll xmlns="1b726ae5-efc6-4001-9296-3a0a1a72f713" xsi:nil="true"/>
    <SharedWithUsers xmlns="1b726ae5-efc6-4001-9296-3a0a1a72f713">
      <UserInfo>
        <DisplayName>Zhang, Chiara</DisplayName>
        <AccountId>892</AccountId>
        <AccountType/>
      </UserInfo>
      <UserInfo>
        <DisplayName>Durham, Alison</DisplayName>
        <AccountId>14</AccountId>
        <AccountType/>
      </UserInfo>
      <UserInfo>
        <DisplayName>Comyn, Libby</DisplayName>
        <AccountId>934</AccountId>
        <AccountType/>
      </UserInfo>
      <UserInfo>
        <DisplayName>Harris, Vivien</DisplayName>
        <AccountId>1065</AccountId>
        <AccountType/>
      </UserInfo>
    </SharedWithUsers>
  </documentManagement>
</p:properties>
</file>

<file path=customXml/itemProps1.xml><?xml version="1.0" encoding="utf-8"?>
<ds:datastoreItem xmlns:ds="http://schemas.openxmlformats.org/officeDocument/2006/customXml" ds:itemID="{5E68D384-7E4B-44C3-9996-46C1A75B0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9382d1-7c50-4c8e-8a9a-2ddbb867d1f5"/>
    <ds:schemaRef ds:uri="1b726ae5-efc6-4001-9296-3a0a1a72f7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D394C51-69B9-410B-959E-73197E6A71D3}">
  <ds:schemaRefs>
    <ds:schemaRef ds:uri="http://schemas.microsoft.com/sharepoint/v3/contenttype/forms"/>
  </ds:schemaRefs>
</ds:datastoreItem>
</file>

<file path=customXml/itemProps3.xml><?xml version="1.0" encoding="utf-8"?>
<ds:datastoreItem xmlns:ds="http://schemas.openxmlformats.org/officeDocument/2006/customXml" ds:itemID="{D03771EA-C3A0-48D7-AA23-43028381899B}">
  <ds:schemaRefs>
    <ds:schemaRef ds:uri="http://schemas.openxmlformats.org/package/2006/metadata/core-properties"/>
    <ds:schemaRef ds:uri="http://purl.org/dc/elements/1.1/"/>
    <ds:schemaRef ds:uri="http://purl.org/dc/terms/"/>
    <ds:schemaRef ds:uri="http://schemas.microsoft.com/office/2006/documentManagement/types"/>
    <ds:schemaRef ds:uri="729382d1-7c50-4c8e-8a9a-2ddbb867d1f5"/>
    <ds:schemaRef ds:uri="http://schemas.microsoft.com/office/2006/metadata/properties"/>
    <ds:schemaRef ds:uri="http://www.w3.org/XML/1998/namespace"/>
    <ds:schemaRef ds:uri="http://purl.org/dc/dcmitype/"/>
    <ds:schemaRef ds:uri="http://schemas.microsoft.com/office/infopath/2007/PartnerControls"/>
    <ds:schemaRef ds:uri="1b726ae5-efc6-4001-9296-3a0a1a72f713"/>
  </ds:schemaRefs>
</ds:datastoreItem>
</file>

<file path=docProps/app.xml><?xml version="1.0" encoding="utf-8"?>
<Properties xmlns="http://schemas.openxmlformats.org/officeDocument/2006/extended-properties" xmlns:vt="http://schemas.openxmlformats.org/officeDocument/2006/docPropsVTypes">
  <TotalTime>159</TotalTime>
  <Words>873</Words>
  <Application>Microsoft Office PowerPoint</Application>
  <PresentationFormat>Widescreen</PresentationFormat>
  <Paragraphs>111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Dark Ruby</vt:lpstr>
      <vt:lpstr>Warwick summer school</vt:lpstr>
      <vt:lpstr>Why Warwick?</vt:lpstr>
      <vt:lpstr>Why Spend Summer With Us?</vt:lpstr>
      <vt:lpstr>Warwick Summer School 2025 – Course Options</vt:lpstr>
      <vt:lpstr>Teaching and Assessment</vt:lpstr>
      <vt:lpstr>Guest Speakers</vt:lpstr>
      <vt:lpstr>Social Programme</vt:lpstr>
      <vt:lpstr>Campus and Accommodation</vt:lpstr>
      <vt:lpstr>Exploring British Culture</vt:lpstr>
      <vt:lpstr>What Our Students Say</vt:lpstr>
      <vt:lpstr>We wholeheartedly endorse the Warwick Summer School based on the positive experiences shared by our students over the past two years.   The programme offers a diverse range of courses that allow students to draw inspiration from distinguished academics in a stimulating learning environment. Consistently, our students commend the expertise and support of the Warwick faculty, alongside the valuable social and cultural interactions with peers from around the world. They return equipped with enhanced academic capabilities, personal development, and enduring connections.  We strongly recommend the Warwick Summer School and the supplementary Exploring British Culture Week to those seeking a profoundly transformative summer experience for their students.</vt:lpstr>
      <vt:lpstr>Fees and Admissions</vt:lpstr>
      <vt:lpstr>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Warwick summer school</dc:title>
  <dc:creator>Alison Durham</dc:creator>
  <cp:lastModifiedBy>Durham, Alison</cp:lastModifiedBy>
  <cp:revision>212</cp:revision>
  <dcterms:created xsi:type="dcterms:W3CDTF">2023-12-13T11:43:08Z</dcterms:created>
  <dcterms:modified xsi:type="dcterms:W3CDTF">2024-10-21T13:56:04Z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0x0101009B27FA9E0A3CF74AABA2AD219AC619CA</vt:lpwstr>
  </property>
  <property fmtid="{D5CDD505-2E9C-101B-9397-08002B2CF9AE}" pid="3" name="MediaServiceImageTags">
    <vt:lpwstr/>
  </property>
</Properties>
</file>