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3/19/2025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43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007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65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41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34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86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14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71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3/19/2025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9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86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3/19/2025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1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perial.ac.uk/media/imperial-college/be-inspired/societal-engagement/public/How-do-I-evaluate-my-public-engagement-activity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FE82FE-7465-AE46-88DF-34D347E8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F2B51C-9578-EB41-A17E-FFF9D491A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4E9CAEA-4CF4-D249-8127-CD2FA2018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85">
              <a:extLst>
                <a:ext uri="{FF2B5EF4-FFF2-40B4-BE49-F238E27FC236}">
                  <a16:creationId xmlns:a16="http://schemas.microsoft.com/office/drawing/2014/main" id="{E51EDD93-C3A3-DF47-BCFC-43B049E34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D574DB0D-896A-D649-89B1-33753E1D46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id="{62256DD9-FEA3-4A40-80D1-B33F0FF158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 88">
              <a:extLst>
                <a:ext uri="{FF2B5EF4-FFF2-40B4-BE49-F238E27FC236}">
                  <a16:creationId xmlns:a16="http://schemas.microsoft.com/office/drawing/2014/main" id="{534E9839-EAD7-3C49-8D10-E4BFE0820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9">
              <a:extLst>
                <a:ext uri="{FF2B5EF4-FFF2-40B4-BE49-F238E27FC236}">
                  <a16:creationId xmlns:a16="http://schemas.microsoft.com/office/drawing/2014/main" id="{DDFC3FA6-9BB5-A34E-9337-A2E9A1EED9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7">
              <a:extLst>
                <a:ext uri="{FF2B5EF4-FFF2-40B4-BE49-F238E27FC236}">
                  <a16:creationId xmlns:a16="http://schemas.microsoft.com/office/drawing/2014/main" id="{45000D9E-4AD7-5A4F-8E99-302F388C83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47FE881-E8E2-3A41-5198-202FAD0FF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9751" y="768334"/>
            <a:ext cx="6479629" cy="2866405"/>
          </a:xfrm>
        </p:spPr>
        <p:txBody>
          <a:bodyPr>
            <a:normAutofit fontScale="90000"/>
          </a:bodyPr>
          <a:lstStyle/>
          <a:p>
            <a:r>
              <a:rPr lang="en-GB" dirty="0"/>
              <a:t>Ethics and Evaluation of Public Engagement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3CE2D5-EB94-916C-1C1A-99E793EE4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9751" y="4283239"/>
            <a:ext cx="7570782" cy="1475177"/>
          </a:xfrm>
        </p:spPr>
        <p:txBody>
          <a:bodyPr>
            <a:normAutofit/>
          </a:bodyPr>
          <a:lstStyle/>
          <a:p>
            <a:r>
              <a:rPr lang="en-GB" dirty="0"/>
              <a:t>Warwick Institute of Engagement Evaluation Learning Circle</a:t>
            </a:r>
          </a:p>
          <a:p>
            <a:r>
              <a:rPr lang="en-GB" dirty="0"/>
              <a:t>Co-Chair: Vishalakshi Roy </a:t>
            </a:r>
          </a:p>
        </p:txBody>
      </p:sp>
      <p:pic>
        <p:nvPicPr>
          <p:cNvPr id="4" name="Picture 3" descr="A mosaic of colorful geometric shapes">
            <a:extLst>
              <a:ext uri="{FF2B5EF4-FFF2-40B4-BE49-F238E27FC236}">
                <a16:creationId xmlns:a16="http://schemas.microsoft.com/office/drawing/2014/main" id="{7432F52E-21F1-79E3-7420-94AF399C1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13" r="44776"/>
          <a:stretch/>
        </p:blipFill>
        <p:spPr>
          <a:xfrm>
            <a:off x="20" y="1"/>
            <a:ext cx="4173349" cy="6857999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EA70831-9A8D-3B4D-8EA5-EE32F93E9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39752" y="6087110"/>
            <a:ext cx="68837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0D28-87B1-DE0C-EECD-9340E5DF2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E5B3F-6393-6F30-F720-07796CE13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679517" cy="3601212"/>
          </a:xfrm>
        </p:spPr>
        <p:txBody>
          <a:bodyPr>
            <a:norm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Introductions</a:t>
            </a:r>
          </a:p>
          <a:p>
            <a:r>
              <a:rPr lang="en-GB" dirty="0">
                <a:latin typeface="Aptos" panose="020B0004020202020204" pitchFamily="34" charset="0"/>
              </a:rPr>
              <a:t>About the Learning Circle</a:t>
            </a:r>
          </a:p>
          <a:p>
            <a:r>
              <a:rPr lang="en-GB" dirty="0">
                <a:latin typeface="Aptos" panose="020B0004020202020204" pitchFamily="34" charset="0"/>
              </a:rPr>
              <a:t>How and Why Ethical Evaluation </a:t>
            </a:r>
          </a:p>
          <a:p>
            <a:pPr lvl="1"/>
            <a:r>
              <a:rPr lang="en-GB" dirty="0">
                <a:latin typeface="Aptos" panose="020B0004020202020204" pitchFamily="34" charset="0"/>
              </a:rPr>
              <a:t>Ethics and Participants</a:t>
            </a:r>
          </a:p>
          <a:p>
            <a:pPr lvl="1"/>
            <a:r>
              <a:rPr lang="en-GB" dirty="0">
                <a:latin typeface="Aptos" panose="020B0004020202020204" pitchFamily="34" charset="0"/>
              </a:rPr>
              <a:t>Ethics and Methods</a:t>
            </a:r>
          </a:p>
          <a:p>
            <a:pPr lvl="1"/>
            <a:r>
              <a:rPr lang="en-GB" dirty="0">
                <a:latin typeface="Aptos" panose="020B0004020202020204" pitchFamily="34" charset="0"/>
              </a:rPr>
              <a:t>Ethics and Reporting/Dissemination</a:t>
            </a:r>
          </a:p>
          <a:p>
            <a:r>
              <a:rPr lang="en-GB" dirty="0">
                <a:latin typeface="Aptos" panose="020B0004020202020204" pitchFamily="34" charset="0"/>
              </a:rPr>
              <a:t>Feedback from Roundtable discussion</a:t>
            </a:r>
          </a:p>
        </p:txBody>
      </p:sp>
    </p:spTree>
    <p:extLst>
      <p:ext uri="{BB962C8B-B14F-4D97-AF65-F5344CB8AC3E}">
        <p14:creationId xmlns:p14="http://schemas.microsoft.com/office/powerpoint/2010/main" val="3643495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D7F71-C200-EC41-E83F-D2E5456C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LC: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72DA2-5D68-B986-2661-BDBA861A9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834443"/>
            <a:ext cx="9402939" cy="4425245"/>
          </a:xfrm>
        </p:spPr>
        <p:txBody>
          <a:bodyPr>
            <a:normAutofit fontScale="77500" lnSpcReduction="20000"/>
          </a:bodyPr>
          <a:lstStyle/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One of the smallest LC with 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14 members</a:t>
            </a:r>
          </a:p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2800" b="1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Areas of activity</a:t>
            </a:r>
            <a:endParaRPr lang="en-GB" sz="2800" b="1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Showcasing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current evaluation practice </a:t>
            </a: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the university  - e.g., through a repository. </a:t>
            </a:r>
            <a:endParaRPr lang="en-GB" dirty="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Developing access to public engagement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evaluation expertise </a:t>
            </a: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 advice - e.g., mentoring/helpline</a:t>
            </a:r>
            <a:endParaRPr lang="en-GB" dirty="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Developing resources </a:t>
            </a: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(by different audiences/scale of activity) and supporting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training</a:t>
            </a: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None/>
              <a:tabLst>
                <a:tab pos="457200" algn="l"/>
              </a:tabLst>
            </a:pPr>
            <a:r>
              <a:rPr lang="en-GB" sz="2900" b="1" dirty="0">
                <a:solidFill>
                  <a:srgbClr val="000000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Resources available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Introductory guide to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planning</a:t>
            </a:r>
            <a:r>
              <a:rPr lang="en-GB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evaluation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practice 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online engagement evaluation </a:t>
            </a:r>
            <a:endParaRPr lang="en-GB" dirty="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3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D8B07-03E2-EBD5-71C8-A17ABC4C6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8415161" cy="1268984"/>
          </a:xfrm>
        </p:spPr>
        <p:txBody>
          <a:bodyPr>
            <a:normAutofit fontScale="90000"/>
          </a:bodyPr>
          <a:lstStyle/>
          <a:p>
            <a:r>
              <a:rPr lang="en-GB" dirty="0"/>
              <a:t>Why and How to Evaluate: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Ethically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A94C8-92DE-A2AA-3020-A1779AF0E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580444"/>
            <a:ext cx="9798050" cy="527755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Gather evidence of impacts 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(for funders)</a:t>
            </a:r>
          </a:p>
          <a:p>
            <a:pPr marL="34290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Identify strengths and weaknesses of the approach </a:t>
            </a:r>
            <a:r>
              <a:rPr lang="en-GB" sz="2000" kern="100" dirty="0">
                <a:solidFill>
                  <a:schemeClr val="accent2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for your future activities)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Learning to inform future activities and strengthen relationships 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(for sector / colleagues)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How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Can you 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see</a:t>
            </a:r>
            <a:r>
              <a:rPr lang="en-GB" sz="2000" kern="100" dirty="0">
                <a:solidFill>
                  <a:schemeClr val="accent2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it?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Can you 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ask </a:t>
            </a: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it directly?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Can you </a:t>
            </a:r>
            <a:r>
              <a:rPr lang="en-GB" sz="2000" kern="1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find out </a:t>
            </a: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indirectly?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endParaRPr lang="en-GB" sz="18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3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Source: </a:t>
            </a:r>
            <a:r>
              <a:rPr lang="en-GB" sz="1300" kern="100" dirty="0">
                <a:latin typeface="Aptos" panose="020B0004020202020204" pitchFamily="34" charset="0"/>
                <a:cs typeface="Times New Roman" panose="02020603050405020304" pitchFamily="18" charset="0"/>
                <a:hlinkClick r:id="rId2"/>
              </a:rPr>
              <a:t>How do I evaluate my public engagement activity, Imperial College, UK</a:t>
            </a:r>
            <a:endParaRPr lang="en-GB" sz="13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76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1FC36-FE2E-6AE1-5650-7D3DC97DC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8D3E0-A732-199E-9E9B-BA82BCA8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Evaluate Ethically : </a:t>
            </a:r>
            <a:r>
              <a:rPr lang="en-GB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E79EC-F69D-6072-0A53-21939B7D0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Equal opportunity to participate</a:t>
            </a:r>
          </a:p>
          <a:p>
            <a:r>
              <a:rPr lang="en-GB" dirty="0">
                <a:latin typeface="Aptos" panose="020B0004020202020204" pitchFamily="34" charset="0"/>
              </a:rPr>
              <a:t>Demographic challenges related to areas such as age, ability or language</a:t>
            </a:r>
          </a:p>
          <a:p>
            <a:r>
              <a:rPr lang="en-GB" dirty="0">
                <a:latin typeface="Aptos" panose="020B0004020202020204" pitchFamily="34" charset="0"/>
              </a:rPr>
              <a:t>Rights of participants - anonymity, informed consent, confidentiality</a:t>
            </a:r>
          </a:p>
          <a:p>
            <a:r>
              <a:rPr lang="en-GB" dirty="0">
                <a:latin typeface="Aptos" panose="020B0004020202020204" pitchFamily="34" charset="0"/>
              </a:rPr>
              <a:t>Keeping participants involved and informed</a:t>
            </a:r>
          </a:p>
        </p:txBody>
      </p:sp>
    </p:spTree>
    <p:extLst>
      <p:ext uri="{BB962C8B-B14F-4D97-AF65-F5344CB8AC3E}">
        <p14:creationId xmlns:p14="http://schemas.microsoft.com/office/powerpoint/2010/main" val="76369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0CBA4-9C1E-A219-000F-3A92B07FB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E41B3-51BD-62DE-612D-EA48ECE1A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75000"/>
                  </a:schemeClr>
                </a:solidFill>
              </a:rPr>
              <a:t>Evaluate Ethically : </a:t>
            </a:r>
            <a:r>
              <a:rPr lang="en-GB" sz="3600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0F45F-F30A-99F6-D592-01B193DDD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Appropriate to the objectives – qualitative, quantitative or mixed methods</a:t>
            </a:r>
          </a:p>
          <a:p>
            <a:r>
              <a:rPr lang="en-GB" dirty="0">
                <a:latin typeface="Aptos" panose="020B0004020202020204" pitchFamily="34" charset="0"/>
              </a:rPr>
              <a:t>Appropriate for the participants’ demographics and level of engagement with the project</a:t>
            </a:r>
          </a:p>
          <a:p>
            <a:r>
              <a:rPr lang="en-GB" dirty="0">
                <a:latin typeface="Aptos" panose="020B0004020202020204" pitchFamily="34" charset="0"/>
              </a:rPr>
              <a:t>Nonintrusive and allowing maximum participation</a:t>
            </a:r>
          </a:p>
          <a:p>
            <a:r>
              <a:rPr lang="en-GB" dirty="0">
                <a:latin typeface="Aptos" panose="020B0004020202020204" pitchFamily="34" charset="0"/>
              </a:rPr>
              <a:t>Economical – cost, time and skills</a:t>
            </a:r>
          </a:p>
        </p:txBody>
      </p:sp>
    </p:spTree>
    <p:extLst>
      <p:ext uri="{BB962C8B-B14F-4D97-AF65-F5344CB8AC3E}">
        <p14:creationId xmlns:p14="http://schemas.microsoft.com/office/powerpoint/2010/main" val="371790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73171-B868-EF4E-3D24-EF4127894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FECAC-E8A9-9B1C-BB70-5FA3915F8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Evaluate Ethically : </a:t>
            </a:r>
            <a:r>
              <a:rPr lang="en-GB" dirty="0"/>
              <a:t>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DF704-5AA6-BAAD-BB7E-F0CE78AC9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Clarity about the authors’ position and role in the project activities and evaluation</a:t>
            </a:r>
          </a:p>
          <a:p>
            <a:r>
              <a:rPr lang="en-GB" dirty="0">
                <a:latin typeface="Aptos" panose="020B0004020202020204" pitchFamily="34" charset="0"/>
              </a:rPr>
              <a:t>Clarity about the claims made in the report and how far they can be substantiated by the methods</a:t>
            </a:r>
          </a:p>
          <a:p>
            <a:r>
              <a:rPr lang="en-GB" dirty="0">
                <a:latin typeface="Aptos" panose="020B0004020202020204" pitchFamily="34" charset="0"/>
              </a:rPr>
              <a:t>Accessible format and language</a:t>
            </a:r>
          </a:p>
          <a:p>
            <a:r>
              <a:rPr lang="en-GB" dirty="0">
                <a:latin typeface="Aptos" panose="020B0004020202020204" pitchFamily="34" charset="0"/>
              </a:rPr>
              <a:t>Appropriate channels for dissemination</a:t>
            </a:r>
          </a:p>
          <a:p>
            <a:pPr marL="0" indent="0">
              <a:buNone/>
            </a:pP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65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27B48-40F0-942D-9F57-01256F09B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F83BE-F311-03E3-7BDE-A86EB8981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Round table discussion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CCC64-BA65-C8CB-412E-539568D4D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Aptos" panose="020B0004020202020204" pitchFamily="34" charset="0"/>
              </a:rPr>
              <a:t>Please join an appropriate table: </a:t>
            </a:r>
          </a:p>
          <a:p>
            <a:pPr marL="0" indent="0">
              <a:buNone/>
            </a:pPr>
            <a:r>
              <a:rPr lang="en-GB" dirty="0">
                <a:latin typeface="Aptos" panose="020B0004020202020204" pitchFamily="34" charset="0"/>
              </a:rPr>
              <a:t>Participants, Methods, Reporting/Dissemination </a:t>
            </a:r>
          </a:p>
          <a:p>
            <a:pPr marL="0" indent="0">
              <a:buNone/>
            </a:pPr>
            <a:endParaRPr lang="en-GB" dirty="0">
              <a:latin typeface="Aptos" panose="020B0004020202020204" pitchFamily="34" charset="0"/>
            </a:endParaRPr>
          </a:p>
          <a:p>
            <a:pPr marL="457200" indent="-457200">
              <a:buAutoNum type="arabicPeriod"/>
            </a:pPr>
            <a:r>
              <a:rPr lang="en-GB" dirty="0">
                <a:latin typeface="Aptos" panose="020B0004020202020204" pitchFamily="34" charset="0"/>
              </a:rPr>
              <a:t>Discuss the case study</a:t>
            </a:r>
          </a:p>
          <a:p>
            <a:pPr marL="457200" indent="-457200">
              <a:buAutoNum type="arabicPeriod"/>
            </a:pPr>
            <a:r>
              <a:rPr lang="en-GB" dirty="0">
                <a:latin typeface="Aptos" panose="020B0004020202020204" pitchFamily="34" charset="0"/>
              </a:rPr>
              <a:t>Identify at least three questions or areas of good practice on </a:t>
            </a:r>
            <a:r>
              <a:rPr lang="en-GB">
                <a:latin typeface="Aptos" panose="020B0004020202020204" pitchFamily="34" charset="0"/>
              </a:rPr>
              <a:t>the theme per table</a:t>
            </a:r>
            <a:endParaRPr lang="en-GB" dirty="0">
              <a:latin typeface="Aptos" panose="020B0004020202020204" pitchFamily="34" charset="0"/>
            </a:endParaRPr>
          </a:p>
          <a:p>
            <a:pPr marL="457200" indent="-457200">
              <a:buAutoNum type="arabicPeriod"/>
            </a:pPr>
            <a:r>
              <a:rPr lang="en-GB" dirty="0">
                <a:latin typeface="Aptos" panose="020B0004020202020204" pitchFamily="34" charset="0"/>
              </a:rPr>
              <a:t>Report back to the group</a:t>
            </a:r>
          </a:p>
          <a:p>
            <a:pPr marL="457200" indent="-457200">
              <a:buAutoNum type="arabicPeriod"/>
            </a:pPr>
            <a:endParaRPr lang="en-GB" dirty="0"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202070"/>
      </p:ext>
    </p:extLst>
  </p:cSld>
  <p:clrMapOvr>
    <a:masterClrMapping/>
  </p:clrMapOvr>
</p:sld>
</file>

<file path=ppt/theme/theme1.xml><?xml version="1.0" encoding="utf-8"?>
<a:theme xmlns:a="http://schemas.openxmlformats.org/drawingml/2006/main" name="PunchcardVTI">
  <a:themeElements>
    <a:clrScheme name="AnalogousFromLightSeedRightStep">
      <a:dk1>
        <a:srgbClr val="000000"/>
      </a:dk1>
      <a:lt1>
        <a:srgbClr val="FFFFFF"/>
      </a:lt1>
      <a:dk2>
        <a:srgbClr val="3A3621"/>
      </a:dk2>
      <a:lt2>
        <a:srgbClr val="E2E8E5"/>
      </a:lt2>
      <a:accent1>
        <a:srgbClr val="EA73A4"/>
      </a:accent1>
      <a:accent2>
        <a:srgbClr val="E55454"/>
      </a:accent2>
      <a:accent3>
        <a:srgbClr val="E59053"/>
      </a:accent3>
      <a:accent4>
        <a:srgbClr val="B6A343"/>
      </a:accent4>
      <a:accent5>
        <a:srgbClr val="95AB54"/>
      </a:accent5>
      <a:accent6>
        <a:srgbClr val="69B643"/>
      </a:accent6>
      <a:hlink>
        <a:srgbClr val="578F78"/>
      </a:hlink>
      <a:folHlink>
        <a:srgbClr val="7F7F7F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5B06B3B8184C99166C6B14F7DEF4" ma:contentTypeVersion="19" ma:contentTypeDescription="Create a new document." ma:contentTypeScope="" ma:versionID="c4a66e736ea54a8f726370207a85826a">
  <xsd:schema xmlns:xsd="http://www.w3.org/2001/XMLSchema" xmlns:xs="http://www.w3.org/2001/XMLSchema" xmlns:p="http://schemas.microsoft.com/office/2006/metadata/properties" xmlns:ns2="0530b2bb-0875-42b6-bdc4-1e66852d78ec" xmlns:ns3="4849c256-be0d-4d2d-b43e-800f845e2b0c" targetNamespace="http://schemas.microsoft.com/office/2006/metadata/properties" ma:root="true" ma:fieldsID="2996e39f4e2e6f90b6c7ae041b8f0b66" ns2:_="" ns3:_="">
    <xsd:import namespace="0530b2bb-0875-42b6-bdc4-1e66852d78ec"/>
    <xsd:import namespace="4849c256-be0d-4d2d-b43e-800f845e2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0b2bb-0875-42b6-bdc4-1e66852d7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9c256-be0d-4d2d-b43e-800f845e2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873544d-44d4-4042-8b29-f05ed66f391b}" ma:internalName="TaxCatchAll" ma:showField="CatchAllData" ma:web="4849c256-be0d-4d2d-b43e-800f845e2b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30b2bb-0875-42b6-bdc4-1e66852d78ec">
      <Terms xmlns="http://schemas.microsoft.com/office/infopath/2007/PartnerControls"/>
    </lcf76f155ced4ddcb4097134ff3c332f>
    <TaxCatchAll xmlns="4849c256-be0d-4d2d-b43e-800f845e2b0c" xsi:nil="true"/>
  </documentManagement>
</p:properties>
</file>

<file path=customXml/itemProps1.xml><?xml version="1.0" encoding="utf-8"?>
<ds:datastoreItem xmlns:ds="http://schemas.openxmlformats.org/officeDocument/2006/customXml" ds:itemID="{6301EFDB-0F17-444D-B7CA-E075082FB1BF}"/>
</file>

<file path=customXml/itemProps2.xml><?xml version="1.0" encoding="utf-8"?>
<ds:datastoreItem xmlns:ds="http://schemas.openxmlformats.org/officeDocument/2006/customXml" ds:itemID="{C0C9BEC0-D789-4C02-AE93-719DE7FEACBA}"/>
</file>

<file path=customXml/itemProps3.xml><?xml version="1.0" encoding="utf-8"?>
<ds:datastoreItem xmlns:ds="http://schemas.openxmlformats.org/officeDocument/2006/customXml" ds:itemID="{18E63872-ED35-48D6-9826-80CE1C171E68}"/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354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Neue Haas Grotesk Text Pro</vt:lpstr>
      <vt:lpstr>Symbol</vt:lpstr>
      <vt:lpstr>PunchcardVTI</vt:lpstr>
      <vt:lpstr>Ethics and Evaluation of Public Engagement</vt:lpstr>
      <vt:lpstr>Overview</vt:lpstr>
      <vt:lpstr>About LC: Evaluation</vt:lpstr>
      <vt:lpstr>Why and How to Evaluate: Ethically</vt:lpstr>
      <vt:lpstr>Evaluate Ethically : Participants</vt:lpstr>
      <vt:lpstr>Evaluate Ethically : Methods</vt:lpstr>
      <vt:lpstr>Evaluate Ethically : Reporting</vt:lpstr>
      <vt:lpstr>Round table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Public Engagement</dc:title>
  <dc:creator>Vishalakshi Roy</dc:creator>
  <cp:lastModifiedBy>Roy, Vishalakshi</cp:lastModifiedBy>
  <cp:revision>3</cp:revision>
  <dcterms:created xsi:type="dcterms:W3CDTF">2024-03-21T10:39:15Z</dcterms:created>
  <dcterms:modified xsi:type="dcterms:W3CDTF">2025-03-20T00:53:54Z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0x010100089A5B06B3B8184C99166C6B14F7DEF4</vt:lpwstr>
  </property>
</Properties>
</file>