
<file path=[Content_Types].xml><?xml version="1.0" encoding="utf-8"?>
<Types xmlns="http://schemas.openxmlformats.org/package/2006/content-types"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5" r:id="rId3"/>
    <p:sldId id="257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0" r:id="rId17"/>
    <p:sldId id="281" r:id="rId18"/>
    <p:sldId id="279" r:id="rId19"/>
    <p:sldId id="282" r:id="rId20"/>
    <p:sldId id="283" r:id="rId21"/>
    <p:sldId id="284" r:id="rId22"/>
    <p:sldId id="285" r:id="rId23"/>
    <p:sldId id="28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C26210-3AC8-2048-9B6D-A49F6ABC04C0}" v="13" dt="2025-03-14T16:10:59.8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19"/>
    <p:restoredTop sz="70636"/>
  </p:normalViewPr>
  <p:slideViewPr>
    <p:cSldViewPr snapToGrid="0">
      <p:cViewPr varScale="1">
        <p:scale>
          <a:sx n="79" d="100"/>
          <a:sy n="79" d="100"/>
        </p:scale>
        <p:origin x="12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D5BB7-FCAF-C541-835D-92FD6062E714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A81E6-A0A5-1642-8E1E-5E5DE00113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82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796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47681-7997-07AB-5C10-CFED80046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592E84-AB16-4F23-C9FB-CEE366B1DA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D866DC-B011-42AB-8FD4-31468D14F8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4E81F-0D84-F6A5-98F9-F9FA116B58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437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3447C-BE68-5A71-1D9A-AE487FCFF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DD86DD-0DEF-FA9C-DE66-5AA6C7566A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A8E4D2-E8E4-B037-C5D9-24226FEBA3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10F57-FD42-DF57-09EA-B330975C65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56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DFB48-97E8-BE4A-F2C3-A87AF6996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7A0BB0-5DF3-3308-E166-2D6C338C90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23D87A-DF6E-16DF-0657-6E8759DE46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22C690-CEFD-780F-6F36-00161C39F0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667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4A327-49F3-8DF2-B8B0-7B17BEF64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36080E-34EE-0BBA-C976-6C071C5B9D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9ED89C-B2EE-F0AE-B792-D670D27350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A0A84-BB63-4999-0124-98DDC7290F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382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1B764-ED64-C3B0-140D-B536809C1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960DAA-93C8-19A7-89E9-F28F432389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5225B2-856F-FB20-8956-629981AA1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D1F3F5-CBC8-E91F-EADF-315ECFB521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2748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7C49C6-2AC6-9B2C-7981-FB43D3843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D7CEA3-6697-78B7-F8F6-70FF7B93CD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30ADB9-1352-15D8-6D5A-B0DD128A6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D32683-4C9F-C06A-A965-491A7FC365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89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040F6-7431-B17A-EE5B-C8DB46F44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11C3C3-FF85-1C1A-2E53-E4D0760CDA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711D32-CC9F-A345-EE44-78DD8CAA18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D17B4-58A0-FBEA-2B5A-3A087BC9A6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8110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B04BF-5864-76E9-1DF5-910E023F6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0594C1-8BE0-104E-1FE9-FDC60808D6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490F98-A236-1120-D8F5-A10CEE2D53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9A1B3-604F-7E1F-34D3-C51359D3D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64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D6990-3E18-3C22-57F8-35F68B3AA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40B676-936C-5D72-6E67-6AE81388F0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0C37AC-C8E2-F367-7EF1-75DB6AF377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5979D-81BD-D662-CACF-70C7FC780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07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3D70AB-C9E1-2B79-6321-8AF59949B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9C2474-77DA-0ADE-B82F-A5E6DF8D6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F651A2-2725-C0CE-F14A-6F03B33568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EB4AB-294B-3ED2-58B7-F8E04E2AB0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33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5132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F6262-B603-0CF8-4C89-292DC9157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65E23F-3D82-9901-7498-02553C0DF5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E6D069-BB41-CBA6-39DC-88FDD72F4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2C257-E067-6D85-4F27-870610E335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605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C2828-A187-D7A9-660E-061A20812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9ABE11-A58C-D268-437D-244A0C9088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6D35A2-2953-5CA4-D9A5-ED51D3E9B2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87FEF-D397-D8A4-87CD-BCAFD81CDD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182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9FAFB-37D7-7919-A71D-23C008D13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60E7FF-12A8-8EB7-3E79-798763FC5B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8417C8-6D3F-F7EB-1D3B-6DF0FDEBC1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4E5086-6765-6731-3206-711CC60594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247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830F4-86DA-2901-5815-9942D44B6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7643F1-343B-AAC5-B615-43641CB261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27FA2E-C967-BBE3-5738-1C005BAAB6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D0C057-33FE-F8AE-B12A-2343483177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309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179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79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72882A-1FF3-C926-5681-8EC8B21AD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2EC05E-D6B6-59AA-1A1E-90DBD0F0D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4B46AC-B496-DF96-9775-8C9E56E04A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CA952-2251-22DC-E1A6-339DE9DAFA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079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19977-0851-C887-717A-6FBA7E571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A98307-C9B4-7D52-87B6-34EACEC7E0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8D49E0-1F84-21FA-A126-C8F56D5EE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99CF4-F491-7FBA-A148-620B73B37D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293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3FAC5C-3BA1-1196-BB62-08121A75C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87C16-0F54-95F7-771B-A48626ECE3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17A4A6-D06D-DB35-E2A5-29A8CB2ACC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ACE20-E520-1CA2-8C9C-9862EC0CBD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237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4165A7-71E2-66E8-573D-63C78C71D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01A35F-091C-1E55-104D-119EB7FBF2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B55481-CEA7-5FDD-3890-A7010B197E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A667F-665F-053A-21E6-6C9D36A778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568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74614-0C9C-E049-5B57-D9563F930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A2B306-2FD1-4F9F-AA1D-698F8485CF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AD7D1C-322C-1C85-585C-23BC57C20B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5F4CC-DE26-AA0D-B127-8ED06C654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A81E6-A0A5-1642-8E1E-5E5DE001134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891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73770-8508-1C63-9D7F-D797D7FD7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B7101-0DBC-56E5-6D3B-C4BC149845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B08DD-1AAF-861F-490C-79579EA1B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2AD2D-C876-7C8E-D626-F0687D907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E0F43-C72A-0883-D92A-3125551A1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24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EF010-9308-E432-A958-970DDAF0B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004A1-AFA3-0AFB-B5EB-1806494636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E44BD-9A8A-0D3F-B42F-E5B30AD21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344AE-A152-871C-5708-729902664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8BDCE-E8D8-AEAB-C857-693F72D6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49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F0FF14-C3A9-5FE4-B750-34EBFDFE93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400C0E-4E2C-9B21-9E3C-9329DBD9DB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8B036-D0CD-45F5-1095-F778C6827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C9291-8C96-34D4-07E0-4AC564EC9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900EB-7EE7-90E9-2D9D-561397E7D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853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1C8F2-78A0-58D6-0716-7A065FEE1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0791E-AF6C-8C04-0689-797E4EBF8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66C99-D7BA-ED0F-F948-48233C1B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62C14-7418-4E0D-1F04-D36062DB3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A57AB-FEB5-6C02-5B74-1A4C6B18F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17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FDB80-18E3-DCE0-ACC2-DE6008421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DC0FA-FE1A-62C4-2692-5C1606A54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EE2E4-5C3C-593D-3C10-F1D81ED31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8B390-1FBF-324D-9950-AF8185D51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399A7-C4A8-F2A5-C254-69883E80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455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9730E-478C-C609-E593-FE71FA324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9313A-81A4-591D-D355-CC0E5ED68D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2DE609-02D7-7C42-05A9-A776920171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70F7F2-D29E-0FB8-8D0A-18235D8B2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4ECA8-BD18-28D9-A3BC-5098645D3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3A106-0AE5-90E5-4B0D-74B1BFDA9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532FC-58A4-11C8-B798-BE8EC73CB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503E0-3598-D628-18B9-64E995AD8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C71106-43A7-6E33-CDA1-61B817BBC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6B8E79-88FC-C07E-CF7E-654F43B094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05B2AE-ED1E-1496-9015-37D7B3A625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0F3811-80A2-2376-56AD-0CABF2FF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096DEA-4AF4-E923-E61B-78AAB425C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3C060-715A-DD74-B89A-72DF7FF94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112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5F61A-C807-B7C9-1A91-730A564AC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3DBE94-3F44-8BE7-AB87-1DEE414FE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F7CF9E-1C03-8000-EDF2-E6AA6ACD9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85595-8197-F0E7-BA8A-A58DE4D50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92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8A1DA0-CF93-C02E-9246-9314FD172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AE81D2-CBC0-AF88-B86E-6EB96459E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271BC-91BD-FA62-5E6A-FE4A681E2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47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32E00-69A2-F296-A4AD-6C7F239FD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0F264-5967-05D4-6DCA-8B4A89C69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537054-D6D9-356C-C2CE-C94396A28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6C045-6543-C44B-A86A-47B67757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BD44CA-6B35-FA95-1CB3-ECB3517A7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3778D-CDC1-0C51-4D87-5708AE94D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46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65BC2-5A4F-E8DF-328B-B3F5A1A61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ECB245-8CC6-585E-DDFA-A4C57C92E3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FA359D-087B-84BE-07E5-4F2794C8DF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DF9621-3122-500B-2BD1-2A358AF34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BB62D-B33A-CD5C-7E8A-FF8C4FA97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E6D94-3DCB-A380-0CD5-E3B5FED4E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258D2-E3F2-D601-8D49-2715C2B9D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02A42-EFDA-7BE4-92E7-62529E85B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E7A98-7CE4-FDF5-EEF7-47DD16143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7ABA1F-3744-7642-9B76-E9D1DB7E6E59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634DB-4334-DB33-C8B4-DD48F0FC0A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0485B-EE65-DE8A-B695-028C0549D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AB6820-8F44-C146-80D6-450097D48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89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0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media" Target="../media/media4.mp4"/><Relationship Id="rId7" Type="http://schemas.openxmlformats.org/officeDocument/2006/relationships/image" Target="../media/image3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16.xml"/><Relationship Id="rId11" Type="http://schemas.openxmlformats.org/officeDocument/2006/relationships/image" Target="../media/image33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2.png"/><Relationship Id="rId4" Type="http://schemas.openxmlformats.org/officeDocument/2006/relationships/video" Target="../media/media4.mp4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video" Target="../media/media5.mov"/><Relationship Id="rId1" Type="http://schemas.microsoft.com/office/2007/relationships/media" Target="../media/media5.mov"/><Relationship Id="rId6" Type="http://schemas.openxmlformats.org/officeDocument/2006/relationships/image" Target="../media/image23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36.png"/><Relationship Id="rId3" Type="http://schemas.openxmlformats.org/officeDocument/2006/relationships/image" Target="../media/image3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19" Type="http://schemas.openxmlformats.org/officeDocument/2006/relationships/image" Target="../media/image49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0AE394F-AFF1-4485-AF1F-7387A2F04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Video 4" descr="Floating Numbers And Letters On Top Of A Book">
            <a:extLst>
              <a:ext uri="{FF2B5EF4-FFF2-40B4-BE49-F238E27FC236}">
                <a16:creationId xmlns:a16="http://schemas.microsoft.com/office/drawing/2014/main" id="{B0483A02-D049-5265-4AE9-8C886419FB6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r="1" b="285"/>
          <a:stretch/>
        </p:blipFill>
        <p:spPr>
          <a:xfrm>
            <a:off x="-175858" y="-216321"/>
            <a:ext cx="12961157" cy="729064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24907F-895D-260A-47AA-A8D0670A8E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1827" y="892526"/>
            <a:ext cx="4965884" cy="3902673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GB" sz="5200" b="0" i="0" u="none" strike="noStrike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From Classroom to Classroom: </a:t>
            </a:r>
            <a:br>
              <a:rPr lang="en-GB" sz="5200" b="0" i="0" u="none" strike="noStrike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</a:br>
            <a:r>
              <a:rPr lang="en-GB" sz="5200" b="0" i="0" u="none" strike="noStrike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Turning Undergraduate Coursework into A-Level Learning Tools</a:t>
            </a:r>
            <a:endParaRPr lang="en-GB" sz="52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047" y="4704862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FCECC6-71CF-8B11-7AF8-1F4716267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373" y="5460623"/>
            <a:ext cx="10678296" cy="1188210"/>
          </a:xfrm>
        </p:spPr>
        <p:txBody>
          <a:bodyPr anchor="b">
            <a:normAutofit/>
          </a:bodyPr>
          <a:lstStyle/>
          <a:p>
            <a:pPr algn="l"/>
            <a:r>
              <a:rPr lang="en-GB" i="0" u="none" strike="noStrike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Sam Trouton </a:t>
            </a:r>
            <a:br>
              <a:rPr lang="en-GB" dirty="0">
                <a:solidFill>
                  <a:srgbClr val="FFFFFF"/>
                </a:solidFill>
                <a:latin typeface="Lato" panose="020F0502020204030203" pitchFamily="34" charset="0"/>
              </a:rPr>
            </a:br>
            <a:r>
              <a:rPr lang="en-GB" i="0" u="none" strike="noStrike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Assistant Professor </a:t>
            </a:r>
            <a:br>
              <a:rPr lang="en-GB" i="0" u="none" strike="noStrike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</a:br>
            <a:r>
              <a:rPr lang="en-GB" i="0" u="none" strike="noStrike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Department of Chemistry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71300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mute="1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DD54B-A444-610E-EF07-DE8F0E75BA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50943C-D6D1-9396-A9ED-44FDB453C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F578A0A-D239-66CD-522E-1D57A1ECAF55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2D4EC3F-CB25-0B6D-5D8D-65BB6EF0F585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Guidance, Support, and Resources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66E3E22-03C2-F483-7144-3197CA130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C65C764-CAFA-1935-D527-F07B9DE68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841D4F7-EEC6-4C7E-BFDD-A8C326A660D9}"/>
              </a:ext>
            </a:extLst>
          </p:cNvPr>
          <p:cNvGrpSpPr/>
          <p:nvPr/>
        </p:nvGrpSpPr>
        <p:grpSpPr>
          <a:xfrm>
            <a:off x="24865" y="2502125"/>
            <a:ext cx="9929224" cy="1169544"/>
            <a:chOff x="24865" y="2502125"/>
            <a:chExt cx="9929224" cy="11695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AB2AF0F-1309-1EB2-E55D-90D2D69F0624}"/>
                </a:ext>
              </a:extLst>
            </p:cNvPr>
            <p:cNvSpPr/>
            <p:nvPr/>
          </p:nvSpPr>
          <p:spPr>
            <a:xfrm>
              <a:off x="737403" y="2739089"/>
              <a:ext cx="8730153" cy="9325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rgbClr val="000000"/>
                  </a:solidFill>
                  <a:latin typeface="Aptos" panose="020B0004020202020204" pitchFamily="34" charset="0"/>
                </a:rPr>
                <a:t>Getting Started and Software Options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D063BC9-0084-219E-C471-CA8901729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73821"/>
            <a:stretch/>
          </p:blipFill>
          <p:spPr>
            <a:xfrm rot="19152110">
              <a:off x="24865" y="2661350"/>
              <a:ext cx="1425073" cy="37306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E551E16-25EA-9543-D630-4E1DAE43E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6372" b="46989"/>
            <a:stretch/>
          </p:blipFill>
          <p:spPr>
            <a:xfrm rot="13069931">
              <a:off x="8662951" y="2502125"/>
              <a:ext cx="1291138" cy="343951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BDD486A-5C43-6D55-5031-077F283C2340}"/>
              </a:ext>
            </a:extLst>
          </p:cNvPr>
          <p:cNvGrpSpPr/>
          <p:nvPr/>
        </p:nvGrpSpPr>
        <p:grpSpPr>
          <a:xfrm>
            <a:off x="76104" y="3839484"/>
            <a:ext cx="10074340" cy="1038658"/>
            <a:chOff x="76104" y="3839484"/>
            <a:chExt cx="10074340" cy="103865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BCA92CA-C9A1-2886-DFBB-AE0581B6C273}"/>
                </a:ext>
              </a:extLst>
            </p:cNvPr>
            <p:cNvSpPr/>
            <p:nvPr/>
          </p:nvSpPr>
          <p:spPr>
            <a:xfrm>
              <a:off x="737402" y="3945561"/>
              <a:ext cx="8730153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Example Videos (Past &amp; Professional)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5ED8FAA-0F5A-9751-4472-D84B33648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50914" b="22446"/>
            <a:stretch/>
          </p:blipFill>
          <p:spPr>
            <a:xfrm rot="19809705">
              <a:off x="76104" y="3975192"/>
              <a:ext cx="1406771" cy="37475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D45E49F-F805-75BB-907F-3BDB7EC54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75463"/>
            <a:stretch/>
          </p:blipFill>
          <p:spPr>
            <a:xfrm rot="1435788">
              <a:off x="8466595" y="3839484"/>
              <a:ext cx="1683849" cy="413158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0EC567E-BB72-E63F-F65E-DC07BCB2132E}"/>
              </a:ext>
            </a:extLst>
          </p:cNvPr>
          <p:cNvGrpSpPr/>
          <p:nvPr/>
        </p:nvGrpSpPr>
        <p:grpSpPr>
          <a:xfrm>
            <a:off x="65584" y="4970007"/>
            <a:ext cx="9955470" cy="1108462"/>
            <a:chOff x="65584" y="4970007"/>
            <a:chExt cx="9955470" cy="110846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B262A3D-0BD3-5FD0-979B-171B1872D1CB}"/>
                </a:ext>
              </a:extLst>
            </p:cNvPr>
            <p:cNvSpPr/>
            <p:nvPr/>
          </p:nvSpPr>
          <p:spPr>
            <a:xfrm>
              <a:off x="737402" y="5145888"/>
              <a:ext cx="8730152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Video Production Techniques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75DF664-18D1-5F55-C75D-C4237049E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75463"/>
            <a:stretch/>
          </p:blipFill>
          <p:spPr>
            <a:xfrm rot="20512776">
              <a:off x="65584" y="5044335"/>
              <a:ext cx="1683849" cy="41315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9230E557-D087-8E75-34A1-276FCD82C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73821"/>
            <a:stretch/>
          </p:blipFill>
          <p:spPr>
            <a:xfrm rot="1412698">
              <a:off x="8595981" y="4970007"/>
              <a:ext cx="1425073" cy="3730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1208411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BA426-0398-1711-EE06-31A76D840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AAF7782-9976-D479-8177-A35F71F83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FAAEA48-6220-E39A-D208-ED6E6FF69517}"/>
              </a:ext>
            </a:extLst>
          </p:cNvPr>
          <p:cNvGrpSpPr/>
          <p:nvPr/>
        </p:nvGrpSpPr>
        <p:grpSpPr>
          <a:xfrm>
            <a:off x="1131388" y="576048"/>
            <a:ext cx="9929224" cy="1169544"/>
            <a:chOff x="24865" y="2502125"/>
            <a:chExt cx="9929224" cy="116954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BBD7AAC-A4BB-9592-A279-F4619873DB52}"/>
                </a:ext>
              </a:extLst>
            </p:cNvPr>
            <p:cNvSpPr/>
            <p:nvPr/>
          </p:nvSpPr>
          <p:spPr>
            <a:xfrm>
              <a:off x="737403" y="2739089"/>
              <a:ext cx="8730153" cy="9325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rgbClr val="000000"/>
                  </a:solidFill>
                  <a:latin typeface="Aptos" panose="020B0004020202020204" pitchFamily="34" charset="0"/>
                </a:rPr>
                <a:t>Getting Started and Software Options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1C84E3-3E83-F85E-56A6-9FDACEBBE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73821"/>
            <a:stretch/>
          </p:blipFill>
          <p:spPr>
            <a:xfrm rot="19152110">
              <a:off x="24865" y="2661350"/>
              <a:ext cx="1425073" cy="37306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069231-5F97-BC17-9173-4C457CBC9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6372" b="46989"/>
            <a:stretch/>
          </p:blipFill>
          <p:spPr>
            <a:xfrm rot="13069931">
              <a:off x="8662951" y="2502125"/>
              <a:ext cx="1291138" cy="343951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E98ACA1-4773-341B-2067-34DAB8D32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43" y="2898844"/>
            <a:ext cx="6023619" cy="330178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4F23E98-6746-2CF5-88BE-E8CFCE821472}"/>
              </a:ext>
            </a:extLst>
          </p:cNvPr>
          <p:cNvSpPr/>
          <p:nvPr/>
        </p:nvSpPr>
        <p:spPr>
          <a:xfrm>
            <a:off x="6912744" y="2743201"/>
            <a:ext cx="4603832" cy="373542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u="sng" strike="noStrike" dirty="0">
                <a:solidFill>
                  <a:srgbClr val="1D2125"/>
                </a:solidFill>
                <a:effectLst/>
                <a:latin typeface="Annai MN" pitchFamily="2" charset="77"/>
                <a:ea typeface="Annai MN" pitchFamily="2" charset="77"/>
                <a:cs typeface="Annai MN" pitchFamily="2" charset="77"/>
              </a:rPr>
              <a:t>Software</a:t>
            </a:r>
          </a:p>
          <a:p>
            <a:pPr algn="ctr"/>
            <a:endParaRPr lang="en-GB" sz="2400" b="0" i="0" u="none" strike="noStrike" dirty="0">
              <a:solidFill>
                <a:srgbClr val="1D2125"/>
              </a:solidFill>
              <a:effectLst/>
              <a:latin typeface="Annai MN" pitchFamily="2" charset="77"/>
              <a:ea typeface="Annai MN" pitchFamily="2" charset="77"/>
              <a:cs typeface="Annai MN" pitchFamily="2" charset="77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1D2125"/>
                </a:solidFill>
                <a:effectLst/>
                <a:latin typeface="Annai MN" pitchFamily="2" charset="77"/>
                <a:ea typeface="Annai MN" pitchFamily="2" charset="77"/>
                <a:cs typeface="Annai MN" pitchFamily="2" charset="77"/>
              </a:rPr>
              <a:t>Microsoft Photos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1D2125"/>
                </a:solidFill>
                <a:effectLst/>
                <a:latin typeface="Annai MN" pitchFamily="2" charset="77"/>
                <a:ea typeface="Annai MN" pitchFamily="2" charset="77"/>
                <a:cs typeface="Annai MN" pitchFamily="2" charset="77"/>
              </a:rPr>
              <a:t>Apple iMovie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1D2125"/>
                </a:solidFill>
                <a:effectLst/>
                <a:latin typeface="Annai MN" pitchFamily="2" charset="77"/>
                <a:ea typeface="Annai MN" pitchFamily="2" charset="77"/>
                <a:cs typeface="Annai MN" pitchFamily="2" charset="77"/>
              </a:rPr>
              <a:t>DaVinci Resolve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0" i="0" u="none" strike="noStrike" dirty="0" err="1">
                <a:solidFill>
                  <a:srgbClr val="1D2125"/>
                </a:solidFill>
                <a:effectLst/>
                <a:latin typeface="Annai MN" pitchFamily="2" charset="77"/>
                <a:ea typeface="Annai MN" pitchFamily="2" charset="77"/>
                <a:cs typeface="Annai MN" pitchFamily="2" charset="77"/>
              </a:rPr>
              <a:t>Powerpoint</a:t>
            </a:r>
            <a:r>
              <a:rPr lang="en-GB" sz="2400" b="0" i="0" u="none" strike="noStrike" dirty="0">
                <a:solidFill>
                  <a:srgbClr val="1D2125"/>
                </a:solidFill>
                <a:effectLst/>
                <a:latin typeface="Annai MN" pitchFamily="2" charset="77"/>
                <a:ea typeface="Annai MN" pitchFamily="2" charset="77"/>
                <a:cs typeface="Annai MN" pitchFamily="2" charset="77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1D2125"/>
                </a:solidFill>
                <a:effectLst/>
                <a:latin typeface="Annai MN" pitchFamily="2" charset="77"/>
                <a:ea typeface="Annai MN" pitchFamily="2" charset="77"/>
                <a:cs typeface="Annai MN" pitchFamily="2" charset="77"/>
              </a:rPr>
              <a:t>Animaker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D2125"/>
                </a:solidFill>
                <a:latin typeface="Annai MN" pitchFamily="2" charset="77"/>
                <a:ea typeface="Annai MN" pitchFamily="2" charset="77"/>
                <a:cs typeface="Annai MN" pitchFamily="2" charset="77"/>
              </a:rPr>
              <a:t>Anything Else…</a:t>
            </a:r>
            <a:endParaRPr lang="en-GB" sz="2400" b="0" i="0" u="none" strike="noStrike" dirty="0">
              <a:solidFill>
                <a:srgbClr val="1D2125"/>
              </a:solidFill>
              <a:effectLst/>
              <a:latin typeface="Annai MN" pitchFamily="2" charset="77"/>
              <a:ea typeface="Annai MN" pitchFamily="2" charset="77"/>
              <a:cs typeface="Annai MN" pitchFamily="2" charset="77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AFE8BE3-42C9-5738-4A8D-B2270F9DFD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6456" y="2558604"/>
            <a:ext cx="816408" cy="76793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05C6DA1-A06C-F30E-B131-84009A7842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8754" y="2743201"/>
            <a:ext cx="816408" cy="76793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B6337AE-5B1D-2102-E9DB-618430BF90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542" y="2661066"/>
            <a:ext cx="816408" cy="76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396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0CEBB-BEA6-4DEC-C2F1-F80E6BCE4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D7DB0C-CD50-ED01-A089-6AA3890EA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347579F-7C70-F0F6-9708-5F668F07E5CB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5CE7844-432A-9AF7-1BBC-26B35A6BDBAD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Guidance, Support, and Resources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7069600-FD14-7C38-A53E-CD523EA98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9EC0992-3A36-E21A-D367-E9FC6BD48E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pic>
        <p:nvPicPr>
          <p:cNvPr id="5" name="Picture 6" descr="Check Mark, Tick, Approval Symbol PNG Photo">
            <a:extLst>
              <a:ext uri="{FF2B5EF4-FFF2-40B4-BE49-F238E27FC236}">
                <a16:creationId xmlns:a16="http://schemas.microsoft.com/office/drawing/2014/main" id="{5323884C-B904-C920-E505-44E12BAF9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450" y="2609111"/>
            <a:ext cx="1816655" cy="91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EF7956A-4678-C4EB-7AE1-1CB27149D3AB}"/>
              </a:ext>
            </a:extLst>
          </p:cNvPr>
          <p:cNvGrpSpPr/>
          <p:nvPr/>
        </p:nvGrpSpPr>
        <p:grpSpPr>
          <a:xfrm>
            <a:off x="24865" y="2502125"/>
            <a:ext cx="9929224" cy="1169544"/>
            <a:chOff x="24865" y="2502125"/>
            <a:chExt cx="9929224" cy="116954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7BD30C2-3020-3187-0F73-84C2E2AC6516}"/>
                </a:ext>
              </a:extLst>
            </p:cNvPr>
            <p:cNvSpPr/>
            <p:nvPr/>
          </p:nvSpPr>
          <p:spPr>
            <a:xfrm>
              <a:off x="737403" y="2739089"/>
              <a:ext cx="8730153" cy="9325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rgbClr val="000000"/>
                  </a:solidFill>
                  <a:latin typeface="Aptos" panose="020B0004020202020204" pitchFamily="34" charset="0"/>
                </a:rPr>
                <a:t>Getting Started and Software Options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A67A6F0-9B07-D966-165A-11A86CAB0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3821"/>
            <a:stretch/>
          </p:blipFill>
          <p:spPr>
            <a:xfrm rot="19152110">
              <a:off x="24865" y="2661350"/>
              <a:ext cx="1425073" cy="37306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194E82B-BB03-B15C-1269-F5D2B6BC3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26372" b="46989"/>
            <a:stretch/>
          </p:blipFill>
          <p:spPr>
            <a:xfrm rot="13069931">
              <a:off x="8662951" y="2502125"/>
              <a:ext cx="1291138" cy="34395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75F2EA-7BD4-DF0E-F3E6-5FEA1CEE5FEE}"/>
              </a:ext>
            </a:extLst>
          </p:cNvPr>
          <p:cNvGrpSpPr/>
          <p:nvPr/>
        </p:nvGrpSpPr>
        <p:grpSpPr>
          <a:xfrm>
            <a:off x="76104" y="3839484"/>
            <a:ext cx="10074340" cy="1038658"/>
            <a:chOff x="76104" y="3839484"/>
            <a:chExt cx="10074340" cy="103865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27C6F84-20EB-23F1-D7AE-7392FC74032A}"/>
                </a:ext>
              </a:extLst>
            </p:cNvPr>
            <p:cNvSpPr/>
            <p:nvPr/>
          </p:nvSpPr>
          <p:spPr>
            <a:xfrm>
              <a:off x="737402" y="3945561"/>
              <a:ext cx="8730153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Example Videos (Past &amp; Professional)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71ABCBD-1D1B-1470-BB4B-1870EFBAA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50914" b="22446"/>
            <a:stretch/>
          </p:blipFill>
          <p:spPr>
            <a:xfrm rot="19809705">
              <a:off x="76104" y="3975192"/>
              <a:ext cx="1406771" cy="37475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E2EF2F8-0A01-0362-A96A-04FAF1309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5463"/>
            <a:stretch/>
          </p:blipFill>
          <p:spPr>
            <a:xfrm rot="1435788">
              <a:off x="8466595" y="3839484"/>
              <a:ext cx="1683849" cy="413158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718C919-42B0-9895-9BFD-7411C594E448}"/>
              </a:ext>
            </a:extLst>
          </p:cNvPr>
          <p:cNvGrpSpPr/>
          <p:nvPr/>
        </p:nvGrpSpPr>
        <p:grpSpPr>
          <a:xfrm>
            <a:off x="65584" y="4970007"/>
            <a:ext cx="9955470" cy="1108462"/>
            <a:chOff x="65584" y="4970007"/>
            <a:chExt cx="9955470" cy="110846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547A121-FD68-69B3-BDB4-271D4BA86B13}"/>
                </a:ext>
              </a:extLst>
            </p:cNvPr>
            <p:cNvSpPr/>
            <p:nvPr/>
          </p:nvSpPr>
          <p:spPr>
            <a:xfrm>
              <a:off x="737402" y="5145888"/>
              <a:ext cx="8730152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Video Production Techniques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539CAED-5EFD-EC01-35F7-271AF2318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5463"/>
            <a:stretch/>
          </p:blipFill>
          <p:spPr>
            <a:xfrm rot="20512776">
              <a:off x="65584" y="5044335"/>
              <a:ext cx="1683849" cy="41315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27DD812-9106-39A2-43D2-75C1C5C04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3821"/>
            <a:stretch/>
          </p:blipFill>
          <p:spPr>
            <a:xfrm rot="1412698">
              <a:off x="8595981" y="4970007"/>
              <a:ext cx="1425073" cy="3730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49667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6F73D-FA61-4F81-02B5-6AFF2FB2FA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22E1B4-5917-CD52-FDB3-721935480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28047AF-DDAD-477C-4821-319A9632FAEE}"/>
              </a:ext>
            </a:extLst>
          </p:cNvPr>
          <p:cNvGrpSpPr/>
          <p:nvPr/>
        </p:nvGrpSpPr>
        <p:grpSpPr>
          <a:xfrm>
            <a:off x="1058830" y="473714"/>
            <a:ext cx="10074340" cy="1038658"/>
            <a:chOff x="76104" y="3839484"/>
            <a:chExt cx="10074340" cy="10386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3BBD5-4950-4D55-6A56-6849B7D4B12F}"/>
                </a:ext>
              </a:extLst>
            </p:cNvPr>
            <p:cNvSpPr/>
            <p:nvPr/>
          </p:nvSpPr>
          <p:spPr>
            <a:xfrm>
              <a:off x="737402" y="3945561"/>
              <a:ext cx="8730153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Example Videos (Past &amp; Professional)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0BC8A7D-D4FA-0F28-4D10-889463C5E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0914" b="22446"/>
            <a:stretch/>
          </p:blipFill>
          <p:spPr>
            <a:xfrm rot="19809705">
              <a:off x="76104" y="3975192"/>
              <a:ext cx="1406771" cy="37475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BAC25C4-A424-26F0-3C06-4F21C2009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75463"/>
            <a:stretch/>
          </p:blipFill>
          <p:spPr>
            <a:xfrm rot="1435788">
              <a:off x="8466595" y="3839484"/>
              <a:ext cx="1683849" cy="413158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3630EF7-FDF2-23AB-D34A-D9CCF2ABD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666" y="1978563"/>
            <a:ext cx="3562987" cy="28219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0B921D-FD01-ECC6-8FCF-C0C4C4CC9EBE}"/>
              </a:ext>
            </a:extLst>
          </p:cNvPr>
          <p:cNvSpPr txBox="1"/>
          <p:nvPr/>
        </p:nvSpPr>
        <p:spPr>
          <a:xfrm>
            <a:off x="568710" y="5117546"/>
            <a:ext cx="5112243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 err="1"/>
              <a:t>warwick.ac.uk</a:t>
            </a:r>
            <a:r>
              <a:rPr lang="en-GB" dirty="0"/>
              <a:t>/</a:t>
            </a:r>
            <a:r>
              <a:rPr lang="en-GB" dirty="0" err="1"/>
              <a:t>fac</a:t>
            </a:r>
            <a:r>
              <a:rPr lang="en-GB" dirty="0"/>
              <a:t>/sci/chemistry/admissions/</a:t>
            </a:r>
            <a:br>
              <a:rPr lang="en-GB" dirty="0"/>
            </a:br>
            <a:r>
              <a:rPr lang="en-GB" dirty="0" err="1"/>
              <a:t>ugstudy</a:t>
            </a:r>
            <a:r>
              <a:rPr lang="en-GB" dirty="0"/>
              <a:t>/</a:t>
            </a:r>
            <a:r>
              <a:rPr lang="en-GB" dirty="0" err="1"/>
              <a:t>chemistryvideoprojects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A02037-DA3C-FCC6-F26E-B7F977722F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355" y="5228934"/>
            <a:ext cx="568710" cy="5349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405516A-EF9F-D1A8-7777-0CCF819A99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4011" y="2319167"/>
            <a:ext cx="816408" cy="7679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E03B7CE-D7C7-872F-9856-9C5801D2A9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8155" y="2217155"/>
            <a:ext cx="2600781" cy="258332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5245790-A6E9-3833-E60C-AEAEC5BBA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7754" y="5237792"/>
            <a:ext cx="816408" cy="7679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F8F9914-E174-1FDB-D418-37AA9A2A29B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0914" b="22446"/>
          <a:stretch/>
        </p:blipFill>
        <p:spPr>
          <a:xfrm rot="253997">
            <a:off x="4689823" y="1879156"/>
            <a:ext cx="1406771" cy="501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EC3070D-2822-0BC7-ADF9-A78AC1B5B5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3317" y="1978563"/>
            <a:ext cx="3416300" cy="28575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F94290D-55A2-78B6-AEA7-272E7CA963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42025" y="5080430"/>
            <a:ext cx="3862779" cy="153320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3E1943B-4EBB-975F-E8E8-D72DBD196F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7729" y="4881052"/>
            <a:ext cx="816408" cy="76793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8516E8F-E876-BFF9-77BD-5F79EDC923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4762" y="4881052"/>
            <a:ext cx="816408" cy="76793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CF5E975-9028-F9E6-011F-6FA9B23FD3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3263" y="1732912"/>
            <a:ext cx="816408" cy="76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366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22187-3ABF-670D-CE12-7EE91CF71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A1DFD2-9CFE-32DF-7B84-FB927E423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B2BCA02-E3C7-78A8-A3F4-DE98A62BB810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F9B1F8-A8E6-20AB-3337-23FC781A29EA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Guidance, Support, and Resources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7D77A60-E796-1766-F779-217A90C84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02906E5-8F3D-B201-E8D1-C006CD5B5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pic>
        <p:nvPicPr>
          <p:cNvPr id="4" name="Picture 6" descr="Check Mark, Tick, Approval Symbol PNG Photo">
            <a:extLst>
              <a:ext uri="{FF2B5EF4-FFF2-40B4-BE49-F238E27FC236}">
                <a16:creationId xmlns:a16="http://schemas.microsoft.com/office/drawing/2014/main" id="{A5DCA704-37D3-AB54-3CF3-AAD40FFF6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450" y="2609111"/>
            <a:ext cx="1816655" cy="91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heck Mark, Tick, Approval Symbol PNG Photo">
            <a:extLst>
              <a:ext uri="{FF2B5EF4-FFF2-40B4-BE49-F238E27FC236}">
                <a16:creationId xmlns:a16="http://schemas.microsoft.com/office/drawing/2014/main" id="{74C3985A-78E9-B72E-A4DB-C81E7B4E6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449" y="3876359"/>
            <a:ext cx="1816655" cy="91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33D79B7-CE04-0662-A071-D30CA7E11E0F}"/>
              </a:ext>
            </a:extLst>
          </p:cNvPr>
          <p:cNvGrpSpPr/>
          <p:nvPr/>
        </p:nvGrpSpPr>
        <p:grpSpPr>
          <a:xfrm>
            <a:off x="24865" y="2502125"/>
            <a:ext cx="9929224" cy="1169544"/>
            <a:chOff x="24865" y="2502125"/>
            <a:chExt cx="9929224" cy="116954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9B26F45-E00B-A6B1-D0C3-6327D7DCB032}"/>
                </a:ext>
              </a:extLst>
            </p:cNvPr>
            <p:cNvSpPr/>
            <p:nvPr/>
          </p:nvSpPr>
          <p:spPr>
            <a:xfrm>
              <a:off x="737403" y="2739089"/>
              <a:ext cx="8730153" cy="9325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rgbClr val="000000"/>
                  </a:solidFill>
                  <a:latin typeface="Aptos" panose="020B0004020202020204" pitchFamily="34" charset="0"/>
                </a:rPr>
                <a:t>Getting Started and Software Options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A43A3E-C9ED-C6C0-BCE0-5A1E18A35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3821"/>
            <a:stretch/>
          </p:blipFill>
          <p:spPr>
            <a:xfrm rot="19152110">
              <a:off x="24865" y="2661350"/>
              <a:ext cx="1425073" cy="37306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1F7F33F-9260-55E8-76FD-81F35F712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26372" b="46989"/>
            <a:stretch/>
          </p:blipFill>
          <p:spPr>
            <a:xfrm rot="13069931">
              <a:off x="8662951" y="2502125"/>
              <a:ext cx="1291138" cy="34395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65EC05-841C-E6A0-CD14-40FF82EF1BDD}"/>
              </a:ext>
            </a:extLst>
          </p:cNvPr>
          <p:cNvGrpSpPr/>
          <p:nvPr/>
        </p:nvGrpSpPr>
        <p:grpSpPr>
          <a:xfrm>
            <a:off x="76104" y="3839484"/>
            <a:ext cx="10074340" cy="1038658"/>
            <a:chOff x="76104" y="3839484"/>
            <a:chExt cx="10074340" cy="103865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7CC626F-B62B-CB4F-F946-9395AAE6F1B3}"/>
                </a:ext>
              </a:extLst>
            </p:cNvPr>
            <p:cNvSpPr/>
            <p:nvPr/>
          </p:nvSpPr>
          <p:spPr>
            <a:xfrm>
              <a:off x="737402" y="3945561"/>
              <a:ext cx="8730153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Example Videos (Past &amp; Professional)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5F9D0DA-9708-A2AC-789F-0EC08254F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50914" b="22446"/>
            <a:stretch/>
          </p:blipFill>
          <p:spPr>
            <a:xfrm rot="19809705">
              <a:off x="76104" y="3975192"/>
              <a:ext cx="1406771" cy="37475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893FC98-D45E-212E-76EF-34596A143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5463"/>
            <a:stretch/>
          </p:blipFill>
          <p:spPr>
            <a:xfrm rot="1435788">
              <a:off x="8466595" y="3839484"/>
              <a:ext cx="1683849" cy="413158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C781DC7-77F8-6802-B6B0-F801B7BBAF2A}"/>
              </a:ext>
            </a:extLst>
          </p:cNvPr>
          <p:cNvGrpSpPr/>
          <p:nvPr/>
        </p:nvGrpSpPr>
        <p:grpSpPr>
          <a:xfrm>
            <a:off x="65584" y="4970007"/>
            <a:ext cx="9955470" cy="1108462"/>
            <a:chOff x="65584" y="4970007"/>
            <a:chExt cx="9955470" cy="110846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A140809-B0E7-39E6-6F9F-E7EA59D825F6}"/>
                </a:ext>
              </a:extLst>
            </p:cNvPr>
            <p:cNvSpPr/>
            <p:nvPr/>
          </p:nvSpPr>
          <p:spPr>
            <a:xfrm>
              <a:off x="737402" y="5145888"/>
              <a:ext cx="8730152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Video Production Techniques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C082111-4614-3C9D-7941-51C8DE662D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5463"/>
            <a:stretch/>
          </p:blipFill>
          <p:spPr>
            <a:xfrm rot="20512776">
              <a:off x="65584" y="5044335"/>
              <a:ext cx="1683849" cy="41315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C45B0F8-7B78-F047-6EE9-5418DD995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3821"/>
            <a:stretch/>
          </p:blipFill>
          <p:spPr>
            <a:xfrm rot="1412698">
              <a:off x="8595981" y="4970007"/>
              <a:ext cx="1425073" cy="3730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67587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0C5145-56DF-D2DD-C118-E6F4C3AEC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3EDBBC1-C951-6D12-70BD-091314D28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575B340-F41A-8457-4DA2-E955FACC70E1}"/>
              </a:ext>
            </a:extLst>
          </p:cNvPr>
          <p:cNvGrpSpPr/>
          <p:nvPr/>
        </p:nvGrpSpPr>
        <p:grpSpPr>
          <a:xfrm>
            <a:off x="1118265" y="495283"/>
            <a:ext cx="9955470" cy="1108462"/>
            <a:chOff x="65584" y="4970007"/>
            <a:chExt cx="9955470" cy="110846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FA32961-A5C3-7C2E-25EC-C8A141F56C9D}"/>
                </a:ext>
              </a:extLst>
            </p:cNvPr>
            <p:cNvSpPr/>
            <p:nvPr/>
          </p:nvSpPr>
          <p:spPr>
            <a:xfrm>
              <a:off x="737402" y="5145888"/>
              <a:ext cx="8730152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Video Production Techniques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08F2D3-550B-B402-7667-3BEF1385F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75463"/>
            <a:stretch/>
          </p:blipFill>
          <p:spPr>
            <a:xfrm rot="20512776">
              <a:off x="65584" y="5044335"/>
              <a:ext cx="1683849" cy="4131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6023AC3-8C4F-91F9-A56D-5D9BF5306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73821"/>
            <a:stretch/>
          </p:blipFill>
          <p:spPr>
            <a:xfrm rot="1412698">
              <a:off x="8595981" y="4970007"/>
              <a:ext cx="1425073" cy="373064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F3E62CF-8773-29B2-EC18-0E41730DB9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446" b="5487"/>
          <a:stretch/>
        </p:blipFill>
        <p:spPr>
          <a:xfrm>
            <a:off x="187569" y="2927130"/>
            <a:ext cx="6167427" cy="34677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68F5E7C-AECB-4B05-5B93-016C8F848B50}"/>
              </a:ext>
            </a:extLst>
          </p:cNvPr>
          <p:cNvSpPr txBox="1"/>
          <p:nvPr/>
        </p:nvSpPr>
        <p:spPr>
          <a:xfrm>
            <a:off x="471923" y="1905539"/>
            <a:ext cx="5112243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PowerPoint Style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65668F7-5D2C-4DC1-A0B2-107E61B4FC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215" y="1951042"/>
            <a:ext cx="568710" cy="5349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BD97A7E-9090-1E3B-A6BA-1DE470B07F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5456" y="1953896"/>
            <a:ext cx="568710" cy="53494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1263C6F-96AB-232D-F7A1-3797369E97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9585" y="2927130"/>
            <a:ext cx="5347254" cy="34677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0A84ECF-7587-277D-08D2-A1AA82357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9620" y="2969165"/>
            <a:ext cx="568710" cy="53494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ED0B437-029F-5FD5-0097-2331A7512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8857" y="2840893"/>
            <a:ext cx="568710" cy="53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597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B1F4A-F59C-275C-28A7-9973C873B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3C084B-CCA6-04E7-EED6-6DA17AF56A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E5F9C74-4D0C-444C-FEA4-35B7F772C4C3}"/>
              </a:ext>
            </a:extLst>
          </p:cNvPr>
          <p:cNvGrpSpPr/>
          <p:nvPr/>
        </p:nvGrpSpPr>
        <p:grpSpPr>
          <a:xfrm>
            <a:off x="1118265" y="495283"/>
            <a:ext cx="9955470" cy="1108462"/>
            <a:chOff x="65584" y="4970007"/>
            <a:chExt cx="9955470" cy="110846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B596F1E-6CAB-A674-A7B2-A0349E1797F5}"/>
                </a:ext>
              </a:extLst>
            </p:cNvPr>
            <p:cNvSpPr/>
            <p:nvPr/>
          </p:nvSpPr>
          <p:spPr>
            <a:xfrm>
              <a:off x="737402" y="5145888"/>
              <a:ext cx="8730152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Video Production Techniques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C4F501-5EB3-24FD-41E5-E06DBE6F4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75463"/>
            <a:stretch/>
          </p:blipFill>
          <p:spPr>
            <a:xfrm rot="20512776">
              <a:off x="65584" y="5044335"/>
              <a:ext cx="1683849" cy="4131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64571E9-9669-96DA-35DF-D5FA4AD41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b="73821"/>
            <a:stretch/>
          </p:blipFill>
          <p:spPr>
            <a:xfrm rot="1412698">
              <a:off x="8595981" y="4970007"/>
              <a:ext cx="1425073" cy="373064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564AB00-8E91-32CE-AD2D-528B81C0A529}"/>
              </a:ext>
            </a:extLst>
          </p:cNvPr>
          <p:cNvSpPr txBox="1"/>
          <p:nvPr/>
        </p:nvSpPr>
        <p:spPr>
          <a:xfrm>
            <a:off x="471923" y="1905539"/>
            <a:ext cx="5112243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Alternative Animation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706045-ECB3-8CD5-ADB6-AA84436C00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3215" y="1951042"/>
            <a:ext cx="568710" cy="5349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E59FBFB-1803-914F-1129-3402AF6332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5456" y="1953896"/>
            <a:ext cx="568710" cy="534943"/>
          </a:xfrm>
          <a:prstGeom prst="rect">
            <a:avLst/>
          </a:prstGeom>
        </p:spPr>
      </p:pic>
      <p:pic>
        <p:nvPicPr>
          <p:cNvPr id="4" name="Stop Motion">
            <a:hlinkClick r:id="" action="ppaction://media"/>
            <a:extLst>
              <a:ext uri="{FF2B5EF4-FFF2-40B4-BE49-F238E27FC236}">
                <a16:creationId xmlns:a16="http://schemas.microsoft.com/office/drawing/2014/main" id="{A65A2540-D64E-6664-BEB9-8936F76B49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859999" y="2925867"/>
            <a:ext cx="6151078" cy="34423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760B402-7F65-6204-D4AE-43BE01C04B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5636" y="2925867"/>
            <a:ext cx="568710" cy="534943"/>
          </a:xfrm>
          <a:prstGeom prst="rect">
            <a:avLst/>
          </a:prstGeom>
        </p:spPr>
      </p:pic>
      <p:pic>
        <p:nvPicPr>
          <p:cNvPr id="14" name="BJP0FSQNPC18GMC6">
            <a:hlinkClick r:id="" action="ppaction://media"/>
            <a:extLst>
              <a:ext uri="{FF2B5EF4-FFF2-40B4-BE49-F238E27FC236}">
                <a16:creationId xmlns:a16="http://schemas.microsoft.com/office/drawing/2014/main" id="{907869AE-DCBA-4315-8814-947BE239860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rcRect l="21655"/>
          <a:stretch/>
        </p:blipFill>
        <p:spPr>
          <a:xfrm>
            <a:off x="520461" y="2974341"/>
            <a:ext cx="4819078" cy="34599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DE4C76A-2704-7A12-3C2F-C0B8863F9C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9076" y="2974341"/>
            <a:ext cx="568710" cy="53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35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video>
              <p:cMediaNode vol="80000" mute="1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 mute="1">
                <p:cTn id="3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7160FB-6F8A-FE2F-F8BC-FA9ACC84D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1304CE-0412-B471-3175-FEADFA1E63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6D8617D-132D-315D-2E27-BC141B44A025}"/>
              </a:ext>
            </a:extLst>
          </p:cNvPr>
          <p:cNvGrpSpPr/>
          <p:nvPr/>
        </p:nvGrpSpPr>
        <p:grpSpPr>
          <a:xfrm>
            <a:off x="1118265" y="495283"/>
            <a:ext cx="9955470" cy="1108462"/>
            <a:chOff x="65584" y="4970007"/>
            <a:chExt cx="9955470" cy="110846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1394BD-12B9-8099-9ADC-867868D34AE6}"/>
                </a:ext>
              </a:extLst>
            </p:cNvPr>
            <p:cNvSpPr/>
            <p:nvPr/>
          </p:nvSpPr>
          <p:spPr>
            <a:xfrm>
              <a:off x="737402" y="5145888"/>
              <a:ext cx="8730152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Video Production Techniques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6BCC5B-B790-B4FE-A614-71BBF00D8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5463"/>
            <a:stretch/>
          </p:blipFill>
          <p:spPr>
            <a:xfrm rot="20512776">
              <a:off x="65584" y="5044335"/>
              <a:ext cx="1683849" cy="41315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EDEC710-AFF5-AC6B-3241-132B29875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3821"/>
            <a:stretch/>
          </p:blipFill>
          <p:spPr>
            <a:xfrm rot="1412698">
              <a:off x="8595981" y="4970007"/>
              <a:ext cx="1425073" cy="373064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CA729F7-61C5-B5E4-887A-E430C54AB073}"/>
              </a:ext>
            </a:extLst>
          </p:cNvPr>
          <p:cNvSpPr txBox="1"/>
          <p:nvPr/>
        </p:nvSpPr>
        <p:spPr>
          <a:xfrm>
            <a:off x="471923" y="1905539"/>
            <a:ext cx="5112243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Recorded Video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51B01D-8401-AEDC-3820-DCC59FCC24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215" y="1951042"/>
            <a:ext cx="568710" cy="53494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214C086-9F43-7523-FD5D-B41D9009AF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5456" y="1953896"/>
            <a:ext cx="568710" cy="534943"/>
          </a:xfrm>
          <a:prstGeom prst="rect">
            <a:avLst/>
          </a:prstGeom>
        </p:spPr>
      </p:pic>
      <p:pic>
        <p:nvPicPr>
          <p:cNvPr id="10" name="interview clip">
            <a:hlinkClick r:id="" action="ppaction://media"/>
            <a:extLst>
              <a:ext uri="{FF2B5EF4-FFF2-40B4-BE49-F238E27FC236}">
                <a16:creationId xmlns:a16="http://schemas.microsoft.com/office/drawing/2014/main" id="{C7C3D8B1-E4B2-9B81-B19A-DDBCAA96AF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591349" y="2702053"/>
            <a:ext cx="7009301" cy="394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36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video>
              <p:cMediaNode vol="80000" mute="1">
                <p:cTn id="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8494D-9167-9944-7BCE-D6F7D689C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F0A87B-E61E-15BB-AB54-5CE784ED5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1029FBC-B2F3-66BE-9813-BB8D54C23CDC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C528E3D-2BF4-5696-666D-40FDB5076978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Guidance, Support, and Resources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43C4050-D469-DB50-76B9-E4FB19D63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C1A246D-056A-8BA4-2C73-E608CD5A3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pic>
        <p:nvPicPr>
          <p:cNvPr id="4" name="Picture 6" descr="Check Mark, Tick, Approval Symbol PNG Photo">
            <a:extLst>
              <a:ext uri="{FF2B5EF4-FFF2-40B4-BE49-F238E27FC236}">
                <a16:creationId xmlns:a16="http://schemas.microsoft.com/office/drawing/2014/main" id="{9ECF97BD-C3FA-9EDF-A84F-D15BBA1F3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450" y="2609111"/>
            <a:ext cx="1816655" cy="91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heck Mark, Tick, Approval Symbol PNG Photo">
            <a:extLst>
              <a:ext uri="{FF2B5EF4-FFF2-40B4-BE49-F238E27FC236}">
                <a16:creationId xmlns:a16="http://schemas.microsoft.com/office/drawing/2014/main" id="{10D0115E-657D-5A91-FE81-587FF3EFF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449" y="3876359"/>
            <a:ext cx="1816655" cy="91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heck Mark, Tick, Approval Symbol PNG Photo">
            <a:extLst>
              <a:ext uri="{FF2B5EF4-FFF2-40B4-BE49-F238E27FC236}">
                <a16:creationId xmlns:a16="http://schemas.microsoft.com/office/drawing/2014/main" id="{5C1C1E15-6928-B883-4045-0F291D105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4191" y="5024830"/>
            <a:ext cx="1816655" cy="91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ECCC996-5009-102B-78C8-A325D67AFD26}"/>
              </a:ext>
            </a:extLst>
          </p:cNvPr>
          <p:cNvGrpSpPr/>
          <p:nvPr/>
        </p:nvGrpSpPr>
        <p:grpSpPr>
          <a:xfrm>
            <a:off x="24865" y="2502125"/>
            <a:ext cx="9929224" cy="1169544"/>
            <a:chOff x="24865" y="2502125"/>
            <a:chExt cx="9929224" cy="11695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E0C4C3C-F72B-4398-A889-980B92A7A1EC}"/>
                </a:ext>
              </a:extLst>
            </p:cNvPr>
            <p:cNvSpPr/>
            <p:nvPr/>
          </p:nvSpPr>
          <p:spPr>
            <a:xfrm>
              <a:off x="737403" y="2739089"/>
              <a:ext cx="8730153" cy="93258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>
                  <a:solidFill>
                    <a:srgbClr val="000000"/>
                  </a:solidFill>
                  <a:latin typeface="Aptos" panose="020B0004020202020204" pitchFamily="34" charset="0"/>
                </a:rPr>
                <a:t>Getting Started and Software Options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26E8889-5C9D-C944-D45A-9ED93F3B3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3821"/>
            <a:stretch/>
          </p:blipFill>
          <p:spPr>
            <a:xfrm rot="19152110">
              <a:off x="24865" y="2661350"/>
              <a:ext cx="1425073" cy="37306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25FC18F-1818-97C3-5A00-575757ECC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26372" b="46989"/>
            <a:stretch/>
          </p:blipFill>
          <p:spPr>
            <a:xfrm rot="13069931">
              <a:off x="8662951" y="2502125"/>
              <a:ext cx="1291138" cy="343951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60E739A-953C-5791-8125-82BB6E0ECE7F}"/>
              </a:ext>
            </a:extLst>
          </p:cNvPr>
          <p:cNvGrpSpPr/>
          <p:nvPr/>
        </p:nvGrpSpPr>
        <p:grpSpPr>
          <a:xfrm>
            <a:off x="76104" y="3839484"/>
            <a:ext cx="10074340" cy="1038658"/>
            <a:chOff x="76104" y="3839484"/>
            <a:chExt cx="10074340" cy="103865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F4F7C68-7352-9EEB-0B5B-91A50C6C1678}"/>
                </a:ext>
              </a:extLst>
            </p:cNvPr>
            <p:cNvSpPr/>
            <p:nvPr/>
          </p:nvSpPr>
          <p:spPr>
            <a:xfrm>
              <a:off x="737402" y="3945561"/>
              <a:ext cx="8730153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Example Videos (Past &amp; Professional)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4303881-7104-B61E-3EFB-7A636AF24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50914" b="22446"/>
            <a:stretch/>
          </p:blipFill>
          <p:spPr>
            <a:xfrm rot="19809705">
              <a:off x="76104" y="3975192"/>
              <a:ext cx="1406771" cy="37475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69DABAD-A80D-6C2F-9F7F-1614869B7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5463"/>
            <a:stretch/>
          </p:blipFill>
          <p:spPr>
            <a:xfrm rot="1435788">
              <a:off x="8466595" y="3839484"/>
              <a:ext cx="1683849" cy="413158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2983751-EE16-3EAD-3059-B8037C44A72A}"/>
              </a:ext>
            </a:extLst>
          </p:cNvPr>
          <p:cNvGrpSpPr/>
          <p:nvPr/>
        </p:nvGrpSpPr>
        <p:grpSpPr>
          <a:xfrm>
            <a:off x="65584" y="4970007"/>
            <a:ext cx="9955470" cy="1108462"/>
            <a:chOff x="65584" y="4970007"/>
            <a:chExt cx="9955470" cy="110846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9249F50-D112-3F41-858F-960BA2181D8A}"/>
                </a:ext>
              </a:extLst>
            </p:cNvPr>
            <p:cNvSpPr/>
            <p:nvPr/>
          </p:nvSpPr>
          <p:spPr>
            <a:xfrm>
              <a:off x="737402" y="5145888"/>
              <a:ext cx="8730152" cy="932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Video Production Techniques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E5C958A-1384-B01A-0ED6-A9511FA3C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75463"/>
            <a:stretch/>
          </p:blipFill>
          <p:spPr>
            <a:xfrm rot="20512776">
              <a:off x="65584" y="5044335"/>
              <a:ext cx="1683849" cy="41315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93AE520-92F9-F404-B209-183A85591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3821"/>
            <a:stretch/>
          </p:blipFill>
          <p:spPr>
            <a:xfrm rot="1412698">
              <a:off x="8595981" y="4970007"/>
              <a:ext cx="1425073" cy="3730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65623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F669DE-E7F2-E710-8F0C-53BAFEF33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C1BBC0-97FE-16F5-B4AA-9FF7DD3DB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7525739-FB3C-5F0B-6BBA-4319F37EC9B4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4ECBA84-58F6-179A-3BD2-D2BB9E5F0873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Marking and Feedback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7A2CFDF-CBDD-4AD6-F598-F9DC7C3941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C9BFCE3-A0E0-26E8-AECD-F3B005C62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210F760-7E51-531B-CB66-AFE5C9770728}"/>
              </a:ext>
            </a:extLst>
          </p:cNvPr>
          <p:cNvSpPr/>
          <p:nvPr/>
        </p:nvSpPr>
        <p:spPr>
          <a:xfrm>
            <a:off x="737404" y="2367644"/>
            <a:ext cx="3340606" cy="3853542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b="1" dirty="0">
                <a:solidFill>
                  <a:srgbClr val="000000"/>
                </a:solidFill>
                <a:latin typeface="Aptos" panose="020B0004020202020204" pitchFamily="34" charset="0"/>
              </a:rPr>
              <a:t>Assessment Rubric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Chemistry Content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Structure &amp; communication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Video production quality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E54683-2D75-BAA7-3B10-38F273A59309}"/>
              </a:ext>
            </a:extLst>
          </p:cNvPr>
          <p:cNvSpPr/>
          <p:nvPr/>
        </p:nvSpPr>
        <p:spPr>
          <a:xfrm>
            <a:off x="8113990" y="2367644"/>
            <a:ext cx="3340606" cy="1714498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000" b="1" dirty="0">
                <a:solidFill>
                  <a:srgbClr val="000000"/>
                </a:solidFill>
                <a:latin typeface="Aptos" panose="020B0004020202020204" pitchFamily="34" charset="0"/>
              </a:rPr>
              <a:t>Peer Assessment 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Via </a:t>
            </a:r>
            <a:r>
              <a:rPr lang="en-GB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PeerWork</a:t>
            </a:r>
            <a:endParaRPr lang="en-GB" sz="20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Grade + feedback for peers and yourself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1C2A63-DFFE-C3DF-8DA9-E227A9D7F9EB}"/>
              </a:ext>
            </a:extLst>
          </p:cNvPr>
          <p:cNvSpPr/>
          <p:nvPr/>
        </p:nvSpPr>
        <p:spPr>
          <a:xfrm>
            <a:off x="4425697" y="2367644"/>
            <a:ext cx="3340606" cy="3853542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spcBef>
                <a:spcPts val="600"/>
              </a:spcBef>
              <a:buNone/>
            </a:pPr>
            <a:endParaRPr lang="en-GB" sz="3200" dirty="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C0F28DA-C5AF-B420-6D4A-484E560BC7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852126"/>
              </p:ext>
            </p:extLst>
          </p:nvPr>
        </p:nvGraphicFramePr>
        <p:xfrm>
          <a:off x="4585608" y="2765040"/>
          <a:ext cx="302078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0802">
                  <a:extLst>
                    <a:ext uri="{9D8B030D-6E8A-4147-A177-3AD203B41FA5}">
                      <a16:colId xmlns:a16="http://schemas.microsoft.com/office/drawing/2014/main" val="929551555"/>
                    </a:ext>
                  </a:extLst>
                </a:gridCol>
                <a:gridCol w="1009982">
                  <a:extLst>
                    <a:ext uri="{9D8B030D-6E8A-4147-A177-3AD203B41FA5}">
                      <a16:colId xmlns:a16="http://schemas.microsoft.com/office/drawing/2014/main" val="32704197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Outstanding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1339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Excellent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85%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800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Good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65%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8545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Reasonable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5857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Poor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3409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Inadequate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6400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Zero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074046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65427591-3B73-E7AD-DBBE-180A08E3D9D6}"/>
              </a:ext>
            </a:extLst>
          </p:cNvPr>
          <p:cNvSpPr/>
          <p:nvPr/>
        </p:nvSpPr>
        <p:spPr>
          <a:xfrm>
            <a:off x="8113990" y="4392386"/>
            <a:ext cx="3340606" cy="182880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000" b="1" dirty="0">
                <a:solidFill>
                  <a:srgbClr val="000000"/>
                </a:solidFill>
                <a:latin typeface="Aptos" panose="020B0004020202020204" pitchFamily="34" charset="0"/>
              </a:rPr>
              <a:t>Marking Experience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Need for film production knowledge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More fun than reports!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ADA4EDF-C026-B6A4-96FC-E4F38E1DC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606" y="2296419"/>
            <a:ext cx="498202" cy="46862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FFD73A-96ED-5A62-024E-96A6D30D0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899" y="2332032"/>
            <a:ext cx="498202" cy="46862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33797BE-4054-60D4-3749-8F3B932A3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5192" y="2232510"/>
            <a:ext cx="498202" cy="46862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B89A0E2-077E-60CD-C214-89ACA522C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5192" y="4148706"/>
            <a:ext cx="498202" cy="46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87164"/>
      </p:ext>
    </p:extLst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h-clip">
            <a:hlinkClick r:id="" action="ppaction://media"/>
            <a:extLst>
              <a:ext uri="{FF2B5EF4-FFF2-40B4-BE49-F238E27FC236}">
                <a16:creationId xmlns:a16="http://schemas.microsoft.com/office/drawing/2014/main" id="{CEEED5E7-A6E1-C33D-2B69-D12E78056F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4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A0B3D-4EBC-C442-B6CC-7442BD1D4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79F3EA-CB01-479C-709D-5DCC950A5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B714CFC-00A7-5254-366A-759340A9E105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527311F-B182-AF28-2654-5E16A287D25E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Challenges and Lessons Learned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FBC4E3E-50F1-3425-F3CD-90C3A5A77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B4D6D4D-B6B0-44CA-2987-AA4361D0F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589C28B-60A4-0C46-1F0D-F03A064CB5F4}"/>
              </a:ext>
            </a:extLst>
          </p:cNvPr>
          <p:cNvSpPr/>
          <p:nvPr/>
        </p:nvSpPr>
        <p:spPr>
          <a:xfrm>
            <a:off x="737404" y="2322740"/>
            <a:ext cx="3340606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“We don’t know where to start!”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0C0747A-0329-02BE-2F0C-8C0DAED3B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606" y="2187606"/>
            <a:ext cx="498202" cy="4686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A004A32-0C62-91E9-6D69-9C12CB354893}"/>
              </a:ext>
            </a:extLst>
          </p:cNvPr>
          <p:cNvSpPr/>
          <p:nvPr/>
        </p:nvSpPr>
        <p:spPr>
          <a:xfrm>
            <a:off x="4425697" y="2322740"/>
            <a:ext cx="3340606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“A group member is not engaging”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11B50B-E916-E54E-1C2F-3EA8D3BC3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899" y="2187606"/>
            <a:ext cx="498202" cy="4686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6B1BAB-5F9F-56AD-94EB-6D466E70E780}"/>
              </a:ext>
            </a:extLst>
          </p:cNvPr>
          <p:cNvSpPr/>
          <p:nvPr/>
        </p:nvSpPr>
        <p:spPr>
          <a:xfrm>
            <a:off x="8113990" y="2312503"/>
            <a:ext cx="3340606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“Peer assessment isn’t fair”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4DD351-21F2-5E9C-EEE8-BEA47DA07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5192" y="2177369"/>
            <a:ext cx="498202" cy="46862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965746D-98DE-D221-C74F-D38C209B2718}"/>
              </a:ext>
            </a:extLst>
          </p:cNvPr>
          <p:cNvGrpSpPr/>
          <p:nvPr/>
        </p:nvGrpSpPr>
        <p:grpSpPr>
          <a:xfrm>
            <a:off x="737404" y="3723212"/>
            <a:ext cx="3540227" cy="2929162"/>
            <a:chOff x="162007" y="2631923"/>
            <a:chExt cx="3896140" cy="3288139"/>
          </a:xfrm>
        </p:grpSpPr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id="{827D5320-BAF0-FF5F-98FE-50AEA5CC9410}"/>
                </a:ext>
              </a:extLst>
            </p:cNvPr>
            <p:cNvSpPr/>
            <p:nvPr/>
          </p:nvSpPr>
          <p:spPr>
            <a:xfrm flipH="1">
              <a:off x="162007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362E9157-41EB-F99D-9316-388119FAFE7B}"/>
                </a:ext>
              </a:extLst>
            </p:cNvPr>
            <p:cNvSpPr/>
            <p:nvPr/>
          </p:nvSpPr>
          <p:spPr>
            <a:xfrm>
              <a:off x="639086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FC33D0-BBB1-BF62-0593-286FAFFB498B}"/>
                </a:ext>
              </a:extLst>
            </p:cNvPr>
            <p:cNvSpPr txBox="1"/>
            <p:nvPr/>
          </p:nvSpPr>
          <p:spPr>
            <a:xfrm>
              <a:off x="888112" y="2883577"/>
              <a:ext cx="2697639" cy="26257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Importance</a:t>
              </a:r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 of resources.</a:t>
              </a:r>
            </a:p>
            <a:p>
              <a:pPr algn="ctr">
                <a:spcBef>
                  <a:spcPts val="1200"/>
                </a:spcBef>
              </a:pPr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Blend of </a:t>
              </a: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providing </a:t>
              </a:r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key info…</a:t>
              </a:r>
            </a:p>
            <a:p>
              <a:pPr algn="ctr">
                <a:spcBef>
                  <a:spcPts val="1200"/>
                </a:spcBef>
              </a:pPr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…and how to </a:t>
              </a: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independently discover </a:t>
              </a:r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info.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B2CB762-C5CE-56F8-40A8-5C0B8578CAC0}"/>
              </a:ext>
            </a:extLst>
          </p:cNvPr>
          <p:cNvGrpSpPr/>
          <p:nvPr/>
        </p:nvGrpSpPr>
        <p:grpSpPr>
          <a:xfrm>
            <a:off x="4425697" y="3723212"/>
            <a:ext cx="3540227" cy="2929162"/>
            <a:chOff x="4220646" y="2631923"/>
            <a:chExt cx="3896140" cy="3288139"/>
          </a:xfrm>
        </p:grpSpPr>
        <p:sp>
          <p:nvSpPr>
            <p:cNvPr id="24" name="Rectangle 4">
              <a:extLst>
                <a:ext uri="{FF2B5EF4-FFF2-40B4-BE49-F238E27FC236}">
                  <a16:creationId xmlns:a16="http://schemas.microsoft.com/office/drawing/2014/main" id="{D712672D-DCF0-F892-9573-71C0F3324A88}"/>
                </a:ext>
              </a:extLst>
            </p:cNvPr>
            <p:cNvSpPr/>
            <p:nvPr/>
          </p:nvSpPr>
          <p:spPr>
            <a:xfrm flipH="1">
              <a:off x="4220646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25" name="Rectangle 4">
              <a:extLst>
                <a:ext uri="{FF2B5EF4-FFF2-40B4-BE49-F238E27FC236}">
                  <a16:creationId xmlns:a16="http://schemas.microsoft.com/office/drawing/2014/main" id="{C55D8379-804F-4534-54CE-58445B65B17C}"/>
                </a:ext>
              </a:extLst>
            </p:cNvPr>
            <p:cNvSpPr/>
            <p:nvPr/>
          </p:nvSpPr>
          <p:spPr>
            <a:xfrm>
              <a:off x="4697725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77BC133-7D0E-B260-1E71-3E020E72F8B4}"/>
                </a:ext>
              </a:extLst>
            </p:cNvPr>
            <p:cNvSpPr txBox="1"/>
            <p:nvPr/>
          </p:nvSpPr>
          <p:spPr>
            <a:xfrm>
              <a:off x="4968898" y="2957633"/>
              <a:ext cx="2656061" cy="22802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Clear systems in place, outlined in the initial briefing.</a:t>
              </a:r>
            </a:p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  <a:p>
              <a:pPr algn="ctr"/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Lack of engagement is not always ‘slacking’.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960B700-3402-3E06-60D4-A9911F704CDD}"/>
              </a:ext>
            </a:extLst>
          </p:cNvPr>
          <p:cNvGrpSpPr/>
          <p:nvPr/>
        </p:nvGrpSpPr>
        <p:grpSpPr>
          <a:xfrm>
            <a:off x="8014179" y="3784457"/>
            <a:ext cx="3540227" cy="2929162"/>
            <a:chOff x="8158700" y="2631923"/>
            <a:chExt cx="3896140" cy="3288139"/>
          </a:xfrm>
        </p:grpSpPr>
        <p:sp>
          <p:nvSpPr>
            <p:cNvPr id="31" name="Rectangle 4">
              <a:extLst>
                <a:ext uri="{FF2B5EF4-FFF2-40B4-BE49-F238E27FC236}">
                  <a16:creationId xmlns:a16="http://schemas.microsoft.com/office/drawing/2014/main" id="{2B61616B-24D3-89C1-33E7-FDE3820E9D99}"/>
                </a:ext>
              </a:extLst>
            </p:cNvPr>
            <p:cNvSpPr/>
            <p:nvPr/>
          </p:nvSpPr>
          <p:spPr>
            <a:xfrm flipH="1">
              <a:off x="8158700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4">
              <a:extLst>
                <a:ext uri="{FF2B5EF4-FFF2-40B4-BE49-F238E27FC236}">
                  <a16:creationId xmlns:a16="http://schemas.microsoft.com/office/drawing/2014/main" id="{3C816575-782C-819C-7EFD-76266B21A2E8}"/>
                </a:ext>
              </a:extLst>
            </p:cNvPr>
            <p:cNvSpPr/>
            <p:nvPr/>
          </p:nvSpPr>
          <p:spPr>
            <a:xfrm>
              <a:off x="8635779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B7D9353-BB27-8A2E-D431-79164D6E09B4}"/>
                </a:ext>
              </a:extLst>
            </p:cNvPr>
            <p:cNvSpPr txBox="1"/>
            <p:nvPr/>
          </p:nvSpPr>
          <p:spPr>
            <a:xfrm>
              <a:off x="8879673" y="2946009"/>
              <a:ext cx="2766218" cy="259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Multiple iterations (without a clear answer)</a:t>
              </a:r>
            </a:p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  <a:p>
              <a:pPr algn="ctr"/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Be transparent</a:t>
              </a:r>
            </a:p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  <a:p>
              <a:pPr algn="ctr"/>
              <a:r>
                <a:rPr lang="en-GB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Moderation and ‘sense check’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8131959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4C92A-1526-48D4-0FC3-6A1BFE90C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11DF1D8-E57B-504A-D173-B88FAD5AF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B12428A-43F6-ABC0-9795-EA16970ABF03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2BA5DF8-BCA3-F105-52C6-FA5664B83021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en-GB" sz="4000" dirty="0">
                  <a:solidFill>
                    <a:srgbClr val="000000"/>
                  </a:solidFill>
                  <a:latin typeface="Aptos" panose="020B0004020202020204" pitchFamily="34" charset="0"/>
                </a:rPr>
                <a:t>Reflections and Impact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E73918F-D667-211E-579E-879DF420B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B8A1582-E9DA-3523-9B54-053158C5D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75BB2CD8-06D7-9F19-9445-1A06A0A28B8D}"/>
              </a:ext>
            </a:extLst>
          </p:cNvPr>
          <p:cNvSpPr/>
          <p:nvPr/>
        </p:nvSpPr>
        <p:spPr>
          <a:xfrm>
            <a:off x="737404" y="2322740"/>
            <a:ext cx="3340606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Benefits for UGs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6433A3D-CBC0-4CEF-166F-8E9604002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606" y="2187606"/>
            <a:ext cx="498202" cy="4686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57565F-C236-1F01-E9A9-23A7C1CCC972}"/>
              </a:ext>
            </a:extLst>
          </p:cNvPr>
          <p:cNvSpPr/>
          <p:nvPr/>
        </p:nvSpPr>
        <p:spPr>
          <a:xfrm>
            <a:off x="4425697" y="2322740"/>
            <a:ext cx="3340606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Assessment &amp; </a:t>
            </a:r>
            <a:b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</a:b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Gen AI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46E11C-4378-6BA5-D213-440E48155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899" y="2187606"/>
            <a:ext cx="498202" cy="4686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D9E442C-A5CC-301C-0306-6BDDC2190ED4}"/>
              </a:ext>
            </a:extLst>
          </p:cNvPr>
          <p:cNvSpPr/>
          <p:nvPr/>
        </p:nvSpPr>
        <p:spPr>
          <a:xfrm>
            <a:off x="8113990" y="2312503"/>
            <a:ext cx="3340606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Use in Schools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9A8C81-A7A5-F08C-19F2-D8902DA5C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5192" y="2177369"/>
            <a:ext cx="498202" cy="46862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04A91AB-83CC-7036-3FD2-CB30BA8E0D01}"/>
              </a:ext>
            </a:extLst>
          </p:cNvPr>
          <p:cNvGrpSpPr/>
          <p:nvPr/>
        </p:nvGrpSpPr>
        <p:grpSpPr>
          <a:xfrm>
            <a:off x="737404" y="3723212"/>
            <a:ext cx="3540227" cy="2929162"/>
            <a:chOff x="162007" y="2631923"/>
            <a:chExt cx="3896140" cy="3288139"/>
          </a:xfrm>
        </p:grpSpPr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id="{31964EEB-EF55-05BF-005F-358AA286FCFA}"/>
                </a:ext>
              </a:extLst>
            </p:cNvPr>
            <p:cNvSpPr/>
            <p:nvPr/>
          </p:nvSpPr>
          <p:spPr>
            <a:xfrm flipH="1">
              <a:off x="162007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DB56D56F-3D7D-28DB-7E27-1900E6EDD54A}"/>
                </a:ext>
              </a:extLst>
            </p:cNvPr>
            <p:cNvSpPr/>
            <p:nvPr/>
          </p:nvSpPr>
          <p:spPr>
            <a:xfrm>
              <a:off x="639086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3F5F4C-8B97-1938-2A00-D95D245010E1}"/>
                </a:ext>
              </a:extLst>
            </p:cNvPr>
            <p:cNvSpPr txBox="1"/>
            <p:nvPr/>
          </p:nvSpPr>
          <p:spPr>
            <a:xfrm>
              <a:off x="889897" y="3034134"/>
              <a:ext cx="2697639" cy="23148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Authentic Assessment</a:t>
              </a:r>
            </a:p>
            <a:p>
              <a:pPr algn="ctr">
                <a:spcBef>
                  <a:spcPts val="1200"/>
                </a:spcBef>
              </a:pP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Transferable Skills</a:t>
              </a:r>
            </a:p>
            <a:p>
              <a:pPr algn="ctr">
                <a:spcBef>
                  <a:spcPts val="1200"/>
                </a:spcBef>
              </a:pP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Rarely assessed skills (e.g. creativity)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15B256-C18A-90D5-1B97-A869F5139634}"/>
              </a:ext>
            </a:extLst>
          </p:cNvPr>
          <p:cNvGrpSpPr/>
          <p:nvPr/>
        </p:nvGrpSpPr>
        <p:grpSpPr>
          <a:xfrm>
            <a:off x="4425697" y="3723212"/>
            <a:ext cx="3540227" cy="2929162"/>
            <a:chOff x="4220646" y="2631923"/>
            <a:chExt cx="3896140" cy="3288139"/>
          </a:xfrm>
        </p:grpSpPr>
        <p:sp>
          <p:nvSpPr>
            <p:cNvPr id="24" name="Rectangle 4">
              <a:extLst>
                <a:ext uri="{FF2B5EF4-FFF2-40B4-BE49-F238E27FC236}">
                  <a16:creationId xmlns:a16="http://schemas.microsoft.com/office/drawing/2014/main" id="{6EB14A03-753D-F95E-57D3-0782DAE732A5}"/>
                </a:ext>
              </a:extLst>
            </p:cNvPr>
            <p:cNvSpPr/>
            <p:nvPr/>
          </p:nvSpPr>
          <p:spPr>
            <a:xfrm flipH="1">
              <a:off x="4220646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25" name="Rectangle 4">
              <a:extLst>
                <a:ext uri="{FF2B5EF4-FFF2-40B4-BE49-F238E27FC236}">
                  <a16:creationId xmlns:a16="http://schemas.microsoft.com/office/drawing/2014/main" id="{9305E7CD-69FB-63E2-22C8-5D55A42E9278}"/>
                </a:ext>
              </a:extLst>
            </p:cNvPr>
            <p:cNvSpPr/>
            <p:nvPr/>
          </p:nvSpPr>
          <p:spPr>
            <a:xfrm>
              <a:off x="4697725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AEB3B3B-5ABA-8C99-1FAF-546B7A388BB4}"/>
                </a:ext>
              </a:extLst>
            </p:cNvPr>
            <p:cNvSpPr txBox="1"/>
            <p:nvPr/>
          </p:nvSpPr>
          <p:spPr>
            <a:xfrm>
              <a:off x="4968898" y="2957633"/>
              <a:ext cx="2656061" cy="24875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GB" sz="1600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Scope for Positive integration of AI…</a:t>
              </a:r>
            </a:p>
            <a:p>
              <a:pPr algn="ctr">
                <a:spcBef>
                  <a:spcPts val="600"/>
                </a:spcBef>
              </a:pPr>
              <a:r>
                <a:rPr lang="en-GB" sz="1600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… with ‘AI-proof’ elements</a:t>
              </a:r>
            </a:p>
            <a:p>
              <a:pPr algn="ctr">
                <a:spcBef>
                  <a:spcPts val="600"/>
                </a:spcBef>
              </a:pPr>
              <a:r>
                <a:rPr lang="en-GB" sz="1600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”Students should feel they have missed out if they don’t complete it”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3E29CC6-E59D-F4F1-4ED8-B62C67F1DAB6}"/>
              </a:ext>
            </a:extLst>
          </p:cNvPr>
          <p:cNvGrpSpPr/>
          <p:nvPr/>
        </p:nvGrpSpPr>
        <p:grpSpPr>
          <a:xfrm>
            <a:off x="8014179" y="3784457"/>
            <a:ext cx="3540227" cy="2929162"/>
            <a:chOff x="8158700" y="2631923"/>
            <a:chExt cx="3896140" cy="3288139"/>
          </a:xfrm>
        </p:grpSpPr>
        <p:sp>
          <p:nvSpPr>
            <p:cNvPr id="31" name="Rectangle 4">
              <a:extLst>
                <a:ext uri="{FF2B5EF4-FFF2-40B4-BE49-F238E27FC236}">
                  <a16:creationId xmlns:a16="http://schemas.microsoft.com/office/drawing/2014/main" id="{93B34EC5-05EA-3B75-84C5-7DACBCE264A7}"/>
                </a:ext>
              </a:extLst>
            </p:cNvPr>
            <p:cNvSpPr/>
            <p:nvPr/>
          </p:nvSpPr>
          <p:spPr>
            <a:xfrm flipH="1">
              <a:off x="8158700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GB" dirty="0"/>
            </a:p>
          </p:txBody>
        </p:sp>
        <p:sp>
          <p:nvSpPr>
            <p:cNvPr id="32" name="Rectangle 4">
              <a:extLst>
                <a:ext uri="{FF2B5EF4-FFF2-40B4-BE49-F238E27FC236}">
                  <a16:creationId xmlns:a16="http://schemas.microsoft.com/office/drawing/2014/main" id="{88CD623E-BE63-4A93-589D-8D4054DD64AF}"/>
                </a:ext>
              </a:extLst>
            </p:cNvPr>
            <p:cNvSpPr/>
            <p:nvPr/>
          </p:nvSpPr>
          <p:spPr>
            <a:xfrm>
              <a:off x="8635779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GB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C0F02C1-494B-C063-DFDD-C63ED47601E5}"/>
                </a:ext>
              </a:extLst>
            </p:cNvPr>
            <p:cNvSpPr txBox="1"/>
            <p:nvPr/>
          </p:nvSpPr>
          <p:spPr>
            <a:xfrm>
              <a:off x="8835213" y="3051756"/>
              <a:ext cx="2900267" cy="21420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Available on the Warwick Chemistry site</a:t>
              </a:r>
            </a:p>
            <a:p>
              <a:pPr algn="ctr">
                <a:spcBef>
                  <a:spcPts val="600"/>
                </a:spcBef>
              </a:pP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Sent to local schools</a:t>
              </a:r>
            </a:p>
            <a:p>
              <a:pPr algn="ctr">
                <a:spcBef>
                  <a:spcPts val="600"/>
                </a:spcBef>
              </a:pPr>
              <a:r>
                <a:rPr lang="en-GB" b="1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Used in ‘independent study’ tasks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7231735"/>
      </p:ext>
    </p:extLst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93239-7F0D-5B27-2A62-7F93E17F27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D056394-AE30-57D1-041F-B464019D1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0F25789-278A-8A3A-CF22-17EE07032E8F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0F5C8EE-B334-2050-27A9-FB326B5B1C2B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en-GB" sz="4000" dirty="0">
                  <a:solidFill>
                    <a:srgbClr val="000000"/>
                  </a:solidFill>
                  <a:latin typeface="Aptos" panose="020B0004020202020204" pitchFamily="34" charset="0"/>
                </a:rPr>
                <a:t>Recent and Future Developments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74B5963-69D0-BBF0-3780-DC2776B5E4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FA8FAFB-0651-351C-8730-E541705F1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2FB7525-1875-B249-E189-301DF7BCBFD2}"/>
              </a:ext>
            </a:extLst>
          </p:cNvPr>
          <p:cNvSpPr/>
          <p:nvPr/>
        </p:nvSpPr>
        <p:spPr>
          <a:xfrm>
            <a:off x="765118" y="2322740"/>
            <a:ext cx="4641894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Current Developments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92DB75-102B-3B45-8B2B-F6AAC6C59B4B}"/>
              </a:ext>
            </a:extLst>
          </p:cNvPr>
          <p:cNvSpPr/>
          <p:nvPr/>
        </p:nvSpPr>
        <p:spPr>
          <a:xfrm>
            <a:off x="6784990" y="2322740"/>
            <a:ext cx="4669606" cy="110626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2800" dirty="0">
                <a:solidFill>
                  <a:srgbClr val="000000"/>
                </a:solidFill>
                <a:latin typeface="Aptos" panose="020B0004020202020204" pitchFamily="34" charset="0"/>
              </a:rPr>
              <a:t>Future Possibilities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E780DA-84DF-1EA8-4E23-A3A97FC646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200" y="3667874"/>
            <a:ext cx="5118100" cy="2984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331054-5971-6423-F72B-78B61B0A99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4127" y="3651250"/>
            <a:ext cx="5384800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51271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66164-3C8E-5F88-98DE-69CE4BB9F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F4D20A5C-408E-F18E-7ED8-2447B382E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104CBC-A4F5-5157-8E63-9F29C7CF0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8182"/>
            <a:ext cx="3045600" cy="14726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ACB506-4C40-10BA-F7AA-F63DA6CBF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3714" y="-8182"/>
            <a:ext cx="3045600" cy="14726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186AF1-D4CB-2C2D-5316-D717E74E65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7428" y="-8066"/>
            <a:ext cx="2843363" cy="1472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E89A19-95DB-D7B2-6EAC-97C994D125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28" y="1631959"/>
            <a:ext cx="9177471" cy="106821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8002A710-B287-D7AC-2EE7-C316716F9146}"/>
              </a:ext>
            </a:extLst>
          </p:cNvPr>
          <p:cNvGrpSpPr>
            <a:grpSpLocks noChangeAspect="1"/>
          </p:cNvGrpSpPr>
          <p:nvPr/>
        </p:nvGrpSpPr>
        <p:grpSpPr>
          <a:xfrm>
            <a:off x="9372600" y="-8182"/>
            <a:ext cx="2761137" cy="6743770"/>
            <a:chOff x="2209800" y="3378668"/>
            <a:chExt cx="4183535" cy="1021782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8BD7D25-5CA5-2A57-3AF7-01ED82CE7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09800" y="3378668"/>
              <a:ext cx="3977628" cy="218968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EE6D08-F55B-6917-93FB-7531D569F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79351" y="5568350"/>
              <a:ext cx="3977628" cy="219782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B53A89-7540-D97C-9DD1-7045F3EE5B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09800" y="7766172"/>
              <a:ext cx="4183535" cy="219782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8B176E2-E9A8-21A9-D168-652EE55B8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209800" y="10100181"/>
              <a:ext cx="4183535" cy="161811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8D15DBD-A3F8-9930-B0CB-F6E84E643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279351" y="11854485"/>
              <a:ext cx="3378012" cy="1742003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F41C4A7A-1CF1-0ECE-F6EB-A73B256083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33978" y="2738144"/>
            <a:ext cx="2565626" cy="13817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7576C4D-26D2-DD03-13C3-15392818BC3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33978" y="4089137"/>
            <a:ext cx="2565626" cy="148491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47EEDDF-7EB7-039D-52DB-CFB7B777393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33978" y="5492474"/>
            <a:ext cx="2565626" cy="148491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C6FDBEF-4E90-9195-FCF5-89E9017266A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836964" y="2287067"/>
            <a:ext cx="498202" cy="46862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A6C9D44-32EB-FD86-049D-ACFE25E815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70692" y="2232510"/>
            <a:ext cx="498202" cy="468621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445495A7-6B86-485F-5DDC-2D5D3E63645D}"/>
              </a:ext>
            </a:extLst>
          </p:cNvPr>
          <p:cNvGrpSpPr>
            <a:grpSpLocks noChangeAspect="1"/>
          </p:cNvGrpSpPr>
          <p:nvPr/>
        </p:nvGrpSpPr>
        <p:grpSpPr>
          <a:xfrm>
            <a:off x="2800410" y="2977847"/>
            <a:ext cx="6104142" cy="911109"/>
            <a:chOff x="329200" y="135405"/>
            <a:chExt cx="11369727" cy="169705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F7DD649-0A41-86E7-74A9-596F981CA966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en-GB" sz="2400" dirty="0">
                  <a:solidFill>
                    <a:srgbClr val="000000"/>
                  </a:solidFill>
                  <a:latin typeface="Aptos" panose="020B0004020202020204" pitchFamily="34" charset="0"/>
                </a:rPr>
                <a:t>Recent and Future Developments</a:t>
              </a:r>
              <a:endParaRPr lang="en-GB" sz="105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6A5A84EF-1C49-87AA-C3ED-44AD67D40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E75E97CD-4833-2E04-4216-626B4EA59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88C8DED5-AD08-6272-0216-B8BFE35AE2A6}"/>
              </a:ext>
            </a:extLst>
          </p:cNvPr>
          <p:cNvSpPr>
            <a:spLocks noChangeAspect="1"/>
          </p:cNvSpPr>
          <p:nvPr/>
        </p:nvSpPr>
        <p:spPr>
          <a:xfrm>
            <a:off x="3243216" y="4113420"/>
            <a:ext cx="2441856" cy="581945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Current Developments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94C2198-96C1-8907-072F-7F914BD2EBD9}"/>
              </a:ext>
            </a:extLst>
          </p:cNvPr>
          <p:cNvSpPr>
            <a:spLocks noChangeAspect="1"/>
          </p:cNvSpPr>
          <p:nvPr/>
        </p:nvSpPr>
        <p:spPr>
          <a:xfrm>
            <a:off x="6187428" y="4124425"/>
            <a:ext cx="2456434" cy="581945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Future Possibilities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A0B51147-7B27-7D48-763D-66D90D41CFF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20914" y="4919829"/>
            <a:ext cx="2546463" cy="148491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BF2D8F87-62C8-9EA1-89BE-97F67C88A7F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76066" y="4941839"/>
            <a:ext cx="2679157" cy="148491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2E4D51F9-D45C-4375-6DAF-98CCCB26E95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380045" y="4646913"/>
            <a:ext cx="1235916" cy="88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4685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D3E04C3-CAB3-5774-FABE-271313EEA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A3F2241-9A62-FF76-858A-41B6693C96E6}"/>
              </a:ext>
            </a:extLst>
          </p:cNvPr>
          <p:cNvSpPr/>
          <p:nvPr/>
        </p:nvSpPr>
        <p:spPr>
          <a:xfrm>
            <a:off x="737404" y="400051"/>
            <a:ext cx="10717192" cy="1432408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ysClr val="windowText" lastClr="000000"/>
                </a:solidFill>
              </a:rPr>
              <a:t>CH277: </a:t>
            </a:r>
            <a:r>
              <a:rPr lang="en-GB" sz="3600" i="0" u="none" strike="noStrike" dirty="0">
                <a:solidFill>
                  <a:sysClr val="windowText" lastClr="000000"/>
                </a:solidFill>
                <a:effectLst/>
              </a:rPr>
              <a:t>Inorganic Materials from Complexes to Solids</a:t>
            </a:r>
          </a:p>
          <a:p>
            <a:pPr algn="ctr"/>
            <a:r>
              <a:rPr lang="en-GB" sz="3600" dirty="0">
                <a:solidFill>
                  <a:sysClr val="windowText" lastClr="000000"/>
                </a:solidFill>
              </a:rPr>
              <a:t>Video Project Assessment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57F4A2-1EEF-7D74-E93F-FC365B53C2CD}"/>
              </a:ext>
            </a:extLst>
          </p:cNvPr>
          <p:cNvGrpSpPr/>
          <p:nvPr/>
        </p:nvGrpSpPr>
        <p:grpSpPr>
          <a:xfrm>
            <a:off x="162007" y="2631923"/>
            <a:ext cx="3896140" cy="3288139"/>
            <a:chOff x="162007" y="2631923"/>
            <a:chExt cx="3896140" cy="3288139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DC4E50E3-AF3F-EF32-DD5A-12C62ACEE65C}"/>
                </a:ext>
              </a:extLst>
            </p:cNvPr>
            <p:cNvSpPr/>
            <p:nvPr/>
          </p:nvSpPr>
          <p:spPr>
            <a:xfrm flipH="1">
              <a:off x="162007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CE42EBF-DE50-4A4D-6C1C-FE24BFC99355}"/>
                </a:ext>
              </a:extLst>
            </p:cNvPr>
            <p:cNvSpPr/>
            <p:nvPr/>
          </p:nvSpPr>
          <p:spPr>
            <a:xfrm>
              <a:off x="639086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8DB0483-2017-936A-9F09-CEB1ECAFB562}"/>
                </a:ext>
              </a:extLst>
            </p:cNvPr>
            <p:cNvSpPr txBox="1"/>
            <p:nvPr/>
          </p:nvSpPr>
          <p:spPr>
            <a:xfrm>
              <a:off x="961777" y="2999408"/>
              <a:ext cx="2697639" cy="22467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u="sng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Task</a:t>
              </a:r>
            </a:p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Produce a </a:t>
              </a:r>
              <a:b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</a:br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5-minute educational video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36A051A-B081-7E74-08D2-43EA30769B0D}"/>
              </a:ext>
            </a:extLst>
          </p:cNvPr>
          <p:cNvGrpSpPr/>
          <p:nvPr/>
        </p:nvGrpSpPr>
        <p:grpSpPr>
          <a:xfrm>
            <a:off x="4220646" y="2631923"/>
            <a:ext cx="3896140" cy="3288139"/>
            <a:chOff x="4220646" y="2631923"/>
            <a:chExt cx="3896140" cy="3288139"/>
          </a:xfrm>
        </p:grpSpPr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BF9CB77C-D845-22A6-24A2-ED7864829BE2}"/>
                </a:ext>
              </a:extLst>
            </p:cNvPr>
            <p:cNvSpPr/>
            <p:nvPr/>
          </p:nvSpPr>
          <p:spPr>
            <a:xfrm flipH="1">
              <a:off x="4220646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94789DF0-B578-B64A-4954-E62289C254E4}"/>
                </a:ext>
              </a:extLst>
            </p:cNvPr>
            <p:cNvSpPr/>
            <p:nvPr/>
          </p:nvSpPr>
          <p:spPr>
            <a:xfrm>
              <a:off x="4697725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C0CE33-D4E6-00E4-DED9-014C422CA15C}"/>
                </a:ext>
              </a:extLst>
            </p:cNvPr>
            <p:cNvSpPr txBox="1"/>
            <p:nvPr/>
          </p:nvSpPr>
          <p:spPr>
            <a:xfrm>
              <a:off x="4968898" y="2957633"/>
              <a:ext cx="2766219" cy="22467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u="sng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Topic</a:t>
              </a:r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 </a:t>
              </a:r>
            </a:p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Nobel Prize-winning inorganic chemistry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469149-9C39-7F22-DFF5-4F874EDCFDBF}"/>
              </a:ext>
            </a:extLst>
          </p:cNvPr>
          <p:cNvGrpSpPr/>
          <p:nvPr/>
        </p:nvGrpSpPr>
        <p:grpSpPr>
          <a:xfrm>
            <a:off x="8158700" y="2631923"/>
            <a:ext cx="3896140" cy="3288139"/>
            <a:chOff x="8158700" y="2631923"/>
            <a:chExt cx="3896140" cy="3288139"/>
          </a:xfrm>
        </p:grpSpPr>
        <p:sp>
          <p:nvSpPr>
            <p:cNvPr id="11" name="Rectangle 4">
              <a:extLst>
                <a:ext uri="{FF2B5EF4-FFF2-40B4-BE49-F238E27FC236}">
                  <a16:creationId xmlns:a16="http://schemas.microsoft.com/office/drawing/2014/main" id="{A105895A-EE2E-8A95-2B5A-9E4D492EF684}"/>
                </a:ext>
              </a:extLst>
            </p:cNvPr>
            <p:cNvSpPr/>
            <p:nvPr/>
          </p:nvSpPr>
          <p:spPr>
            <a:xfrm flipH="1">
              <a:off x="8158700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4">
              <a:extLst>
                <a:ext uri="{FF2B5EF4-FFF2-40B4-BE49-F238E27FC236}">
                  <a16:creationId xmlns:a16="http://schemas.microsoft.com/office/drawing/2014/main" id="{D411D3EA-29DF-3E7A-85A9-71B53247EDE2}"/>
                </a:ext>
              </a:extLst>
            </p:cNvPr>
            <p:cNvSpPr/>
            <p:nvPr/>
          </p:nvSpPr>
          <p:spPr>
            <a:xfrm>
              <a:off x="8635779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A3A9299-AB73-FCBE-3635-F18DCE79088C}"/>
                </a:ext>
              </a:extLst>
            </p:cNvPr>
            <p:cNvSpPr txBox="1"/>
            <p:nvPr/>
          </p:nvSpPr>
          <p:spPr>
            <a:xfrm>
              <a:off x="8796793" y="3173076"/>
              <a:ext cx="2766219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u="sng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Audience</a:t>
              </a:r>
            </a:p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A-level Chemistry students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80A57635-A2C4-2158-A0ED-0FCA5EDCB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2519" y="205626"/>
            <a:ext cx="816408" cy="76793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E285BF0-7A8D-E1A4-506E-69042255B3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00" y="135405"/>
            <a:ext cx="816408" cy="76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625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2761AF-7CB1-A234-6BB9-649884362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C1B34BE-94D5-46B4-BD25-B93B767C0EA5}"/>
              </a:ext>
            </a:extLst>
          </p:cNvPr>
          <p:cNvGrpSpPr/>
          <p:nvPr/>
        </p:nvGrpSpPr>
        <p:grpSpPr>
          <a:xfrm>
            <a:off x="162007" y="2631923"/>
            <a:ext cx="3896140" cy="3288139"/>
            <a:chOff x="162007" y="2631923"/>
            <a:chExt cx="3896140" cy="328813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E050E2F-487B-4197-43F0-259628D1C78C}"/>
                </a:ext>
              </a:extLst>
            </p:cNvPr>
            <p:cNvSpPr/>
            <p:nvPr/>
          </p:nvSpPr>
          <p:spPr>
            <a:xfrm flipH="1">
              <a:off x="162007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8CD5900F-DDB3-C0A8-D255-E9544886F3D4}"/>
                </a:ext>
              </a:extLst>
            </p:cNvPr>
            <p:cNvSpPr/>
            <p:nvPr/>
          </p:nvSpPr>
          <p:spPr>
            <a:xfrm>
              <a:off x="639086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746642-A516-A37C-F370-CBC1575856EF}"/>
                </a:ext>
              </a:extLst>
            </p:cNvPr>
            <p:cNvSpPr txBox="1"/>
            <p:nvPr/>
          </p:nvSpPr>
          <p:spPr>
            <a:xfrm>
              <a:off x="937260" y="3214852"/>
              <a:ext cx="2697639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A-level is the natural ‘goldilocks’ zone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459E0A-A6F0-5805-7A99-9C4B47478A8B}"/>
              </a:ext>
            </a:extLst>
          </p:cNvPr>
          <p:cNvGrpSpPr/>
          <p:nvPr/>
        </p:nvGrpSpPr>
        <p:grpSpPr>
          <a:xfrm>
            <a:off x="4220646" y="2631923"/>
            <a:ext cx="3896140" cy="3288139"/>
            <a:chOff x="4220646" y="2631923"/>
            <a:chExt cx="3896140" cy="3288139"/>
          </a:xfrm>
        </p:grpSpPr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25E009B2-0A0E-057C-40EE-9D74978C2269}"/>
                </a:ext>
              </a:extLst>
            </p:cNvPr>
            <p:cNvSpPr/>
            <p:nvPr/>
          </p:nvSpPr>
          <p:spPr>
            <a:xfrm flipH="1">
              <a:off x="4220646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F875909A-7C1E-E737-B017-F4266D420E2D}"/>
                </a:ext>
              </a:extLst>
            </p:cNvPr>
            <p:cNvSpPr/>
            <p:nvPr/>
          </p:nvSpPr>
          <p:spPr>
            <a:xfrm>
              <a:off x="4697725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43AC0D-0234-5D0A-878C-A91980BF6F15}"/>
                </a:ext>
              </a:extLst>
            </p:cNvPr>
            <p:cNvSpPr txBox="1"/>
            <p:nvPr/>
          </p:nvSpPr>
          <p:spPr>
            <a:xfrm>
              <a:off x="5021238" y="3214852"/>
              <a:ext cx="2766219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Advantages </a:t>
              </a:r>
            </a:p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of videos and animation in </a:t>
              </a:r>
              <a:r>
                <a:rPr lang="en-GB" sz="2800" dirty="0" err="1">
                  <a:latin typeface="Annai MN" pitchFamily="2" charset="77"/>
                  <a:ea typeface="Annai MN" pitchFamily="2" charset="77"/>
                  <a:cs typeface="Annai MN" pitchFamily="2" charset="77"/>
                </a:rPr>
                <a:t>SciComm</a:t>
              </a:r>
              <a:endParaRPr lang="en-GB" sz="2800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326029-7C6F-DD03-AAE4-FE398A747E07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B1F51CB-3F55-228C-5A1E-327F7C7D958B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Why Educational Videos </a:t>
              </a:r>
              <a:b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</a:br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for A-level Students?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B952DBE-556A-DD40-58F7-2D8B789CE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3E1FFFE-BCDB-12F8-CCF1-EE647F8B4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A55D743-9118-ECF8-1CA8-D2ECED8FB127}"/>
              </a:ext>
            </a:extLst>
          </p:cNvPr>
          <p:cNvGrpSpPr/>
          <p:nvPr/>
        </p:nvGrpSpPr>
        <p:grpSpPr>
          <a:xfrm>
            <a:off x="8590547" y="2232510"/>
            <a:ext cx="3348220" cy="3793444"/>
            <a:chOff x="8590547" y="2232510"/>
            <a:chExt cx="3348220" cy="379344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084E20B-FC57-FEC6-5CCB-941164D81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56" t="17698" r="858" b="17307"/>
            <a:stretch/>
          </p:blipFill>
          <p:spPr>
            <a:xfrm rot="16200000">
              <a:off x="8367935" y="2455122"/>
              <a:ext cx="3793444" cy="3348220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76A4FA4-FBDA-8095-C593-93E9572DE7D9}"/>
                </a:ext>
              </a:extLst>
            </p:cNvPr>
            <p:cNvSpPr/>
            <p:nvPr/>
          </p:nvSpPr>
          <p:spPr>
            <a:xfrm>
              <a:off x="8689605" y="2326640"/>
              <a:ext cx="3168000" cy="360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A89A2A7-21C5-D3A4-C8FB-BAAE843B15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5465" y="3010969"/>
            <a:ext cx="2958383" cy="197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25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/>
      </p:transition>
    </mc:Choice>
    <mc:Fallback>
      <p:transition spd="slow">
        <p:push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E8086-D3EF-DF60-3FF0-16EB0EFFC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BFFD63-4FE5-9D68-1E9C-092BCF159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B12A1B6-11B0-9BED-87A2-22676C8EE59F}"/>
              </a:ext>
            </a:extLst>
          </p:cNvPr>
          <p:cNvGrpSpPr/>
          <p:nvPr/>
        </p:nvGrpSpPr>
        <p:grpSpPr>
          <a:xfrm>
            <a:off x="162007" y="2631923"/>
            <a:ext cx="3896140" cy="3288139"/>
            <a:chOff x="162007" y="2631923"/>
            <a:chExt cx="3896140" cy="328813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7F9CE1B-4F3B-88FB-6B3E-563FC58C0F14}"/>
                </a:ext>
              </a:extLst>
            </p:cNvPr>
            <p:cNvSpPr/>
            <p:nvPr/>
          </p:nvSpPr>
          <p:spPr>
            <a:xfrm flipH="1">
              <a:off x="162007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C49E3DE3-7711-D8FB-0741-7323FC24C4D7}"/>
                </a:ext>
              </a:extLst>
            </p:cNvPr>
            <p:cNvSpPr/>
            <p:nvPr/>
          </p:nvSpPr>
          <p:spPr>
            <a:xfrm>
              <a:off x="639086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62F07D7-BE9A-7797-A65D-01DE709C4E29}"/>
                </a:ext>
              </a:extLst>
            </p:cNvPr>
            <p:cNvSpPr txBox="1"/>
            <p:nvPr/>
          </p:nvSpPr>
          <p:spPr>
            <a:xfrm>
              <a:off x="937260" y="3214852"/>
              <a:ext cx="2697639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A-level is the natural ‘goldilocks’ zone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780B106-BD2A-A9DA-96E0-A01224D04875}"/>
              </a:ext>
            </a:extLst>
          </p:cNvPr>
          <p:cNvGrpSpPr/>
          <p:nvPr/>
        </p:nvGrpSpPr>
        <p:grpSpPr>
          <a:xfrm>
            <a:off x="4220646" y="2631923"/>
            <a:ext cx="3896140" cy="3288139"/>
            <a:chOff x="4220646" y="2631923"/>
            <a:chExt cx="3896140" cy="3288139"/>
          </a:xfrm>
        </p:grpSpPr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DC5A36C2-D9CF-32DE-B4B8-2B7A26E40A26}"/>
                </a:ext>
              </a:extLst>
            </p:cNvPr>
            <p:cNvSpPr/>
            <p:nvPr/>
          </p:nvSpPr>
          <p:spPr>
            <a:xfrm flipH="1">
              <a:off x="4220646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4B0460B0-E756-3188-657B-2209A0807911}"/>
                </a:ext>
              </a:extLst>
            </p:cNvPr>
            <p:cNvSpPr/>
            <p:nvPr/>
          </p:nvSpPr>
          <p:spPr>
            <a:xfrm>
              <a:off x="4697725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475FFA-97C0-A1C5-E918-3D01AFC26404}"/>
                </a:ext>
              </a:extLst>
            </p:cNvPr>
            <p:cNvSpPr txBox="1"/>
            <p:nvPr/>
          </p:nvSpPr>
          <p:spPr>
            <a:xfrm>
              <a:off x="5021238" y="3214852"/>
              <a:ext cx="2766219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Advantages </a:t>
              </a:r>
            </a:p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of videos and animation in </a:t>
              </a:r>
              <a:r>
                <a:rPr lang="en-GB" sz="2800" dirty="0" err="1">
                  <a:latin typeface="Annai MN" pitchFamily="2" charset="77"/>
                  <a:ea typeface="Annai MN" pitchFamily="2" charset="77"/>
                  <a:cs typeface="Annai MN" pitchFamily="2" charset="77"/>
                </a:rPr>
                <a:t>SciComm</a:t>
              </a:r>
              <a:endParaRPr lang="en-GB" sz="2800" dirty="0">
                <a:latin typeface="Annai MN" pitchFamily="2" charset="77"/>
                <a:ea typeface="Annai MN" pitchFamily="2" charset="77"/>
                <a:cs typeface="Annai MN" pitchFamily="2" charset="77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855649-CAD5-062B-91B5-F8DEB8F92E04}"/>
              </a:ext>
            </a:extLst>
          </p:cNvPr>
          <p:cNvGrpSpPr/>
          <p:nvPr/>
        </p:nvGrpSpPr>
        <p:grpSpPr>
          <a:xfrm>
            <a:off x="8158700" y="2631923"/>
            <a:ext cx="3896140" cy="3288139"/>
            <a:chOff x="8158700" y="2631923"/>
            <a:chExt cx="3896140" cy="3288139"/>
          </a:xfrm>
        </p:grpSpPr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id="{7EAB0BFB-388B-589C-F3AA-8F36BB2BB9E1}"/>
                </a:ext>
              </a:extLst>
            </p:cNvPr>
            <p:cNvSpPr/>
            <p:nvPr/>
          </p:nvSpPr>
          <p:spPr>
            <a:xfrm flipH="1">
              <a:off x="8158700" y="2700674"/>
              <a:ext cx="3404312" cy="3219388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04312"/>
                <a:gd name="connsiteY0" fmla="*/ 7298 h 2922105"/>
                <a:gd name="connsiteX1" fmla="*/ 2907355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0411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  <a:gd name="connsiteX0" fmla="*/ 0 w 3404312"/>
                <a:gd name="connsiteY0" fmla="*/ 7298 h 2922105"/>
                <a:gd name="connsiteX1" fmla="*/ 2892607 w 3404312"/>
                <a:gd name="connsiteY1" fmla="*/ 0 h 2922105"/>
                <a:gd name="connsiteX2" fmla="*/ 3404312 w 3404312"/>
                <a:gd name="connsiteY2" fmla="*/ 2862469 h 2922105"/>
                <a:gd name="connsiteX3" fmla="*/ 462331 w 3404312"/>
                <a:gd name="connsiteY3" fmla="*/ 2922105 h 2922105"/>
                <a:gd name="connsiteX4" fmla="*/ 0 w 3404312"/>
                <a:gd name="connsiteY4" fmla="*/ 7298 h 2922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312" h="2922105">
                  <a:moveTo>
                    <a:pt x="0" y="7298"/>
                  </a:moveTo>
                  <a:lnTo>
                    <a:pt x="2892607" y="0"/>
                  </a:lnTo>
                  <a:cubicBezTo>
                    <a:pt x="3005250" y="980661"/>
                    <a:pt x="3033252" y="1961321"/>
                    <a:pt x="3404312" y="2862469"/>
                  </a:cubicBezTo>
                  <a:lnTo>
                    <a:pt x="462331" y="2922105"/>
                  </a:lnTo>
                  <a:cubicBezTo>
                    <a:pt x="137653" y="2113723"/>
                    <a:pt x="304801" y="1014463"/>
                    <a:pt x="0" y="729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9784"/>
                  </a:schemeClr>
                </a:gs>
                <a:gs pos="100000">
                  <a:schemeClr val="tx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4">
              <a:extLst>
                <a:ext uri="{FF2B5EF4-FFF2-40B4-BE49-F238E27FC236}">
                  <a16:creationId xmlns:a16="http://schemas.microsoft.com/office/drawing/2014/main" id="{716C21A3-89C2-A20D-10FB-365AE5CDADC3}"/>
                </a:ext>
              </a:extLst>
            </p:cNvPr>
            <p:cNvSpPr/>
            <p:nvPr/>
          </p:nvSpPr>
          <p:spPr>
            <a:xfrm>
              <a:off x="8635779" y="2631923"/>
              <a:ext cx="3419061" cy="2981740"/>
            </a:xfrm>
            <a:custGeom>
              <a:avLst/>
              <a:gdLst>
                <a:gd name="connsiteX0" fmla="*/ 0 w 2961861"/>
                <a:gd name="connsiteY0" fmla="*/ 0 h 2922104"/>
                <a:gd name="connsiteX1" fmla="*/ 2961861 w 2961861"/>
                <a:gd name="connsiteY1" fmla="*/ 0 h 2922104"/>
                <a:gd name="connsiteX2" fmla="*/ 2961861 w 2961861"/>
                <a:gd name="connsiteY2" fmla="*/ 2922104 h 2922104"/>
                <a:gd name="connsiteX3" fmla="*/ 0 w 2961861"/>
                <a:gd name="connsiteY3" fmla="*/ 2922104 h 2922104"/>
                <a:gd name="connsiteX4" fmla="*/ 0 w 2961861"/>
                <a:gd name="connsiteY4" fmla="*/ 0 h 2922104"/>
                <a:gd name="connsiteX0" fmla="*/ 0 w 3359426"/>
                <a:gd name="connsiteY0" fmla="*/ 0 h 2922104"/>
                <a:gd name="connsiteX1" fmla="*/ 2961861 w 3359426"/>
                <a:gd name="connsiteY1" fmla="*/ 0 h 2922104"/>
                <a:gd name="connsiteX2" fmla="*/ 3359426 w 3359426"/>
                <a:gd name="connsiteY2" fmla="*/ 2922104 h 2922104"/>
                <a:gd name="connsiteX3" fmla="*/ 0 w 3359426"/>
                <a:gd name="connsiteY3" fmla="*/ 2922104 h 2922104"/>
                <a:gd name="connsiteX4" fmla="*/ 0 w 3359426"/>
                <a:gd name="connsiteY4" fmla="*/ 0 h 2922104"/>
                <a:gd name="connsiteX0" fmla="*/ 0 w 3359426"/>
                <a:gd name="connsiteY0" fmla="*/ 0 h 2941983"/>
                <a:gd name="connsiteX1" fmla="*/ 2961861 w 3359426"/>
                <a:gd name="connsiteY1" fmla="*/ 0 h 2941983"/>
                <a:gd name="connsiteX2" fmla="*/ 3359426 w 3359426"/>
                <a:gd name="connsiteY2" fmla="*/ 2922104 h 2941983"/>
                <a:gd name="connsiteX3" fmla="*/ 417444 w 3359426"/>
                <a:gd name="connsiteY3" fmla="*/ 2941983 h 2941983"/>
                <a:gd name="connsiteX4" fmla="*/ 0 w 3359426"/>
                <a:gd name="connsiteY4" fmla="*/ 0 h 2941983"/>
                <a:gd name="connsiteX0" fmla="*/ 0 w 3200400"/>
                <a:gd name="connsiteY0" fmla="*/ 0 h 2941983"/>
                <a:gd name="connsiteX1" fmla="*/ 2961861 w 3200400"/>
                <a:gd name="connsiteY1" fmla="*/ 0 h 2941983"/>
                <a:gd name="connsiteX2" fmla="*/ 3200400 w 3200400"/>
                <a:gd name="connsiteY2" fmla="*/ 2941982 h 2941983"/>
                <a:gd name="connsiteX3" fmla="*/ 417444 w 3200400"/>
                <a:gd name="connsiteY3" fmla="*/ 2941983 h 2941983"/>
                <a:gd name="connsiteX4" fmla="*/ 0 w 3200400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41983"/>
                <a:gd name="connsiteX1" fmla="*/ 2961861 w 3299791"/>
                <a:gd name="connsiteY1" fmla="*/ 0 h 2941983"/>
                <a:gd name="connsiteX2" fmla="*/ 3299791 w 3299791"/>
                <a:gd name="connsiteY2" fmla="*/ 2941982 h 2941983"/>
                <a:gd name="connsiteX3" fmla="*/ 417444 w 3299791"/>
                <a:gd name="connsiteY3" fmla="*/ 2941983 h 2941983"/>
                <a:gd name="connsiteX4" fmla="*/ 0 w 3299791"/>
                <a:gd name="connsiteY4" fmla="*/ 0 h 2941983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2961861"/>
                <a:gd name="connsiteX1" fmla="*/ 2961861 w 3299791"/>
                <a:gd name="connsiteY1" fmla="*/ 0 h 2961861"/>
                <a:gd name="connsiteX2" fmla="*/ 3299791 w 3299791"/>
                <a:gd name="connsiteY2" fmla="*/ 2941982 h 2961861"/>
                <a:gd name="connsiteX3" fmla="*/ 616227 w 3299791"/>
                <a:gd name="connsiteY3" fmla="*/ 2961861 h 2961861"/>
                <a:gd name="connsiteX4" fmla="*/ 0 w 3299791"/>
                <a:gd name="connsiteY4" fmla="*/ 0 h 2961861"/>
                <a:gd name="connsiteX0" fmla="*/ 0 w 3299791"/>
                <a:gd name="connsiteY0" fmla="*/ 0 h 3001618"/>
                <a:gd name="connsiteX1" fmla="*/ 2961861 w 3299791"/>
                <a:gd name="connsiteY1" fmla="*/ 0 h 3001618"/>
                <a:gd name="connsiteX2" fmla="*/ 3299791 w 3299791"/>
                <a:gd name="connsiteY2" fmla="*/ 2941982 h 3001618"/>
                <a:gd name="connsiteX3" fmla="*/ 496958 w 3299791"/>
                <a:gd name="connsiteY3" fmla="*/ 3001618 h 3001618"/>
                <a:gd name="connsiteX4" fmla="*/ 0 w 3299791"/>
                <a:gd name="connsiteY4" fmla="*/ 0 h 3001618"/>
                <a:gd name="connsiteX0" fmla="*/ 0 w 3438939"/>
                <a:gd name="connsiteY0" fmla="*/ 0 h 3001618"/>
                <a:gd name="connsiteX1" fmla="*/ 2961861 w 3438939"/>
                <a:gd name="connsiteY1" fmla="*/ 0 h 3001618"/>
                <a:gd name="connsiteX2" fmla="*/ 3438939 w 3438939"/>
                <a:gd name="connsiteY2" fmla="*/ 2941982 h 3001618"/>
                <a:gd name="connsiteX3" fmla="*/ 496958 w 3438939"/>
                <a:gd name="connsiteY3" fmla="*/ 3001618 h 3001618"/>
                <a:gd name="connsiteX4" fmla="*/ 0 w 3438939"/>
                <a:gd name="connsiteY4" fmla="*/ 0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19878 h 3001618"/>
                <a:gd name="connsiteX1" fmla="*/ 2941983 w 3419061"/>
                <a:gd name="connsiteY1" fmla="*/ 0 h 3001618"/>
                <a:gd name="connsiteX2" fmla="*/ 3419061 w 3419061"/>
                <a:gd name="connsiteY2" fmla="*/ 2941982 h 3001618"/>
                <a:gd name="connsiteX3" fmla="*/ 477080 w 3419061"/>
                <a:gd name="connsiteY3" fmla="*/ 3001618 h 3001618"/>
                <a:gd name="connsiteX4" fmla="*/ 0 w 3419061"/>
                <a:gd name="connsiteY4" fmla="*/ 19878 h 3001618"/>
                <a:gd name="connsiteX0" fmla="*/ 0 w 3419061"/>
                <a:gd name="connsiteY0" fmla="*/ 0 h 2981740"/>
                <a:gd name="connsiteX1" fmla="*/ 2842591 w 3419061"/>
                <a:gd name="connsiteY1" fmla="*/ 0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  <a:gd name="connsiteX0" fmla="*/ 0 w 3419061"/>
                <a:gd name="connsiteY0" fmla="*/ 0 h 2981740"/>
                <a:gd name="connsiteX1" fmla="*/ 2922104 w 3419061"/>
                <a:gd name="connsiteY1" fmla="*/ 59635 h 2981740"/>
                <a:gd name="connsiteX2" fmla="*/ 3419061 w 3419061"/>
                <a:gd name="connsiteY2" fmla="*/ 2922104 h 2981740"/>
                <a:gd name="connsiteX3" fmla="*/ 477080 w 3419061"/>
                <a:gd name="connsiteY3" fmla="*/ 2981740 h 2981740"/>
                <a:gd name="connsiteX4" fmla="*/ 0 w 3419061"/>
                <a:gd name="connsiteY4" fmla="*/ 0 h 29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9061" h="2981740">
                  <a:moveTo>
                    <a:pt x="0" y="0"/>
                  </a:moveTo>
                  <a:lnTo>
                    <a:pt x="2922104" y="59635"/>
                  </a:lnTo>
                  <a:cubicBezTo>
                    <a:pt x="3034747" y="1040296"/>
                    <a:pt x="3048001" y="2020956"/>
                    <a:pt x="3419061" y="2922104"/>
                  </a:cubicBezTo>
                  <a:lnTo>
                    <a:pt x="477080" y="2981740"/>
                  </a:lnTo>
                  <a:cubicBezTo>
                    <a:pt x="152402" y="2173358"/>
                    <a:pt x="304801" y="100716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F40EB7-2C3A-2FB7-F393-C5949E4D3627}"/>
                </a:ext>
              </a:extLst>
            </p:cNvPr>
            <p:cNvSpPr txBox="1"/>
            <p:nvPr/>
          </p:nvSpPr>
          <p:spPr>
            <a:xfrm>
              <a:off x="8962199" y="3430295"/>
              <a:ext cx="2766219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800" dirty="0">
                  <a:latin typeface="Annai MN" pitchFamily="2" charset="77"/>
                  <a:ea typeface="Annai MN" pitchFamily="2" charset="77"/>
                  <a:cs typeface="Annai MN" pitchFamily="2" charset="77"/>
                </a:rPr>
                <a:t>Transferable skills development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BCFBAE-2CC1-AB1E-0E3B-3415471E694F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E37A9B7-25E4-970B-6BBC-1CE3C6C24EA5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Why Educational Videos </a:t>
              </a:r>
              <a:b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</a:br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for A-level Students?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5F5B264-78CB-E153-9F5F-CC66F8EA0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ABD0DA9-512E-D959-AC55-E72B82CF3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70421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97652B-7D4A-91C7-5FA9-CB4506DB6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7E0E90-02E3-7EA7-DD9D-2751D45C3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2C6A2D7-1700-8E98-2A36-F3C60FA39E12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74A32A6-87A8-70F7-DB84-74B0E3B11C89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Students’ Timeline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567AAF8-6CA0-9BFE-B9D1-A41ECF7AB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78CDF9E-27DB-7771-BE9D-EF6044AAB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8DD5E74-1920-D671-707C-A301FFA9BDB4}"/>
              </a:ext>
            </a:extLst>
          </p:cNvPr>
          <p:cNvGrpSpPr/>
          <p:nvPr/>
        </p:nvGrpSpPr>
        <p:grpSpPr>
          <a:xfrm>
            <a:off x="-1780700" y="2667000"/>
            <a:ext cx="30660293" cy="4191000"/>
            <a:chOff x="-1666400" y="2667000"/>
            <a:chExt cx="30660293" cy="4191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8F10B52-1DC3-58B7-47E2-F74221151C0C}"/>
                </a:ext>
              </a:extLst>
            </p:cNvPr>
            <p:cNvGrpSpPr/>
            <p:nvPr/>
          </p:nvGrpSpPr>
          <p:grpSpPr>
            <a:xfrm>
              <a:off x="1016804" y="2939243"/>
              <a:ext cx="27977089" cy="3167572"/>
              <a:chOff x="1122264" y="2781691"/>
              <a:chExt cx="27977089" cy="3167572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99B1E27-E691-7976-98FC-2F87D28ADB2C}"/>
                  </a:ext>
                </a:extLst>
              </p:cNvPr>
              <p:cNvSpPr/>
              <p:nvPr/>
            </p:nvSpPr>
            <p:spPr>
              <a:xfrm>
                <a:off x="175377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CC104C59-F206-E9F3-26EF-4850376876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8179" y="4696759"/>
                <a:ext cx="2765181" cy="11877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FF401AE-A29C-1AD8-85A2-FA05604E221F}"/>
                  </a:ext>
                </a:extLst>
              </p:cNvPr>
              <p:cNvGrpSpPr/>
              <p:nvPr/>
            </p:nvGrpSpPr>
            <p:grpSpPr>
              <a:xfrm>
                <a:off x="1122264" y="2781691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24" name="Rectangle 4">
                  <a:extLst>
                    <a:ext uri="{FF2B5EF4-FFF2-40B4-BE49-F238E27FC236}">
                      <a16:creationId xmlns:a16="http://schemas.microsoft.com/office/drawing/2014/main" id="{B53FAC97-F851-C09A-8132-99A1009A794C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5" name="Rectangle 4">
                  <a:extLst>
                    <a:ext uri="{FF2B5EF4-FFF2-40B4-BE49-F238E27FC236}">
                      <a16:creationId xmlns:a16="http://schemas.microsoft.com/office/drawing/2014/main" id="{79AFF9F7-C83A-E468-7C1D-240DBC78CE16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DD0E951-848A-62B0-5B59-1817437CCFF6}"/>
                    </a:ext>
                  </a:extLst>
                </p:cNvPr>
                <p:cNvSpPr txBox="1"/>
                <p:nvPr/>
              </p:nvSpPr>
              <p:spPr>
                <a:xfrm>
                  <a:off x="936055" y="3233485"/>
                  <a:ext cx="2697640" cy="7035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Intro Lecture</a:t>
                  </a:r>
                </a:p>
              </p:txBody>
            </p:sp>
          </p:grpSp>
          <p:pic>
            <p:nvPicPr>
              <p:cNvPr id="28" name="Graphic 27" descr="Rocket outline">
                <a:extLst>
                  <a:ext uri="{FF2B5EF4-FFF2-40B4-BE49-F238E27FC236}">
                    <a16:creationId xmlns:a16="http://schemas.microsoft.com/office/drawing/2014/main" id="{529FEDDF-C950-EB0B-736D-531DA42FC2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900083" y="3289216"/>
                <a:ext cx="542675" cy="542675"/>
              </a:xfrm>
              <a:prstGeom prst="rect">
                <a:avLst/>
              </a:prstGeom>
            </p:spPr>
          </p:pic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D465C2AA-3C70-488C-D20F-3084B5552A2E}"/>
                  </a:ext>
                </a:extLst>
              </p:cNvPr>
              <p:cNvGrpSpPr/>
              <p:nvPr/>
            </p:nvGrpSpPr>
            <p:grpSpPr>
              <a:xfrm>
                <a:off x="124060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E67E858-0DAE-7DC0-A2F5-143BE15EF111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40D84273-33A2-B8B0-82B7-897505659F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1089AA6F-6722-8F11-5703-1C4D5E1FFC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CC14B66-0AC1-10DE-B1D6-E0FC59619000}"/>
                  </a:ext>
                </a:extLst>
              </p:cNvPr>
              <p:cNvSpPr/>
              <p:nvPr/>
            </p:nvSpPr>
            <p:spPr>
              <a:xfrm>
                <a:off x="543336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321DF0B2-9EE2-0D7F-EE9C-64556FD75369}"/>
                  </a:ext>
                </a:extLst>
              </p:cNvPr>
              <p:cNvGrpSpPr/>
              <p:nvPr/>
            </p:nvGrpSpPr>
            <p:grpSpPr>
              <a:xfrm>
                <a:off x="489149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37" name="Rectangle 4">
                  <a:extLst>
                    <a:ext uri="{FF2B5EF4-FFF2-40B4-BE49-F238E27FC236}">
                      <a16:creationId xmlns:a16="http://schemas.microsoft.com/office/drawing/2014/main" id="{5844AD33-53EC-6399-DC0F-28CFDD8188DD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8" name="Rectangle 4">
                  <a:extLst>
                    <a:ext uri="{FF2B5EF4-FFF2-40B4-BE49-F238E27FC236}">
                      <a16:creationId xmlns:a16="http://schemas.microsoft.com/office/drawing/2014/main" id="{23F077FA-6614-A5E5-2F6C-549135DEBB99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3174898D-A1DA-6C85-0C65-EB1450105233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Resources Available</a:t>
                  </a:r>
                </a:p>
              </p:txBody>
            </p:sp>
          </p:grpSp>
          <p:pic>
            <p:nvPicPr>
              <p:cNvPr id="41" name="Graphic 40" descr="Presentation with media outline">
                <a:extLst>
                  <a:ext uri="{FF2B5EF4-FFF2-40B4-BE49-F238E27FC236}">
                    <a16:creationId xmlns:a16="http://schemas.microsoft.com/office/drawing/2014/main" id="{616DED5D-EDB1-E46B-A5D1-0057D21C4D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744785" y="3433684"/>
                <a:ext cx="470838" cy="470838"/>
              </a:xfrm>
              <a:prstGeom prst="rect">
                <a:avLst/>
              </a:prstGeom>
            </p:spPr>
          </p:pic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EF37AF08-9D29-A746-84C8-3B1A7B1117BE}"/>
                  </a:ext>
                </a:extLst>
              </p:cNvPr>
              <p:cNvGrpSpPr/>
              <p:nvPr/>
            </p:nvGrpSpPr>
            <p:grpSpPr>
              <a:xfrm>
                <a:off x="49288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25207571-8E3B-F664-1654-030BD0BB49E3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Throughout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4B4A120F-BF8B-B0D3-8F1A-3C7AE2DC1B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3A60CE10-C8A0-7C6A-C5C3-E778F30161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0ECEB20B-CD0E-E0EB-0887-CFF5D77F24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881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DFC53CB-A46C-913A-CE5C-58836B2A5DB3}"/>
                  </a:ext>
                </a:extLst>
              </p:cNvPr>
              <p:cNvSpPr/>
              <p:nvPr/>
            </p:nvSpPr>
            <p:spPr>
              <a:xfrm>
                <a:off x="915400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738A7ADC-52C6-B4C5-ECC3-2C7DD8AA9A2F}"/>
                  </a:ext>
                </a:extLst>
              </p:cNvPr>
              <p:cNvGrpSpPr/>
              <p:nvPr/>
            </p:nvGrpSpPr>
            <p:grpSpPr>
              <a:xfrm>
                <a:off x="861213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52" name="Rectangle 4">
                  <a:extLst>
                    <a:ext uri="{FF2B5EF4-FFF2-40B4-BE49-F238E27FC236}">
                      <a16:creationId xmlns:a16="http://schemas.microsoft.com/office/drawing/2014/main" id="{B7178325-7DE0-F086-0763-9245FDC31D60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3" name="Rectangle 4">
                  <a:extLst>
                    <a:ext uri="{FF2B5EF4-FFF2-40B4-BE49-F238E27FC236}">
                      <a16:creationId xmlns:a16="http://schemas.microsoft.com/office/drawing/2014/main" id="{917BEDBF-1C88-C8C1-D87F-E817C7DDBFD0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017FBADF-7649-B007-B255-A26012F4E92F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Initial Planning and Research</a:t>
                  </a:r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7F5A1200-C620-2A27-2E2D-5B171E6D97D1}"/>
                  </a:ext>
                </a:extLst>
              </p:cNvPr>
              <p:cNvGrpSpPr/>
              <p:nvPr/>
            </p:nvGrpSpPr>
            <p:grpSpPr>
              <a:xfrm>
                <a:off x="86485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9777F8C6-6FB5-BF86-0EF5-FBCD78683CCC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Mid-End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6C48E395-EAB4-17BF-1491-229BFC8C99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59" name="Picture 58">
                  <a:extLst>
                    <a:ext uri="{FF2B5EF4-FFF2-40B4-BE49-F238E27FC236}">
                      <a16:creationId xmlns:a16="http://schemas.microsoft.com/office/drawing/2014/main" id="{76A1929E-40B1-40C3-C997-D0C2B7B3EA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63" name="Graphic 62" descr="Pencil outline">
                <a:extLst>
                  <a:ext uri="{FF2B5EF4-FFF2-40B4-BE49-F238E27FC236}">
                    <a16:creationId xmlns:a16="http://schemas.microsoft.com/office/drawing/2014/main" id="{F7D72706-FC81-7E66-1142-2ACFBA638B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462460" y="3367361"/>
                <a:ext cx="476765" cy="476765"/>
              </a:xfrm>
              <a:prstGeom prst="rect">
                <a:avLst/>
              </a:prstGeom>
            </p:spPr>
          </p:pic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E4DFD06A-DDB9-5E82-E0C2-A62277E2CC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83586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4812FAA3-4F24-483B-15C3-28B3BCEADB84}"/>
                  </a:ext>
                </a:extLst>
              </p:cNvPr>
              <p:cNvSpPr/>
              <p:nvPr/>
            </p:nvSpPr>
            <p:spPr>
              <a:xfrm>
                <a:off x="12848767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45311693-73BE-66F7-D41F-BF05E3220DA6}"/>
                  </a:ext>
                </a:extLst>
              </p:cNvPr>
              <p:cNvGrpSpPr/>
              <p:nvPr/>
            </p:nvGrpSpPr>
            <p:grpSpPr>
              <a:xfrm>
                <a:off x="12306897" y="2801406"/>
                <a:ext cx="1998139" cy="1294618"/>
                <a:chOff x="162007" y="2631923"/>
                <a:chExt cx="3896140" cy="328813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67" name="Rectangle 4">
                  <a:extLst>
                    <a:ext uri="{FF2B5EF4-FFF2-40B4-BE49-F238E27FC236}">
                      <a16:creationId xmlns:a16="http://schemas.microsoft.com/office/drawing/2014/main" id="{5217CCC6-3785-30D2-B3D2-35AF59339FC7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8" name="Rectangle 4">
                  <a:extLst>
                    <a:ext uri="{FF2B5EF4-FFF2-40B4-BE49-F238E27FC236}">
                      <a16:creationId xmlns:a16="http://schemas.microsoft.com/office/drawing/2014/main" id="{0FE632C9-3853-1CD7-00EB-C347A13D7A3B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1DCDB918-A96B-CBD6-44CC-1DC2B2E76557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Write Script &amp; Storyboard</a:t>
                  </a: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B9408964-1E25-E0AC-9C1B-4550D8AB44E8}"/>
                  </a:ext>
                </a:extLst>
              </p:cNvPr>
              <p:cNvGrpSpPr/>
              <p:nvPr/>
            </p:nvGrpSpPr>
            <p:grpSpPr>
              <a:xfrm>
                <a:off x="1234032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574F6C0F-C938-4817-202D-9470B85BBF14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of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735C6728-BF38-A1FA-7E0E-3A60BA890F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FD9C4C5C-AEDA-F706-3BF8-FE67381D76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B836CF9B-C5AB-A5C4-F355-6D6F6FB6B636}"/>
                  </a:ext>
                </a:extLst>
              </p:cNvPr>
              <p:cNvGrpSpPr/>
              <p:nvPr/>
            </p:nvGrpSpPr>
            <p:grpSpPr>
              <a:xfrm>
                <a:off x="10731149" y="2895576"/>
                <a:ext cx="1570201" cy="2570606"/>
                <a:chOff x="162007" y="2631923"/>
                <a:chExt cx="3896140" cy="3288139"/>
              </a:xfrm>
            </p:grpSpPr>
            <p:sp>
              <p:nvSpPr>
                <p:cNvPr id="76" name="Rectangle 4">
                  <a:extLst>
                    <a:ext uri="{FF2B5EF4-FFF2-40B4-BE49-F238E27FC236}">
                      <a16:creationId xmlns:a16="http://schemas.microsoft.com/office/drawing/2014/main" id="{B364CDDC-8F9F-8B3A-A768-A2E609A045B5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7" name="Rectangle 4">
                  <a:extLst>
                    <a:ext uri="{FF2B5EF4-FFF2-40B4-BE49-F238E27FC236}">
                      <a16:creationId xmlns:a16="http://schemas.microsoft.com/office/drawing/2014/main" id="{CDDB215A-14F5-2A7C-75E3-F505B0480182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2B449CDB-B97B-977C-422A-00C139A4DE5D}"/>
                    </a:ext>
                  </a:extLst>
                </p:cNvPr>
                <p:cNvSpPr txBox="1"/>
                <p:nvPr/>
              </p:nvSpPr>
              <p:spPr>
                <a:xfrm rot="21448335">
                  <a:off x="984034" y="2863099"/>
                  <a:ext cx="2697640" cy="267706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:r>
                    <a:rPr lang="en-GB" sz="1100" i="1" u="sng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To Do: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Watch Examples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Select a Nobel Prize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Establish Team Dynamic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Agree on Timeline</a:t>
                  </a:r>
                </a:p>
              </p:txBody>
            </p:sp>
          </p:grp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799691D-9B0D-2334-0B0B-A160E32D10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88978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0E3766D1-218C-05EB-7315-52B8EC113551}"/>
                  </a:ext>
                </a:extLst>
              </p:cNvPr>
              <p:cNvSpPr/>
              <p:nvPr/>
            </p:nvSpPr>
            <p:spPr>
              <a:xfrm>
                <a:off x="1655415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35F89764-9FCF-A518-A79F-229FE4656ACD}"/>
                  </a:ext>
                </a:extLst>
              </p:cNvPr>
              <p:cNvGrpSpPr/>
              <p:nvPr/>
            </p:nvGrpSpPr>
            <p:grpSpPr>
              <a:xfrm>
                <a:off x="16012289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82" name="Rectangle 4">
                  <a:extLst>
                    <a:ext uri="{FF2B5EF4-FFF2-40B4-BE49-F238E27FC236}">
                      <a16:creationId xmlns:a16="http://schemas.microsoft.com/office/drawing/2014/main" id="{11EFF0A2-1DED-CC5B-DAFF-7046FD426F8A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3" name="Rectangle 4">
                  <a:extLst>
                    <a:ext uri="{FF2B5EF4-FFF2-40B4-BE49-F238E27FC236}">
                      <a16:creationId xmlns:a16="http://schemas.microsoft.com/office/drawing/2014/main" id="{C59E5C65-6247-2223-0F15-1E25EB5F4554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F7A6197A-9A03-C43A-0AFB-5E58145EE8A4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Record video and/or Animate</a:t>
                  </a:r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E46A5AAF-E1E1-55FA-1CA4-2A6F31B64BF5}"/>
                  </a:ext>
                </a:extLst>
              </p:cNvPr>
              <p:cNvGrpSpPr/>
              <p:nvPr/>
            </p:nvGrpSpPr>
            <p:grpSpPr>
              <a:xfrm>
                <a:off x="16045960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8B5F5DC1-0AA5-002E-16B2-3192DDCECF5F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B45C3B52-960C-E8BD-0F31-B3509D1909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EC7888EF-9617-47E5-9FF6-5AEA12E06D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95" name="Graphic 94" descr="Storytelling outline">
                <a:extLst>
                  <a:ext uri="{FF2B5EF4-FFF2-40B4-BE49-F238E27FC236}">
                    <a16:creationId xmlns:a16="http://schemas.microsoft.com/office/drawing/2014/main" id="{CAA8A24D-BA8D-F1B7-C325-45DECD0415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3173907" y="3363515"/>
                <a:ext cx="519280" cy="519280"/>
              </a:xfrm>
              <a:prstGeom prst="rect">
                <a:avLst/>
              </a:prstGeom>
            </p:spPr>
          </p:pic>
          <p:pic>
            <p:nvPicPr>
              <p:cNvPr id="99" name="Graphic 98" descr="Video camera outline">
                <a:extLst>
                  <a:ext uri="{FF2B5EF4-FFF2-40B4-BE49-F238E27FC236}">
                    <a16:creationId xmlns:a16="http://schemas.microsoft.com/office/drawing/2014/main" id="{B0C80585-9B46-67DE-627B-764A47DA29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6846653" y="3308715"/>
                <a:ext cx="574080" cy="574080"/>
              </a:xfrm>
              <a:prstGeom prst="rect">
                <a:avLst/>
              </a:prstGeom>
            </p:spPr>
          </p:pic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4527824F-32F9-0805-8EFC-737C294F63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8978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714FD5E4-6040-0890-E091-DD4D46265CAC}"/>
                  </a:ext>
                </a:extLst>
              </p:cNvPr>
              <p:cNvSpPr/>
              <p:nvPr/>
            </p:nvSpPr>
            <p:spPr>
              <a:xfrm>
                <a:off x="2025497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03D5FA14-A1AD-9844-5D6E-5038767F75C8}"/>
                  </a:ext>
                </a:extLst>
              </p:cNvPr>
              <p:cNvGrpSpPr/>
              <p:nvPr/>
            </p:nvGrpSpPr>
            <p:grpSpPr>
              <a:xfrm>
                <a:off x="19713100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03" name="Rectangle 4">
                  <a:extLst>
                    <a:ext uri="{FF2B5EF4-FFF2-40B4-BE49-F238E27FC236}">
                      <a16:creationId xmlns:a16="http://schemas.microsoft.com/office/drawing/2014/main" id="{51892DA6-2017-8F90-B7BB-F0EAE3990D6E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4" name="Rectangle 4">
                  <a:extLst>
                    <a:ext uri="{FF2B5EF4-FFF2-40B4-BE49-F238E27FC236}">
                      <a16:creationId xmlns:a16="http://schemas.microsoft.com/office/drawing/2014/main" id="{A349D9A4-EC85-264E-A0DD-3A74A0331133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07D8FA7A-A8F9-4D9B-217F-709973A11CE1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Voice Over &amp; Edit</a:t>
                  </a:r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709B9B05-926E-F8BC-D359-CF63EC094DAA}"/>
                  </a:ext>
                </a:extLst>
              </p:cNvPr>
              <p:cNvGrpSpPr/>
              <p:nvPr/>
            </p:nvGrpSpPr>
            <p:grpSpPr>
              <a:xfrm>
                <a:off x="19746771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43B1FEE4-A891-7F12-722E-B10E1C4F4557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08" name="Picture 107">
                  <a:extLst>
                    <a:ext uri="{FF2B5EF4-FFF2-40B4-BE49-F238E27FC236}">
                      <a16:creationId xmlns:a16="http://schemas.microsoft.com/office/drawing/2014/main" id="{D526BA7D-62F6-4883-4BF4-27E9B20CCE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4D1EF5C4-3F4C-E7C2-8302-3C88943381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12" name="Graphic 111" descr="Radio microphone outline">
                <a:extLst>
                  <a:ext uri="{FF2B5EF4-FFF2-40B4-BE49-F238E27FC236}">
                    <a16:creationId xmlns:a16="http://schemas.microsoft.com/office/drawing/2014/main" id="{C4D706FA-4D78-B4BA-6622-5D58F03A84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20588438" y="3368516"/>
                <a:ext cx="492132" cy="492132"/>
              </a:xfrm>
              <a:prstGeom prst="rect">
                <a:avLst/>
              </a:prstGeom>
            </p:spPr>
          </p:pic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8257700E-90E8-FE52-26FB-B92D52FD21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0600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68B3809F-1B4D-8D72-AEAB-98EDD01F0E72}"/>
                  </a:ext>
                </a:extLst>
              </p:cNvPr>
              <p:cNvSpPr/>
              <p:nvPr/>
            </p:nvSpPr>
            <p:spPr>
              <a:xfrm>
                <a:off x="23955781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49FEC24B-1208-C372-EDA0-EF8D1D47099E}"/>
                  </a:ext>
                </a:extLst>
              </p:cNvPr>
              <p:cNvGrpSpPr/>
              <p:nvPr/>
            </p:nvGrpSpPr>
            <p:grpSpPr>
              <a:xfrm>
                <a:off x="23413911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16" name="Rectangle 4">
                  <a:extLst>
                    <a:ext uri="{FF2B5EF4-FFF2-40B4-BE49-F238E27FC236}">
                      <a16:creationId xmlns:a16="http://schemas.microsoft.com/office/drawing/2014/main" id="{FD93F027-6DAE-780C-DDE4-D6CD8FFE17EF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7" name="Rectangle 4">
                  <a:extLst>
                    <a:ext uri="{FF2B5EF4-FFF2-40B4-BE49-F238E27FC236}">
                      <a16:creationId xmlns:a16="http://schemas.microsoft.com/office/drawing/2014/main" id="{A1674508-618A-2BE2-5EB2-608230E8E9CC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04AA7EA7-FE95-AE66-75A0-4E73A7C133FC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Submit Work &amp; Peer Assess</a:t>
                  </a:r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53478752-6F00-A253-9A0B-D12BB8A5D544}"/>
                  </a:ext>
                </a:extLst>
              </p:cNvPr>
              <p:cNvGrpSpPr/>
              <p:nvPr/>
            </p:nvGrpSpPr>
            <p:grpSpPr>
              <a:xfrm>
                <a:off x="23447582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02B4224F-72DC-2310-588A-8E787E1D22CB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Early-mid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21" name="Picture 120">
                  <a:extLst>
                    <a:ext uri="{FF2B5EF4-FFF2-40B4-BE49-F238E27FC236}">
                      <a16:creationId xmlns:a16="http://schemas.microsoft.com/office/drawing/2014/main" id="{01253217-3D90-9627-0F81-6CC7E4E825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22" name="Picture 121">
                  <a:extLst>
                    <a:ext uri="{FF2B5EF4-FFF2-40B4-BE49-F238E27FC236}">
                      <a16:creationId xmlns:a16="http://schemas.microsoft.com/office/drawing/2014/main" id="{CCCF823B-F000-21CD-24EB-96A53C5D0A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25" name="Graphic 124" descr="Blockchain outline">
                <a:extLst>
                  <a:ext uri="{FF2B5EF4-FFF2-40B4-BE49-F238E27FC236}">
                    <a16:creationId xmlns:a16="http://schemas.microsoft.com/office/drawing/2014/main" id="{86A55E38-72ED-0652-129C-00267ECD52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24239475" y="3282283"/>
                <a:ext cx="574829" cy="574829"/>
              </a:xfrm>
              <a:prstGeom prst="rect">
                <a:avLst/>
              </a:prstGeom>
            </p:spPr>
          </p:pic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2933F163-D79A-52CB-4040-CE2FF5FA80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77903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97A3A40C-77EB-09F4-8542-DFF5A886184F}"/>
                  </a:ext>
                </a:extLst>
              </p:cNvPr>
              <p:cNvSpPr/>
              <p:nvPr/>
            </p:nvSpPr>
            <p:spPr>
              <a:xfrm>
                <a:off x="27643084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0DF1523B-73C3-67BB-1FB9-4A78222829AE}"/>
                  </a:ext>
                </a:extLst>
              </p:cNvPr>
              <p:cNvGrpSpPr/>
              <p:nvPr/>
            </p:nvGrpSpPr>
            <p:grpSpPr>
              <a:xfrm>
                <a:off x="27101214" y="2797898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29" name="Rectangle 4">
                  <a:extLst>
                    <a:ext uri="{FF2B5EF4-FFF2-40B4-BE49-F238E27FC236}">
                      <a16:creationId xmlns:a16="http://schemas.microsoft.com/office/drawing/2014/main" id="{4C195A92-DF7F-C29F-8B59-FE6B98EAE827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0" name="Rectangle 4">
                  <a:extLst>
                    <a:ext uri="{FF2B5EF4-FFF2-40B4-BE49-F238E27FC236}">
                      <a16:creationId xmlns:a16="http://schemas.microsoft.com/office/drawing/2014/main" id="{E03C3CA8-4894-882B-9DFB-F2BBA29C09A8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2C2EF4D5-EA52-8076-29B6-5BDD0E1800E4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Feedback &amp; Grades</a:t>
                  </a:r>
                </a:p>
              </p:txBody>
            </p: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20B5A477-93D1-AE77-2EFB-BCC5582E0AAC}"/>
                  </a:ext>
                </a:extLst>
              </p:cNvPr>
              <p:cNvGrpSpPr/>
              <p:nvPr/>
            </p:nvGrpSpPr>
            <p:grpSpPr>
              <a:xfrm>
                <a:off x="27134885" y="5371709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CC3786A1-832F-293A-D117-599CD888524C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 Term 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34" name="Picture 133">
                  <a:extLst>
                    <a:ext uri="{FF2B5EF4-FFF2-40B4-BE49-F238E27FC236}">
                      <a16:creationId xmlns:a16="http://schemas.microsoft.com/office/drawing/2014/main" id="{284B29BD-7E42-E4D0-176A-BCC4CD07CA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35" name="Picture 134">
                  <a:extLst>
                    <a:ext uri="{FF2B5EF4-FFF2-40B4-BE49-F238E27FC236}">
                      <a16:creationId xmlns:a16="http://schemas.microsoft.com/office/drawing/2014/main" id="{03B8844D-4D01-9579-DFE9-FD908C7916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38" name="Graphic 137" descr="Clipboard Ticked outline">
                <a:extLst>
                  <a:ext uri="{FF2B5EF4-FFF2-40B4-BE49-F238E27FC236}">
                    <a16:creationId xmlns:a16="http://schemas.microsoft.com/office/drawing/2014/main" id="{9326498C-59DD-C0CF-5469-EB7DB5CDF5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27973441" y="3363516"/>
                <a:ext cx="498456" cy="498456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657D41D-A4D2-5C3B-A186-E60AE4F541FF}"/>
                </a:ext>
              </a:extLst>
            </p:cNvPr>
            <p:cNvSpPr/>
            <p:nvPr/>
          </p:nvSpPr>
          <p:spPr>
            <a:xfrm>
              <a:off x="-1666400" y="2667000"/>
              <a:ext cx="1387000" cy="4191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9323490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46695-8532-D069-0D7C-F62006752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B97D2F-6271-33B5-6C4E-09F8DF362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0C80714-704D-01D9-3190-F7B6D590C832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F1F9975-02D4-4255-A8D4-2E14913AC778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Students’ Timeline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65FD7FA-E090-1CA5-5E07-25E2C7A8B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5CE06F2-A999-401B-7542-82F5013CF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383522-76B6-71AD-AE68-89871E9324CF}"/>
              </a:ext>
            </a:extLst>
          </p:cNvPr>
          <p:cNvGrpSpPr/>
          <p:nvPr/>
        </p:nvGrpSpPr>
        <p:grpSpPr>
          <a:xfrm>
            <a:off x="-3983127" y="2667000"/>
            <a:ext cx="30660293" cy="4191000"/>
            <a:chOff x="-1666400" y="2667000"/>
            <a:chExt cx="30660293" cy="4191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7BF5A3C-E176-C92F-A221-840F3869AED0}"/>
                </a:ext>
              </a:extLst>
            </p:cNvPr>
            <p:cNvGrpSpPr/>
            <p:nvPr/>
          </p:nvGrpSpPr>
          <p:grpSpPr>
            <a:xfrm>
              <a:off x="1016804" y="2939243"/>
              <a:ext cx="27977089" cy="3167572"/>
              <a:chOff x="1122264" y="2781691"/>
              <a:chExt cx="27977089" cy="3167572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F7326E0-47AC-7350-0F18-71499CA366E4}"/>
                  </a:ext>
                </a:extLst>
              </p:cNvPr>
              <p:cNvSpPr/>
              <p:nvPr/>
            </p:nvSpPr>
            <p:spPr>
              <a:xfrm>
                <a:off x="175377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7AED5C6-F719-588B-4A2B-E69868BC8E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8179" y="4696759"/>
                <a:ext cx="2765181" cy="11877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A539B31-D930-0028-4D99-BADD736AD32B}"/>
                  </a:ext>
                </a:extLst>
              </p:cNvPr>
              <p:cNvGrpSpPr/>
              <p:nvPr/>
            </p:nvGrpSpPr>
            <p:grpSpPr>
              <a:xfrm>
                <a:off x="1122264" y="2781691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24" name="Rectangle 4">
                  <a:extLst>
                    <a:ext uri="{FF2B5EF4-FFF2-40B4-BE49-F238E27FC236}">
                      <a16:creationId xmlns:a16="http://schemas.microsoft.com/office/drawing/2014/main" id="{9F163EB9-CBBB-63E2-639C-3CCE5BB07031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5" name="Rectangle 4">
                  <a:extLst>
                    <a:ext uri="{FF2B5EF4-FFF2-40B4-BE49-F238E27FC236}">
                      <a16:creationId xmlns:a16="http://schemas.microsoft.com/office/drawing/2014/main" id="{ED5C36DF-FCA6-540D-16E5-B5C0E4240943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0554247-47BD-00EE-2B86-FB6712341CAB}"/>
                    </a:ext>
                  </a:extLst>
                </p:cNvPr>
                <p:cNvSpPr txBox="1"/>
                <p:nvPr/>
              </p:nvSpPr>
              <p:spPr>
                <a:xfrm>
                  <a:off x="936055" y="3233485"/>
                  <a:ext cx="2697640" cy="7035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Intro Lecture</a:t>
                  </a:r>
                </a:p>
              </p:txBody>
            </p:sp>
          </p:grpSp>
          <p:pic>
            <p:nvPicPr>
              <p:cNvPr id="28" name="Graphic 27" descr="Rocket outline">
                <a:extLst>
                  <a:ext uri="{FF2B5EF4-FFF2-40B4-BE49-F238E27FC236}">
                    <a16:creationId xmlns:a16="http://schemas.microsoft.com/office/drawing/2014/main" id="{21438502-884D-EFD0-C669-3CB59703E6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900083" y="3289216"/>
                <a:ext cx="542675" cy="542675"/>
              </a:xfrm>
              <a:prstGeom prst="rect">
                <a:avLst/>
              </a:prstGeom>
            </p:spPr>
          </p:pic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42C929F-8F81-0694-3CD1-D2BAA7B4045B}"/>
                  </a:ext>
                </a:extLst>
              </p:cNvPr>
              <p:cNvGrpSpPr/>
              <p:nvPr/>
            </p:nvGrpSpPr>
            <p:grpSpPr>
              <a:xfrm>
                <a:off x="124060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475E89D5-69F6-E5CD-C67B-14027284FF03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EA5C30C0-910B-58E6-5DE0-2983BE8C3F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4442C1D9-F6AA-94AD-A303-89454444CD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7DF7518-84E3-7D11-C42A-DA484867191E}"/>
                  </a:ext>
                </a:extLst>
              </p:cNvPr>
              <p:cNvSpPr/>
              <p:nvPr/>
            </p:nvSpPr>
            <p:spPr>
              <a:xfrm>
                <a:off x="543336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057DA66-C158-886E-3DDA-3C03E64ECDF7}"/>
                  </a:ext>
                </a:extLst>
              </p:cNvPr>
              <p:cNvGrpSpPr/>
              <p:nvPr/>
            </p:nvGrpSpPr>
            <p:grpSpPr>
              <a:xfrm>
                <a:off x="489149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37" name="Rectangle 4">
                  <a:extLst>
                    <a:ext uri="{FF2B5EF4-FFF2-40B4-BE49-F238E27FC236}">
                      <a16:creationId xmlns:a16="http://schemas.microsoft.com/office/drawing/2014/main" id="{BE4EF14F-7ECC-E839-EEE8-03F06B59103D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8" name="Rectangle 4">
                  <a:extLst>
                    <a:ext uri="{FF2B5EF4-FFF2-40B4-BE49-F238E27FC236}">
                      <a16:creationId xmlns:a16="http://schemas.microsoft.com/office/drawing/2014/main" id="{D102C5CF-C08C-6EFD-477C-37FE4A3A53A8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C5A20DDA-94B7-1FC3-C57C-99AF7DA2A4AE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Resources Available</a:t>
                  </a:r>
                </a:p>
              </p:txBody>
            </p:sp>
          </p:grpSp>
          <p:pic>
            <p:nvPicPr>
              <p:cNvPr id="41" name="Graphic 40" descr="Presentation with media outline">
                <a:extLst>
                  <a:ext uri="{FF2B5EF4-FFF2-40B4-BE49-F238E27FC236}">
                    <a16:creationId xmlns:a16="http://schemas.microsoft.com/office/drawing/2014/main" id="{E29BB67B-EDB7-CE96-A455-5E1F256C2A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744785" y="3433684"/>
                <a:ext cx="470838" cy="470838"/>
              </a:xfrm>
              <a:prstGeom prst="rect">
                <a:avLst/>
              </a:prstGeom>
            </p:spPr>
          </p:pic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1DA78BFD-A801-38E0-F73B-0CC1A94C45C4}"/>
                  </a:ext>
                </a:extLst>
              </p:cNvPr>
              <p:cNvGrpSpPr/>
              <p:nvPr/>
            </p:nvGrpSpPr>
            <p:grpSpPr>
              <a:xfrm>
                <a:off x="49288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7FDA8F-92BA-AE32-DEA6-6AFBD60CCA53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Throughout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0934273A-8B07-369F-B5A6-026A094C69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85E35698-91B1-F802-38B7-0B6ED7E5B2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C5646AD-C0C7-A261-E627-450158CF07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881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AC21729-593F-2990-4905-953EA7606684}"/>
                  </a:ext>
                </a:extLst>
              </p:cNvPr>
              <p:cNvSpPr/>
              <p:nvPr/>
            </p:nvSpPr>
            <p:spPr>
              <a:xfrm>
                <a:off x="915400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93930BBD-4D02-3661-DE4C-17DAAEC575EA}"/>
                  </a:ext>
                </a:extLst>
              </p:cNvPr>
              <p:cNvGrpSpPr/>
              <p:nvPr/>
            </p:nvGrpSpPr>
            <p:grpSpPr>
              <a:xfrm>
                <a:off x="861213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52" name="Rectangle 4">
                  <a:extLst>
                    <a:ext uri="{FF2B5EF4-FFF2-40B4-BE49-F238E27FC236}">
                      <a16:creationId xmlns:a16="http://schemas.microsoft.com/office/drawing/2014/main" id="{0E8DC5AB-DFF2-EEE8-C14D-62E4CDE3C7CC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3" name="Rectangle 4">
                  <a:extLst>
                    <a:ext uri="{FF2B5EF4-FFF2-40B4-BE49-F238E27FC236}">
                      <a16:creationId xmlns:a16="http://schemas.microsoft.com/office/drawing/2014/main" id="{2E66A126-FD23-F8B4-8E44-29A9131D734A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5489773-26B8-AE21-E13F-E24F7CB156A1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Initial Planning and Research</a:t>
                  </a:r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64CE30A6-A03A-CCC4-3A3D-446BCDC215DC}"/>
                  </a:ext>
                </a:extLst>
              </p:cNvPr>
              <p:cNvGrpSpPr/>
              <p:nvPr/>
            </p:nvGrpSpPr>
            <p:grpSpPr>
              <a:xfrm>
                <a:off x="86485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30C139E6-FE71-C4A7-54B9-5A10209F0295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Mid-End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89453F6C-D58F-F3B7-8E0F-7DBCCBCC18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59" name="Picture 58">
                  <a:extLst>
                    <a:ext uri="{FF2B5EF4-FFF2-40B4-BE49-F238E27FC236}">
                      <a16:creationId xmlns:a16="http://schemas.microsoft.com/office/drawing/2014/main" id="{D1C4A053-A531-F7A8-7326-1EE4DE7FF4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63" name="Graphic 62" descr="Pencil outline">
                <a:extLst>
                  <a:ext uri="{FF2B5EF4-FFF2-40B4-BE49-F238E27FC236}">
                    <a16:creationId xmlns:a16="http://schemas.microsoft.com/office/drawing/2014/main" id="{47CE04BC-E426-BAB3-880B-72039D6C75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462460" y="3367361"/>
                <a:ext cx="476765" cy="476765"/>
              </a:xfrm>
              <a:prstGeom prst="rect">
                <a:avLst/>
              </a:prstGeom>
            </p:spPr>
          </p:pic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796D9E9-99E5-6DEA-6EA0-88BF05EC88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83586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71C6236-1860-17B1-2960-556CBD7A30AD}"/>
                  </a:ext>
                </a:extLst>
              </p:cNvPr>
              <p:cNvSpPr/>
              <p:nvPr/>
            </p:nvSpPr>
            <p:spPr>
              <a:xfrm>
                <a:off x="12848767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110F8992-6CFB-23AE-4FE4-CEA63D575AEB}"/>
                  </a:ext>
                </a:extLst>
              </p:cNvPr>
              <p:cNvGrpSpPr/>
              <p:nvPr/>
            </p:nvGrpSpPr>
            <p:grpSpPr>
              <a:xfrm>
                <a:off x="12306897" y="2801406"/>
                <a:ext cx="1998139" cy="1294618"/>
                <a:chOff x="162007" y="2631923"/>
                <a:chExt cx="3896140" cy="328813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67" name="Rectangle 4">
                  <a:extLst>
                    <a:ext uri="{FF2B5EF4-FFF2-40B4-BE49-F238E27FC236}">
                      <a16:creationId xmlns:a16="http://schemas.microsoft.com/office/drawing/2014/main" id="{7BBCE4B9-9194-5E73-3A5A-F36CFB9580D3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8" name="Rectangle 4">
                  <a:extLst>
                    <a:ext uri="{FF2B5EF4-FFF2-40B4-BE49-F238E27FC236}">
                      <a16:creationId xmlns:a16="http://schemas.microsoft.com/office/drawing/2014/main" id="{32F7D5DA-1F8E-2F6C-5D93-9865B2E3C607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D26021A7-284B-B87E-BA5C-D544F49D78C7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Write Script &amp; Storyboard</a:t>
                  </a: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3184B7C5-0122-C992-6C56-1E90698B4EC2}"/>
                  </a:ext>
                </a:extLst>
              </p:cNvPr>
              <p:cNvGrpSpPr/>
              <p:nvPr/>
            </p:nvGrpSpPr>
            <p:grpSpPr>
              <a:xfrm>
                <a:off x="1234032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11925490-A56D-2ACB-4F0E-49DC419C933E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of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436B856B-438E-5120-940A-015F5AAA80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C232F845-BBCB-3E18-6A22-1D77D86E34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04D4511C-3D9A-4910-8B29-C5F295B1508A}"/>
                  </a:ext>
                </a:extLst>
              </p:cNvPr>
              <p:cNvGrpSpPr/>
              <p:nvPr/>
            </p:nvGrpSpPr>
            <p:grpSpPr>
              <a:xfrm>
                <a:off x="10731149" y="2895576"/>
                <a:ext cx="1570201" cy="2570606"/>
                <a:chOff x="162007" y="2631923"/>
                <a:chExt cx="3896140" cy="3288139"/>
              </a:xfrm>
            </p:grpSpPr>
            <p:sp>
              <p:nvSpPr>
                <p:cNvPr id="76" name="Rectangle 4">
                  <a:extLst>
                    <a:ext uri="{FF2B5EF4-FFF2-40B4-BE49-F238E27FC236}">
                      <a16:creationId xmlns:a16="http://schemas.microsoft.com/office/drawing/2014/main" id="{62910003-39AF-6B1B-204C-72AB2507508F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7" name="Rectangle 4">
                  <a:extLst>
                    <a:ext uri="{FF2B5EF4-FFF2-40B4-BE49-F238E27FC236}">
                      <a16:creationId xmlns:a16="http://schemas.microsoft.com/office/drawing/2014/main" id="{CA5E73F0-2D2F-AC8A-65A0-4BB382A7F526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8D7C8ED-B078-E63F-787C-F0B267D1D6DD}"/>
                    </a:ext>
                  </a:extLst>
                </p:cNvPr>
                <p:cNvSpPr txBox="1"/>
                <p:nvPr/>
              </p:nvSpPr>
              <p:spPr>
                <a:xfrm rot="21448335">
                  <a:off x="984034" y="2863099"/>
                  <a:ext cx="2697640" cy="267706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:r>
                    <a:rPr lang="en-GB" sz="1100" i="1" u="sng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To Do: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Watch Examples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Select a Nobel Prize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Establish Team Dynamic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Agree on Timeline</a:t>
                  </a:r>
                </a:p>
              </p:txBody>
            </p:sp>
          </p:grp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E2CE5C37-C522-A2C2-FDD4-91B2199E56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88978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384597A-A4AB-4751-3A74-3CF7D98CD133}"/>
                  </a:ext>
                </a:extLst>
              </p:cNvPr>
              <p:cNvSpPr/>
              <p:nvPr/>
            </p:nvSpPr>
            <p:spPr>
              <a:xfrm>
                <a:off x="1655415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B0CC441A-8F2F-63C7-C75D-25C5F8F53AFD}"/>
                  </a:ext>
                </a:extLst>
              </p:cNvPr>
              <p:cNvGrpSpPr/>
              <p:nvPr/>
            </p:nvGrpSpPr>
            <p:grpSpPr>
              <a:xfrm>
                <a:off x="16012289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82" name="Rectangle 4">
                  <a:extLst>
                    <a:ext uri="{FF2B5EF4-FFF2-40B4-BE49-F238E27FC236}">
                      <a16:creationId xmlns:a16="http://schemas.microsoft.com/office/drawing/2014/main" id="{04A5F6D5-EC00-CC5A-CF38-AE85C5EDE3ED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3" name="Rectangle 4">
                  <a:extLst>
                    <a:ext uri="{FF2B5EF4-FFF2-40B4-BE49-F238E27FC236}">
                      <a16:creationId xmlns:a16="http://schemas.microsoft.com/office/drawing/2014/main" id="{F940EA08-8710-A380-CF7B-FB465CE667B2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BE069599-2F07-85AC-B06C-7BFA177CE538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Record video and/or Animate</a:t>
                  </a:r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036F7312-9C4E-3DD4-742C-4F0441B333A5}"/>
                  </a:ext>
                </a:extLst>
              </p:cNvPr>
              <p:cNvGrpSpPr/>
              <p:nvPr/>
            </p:nvGrpSpPr>
            <p:grpSpPr>
              <a:xfrm>
                <a:off x="16045960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F9C0F865-F1E1-F249-16D5-A8FF8649E972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8768B4EB-ED3B-4668-8FEA-1BDC18FD2A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CFCBB0A7-C7D4-9F75-9EE5-8B75CD9588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95" name="Graphic 94" descr="Storytelling outline">
                <a:extLst>
                  <a:ext uri="{FF2B5EF4-FFF2-40B4-BE49-F238E27FC236}">
                    <a16:creationId xmlns:a16="http://schemas.microsoft.com/office/drawing/2014/main" id="{41B00A06-2EEB-9A9B-7DE3-7BEB3690F0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3173907" y="3363515"/>
                <a:ext cx="519280" cy="519280"/>
              </a:xfrm>
              <a:prstGeom prst="rect">
                <a:avLst/>
              </a:prstGeom>
            </p:spPr>
          </p:pic>
          <p:pic>
            <p:nvPicPr>
              <p:cNvPr id="99" name="Graphic 98" descr="Video camera outline">
                <a:extLst>
                  <a:ext uri="{FF2B5EF4-FFF2-40B4-BE49-F238E27FC236}">
                    <a16:creationId xmlns:a16="http://schemas.microsoft.com/office/drawing/2014/main" id="{40C296F1-2121-76E9-4E21-7046F2C39A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6846653" y="3308715"/>
                <a:ext cx="574080" cy="574080"/>
              </a:xfrm>
              <a:prstGeom prst="rect">
                <a:avLst/>
              </a:prstGeom>
            </p:spPr>
          </p:pic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C4A5158B-1F5F-58A8-E4E1-738AE2DA92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8978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4F7A05F2-C7E5-8C22-EB24-3A897A4A104F}"/>
                  </a:ext>
                </a:extLst>
              </p:cNvPr>
              <p:cNvSpPr/>
              <p:nvPr/>
            </p:nvSpPr>
            <p:spPr>
              <a:xfrm>
                <a:off x="2025497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40719493-F7BA-D910-CB3B-9A6EF0F45E77}"/>
                  </a:ext>
                </a:extLst>
              </p:cNvPr>
              <p:cNvGrpSpPr/>
              <p:nvPr/>
            </p:nvGrpSpPr>
            <p:grpSpPr>
              <a:xfrm>
                <a:off x="19713100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03" name="Rectangle 4">
                  <a:extLst>
                    <a:ext uri="{FF2B5EF4-FFF2-40B4-BE49-F238E27FC236}">
                      <a16:creationId xmlns:a16="http://schemas.microsoft.com/office/drawing/2014/main" id="{D9D20AC8-7D98-962A-5CA0-AC179CB2BC2F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4" name="Rectangle 4">
                  <a:extLst>
                    <a:ext uri="{FF2B5EF4-FFF2-40B4-BE49-F238E27FC236}">
                      <a16:creationId xmlns:a16="http://schemas.microsoft.com/office/drawing/2014/main" id="{454D3398-D9C9-1F6F-E165-B35EEFBACF8A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AB69A187-9579-1333-90AF-83B0F2F20662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Voice Over &amp; Edit</a:t>
                  </a:r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05C5BD69-C535-BBE6-F9A4-3CBB59051230}"/>
                  </a:ext>
                </a:extLst>
              </p:cNvPr>
              <p:cNvGrpSpPr/>
              <p:nvPr/>
            </p:nvGrpSpPr>
            <p:grpSpPr>
              <a:xfrm>
                <a:off x="19746771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DBEFBA71-ECB2-732E-ED05-0BB7909C67B5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08" name="Picture 107">
                  <a:extLst>
                    <a:ext uri="{FF2B5EF4-FFF2-40B4-BE49-F238E27FC236}">
                      <a16:creationId xmlns:a16="http://schemas.microsoft.com/office/drawing/2014/main" id="{C2B441EE-F059-F7B7-FF5F-D81EB7A1A6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945C5EC6-2894-69D8-3AAC-932B6DBE27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12" name="Graphic 111" descr="Radio microphone outline">
                <a:extLst>
                  <a:ext uri="{FF2B5EF4-FFF2-40B4-BE49-F238E27FC236}">
                    <a16:creationId xmlns:a16="http://schemas.microsoft.com/office/drawing/2014/main" id="{090EA115-CE38-5C4D-D5E5-61F54F3E4E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20588438" y="3368516"/>
                <a:ext cx="492132" cy="492132"/>
              </a:xfrm>
              <a:prstGeom prst="rect">
                <a:avLst/>
              </a:prstGeom>
            </p:spPr>
          </p:pic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7C1CA953-B1FE-EE7A-CB0C-65191AB31F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0600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345AEFCE-45E5-5C95-A60E-B2E940BBED28}"/>
                  </a:ext>
                </a:extLst>
              </p:cNvPr>
              <p:cNvSpPr/>
              <p:nvPr/>
            </p:nvSpPr>
            <p:spPr>
              <a:xfrm>
                <a:off x="23955781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231A895-43ED-A5A5-CE2E-2BF7E07B8766}"/>
                  </a:ext>
                </a:extLst>
              </p:cNvPr>
              <p:cNvGrpSpPr/>
              <p:nvPr/>
            </p:nvGrpSpPr>
            <p:grpSpPr>
              <a:xfrm>
                <a:off x="23413911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16" name="Rectangle 4">
                  <a:extLst>
                    <a:ext uri="{FF2B5EF4-FFF2-40B4-BE49-F238E27FC236}">
                      <a16:creationId xmlns:a16="http://schemas.microsoft.com/office/drawing/2014/main" id="{90D9E7E0-FB89-BE81-5C03-2519767179A8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7" name="Rectangle 4">
                  <a:extLst>
                    <a:ext uri="{FF2B5EF4-FFF2-40B4-BE49-F238E27FC236}">
                      <a16:creationId xmlns:a16="http://schemas.microsoft.com/office/drawing/2014/main" id="{69583684-0B99-4DB8-681A-04E512E87EA7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873BCEE4-857B-BB51-4BA9-993DA389C87A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Submit Work &amp; Peer Assess</a:t>
                  </a:r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33AD545F-B93B-14B0-F6E4-F681DD5708B3}"/>
                  </a:ext>
                </a:extLst>
              </p:cNvPr>
              <p:cNvGrpSpPr/>
              <p:nvPr/>
            </p:nvGrpSpPr>
            <p:grpSpPr>
              <a:xfrm>
                <a:off x="23447582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9DB7BAAB-A2C9-D75F-FC40-C4D639109123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Early-mid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21" name="Picture 120">
                  <a:extLst>
                    <a:ext uri="{FF2B5EF4-FFF2-40B4-BE49-F238E27FC236}">
                      <a16:creationId xmlns:a16="http://schemas.microsoft.com/office/drawing/2014/main" id="{5B0DB8DE-500C-809E-329A-3BD3B2F220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22" name="Picture 121">
                  <a:extLst>
                    <a:ext uri="{FF2B5EF4-FFF2-40B4-BE49-F238E27FC236}">
                      <a16:creationId xmlns:a16="http://schemas.microsoft.com/office/drawing/2014/main" id="{2E522D07-2445-5FD4-CA0F-A8CDDE20CB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25" name="Graphic 124" descr="Blockchain outline">
                <a:extLst>
                  <a:ext uri="{FF2B5EF4-FFF2-40B4-BE49-F238E27FC236}">
                    <a16:creationId xmlns:a16="http://schemas.microsoft.com/office/drawing/2014/main" id="{F6CE7FF9-B0A7-0E9F-D60F-E0AFF74199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24239475" y="3282283"/>
                <a:ext cx="574829" cy="574829"/>
              </a:xfrm>
              <a:prstGeom prst="rect">
                <a:avLst/>
              </a:prstGeom>
            </p:spPr>
          </p:pic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DC1E3CDC-6C0B-B0E7-B906-52A02C9ED5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77903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F3BD7FFB-255E-66A1-6842-AD5E637371FD}"/>
                  </a:ext>
                </a:extLst>
              </p:cNvPr>
              <p:cNvSpPr/>
              <p:nvPr/>
            </p:nvSpPr>
            <p:spPr>
              <a:xfrm>
                <a:off x="27643084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B426C4B4-F942-3B23-3454-AAED5BED766A}"/>
                  </a:ext>
                </a:extLst>
              </p:cNvPr>
              <p:cNvGrpSpPr/>
              <p:nvPr/>
            </p:nvGrpSpPr>
            <p:grpSpPr>
              <a:xfrm>
                <a:off x="27101214" y="2797898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29" name="Rectangle 4">
                  <a:extLst>
                    <a:ext uri="{FF2B5EF4-FFF2-40B4-BE49-F238E27FC236}">
                      <a16:creationId xmlns:a16="http://schemas.microsoft.com/office/drawing/2014/main" id="{7576FE64-C2C0-34E8-F6D4-8A022DB181F6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0" name="Rectangle 4">
                  <a:extLst>
                    <a:ext uri="{FF2B5EF4-FFF2-40B4-BE49-F238E27FC236}">
                      <a16:creationId xmlns:a16="http://schemas.microsoft.com/office/drawing/2014/main" id="{3D34C3E9-32E4-1BD1-CA67-49500C97A069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2CC0BCEB-4AA6-037D-A627-4458BE7183E7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Feedback &amp; Grades</a:t>
                  </a:r>
                </a:p>
              </p:txBody>
            </p: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58B66E8E-EB03-73C0-180F-27ECB15106C1}"/>
                  </a:ext>
                </a:extLst>
              </p:cNvPr>
              <p:cNvGrpSpPr/>
              <p:nvPr/>
            </p:nvGrpSpPr>
            <p:grpSpPr>
              <a:xfrm>
                <a:off x="27134885" y="5371709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C9C4B010-7D7B-B3BC-2C61-F0AF20CBF09B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 Term 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34" name="Picture 133">
                  <a:extLst>
                    <a:ext uri="{FF2B5EF4-FFF2-40B4-BE49-F238E27FC236}">
                      <a16:creationId xmlns:a16="http://schemas.microsoft.com/office/drawing/2014/main" id="{44694B1C-9774-8D7B-7953-5228DC0BEC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35" name="Picture 134">
                  <a:extLst>
                    <a:ext uri="{FF2B5EF4-FFF2-40B4-BE49-F238E27FC236}">
                      <a16:creationId xmlns:a16="http://schemas.microsoft.com/office/drawing/2014/main" id="{A455E154-8C46-A19D-CCA8-FDF71F0B49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38" name="Graphic 137" descr="Clipboard Ticked outline">
                <a:extLst>
                  <a:ext uri="{FF2B5EF4-FFF2-40B4-BE49-F238E27FC236}">
                    <a16:creationId xmlns:a16="http://schemas.microsoft.com/office/drawing/2014/main" id="{ECBE7FB0-3C4C-BE2E-B075-45B753520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27973441" y="3363516"/>
                <a:ext cx="498456" cy="498456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35F813-618A-799F-9F58-7C63AD818013}"/>
                </a:ext>
              </a:extLst>
            </p:cNvPr>
            <p:cNvSpPr/>
            <p:nvPr/>
          </p:nvSpPr>
          <p:spPr>
            <a:xfrm>
              <a:off x="-1666400" y="2667000"/>
              <a:ext cx="1387000" cy="4191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6086701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1B6F9-C33D-96B7-AB74-2819A32E4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417434-AB9D-6897-EC40-B3E940CDA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6D6CEAE-C835-5EED-5C77-87280A531B03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C09123C-7BC9-9333-395D-A1ECECFEA8BC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Students’ Timeline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1A82153-EC08-28C4-E2D9-BD54DF87B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6E4C971-0256-DBF0-B40F-161F130DC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DE50B9C-963D-EE93-807D-FDF253B00781}"/>
              </a:ext>
            </a:extLst>
          </p:cNvPr>
          <p:cNvGrpSpPr/>
          <p:nvPr/>
        </p:nvGrpSpPr>
        <p:grpSpPr>
          <a:xfrm>
            <a:off x="-16166162" y="2667000"/>
            <a:ext cx="30660293" cy="4191000"/>
            <a:chOff x="-1666400" y="2667000"/>
            <a:chExt cx="30660293" cy="4191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D15FD5A-2C5E-CE35-FE6B-43E8CD5971C6}"/>
                </a:ext>
              </a:extLst>
            </p:cNvPr>
            <p:cNvGrpSpPr/>
            <p:nvPr/>
          </p:nvGrpSpPr>
          <p:grpSpPr>
            <a:xfrm>
              <a:off x="1016804" y="2939243"/>
              <a:ext cx="27977089" cy="3167572"/>
              <a:chOff x="1122264" y="2781691"/>
              <a:chExt cx="27977089" cy="3167572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4013192-128E-D6C8-006F-61BD4F3E4927}"/>
                  </a:ext>
                </a:extLst>
              </p:cNvPr>
              <p:cNvSpPr/>
              <p:nvPr/>
            </p:nvSpPr>
            <p:spPr>
              <a:xfrm>
                <a:off x="175377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BB06E77-D0C5-8681-F7E2-63C9715D54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8179" y="4696759"/>
                <a:ext cx="2765181" cy="11877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CCE5776-398E-450E-46A4-766C2C2BF684}"/>
                  </a:ext>
                </a:extLst>
              </p:cNvPr>
              <p:cNvGrpSpPr/>
              <p:nvPr/>
            </p:nvGrpSpPr>
            <p:grpSpPr>
              <a:xfrm>
                <a:off x="1122264" y="2781691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24" name="Rectangle 4">
                  <a:extLst>
                    <a:ext uri="{FF2B5EF4-FFF2-40B4-BE49-F238E27FC236}">
                      <a16:creationId xmlns:a16="http://schemas.microsoft.com/office/drawing/2014/main" id="{76720859-E137-CCE9-F0D1-AC33D79D53A0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5" name="Rectangle 4">
                  <a:extLst>
                    <a:ext uri="{FF2B5EF4-FFF2-40B4-BE49-F238E27FC236}">
                      <a16:creationId xmlns:a16="http://schemas.microsoft.com/office/drawing/2014/main" id="{14C6DAFA-2E04-01AB-78CB-E28FEBE77026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1EA0A7C-B7AB-0EAA-9405-4CBC9DD4C1A9}"/>
                    </a:ext>
                  </a:extLst>
                </p:cNvPr>
                <p:cNvSpPr txBox="1"/>
                <p:nvPr/>
              </p:nvSpPr>
              <p:spPr>
                <a:xfrm>
                  <a:off x="936055" y="3233485"/>
                  <a:ext cx="2697640" cy="7035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Intro Lecture</a:t>
                  </a:r>
                </a:p>
              </p:txBody>
            </p:sp>
          </p:grpSp>
          <p:pic>
            <p:nvPicPr>
              <p:cNvPr id="28" name="Graphic 27" descr="Rocket outline">
                <a:extLst>
                  <a:ext uri="{FF2B5EF4-FFF2-40B4-BE49-F238E27FC236}">
                    <a16:creationId xmlns:a16="http://schemas.microsoft.com/office/drawing/2014/main" id="{EED1FB0C-5A87-CBB8-2E0F-3A0DBF1CF2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900083" y="3289216"/>
                <a:ext cx="542675" cy="542675"/>
              </a:xfrm>
              <a:prstGeom prst="rect">
                <a:avLst/>
              </a:prstGeom>
            </p:spPr>
          </p:pic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157A1EA6-FEB6-4433-C99B-9007B50731BC}"/>
                  </a:ext>
                </a:extLst>
              </p:cNvPr>
              <p:cNvGrpSpPr/>
              <p:nvPr/>
            </p:nvGrpSpPr>
            <p:grpSpPr>
              <a:xfrm>
                <a:off x="124060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96ABA67D-4A52-D437-DBDF-F21C26DD7AFD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777C53E4-4A4B-9AAF-A1A2-AA181D0809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E1541CAA-074A-7568-848A-ABAD5CB047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D618AFD7-058F-D26C-F47B-F7FC5E023F42}"/>
                  </a:ext>
                </a:extLst>
              </p:cNvPr>
              <p:cNvSpPr/>
              <p:nvPr/>
            </p:nvSpPr>
            <p:spPr>
              <a:xfrm>
                <a:off x="543336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B6F9AD54-ACE2-E6D6-4157-C4F664C38850}"/>
                  </a:ext>
                </a:extLst>
              </p:cNvPr>
              <p:cNvGrpSpPr/>
              <p:nvPr/>
            </p:nvGrpSpPr>
            <p:grpSpPr>
              <a:xfrm>
                <a:off x="489149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37" name="Rectangle 4">
                  <a:extLst>
                    <a:ext uri="{FF2B5EF4-FFF2-40B4-BE49-F238E27FC236}">
                      <a16:creationId xmlns:a16="http://schemas.microsoft.com/office/drawing/2014/main" id="{CE1E69F7-B36C-EA88-4250-2B7C1D250981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8" name="Rectangle 4">
                  <a:extLst>
                    <a:ext uri="{FF2B5EF4-FFF2-40B4-BE49-F238E27FC236}">
                      <a16:creationId xmlns:a16="http://schemas.microsoft.com/office/drawing/2014/main" id="{89066A06-6747-7455-7845-53ED3CEA6C9D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CD8362D-3ACA-C83F-D6C0-BBE9ECD67982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Resources Available</a:t>
                  </a:r>
                </a:p>
              </p:txBody>
            </p:sp>
          </p:grpSp>
          <p:pic>
            <p:nvPicPr>
              <p:cNvPr id="41" name="Graphic 40" descr="Presentation with media outline">
                <a:extLst>
                  <a:ext uri="{FF2B5EF4-FFF2-40B4-BE49-F238E27FC236}">
                    <a16:creationId xmlns:a16="http://schemas.microsoft.com/office/drawing/2014/main" id="{B971F362-15C0-0A2B-E03C-2948DACFB5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744785" y="3433684"/>
                <a:ext cx="470838" cy="470838"/>
              </a:xfrm>
              <a:prstGeom prst="rect">
                <a:avLst/>
              </a:prstGeom>
            </p:spPr>
          </p:pic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C7A67DF7-8ABA-2DC3-3FA7-8188BFB55D03}"/>
                  </a:ext>
                </a:extLst>
              </p:cNvPr>
              <p:cNvGrpSpPr/>
              <p:nvPr/>
            </p:nvGrpSpPr>
            <p:grpSpPr>
              <a:xfrm>
                <a:off x="49288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6B15C7CD-F234-DF9F-3AF6-3FA1551DD93D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Throughout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83BD9695-AE99-3609-C3B9-C9A96E9C60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6EF61DB6-7F67-5E2F-9DE5-3EB8F372FC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FF72F91D-8DA4-6B40-C9F8-791371D944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881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7337746-895F-2AB8-E49B-41D2D8E79578}"/>
                  </a:ext>
                </a:extLst>
              </p:cNvPr>
              <p:cNvSpPr/>
              <p:nvPr/>
            </p:nvSpPr>
            <p:spPr>
              <a:xfrm>
                <a:off x="915400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B949F7AD-62FC-BB4D-8927-A6D5C5512C47}"/>
                  </a:ext>
                </a:extLst>
              </p:cNvPr>
              <p:cNvGrpSpPr/>
              <p:nvPr/>
            </p:nvGrpSpPr>
            <p:grpSpPr>
              <a:xfrm>
                <a:off x="861213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52" name="Rectangle 4">
                  <a:extLst>
                    <a:ext uri="{FF2B5EF4-FFF2-40B4-BE49-F238E27FC236}">
                      <a16:creationId xmlns:a16="http://schemas.microsoft.com/office/drawing/2014/main" id="{82FD97A0-130C-2A6D-B938-44920BAA7D1F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3" name="Rectangle 4">
                  <a:extLst>
                    <a:ext uri="{FF2B5EF4-FFF2-40B4-BE49-F238E27FC236}">
                      <a16:creationId xmlns:a16="http://schemas.microsoft.com/office/drawing/2014/main" id="{13D5B796-DB7D-0A09-DAB8-F08166392928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DF0D36B0-5E0B-5278-7A29-2C11A59C47FF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Initial Planning and Research</a:t>
                  </a:r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81F739A-4B8B-8C54-B965-3719E467C33A}"/>
                  </a:ext>
                </a:extLst>
              </p:cNvPr>
              <p:cNvGrpSpPr/>
              <p:nvPr/>
            </p:nvGrpSpPr>
            <p:grpSpPr>
              <a:xfrm>
                <a:off x="86485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4A883E28-E7A4-AA82-E7DC-BA5A7FBCD928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Mid-End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17B9A084-7F4E-1618-5BD1-C07FC32FAC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59" name="Picture 58">
                  <a:extLst>
                    <a:ext uri="{FF2B5EF4-FFF2-40B4-BE49-F238E27FC236}">
                      <a16:creationId xmlns:a16="http://schemas.microsoft.com/office/drawing/2014/main" id="{BED3C563-1A11-9452-85E2-48AA8063F1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63" name="Graphic 62" descr="Pencil outline">
                <a:extLst>
                  <a:ext uri="{FF2B5EF4-FFF2-40B4-BE49-F238E27FC236}">
                    <a16:creationId xmlns:a16="http://schemas.microsoft.com/office/drawing/2014/main" id="{331D9804-D44B-F5A2-D583-C9BA7BF969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462460" y="3367361"/>
                <a:ext cx="476765" cy="476765"/>
              </a:xfrm>
              <a:prstGeom prst="rect">
                <a:avLst/>
              </a:prstGeom>
            </p:spPr>
          </p:pic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C3BD87BD-9737-6545-1A50-B965BE8B51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83586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CFEE177-CF0B-6736-6F0A-4307978B3898}"/>
                  </a:ext>
                </a:extLst>
              </p:cNvPr>
              <p:cNvSpPr/>
              <p:nvPr/>
            </p:nvSpPr>
            <p:spPr>
              <a:xfrm>
                <a:off x="12848767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FE098636-AF87-9D55-7F08-E73A2E21AE6B}"/>
                  </a:ext>
                </a:extLst>
              </p:cNvPr>
              <p:cNvGrpSpPr/>
              <p:nvPr/>
            </p:nvGrpSpPr>
            <p:grpSpPr>
              <a:xfrm>
                <a:off x="12306897" y="2801406"/>
                <a:ext cx="1998139" cy="1294618"/>
                <a:chOff x="162007" y="2631923"/>
                <a:chExt cx="3896140" cy="328813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67" name="Rectangle 4">
                  <a:extLst>
                    <a:ext uri="{FF2B5EF4-FFF2-40B4-BE49-F238E27FC236}">
                      <a16:creationId xmlns:a16="http://schemas.microsoft.com/office/drawing/2014/main" id="{1A257C01-AA7A-9965-588F-95695B3D9B75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8" name="Rectangle 4">
                  <a:extLst>
                    <a:ext uri="{FF2B5EF4-FFF2-40B4-BE49-F238E27FC236}">
                      <a16:creationId xmlns:a16="http://schemas.microsoft.com/office/drawing/2014/main" id="{1EDF0155-044B-8CC0-24AB-457C34822744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0E607518-4B7E-EDCB-AE14-8822525EAA4F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Write Script &amp; Storyboard</a:t>
                  </a: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6ECDC376-8844-6E60-82D2-BE900AF7FCFD}"/>
                  </a:ext>
                </a:extLst>
              </p:cNvPr>
              <p:cNvGrpSpPr/>
              <p:nvPr/>
            </p:nvGrpSpPr>
            <p:grpSpPr>
              <a:xfrm>
                <a:off x="1234032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66E396A1-B8D1-A973-18DB-6FAB2CE1C7A0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of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3FD41DCF-6EC0-EC32-B79C-9A6FEEA846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8D75765D-DF93-B059-5EBD-A1165AB1BF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46D2630C-8D92-8C8E-DD40-73C0EFEE0F24}"/>
                  </a:ext>
                </a:extLst>
              </p:cNvPr>
              <p:cNvGrpSpPr/>
              <p:nvPr/>
            </p:nvGrpSpPr>
            <p:grpSpPr>
              <a:xfrm>
                <a:off x="10731149" y="2895576"/>
                <a:ext cx="1570201" cy="2570606"/>
                <a:chOff x="162007" y="2631923"/>
                <a:chExt cx="3896140" cy="3288139"/>
              </a:xfrm>
            </p:grpSpPr>
            <p:sp>
              <p:nvSpPr>
                <p:cNvPr id="76" name="Rectangle 4">
                  <a:extLst>
                    <a:ext uri="{FF2B5EF4-FFF2-40B4-BE49-F238E27FC236}">
                      <a16:creationId xmlns:a16="http://schemas.microsoft.com/office/drawing/2014/main" id="{73D4A5B1-8661-AA3B-7389-217475FBF5D6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7" name="Rectangle 4">
                  <a:extLst>
                    <a:ext uri="{FF2B5EF4-FFF2-40B4-BE49-F238E27FC236}">
                      <a16:creationId xmlns:a16="http://schemas.microsoft.com/office/drawing/2014/main" id="{F3BB47CD-E9EA-9D21-8F7C-CABF06E94262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03E69F94-2B39-D20C-526E-D05E56C2A0FD}"/>
                    </a:ext>
                  </a:extLst>
                </p:cNvPr>
                <p:cNvSpPr txBox="1"/>
                <p:nvPr/>
              </p:nvSpPr>
              <p:spPr>
                <a:xfrm rot="21448335">
                  <a:off x="984034" y="2863099"/>
                  <a:ext cx="2697640" cy="267706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:r>
                    <a:rPr lang="en-GB" sz="1100" i="1" u="sng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To Do: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Watch Examples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Select a Nobel Prize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Establish Team Dynamic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Agree on Timeline</a:t>
                  </a:r>
                </a:p>
              </p:txBody>
            </p:sp>
          </p:grp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6114559F-84ED-673A-A1E2-A9898F7351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88978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9F789B63-3043-5E66-0A28-05229266BC98}"/>
                  </a:ext>
                </a:extLst>
              </p:cNvPr>
              <p:cNvSpPr/>
              <p:nvPr/>
            </p:nvSpPr>
            <p:spPr>
              <a:xfrm>
                <a:off x="1655415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D0FC8A65-4B5E-5460-0B16-83DC1CA63DFB}"/>
                  </a:ext>
                </a:extLst>
              </p:cNvPr>
              <p:cNvGrpSpPr/>
              <p:nvPr/>
            </p:nvGrpSpPr>
            <p:grpSpPr>
              <a:xfrm>
                <a:off x="16012289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82" name="Rectangle 4">
                  <a:extLst>
                    <a:ext uri="{FF2B5EF4-FFF2-40B4-BE49-F238E27FC236}">
                      <a16:creationId xmlns:a16="http://schemas.microsoft.com/office/drawing/2014/main" id="{9DE29541-7E11-92DE-87DA-C844DFFEC5A8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3" name="Rectangle 4">
                  <a:extLst>
                    <a:ext uri="{FF2B5EF4-FFF2-40B4-BE49-F238E27FC236}">
                      <a16:creationId xmlns:a16="http://schemas.microsoft.com/office/drawing/2014/main" id="{628DD9E6-E9D2-4754-C3FB-2ECF5E5F4D06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8DE6DA94-7864-F06E-61E5-539F857D7CC4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Record video and/or Animate</a:t>
                  </a:r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11BA4157-8137-4227-AA0E-983CB819ACC2}"/>
                  </a:ext>
                </a:extLst>
              </p:cNvPr>
              <p:cNvGrpSpPr/>
              <p:nvPr/>
            </p:nvGrpSpPr>
            <p:grpSpPr>
              <a:xfrm>
                <a:off x="16045960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46DAED3F-0A63-419D-EC1A-E2716C0BB291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D75D9BEB-91F0-5BFA-7A76-ECA85C0EDF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97CC8977-981D-946E-A6A2-99C4CC6402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95" name="Graphic 94" descr="Storytelling outline">
                <a:extLst>
                  <a:ext uri="{FF2B5EF4-FFF2-40B4-BE49-F238E27FC236}">
                    <a16:creationId xmlns:a16="http://schemas.microsoft.com/office/drawing/2014/main" id="{B922CDFB-3232-6C85-C479-A5A9F07EC3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3173907" y="3363515"/>
                <a:ext cx="519280" cy="519280"/>
              </a:xfrm>
              <a:prstGeom prst="rect">
                <a:avLst/>
              </a:prstGeom>
            </p:spPr>
          </p:pic>
          <p:pic>
            <p:nvPicPr>
              <p:cNvPr id="99" name="Graphic 98" descr="Video camera outline">
                <a:extLst>
                  <a:ext uri="{FF2B5EF4-FFF2-40B4-BE49-F238E27FC236}">
                    <a16:creationId xmlns:a16="http://schemas.microsoft.com/office/drawing/2014/main" id="{3BDED3EE-ECC3-65E2-5B47-F790631094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6846653" y="3308715"/>
                <a:ext cx="574080" cy="574080"/>
              </a:xfrm>
              <a:prstGeom prst="rect">
                <a:avLst/>
              </a:prstGeom>
            </p:spPr>
          </p:pic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DE196C31-A1D7-A452-1CC9-DB79379DE0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8978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80EBB92B-E620-669B-D062-A8FEE079B512}"/>
                  </a:ext>
                </a:extLst>
              </p:cNvPr>
              <p:cNvSpPr/>
              <p:nvPr/>
            </p:nvSpPr>
            <p:spPr>
              <a:xfrm>
                <a:off x="2025497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9205D159-A8C1-035C-C157-7D31F2A38277}"/>
                  </a:ext>
                </a:extLst>
              </p:cNvPr>
              <p:cNvGrpSpPr/>
              <p:nvPr/>
            </p:nvGrpSpPr>
            <p:grpSpPr>
              <a:xfrm>
                <a:off x="19713100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03" name="Rectangle 4">
                  <a:extLst>
                    <a:ext uri="{FF2B5EF4-FFF2-40B4-BE49-F238E27FC236}">
                      <a16:creationId xmlns:a16="http://schemas.microsoft.com/office/drawing/2014/main" id="{63A7FF7A-25FF-1D34-40C9-6C48DE4691AB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4" name="Rectangle 4">
                  <a:extLst>
                    <a:ext uri="{FF2B5EF4-FFF2-40B4-BE49-F238E27FC236}">
                      <a16:creationId xmlns:a16="http://schemas.microsoft.com/office/drawing/2014/main" id="{E3C0EA8B-A93C-CA4E-8F6B-3ABD22312779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2462C432-7937-F1C7-5046-CB827DDCBF0C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Voice Over &amp; Edit</a:t>
                  </a:r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7D4B25E9-7BFF-F98A-8255-F6DC72AD3045}"/>
                  </a:ext>
                </a:extLst>
              </p:cNvPr>
              <p:cNvGrpSpPr/>
              <p:nvPr/>
            </p:nvGrpSpPr>
            <p:grpSpPr>
              <a:xfrm>
                <a:off x="19746771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38648F62-9CFF-7B03-3B27-E695AD58F3AC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08" name="Picture 107">
                  <a:extLst>
                    <a:ext uri="{FF2B5EF4-FFF2-40B4-BE49-F238E27FC236}">
                      <a16:creationId xmlns:a16="http://schemas.microsoft.com/office/drawing/2014/main" id="{975954BA-4B02-F582-7750-0AAF0735E7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25ACE33F-E705-E363-2F12-967F171C46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12" name="Graphic 111" descr="Radio microphone outline">
                <a:extLst>
                  <a:ext uri="{FF2B5EF4-FFF2-40B4-BE49-F238E27FC236}">
                    <a16:creationId xmlns:a16="http://schemas.microsoft.com/office/drawing/2014/main" id="{74F28475-DB95-48BA-045D-A0FAD830A1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20588438" y="3368516"/>
                <a:ext cx="492132" cy="492132"/>
              </a:xfrm>
              <a:prstGeom prst="rect">
                <a:avLst/>
              </a:prstGeom>
            </p:spPr>
          </p:pic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3969DC41-9C14-EEA6-4EEF-AA20EED68A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0600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95D5C7FB-2469-5806-97C4-FF9DB9736022}"/>
                  </a:ext>
                </a:extLst>
              </p:cNvPr>
              <p:cNvSpPr/>
              <p:nvPr/>
            </p:nvSpPr>
            <p:spPr>
              <a:xfrm>
                <a:off x="23955781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62440918-A63D-253C-0472-FF4C8AA5D377}"/>
                  </a:ext>
                </a:extLst>
              </p:cNvPr>
              <p:cNvGrpSpPr/>
              <p:nvPr/>
            </p:nvGrpSpPr>
            <p:grpSpPr>
              <a:xfrm>
                <a:off x="23413911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16" name="Rectangle 4">
                  <a:extLst>
                    <a:ext uri="{FF2B5EF4-FFF2-40B4-BE49-F238E27FC236}">
                      <a16:creationId xmlns:a16="http://schemas.microsoft.com/office/drawing/2014/main" id="{31F56CCC-50C0-D49C-2F0F-661FE1B8A754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7" name="Rectangle 4">
                  <a:extLst>
                    <a:ext uri="{FF2B5EF4-FFF2-40B4-BE49-F238E27FC236}">
                      <a16:creationId xmlns:a16="http://schemas.microsoft.com/office/drawing/2014/main" id="{3E88E2DE-0777-97CE-FEDE-3794D23E8A3D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C6988E11-F6D6-47F2-AB4D-AD05DB39EFF0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Submit Work &amp; Peer Assess</a:t>
                  </a:r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B38959C8-BC5A-D566-3275-8EDB4232DDF6}"/>
                  </a:ext>
                </a:extLst>
              </p:cNvPr>
              <p:cNvGrpSpPr/>
              <p:nvPr/>
            </p:nvGrpSpPr>
            <p:grpSpPr>
              <a:xfrm>
                <a:off x="23447582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9DBC9BBE-B278-2083-EDDC-5487B2EC41E0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Early-mid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21" name="Picture 120">
                  <a:extLst>
                    <a:ext uri="{FF2B5EF4-FFF2-40B4-BE49-F238E27FC236}">
                      <a16:creationId xmlns:a16="http://schemas.microsoft.com/office/drawing/2014/main" id="{BC309B94-ABCA-0007-9ADE-9E82496EE0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22" name="Picture 121">
                  <a:extLst>
                    <a:ext uri="{FF2B5EF4-FFF2-40B4-BE49-F238E27FC236}">
                      <a16:creationId xmlns:a16="http://schemas.microsoft.com/office/drawing/2014/main" id="{992015DD-DB14-2BC8-2B5B-968D501360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25" name="Graphic 124" descr="Blockchain outline">
                <a:extLst>
                  <a:ext uri="{FF2B5EF4-FFF2-40B4-BE49-F238E27FC236}">
                    <a16:creationId xmlns:a16="http://schemas.microsoft.com/office/drawing/2014/main" id="{259AF34C-B8EC-4AA1-946A-2D655EFD63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24239475" y="3282283"/>
                <a:ext cx="574829" cy="574829"/>
              </a:xfrm>
              <a:prstGeom prst="rect">
                <a:avLst/>
              </a:prstGeom>
            </p:spPr>
          </p:pic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88D22C97-7DB9-A1F9-009A-A2EB9390F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77903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4F2E1AB1-F46A-B691-BCC6-51E529D4BEBB}"/>
                  </a:ext>
                </a:extLst>
              </p:cNvPr>
              <p:cNvSpPr/>
              <p:nvPr/>
            </p:nvSpPr>
            <p:spPr>
              <a:xfrm>
                <a:off x="27643084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3B20D18D-E979-7B35-1007-617E3F00EA4F}"/>
                  </a:ext>
                </a:extLst>
              </p:cNvPr>
              <p:cNvGrpSpPr/>
              <p:nvPr/>
            </p:nvGrpSpPr>
            <p:grpSpPr>
              <a:xfrm>
                <a:off x="27101214" y="2797898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29" name="Rectangle 4">
                  <a:extLst>
                    <a:ext uri="{FF2B5EF4-FFF2-40B4-BE49-F238E27FC236}">
                      <a16:creationId xmlns:a16="http://schemas.microsoft.com/office/drawing/2014/main" id="{C766C78E-5F9A-E5ED-296D-13ADCED19EBA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0" name="Rectangle 4">
                  <a:extLst>
                    <a:ext uri="{FF2B5EF4-FFF2-40B4-BE49-F238E27FC236}">
                      <a16:creationId xmlns:a16="http://schemas.microsoft.com/office/drawing/2014/main" id="{439123B3-0B46-5EE3-05B0-B7EF5570DFC2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5E43617F-9226-AD52-DFB0-D700E27E5449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Feedback &amp; Grades</a:t>
                  </a:r>
                </a:p>
              </p:txBody>
            </p: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51984964-1BDE-2E39-09D7-7071D2608386}"/>
                  </a:ext>
                </a:extLst>
              </p:cNvPr>
              <p:cNvGrpSpPr/>
              <p:nvPr/>
            </p:nvGrpSpPr>
            <p:grpSpPr>
              <a:xfrm>
                <a:off x="27134885" y="5371709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51FA4FCF-C68B-5463-D05C-7BF967A6F90E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 Term 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34" name="Picture 133">
                  <a:extLst>
                    <a:ext uri="{FF2B5EF4-FFF2-40B4-BE49-F238E27FC236}">
                      <a16:creationId xmlns:a16="http://schemas.microsoft.com/office/drawing/2014/main" id="{D9B18FB8-01F2-1BC1-1705-F99820DF6D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35" name="Picture 134">
                  <a:extLst>
                    <a:ext uri="{FF2B5EF4-FFF2-40B4-BE49-F238E27FC236}">
                      <a16:creationId xmlns:a16="http://schemas.microsoft.com/office/drawing/2014/main" id="{0E5F8074-B191-A29F-457F-E27BE6A19C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38" name="Graphic 137" descr="Clipboard Ticked outline">
                <a:extLst>
                  <a:ext uri="{FF2B5EF4-FFF2-40B4-BE49-F238E27FC236}">
                    <a16:creationId xmlns:a16="http://schemas.microsoft.com/office/drawing/2014/main" id="{9A2E5980-3B61-3FB0-022C-FEB0E8E167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27973441" y="3363516"/>
                <a:ext cx="498456" cy="498456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01E62B-064D-6DD0-9A7B-C8E1471E4D8E}"/>
                </a:ext>
              </a:extLst>
            </p:cNvPr>
            <p:cNvSpPr/>
            <p:nvPr/>
          </p:nvSpPr>
          <p:spPr>
            <a:xfrm>
              <a:off x="-1666400" y="2667000"/>
              <a:ext cx="1387000" cy="4191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625033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7DED8-0BAC-DCCB-7152-E3EC3CDB4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B23A3DD-A377-A156-0505-C6ED774A8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FCD43A9-8B54-EC7F-0940-B721711BCCBA}"/>
              </a:ext>
            </a:extLst>
          </p:cNvPr>
          <p:cNvGrpSpPr/>
          <p:nvPr/>
        </p:nvGrpSpPr>
        <p:grpSpPr>
          <a:xfrm>
            <a:off x="329200" y="135405"/>
            <a:ext cx="11369727" cy="1697054"/>
            <a:chOff x="329200" y="135405"/>
            <a:chExt cx="11369727" cy="169705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A9A0CDD-EC8A-3CE1-70EA-B9A94B4BDE37}"/>
                </a:ext>
              </a:extLst>
            </p:cNvPr>
            <p:cNvSpPr/>
            <p:nvPr/>
          </p:nvSpPr>
          <p:spPr>
            <a:xfrm>
              <a:off x="737404" y="400051"/>
              <a:ext cx="10717192" cy="143240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b="0" i="0" u="none" strike="noStrike" dirty="0">
                  <a:solidFill>
                    <a:srgbClr val="000000"/>
                  </a:solidFill>
                  <a:effectLst/>
                  <a:latin typeface="Aptos" panose="020B0004020202020204" pitchFamily="34" charset="0"/>
                </a:rPr>
                <a:t>Students’ Timeline</a:t>
              </a:r>
              <a:endParaRPr lang="en-GB" sz="160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0064006-5B43-EC48-E091-1BA348E3C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82519" y="205626"/>
              <a:ext cx="816408" cy="7679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9A4F8C4-156D-4DE2-FC40-4AEF4F80E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9200" y="135405"/>
              <a:ext cx="816408" cy="76793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3DE2510-0B14-772D-C816-EF0693B589C3}"/>
              </a:ext>
            </a:extLst>
          </p:cNvPr>
          <p:cNvGrpSpPr/>
          <p:nvPr/>
        </p:nvGrpSpPr>
        <p:grpSpPr>
          <a:xfrm>
            <a:off x="-19777774" y="2667000"/>
            <a:ext cx="30660293" cy="4191000"/>
            <a:chOff x="-1666400" y="2667000"/>
            <a:chExt cx="30660293" cy="4191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90570B4-FA3F-7E61-198C-B0231DE66809}"/>
                </a:ext>
              </a:extLst>
            </p:cNvPr>
            <p:cNvGrpSpPr/>
            <p:nvPr/>
          </p:nvGrpSpPr>
          <p:grpSpPr>
            <a:xfrm>
              <a:off x="1016804" y="2939243"/>
              <a:ext cx="27977089" cy="3167572"/>
              <a:chOff x="1122264" y="2781691"/>
              <a:chExt cx="27977089" cy="3167572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70D10E2-2301-D7A1-0A54-F9F754410B2E}"/>
                  </a:ext>
                </a:extLst>
              </p:cNvPr>
              <p:cNvSpPr/>
              <p:nvPr/>
            </p:nvSpPr>
            <p:spPr>
              <a:xfrm>
                <a:off x="175377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09E3030-36ED-04D3-4197-5DBFBA5FCC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8179" y="4696759"/>
                <a:ext cx="2765181" cy="11877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B5192E5B-4E65-AFAC-705F-F4597C9D3F6A}"/>
                  </a:ext>
                </a:extLst>
              </p:cNvPr>
              <p:cNvGrpSpPr/>
              <p:nvPr/>
            </p:nvGrpSpPr>
            <p:grpSpPr>
              <a:xfrm>
                <a:off x="1122264" y="2781691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24" name="Rectangle 4">
                  <a:extLst>
                    <a:ext uri="{FF2B5EF4-FFF2-40B4-BE49-F238E27FC236}">
                      <a16:creationId xmlns:a16="http://schemas.microsoft.com/office/drawing/2014/main" id="{487E63F2-006B-A110-4DB6-884F03A178A2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5" name="Rectangle 4">
                  <a:extLst>
                    <a:ext uri="{FF2B5EF4-FFF2-40B4-BE49-F238E27FC236}">
                      <a16:creationId xmlns:a16="http://schemas.microsoft.com/office/drawing/2014/main" id="{1BDC80D9-186C-59EC-BBE5-A5F259C18C7C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0CFE82A-E4E5-8728-D4C8-27A6ED855B6E}"/>
                    </a:ext>
                  </a:extLst>
                </p:cNvPr>
                <p:cNvSpPr txBox="1"/>
                <p:nvPr/>
              </p:nvSpPr>
              <p:spPr>
                <a:xfrm>
                  <a:off x="936055" y="3233485"/>
                  <a:ext cx="2697640" cy="7035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Intro Lecture</a:t>
                  </a:r>
                </a:p>
              </p:txBody>
            </p:sp>
          </p:grpSp>
          <p:pic>
            <p:nvPicPr>
              <p:cNvPr id="28" name="Graphic 27" descr="Rocket outline">
                <a:extLst>
                  <a:ext uri="{FF2B5EF4-FFF2-40B4-BE49-F238E27FC236}">
                    <a16:creationId xmlns:a16="http://schemas.microsoft.com/office/drawing/2014/main" id="{8D471F3C-F8F7-CD95-9E57-A4C2FA20F9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900083" y="3289216"/>
                <a:ext cx="542675" cy="542675"/>
              </a:xfrm>
              <a:prstGeom prst="rect">
                <a:avLst/>
              </a:prstGeom>
            </p:spPr>
          </p:pic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D6CDAF67-E0EA-6AC0-B02B-3FD4C580940A}"/>
                  </a:ext>
                </a:extLst>
              </p:cNvPr>
              <p:cNvGrpSpPr/>
              <p:nvPr/>
            </p:nvGrpSpPr>
            <p:grpSpPr>
              <a:xfrm>
                <a:off x="124060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35A865D9-D730-7C48-B70A-10CCFA000CAF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8BD1C589-8F20-EBA0-349C-267136FF12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2D5EE02A-0E16-6D7D-C399-CCD912B94E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17196FF-FD77-E091-C14A-CF0403BF7EDA}"/>
                  </a:ext>
                </a:extLst>
              </p:cNvPr>
              <p:cNvSpPr/>
              <p:nvPr/>
            </p:nvSpPr>
            <p:spPr>
              <a:xfrm>
                <a:off x="543336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8051BE1-B5B5-D96F-49AF-FD251362111B}"/>
                  </a:ext>
                </a:extLst>
              </p:cNvPr>
              <p:cNvGrpSpPr/>
              <p:nvPr/>
            </p:nvGrpSpPr>
            <p:grpSpPr>
              <a:xfrm>
                <a:off x="489149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37" name="Rectangle 4">
                  <a:extLst>
                    <a:ext uri="{FF2B5EF4-FFF2-40B4-BE49-F238E27FC236}">
                      <a16:creationId xmlns:a16="http://schemas.microsoft.com/office/drawing/2014/main" id="{FDB8A025-4E46-CAD9-32E8-901A1E80C9B5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8" name="Rectangle 4">
                  <a:extLst>
                    <a:ext uri="{FF2B5EF4-FFF2-40B4-BE49-F238E27FC236}">
                      <a16:creationId xmlns:a16="http://schemas.microsoft.com/office/drawing/2014/main" id="{AE927F1C-EE70-C6DD-A120-A3640D5AF0AC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DF98374A-76C7-5404-EC40-FC206C1FB88A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Resources Available</a:t>
                  </a:r>
                </a:p>
              </p:txBody>
            </p:sp>
          </p:grpSp>
          <p:pic>
            <p:nvPicPr>
              <p:cNvPr id="41" name="Graphic 40" descr="Presentation with media outline">
                <a:extLst>
                  <a:ext uri="{FF2B5EF4-FFF2-40B4-BE49-F238E27FC236}">
                    <a16:creationId xmlns:a16="http://schemas.microsoft.com/office/drawing/2014/main" id="{96B288FA-77F1-6E63-1EEE-3D4A4FAD46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5744785" y="3433684"/>
                <a:ext cx="470838" cy="470838"/>
              </a:xfrm>
              <a:prstGeom prst="rect">
                <a:avLst/>
              </a:prstGeom>
            </p:spPr>
          </p:pic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2B71BF4D-C9A2-E860-C922-0E6A03F6F612}"/>
                  </a:ext>
                </a:extLst>
              </p:cNvPr>
              <p:cNvGrpSpPr/>
              <p:nvPr/>
            </p:nvGrpSpPr>
            <p:grpSpPr>
              <a:xfrm>
                <a:off x="49288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32172E8B-C847-24D1-FF12-598929BF7A91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Throughout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0850156A-1978-AAA3-13E8-1D06338227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B40155A7-0B89-F63F-93A0-13B4DA5516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8395F7A-1B37-17F2-298B-AE4EF3535B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881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EA63EC8C-7661-72CD-A43F-D27B9B337546}"/>
                  </a:ext>
                </a:extLst>
              </p:cNvPr>
              <p:cNvSpPr/>
              <p:nvPr/>
            </p:nvSpPr>
            <p:spPr>
              <a:xfrm>
                <a:off x="915400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CB4BE24D-3C90-BDFD-4F81-7450569D9022}"/>
                  </a:ext>
                </a:extLst>
              </p:cNvPr>
              <p:cNvGrpSpPr/>
              <p:nvPr/>
            </p:nvGrpSpPr>
            <p:grpSpPr>
              <a:xfrm>
                <a:off x="8612130" y="2805252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52" name="Rectangle 4">
                  <a:extLst>
                    <a:ext uri="{FF2B5EF4-FFF2-40B4-BE49-F238E27FC236}">
                      <a16:creationId xmlns:a16="http://schemas.microsoft.com/office/drawing/2014/main" id="{3B0E9DB5-955D-874F-6555-625390C8F361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3" name="Rectangle 4">
                  <a:extLst>
                    <a:ext uri="{FF2B5EF4-FFF2-40B4-BE49-F238E27FC236}">
                      <a16:creationId xmlns:a16="http://schemas.microsoft.com/office/drawing/2014/main" id="{3E7799C8-ACA8-B721-F43D-92BD5A94F4AA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BB070C3F-E24C-B674-8B7B-1702CE001070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Initial Planning and Research</a:t>
                  </a:r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C4497905-B1A4-30B2-69D2-A1F324443FAF}"/>
                  </a:ext>
                </a:extLst>
              </p:cNvPr>
              <p:cNvGrpSpPr/>
              <p:nvPr/>
            </p:nvGrpSpPr>
            <p:grpSpPr>
              <a:xfrm>
                <a:off x="8648598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0A48F2B1-FE39-B17C-8192-EC57C2E0B4AD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Mid-End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62C076A5-8744-AD27-C687-0E2CFA57DA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59" name="Picture 58">
                  <a:extLst>
                    <a:ext uri="{FF2B5EF4-FFF2-40B4-BE49-F238E27FC236}">
                      <a16:creationId xmlns:a16="http://schemas.microsoft.com/office/drawing/2014/main" id="{D30D058A-9448-6193-FC7E-22AE82CE9F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63" name="Graphic 62" descr="Pencil outline">
                <a:extLst>
                  <a:ext uri="{FF2B5EF4-FFF2-40B4-BE49-F238E27FC236}">
                    <a16:creationId xmlns:a16="http://schemas.microsoft.com/office/drawing/2014/main" id="{BA36CC5A-29FA-BA92-F24B-ED17496547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462460" y="3367361"/>
                <a:ext cx="476765" cy="476765"/>
              </a:xfrm>
              <a:prstGeom prst="rect">
                <a:avLst/>
              </a:prstGeom>
            </p:spPr>
          </p:pic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B0CC8780-4C61-2039-C3BC-45DBDF0648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83586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A7CDA006-C095-F24B-1D68-317F79B4A001}"/>
                  </a:ext>
                </a:extLst>
              </p:cNvPr>
              <p:cNvSpPr/>
              <p:nvPr/>
            </p:nvSpPr>
            <p:spPr>
              <a:xfrm>
                <a:off x="12848767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B65942E-3E7E-BB9E-1118-16CA74AF9A75}"/>
                  </a:ext>
                </a:extLst>
              </p:cNvPr>
              <p:cNvGrpSpPr/>
              <p:nvPr/>
            </p:nvGrpSpPr>
            <p:grpSpPr>
              <a:xfrm>
                <a:off x="12306897" y="2801406"/>
                <a:ext cx="1998139" cy="1294618"/>
                <a:chOff x="162007" y="2631923"/>
                <a:chExt cx="3896140" cy="328813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67" name="Rectangle 4">
                  <a:extLst>
                    <a:ext uri="{FF2B5EF4-FFF2-40B4-BE49-F238E27FC236}">
                      <a16:creationId xmlns:a16="http://schemas.microsoft.com/office/drawing/2014/main" id="{ABB5DCB2-52AF-DE91-F7FE-A1DCE4128899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8" name="Rectangle 4">
                  <a:extLst>
                    <a:ext uri="{FF2B5EF4-FFF2-40B4-BE49-F238E27FC236}">
                      <a16:creationId xmlns:a16="http://schemas.microsoft.com/office/drawing/2014/main" id="{1F6FA626-845C-D64E-DA2C-D6842DF27070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grpFill/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5285BB75-3F9B-70BE-C2DD-03E4927C9403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Write Script &amp; Storyboard</a:t>
                  </a:r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B251E36F-936E-CD57-2D86-DB500CA7B223}"/>
                  </a:ext>
                </a:extLst>
              </p:cNvPr>
              <p:cNvGrpSpPr/>
              <p:nvPr/>
            </p:nvGrpSpPr>
            <p:grpSpPr>
              <a:xfrm>
                <a:off x="12340325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79174E15-98A7-21D5-B42F-5BAC4B76A59D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of Term 1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8424D45C-3F43-F940-36CE-3C99E9286F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D1186949-D9CA-362A-2B0E-C1FCB84EBC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D6F2535E-C5B0-6453-7591-DFFF6A1D6252}"/>
                  </a:ext>
                </a:extLst>
              </p:cNvPr>
              <p:cNvGrpSpPr/>
              <p:nvPr/>
            </p:nvGrpSpPr>
            <p:grpSpPr>
              <a:xfrm>
                <a:off x="10731149" y="2895576"/>
                <a:ext cx="1570201" cy="2570606"/>
                <a:chOff x="162007" y="2631923"/>
                <a:chExt cx="3896140" cy="3288139"/>
              </a:xfrm>
            </p:grpSpPr>
            <p:sp>
              <p:nvSpPr>
                <p:cNvPr id="76" name="Rectangle 4">
                  <a:extLst>
                    <a:ext uri="{FF2B5EF4-FFF2-40B4-BE49-F238E27FC236}">
                      <a16:creationId xmlns:a16="http://schemas.microsoft.com/office/drawing/2014/main" id="{02685C44-C668-87EC-06EA-BC9CC322C4E0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7" name="Rectangle 4">
                  <a:extLst>
                    <a:ext uri="{FF2B5EF4-FFF2-40B4-BE49-F238E27FC236}">
                      <a16:creationId xmlns:a16="http://schemas.microsoft.com/office/drawing/2014/main" id="{5FFD66C7-2AB6-05AA-0B2E-D8450F5DFEFE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36E1B062-DB60-87A9-0F66-6922943005D5}"/>
                    </a:ext>
                  </a:extLst>
                </p:cNvPr>
                <p:cNvSpPr txBox="1"/>
                <p:nvPr/>
              </p:nvSpPr>
              <p:spPr>
                <a:xfrm rot="21448335">
                  <a:off x="984034" y="2863099"/>
                  <a:ext cx="2697640" cy="267706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:r>
                    <a:rPr lang="en-GB" sz="1100" i="1" u="sng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To Do: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Watch Examples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Select a Nobel Prize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Establish Team Dynamic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GB" sz="1100" i="1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⊠ Agree on Timeline</a:t>
                  </a:r>
                </a:p>
              </p:txBody>
            </p:sp>
          </p:grp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3336BB05-C1F2-00EF-66E9-D50696C09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88978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4275A251-43EF-D19C-3ABA-8FB210C6B8D3}"/>
                  </a:ext>
                </a:extLst>
              </p:cNvPr>
              <p:cNvSpPr/>
              <p:nvPr/>
            </p:nvSpPr>
            <p:spPr>
              <a:xfrm>
                <a:off x="16554159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F8EA968E-7329-3673-F3ED-AE97B5C375F1}"/>
                  </a:ext>
                </a:extLst>
              </p:cNvPr>
              <p:cNvGrpSpPr/>
              <p:nvPr/>
            </p:nvGrpSpPr>
            <p:grpSpPr>
              <a:xfrm>
                <a:off x="16012289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82" name="Rectangle 4">
                  <a:extLst>
                    <a:ext uri="{FF2B5EF4-FFF2-40B4-BE49-F238E27FC236}">
                      <a16:creationId xmlns:a16="http://schemas.microsoft.com/office/drawing/2014/main" id="{35715F21-3492-3EF4-9E69-D71B6BBF309F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3" name="Rectangle 4">
                  <a:extLst>
                    <a:ext uri="{FF2B5EF4-FFF2-40B4-BE49-F238E27FC236}">
                      <a16:creationId xmlns:a16="http://schemas.microsoft.com/office/drawing/2014/main" id="{62242CC8-DCF7-A34A-F8AE-E861779B1CD9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825CB404-F2DD-4D11-D2F7-2E1A77B4CCF5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Record video and/or Animate</a:t>
                  </a:r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BC9BB36F-A18A-0F94-F1BA-963C6B99FD3A}"/>
                  </a:ext>
                </a:extLst>
              </p:cNvPr>
              <p:cNvGrpSpPr/>
              <p:nvPr/>
            </p:nvGrpSpPr>
            <p:grpSpPr>
              <a:xfrm>
                <a:off x="16045960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DF66E6C9-CE6E-5BE4-5A87-DFA87F2D6F2D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B10CD7F7-369D-1D32-1A46-7B9E0A4785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D37951A4-C707-8E49-05A9-A7482B3F66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95" name="Graphic 94" descr="Storytelling outline">
                <a:extLst>
                  <a:ext uri="{FF2B5EF4-FFF2-40B4-BE49-F238E27FC236}">
                    <a16:creationId xmlns:a16="http://schemas.microsoft.com/office/drawing/2014/main" id="{2FE242F7-CAC3-01B0-837C-1AA99C9F50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3173907" y="3363515"/>
                <a:ext cx="519280" cy="519280"/>
              </a:xfrm>
              <a:prstGeom prst="rect">
                <a:avLst/>
              </a:prstGeom>
            </p:spPr>
          </p:pic>
          <p:pic>
            <p:nvPicPr>
              <p:cNvPr id="99" name="Graphic 98" descr="Video camera outline">
                <a:extLst>
                  <a:ext uri="{FF2B5EF4-FFF2-40B4-BE49-F238E27FC236}">
                    <a16:creationId xmlns:a16="http://schemas.microsoft.com/office/drawing/2014/main" id="{752D8E93-C781-F0D9-5FA0-E354D54532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6846653" y="3308715"/>
                <a:ext cx="574080" cy="574080"/>
              </a:xfrm>
              <a:prstGeom prst="rect">
                <a:avLst/>
              </a:prstGeom>
            </p:spPr>
          </p:pic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37900BED-24A6-EE97-D970-04E6B5F134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89789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1892FCB4-E1E6-FCC5-5927-D4032197A1B9}"/>
                  </a:ext>
                </a:extLst>
              </p:cNvPr>
              <p:cNvSpPr/>
              <p:nvPr/>
            </p:nvSpPr>
            <p:spPr>
              <a:xfrm>
                <a:off x="20254970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125BD381-5E17-B9EE-A7DE-A93E85D230FA}"/>
                  </a:ext>
                </a:extLst>
              </p:cNvPr>
              <p:cNvGrpSpPr/>
              <p:nvPr/>
            </p:nvGrpSpPr>
            <p:grpSpPr>
              <a:xfrm>
                <a:off x="19713100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03" name="Rectangle 4">
                  <a:extLst>
                    <a:ext uri="{FF2B5EF4-FFF2-40B4-BE49-F238E27FC236}">
                      <a16:creationId xmlns:a16="http://schemas.microsoft.com/office/drawing/2014/main" id="{299E22EC-5433-A228-62A3-CAF8D66F2DE4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4" name="Rectangle 4">
                  <a:extLst>
                    <a:ext uri="{FF2B5EF4-FFF2-40B4-BE49-F238E27FC236}">
                      <a16:creationId xmlns:a16="http://schemas.microsoft.com/office/drawing/2014/main" id="{F54E3CA5-C39A-224F-856F-312166F6761B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36D1246B-E7A6-2FC0-D834-3F7E59F22558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Voice Over &amp; Edit</a:t>
                  </a:r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DB62C94C-A2E6-D40A-2675-C483612B2697}"/>
                  </a:ext>
                </a:extLst>
              </p:cNvPr>
              <p:cNvGrpSpPr/>
              <p:nvPr/>
            </p:nvGrpSpPr>
            <p:grpSpPr>
              <a:xfrm>
                <a:off x="19746771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BBC655C1-0F7A-6667-5218-4E577B5877C1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End T1 / Early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08" name="Picture 107">
                  <a:extLst>
                    <a:ext uri="{FF2B5EF4-FFF2-40B4-BE49-F238E27FC236}">
                      <a16:creationId xmlns:a16="http://schemas.microsoft.com/office/drawing/2014/main" id="{7DCE6A38-C033-58EC-2A52-6512D1B7AD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99C58C9F-DA38-4936-006C-0907B60454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12" name="Graphic 111" descr="Radio microphone outline">
                <a:extLst>
                  <a:ext uri="{FF2B5EF4-FFF2-40B4-BE49-F238E27FC236}">
                    <a16:creationId xmlns:a16="http://schemas.microsoft.com/office/drawing/2014/main" id="{845FF96D-BB5D-CCAD-B75D-FF65593FE2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20588438" y="3368516"/>
                <a:ext cx="492132" cy="492132"/>
              </a:xfrm>
              <a:prstGeom prst="rect">
                <a:avLst/>
              </a:prstGeom>
            </p:spPr>
          </p:pic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DD284E6C-7346-3961-3175-7A8A635EC4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0600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C7E61845-9B36-FE39-A899-070EDA880742}"/>
                  </a:ext>
                </a:extLst>
              </p:cNvPr>
              <p:cNvSpPr/>
              <p:nvPr/>
            </p:nvSpPr>
            <p:spPr>
              <a:xfrm>
                <a:off x="23955781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9CB19A1C-8E93-7B11-DE3F-80969B61771B}"/>
                  </a:ext>
                </a:extLst>
              </p:cNvPr>
              <p:cNvGrpSpPr/>
              <p:nvPr/>
            </p:nvGrpSpPr>
            <p:grpSpPr>
              <a:xfrm>
                <a:off x="23413911" y="2801406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16" name="Rectangle 4">
                  <a:extLst>
                    <a:ext uri="{FF2B5EF4-FFF2-40B4-BE49-F238E27FC236}">
                      <a16:creationId xmlns:a16="http://schemas.microsoft.com/office/drawing/2014/main" id="{539144F7-88CB-CACA-6451-12D1F5997E67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7" name="Rectangle 4">
                  <a:extLst>
                    <a:ext uri="{FF2B5EF4-FFF2-40B4-BE49-F238E27FC236}">
                      <a16:creationId xmlns:a16="http://schemas.microsoft.com/office/drawing/2014/main" id="{B1164394-3264-D134-74EE-7B7110E2D3CC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F7536FC1-F71B-353D-7EEF-57F7EB38041C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Submit Work &amp; Peer Assess</a:t>
                  </a:r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083D3F23-0EC7-526F-BE2C-2298AFB4953F}"/>
                  </a:ext>
                </a:extLst>
              </p:cNvPr>
              <p:cNvGrpSpPr/>
              <p:nvPr/>
            </p:nvGrpSpPr>
            <p:grpSpPr>
              <a:xfrm>
                <a:off x="23447582" y="5375217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4420324A-3A6A-9B69-201C-C2DA5644DBD5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Early-mid T2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21" name="Picture 120">
                  <a:extLst>
                    <a:ext uri="{FF2B5EF4-FFF2-40B4-BE49-F238E27FC236}">
                      <a16:creationId xmlns:a16="http://schemas.microsoft.com/office/drawing/2014/main" id="{EEC6BCFA-419D-D202-9057-C27AA83D24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22" name="Picture 121">
                  <a:extLst>
                    <a:ext uri="{FF2B5EF4-FFF2-40B4-BE49-F238E27FC236}">
                      <a16:creationId xmlns:a16="http://schemas.microsoft.com/office/drawing/2014/main" id="{C2E093C6-74E7-19A1-F8E4-9A55DB730E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25" name="Graphic 124" descr="Blockchain outline">
                <a:extLst>
                  <a:ext uri="{FF2B5EF4-FFF2-40B4-BE49-F238E27FC236}">
                    <a16:creationId xmlns:a16="http://schemas.microsoft.com/office/drawing/2014/main" id="{5E49471F-426D-C5B3-5589-439505F303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24239475" y="3282283"/>
                <a:ext cx="574829" cy="574829"/>
              </a:xfrm>
              <a:prstGeom prst="rect">
                <a:avLst/>
              </a:prstGeom>
            </p:spPr>
          </p:pic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84DF4D71-1341-052C-2FF7-13070A874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77903" y="4696759"/>
                <a:ext cx="2765181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AC66195F-4356-8664-1C62-5E8C313D387D}"/>
                  </a:ext>
                </a:extLst>
              </p:cNvPr>
              <p:cNvSpPr/>
              <p:nvPr/>
            </p:nvSpPr>
            <p:spPr>
              <a:xfrm>
                <a:off x="27643084" y="4239559"/>
                <a:ext cx="914400" cy="914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23F8DDC5-5049-9795-32C6-2220778CC31F}"/>
                  </a:ext>
                </a:extLst>
              </p:cNvPr>
              <p:cNvGrpSpPr/>
              <p:nvPr/>
            </p:nvGrpSpPr>
            <p:grpSpPr>
              <a:xfrm>
                <a:off x="27101214" y="2797898"/>
                <a:ext cx="1998139" cy="1294618"/>
                <a:chOff x="162007" y="2631923"/>
                <a:chExt cx="3896140" cy="3288139"/>
              </a:xfrm>
            </p:grpSpPr>
            <p:sp>
              <p:nvSpPr>
                <p:cNvPr id="129" name="Rectangle 4">
                  <a:extLst>
                    <a:ext uri="{FF2B5EF4-FFF2-40B4-BE49-F238E27FC236}">
                      <a16:creationId xmlns:a16="http://schemas.microsoft.com/office/drawing/2014/main" id="{FA7F3926-7DA4-15E6-D9E9-B63117F5F054}"/>
                    </a:ext>
                  </a:extLst>
                </p:cNvPr>
                <p:cNvSpPr/>
                <p:nvPr/>
              </p:nvSpPr>
              <p:spPr>
                <a:xfrm flipH="1">
                  <a:off x="162007" y="2700674"/>
                  <a:ext cx="3404312" cy="3219388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04312"/>
                    <a:gd name="connsiteY0" fmla="*/ 7298 h 2922105"/>
                    <a:gd name="connsiteX1" fmla="*/ 2907355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0411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  <a:gd name="connsiteX0" fmla="*/ 0 w 3404312"/>
                    <a:gd name="connsiteY0" fmla="*/ 7298 h 2922105"/>
                    <a:gd name="connsiteX1" fmla="*/ 2892607 w 3404312"/>
                    <a:gd name="connsiteY1" fmla="*/ 0 h 2922105"/>
                    <a:gd name="connsiteX2" fmla="*/ 3404312 w 3404312"/>
                    <a:gd name="connsiteY2" fmla="*/ 2862469 h 2922105"/>
                    <a:gd name="connsiteX3" fmla="*/ 462331 w 3404312"/>
                    <a:gd name="connsiteY3" fmla="*/ 2922105 h 2922105"/>
                    <a:gd name="connsiteX4" fmla="*/ 0 w 3404312"/>
                    <a:gd name="connsiteY4" fmla="*/ 7298 h 292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4312" h="2922105">
                      <a:moveTo>
                        <a:pt x="0" y="7298"/>
                      </a:moveTo>
                      <a:lnTo>
                        <a:pt x="2892607" y="0"/>
                      </a:lnTo>
                      <a:cubicBezTo>
                        <a:pt x="3005250" y="980661"/>
                        <a:pt x="3033252" y="1961321"/>
                        <a:pt x="3404312" y="2862469"/>
                      </a:cubicBezTo>
                      <a:lnTo>
                        <a:pt x="462331" y="2922105"/>
                      </a:lnTo>
                      <a:cubicBezTo>
                        <a:pt x="137653" y="2113723"/>
                        <a:pt x="304801" y="1014463"/>
                        <a:pt x="0" y="729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29784"/>
                      </a:schemeClr>
                    </a:gs>
                    <a:gs pos="100000">
                      <a:schemeClr val="tx1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0" name="Rectangle 4">
                  <a:extLst>
                    <a:ext uri="{FF2B5EF4-FFF2-40B4-BE49-F238E27FC236}">
                      <a16:creationId xmlns:a16="http://schemas.microsoft.com/office/drawing/2014/main" id="{7DF449BF-0331-C804-A0BC-95B3B49786E5}"/>
                    </a:ext>
                  </a:extLst>
                </p:cNvPr>
                <p:cNvSpPr/>
                <p:nvPr/>
              </p:nvSpPr>
              <p:spPr>
                <a:xfrm>
                  <a:off x="639086" y="2631923"/>
                  <a:ext cx="3419061" cy="2981740"/>
                </a:xfrm>
                <a:custGeom>
                  <a:avLst/>
                  <a:gdLst>
                    <a:gd name="connsiteX0" fmla="*/ 0 w 2961861"/>
                    <a:gd name="connsiteY0" fmla="*/ 0 h 2922104"/>
                    <a:gd name="connsiteX1" fmla="*/ 2961861 w 2961861"/>
                    <a:gd name="connsiteY1" fmla="*/ 0 h 2922104"/>
                    <a:gd name="connsiteX2" fmla="*/ 2961861 w 2961861"/>
                    <a:gd name="connsiteY2" fmla="*/ 2922104 h 2922104"/>
                    <a:gd name="connsiteX3" fmla="*/ 0 w 2961861"/>
                    <a:gd name="connsiteY3" fmla="*/ 2922104 h 2922104"/>
                    <a:gd name="connsiteX4" fmla="*/ 0 w 2961861"/>
                    <a:gd name="connsiteY4" fmla="*/ 0 h 2922104"/>
                    <a:gd name="connsiteX0" fmla="*/ 0 w 3359426"/>
                    <a:gd name="connsiteY0" fmla="*/ 0 h 2922104"/>
                    <a:gd name="connsiteX1" fmla="*/ 2961861 w 3359426"/>
                    <a:gd name="connsiteY1" fmla="*/ 0 h 2922104"/>
                    <a:gd name="connsiteX2" fmla="*/ 3359426 w 3359426"/>
                    <a:gd name="connsiteY2" fmla="*/ 2922104 h 2922104"/>
                    <a:gd name="connsiteX3" fmla="*/ 0 w 3359426"/>
                    <a:gd name="connsiteY3" fmla="*/ 2922104 h 2922104"/>
                    <a:gd name="connsiteX4" fmla="*/ 0 w 3359426"/>
                    <a:gd name="connsiteY4" fmla="*/ 0 h 2922104"/>
                    <a:gd name="connsiteX0" fmla="*/ 0 w 3359426"/>
                    <a:gd name="connsiteY0" fmla="*/ 0 h 2941983"/>
                    <a:gd name="connsiteX1" fmla="*/ 2961861 w 3359426"/>
                    <a:gd name="connsiteY1" fmla="*/ 0 h 2941983"/>
                    <a:gd name="connsiteX2" fmla="*/ 3359426 w 3359426"/>
                    <a:gd name="connsiteY2" fmla="*/ 2922104 h 2941983"/>
                    <a:gd name="connsiteX3" fmla="*/ 417444 w 3359426"/>
                    <a:gd name="connsiteY3" fmla="*/ 2941983 h 2941983"/>
                    <a:gd name="connsiteX4" fmla="*/ 0 w 3359426"/>
                    <a:gd name="connsiteY4" fmla="*/ 0 h 2941983"/>
                    <a:gd name="connsiteX0" fmla="*/ 0 w 3200400"/>
                    <a:gd name="connsiteY0" fmla="*/ 0 h 2941983"/>
                    <a:gd name="connsiteX1" fmla="*/ 2961861 w 3200400"/>
                    <a:gd name="connsiteY1" fmla="*/ 0 h 2941983"/>
                    <a:gd name="connsiteX2" fmla="*/ 3200400 w 3200400"/>
                    <a:gd name="connsiteY2" fmla="*/ 2941982 h 2941983"/>
                    <a:gd name="connsiteX3" fmla="*/ 417444 w 3200400"/>
                    <a:gd name="connsiteY3" fmla="*/ 2941983 h 2941983"/>
                    <a:gd name="connsiteX4" fmla="*/ 0 w 3200400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41983"/>
                    <a:gd name="connsiteX1" fmla="*/ 2961861 w 3299791"/>
                    <a:gd name="connsiteY1" fmla="*/ 0 h 2941983"/>
                    <a:gd name="connsiteX2" fmla="*/ 3299791 w 3299791"/>
                    <a:gd name="connsiteY2" fmla="*/ 2941982 h 2941983"/>
                    <a:gd name="connsiteX3" fmla="*/ 417444 w 3299791"/>
                    <a:gd name="connsiteY3" fmla="*/ 2941983 h 2941983"/>
                    <a:gd name="connsiteX4" fmla="*/ 0 w 3299791"/>
                    <a:gd name="connsiteY4" fmla="*/ 0 h 2941983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2961861"/>
                    <a:gd name="connsiteX1" fmla="*/ 2961861 w 3299791"/>
                    <a:gd name="connsiteY1" fmla="*/ 0 h 2961861"/>
                    <a:gd name="connsiteX2" fmla="*/ 3299791 w 3299791"/>
                    <a:gd name="connsiteY2" fmla="*/ 2941982 h 2961861"/>
                    <a:gd name="connsiteX3" fmla="*/ 616227 w 3299791"/>
                    <a:gd name="connsiteY3" fmla="*/ 2961861 h 2961861"/>
                    <a:gd name="connsiteX4" fmla="*/ 0 w 3299791"/>
                    <a:gd name="connsiteY4" fmla="*/ 0 h 2961861"/>
                    <a:gd name="connsiteX0" fmla="*/ 0 w 3299791"/>
                    <a:gd name="connsiteY0" fmla="*/ 0 h 3001618"/>
                    <a:gd name="connsiteX1" fmla="*/ 2961861 w 3299791"/>
                    <a:gd name="connsiteY1" fmla="*/ 0 h 3001618"/>
                    <a:gd name="connsiteX2" fmla="*/ 3299791 w 3299791"/>
                    <a:gd name="connsiteY2" fmla="*/ 2941982 h 3001618"/>
                    <a:gd name="connsiteX3" fmla="*/ 496958 w 3299791"/>
                    <a:gd name="connsiteY3" fmla="*/ 3001618 h 3001618"/>
                    <a:gd name="connsiteX4" fmla="*/ 0 w 3299791"/>
                    <a:gd name="connsiteY4" fmla="*/ 0 h 3001618"/>
                    <a:gd name="connsiteX0" fmla="*/ 0 w 3438939"/>
                    <a:gd name="connsiteY0" fmla="*/ 0 h 3001618"/>
                    <a:gd name="connsiteX1" fmla="*/ 2961861 w 3438939"/>
                    <a:gd name="connsiteY1" fmla="*/ 0 h 3001618"/>
                    <a:gd name="connsiteX2" fmla="*/ 3438939 w 3438939"/>
                    <a:gd name="connsiteY2" fmla="*/ 2941982 h 3001618"/>
                    <a:gd name="connsiteX3" fmla="*/ 496958 w 3438939"/>
                    <a:gd name="connsiteY3" fmla="*/ 3001618 h 3001618"/>
                    <a:gd name="connsiteX4" fmla="*/ 0 w 3438939"/>
                    <a:gd name="connsiteY4" fmla="*/ 0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19878 h 3001618"/>
                    <a:gd name="connsiteX1" fmla="*/ 2941983 w 3419061"/>
                    <a:gd name="connsiteY1" fmla="*/ 0 h 3001618"/>
                    <a:gd name="connsiteX2" fmla="*/ 3419061 w 3419061"/>
                    <a:gd name="connsiteY2" fmla="*/ 2941982 h 3001618"/>
                    <a:gd name="connsiteX3" fmla="*/ 477080 w 3419061"/>
                    <a:gd name="connsiteY3" fmla="*/ 3001618 h 3001618"/>
                    <a:gd name="connsiteX4" fmla="*/ 0 w 3419061"/>
                    <a:gd name="connsiteY4" fmla="*/ 19878 h 3001618"/>
                    <a:gd name="connsiteX0" fmla="*/ 0 w 3419061"/>
                    <a:gd name="connsiteY0" fmla="*/ 0 h 2981740"/>
                    <a:gd name="connsiteX1" fmla="*/ 2842591 w 3419061"/>
                    <a:gd name="connsiteY1" fmla="*/ 0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  <a:gd name="connsiteX0" fmla="*/ 0 w 3419061"/>
                    <a:gd name="connsiteY0" fmla="*/ 0 h 2981740"/>
                    <a:gd name="connsiteX1" fmla="*/ 2922104 w 3419061"/>
                    <a:gd name="connsiteY1" fmla="*/ 59635 h 2981740"/>
                    <a:gd name="connsiteX2" fmla="*/ 3419061 w 3419061"/>
                    <a:gd name="connsiteY2" fmla="*/ 2922104 h 2981740"/>
                    <a:gd name="connsiteX3" fmla="*/ 477080 w 3419061"/>
                    <a:gd name="connsiteY3" fmla="*/ 2981740 h 2981740"/>
                    <a:gd name="connsiteX4" fmla="*/ 0 w 3419061"/>
                    <a:gd name="connsiteY4" fmla="*/ 0 h 2981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061" h="2981740">
                      <a:moveTo>
                        <a:pt x="0" y="0"/>
                      </a:moveTo>
                      <a:lnTo>
                        <a:pt x="2922104" y="59635"/>
                      </a:lnTo>
                      <a:cubicBezTo>
                        <a:pt x="3034747" y="1040296"/>
                        <a:pt x="3048001" y="2020956"/>
                        <a:pt x="3419061" y="2922104"/>
                      </a:cubicBezTo>
                      <a:lnTo>
                        <a:pt x="477080" y="2981740"/>
                      </a:lnTo>
                      <a:cubicBezTo>
                        <a:pt x="152402" y="2173358"/>
                        <a:pt x="304801" y="1007165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  <a:latin typeface="Annai MN" pitchFamily="2" charset="77"/>
                    <a:ea typeface="Annai MN" pitchFamily="2" charset="77"/>
                    <a:cs typeface="Annai MN" pitchFamily="2" charset="77"/>
                  </a:endParaRP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77A92F2F-D6FD-2E20-6B12-450645C32502}"/>
                    </a:ext>
                  </a:extLst>
                </p:cNvPr>
                <p:cNvSpPr txBox="1"/>
                <p:nvPr/>
              </p:nvSpPr>
              <p:spPr>
                <a:xfrm>
                  <a:off x="936053" y="2950230"/>
                  <a:ext cx="2697640" cy="117256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 dirty="0">
                      <a:latin typeface="Annai MN" pitchFamily="2" charset="77"/>
                      <a:ea typeface="Annai MN" pitchFamily="2" charset="77"/>
                      <a:cs typeface="Annai MN" pitchFamily="2" charset="77"/>
                    </a:rPr>
                    <a:t>Feedback &amp; Grades</a:t>
                  </a:r>
                </a:p>
              </p:txBody>
            </p: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EB3B8F27-E665-6427-479F-5699B85AF8F5}"/>
                  </a:ext>
                </a:extLst>
              </p:cNvPr>
              <p:cNvGrpSpPr/>
              <p:nvPr/>
            </p:nvGrpSpPr>
            <p:grpSpPr>
              <a:xfrm>
                <a:off x="27134885" y="5371709"/>
                <a:ext cx="1930798" cy="574046"/>
                <a:chOff x="329200" y="135405"/>
                <a:chExt cx="11369727" cy="1697054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6DDAEE6A-A701-71B7-B5DC-3EE33A8BF044}"/>
                    </a:ext>
                  </a:extLst>
                </p:cNvPr>
                <p:cNvSpPr/>
                <p:nvPr/>
              </p:nvSpPr>
              <p:spPr>
                <a:xfrm>
                  <a:off x="737404" y="400051"/>
                  <a:ext cx="10717192" cy="143240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b="0" i="0" u="none" strike="noStrike" dirty="0">
                      <a:solidFill>
                        <a:srgbClr val="000000"/>
                      </a:solidFill>
                      <a:effectLst/>
                      <a:latin typeface="Aptos" panose="020B0004020202020204" pitchFamily="34" charset="0"/>
                    </a:rPr>
                    <a:t>Mid Term 2</a:t>
                  </a:r>
                  <a:endParaRPr lang="en-GB" sz="800" dirty="0">
                    <a:solidFill>
                      <a:sysClr val="windowText" lastClr="000000"/>
                    </a:solidFill>
                  </a:endParaRPr>
                </a:p>
              </p:txBody>
            </p:sp>
            <p:pic>
              <p:nvPicPr>
                <p:cNvPr id="134" name="Picture 133">
                  <a:extLst>
                    <a:ext uri="{FF2B5EF4-FFF2-40B4-BE49-F238E27FC236}">
                      <a16:creationId xmlns:a16="http://schemas.microsoft.com/office/drawing/2014/main" id="{CB711EF7-53C7-CB68-D2D4-A461FC9C34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82519" y="205626"/>
                  <a:ext cx="816408" cy="767934"/>
                </a:xfrm>
                <a:prstGeom prst="rect">
                  <a:avLst/>
                </a:prstGeom>
              </p:spPr>
            </p:pic>
            <p:pic>
              <p:nvPicPr>
                <p:cNvPr id="135" name="Picture 134">
                  <a:extLst>
                    <a:ext uri="{FF2B5EF4-FFF2-40B4-BE49-F238E27FC236}">
                      <a16:creationId xmlns:a16="http://schemas.microsoft.com/office/drawing/2014/main" id="{7E967277-14ED-8BFB-6AA9-0909FAE6C2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9200" y="135405"/>
                  <a:ext cx="816408" cy="767934"/>
                </a:xfrm>
                <a:prstGeom prst="rect">
                  <a:avLst/>
                </a:prstGeom>
              </p:spPr>
            </p:pic>
          </p:grpSp>
          <p:pic>
            <p:nvPicPr>
              <p:cNvPr id="138" name="Graphic 137" descr="Clipboard Ticked outline">
                <a:extLst>
                  <a:ext uri="{FF2B5EF4-FFF2-40B4-BE49-F238E27FC236}">
                    <a16:creationId xmlns:a16="http://schemas.microsoft.com/office/drawing/2014/main" id="{FF69EF65-D2D4-462D-BA3E-A783736A91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27973441" y="3363516"/>
                <a:ext cx="498456" cy="498456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BBE3886-163F-A729-2B7D-A0B522254DBF}"/>
                </a:ext>
              </a:extLst>
            </p:cNvPr>
            <p:cNvSpPr/>
            <p:nvPr/>
          </p:nvSpPr>
          <p:spPr>
            <a:xfrm>
              <a:off x="-1666400" y="2667000"/>
              <a:ext cx="1387000" cy="4191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106250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5B06B3B8184C99166C6B14F7DEF4" ma:contentTypeVersion="19" ma:contentTypeDescription="Create a new document." ma:contentTypeScope="" ma:versionID="c4a66e736ea54a8f726370207a85826a">
  <xsd:schema xmlns:xsd="http://www.w3.org/2001/XMLSchema" xmlns:xs="http://www.w3.org/2001/XMLSchema" xmlns:p="http://schemas.microsoft.com/office/2006/metadata/properties" xmlns:ns2="0530b2bb-0875-42b6-bdc4-1e66852d78ec" xmlns:ns3="4849c256-be0d-4d2d-b43e-800f845e2b0c" targetNamespace="http://schemas.microsoft.com/office/2006/metadata/properties" ma:root="true" ma:fieldsID="2996e39f4e2e6f90b6c7ae041b8f0b66" ns2:_="" ns3:_="">
    <xsd:import namespace="0530b2bb-0875-42b6-bdc4-1e66852d78ec"/>
    <xsd:import namespace="4849c256-be0d-4d2d-b43e-800f845e2b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30b2bb-0875-42b6-bdc4-1e66852d7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9c256-be0d-4d2d-b43e-800f845e2b0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873544d-44d4-4042-8b29-f05ed66f391b}" ma:internalName="TaxCatchAll" ma:showField="CatchAllData" ma:web="4849c256-be0d-4d2d-b43e-800f845e2b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530b2bb-0875-42b6-bdc4-1e66852d78ec">
      <Terms xmlns="http://schemas.microsoft.com/office/infopath/2007/PartnerControls"/>
    </lcf76f155ced4ddcb4097134ff3c332f>
    <TaxCatchAll xmlns="4849c256-be0d-4d2d-b43e-800f845e2b0c" xsi:nil="true"/>
  </documentManagement>
</p:properties>
</file>

<file path=customXml/itemProps1.xml><?xml version="1.0" encoding="utf-8"?>
<ds:datastoreItem xmlns:ds="http://schemas.openxmlformats.org/officeDocument/2006/customXml" ds:itemID="{0A20D5F1-13DF-4540-8D68-381008EEA9C0}"/>
</file>

<file path=customXml/itemProps2.xml><?xml version="1.0" encoding="utf-8"?>
<ds:datastoreItem xmlns:ds="http://schemas.openxmlformats.org/officeDocument/2006/customXml" ds:itemID="{153A74F2-95B7-4A6C-AAAD-1E482AD08BEC}"/>
</file>

<file path=customXml/itemProps3.xml><?xml version="1.0" encoding="utf-8"?>
<ds:datastoreItem xmlns:ds="http://schemas.openxmlformats.org/officeDocument/2006/customXml" ds:itemID="{AD638B85-ECF0-4164-8D6A-708A6DFB2942}"/>
</file>

<file path=docProps/app.xml><?xml version="1.0" encoding="utf-8"?>
<Properties xmlns="http://schemas.openxmlformats.org/officeDocument/2006/extended-properties" xmlns:vt="http://schemas.openxmlformats.org/officeDocument/2006/docPropsVTypes">
  <TotalTime>3339</TotalTime>
  <Words>807</Words>
  <Application>Microsoft Office PowerPoint</Application>
  <PresentationFormat>Widescreen</PresentationFormat>
  <Paragraphs>222</Paragraphs>
  <Slides>23</Slides>
  <Notes>23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Annai MN</vt:lpstr>
      <vt:lpstr>Aptos</vt:lpstr>
      <vt:lpstr>Aptos Display</vt:lpstr>
      <vt:lpstr>Arial</vt:lpstr>
      <vt:lpstr>Lato</vt:lpstr>
      <vt:lpstr>Wingdings</vt:lpstr>
      <vt:lpstr>Office Theme</vt:lpstr>
      <vt:lpstr>From Classroom to Classroom:  Turning Undergraduate Coursework into A-Level Learning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TROUTON, SAM (PGR)</dc:creator>
  <cp:lastModifiedBy>Oakes, Josh</cp:lastModifiedBy>
  <cp:revision>6</cp:revision>
  <dcterms:created xsi:type="dcterms:W3CDTF">2025-02-25T14:17:16Z</dcterms:created>
  <dcterms:modified xsi:type="dcterms:W3CDTF">2025-03-17T09:28:26Z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0x010100089A5B06B3B8184C99166C6B14F7DEF4</vt:lpwstr>
  </property>
</Properties>
</file>