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diagrams/data1.xml" ContentType="application/vnd.openxmlformats-officedocument.drawingml.diagramData+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7.xml" ContentType="application/vnd.openxmlformats-officedocument.presentationml.notesSlide+xml"/>
  <Override PartName="/ppt/notesSlides/notesSlide16.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13.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65" r:id="rId3"/>
    <p:sldId id="274" r:id="rId4"/>
    <p:sldId id="275" r:id="rId5"/>
    <p:sldId id="273" r:id="rId6"/>
    <p:sldId id="257" r:id="rId7"/>
    <p:sldId id="264" r:id="rId8"/>
    <p:sldId id="266" r:id="rId9"/>
    <p:sldId id="268" r:id="rId10"/>
    <p:sldId id="267" r:id="rId11"/>
    <p:sldId id="269" r:id="rId12"/>
    <p:sldId id="270" r:id="rId13"/>
    <p:sldId id="271" r:id="rId14"/>
    <p:sldId id="258" r:id="rId15"/>
    <p:sldId id="259" r:id="rId16"/>
    <p:sldId id="276" r:id="rId17"/>
    <p:sldId id="260" r:id="rId18"/>
    <p:sldId id="272" r:id="rId19"/>
    <p:sldId id="280" r:id="rId20"/>
    <p:sldId id="281" r:id="rId21"/>
    <p:sldId id="282" r:id="rId22"/>
    <p:sldId id="283" r:id="rId23"/>
    <p:sldId id="263" r:id="rId24"/>
    <p:sldId id="26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CC"/>
    <a:srgbClr val="FF9933"/>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58839" autoAdjust="0"/>
  </p:normalViewPr>
  <p:slideViewPr>
    <p:cSldViewPr snapToGrid="0">
      <p:cViewPr varScale="1">
        <p:scale>
          <a:sx n="49" d="100"/>
          <a:sy n="49" d="100"/>
        </p:scale>
        <p:origin x="200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18/5/colors/Iconchunking_coloredtext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dgm:fillClrLst>
    <dgm:linClrLst meth="repeat">
      <a:schemeClr val="lt1">
        <a:alpha val="0"/>
      </a:schemeClr>
    </dgm:linClrLst>
    <dgm:effectClrLst/>
    <dgm:txLinClrLst/>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accent1">
        <a:alpha val="0"/>
      </a:schemeClr>
    </dgm:fillClrLst>
    <dgm:linClrLst meth="repeat">
      <a:schemeClr val="accent1">
        <a:alpha val="0"/>
      </a:schemeClr>
    </dgm:linClrLst>
    <dgm:effectClrLst/>
    <dgm:txLinClrLst/>
    <dgm:txFillClrLst meth="repeat">
      <a:schemeClr val="accent1"/>
    </dgm:txFillClrLst>
    <dgm:txEffectClrLst/>
  </dgm:styleLbl>
</dgm:colorsDef>
</file>

<file path=ppt/diagrams/data1.xml><?xml version="1.0" encoding="utf-8"?>
<dgm:dataModel xmlns:dgm="http://schemas.openxmlformats.org/drawingml/2006/diagram" xmlns:a="http://schemas.openxmlformats.org/drawingml/2006/main">
  <dgm:ptLst>
    <dgm:pt modelId="{F36638D1-317D-4EB8-8156-3A930D015752}" type="doc">
      <dgm:prSet loTypeId="urn:microsoft.com/office/officeart/2018/2/layout/IconCircleList" loCatId="icon" qsTypeId="urn:microsoft.com/office/officeart/2005/8/quickstyle/simple1" qsCatId="simple" csTypeId="urn:microsoft.com/office/officeart/2018/5/colors/Iconchunking_coloredtext_accent1_2" csCatId="accent1" phldr="1"/>
      <dgm:spPr/>
      <dgm:t>
        <a:bodyPr/>
        <a:lstStyle/>
        <a:p>
          <a:endParaRPr lang="en-US"/>
        </a:p>
      </dgm:t>
    </dgm:pt>
    <dgm:pt modelId="{C2CEDE4D-FCBA-42AF-A512-B890F9A6318F}">
      <dgm:prSet custT="1"/>
      <dgm:spPr/>
      <dgm:t>
        <a:bodyPr/>
        <a:lstStyle/>
        <a:p>
          <a:r>
            <a:rPr lang="en-GB" sz="2000" dirty="0"/>
            <a:t>15 healthcare related issues (5 mental health) </a:t>
          </a:r>
          <a:endParaRPr lang="en-US" sz="2000" dirty="0"/>
        </a:p>
      </dgm:t>
    </dgm:pt>
    <dgm:pt modelId="{F76D821D-C398-4121-BCB2-7F8F1A593DEE}" type="parTrans" cxnId="{2934BD78-76E6-4069-AAC5-97D3EF7AC5BF}">
      <dgm:prSet/>
      <dgm:spPr/>
      <dgm:t>
        <a:bodyPr/>
        <a:lstStyle/>
        <a:p>
          <a:endParaRPr lang="en-US"/>
        </a:p>
      </dgm:t>
    </dgm:pt>
    <dgm:pt modelId="{2DB68CF7-4D21-4752-A767-97219DA879EF}" type="sibTrans" cxnId="{2934BD78-76E6-4069-AAC5-97D3EF7AC5BF}">
      <dgm:prSet/>
      <dgm:spPr/>
      <dgm:t>
        <a:bodyPr/>
        <a:lstStyle/>
        <a:p>
          <a:endParaRPr lang="en-US"/>
        </a:p>
      </dgm:t>
    </dgm:pt>
    <dgm:pt modelId="{7346E8F2-F483-4FF1-9A16-FA0BE799E68B}">
      <dgm:prSet custT="1"/>
      <dgm:spPr/>
      <dgm:t>
        <a:bodyPr/>
        <a:lstStyle/>
        <a:p>
          <a:r>
            <a:rPr lang="en-GB" sz="2000" dirty="0"/>
            <a:t>4 climate change (</a:t>
          </a:r>
          <a:r>
            <a:rPr lang="en-GB" sz="2000" dirty="0" err="1"/>
            <a:t>eg</a:t>
          </a:r>
          <a:r>
            <a:rPr lang="en-GB" sz="2000" dirty="0"/>
            <a:t> flood, farming)</a:t>
          </a:r>
          <a:endParaRPr lang="en-US" sz="2000" dirty="0"/>
        </a:p>
      </dgm:t>
    </dgm:pt>
    <dgm:pt modelId="{070D3701-680A-4192-B04D-7B64093CFFE3}" type="parTrans" cxnId="{418444DB-36B5-4C0C-8EE3-4272125CD191}">
      <dgm:prSet/>
      <dgm:spPr/>
      <dgm:t>
        <a:bodyPr/>
        <a:lstStyle/>
        <a:p>
          <a:endParaRPr lang="en-US"/>
        </a:p>
      </dgm:t>
    </dgm:pt>
    <dgm:pt modelId="{203E7BE1-A5AC-47AE-935B-6FDD89CF35C7}" type="sibTrans" cxnId="{418444DB-36B5-4C0C-8EE3-4272125CD191}">
      <dgm:prSet/>
      <dgm:spPr/>
      <dgm:t>
        <a:bodyPr/>
        <a:lstStyle/>
        <a:p>
          <a:endParaRPr lang="en-US"/>
        </a:p>
      </dgm:t>
    </dgm:pt>
    <dgm:pt modelId="{E7601A76-DE84-4A40-82B9-BE4E7B239086}">
      <dgm:prSet custT="1"/>
      <dgm:spPr/>
      <dgm:t>
        <a:bodyPr/>
        <a:lstStyle/>
        <a:p>
          <a:r>
            <a:rPr lang="en-GB" sz="2000" dirty="0"/>
            <a:t>3 dementia</a:t>
          </a:r>
          <a:endParaRPr lang="en-US" sz="2000" dirty="0"/>
        </a:p>
      </dgm:t>
    </dgm:pt>
    <dgm:pt modelId="{7A2ECB5A-EA96-4C1B-B4CE-167DC3E4F698}" type="parTrans" cxnId="{606C2A71-7D3D-430C-9800-1A298DBD8846}">
      <dgm:prSet/>
      <dgm:spPr/>
      <dgm:t>
        <a:bodyPr/>
        <a:lstStyle/>
        <a:p>
          <a:endParaRPr lang="en-US"/>
        </a:p>
      </dgm:t>
    </dgm:pt>
    <dgm:pt modelId="{EC115A42-75FB-4E08-9E39-6483DC5E0C76}" type="sibTrans" cxnId="{606C2A71-7D3D-430C-9800-1A298DBD8846}">
      <dgm:prSet/>
      <dgm:spPr/>
      <dgm:t>
        <a:bodyPr/>
        <a:lstStyle/>
        <a:p>
          <a:endParaRPr lang="en-US"/>
        </a:p>
      </dgm:t>
    </dgm:pt>
    <dgm:pt modelId="{29A1B798-7E03-4E66-B42A-8FA03CCE54E7}">
      <dgm:prSet custT="1"/>
      <dgm:spPr/>
      <dgm:t>
        <a:bodyPr/>
        <a:lstStyle/>
        <a:p>
          <a:r>
            <a:rPr lang="en-GB" sz="2000" dirty="0"/>
            <a:t>3 poverty</a:t>
          </a:r>
          <a:endParaRPr lang="en-US" sz="2000" dirty="0"/>
        </a:p>
      </dgm:t>
    </dgm:pt>
    <dgm:pt modelId="{0258066F-2F8A-4D76-8AE5-5ED93B07B594}" type="parTrans" cxnId="{11FDB35F-8CD7-413D-9E63-214558270F45}">
      <dgm:prSet/>
      <dgm:spPr/>
      <dgm:t>
        <a:bodyPr/>
        <a:lstStyle/>
        <a:p>
          <a:endParaRPr lang="en-US"/>
        </a:p>
      </dgm:t>
    </dgm:pt>
    <dgm:pt modelId="{8487A2AE-A6FC-4D77-913E-C60C375331B0}" type="sibTrans" cxnId="{11FDB35F-8CD7-413D-9E63-214558270F45}">
      <dgm:prSet/>
      <dgm:spPr/>
      <dgm:t>
        <a:bodyPr/>
        <a:lstStyle/>
        <a:p>
          <a:endParaRPr lang="en-US"/>
        </a:p>
      </dgm:t>
    </dgm:pt>
    <dgm:pt modelId="{90BE1485-7CFB-486C-8D0E-8EE4D310718A}">
      <dgm:prSet custT="1"/>
      <dgm:spPr/>
      <dgm:t>
        <a:bodyPr/>
        <a:lstStyle/>
        <a:p>
          <a:r>
            <a:rPr lang="en-GB" sz="2000" dirty="0"/>
            <a:t>Remainder: racial discrimination, substance or alcohol abuse, youth or education, or were general or non-specific.</a:t>
          </a:r>
          <a:endParaRPr lang="en-US" sz="2000" dirty="0"/>
        </a:p>
      </dgm:t>
    </dgm:pt>
    <dgm:pt modelId="{86812241-B16E-4E8D-8C69-2195A337D27D}" type="parTrans" cxnId="{4EBF5626-293D-4C33-9B9E-DC6A060F2419}">
      <dgm:prSet/>
      <dgm:spPr/>
      <dgm:t>
        <a:bodyPr/>
        <a:lstStyle/>
        <a:p>
          <a:endParaRPr lang="en-US"/>
        </a:p>
      </dgm:t>
    </dgm:pt>
    <dgm:pt modelId="{69DBBF57-81AD-41E5-9CDE-DC071D93817B}" type="sibTrans" cxnId="{4EBF5626-293D-4C33-9B9E-DC6A060F2419}">
      <dgm:prSet/>
      <dgm:spPr/>
      <dgm:t>
        <a:bodyPr/>
        <a:lstStyle/>
        <a:p>
          <a:endParaRPr lang="en-US"/>
        </a:p>
      </dgm:t>
    </dgm:pt>
    <dgm:pt modelId="{BE6A6868-722B-4521-BD50-5F2E932845BC}" type="pres">
      <dgm:prSet presAssocID="{F36638D1-317D-4EB8-8156-3A930D015752}" presName="root" presStyleCnt="0">
        <dgm:presLayoutVars>
          <dgm:dir/>
          <dgm:resizeHandles val="exact"/>
        </dgm:presLayoutVars>
      </dgm:prSet>
      <dgm:spPr/>
    </dgm:pt>
    <dgm:pt modelId="{FFB16428-0883-49D6-B4A2-34E123614AF8}" type="pres">
      <dgm:prSet presAssocID="{F36638D1-317D-4EB8-8156-3A930D015752}" presName="container" presStyleCnt="0">
        <dgm:presLayoutVars>
          <dgm:dir/>
          <dgm:resizeHandles val="exact"/>
        </dgm:presLayoutVars>
      </dgm:prSet>
      <dgm:spPr/>
    </dgm:pt>
    <dgm:pt modelId="{98480B59-8721-49AF-B53F-63E8CC752BDB}" type="pres">
      <dgm:prSet presAssocID="{C2CEDE4D-FCBA-42AF-A512-B890F9A6318F}" presName="compNode" presStyleCnt="0"/>
      <dgm:spPr/>
    </dgm:pt>
    <dgm:pt modelId="{A87C8EE8-AC8E-4349-B355-A1948125DB2D}" type="pres">
      <dgm:prSet presAssocID="{C2CEDE4D-FCBA-42AF-A512-B890F9A6318F}" presName="iconBgRect" presStyleLbl="bgShp" presStyleIdx="0" presStyleCnt="5"/>
      <dgm:spPr/>
    </dgm:pt>
    <dgm:pt modelId="{02AAEFCF-A784-4673-9CEF-CF6685B21A7D}" type="pres">
      <dgm:prSet presAssocID="{C2CEDE4D-FCBA-42AF-A512-B890F9A6318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octor"/>
        </a:ext>
      </dgm:extLst>
    </dgm:pt>
    <dgm:pt modelId="{0EE9723B-D268-49AB-AC6C-B1232F048AA2}" type="pres">
      <dgm:prSet presAssocID="{C2CEDE4D-FCBA-42AF-A512-B890F9A6318F}" presName="spaceRect" presStyleCnt="0"/>
      <dgm:spPr/>
    </dgm:pt>
    <dgm:pt modelId="{48F658A2-1EDD-4B0D-8ACB-2D8CFB819916}" type="pres">
      <dgm:prSet presAssocID="{C2CEDE4D-FCBA-42AF-A512-B890F9A6318F}" presName="textRect" presStyleLbl="revTx" presStyleIdx="0" presStyleCnt="5">
        <dgm:presLayoutVars>
          <dgm:chMax val="1"/>
          <dgm:chPref val="1"/>
        </dgm:presLayoutVars>
      </dgm:prSet>
      <dgm:spPr/>
    </dgm:pt>
    <dgm:pt modelId="{F89462AB-5381-4EE8-B1B5-E6F66AF3A680}" type="pres">
      <dgm:prSet presAssocID="{2DB68CF7-4D21-4752-A767-97219DA879EF}" presName="sibTrans" presStyleLbl="sibTrans2D1" presStyleIdx="0" presStyleCnt="0"/>
      <dgm:spPr/>
    </dgm:pt>
    <dgm:pt modelId="{4DC56A7F-499E-44DE-AC44-F6A1A1E5DE66}" type="pres">
      <dgm:prSet presAssocID="{7346E8F2-F483-4FF1-9A16-FA0BE799E68B}" presName="compNode" presStyleCnt="0"/>
      <dgm:spPr/>
    </dgm:pt>
    <dgm:pt modelId="{F578677B-858E-42A8-82B5-712454F32600}" type="pres">
      <dgm:prSet presAssocID="{7346E8F2-F483-4FF1-9A16-FA0BE799E68B}" presName="iconBgRect" presStyleLbl="bgShp" presStyleIdx="1" presStyleCnt="5"/>
      <dgm:spPr/>
    </dgm:pt>
    <dgm:pt modelId="{86D75CDA-E6DE-436E-9F2A-B6B31A9753DF}" type="pres">
      <dgm:prSet presAssocID="{7346E8F2-F483-4FF1-9A16-FA0BE799E68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Rainy scene"/>
        </a:ext>
      </dgm:extLst>
    </dgm:pt>
    <dgm:pt modelId="{8405D29F-E369-4645-8B84-E56689C2FB7C}" type="pres">
      <dgm:prSet presAssocID="{7346E8F2-F483-4FF1-9A16-FA0BE799E68B}" presName="spaceRect" presStyleCnt="0"/>
      <dgm:spPr/>
    </dgm:pt>
    <dgm:pt modelId="{9475D4DE-25B2-4068-BE45-74244900F42D}" type="pres">
      <dgm:prSet presAssocID="{7346E8F2-F483-4FF1-9A16-FA0BE799E68B}" presName="textRect" presStyleLbl="revTx" presStyleIdx="1" presStyleCnt="5">
        <dgm:presLayoutVars>
          <dgm:chMax val="1"/>
          <dgm:chPref val="1"/>
        </dgm:presLayoutVars>
      </dgm:prSet>
      <dgm:spPr/>
    </dgm:pt>
    <dgm:pt modelId="{A00D7D91-3945-41BD-B525-A1422324EB49}" type="pres">
      <dgm:prSet presAssocID="{203E7BE1-A5AC-47AE-935B-6FDD89CF35C7}" presName="sibTrans" presStyleLbl="sibTrans2D1" presStyleIdx="0" presStyleCnt="0"/>
      <dgm:spPr/>
    </dgm:pt>
    <dgm:pt modelId="{AD200895-972C-444E-8D16-F218202FF659}" type="pres">
      <dgm:prSet presAssocID="{E7601A76-DE84-4A40-82B9-BE4E7B239086}" presName="compNode" presStyleCnt="0"/>
      <dgm:spPr/>
    </dgm:pt>
    <dgm:pt modelId="{5F0134BD-FED1-4008-A09F-A79714B68ECD}" type="pres">
      <dgm:prSet presAssocID="{E7601A76-DE84-4A40-82B9-BE4E7B239086}" presName="iconBgRect" presStyleLbl="bgShp" presStyleIdx="2" presStyleCnt="5"/>
      <dgm:spPr/>
    </dgm:pt>
    <dgm:pt modelId="{8CAB2991-40CB-44F6-87EB-2B2D915818E0}" type="pres">
      <dgm:prSet presAssocID="{E7601A76-DE84-4A40-82B9-BE4E7B239086}"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rain in head"/>
        </a:ext>
      </dgm:extLst>
    </dgm:pt>
    <dgm:pt modelId="{46FEB630-698F-4A99-9B7F-249E59ACD9BC}" type="pres">
      <dgm:prSet presAssocID="{E7601A76-DE84-4A40-82B9-BE4E7B239086}" presName="spaceRect" presStyleCnt="0"/>
      <dgm:spPr/>
    </dgm:pt>
    <dgm:pt modelId="{800E50E0-E928-430F-A359-C2D8FCAD6C3C}" type="pres">
      <dgm:prSet presAssocID="{E7601A76-DE84-4A40-82B9-BE4E7B239086}" presName="textRect" presStyleLbl="revTx" presStyleIdx="2" presStyleCnt="5">
        <dgm:presLayoutVars>
          <dgm:chMax val="1"/>
          <dgm:chPref val="1"/>
        </dgm:presLayoutVars>
      </dgm:prSet>
      <dgm:spPr/>
    </dgm:pt>
    <dgm:pt modelId="{442AD72F-01DF-4ADD-8C95-6EA5D28793F0}" type="pres">
      <dgm:prSet presAssocID="{EC115A42-75FB-4E08-9E39-6483DC5E0C76}" presName="sibTrans" presStyleLbl="sibTrans2D1" presStyleIdx="0" presStyleCnt="0"/>
      <dgm:spPr/>
    </dgm:pt>
    <dgm:pt modelId="{E6E69BE9-0284-4CF8-9BDB-CB7B898B8E9C}" type="pres">
      <dgm:prSet presAssocID="{29A1B798-7E03-4E66-B42A-8FA03CCE54E7}" presName="compNode" presStyleCnt="0"/>
      <dgm:spPr/>
    </dgm:pt>
    <dgm:pt modelId="{125C8DB4-FDDD-48CE-9344-367FF58C9776}" type="pres">
      <dgm:prSet presAssocID="{29A1B798-7E03-4E66-B42A-8FA03CCE54E7}" presName="iconBgRect" presStyleLbl="bgShp" presStyleIdx="3" presStyleCnt="5"/>
      <dgm:spPr/>
    </dgm:pt>
    <dgm:pt modelId="{E361B91C-9667-4CF8-AED6-68B712D9F2CA}" type="pres">
      <dgm:prSet presAssocID="{29A1B798-7E03-4E66-B42A-8FA03CCE54E7}"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oins"/>
        </a:ext>
      </dgm:extLst>
    </dgm:pt>
    <dgm:pt modelId="{78F40E77-4479-4BB3-860B-A12A930597DF}" type="pres">
      <dgm:prSet presAssocID="{29A1B798-7E03-4E66-B42A-8FA03CCE54E7}" presName="spaceRect" presStyleCnt="0"/>
      <dgm:spPr/>
    </dgm:pt>
    <dgm:pt modelId="{6A9443E6-6BE1-41E1-90A6-8B05AA7245AA}" type="pres">
      <dgm:prSet presAssocID="{29A1B798-7E03-4E66-B42A-8FA03CCE54E7}" presName="textRect" presStyleLbl="revTx" presStyleIdx="3" presStyleCnt="5">
        <dgm:presLayoutVars>
          <dgm:chMax val="1"/>
          <dgm:chPref val="1"/>
        </dgm:presLayoutVars>
      </dgm:prSet>
      <dgm:spPr/>
    </dgm:pt>
    <dgm:pt modelId="{C77C841B-F28E-47D2-9DCB-15CCD853ADCB}" type="pres">
      <dgm:prSet presAssocID="{8487A2AE-A6FC-4D77-913E-C60C375331B0}" presName="sibTrans" presStyleLbl="sibTrans2D1" presStyleIdx="0" presStyleCnt="0"/>
      <dgm:spPr/>
    </dgm:pt>
    <dgm:pt modelId="{6D867682-0697-44E8-846C-7A58931B9F4B}" type="pres">
      <dgm:prSet presAssocID="{90BE1485-7CFB-486C-8D0E-8EE4D310718A}" presName="compNode" presStyleCnt="0"/>
      <dgm:spPr/>
    </dgm:pt>
    <dgm:pt modelId="{222B69C1-8B8D-4555-97AB-0C51A54B512F}" type="pres">
      <dgm:prSet presAssocID="{90BE1485-7CFB-486C-8D0E-8EE4D310718A}" presName="iconBgRect" presStyleLbl="bgShp" presStyleIdx="4" presStyleCnt="5" custLinFactNeighborX="-53786" custLinFactNeighborY="-9551"/>
      <dgm:spPr/>
    </dgm:pt>
    <dgm:pt modelId="{813B86F5-D542-40F2-9F93-CBCD48949D06}" type="pres">
      <dgm:prSet presAssocID="{90BE1485-7CFB-486C-8D0E-8EE4D310718A}" presName="iconRect" presStyleLbl="node1" presStyleIdx="4" presStyleCnt="5" custLinFactNeighborX="-90675" custLinFactNeighborY="-3971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No Smoking"/>
        </a:ext>
      </dgm:extLst>
    </dgm:pt>
    <dgm:pt modelId="{389B3899-C305-41ED-8616-D3612939CFC4}" type="pres">
      <dgm:prSet presAssocID="{90BE1485-7CFB-486C-8D0E-8EE4D310718A}" presName="spaceRect" presStyleCnt="0"/>
      <dgm:spPr/>
    </dgm:pt>
    <dgm:pt modelId="{651BC8A8-CBE8-459E-8DB3-CE47FC170CF0}" type="pres">
      <dgm:prSet presAssocID="{90BE1485-7CFB-486C-8D0E-8EE4D310718A}" presName="textRect" presStyleLbl="revTx" presStyleIdx="4" presStyleCnt="5" custScaleX="260373" custLinFactNeighborX="68870" custLinFactNeighborY="5964">
        <dgm:presLayoutVars>
          <dgm:chMax val="1"/>
          <dgm:chPref val="1"/>
        </dgm:presLayoutVars>
      </dgm:prSet>
      <dgm:spPr/>
    </dgm:pt>
  </dgm:ptLst>
  <dgm:cxnLst>
    <dgm:cxn modelId="{63A3F805-0557-42B2-9373-C276E4078B83}" type="presOf" srcId="{C2CEDE4D-FCBA-42AF-A512-B890F9A6318F}" destId="{48F658A2-1EDD-4B0D-8ACB-2D8CFB819916}" srcOrd="0" destOrd="0" presId="urn:microsoft.com/office/officeart/2018/2/layout/IconCircleList"/>
    <dgm:cxn modelId="{2B547D0A-50AE-49D9-B3E0-B6C6D8BBF797}" type="presOf" srcId="{E7601A76-DE84-4A40-82B9-BE4E7B239086}" destId="{800E50E0-E928-430F-A359-C2D8FCAD6C3C}" srcOrd="0" destOrd="0" presId="urn:microsoft.com/office/officeart/2018/2/layout/IconCircleList"/>
    <dgm:cxn modelId="{B3374F19-D990-447B-B622-FE83ADDE6154}" type="presOf" srcId="{F36638D1-317D-4EB8-8156-3A930D015752}" destId="{BE6A6868-722B-4521-BD50-5F2E932845BC}" srcOrd="0" destOrd="0" presId="urn:microsoft.com/office/officeart/2018/2/layout/IconCircleList"/>
    <dgm:cxn modelId="{FCDD421C-B333-440D-82B3-8A02345F5DCB}" type="presOf" srcId="{8487A2AE-A6FC-4D77-913E-C60C375331B0}" destId="{C77C841B-F28E-47D2-9DCB-15CCD853ADCB}" srcOrd="0" destOrd="0" presId="urn:microsoft.com/office/officeart/2018/2/layout/IconCircleList"/>
    <dgm:cxn modelId="{4EBF5626-293D-4C33-9B9E-DC6A060F2419}" srcId="{F36638D1-317D-4EB8-8156-3A930D015752}" destId="{90BE1485-7CFB-486C-8D0E-8EE4D310718A}" srcOrd="4" destOrd="0" parTransId="{86812241-B16E-4E8D-8C69-2195A337D27D}" sibTransId="{69DBBF57-81AD-41E5-9CDE-DC071D93817B}"/>
    <dgm:cxn modelId="{174ED02A-5143-4391-AE27-5DE1DB12AAB3}" type="presOf" srcId="{203E7BE1-A5AC-47AE-935B-6FDD89CF35C7}" destId="{A00D7D91-3945-41BD-B525-A1422324EB49}" srcOrd="0" destOrd="0" presId="urn:microsoft.com/office/officeart/2018/2/layout/IconCircleList"/>
    <dgm:cxn modelId="{A88B9037-EEC3-4BB0-9E9E-C3D160D71E74}" type="presOf" srcId="{2DB68CF7-4D21-4752-A767-97219DA879EF}" destId="{F89462AB-5381-4EE8-B1B5-E6F66AF3A680}" srcOrd="0" destOrd="0" presId="urn:microsoft.com/office/officeart/2018/2/layout/IconCircleList"/>
    <dgm:cxn modelId="{11FDB35F-8CD7-413D-9E63-214558270F45}" srcId="{F36638D1-317D-4EB8-8156-3A930D015752}" destId="{29A1B798-7E03-4E66-B42A-8FA03CCE54E7}" srcOrd="3" destOrd="0" parTransId="{0258066F-2F8A-4D76-8AE5-5ED93B07B594}" sibTransId="{8487A2AE-A6FC-4D77-913E-C60C375331B0}"/>
    <dgm:cxn modelId="{606C2A71-7D3D-430C-9800-1A298DBD8846}" srcId="{F36638D1-317D-4EB8-8156-3A930D015752}" destId="{E7601A76-DE84-4A40-82B9-BE4E7B239086}" srcOrd="2" destOrd="0" parTransId="{7A2ECB5A-EA96-4C1B-B4CE-167DC3E4F698}" sibTransId="{EC115A42-75FB-4E08-9E39-6483DC5E0C76}"/>
    <dgm:cxn modelId="{98D62F57-83E1-45EB-95AB-AFCD5154FDDD}" type="presOf" srcId="{EC115A42-75FB-4E08-9E39-6483DC5E0C76}" destId="{442AD72F-01DF-4ADD-8C95-6EA5D28793F0}" srcOrd="0" destOrd="0" presId="urn:microsoft.com/office/officeart/2018/2/layout/IconCircleList"/>
    <dgm:cxn modelId="{2934BD78-76E6-4069-AAC5-97D3EF7AC5BF}" srcId="{F36638D1-317D-4EB8-8156-3A930D015752}" destId="{C2CEDE4D-FCBA-42AF-A512-B890F9A6318F}" srcOrd="0" destOrd="0" parTransId="{F76D821D-C398-4121-BCB2-7F8F1A593DEE}" sibTransId="{2DB68CF7-4D21-4752-A767-97219DA879EF}"/>
    <dgm:cxn modelId="{4865927E-0C91-4A41-B361-513BBBED0CAE}" type="presOf" srcId="{29A1B798-7E03-4E66-B42A-8FA03CCE54E7}" destId="{6A9443E6-6BE1-41E1-90A6-8B05AA7245AA}" srcOrd="0" destOrd="0" presId="urn:microsoft.com/office/officeart/2018/2/layout/IconCircleList"/>
    <dgm:cxn modelId="{F37EEF90-33CC-4EB7-97B9-BA08081D8248}" type="presOf" srcId="{90BE1485-7CFB-486C-8D0E-8EE4D310718A}" destId="{651BC8A8-CBE8-459E-8DB3-CE47FC170CF0}" srcOrd="0" destOrd="0" presId="urn:microsoft.com/office/officeart/2018/2/layout/IconCircleList"/>
    <dgm:cxn modelId="{418444DB-36B5-4C0C-8EE3-4272125CD191}" srcId="{F36638D1-317D-4EB8-8156-3A930D015752}" destId="{7346E8F2-F483-4FF1-9A16-FA0BE799E68B}" srcOrd="1" destOrd="0" parTransId="{070D3701-680A-4192-B04D-7B64093CFFE3}" sibTransId="{203E7BE1-A5AC-47AE-935B-6FDD89CF35C7}"/>
    <dgm:cxn modelId="{224EE8E0-F8E5-4F05-8B16-89B220A1C31A}" type="presOf" srcId="{7346E8F2-F483-4FF1-9A16-FA0BE799E68B}" destId="{9475D4DE-25B2-4068-BE45-74244900F42D}" srcOrd="0" destOrd="0" presId="urn:microsoft.com/office/officeart/2018/2/layout/IconCircleList"/>
    <dgm:cxn modelId="{85CE8245-BE21-4FCC-ABD8-3A413F6097D3}" type="presParOf" srcId="{BE6A6868-722B-4521-BD50-5F2E932845BC}" destId="{FFB16428-0883-49D6-B4A2-34E123614AF8}" srcOrd="0" destOrd="0" presId="urn:microsoft.com/office/officeart/2018/2/layout/IconCircleList"/>
    <dgm:cxn modelId="{5EBAC8FC-0A75-411E-B1FB-08C35B3A1CC5}" type="presParOf" srcId="{FFB16428-0883-49D6-B4A2-34E123614AF8}" destId="{98480B59-8721-49AF-B53F-63E8CC752BDB}" srcOrd="0" destOrd="0" presId="urn:microsoft.com/office/officeart/2018/2/layout/IconCircleList"/>
    <dgm:cxn modelId="{C6AC23CB-9AA1-4DBB-AEBF-D9AD292EB630}" type="presParOf" srcId="{98480B59-8721-49AF-B53F-63E8CC752BDB}" destId="{A87C8EE8-AC8E-4349-B355-A1948125DB2D}" srcOrd="0" destOrd="0" presId="urn:microsoft.com/office/officeart/2018/2/layout/IconCircleList"/>
    <dgm:cxn modelId="{B06334D6-D854-4E66-A592-16A221D81B1C}" type="presParOf" srcId="{98480B59-8721-49AF-B53F-63E8CC752BDB}" destId="{02AAEFCF-A784-4673-9CEF-CF6685B21A7D}" srcOrd="1" destOrd="0" presId="urn:microsoft.com/office/officeart/2018/2/layout/IconCircleList"/>
    <dgm:cxn modelId="{BB2FA015-F26A-45D9-ADC5-0188A473E65E}" type="presParOf" srcId="{98480B59-8721-49AF-B53F-63E8CC752BDB}" destId="{0EE9723B-D268-49AB-AC6C-B1232F048AA2}" srcOrd="2" destOrd="0" presId="urn:microsoft.com/office/officeart/2018/2/layout/IconCircleList"/>
    <dgm:cxn modelId="{0DC381CE-25F0-4FA0-A127-858F0DC34AC1}" type="presParOf" srcId="{98480B59-8721-49AF-B53F-63E8CC752BDB}" destId="{48F658A2-1EDD-4B0D-8ACB-2D8CFB819916}" srcOrd="3" destOrd="0" presId="urn:microsoft.com/office/officeart/2018/2/layout/IconCircleList"/>
    <dgm:cxn modelId="{5C517D81-7FFF-4DF2-A355-1FFC10BF52CE}" type="presParOf" srcId="{FFB16428-0883-49D6-B4A2-34E123614AF8}" destId="{F89462AB-5381-4EE8-B1B5-E6F66AF3A680}" srcOrd="1" destOrd="0" presId="urn:microsoft.com/office/officeart/2018/2/layout/IconCircleList"/>
    <dgm:cxn modelId="{7EFD043B-3F56-4304-B660-FE8159C6469D}" type="presParOf" srcId="{FFB16428-0883-49D6-B4A2-34E123614AF8}" destId="{4DC56A7F-499E-44DE-AC44-F6A1A1E5DE66}" srcOrd="2" destOrd="0" presId="urn:microsoft.com/office/officeart/2018/2/layout/IconCircleList"/>
    <dgm:cxn modelId="{E90D9D7B-8C8B-4DFB-BD9A-46683601857B}" type="presParOf" srcId="{4DC56A7F-499E-44DE-AC44-F6A1A1E5DE66}" destId="{F578677B-858E-42A8-82B5-712454F32600}" srcOrd="0" destOrd="0" presId="urn:microsoft.com/office/officeart/2018/2/layout/IconCircleList"/>
    <dgm:cxn modelId="{366C1DF5-85F5-4141-B4B7-41B2946C7A8C}" type="presParOf" srcId="{4DC56A7F-499E-44DE-AC44-F6A1A1E5DE66}" destId="{86D75CDA-E6DE-436E-9F2A-B6B31A9753DF}" srcOrd="1" destOrd="0" presId="urn:microsoft.com/office/officeart/2018/2/layout/IconCircleList"/>
    <dgm:cxn modelId="{21E3685D-2A62-403F-BAC8-443DA3692104}" type="presParOf" srcId="{4DC56A7F-499E-44DE-AC44-F6A1A1E5DE66}" destId="{8405D29F-E369-4645-8B84-E56689C2FB7C}" srcOrd="2" destOrd="0" presId="urn:microsoft.com/office/officeart/2018/2/layout/IconCircleList"/>
    <dgm:cxn modelId="{DB4933CD-4486-4921-9C0F-D060602928CB}" type="presParOf" srcId="{4DC56A7F-499E-44DE-AC44-F6A1A1E5DE66}" destId="{9475D4DE-25B2-4068-BE45-74244900F42D}" srcOrd="3" destOrd="0" presId="urn:microsoft.com/office/officeart/2018/2/layout/IconCircleList"/>
    <dgm:cxn modelId="{B3CFA1E3-F709-4EAD-B297-C73E37BEE47B}" type="presParOf" srcId="{FFB16428-0883-49D6-B4A2-34E123614AF8}" destId="{A00D7D91-3945-41BD-B525-A1422324EB49}" srcOrd="3" destOrd="0" presId="urn:microsoft.com/office/officeart/2018/2/layout/IconCircleList"/>
    <dgm:cxn modelId="{68E33228-5FA2-40A6-824F-4F07A9D56EDC}" type="presParOf" srcId="{FFB16428-0883-49D6-B4A2-34E123614AF8}" destId="{AD200895-972C-444E-8D16-F218202FF659}" srcOrd="4" destOrd="0" presId="urn:microsoft.com/office/officeart/2018/2/layout/IconCircleList"/>
    <dgm:cxn modelId="{5AB677BF-1884-4EC6-ACE3-181F0FB450E6}" type="presParOf" srcId="{AD200895-972C-444E-8D16-F218202FF659}" destId="{5F0134BD-FED1-4008-A09F-A79714B68ECD}" srcOrd="0" destOrd="0" presId="urn:microsoft.com/office/officeart/2018/2/layout/IconCircleList"/>
    <dgm:cxn modelId="{D2164583-ADBE-439C-9790-EA3A1A6B7FDB}" type="presParOf" srcId="{AD200895-972C-444E-8D16-F218202FF659}" destId="{8CAB2991-40CB-44F6-87EB-2B2D915818E0}" srcOrd="1" destOrd="0" presId="urn:microsoft.com/office/officeart/2018/2/layout/IconCircleList"/>
    <dgm:cxn modelId="{0E46E58A-C39A-4ECF-8B25-43DD88B8AB88}" type="presParOf" srcId="{AD200895-972C-444E-8D16-F218202FF659}" destId="{46FEB630-698F-4A99-9B7F-249E59ACD9BC}" srcOrd="2" destOrd="0" presId="urn:microsoft.com/office/officeart/2018/2/layout/IconCircleList"/>
    <dgm:cxn modelId="{0284708A-F5A0-4677-98A2-BF7A7DB703E5}" type="presParOf" srcId="{AD200895-972C-444E-8D16-F218202FF659}" destId="{800E50E0-E928-430F-A359-C2D8FCAD6C3C}" srcOrd="3" destOrd="0" presId="urn:microsoft.com/office/officeart/2018/2/layout/IconCircleList"/>
    <dgm:cxn modelId="{87AD4F96-3EEE-40D5-8827-C22CED22084A}" type="presParOf" srcId="{FFB16428-0883-49D6-B4A2-34E123614AF8}" destId="{442AD72F-01DF-4ADD-8C95-6EA5D28793F0}" srcOrd="5" destOrd="0" presId="urn:microsoft.com/office/officeart/2018/2/layout/IconCircleList"/>
    <dgm:cxn modelId="{018D45D6-D114-4154-8CC5-D2F022B0265D}" type="presParOf" srcId="{FFB16428-0883-49D6-B4A2-34E123614AF8}" destId="{E6E69BE9-0284-4CF8-9BDB-CB7B898B8E9C}" srcOrd="6" destOrd="0" presId="urn:microsoft.com/office/officeart/2018/2/layout/IconCircleList"/>
    <dgm:cxn modelId="{F7F94E2B-020F-4689-B545-52B8C4964507}" type="presParOf" srcId="{E6E69BE9-0284-4CF8-9BDB-CB7B898B8E9C}" destId="{125C8DB4-FDDD-48CE-9344-367FF58C9776}" srcOrd="0" destOrd="0" presId="urn:microsoft.com/office/officeart/2018/2/layout/IconCircleList"/>
    <dgm:cxn modelId="{B3DB1631-F667-431B-A9B3-B79861F98F58}" type="presParOf" srcId="{E6E69BE9-0284-4CF8-9BDB-CB7B898B8E9C}" destId="{E361B91C-9667-4CF8-AED6-68B712D9F2CA}" srcOrd="1" destOrd="0" presId="urn:microsoft.com/office/officeart/2018/2/layout/IconCircleList"/>
    <dgm:cxn modelId="{0DE5F999-422F-41FB-941F-0E03E621F202}" type="presParOf" srcId="{E6E69BE9-0284-4CF8-9BDB-CB7B898B8E9C}" destId="{78F40E77-4479-4BB3-860B-A12A930597DF}" srcOrd="2" destOrd="0" presId="urn:microsoft.com/office/officeart/2018/2/layout/IconCircleList"/>
    <dgm:cxn modelId="{B93CC979-4424-416F-BF08-2794CB99E50F}" type="presParOf" srcId="{E6E69BE9-0284-4CF8-9BDB-CB7B898B8E9C}" destId="{6A9443E6-6BE1-41E1-90A6-8B05AA7245AA}" srcOrd="3" destOrd="0" presId="urn:microsoft.com/office/officeart/2018/2/layout/IconCircleList"/>
    <dgm:cxn modelId="{401E5885-38C0-4DE1-9D48-11E207C37669}" type="presParOf" srcId="{FFB16428-0883-49D6-B4A2-34E123614AF8}" destId="{C77C841B-F28E-47D2-9DCB-15CCD853ADCB}" srcOrd="7" destOrd="0" presId="urn:microsoft.com/office/officeart/2018/2/layout/IconCircleList"/>
    <dgm:cxn modelId="{CC175251-EFBC-4F49-8CB6-356254AC0080}" type="presParOf" srcId="{FFB16428-0883-49D6-B4A2-34E123614AF8}" destId="{6D867682-0697-44E8-846C-7A58931B9F4B}" srcOrd="8" destOrd="0" presId="urn:microsoft.com/office/officeart/2018/2/layout/IconCircleList"/>
    <dgm:cxn modelId="{26D2A6BD-34D7-48FF-AAF4-E3FBD3BD700B}" type="presParOf" srcId="{6D867682-0697-44E8-846C-7A58931B9F4B}" destId="{222B69C1-8B8D-4555-97AB-0C51A54B512F}" srcOrd="0" destOrd="0" presId="urn:microsoft.com/office/officeart/2018/2/layout/IconCircleList"/>
    <dgm:cxn modelId="{2EA840BB-CE5B-4E9F-981D-5E0DF7F42270}" type="presParOf" srcId="{6D867682-0697-44E8-846C-7A58931B9F4B}" destId="{813B86F5-D542-40F2-9F93-CBCD48949D06}" srcOrd="1" destOrd="0" presId="urn:microsoft.com/office/officeart/2018/2/layout/IconCircleList"/>
    <dgm:cxn modelId="{218435FF-6AB9-4AB3-AB1B-5EE5CEA85FB3}" type="presParOf" srcId="{6D867682-0697-44E8-846C-7A58931B9F4B}" destId="{389B3899-C305-41ED-8616-D3612939CFC4}" srcOrd="2" destOrd="0" presId="urn:microsoft.com/office/officeart/2018/2/layout/IconCircleList"/>
    <dgm:cxn modelId="{7288BC4C-254E-4D05-AF10-FF818D62C309}" type="presParOf" srcId="{6D867682-0697-44E8-846C-7A58931B9F4B}" destId="{651BC8A8-CBE8-459E-8DB3-CE47FC170CF0}" srcOrd="3" destOrd="0" presId="urn:microsoft.com/office/officeart/2018/2/layout/IconCircle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7C8EE8-AC8E-4349-B355-A1948125DB2D}">
      <dsp:nvSpPr>
        <dsp:cNvPr id="0" name=""/>
        <dsp:cNvSpPr/>
      </dsp:nvSpPr>
      <dsp:spPr>
        <a:xfrm>
          <a:off x="3836" y="105468"/>
          <a:ext cx="719753" cy="719753"/>
        </a:xfrm>
        <a:prstGeom prst="ellipse">
          <a:avLst/>
        </a:prstGeom>
        <a:solidFill>
          <a:schemeClr val="accent1">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2AAEFCF-A784-4673-9CEF-CF6685B21A7D}">
      <dsp:nvSpPr>
        <dsp:cNvPr id="0" name=""/>
        <dsp:cNvSpPr/>
      </dsp:nvSpPr>
      <dsp:spPr>
        <a:xfrm>
          <a:off x="154984" y="256616"/>
          <a:ext cx="417456" cy="41745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8F658A2-1EDD-4B0D-8ACB-2D8CFB819916}">
      <dsp:nvSpPr>
        <dsp:cNvPr id="0" name=""/>
        <dsp:cNvSpPr/>
      </dsp:nvSpPr>
      <dsp:spPr>
        <a:xfrm>
          <a:off x="877822" y="105468"/>
          <a:ext cx="1696561" cy="7197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90000"/>
            </a:lnSpc>
            <a:spcBef>
              <a:spcPct val="0"/>
            </a:spcBef>
            <a:spcAft>
              <a:spcPct val="35000"/>
            </a:spcAft>
            <a:buNone/>
          </a:pPr>
          <a:r>
            <a:rPr lang="en-GB" sz="2000" kern="1200" dirty="0"/>
            <a:t>15 healthcare related issues (5 mental health) </a:t>
          </a:r>
          <a:endParaRPr lang="en-US" sz="2000" kern="1200" dirty="0"/>
        </a:p>
      </dsp:txBody>
      <dsp:txXfrm>
        <a:off x="877822" y="105468"/>
        <a:ext cx="1696561" cy="719753"/>
      </dsp:txXfrm>
    </dsp:sp>
    <dsp:sp modelId="{F578677B-858E-42A8-82B5-712454F32600}">
      <dsp:nvSpPr>
        <dsp:cNvPr id="0" name=""/>
        <dsp:cNvSpPr/>
      </dsp:nvSpPr>
      <dsp:spPr>
        <a:xfrm>
          <a:off x="2869997" y="105468"/>
          <a:ext cx="719753" cy="719753"/>
        </a:xfrm>
        <a:prstGeom prst="ellipse">
          <a:avLst/>
        </a:prstGeom>
        <a:solidFill>
          <a:schemeClr val="accent1">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D75CDA-E6DE-436E-9F2A-B6B31A9753DF}">
      <dsp:nvSpPr>
        <dsp:cNvPr id="0" name=""/>
        <dsp:cNvSpPr/>
      </dsp:nvSpPr>
      <dsp:spPr>
        <a:xfrm>
          <a:off x="3021145" y="256616"/>
          <a:ext cx="417456" cy="41745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475D4DE-25B2-4068-BE45-74244900F42D}">
      <dsp:nvSpPr>
        <dsp:cNvPr id="0" name=""/>
        <dsp:cNvSpPr/>
      </dsp:nvSpPr>
      <dsp:spPr>
        <a:xfrm>
          <a:off x="3743983" y="105468"/>
          <a:ext cx="1696561" cy="7197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90000"/>
            </a:lnSpc>
            <a:spcBef>
              <a:spcPct val="0"/>
            </a:spcBef>
            <a:spcAft>
              <a:spcPct val="35000"/>
            </a:spcAft>
            <a:buNone/>
          </a:pPr>
          <a:r>
            <a:rPr lang="en-GB" sz="2000" kern="1200" dirty="0"/>
            <a:t>4 climate change (</a:t>
          </a:r>
          <a:r>
            <a:rPr lang="en-GB" sz="2000" kern="1200" dirty="0" err="1"/>
            <a:t>eg</a:t>
          </a:r>
          <a:r>
            <a:rPr lang="en-GB" sz="2000" kern="1200" dirty="0"/>
            <a:t> flood, farming)</a:t>
          </a:r>
          <a:endParaRPr lang="en-US" sz="2000" kern="1200" dirty="0"/>
        </a:p>
      </dsp:txBody>
      <dsp:txXfrm>
        <a:off x="3743983" y="105468"/>
        <a:ext cx="1696561" cy="719753"/>
      </dsp:txXfrm>
    </dsp:sp>
    <dsp:sp modelId="{5F0134BD-FED1-4008-A09F-A79714B68ECD}">
      <dsp:nvSpPr>
        <dsp:cNvPr id="0" name=""/>
        <dsp:cNvSpPr/>
      </dsp:nvSpPr>
      <dsp:spPr>
        <a:xfrm>
          <a:off x="3836" y="1435726"/>
          <a:ext cx="719753" cy="719753"/>
        </a:xfrm>
        <a:prstGeom prst="ellipse">
          <a:avLst/>
        </a:prstGeom>
        <a:solidFill>
          <a:schemeClr val="accent1">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AB2991-40CB-44F6-87EB-2B2D915818E0}">
      <dsp:nvSpPr>
        <dsp:cNvPr id="0" name=""/>
        <dsp:cNvSpPr/>
      </dsp:nvSpPr>
      <dsp:spPr>
        <a:xfrm>
          <a:off x="154984" y="1586875"/>
          <a:ext cx="417456" cy="41745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00E50E0-E928-430F-A359-C2D8FCAD6C3C}">
      <dsp:nvSpPr>
        <dsp:cNvPr id="0" name=""/>
        <dsp:cNvSpPr/>
      </dsp:nvSpPr>
      <dsp:spPr>
        <a:xfrm>
          <a:off x="877822" y="1435726"/>
          <a:ext cx="1696561" cy="7197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90000"/>
            </a:lnSpc>
            <a:spcBef>
              <a:spcPct val="0"/>
            </a:spcBef>
            <a:spcAft>
              <a:spcPct val="35000"/>
            </a:spcAft>
            <a:buNone/>
          </a:pPr>
          <a:r>
            <a:rPr lang="en-GB" sz="2000" kern="1200" dirty="0"/>
            <a:t>3 dementia</a:t>
          </a:r>
          <a:endParaRPr lang="en-US" sz="2000" kern="1200" dirty="0"/>
        </a:p>
      </dsp:txBody>
      <dsp:txXfrm>
        <a:off x="877822" y="1435726"/>
        <a:ext cx="1696561" cy="719753"/>
      </dsp:txXfrm>
    </dsp:sp>
    <dsp:sp modelId="{125C8DB4-FDDD-48CE-9344-367FF58C9776}">
      <dsp:nvSpPr>
        <dsp:cNvPr id="0" name=""/>
        <dsp:cNvSpPr/>
      </dsp:nvSpPr>
      <dsp:spPr>
        <a:xfrm>
          <a:off x="2869997" y="1435726"/>
          <a:ext cx="719753" cy="719753"/>
        </a:xfrm>
        <a:prstGeom prst="ellipse">
          <a:avLst/>
        </a:prstGeom>
        <a:solidFill>
          <a:schemeClr val="accent1">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61B91C-9667-4CF8-AED6-68B712D9F2CA}">
      <dsp:nvSpPr>
        <dsp:cNvPr id="0" name=""/>
        <dsp:cNvSpPr/>
      </dsp:nvSpPr>
      <dsp:spPr>
        <a:xfrm>
          <a:off x="3021145" y="1586875"/>
          <a:ext cx="417456" cy="41745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A9443E6-6BE1-41E1-90A6-8B05AA7245AA}">
      <dsp:nvSpPr>
        <dsp:cNvPr id="0" name=""/>
        <dsp:cNvSpPr/>
      </dsp:nvSpPr>
      <dsp:spPr>
        <a:xfrm>
          <a:off x="3743983" y="1435726"/>
          <a:ext cx="1696561" cy="7197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90000"/>
            </a:lnSpc>
            <a:spcBef>
              <a:spcPct val="0"/>
            </a:spcBef>
            <a:spcAft>
              <a:spcPct val="35000"/>
            </a:spcAft>
            <a:buNone/>
          </a:pPr>
          <a:r>
            <a:rPr lang="en-GB" sz="2000" kern="1200" dirty="0"/>
            <a:t>3 poverty</a:t>
          </a:r>
          <a:endParaRPr lang="en-US" sz="2000" kern="1200" dirty="0"/>
        </a:p>
      </dsp:txBody>
      <dsp:txXfrm>
        <a:off x="3743983" y="1435726"/>
        <a:ext cx="1696561" cy="719753"/>
      </dsp:txXfrm>
    </dsp:sp>
    <dsp:sp modelId="{222B69C1-8B8D-4555-97AB-0C51A54B512F}">
      <dsp:nvSpPr>
        <dsp:cNvPr id="0" name=""/>
        <dsp:cNvSpPr/>
      </dsp:nvSpPr>
      <dsp:spPr>
        <a:xfrm>
          <a:off x="103137" y="2697241"/>
          <a:ext cx="719753" cy="719753"/>
        </a:xfrm>
        <a:prstGeom prst="ellipse">
          <a:avLst/>
        </a:prstGeom>
        <a:solidFill>
          <a:schemeClr val="accent1">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3B86F5-D542-40F2-9F93-CBCD48949D06}">
      <dsp:nvSpPr>
        <dsp:cNvPr id="0" name=""/>
        <dsp:cNvSpPr/>
      </dsp:nvSpPr>
      <dsp:spPr>
        <a:xfrm>
          <a:off x="262882" y="2751332"/>
          <a:ext cx="417456" cy="417456"/>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51BC8A8-CBE8-459E-8DB3-CE47FC170CF0}">
      <dsp:nvSpPr>
        <dsp:cNvPr id="0" name=""/>
        <dsp:cNvSpPr/>
      </dsp:nvSpPr>
      <dsp:spPr>
        <a:xfrm>
          <a:off x="1026993" y="2808911"/>
          <a:ext cx="4417388" cy="7197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90000"/>
            </a:lnSpc>
            <a:spcBef>
              <a:spcPct val="0"/>
            </a:spcBef>
            <a:spcAft>
              <a:spcPct val="35000"/>
            </a:spcAft>
            <a:buNone/>
          </a:pPr>
          <a:r>
            <a:rPr lang="en-GB" sz="2000" kern="1200" dirty="0"/>
            <a:t>Remainder: racial discrimination, substance or alcohol abuse, youth or education, or were general or non-specific.</a:t>
          </a:r>
          <a:endParaRPr lang="en-US" sz="2000" kern="1200" dirty="0"/>
        </a:p>
      </dsp:txBody>
      <dsp:txXfrm>
        <a:off x="1026993" y="2808911"/>
        <a:ext cx="4417388" cy="719753"/>
      </dsp:txXfrm>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2A90E4-85F5-4CCF-A6D9-7F2D77CB67C9}" type="datetimeFigureOut">
              <a:rPr lang="en-GB" smtClean="0"/>
              <a:t>19/03/2025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36B57C-C8A5-4614-96A7-37095B56EF14}" type="slidenum">
              <a:rPr lang="en-GB" smtClean="0"/>
              <a:t>‹#›</a:t>
            </a:fld>
            <a:endParaRPr lang="en-GB"/>
          </a:p>
        </p:txBody>
      </p:sp>
    </p:spTree>
    <p:extLst>
      <p:ext uri="{BB962C8B-B14F-4D97-AF65-F5344CB8AC3E}">
        <p14:creationId xmlns:p14="http://schemas.microsoft.com/office/powerpoint/2010/main" val="7406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1</a:t>
            </a:fld>
            <a:endParaRPr lang="en-GB"/>
          </a:p>
        </p:txBody>
      </p:sp>
    </p:spTree>
    <p:extLst>
      <p:ext uri="{BB962C8B-B14F-4D97-AF65-F5344CB8AC3E}">
        <p14:creationId xmlns:p14="http://schemas.microsoft.com/office/powerpoint/2010/main" val="7456437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10</a:t>
            </a:fld>
            <a:endParaRPr lang="en-GB"/>
          </a:p>
        </p:txBody>
      </p:sp>
    </p:spTree>
    <p:extLst>
      <p:ext uri="{BB962C8B-B14F-4D97-AF65-F5344CB8AC3E}">
        <p14:creationId xmlns:p14="http://schemas.microsoft.com/office/powerpoint/2010/main" val="18494594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11</a:t>
            </a:fld>
            <a:endParaRPr lang="en-GB"/>
          </a:p>
        </p:txBody>
      </p:sp>
    </p:spTree>
    <p:extLst>
      <p:ext uri="{BB962C8B-B14F-4D97-AF65-F5344CB8AC3E}">
        <p14:creationId xmlns:p14="http://schemas.microsoft.com/office/powerpoint/2010/main" val="2081373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12</a:t>
            </a:fld>
            <a:endParaRPr lang="en-GB"/>
          </a:p>
        </p:txBody>
      </p:sp>
    </p:spTree>
    <p:extLst>
      <p:ext uri="{BB962C8B-B14F-4D97-AF65-F5344CB8AC3E}">
        <p14:creationId xmlns:p14="http://schemas.microsoft.com/office/powerpoint/2010/main" val="22538756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13</a:t>
            </a:fld>
            <a:endParaRPr lang="en-GB"/>
          </a:p>
        </p:txBody>
      </p:sp>
    </p:spTree>
    <p:extLst>
      <p:ext uri="{BB962C8B-B14F-4D97-AF65-F5344CB8AC3E}">
        <p14:creationId xmlns:p14="http://schemas.microsoft.com/office/powerpoint/2010/main" val="30168539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14</a:t>
            </a:fld>
            <a:endParaRPr lang="en-GB"/>
          </a:p>
        </p:txBody>
      </p:sp>
    </p:spTree>
    <p:extLst>
      <p:ext uri="{BB962C8B-B14F-4D97-AF65-F5344CB8AC3E}">
        <p14:creationId xmlns:p14="http://schemas.microsoft.com/office/powerpoint/2010/main" val="27559095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15</a:t>
            </a:fld>
            <a:endParaRPr lang="en-GB"/>
          </a:p>
        </p:txBody>
      </p:sp>
    </p:spTree>
    <p:extLst>
      <p:ext uri="{BB962C8B-B14F-4D97-AF65-F5344CB8AC3E}">
        <p14:creationId xmlns:p14="http://schemas.microsoft.com/office/powerpoint/2010/main" val="20683920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16</a:t>
            </a:fld>
            <a:endParaRPr lang="en-GB"/>
          </a:p>
        </p:txBody>
      </p:sp>
    </p:spTree>
    <p:extLst>
      <p:ext uri="{BB962C8B-B14F-4D97-AF65-F5344CB8AC3E}">
        <p14:creationId xmlns:p14="http://schemas.microsoft.com/office/powerpoint/2010/main" val="1666225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17</a:t>
            </a:fld>
            <a:endParaRPr lang="en-GB"/>
          </a:p>
        </p:txBody>
      </p:sp>
    </p:spTree>
    <p:extLst>
      <p:ext uri="{BB962C8B-B14F-4D97-AF65-F5344CB8AC3E}">
        <p14:creationId xmlns:p14="http://schemas.microsoft.com/office/powerpoint/2010/main" val="1305808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18</a:t>
            </a:fld>
            <a:endParaRPr lang="en-GB"/>
          </a:p>
        </p:txBody>
      </p:sp>
    </p:spTree>
    <p:extLst>
      <p:ext uri="{BB962C8B-B14F-4D97-AF65-F5344CB8AC3E}">
        <p14:creationId xmlns:p14="http://schemas.microsoft.com/office/powerpoint/2010/main" val="5504598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19</a:t>
            </a:fld>
            <a:endParaRPr lang="en-GB"/>
          </a:p>
        </p:txBody>
      </p:sp>
    </p:spTree>
    <p:extLst>
      <p:ext uri="{BB962C8B-B14F-4D97-AF65-F5344CB8AC3E}">
        <p14:creationId xmlns:p14="http://schemas.microsoft.com/office/powerpoint/2010/main" val="132887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2</a:t>
            </a:fld>
            <a:endParaRPr lang="en-GB"/>
          </a:p>
        </p:txBody>
      </p:sp>
    </p:spTree>
    <p:extLst>
      <p:ext uri="{BB962C8B-B14F-4D97-AF65-F5344CB8AC3E}">
        <p14:creationId xmlns:p14="http://schemas.microsoft.com/office/powerpoint/2010/main" val="21262979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20</a:t>
            </a:fld>
            <a:endParaRPr lang="en-GB"/>
          </a:p>
        </p:txBody>
      </p:sp>
    </p:spTree>
    <p:extLst>
      <p:ext uri="{BB962C8B-B14F-4D97-AF65-F5344CB8AC3E}">
        <p14:creationId xmlns:p14="http://schemas.microsoft.com/office/powerpoint/2010/main" val="37013653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21</a:t>
            </a:fld>
            <a:endParaRPr lang="en-GB"/>
          </a:p>
        </p:txBody>
      </p:sp>
    </p:spTree>
    <p:extLst>
      <p:ext uri="{BB962C8B-B14F-4D97-AF65-F5344CB8AC3E}">
        <p14:creationId xmlns:p14="http://schemas.microsoft.com/office/powerpoint/2010/main" val="18009756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22</a:t>
            </a:fld>
            <a:endParaRPr lang="en-GB"/>
          </a:p>
        </p:txBody>
      </p:sp>
    </p:spTree>
    <p:extLst>
      <p:ext uri="{BB962C8B-B14F-4D97-AF65-F5344CB8AC3E}">
        <p14:creationId xmlns:p14="http://schemas.microsoft.com/office/powerpoint/2010/main" val="32266049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23</a:t>
            </a:fld>
            <a:endParaRPr lang="en-GB"/>
          </a:p>
        </p:txBody>
      </p:sp>
    </p:spTree>
    <p:extLst>
      <p:ext uri="{BB962C8B-B14F-4D97-AF65-F5344CB8AC3E}">
        <p14:creationId xmlns:p14="http://schemas.microsoft.com/office/powerpoint/2010/main" val="892136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3</a:t>
            </a:fld>
            <a:endParaRPr lang="en-GB"/>
          </a:p>
        </p:txBody>
      </p:sp>
    </p:spTree>
    <p:extLst>
      <p:ext uri="{BB962C8B-B14F-4D97-AF65-F5344CB8AC3E}">
        <p14:creationId xmlns:p14="http://schemas.microsoft.com/office/powerpoint/2010/main" val="34454267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4</a:t>
            </a:fld>
            <a:endParaRPr lang="en-GB"/>
          </a:p>
        </p:txBody>
      </p:sp>
    </p:spTree>
    <p:extLst>
      <p:ext uri="{BB962C8B-B14F-4D97-AF65-F5344CB8AC3E}">
        <p14:creationId xmlns:p14="http://schemas.microsoft.com/office/powerpoint/2010/main" val="2365077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5</a:t>
            </a:fld>
            <a:endParaRPr lang="en-GB"/>
          </a:p>
        </p:txBody>
      </p:sp>
    </p:spTree>
    <p:extLst>
      <p:ext uri="{BB962C8B-B14F-4D97-AF65-F5344CB8AC3E}">
        <p14:creationId xmlns:p14="http://schemas.microsoft.com/office/powerpoint/2010/main" val="4196579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6</a:t>
            </a:fld>
            <a:endParaRPr lang="en-GB"/>
          </a:p>
        </p:txBody>
      </p:sp>
    </p:spTree>
    <p:extLst>
      <p:ext uri="{BB962C8B-B14F-4D97-AF65-F5344CB8AC3E}">
        <p14:creationId xmlns:p14="http://schemas.microsoft.com/office/powerpoint/2010/main" val="32718278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7</a:t>
            </a:fld>
            <a:endParaRPr lang="en-GB"/>
          </a:p>
        </p:txBody>
      </p:sp>
    </p:spTree>
    <p:extLst>
      <p:ext uri="{BB962C8B-B14F-4D97-AF65-F5344CB8AC3E}">
        <p14:creationId xmlns:p14="http://schemas.microsoft.com/office/powerpoint/2010/main" val="15052377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8</a:t>
            </a:fld>
            <a:endParaRPr lang="en-GB"/>
          </a:p>
        </p:txBody>
      </p:sp>
    </p:spTree>
    <p:extLst>
      <p:ext uri="{BB962C8B-B14F-4D97-AF65-F5344CB8AC3E}">
        <p14:creationId xmlns:p14="http://schemas.microsoft.com/office/powerpoint/2010/main" val="33232852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36B57C-C8A5-4614-96A7-37095B56EF14}" type="slidenum">
              <a:rPr lang="en-GB" smtClean="0"/>
              <a:t>9</a:t>
            </a:fld>
            <a:endParaRPr lang="en-GB"/>
          </a:p>
        </p:txBody>
      </p:sp>
    </p:spTree>
    <p:extLst>
      <p:ext uri="{BB962C8B-B14F-4D97-AF65-F5344CB8AC3E}">
        <p14:creationId xmlns:p14="http://schemas.microsoft.com/office/powerpoint/2010/main" val="1350554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0FB81-5D7F-F6C7-D65C-A43EF6C8150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3959055-0806-F2F3-C1CA-442E3ECCAD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DCEDF5-7386-86E2-6BB4-9D4228537ADE}"/>
              </a:ext>
            </a:extLst>
          </p:cNvPr>
          <p:cNvSpPr>
            <a:spLocks noGrp="1"/>
          </p:cNvSpPr>
          <p:nvPr>
            <p:ph type="dt" sz="half" idx="10"/>
          </p:nvPr>
        </p:nvSpPr>
        <p:spPr/>
        <p:txBody>
          <a:bodyPr/>
          <a:lstStyle/>
          <a:p>
            <a:fld id="{286A794E-D112-4C7F-80DE-F35C9B042F6F}" type="datetimeFigureOut">
              <a:rPr lang="en-GB" smtClean="0"/>
              <a:t>19/03/2025</a:t>
            </a:fld>
            <a:endParaRPr lang="en-GB"/>
          </a:p>
        </p:txBody>
      </p:sp>
      <p:sp>
        <p:nvSpPr>
          <p:cNvPr id="5" name="Footer Placeholder 4">
            <a:extLst>
              <a:ext uri="{FF2B5EF4-FFF2-40B4-BE49-F238E27FC236}">
                <a16:creationId xmlns:a16="http://schemas.microsoft.com/office/drawing/2014/main" id="{63D0E2B8-1A3A-9B18-82F5-C18CC9BD382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F724C6-DC84-EE8C-3E58-9316BEA836DE}"/>
              </a:ext>
            </a:extLst>
          </p:cNvPr>
          <p:cNvSpPr>
            <a:spLocks noGrp="1"/>
          </p:cNvSpPr>
          <p:nvPr>
            <p:ph type="sldNum" sz="quarter" idx="12"/>
          </p:nvPr>
        </p:nvSpPr>
        <p:spPr/>
        <p:txBody>
          <a:bodyPr/>
          <a:lstStyle/>
          <a:p>
            <a:fld id="{3029EB5D-EFE1-4EC0-987A-BE6A45CC894D}" type="slidenum">
              <a:rPr lang="en-GB" smtClean="0"/>
              <a:t>‹#›</a:t>
            </a:fld>
            <a:endParaRPr lang="en-GB"/>
          </a:p>
        </p:txBody>
      </p:sp>
    </p:spTree>
    <p:extLst>
      <p:ext uri="{BB962C8B-B14F-4D97-AF65-F5344CB8AC3E}">
        <p14:creationId xmlns:p14="http://schemas.microsoft.com/office/powerpoint/2010/main" val="3384960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F18B3-3533-81DE-35D2-691E37D31C8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8A31A69-F941-364C-F556-E722DC7C809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7AD734C-21A6-74E9-0A14-17E20868D73D}"/>
              </a:ext>
            </a:extLst>
          </p:cNvPr>
          <p:cNvSpPr>
            <a:spLocks noGrp="1"/>
          </p:cNvSpPr>
          <p:nvPr>
            <p:ph type="dt" sz="half" idx="10"/>
          </p:nvPr>
        </p:nvSpPr>
        <p:spPr/>
        <p:txBody>
          <a:bodyPr/>
          <a:lstStyle/>
          <a:p>
            <a:fld id="{286A794E-D112-4C7F-80DE-F35C9B042F6F}" type="datetimeFigureOut">
              <a:rPr lang="en-GB" smtClean="0"/>
              <a:t>19/03/2025</a:t>
            </a:fld>
            <a:endParaRPr lang="en-GB"/>
          </a:p>
        </p:txBody>
      </p:sp>
      <p:sp>
        <p:nvSpPr>
          <p:cNvPr id="5" name="Footer Placeholder 4">
            <a:extLst>
              <a:ext uri="{FF2B5EF4-FFF2-40B4-BE49-F238E27FC236}">
                <a16:creationId xmlns:a16="http://schemas.microsoft.com/office/drawing/2014/main" id="{6257D3D8-5977-264B-3234-CC3AF9BECD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D7D35D0-DF6A-A356-0E42-32AAEEB40724}"/>
              </a:ext>
            </a:extLst>
          </p:cNvPr>
          <p:cNvSpPr>
            <a:spLocks noGrp="1"/>
          </p:cNvSpPr>
          <p:nvPr>
            <p:ph type="sldNum" sz="quarter" idx="12"/>
          </p:nvPr>
        </p:nvSpPr>
        <p:spPr/>
        <p:txBody>
          <a:bodyPr/>
          <a:lstStyle/>
          <a:p>
            <a:fld id="{3029EB5D-EFE1-4EC0-987A-BE6A45CC894D}" type="slidenum">
              <a:rPr lang="en-GB" smtClean="0"/>
              <a:t>‹#›</a:t>
            </a:fld>
            <a:endParaRPr lang="en-GB"/>
          </a:p>
        </p:txBody>
      </p:sp>
    </p:spTree>
    <p:extLst>
      <p:ext uri="{BB962C8B-B14F-4D97-AF65-F5344CB8AC3E}">
        <p14:creationId xmlns:p14="http://schemas.microsoft.com/office/powerpoint/2010/main" val="779490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4B07A5-7555-7A79-1D6A-31184E3953C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A560BEE-DEE5-F4CE-FB7D-9D855FA89E0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D75F85A-4CF0-81F7-1268-5D2D04F42253}"/>
              </a:ext>
            </a:extLst>
          </p:cNvPr>
          <p:cNvSpPr>
            <a:spLocks noGrp="1"/>
          </p:cNvSpPr>
          <p:nvPr>
            <p:ph type="dt" sz="half" idx="10"/>
          </p:nvPr>
        </p:nvSpPr>
        <p:spPr/>
        <p:txBody>
          <a:bodyPr/>
          <a:lstStyle/>
          <a:p>
            <a:fld id="{286A794E-D112-4C7F-80DE-F35C9B042F6F}" type="datetimeFigureOut">
              <a:rPr lang="en-GB" smtClean="0"/>
              <a:t>19/03/2025</a:t>
            </a:fld>
            <a:endParaRPr lang="en-GB"/>
          </a:p>
        </p:txBody>
      </p:sp>
      <p:sp>
        <p:nvSpPr>
          <p:cNvPr id="5" name="Footer Placeholder 4">
            <a:extLst>
              <a:ext uri="{FF2B5EF4-FFF2-40B4-BE49-F238E27FC236}">
                <a16:creationId xmlns:a16="http://schemas.microsoft.com/office/drawing/2014/main" id="{31A297C7-ECEC-466B-B759-74A0408BFE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14CCCAF-5C8C-B518-B7AD-204815C4CD7E}"/>
              </a:ext>
            </a:extLst>
          </p:cNvPr>
          <p:cNvSpPr>
            <a:spLocks noGrp="1"/>
          </p:cNvSpPr>
          <p:nvPr>
            <p:ph type="sldNum" sz="quarter" idx="12"/>
          </p:nvPr>
        </p:nvSpPr>
        <p:spPr/>
        <p:txBody>
          <a:bodyPr/>
          <a:lstStyle/>
          <a:p>
            <a:fld id="{3029EB5D-EFE1-4EC0-987A-BE6A45CC894D}" type="slidenum">
              <a:rPr lang="en-GB" smtClean="0"/>
              <a:t>‹#›</a:t>
            </a:fld>
            <a:endParaRPr lang="en-GB"/>
          </a:p>
        </p:txBody>
      </p:sp>
    </p:spTree>
    <p:extLst>
      <p:ext uri="{BB962C8B-B14F-4D97-AF65-F5344CB8AC3E}">
        <p14:creationId xmlns:p14="http://schemas.microsoft.com/office/powerpoint/2010/main" val="225871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B05DA-B041-C628-594F-4EAF9661CD8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726A7FA-AAA1-8B4F-43E0-D12A49DC552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F697BA3-F993-382B-9CA7-9E5345F35C63}"/>
              </a:ext>
            </a:extLst>
          </p:cNvPr>
          <p:cNvSpPr>
            <a:spLocks noGrp="1"/>
          </p:cNvSpPr>
          <p:nvPr>
            <p:ph type="dt" sz="half" idx="10"/>
          </p:nvPr>
        </p:nvSpPr>
        <p:spPr/>
        <p:txBody>
          <a:bodyPr/>
          <a:lstStyle/>
          <a:p>
            <a:fld id="{286A794E-D112-4C7F-80DE-F35C9B042F6F}" type="datetimeFigureOut">
              <a:rPr lang="en-GB" smtClean="0"/>
              <a:t>19/03/2025</a:t>
            </a:fld>
            <a:endParaRPr lang="en-GB"/>
          </a:p>
        </p:txBody>
      </p:sp>
      <p:sp>
        <p:nvSpPr>
          <p:cNvPr id="5" name="Footer Placeholder 4">
            <a:extLst>
              <a:ext uri="{FF2B5EF4-FFF2-40B4-BE49-F238E27FC236}">
                <a16:creationId xmlns:a16="http://schemas.microsoft.com/office/drawing/2014/main" id="{E97826D1-0006-96CC-35E3-E2AA66EEA85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7114BF2-E8CB-D156-0831-FA5768B81DD8}"/>
              </a:ext>
            </a:extLst>
          </p:cNvPr>
          <p:cNvSpPr>
            <a:spLocks noGrp="1"/>
          </p:cNvSpPr>
          <p:nvPr>
            <p:ph type="sldNum" sz="quarter" idx="12"/>
          </p:nvPr>
        </p:nvSpPr>
        <p:spPr/>
        <p:txBody>
          <a:bodyPr/>
          <a:lstStyle/>
          <a:p>
            <a:fld id="{3029EB5D-EFE1-4EC0-987A-BE6A45CC894D}" type="slidenum">
              <a:rPr lang="en-GB" smtClean="0"/>
              <a:t>‹#›</a:t>
            </a:fld>
            <a:endParaRPr lang="en-GB"/>
          </a:p>
        </p:txBody>
      </p:sp>
    </p:spTree>
    <p:extLst>
      <p:ext uri="{BB962C8B-B14F-4D97-AF65-F5344CB8AC3E}">
        <p14:creationId xmlns:p14="http://schemas.microsoft.com/office/powerpoint/2010/main" val="753875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26504-9889-A7A3-B238-7BBC2FA1654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8390040-C244-9075-9662-03140641237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685C42D-B635-DD50-3E58-52D8EF9CD5C4}"/>
              </a:ext>
            </a:extLst>
          </p:cNvPr>
          <p:cNvSpPr>
            <a:spLocks noGrp="1"/>
          </p:cNvSpPr>
          <p:nvPr>
            <p:ph type="dt" sz="half" idx="10"/>
          </p:nvPr>
        </p:nvSpPr>
        <p:spPr/>
        <p:txBody>
          <a:bodyPr/>
          <a:lstStyle/>
          <a:p>
            <a:fld id="{286A794E-D112-4C7F-80DE-F35C9B042F6F}" type="datetimeFigureOut">
              <a:rPr lang="en-GB" smtClean="0"/>
              <a:t>19/03/2025</a:t>
            </a:fld>
            <a:endParaRPr lang="en-GB"/>
          </a:p>
        </p:txBody>
      </p:sp>
      <p:sp>
        <p:nvSpPr>
          <p:cNvPr id="5" name="Footer Placeholder 4">
            <a:extLst>
              <a:ext uri="{FF2B5EF4-FFF2-40B4-BE49-F238E27FC236}">
                <a16:creationId xmlns:a16="http://schemas.microsoft.com/office/drawing/2014/main" id="{1B69EE1E-99A7-A2D8-C049-CF9ABE2E52E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2712D6-A5CE-3A10-86D0-934A32BA46BB}"/>
              </a:ext>
            </a:extLst>
          </p:cNvPr>
          <p:cNvSpPr>
            <a:spLocks noGrp="1"/>
          </p:cNvSpPr>
          <p:nvPr>
            <p:ph type="sldNum" sz="quarter" idx="12"/>
          </p:nvPr>
        </p:nvSpPr>
        <p:spPr/>
        <p:txBody>
          <a:bodyPr/>
          <a:lstStyle/>
          <a:p>
            <a:fld id="{3029EB5D-EFE1-4EC0-987A-BE6A45CC894D}" type="slidenum">
              <a:rPr lang="en-GB" smtClean="0"/>
              <a:t>‹#›</a:t>
            </a:fld>
            <a:endParaRPr lang="en-GB"/>
          </a:p>
        </p:txBody>
      </p:sp>
    </p:spTree>
    <p:extLst>
      <p:ext uri="{BB962C8B-B14F-4D97-AF65-F5344CB8AC3E}">
        <p14:creationId xmlns:p14="http://schemas.microsoft.com/office/powerpoint/2010/main" val="244309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F1FBE-5161-2C2D-27A5-EAB140929E3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047F8C3-2AED-4F97-F9F6-02E100AE4EE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FF38BA5-52AF-5047-EE50-8A8D2807149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C10508B-A4C1-87E7-4520-DF5266A62CDE}"/>
              </a:ext>
            </a:extLst>
          </p:cNvPr>
          <p:cNvSpPr>
            <a:spLocks noGrp="1"/>
          </p:cNvSpPr>
          <p:nvPr>
            <p:ph type="dt" sz="half" idx="10"/>
          </p:nvPr>
        </p:nvSpPr>
        <p:spPr/>
        <p:txBody>
          <a:bodyPr/>
          <a:lstStyle/>
          <a:p>
            <a:fld id="{286A794E-D112-4C7F-80DE-F35C9B042F6F}" type="datetimeFigureOut">
              <a:rPr lang="en-GB" smtClean="0"/>
              <a:t>19/03/2025</a:t>
            </a:fld>
            <a:endParaRPr lang="en-GB"/>
          </a:p>
        </p:txBody>
      </p:sp>
      <p:sp>
        <p:nvSpPr>
          <p:cNvPr id="6" name="Footer Placeholder 5">
            <a:extLst>
              <a:ext uri="{FF2B5EF4-FFF2-40B4-BE49-F238E27FC236}">
                <a16:creationId xmlns:a16="http://schemas.microsoft.com/office/drawing/2014/main" id="{71B4BD83-DDF1-845E-2ADD-A4EA8EEADE4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BEFC628-322C-750E-7785-2D0DDF7862CC}"/>
              </a:ext>
            </a:extLst>
          </p:cNvPr>
          <p:cNvSpPr>
            <a:spLocks noGrp="1"/>
          </p:cNvSpPr>
          <p:nvPr>
            <p:ph type="sldNum" sz="quarter" idx="12"/>
          </p:nvPr>
        </p:nvSpPr>
        <p:spPr/>
        <p:txBody>
          <a:bodyPr/>
          <a:lstStyle/>
          <a:p>
            <a:fld id="{3029EB5D-EFE1-4EC0-987A-BE6A45CC894D}" type="slidenum">
              <a:rPr lang="en-GB" smtClean="0"/>
              <a:t>‹#›</a:t>
            </a:fld>
            <a:endParaRPr lang="en-GB"/>
          </a:p>
        </p:txBody>
      </p:sp>
    </p:spTree>
    <p:extLst>
      <p:ext uri="{BB962C8B-B14F-4D97-AF65-F5344CB8AC3E}">
        <p14:creationId xmlns:p14="http://schemas.microsoft.com/office/powerpoint/2010/main" val="1955018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5233FC-4A97-E572-FB9E-14B320BA750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369A6ED-33CC-9885-A802-F09B956344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84EFDB-6534-19DF-2833-D2C1E1AD54B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59C31E7-1732-21E9-7C90-FCDB872357C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17FA6DB-0A24-85A6-8817-D2B74E70154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C3A2166-461A-46F1-704D-EE74682D5EB3}"/>
              </a:ext>
            </a:extLst>
          </p:cNvPr>
          <p:cNvSpPr>
            <a:spLocks noGrp="1"/>
          </p:cNvSpPr>
          <p:nvPr>
            <p:ph type="dt" sz="half" idx="10"/>
          </p:nvPr>
        </p:nvSpPr>
        <p:spPr/>
        <p:txBody>
          <a:bodyPr/>
          <a:lstStyle/>
          <a:p>
            <a:fld id="{286A794E-D112-4C7F-80DE-F35C9B042F6F}" type="datetimeFigureOut">
              <a:rPr lang="en-GB" smtClean="0"/>
              <a:t>19/03/2025</a:t>
            </a:fld>
            <a:endParaRPr lang="en-GB"/>
          </a:p>
        </p:txBody>
      </p:sp>
      <p:sp>
        <p:nvSpPr>
          <p:cNvPr id="8" name="Footer Placeholder 7">
            <a:extLst>
              <a:ext uri="{FF2B5EF4-FFF2-40B4-BE49-F238E27FC236}">
                <a16:creationId xmlns:a16="http://schemas.microsoft.com/office/drawing/2014/main" id="{6EBBE205-1CA3-B8A2-94E9-6660E43B6BC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E91207D-AFB5-F87C-2413-4881683DC32D}"/>
              </a:ext>
            </a:extLst>
          </p:cNvPr>
          <p:cNvSpPr>
            <a:spLocks noGrp="1"/>
          </p:cNvSpPr>
          <p:nvPr>
            <p:ph type="sldNum" sz="quarter" idx="12"/>
          </p:nvPr>
        </p:nvSpPr>
        <p:spPr/>
        <p:txBody>
          <a:bodyPr/>
          <a:lstStyle/>
          <a:p>
            <a:fld id="{3029EB5D-EFE1-4EC0-987A-BE6A45CC894D}" type="slidenum">
              <a:rPr lang="en-GB" smtClean="0"/>
              <a:t>‹#›</a:t>
            </a:fld>
            <a:endParaRPr lang="en-GB"/>
          </a:p>
        </p:txBody>
      </p:sp>
    </p:spTree>
    <p:extLst>
      <p:ext uri="{BB962C8B-B14F-4D97-AF65-F5344CB8AC3E}">
        <p14:creationId xmlns:p14="http://schemas.microsoft.com/office/powerpoint/2010/main" val="3559316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C3928-6B11-83D7-DE99-D1D03B23D01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8D0C288-419F-C588-6689-B48B97232156}"/>
              </a:ext>
            </a:extLst>
          </p:cNvPr>
          <p:cNvSpPr>
            <a:spLocks noGrp="1"/>
          </p:cNvSpPr>
          <p:nvPr>
            <p:ph type="dt" sz="half" idx="10"/>
          </p:nvPr>
        </p:nvSpPr>
        <p:spPr/>
        <p:txBody>
          <a:bodyPr/>
          <a:lstStyle/>
          <a:p>
            <a:fld id="{286A794E-D112-4C7F-80DE-F35C9B042F6F}" type="datetimeFigureOut">
              <a:rPr lang="en-GB" smtClean="0"/>
              <a:t>19/03/2025</a:t>
            </a:fld>
            <a:endParaRPr lang="en-GB"/>
          </a:p>
        </p:txBody>
      </p:sp>
      <p:sp>
        <p:nvSpPr>
          <p:cNvPr id="4" name="Footer Placeholder 3">
            <a:extLst>
              <a:ext uri="{FF2B5EF4-FFF2-40B4-BE49-F238E27FC236}">
                <a16:creationId xmlns:a16="http://schemas.microsoft.com/office/drawing/2014/main" id="{1D84778C-BEE7-ED64-1109-183DFAE48BD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2F2238B-3C24-16AB-9AC0-2904AB9B015C}"/>
              </a:ext>
            </a:extLst>
          </p:cNvPr>
          <p:cNvSpPr>
            <a:spLocks noGrp="1"/>
          </p:cNvSpPr>
          <p:nvPr>
            <p:ph type="sldNum" sz="quarter" idx="12"/>
          </p:nvPr>
        </p:nvSpPr>
        <p:spPr/>
        <p:txBody>
          <a:bodyPr/>
          <a:lstStyle/>
          <a:p>
            <a:fld id="{3029EB5D-EFE1-4EC0-987A-BE6A45CC894D}" type="slidenum">
              <a:rPr lang="en-GB" smtClean="0"/>
              <a:t>‹#›</a:t>
            </a:fld>
            <a:endParaRPr lang="en-GB"/>
          </a:p>
        </p:txBody>
      </p:sp>
    </p:spTree>
    <p:extLst>
      <p:ext uri="{BB962C8B-B14F-4D97-AF65-F5344CB8AC3E}">
        <p14:creationId xmlns:p14="http://schemas.microsoft.com/office/powerpoint/2010/main" val="472753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D24ACE-645E-11C6-DE3C-DADBB5078148}"/>
              </a:ext>
            </a:extLst>
          </p:cNvPr>
          <p:cNvSpPr>
            <a:spLocks noGrp="1"/>
          </p:cNvSpPr>
          <p:nvPr>
            <p:ph type="dt" sz="half" idx="10"/>
          </p:nvPr>
        </p:nvSpPr>
        <p:spPr/>
        <p:txBody>
          <a:bodyPr/>
          <a:lstStyle/>
          <a:p>
            <a:fld id="{286A794E-D112-4C7F-80DE-F35C9B042F6F}" type="datetimeFigureOut">
              <a:rPr lang="en-GB" smtClean="0"/>
              <a:t>19/03/2025</a:t>
            </a:fld>
            <a:endParaRPr lang="en-GB"/>
          </a:p>
        </p:txBody>
      </p:sp>
      <p:sp>
        <p:nvSpPr>
          <p:cNvPr id="3" name="Footer Placeholder 2">
            <a:extLst>
              <a:ext uri="{FF2B5EF4-FFF2-40B4-BE49-F238E27FC236}">
                <a16:creationId xmlns:a16="http://schemas.microsoft.com/office/drawing/2014/main" id="{C88C3151-4B27-66B4-C159-FC83116C1E4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5298C63-1C17-AEF5-2CF1-88F93271C6E7}"/>
              </a:ext>
            </a:extLst>
          </p:cNvPr>
          <p:cNvSpPr>
            <a:spLocks noGrp="1"/>
          </p:cNvSpPr>
          <p:nvPr>
            <p:ph type="sldNum" sz="quarter" idx="12"/>
          </p:nvPr>
        </p:nvSpPr>
        <p:spPr/>
        <p:txBody>
          <a:bodyPr/>
          <a:lstStyle/>
          <a:p>
            <a:fld id="{3029EB5D-EFE1-4EC0-987A-BE6A45CC894D}" type="slidenum">
              <a:rPr lang="en-GB" smtClean="0"/>
              <a:t>‹#›</a:t>
            </a:fld>
            <a:endParaRPr lang="en-GB"/>
          </a:p>
        </p:txBody>
      </p:sp>
    </p:spTree>
    <p:extLst>
      <p:ext uri="{BB962C8B-B14F-4D97-AF65-F5344CB8AC3E}">
        <p14:creationId xmlns:p14="http://schemas.microsoft.com/office/powerpoint/2010/main" val="4229916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4B4F1-22DE-DF82-83F2-FF741ED782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84D0FCD-E34D-FC5D-D821-FCB8BBE1E77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1153ED7-5E0D-1E88-1FAE-43E60B1F44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3EB59F-1046-C9E4-9332-E16AEAC5F169}"/>
              </a:ext>
            </a:extLst>
          </p:cNvPr>
          <p:cNvSpPr>
            <a:spLocks noGrp="1"/>
          </p:cNvSpPr>
          <p:nvPr>
            <p:ph type="dt" sz="half" idx="10"/>
          </p:nvPr>
        </p:nvSpPr>
        <p:spPr/>
        <p:txBody>
          <a:bodyPr/>
          <a:lstStyle/>
          <a:p>
            <a:fld id="{286A794E-D112-4C7F-80DE-F35C9B042F6F}" type="datetimeFigureOut">
              <a:rPr lang="en-GB" smtClean="0"/>
              <a:t>19/03/2025</a:t>
            </a:fld>
            <a:endParaRPr lang="en-GB"/>
          </a:p>
        </p:txBody>
      </p:sp>
      <p:sp>
        <p:nvSpPr>
          <p:cNvPr id="6" name="Footer Placeholder 5">
            <a:extLst>
              <a:ext uri="{FF2B5EF4-FFF2-40B4-BE49-F238E27FC236}">
                <a16:creationId xmlns:a16="http://schemas.microsoft.com/office/drawing/2014/main" id="{93992005-2BB0-A240-180D-DC2D22566F0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077CFFD-C16D-65A7-5A5A-EDA4F46ECD29}"/>
              </a:ext>
            </a:extLst>
          </p:cNvPr>
          <p:cNvSpPr>
            <a:spLocks noGrp="1"/>
          </p:cNvSpPr>
          <p:nvPr>
            <p:ph type="sldNum" sz="quarter" idx="12"/>
          </p:nvPr>
        </p:nvSpPr>
        <p:spPr/>
        <p:txBody>
          <a:bodyPr/>
          <a:lstStyle/>
          <a:p>
            <a:fld id="{3029EB5D-EFE1-4EC0-987A-BE6A45CC894D}" type="slidenum">
              <a:rPr lang="en-GB" smtClean="0"/>
              <a:t>‹#›</a:t>
            </a:fld>
            <a:endParaRPr lang="en-GB"/>
          </a:p>
        </p:txBody>
      </p:sp>
    </p:spTree>
    <p:extLst>
      <p:ext uri="{BB962C8B-B14F-4D97-AF65-F5344CB8AC3E}">
        <p14:creationId xmlns:p14="http://schemas.microsoft.com/office/powerpoint/2010/main" val="2629060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B855D3-20DC-D184-B64B-B7ED7F7FCE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FC5BB70-BBDF-E0A7-55B2-DF677C1D036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3FDB4B7-30D7-9DC5-85C2-00CF7C2F81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8AACF5-2B70-1A1E-85FD-AE49E6D343B8}"/>
              </a:ext>
            </a:extLst>
          </p:cNvPr>
          <p:cNvSpPr>
            <a:spLocks noGrp="1"/>
          </p:cNvSpPr>
          <p:nvPr>
            <p:ph type="dt" sz="half" idx="10"/>
          </p:nvPr>
        </p:nvSpPr>
        <p:spPr/>
        <p:txBody>
          <a:bodyPr/>
          <a:lstStyle/>
          <a:p>
            <a:fld id="{286A794E-D112-4C7F-80DE-F35C9B042F6F}" type="datetimeFigureOut">
              <a:rPr lang="en-GB" smtClean="0"/>
              <a:t>19/03/2025</a:t>
            </a:fld>
            <a:endParaRPr lang="en-GB"/>
          </a:p>
        </p:txBody>
      </p:sp>
      <p:sp>
        <p:nvSpPr>
          <p:cNvPr id="6" name="Footer Placeholder 5">
            <a:extLst>
              <a:ext uri="{FF2B5EF4-FFF2-40B4-BE49-F238E27FC236}">
                <a16:creationId xmlns:a16="http://schemas.microsoft.com/office/drawing/2014/main" id="{0C9AFBC6-5CC6-57E6-C69C-A321E86774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83EB961-9FE5-71BE-DC4A-661ACBE4EEAE}"/>
              </a:ext>
            </a:extLst>
          </p:cNvPr>
          <p:cNvSpPr>
            <a:spLocks noGrp="1"/>
          </p:cNvSpPr>
          <p:nvPr>
            <p:ph type="sldNum" sz="quarter" idx="12"/>
          </p:nvPr>
        </p:nvSpPr>
        <p:spPr/>
        <p:txBody>
          <a:bodyPr/>
          <a:lstStyle/>
          <a:p>
            <a:fld id="{3029EB5D-EFE1-4EC0-987A-BE6A45CC894D}" type="slidenum">
              <a:rPr lang="en-GB" smtClean="0"/>
              <a:t>‹#›</a:t>
            </a:fld>
            <a:endParaRPr lang="en-GB"/>
          </a:p>
        </p:txBody>
      </p:sp>
    </p:spTree>
    <p:extLst>
      <p:ext uri="{BB962C8B-B14F-4D97-AF65-F5344CB8AC3E}">
        <p14:creationId xmlns:p14="http://schemas.microsoft.com/office/powerpoint/2010/main" val="180352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643C20-9C14-A68D-BC43-9D50BD92F2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3FC4AAD-F0E8-9812-413E-3E23B997DAD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10E540A-DFCE-46FC-3D05-C24BFF431B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86A794E-D112-4C7F-80DE-F35C9B042F6F}" type="datetimeFigureOut">
              <a:rPr lang="en-GB" smtClean="0"/>
              <a:t>19/03/2025</a:t>
            </a:fld>
            <a:endParaRPr lang="en-GB"/>
          </a:p>
        </p:txBody>
      </p:sp>
      <p:sp>
        <p:nvSpPr>
          <p:cNvPr id="5" name="Footer Placeholder 4">
            <a:extLst>
              <a:ext uri="{FF2B5EF4-FFF2-40B4-BE49-F238E27FC236}">
                <a16:creationId xmlns:a16="http://schemas.microsoft.com/office/drawing/2014/main" id="{CA5BF378-5C2A-4A8B-5D10-834AD926CEC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CAAFC575-F616-FB63-10AE-B52119EC1CF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029EB5D-EFE1-4EC0-987A-BE6A45CC894D}" type="slidenum">
              <a:rPr lang="en-GB" smtClean="0"/>
              <a:t>‹#›</a:t>
            </a:fld>
            <a:endParaRPr lang="en-GB"/>
          </a:p>
        </p:txBody>
      </p:sp>
    </p:spTree>
    <p:extLst>
      <p:ext uri="{BB962C8B-B14F-4D97-AF65-F5344CB8AC3E}">
        <p14:creationId xmlns:p14="http://schemas.microsoft.com/office/powerpoint/2010/main" val="20084902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jpeg"/><Relationship Id="rId7" Type="http://schemas.openxmlformats.org/officeDocument/2006/relationships/diagramColors" Target="../diagrams/colors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What Evaluators Mean When They Talk About 'Lived Experience' - Community  Science">
            <a:extLst>
              <a:ext uri="{FF2B5EF4-FFF2-40B4-BE49-F238E27FC236}">
                <a16:creationId xmlns:a16="http://schemas.microsoft.com/office/drawing/2014/main" id="{E438558C-36FC-2354-FEF0-7F83BB8B1C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11765"/>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070" name="Rectangle 1069">
            <a:extLst>
              <a:ext uri="{FF2B5EF4-FFF2-40B4-BE49-F238E27FC236}">
                <a16:creationId xmlns:a16="http://schemas.microsoft.com/office/drawing/2014/main" id="{8870DEF6-46A2-D4F8-8BE6-91165D93E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83934" y="1860919"/>
            <a:ext cx="4975280" cy="3108645"/>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0D38FCD-CF75-9962-85DD-3B072E92CBA6}"/>
              </a:ext>
            </a:extLst>
          </p:cNvPr>
          <p:cNvSpPr>
            <a:spLocks noGrp="1"/>
          </p:cNvSpPr>
          <p:nvPr>
            <p:ph type="ctrTitle"/>
          </p:nvPr>
        </p:nvSpPr>
        <p:spPr>
          <a:xfrm>
            <a:off x="2090528" y="2299176"/>
            <a:ext cx="4373334" cy="1571164"/>
          </a:xfrm>
        </p:spPr>
        <p:txBody>
          <a:bodyPr anchor="t">
            <a:noAutofit/>
          </a:bodyPr>
          <a:lstStyle/>
          <a:p>
            <a:pPr algn="l"/>
            <a:r>
              <a:rPr lang="en-GB" sz="3200" b="1" dirty="0">
                <a:solidFill>
                  <a:schemeClr val="tx2"/>
                </a:solidFill>
              </a:rPr>
              <a:t>The Role of </a:t>
            </a:r>
            <a:br>
              <a:rPr lang="en-GB" sz="3200" b="1" dirty="0">
                <a:solidFill>
                  <a:schemeClr val="tx2"/>
                </a:solidFill>
              </a:rPr>
            </a:br>
            <a:r>
              <a:rPr lang="en-GB" sz="3200" b="1" dirty="0">
                <a:solidFill>
                  <a:schemeClr val="tx2"/>
                </a:solidFill>
              </a:rPr>
              <a:t>Experts-by-Experience in Research</a:t>
            </a:r>
          </a:p>
        </p:txBody>
      </p:sp>
      <p:sp>
        <p:nvSpPr>
          <p:cNvPr id="3" name="Subtitle 2">
            <a:extLst>
              <a:ext uri="{FF2B5EF4-FFF2-40B4-BE49-F238E27FC236}">
                <a16:creationId xmlns:a16="http://schemas.microsoft.com/office/drawing/2014/main" id="{A4B1A2E2-C917-47F3-42FD-98414B2A2D25}"/>
              </a:ext>
            </a:extLst>
          </p:cNvPr>
          <p:cNvSpPr>
            <a:spLocks noGrp="1"/>
          </p:cNvSpPr>
          <p:nvPr>
            <p:ph type="subTitle" idx="1"/>
          </p:nvPr>
        </p:nvSpPr>
        <p:spPr>
          <a:xfrm>
            <a:off x="2090529" y="4199213"/>
            <a:ext cx="4191938" cy="598548"/>
          </a:xfrm>
        </p:spPr>
        <p:txBody>
          <a:bodyPr anchor="ctr">
            <a:normAutofit/>
          </a:bodyPr>
          <a:lstStyle/>
          <a:p>
            <a:pPr algn="l"/>
            <a:r>
              <a:rPr lang="en-GB" sz="2500" dirty="0">
                <a:solidFill>
                  <a:schemeClr val="tx2"/>
                </a:solidFill>
              </a:rPr>
              <a:t>Katie Crompton</a:t>
            </a:r>
          </a:p>
        </p:txBody>
      </p:sp>
      <p:cxnSp>
        <p:nvCxnSpPr>
          <p:cNvPr id="1072" name="Straight Connector 1071">
            <a:extLst>
              <a:ext uri="{FF2B5EF4-FFF2-40B4-BE49-F238E27FC236}">
                <a16:creationId xmlns:a16="http://schemas.microsoft.com/office/drawing/2014/main" id="{522632D6-DED9-FDEC-FD9F-09FF0A4544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3170" y="403477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9299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6">
            <a:extLst>
              <a:ext uri="{FF2B5EF4-FFF2-40B4-BE49-F238E27FC236}">
                <a16:creationId xmlns:a16="http://schemas.microsoft.com/office/drawing/2014/main" id="{69D184B2-2226-4E31-BCCB-4443307674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8533" y="918266"/>
            <a:ext cx="706127" cy="5863534"/>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7">
            <a:extLst>
              <a:ext uri="{FF2B5EF4-FFF2-40B4-BE49-F238E27FC236}">
                <a16:creationId xmlns:a16="http://schemas.microsoft.com/office/drawing/2014/main" id="{1AC4D4E3-486A-464A-8EC8-D448810972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7879" y="643467"/>
            <a:ext cx="420307" cy="5668919"/>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Rectangle 16">
            <a:extLst>
              <a:ext uri="{FF2B5EF4-FFF2-40B4-BE49-F238E27FC236}">
                <a16:creationId xmlns:a16="http://schemas.microsoft.com/office/drawing/2014/main" id="{864DE13E-58EB-4475-B79C-0D4FC65123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38387" y="643467"/>
            <a:ext cx="10933503" cy="5391944"/>
          </a:xfrm>
          <a:prstGeom prst="rect">
            <a:avLst/>
          </a:prstGeom>
          <a:solidFill>
            <a:srgbClr val="FFFFFF"/>
          </a:solidFill>
          <a:ln w="12700">
            <a:solidFill>
              <a:schemeClr val="accent1"/>
            </a:solidFill>
            <a:miter lim="800000"/>
          </a:ln>
        </p:spPr>
        <p:txBody>
          <a:bodyPr vert="horz" wrap="square" lIns="91440" tIns="45720" rIns="91440" bIns="45720" numCol="1" anchor="t" anchorCtr="0" compatLnSpc="1">
            <a:prstTxWarp prst="textNoShape">
              <a:avLst/>
            </a:prstTxWarp>
          </a:bodyPr>
          <a:lstStyle/>
          <a:p>
            <a:endParaRPr lang="en-US"/>
          </a:p>
        </p:txBody>
      </p:sp>
      <p:pic>
        <p:nvPicPr>
          <p:cNvPr id="8" name="Picture 7">
            <a:extLst>
              <a:ext uri="{FF2B5EF4-FFF2-40B4-BE49-F238E27FC236}">
                <a16:creationId xmlns:a16="http://schemas.microsoft.com/office/drawing/2014/main" id="{AC66E723-90FB-3A76-2603-AB5D4AC726F9}"/>
              </a:ext>
            </a:extLst>
          </p:cNvPr>
          <p:cNvPicPr>
            <a:picLocks noChangeAspect="1"/>
          </p:cNvPicPr>
          <p:nvPr/>
        </p:nvPicPr>
        <p:blipFill>
          <a:blip r:embed="rId3"/>
          <a:stretch>
            <a:fillRect/>
          </a:stretch>
        </p:blipFill>
        <p:spPr>
          <a:xfrm>
            <a:off x="1263578" y="1358615"/>
            <a:ext cx="9664846" cy="3962586"/>
          </a:xfrm>
          <a:prstGeom prst="rect">
            <a:avLst/>
          </a:prstGeom>
        </p:spPr>
      </p:pic>
      <p:sp>
        <p:nvSpPr>
          <p:cNvPr id="2" name="TextBox 1">
            <a:extLst>
              <a:ext uri="{FF2B5EF4-FFF2-40B4-BE49-F238E27FC236}">
                <a16:creationId xmlns:a16="http://schemas.microsoft.com/office/drawing/2014/main" id="{0DCC4E37-BC12-D38A-C03D-A8576BF19F42}"/>
              </a:ext>
            </a:extLst>
          </p:cNvPr>
          <p:cNvSpPr txBox="1"/>
          <p:nvPr/>
        </p:nvSpPr>
        <p:spPr>
          <a:xfrm>
            <a:off x="4997669" y="2112579"/>
            <a:ext cx="4635062" cy="2554545"/>
          </a:xfrm>
          <a:prstGeom prst="rect">
            <a:avLst/>
          </a:prstGeom>
          <a:solidFill>
            <a:srgbClr val="FF9933"/>
          </a:solidFill>
        </p:spPr>
        <p:txBody>
          <a:bodyPr wrap="square" rtlCol="0">
            <a:spAutoFit/>
          </a:bodyPr>
          <a:lstStyle/>
          <a:p>
            <a:r>
              <a:rPr lang="en-GB" sz="4000" b="1" i="1" dirty="0">
                <a:solidFill>
                  <a:schemeClr val="bg1"/>
                </a:solidFill>
                <a:latin typeface="Arial" panose="020B0604020202020204" pitchFamily="34" charset="0"/>
                <a:cs typeface="Arial" panose="020B0604020202020204" pitchFamily="34" charset="0"/>
              </a:rPr>
              <a:t>The production of more valuable and meaningful outputs</a:t>
            </a:r>
          </a:p>
        </p:txBody>
      </p:sp>
    </p:spTree>
    <p:extLst>
      <p:ext uri="{BB962C8B-B14F-4D97-AF65-F5344CB8AC3E}">
        <p14:creationId xmlns:p14="http://schemas.microsoft.com/office/powerpoint/2010/main" val="2787050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6">
            <a:extLst>
              <a:ext uri="{FF2B5EF4-FFF2-40B4-BE49-F238E27FC236}">
                <a16:creationId xmlns:a16="http://schemas.microsoft.com/office/drawing/2014/main" id="{69D184B2-2226-4E31-BCCB-4443307674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8533" y="918266"/>
            <a:ext cx="706127" cy="5863534"/>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7">
            <a:extLst>
              <a:ext uri="{FF2B5EF4-FFF2-40B4-BE49-F238E27FC236}">
                <a16:creationId xmlns:a16="http://schemas.microsoft.com/office/drawing/2014/main" id="{1AC4D4E3-486A-464A-8EC8-D448810972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7879" y="643467"/>
            <a:ext cx="420307" cy="5668919"/>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Rectangle 11">
            <a:extLst>
              <a:ext uri="{FF2B5EF4-FFF2-40B4-BE49-F238E27FC236}">
                <a16:creationId xmlns:a16="http://schemas.microsoft.com/office/drawing/2014/main" id="{864DE13E-58EB-4475-B79C-0D4FC65123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38387" y="643467"/>
            <a:ext cx="10933503" cy="5391944"/>
          </a:xfrm>
          <a:prstGeom prst="rect">
            <a:avLst/>
          </a:prstGeom>
          <a:solidFill>
            <a:srgbClr val="FFFFFF"/>
          </a:solidFill>
          <a:ln w="12700">
            <a:solidFill>
              <a:schemeClr val="accent1"/>
            </a:solidFill>
            <a:miter lim="800000"/>
          </a:ln>
        </p:spPr>
        <p:txBody>
          <a:bodyPr vert="horz" wrap="square" lIns="91440" tIns="45720" rIns="91440" bIns="45720" numCol="1" anchor="t" anchorCtr="0" compatLnSpc="1">
            <a:prstTxWarp prst="textNoShape">
              <a:avLst/>
            </a:prstTxWarp>
          </a:bodyPr>
          <a:lstStyle/>
          <a:p>
            <a:endParaRPr lang="en-US"/>
          </a:p>
        </p:txBody>
      </p:sp>
      <p:pic>
        <p:nvPicPr>
          <p:cNvPr id="3" name="Picture 2" descr="An orange and white sign with a clock&#10;&#10;AI-generated content may be incorrect.">
            <a:extLst>
              <a:ext uri="{FF2B5EF4-FFF2-40B4-BE49-F238E27FC236}">
                <a16:creationId xmlns:a16="http://schemas.microsoft.com/office/drawing/2014/main" id="{63A85DCF-E783-5AC4-CC7A-62B091319DDD}"/>
              </a:ext>
            </a:extLst>
          </p:cNvPr>
          <p:cNvPicPr>
            <a:picLocks noChangeAspect="1"/>
          </p:cNvPicPr>
          <p:nvPr/>
        </p:nvPicPr>
        <p:blipFill>
          <a:blip r:embed="rId3"/>
          <a:stretch>
            <a:fillRect/>
          </a:stretch>
        </p:blipFill>
        <p:spPr>
          <a:xfrm>
            <a:off x="1263578" y="1660641"/>
            <a:ext cx="9664846" cy="3358534"/>
          </a:xfrm>
          <a:prstGeom prst="rect">
            <a:avLst/>
          </a:prstGeom>
        </p:spPr>
      </p:pic>
      <p:sp>
        <p:nvSpPr>
          <p:cNvPr id="4" name="TextBox 3">
            <a:extLst>
              <a:ext uri="{FF2B5EF4-FFF2-40B4-BE49-F238E27FC236}">
                <a16:creationId xmlns:a16="http://schemas.microsoft.com/office/drawing/2014/main" id="{F2DFFE4B-6F4B-E553-4F13-218267E35D56}"/>
              </a:ext>
            </a:extLst>
          </p:cNvPr>
          <p:cNvSpPr txBox="1"/>
          <p:nvPr/>
        </p:nvSpPr>
        <p:spPr>
          <a:xfrm>
            <a:off x="5259149" y="2677719"/>
            <a:ext cx="4587765" cy="1323439"/>
          </a:xfrm>
          <a:prstGeom prst="rect">
            <a:avLst/>
          </a:prstGeom>
          <a:solidFill>
            <a:srgbClr val="FF9933"/>
          </a:solidFill>
        </p:spPr>
        <p:txBody>
          <a:bodyPr wrap="square" rtlCol="0">
            <a:spAutoFit/>
          </a:bodyPr>
          <a:lstStyle/>
          <a:p>
            <a:r>
              <a:rPr lang="en-GB" sz="4000" b="1" i="1" dirty="0">
                <a:solidFill>
                  <a:schemeClr val="bg1"/>
                </a:solidFill>
                <a:latin typeface="Arial" panose="020B0604020202020204" pitchFamily="34" charset="0"/>
                <a:cs typeface="Arial" panose="020B0604020202020204" pitchFamily="34" charset="0"/>
              </a:rPr>
              <a:t>Opportunities for empowerment </a:t>
            </a:r>
          </a:p>
        </p:txBody>
      </p:sp>
      <p:sp>
        <p:nvSpPr>
          <p:cNvPr id="2" name="Cloud 1">
            <a:extLst>
              <a:ext uri="{FF2B5EF4-FFF2-40B4-BE49-F238E27FC236}">
                <a16:creationId xmlns:a16="http://schemas.microsoft.com/office/drawing/2014/main" id="{2DA3EA45-DCDB-06D8-B912-55C76AD4B0F9}"/>
              </a:ext>
            </a:extLst>
          </p:cNvPr>
          <p:cNvSpPr/>
          <p:nvPr/>
        </p:nvSpPr>
        <p:spPr>
          <a:xfrm>
            <a:off x="4351283" y="1324303"/>
            <a:ext cx="7646276" cy="4319752"/>
          </a:xfrm>
          <a:prstGeom prst="clou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300" i="1" kern="100" dirty="0">
                <a:effectLst/>
                <a:latin typeface="Aptos" panose="020B0004020202020204" pitchFamily="34" charset="0"/>
                <a:ea typeface="Aptos" panose="020B0004020202020204" pitchFamily="34" charset="0"/>
                <a:cs typeface="Times New Roman" panose="02020603050405020304" pitchFamily="18" charset="0"/>
              </a:rPr>
              <a:t>‘It made me feel that my story was important. We were involved in choosing the topics that were important to us and were able to share our stories with the other members of the committee. It was an empowering experience knowing that I was not alone.’ </a:t>
            </a:r>
          </a:p>
          <a:p>
            <a:pPr algn="ctr"/>
            <a:endParaRPr lang="en-GB" dirty="0"/>
          </a:p>
        </p:txBody>
      </p:sp>
    </p:spTree>
    <p:extLst>
      <p:ext uri="{BB962C8B-B14F-4D97-AF65-F5344CB8AC3E}">
        <p14:creationId xmlns:p14="http://schemas.microsoft.com/office/powerpoint/2010/main" val="138192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6">
            <a:extLst>
              <a:ext uri="{FF2B5EF4-FFF2-40B4-BE49-F238E27FC236}">
                <a16:creationId xmlns:a16="http://schemas.microsoft.com/office/drawing/2014/main" id="{69D184B2-2226-4E31-BCCB-4443307674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8533" y="918266"/>
            <a:ext cx="706127" cy="5863534"/>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7">
            <a:extLst>
              <a:ext uri="{FF2B5EF4-FFF2-40B4-BE49-F238E27FC236}">
                <a16:creationId xmlns:a16="http://schemas.microsoft.com/office/drawing/2014/main" id="{1AC4D4E3-486A-464A-8EC8-D448810972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7879" y="643467"/>
            <a:ext cx="420307" cy="5668919"/>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Rectangle 11">
            <a:extLst>
              <a:ext uri="{FF2B5EF4-FFF2-40B4-BE49-F238E27FC236}">
                <a16:creationId xmlns:a16="http://schemas.microsoft.com/office/drawing/2014/main" id="{864DE13E-58EB-4475-B79C-0D4FC65123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38387" y="643467"/>
            <a:ext cx="10933503" cy="5391944"/>
          </a:xfrm>
          <a:prstGeom prst="rect">
            <a:avLst/>
          </a:prstGeom>
          <a:solidFill>
            <a:srgbClr val="FFFFFF"/>
          </a:solidFill>
          <a:ln w="12700">
            <a:solidFill>
              <a:schemeClr val="accent1"/>
            </a:solidFill>
            <a:miter lim="800000"/>
          </a:ln>
        </p:spPr>
        <p:txBody>
          <a:bodyPr vert="horz" wrap="square" lIns="91440" tIns="45720" rIns="91440" bIns="45720" numCol="1" anchor="t" anchorCtr="0" compatLnSpc="1">
            <a:prstTxWarp prst="textNoShape">
              <a:avLst/>
            </a:prstTxWarp>
          </a:bodyPr>
          <a:lstStyle/>
          <a:p>
            <a:endParaRPr lang="en-US"/>
          </a:p>
        </p:txBody>
      </p:sp>
      <p:pic>
        <p:nvPicPr>
          <p:cNvPr id="3" name="Picture 2">
            <a:extLst>
              <a:ext uri="{FF2B5EF4-FFF2-40B4-BE49-F238E27FC236}">
                <a16:creationId xmlns:a16="http://schemas.microsoft.com/office/drawing/2014/main" id="{AE31B1E6-C7F4-548F-2985-EC4EBA1352AD}"/>
              </a:ext>
            </a:extLst>
          </p:cNvPr>
          <p:cNvPicPr>
            <a:picLocks noChangeAspect="1"/>
          </p:cNvPicPr>
          <p:nvPr/>
        </p:nvPicPr>
        <p:blipFill>
          <a:blip r:embed="rId3"/>
          <a:stretch>
            <a:fillRect/>
          </a:stretch>
        </p:blipFill>
        <p:spPr>
          <a:xfrm>
            <a:off x="1263578" y="1708966"/>
            <a:ext cx="9664846" cy="3261884"/>
          </a:xfrm>
          <a:prstGeom prst="rect">
            <a:avLst/>
          </a:prstGeom>
        </p:spPr>
      </p:pic>
      <p:sp>
        <p:nvSpPr>
          <p:cNvPr id="2" name="TextBox 1">
            <a:extLst>
              <a:ext uri="{FF2B5EF4-FFF2-40B4-BE49-F238E27FC236}">
                <a16:creationId xmlns:a16="http://schemas.microsoft.com/office/drawing/2014/main" id="{7EE8212D-BE13-2A3F-3CC3-5ED9862EBE0F}"/>
              </a:ext>
            </a:extLst>
          </p:cNvPr>
          <p:cNvSpPr txBox="1"/>
          <p:nvPr/>
        </p:nvSpPr>
        <p:spPr>
          <a:xfrm>
            <a:off x="5218386" y="2369943"/>
            <a:ext cx="3231931" cy="1938992"/>
          </a:xfrm>
          <a:prstGeom prst="rect">
            <a:avLst/>
          </a:prstGeom>
          <a:solidFill>
            <a:srgbClr val="FF9933"/>
          </a:solidFill>
        </p:spPr>
        <p:txBody>
          <a:bodyPr wrap="square" rtlCol="0">
            <a:spAutoFit/>
          </a:bodyPr>
          <a:lstStyle/>
          <a:p>
            <a:r>
              <a:rPr lang="en-GB" sz="4000" b="1" i="1" dirty="0">
                <a:solidFill>
                  <a:schemeClr val="bg1"/>
                </a:solidFill>
                <a:latin typeface="Arial" panose="020B0604020202020204" pitchFamily="34" charset="0"/>
                <a:cs typeface="Arial" panose="020B0604020202020204" pitchFamily="34" charset="0"/>
              </a:rPr>
              <a:t>Building collective action</a:t>
            </a:r>
          </a:p>
        </p:txBody>
      </p:sp>
    </p:spTree>
    <p:extLst>
      <p:ext uri="{BB962C8B-B14F-4D97-AF65-F5344CB8AC3E}">
        <p14:creationId xmlns:p14="http://schemas.microsoft.com/office/powerpoint/2010/main" val="8133400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6">
            <a:extLst>
              <a:ext uri="{FF2B5EF4-FFF2-40B4-BE49-F238E27FC236}">
                <a16:creationId xmlns:a16="http://schemas.microsoft.com/office/drawing/2014/main" id="{69D184B2-2226-4E31-BCCB-4443307674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8533" y="918266"/>
            <a:ext cx="706127" cy="5863534"/>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7">
            <a:extLst>
              <a:ext uri="{FF2B5EF4-FFF2-40B4-BE49-F238E27FC236}">
                <a16:creationId xmlns:a16="http://schemas.microsoft.com/office/drawing/2014/main" id="{1AC4D4E3-486A-464A-8EC8-D448810972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7879" y="643467"/>
            <a:ext cx="420307" cy="5668919"/>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Rectangle 11">
            <a:extLst>
              <a:ext uri="{FF2B5EF4-FFF2-40B4-BE49-F238E27FC236}">
                <a16:creationId xmlns:a16="http://schemas.microsoft.com/office/drawing/2014/main" id="{864DE13E-58EB-4475-B79C-0D4FC65123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38387" y="643467"/>
            <a:ext cx="10933503" cy="5391944"/>
          </a:xfrm>
          <a:prstGeom prst="rect">
            <a:avLst/>
          </a:prstGeom>
          <a:solidFill>
            <a:srgbClr val="FFFFFF"/>
          </a:solidFill>
          <a:ln w="12700">
            <a:solidFill>
              <a:schemeClr val="accent1"/>
            </a:solidFill>
            <a:miter lim="800000"/>
          </a:ln>
        </p:spPr>
        <p:txBody>
          <a:bodyPr vert="horz" wrap="square" lIns="91440" tIns="45720" rIns="91440" bIns="45720" numCol="1" anchor="t" anchorCtr="0" compatLnSpc="1">
            <a:prstTxWarp prst="textNoShape">
              <a:avLst/>
            </a:prstTxWarp>
          </a:bodyPr>
          <a:lstStyle/>
          <a:p>
            <a:endParaRPr lang="en-US"/>
          </a:p>
        </p:txBody>
      </p:sp>
      <p:pic>
        <p:nvPicPr>
          <p:cNvPr id="3" name="Picture 2" descr="A yellow and white rectangle with white text&#10;&#10;AI-generated content may be incorrect.">
            <a:extLst>
              <a:ext uri="{FF2B5EF4-FFF2-40B4-BE49-F238E27FC236}">
                <a16:creationId xmlns:a16="http://schemas.microsoft.com/office/drawing/2014/main" id="{CDA570D9-C7C1-2BD3-02BF-738298D3E1E4}"/>
              </a:ext>
            </a:extLst>
          </p:cNvPr>
          <p:cNvPicPr>
            <a:picLocks noChangeAspect="1"/>
          </p:cNvPicPr>
          <p:nvPr/>
        </p:nvPicPr>
        <p:blipFill>
          <a:blip r:embed="rId3"/>
          <a:stretch>
            <a:fillRect/>
          </a:stretch>
        </p:blipFill>
        <p:spPr>
          <a:xfrm>
            <a:off x="1263578" y="1721047"/>
            <a:ext cx="9664846" cy="3237722"/>
          </a:xfrm>
          <a:prstGeom prst="rect">
            <a:avLst/>
          </a:prstGeom>
        </p:spPr>
      </p:pic>
      <p:sp>
        <p:nvSpPr>
          <p:cNvPr id="2" name="TextBox 1">
            <a:extLst>
              <a:ext uri="{FF2B5EF4-FFF2-40B4-BE49-F238E27FC236}">
                <a16:creationId xmlns:a16="http://schemas.microsoft.com/office/drawing/2014/main" id="{88B6B89A-3214-0262-E66F-8CE1B5FC004E}"/>
              </a:ext>
            </a:extLst>
          </p:cNvPr>
          <p:cNvSpPr txBox="1"/>
          <p:nvPr/>
        </p:nvSpPr>
        <p:spPr>
          <a:xfrm>
            <a:off x="5092262" y="2062166"/>
            <a:ext cx="5013434" cy="2554545"/>
          </a:xfrm>
          <a:prstGeom prst="rect">
            <a:avLst/>
          </a:prstGeom>
          <a:solidFill>
            <a:srgbClr val="FF9933"/>
          </a:solidFill>
        </p:spPr>
        <p:txBody>
          <a:bodyPr wrap="square" rtlCol="0">
            <a:spAutoFit/>
          </a:bodyPr>
          <a:lstStyle/>
          <a:p>
            <a:r>
              <a:rPr lang="en-GB" sz="4000" b="1" i="1" dirty="0">
                <a:solidFill>
                  <a:schemeClr val="bg1"/>
                </a:solidFill>
                <a:latin typeface="Arial" panose="020B0604020202020204" pitchFamily="34" charset="0"/>
                <a:cs typeface="Arial" panose="020B0604020202020204" pitchFamily="34" charset="0"/>
              </a:rPr>
              <a:t>Greater impact on policy and practice and ultimately  communities </a:t>
            </a:r>
          </a:p>
        </p:txBody>
      </p:sp>
    </p:spTree>
    <p:extLst>
      <p:ext uri="{BB962C8B-B14F-4D97-AF65-F5344CB8AC3E}">
        <p14:creationId xmlns:p14="http://schemas.microsoft.com/office/powerpoint/2010/main" val="7901308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18" name="Rectangle 3117">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211166A-BCC0-E0AA-E463-FC610F989D85}"/>
              </a:ext>
            </a:extLst>
          </p:cNvPr>
          <p:cNvSpPr>
            <a:spLocks noGrp="1"/>
          </p:cNvSpPr>
          <p:nvPr>
            <p:ph type="title"/>
          </p:nvPr>
        </p:nvSpPr>
        <p:spPr>
          <a:xfrm>
            <a:off x="562613" y="666480"/>
            <a:ext cx="4560584" cy="1128068"/>
          </a:xfrm>
        </p:spPr>
        <p:txBody>
          <a:bodyPr anchor="ctr">
            <a:noAutofit/>
          </a:bodyPr>
          <a:lstStyle/>
          <a:p>
            <a:r>
              <a:rPr lang="en-GB" sz="4000" dirty="0">
                <a:solidFill>
                  <a:schemeClr val="tx2"/>
                </a:solidFill>
              </a:rPr>
              <a:t>Key factors influencing decision making</a:t>
            </a:r>
          </a:p>
        </p:txBody>
      </p:sp>
      <p:grpSp>
        <p:nvGrpSpPr>
          <p:cNvPr id="3119" name="Group 3118">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120" name="Rectangle 3119">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21" name="Rectangle 3120">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13" name="Rectangle 3112">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4910E27-B494-E8C6-B40A-8AAFD0F67430}"/>
              </a:ext>
            </a:extLst>
          </p:cNvPr>
          <p:cNvSpPr>
            <a:spLocks noGrp="1"/>
          </p:cNvSpPr>
          <p:nvPr>
            <p:ph idx="1"/>
          </p:nvPr>
        </p:nvSpPr>
        <p:spPr>
          <a:xfrm>
            <a:off x="590719" y="2330505"/>
            <a:ext cx="4559425" cy="3979585"/>
          </a:xfrm>
        </p:spPr>
        <p:txBody>
          <a:bodyPr anchor="ctr">
            <a:normAutofit/>
          </a:bodyPr>
          <a:lstStyle/>
          <a:p>
            <a:r>
              <a:rPr lang="en-GB" dirty="0">
                <a:solidFill>
                  <a:schemeClr val="tx2"/>
                </a:solidFill>
              </a:rPr>
              <a:t>Funding constraints </a:t>
            </a:r>
          </a:p>
          <a:p>
            <a:r>
              <a:rPr lang="en-GB" dirty="0">
                <a:solidFill>
                  <a:schemeClr val="tx2"/>
                </a:solidFill>
              </a:rPr>
              <a:t>Time limitations</a:t>
            </a:r>
          </a:p>
          <a:p>
            <a:r>
              <a:rPr lang="en-GB" dirty="0">
                <a:solidFill>
                  <a:schemeClr val="tx2"/>
                </a:solidFill>
              </a:rPr>
              <a:t>Staff capacity and training </a:t>
            </a:r>
          </a:p>
          <a:p>
            <a:r>
              <a:rPr lang="en-GB" dirty="0">
                <a:solidFill>
                  <a:schemeClr val="tx2"/>
                </a:solidFill>
              </a:rPr>
              <a:t>Avoiding tokenism</a:t>
            </a:r>
          </a:p>
          <a:p>
            <a:pPr marL="0" indent="0">
              <a:buNone/>
            </a:pPr>
            <a:endParaRPr lang="en-GB" sz="2000" dirty="0"/>
          </a:p>
        </p:txBody>
      </p:sp>
      <p:sp>
        <p:nvSpPr>
          <p:cNvPr id="3115" name="Rectangle 3114">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17" name="Rectangle 3116">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Lived experience: shifting focus | Nature Mental Health">
            <a:extLst>
              <a:ext uri="{FF2B5EF4-FFF2-40B4-BE49-F238E27FC236}">
                <a16:creationId xmlns:a16="http://schemas.microsoft.com/office/drawing/2014/main" id="{39D3B3CE-05B9-8669-ED8C-B8CF1317B1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2" b="8876"/>
          <a:stretch/>
        </p:blipFill>
        <p:spPr bwMode="auto">
          <a:xfrm>
            <a:off x="5977788" y="799352"/>
            <a:ext cx="5425410" cy="5259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69653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BF61EA3-B236-439E-9C0B-340980D56B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64090EE-059B-D50C-E80C-AF3CE52DB020}"/>
              </a:ext>
            </a:extLst>
          </p:cNvPr>
          <p:cNvSpPr>
            <a:spLocks noGrp="1"/>
          </p:cNvSpPr>
          <p:nvPr>
            <p:ph type="title"/>
          </p:nvPr>
        </p:nvSpPr>
        <p:spPr>
          <a:xfrm>
            <a:off x="808638" y="386930"/>
            <a:ext cx="9236700" cy="1188950"/>
          </a:xfrm>
        </p:spPr>
        <p:txBody>
          <a:bodyPr anchor="b">
            <a:normAutofit/>
          </a:bodyPr>
          <a:lstStyle/>
          <a:p>
            <a:r>
              <a:rPr lang="en-GB" sz="4000" dirty="0">
                <a:solidFill>
                  <a:schemeClr val="tx2"/>
                </a:solidFill>
              </a:rPr>
              <a:t>Approaches to involvement </a:t>
            </a:r>
          </a:p>
        </p:txBody>
      </p:sp>
      <p:grpSp>
        <p:nvGrpSpPr>
          <p:cNvPr id="11" name="Group 10">
            <a:extLst>
              <a:ext uri="{FF2B5EF4-FFF2-40B4-BE49-F238E27FC236}">
                <a16:creationId xmlns:a16="http://schemas.microsoft.com/office/drawing/2014/main" id="{28FAF094-D087-493F-8DF9-A486C2D6BB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998368"/>
            <a:ext cx="11695083" cy="782176"/>
            <a:chOff x="-2" y="1998368"/>
            <a:chExt cx="11695083" cy="782176"/>
          </a:xfrm>
        </p:grpSpPr>
        <p:sp>
          <p:nvSpPr>
            <p:cNvPr id="12" name="Rectangle 11">
              <a:extLst>
                <a:ext uri="{FF2B5EF4-FFF2-40B4-BE49-F238E27FC236}">
                  <a16:creationId xmlns:a16="http://schemas.microsoft.com/office/drawing/2014/main" id="{8D7C88D8-5509-4514-925A-9CE148E5C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275593D-F75E-4426-AE3E-2CDEFD228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14784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CBDA30A-C343-2C4D-0929-3E7863B6C6F2}"/>
              </a:ext>
            </a:extLst>
          </p:cNvPr>
          <p:cNvSpPr>
            <a:spLocks noGrp="1"/>
          </p:cNvSpPr>
          <p:nvPr>
            <p:ph idx="1"/>
          </p:nvPr>
        </p:nvSpPr>
        <p:spPr>
          <a:xfrm>
            <a:off x="793660" y="2599509"/>
            <a:ext cx="10143668" cy="3435531"/>
          </a:xfrm>
        </p:spPr>
        <p:txBody>
          <a:bodyPr anchor="ctr">
            <a:normAutofit/>
          </a:bodyPr>
          <a:lstStyle/>
          <a:p>
            <a:endParaRPr lang="en-GB" sz="2400"/>
          </a:p>
        </p:txBody>
      </p:sp>
      <p:pic>
        <p:nvPicPr>
          <p:cNvPr id="5" name="Picture 2" descr="Co-Production | The Big Picture Graphic Facilitation">
            <a:extLst>
              <a:ext uri="{FF2B5EF4-FFF2-40B4-BE49-F238E27FC236}">
                <a16:creationId xmlns:a16="http://schemas.microsoft.com/office/drawing/2014/main" id="{35FEABA3-8854-A817-EB33-BAA3730BFE5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199" b="5068"/>
          <a:stretch/>
        </p:blipFill>
        <p:spPr bwMode="auto">
          <a:xfrm>
            <a:off x="2484228" y="2283625"/>
            <a:ext cx="6486133" cy="3722895"/>
          </a:xfrm>
          <a:prstGeom prst="rect">
            <a:avLst/>
          </a:prstGeom>
          <a:noFill/>
          <a:extLst>
            <a:ext uri="{909E8E84-426E-40DD-AFC4-6F175D3DCCD1}">
              <a14:hiddenFill xmlns:a14="http://schemas.microsoft.com/office/drawing/2010/main">
                <a:solidFill>
                  <a:srgbClr val="FFFFFF"/>
                </a:solidFill>
              </a14:hiddenFill>
            </a:ext>
          </a:extLst>
        </p:spPr>
      </p:pic>
      <p:sp>
        <p:nvSpPr>
          <p:cNvPr id="4" name="Cloud 3">
            <a:extLst>
              <a:ext uri="{FF2B5EF4-FFF2-40B4-BE49-F238E27FC236}">
                <a16:creationId xmlns:a16="http://schemas.microsoft.com/office/drawing/2014/main" id="{6D18B9AA-4FFD-D78F-9427-9943F6C670A6}"/>
              </a:ext>
            </a:extLst>
          </p:cNvPr>
          <p:cNvSpPr/>
          <p:nvPr/>
        </p:nvSpPr>
        <p:spPr>
          <a:xfrm>
            <a:off x="7469068" y="3602236"/>
            <a:ext cx="4477407" cy="2608518"/>
          </a:xfrm>
          <a:prstGeom prst="cloud">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2800" b="1" dirty="0">
                <a:solidFill>
                  <a:schemeClr val="tx2"/>
                </a:solidFill>
              </a:rPr>
              <a:t>Participatory Action Research</a:t>
            </a:r>
          </a:p>
        </p:txBody>
      </p:sp>
    </p:spTree>
    <p:extLst>
      <p:ext uri="{BB962C8B-B14F-4D97-AF65-F5344CB8AC3E}">
        <p14:creationId xmlns:p14="http://schemas.microsoft.com/office/powerpoint/2010/main" val="817186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5229089-63BD-91C7-57B4-E0CF11D8CE51}"/>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C13E032-2330-52EA-91AC-C03E48DA7B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5AF3A2F-C25A-F05D-949F-22EB436876BD}"/>
              </a:ext>
            </a:extLst>
          </p:cNvPr>
          <p:cNvSpPr>
            <a:spLocks noGrp="1"/>
          </p:cNvSpPr>
          <p:nvPr>
            <p:ph type="title"/>
          </p:nvPr>
        </p:nvSpPr>
        <p:spPr>
          <a:xfrm>
            <a:off x="808638" y="386930"/>
            <a:ext cx="9236700" cy="1188950"/>
          </a:xfrm>
        </p:spPr>
        <p:txBody>
          <a:bodyPr anchor="b">
            <a:normAutofit/>
          </a:bodyPr>
          <a:lstStyle/>
          <a:p>
            <a:r>
              <a:rPr lang="en-GB" sz="4000" dirty="0">
                <a:solidFill>
                  <a:schemeClr val="tx2"/>
                </a:solidFill>
              </a:rPr>
              <a:t>Approaches to involvement </a:t>
            </a:r>
          </a:p>
        </p:txBody>
      </p:sp>
      <p:grpSp>
        <p:nvGrpSpPr>
          <p:cNvPr id="11" name="Group 10">
            <a:extLst>
              <a:ext uri="{FF2B5EF4-FFF2-40B4-BE49-F238E27FC236}">
                <a16:creationId xmlns:a16="http://schemas.microsoft.com/office/drawing/2014/main" id="{8C8413CE-784D-2635-4BDA-DC87632C264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998368"/>
            <a:ext cx="11695083" cy="782176"/>
            <a:chOff x="-2" y="1998368"/>
            <a:chExt cx="11695083" cy="782176"/>
          </a:xfrm>
        </p:grpSpPr>
        <p:sp>
          <p:nvSpPr>
            <p:cNvPr id="12" name="Rectangle 11">
              <a:extLst>
                <a:ext uri="{FF2B5EF4-FFF2-40B4-BE49-F238E27FC236}">
                  <a16:creationId xmlns:a16="http://schemas.microsoft.com/office/drawing/2014/main" id="{889D568B-AC69-6E62-ED39-A0449F93CB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A7BA523-0E91-F3D4-3975-09002E6AB9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69788017-D69F-2716-B143-5D44D911FF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14784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7CC0A3-7C3B-EFAE-0AAC-E97E635509C9}"/>
              </a:ext>
            </a:extLst>
          </p:cNvPr>
          <p:cNvSpPr>
            <a:spLocks noGrp="1"/>
          </p:cNvSpPr>
          <p:nvPr>
            <p:ph idx="1"/>
          </p:nvPr>
        </p:nvSpPr>
        <p:spPr>
          <a:xfrm>
            <a:off x="793660" y="2599509"/>
            <a:ext cx="10143668" cy="3435531"/>
          </a:xfrm>
        </p:spPr>
        <p:txBody>
          <a:bodyPr anchor="ctr">
            <a:normAutofit/>
          </a:bodyPr>
          <a:lstStyle/>
          <a:p>
            <a:endParaRPr lang="en-GB" sz="2400" dirty="0"/>
          </a:p>
        </p:txBody>
      </p:sp>
      <p:pic>
        <p:nvPicPr>
          <p:cNvPr id="4" name="Picture 2" descr="Lived Experience Groups | Achieve Foundation">
            <a:extLst>
              <a:ext uri="{FF2B5EF4-FFF2-40B4-BE49-F238E27FC236}">
                <a16:creationId xmlns:a16="http://schemas.microsoft.com/office/drawing/2014/main" id="{4E5F994A-E584-F48F-DA73-4F283A0415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5884" r="-1" b="-1"/>
          <a:stretch/>
        </p:blipFill>
        <p:spPr bwMode="auto">
          <a:xfrm>
            <a:off x="3078606" y="2256394"/>
            <a:ext cx="5685182" cy="4094530"/>
          </a:xfrm>
          <a:prstGeom prst="rect">
            <a:avLst/>
          </a:prstGeom>
          <a:noFill/>
          <a:extLst>
            <a:ext uri="{909E8E84-426E-40DD-AFC4-6F175D3DCCD1}">
              <a14:hiddenFill xmlns:a14="http://schemas.microsoft.com/office/drawing/2010/main">
                <a:solidFill>
                  <a:srgbClr val="FFFFFF"/>
                </a:solidFill>
              </a14:hiddenFill>
            </a:ext>
          </a:extLst>
        </p:spPr>
      </p:pic>
      <p:sp>
        <p:nvSpPr>
          <p:cNvPr id="5" name="Cloud 4">
            <a:extLst>
              <a:ext uri="{FF2B5EF4-FFF2-40B4-BE49-F238E27FC236}">
                <a16:creationId xmlns:a16="http://schemas.microsoft.com/office/drawing/2014/main" id="{E7100083-E0EB-D18F-C8BA-A9295583C5BE}"/>
              </a:ext>
            </a:extLst>
          </p:cNvPr>
          <p:cNvSpPr/>
          <p:nvPr/>
        </p:nvSpPr>
        <p:spPr>
          <a:xfrm>
            <a:off x="7469068" y="3602236"/>
            <a:ext cx="4073631" cy="2199474"/>
          </a:xfrm>
          <a:prstGeom prst="cloud">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4000" b="1" dirty="0">
                <a:solidFill>
                  <a:schemeClr val="tx2"/>
                </a:solidFill>
              </a:rPr>
              <a:t>LEAP</a:t>
            </a:r>
          </a:p>
        </p:txBody>
      </p:sp>
    </p:spTree>
    <p:extLst>
      <p:ext uri="{BB962C8B-B14F-4D97-AF65-F5344CB8AC3E}">
        <p14:creationId xmlns:p14="http://schemas.microsoft.com/office/powerpoint/2010/main" val="2446024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40" name="Rectangle 5139">
            <a:extLst>
              <a:ext uri="{FF2B5EF4-FFF2-40B4-BE49-F238E27FC236}">
                <a16:creationId xmlns:a16="http://schemas.microsoft.com/office/drawing/2014/main" id="{28D31E1B-0407-4223-9642-0B642CBF57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42" name="Group 5141">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062849"/>
            <a:ext cx="731521" cy="673460"/>
            <a:chOff x="3940602" y="308034"/>
            <a:chExt cx="2116791" cy="3428999"/>
          </a:xfrm>
          <a:solidFill>
            <a:schemeClr val="accent4"/>
          </a:solidFill>
        </p:grpSpPr>
        <p:sp>
          <p:nvSpPr>
            <p:cNvPr id="5137" name="Rectangle 5136">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8" name="Rectangle 5137">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9" name="Rectangle 5138">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141" name="Rectangle 5140">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656150"/>
            <a:ext cx="5672667" cy="14315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0AF3782-9160-111E-C3AA-4BCC39147320}"/>
              </a:ext>
            </a:extLst>
          </p:cNvPr>
          <p:cNvSpPr>
            <a:spLocks noGrp="1"/>
          </p:cNvSpPr>
          <p:nvPr>
            <p:ph type="title"/>
          </p:nvPr>
        </p:nvSpPr>
        <p:spPr>
          <a:xfrm>
            <a:off x="1043631" y="873940"/>
            <a:ext cx="5052369" cy="1035781"/>
          </a:xfrm>
        </p:spPr>
        <p:txBody>
          <a:bodyPr anchor="ctr">
            <a:normAutofit/>
          </a:bodyPr>
          <a:lstStyle/>
          <a:p>
            <a:r>
              <a:rPr lang="en-GB" sz="4000" dirty="0">
                <a:solidFill>
                  <a:schemeClr val="tx2"/>
                </a:solidFill>
              </a:rPr>
              <a:t>Challenges</a:t>
            </a:r>
          </a:p>
        </p:txBody>
      </p:sp>
      <p:sp>
        <p:nvSpPr>
          <p:cNvPr id="3" name="Content Placeholder 2">
            <a:extLst>
              <a:ext uri="{FF2B5EF4-FFF2-40B4-BE49-F238E27FC236}">
                <a16:creationId xmlns:a16="http://schemas.microsoft.com/office/drawing/2014/main" id="{76B81083-AC92-23DA-E22E-FD50D8272CA5}"/>
              </a:ext>
            </a:extLst>
          </p:cNvPr>
          <p:cNvSpPr>
            <a:spLocks noGrp="1"/>
          </p:cNvSpPr>
          <p:nvPr>
            <p:ph idx="1"/>
          </p:nvPr>
        </p:nvSpPr>
        <p:spPr>
          <a:xfrm>
            <a:off x="640080" y="2524721"/>
            <a:ext cx="5876163" cy="3677123"/>
          </a:xfrm>
        </p:spPr>
        <p:txBody>
          <a:bodyPr anchor="ctr">
            <a:noAutofit/>
          </a:bodyPr>
          <a:lstStyle/>
          <a:p>
            <a:r>
              <a:rPr lang="en-GB" sz="3000" dirty="0">
                <a:solidFill>
                  <a:schemeClr val="tx2"/>
                </a:solidFill>
              </a:rPr>
              <a:t>Time and resource constraints</a:t>
            </a:r>
          </a:p>
          <a:p>
            <a:r>
              <a:rPr lang="en-GB" sz="3000" dirty="0">
                <a:solidFill>
                  <a:schemeClr val="tx2"/>
                </a:solidFill>
              </a:rPr>
              <a:t>Tokenism and power imbalances</a:t>
            </a:r>
          </a:p>
          <a:p>
            <a:r>
              <a:rPr lang="en-GB" sz="3000" dirty="0">
                <a:solidFill>
                  <a:schemeClr val="tx2"/>
                </a:solidFill>
              </a:rPr>
              <a:t>Emotional and psychological burden</a:t>
            </a:r>
          </a:p>
          <a:p>
            <a:r>
              <a:rPr lang="en-GB" sz="3000" dirty="0">
                <a:solidFill>
                  <a:schemeClr val="tx2"/>
                </a:solidFill>
              </a:rPr>
              <a:t>Lack of experience, training and support</a:t>
            </a:r>
          </a:p>
        </p:txBody>
      </p:sp>
      <p:sp>
        <p:nvSpPr>
          <p:cNvPr id="5143" name="Rectangle 5142">
            <a:extLst>
              <a:ext uri="{FF2B5EF4-FFF2-40B4-BE49-F238E27FC236}">
                <a16:creationId xmlns:a16="http://schemas.microsoft.com/office/drawing/2014/main" id="{70E96339-907C-46C3-99AC-31179B6F0E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16299" y="608401"/>
            <a:ext cx="4637502" cy="5593443"/>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Philosophy Talk: The Phenomenology of Lived Experience | KALW">
            <a:extLst>
              <a:ext uri="{FF2B5EF4-FFF2-40B4-BE49-F238E27FC236}">
                <a16:creationId xmlns:a16="http://schemas.microsoft.com/office/drawing/2014/main" id="{6E8C8A68-35F5-46F8-D5F7-B1446C49A4C2}"/>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930493" y="2250236"/>
            <a:ext cx="4223252" cy="2417811"/>
          </a:xfrm>
          <a:prstGeom prst="rect">
            <a:avLst/>
          </a:prstGeom>
          <a:noFill/>
          <a:extLst>
            <a:ext uri="{909E8E84-426E-40DD-AFC4-6F175D3DCCD1}">
              <a14:hiddenFill xmlns:a14="http://schemas.microsoft.com/office/drawing/2010/main">
                <a:solidFill>
                  <a:srgbClr val="FFFFFF"/>
                </a:solidFill>
              </a14:hiddenFill>
            </a:ext>
          </a:extLst>
        </p:spPr>
      </p:pic>
      <p:cxnSp>
        <p:nvCxnSpPr>
          <p:cNvPr id="5145" name="Straight Connector 5144">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92240"/>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088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7FA09-0B07-5E62-3AA4-293571A1289A}"/>
              </a:ext>
            </a:extLst>
          </p:cNvPr>
          <p:cNvSpPr>
            <a:spLocks noGrp="1"/>
          </p:cNvSpPr>
          <p:nvPr>
            <p:ph type="title"/>
          </p:nvPr>
        </p:nvSpPr>
        <p:spPr/>
        <p:txBody>
          <a:bodyPr>
            <a:normAutofit/>
          </a:bodyPr>
          <a:lstStyle/>
          <a:p>
            <a:r>
              <a:rPr lang="en-GB" sz="4000" dirty="0">
                <a:solidFill>
                  <a:schemeClr val="tx2"/>
                </a:solidFill>
              </a:rPr>
              <a:t>Key Principles </a:t>
            </a:r>
          </a:p>
        </p:txBody>
      </p:sp>
      <p:sp>
        <p:nvSpPr>
          <p:cNvPr id="3" name="Content Placeholder 2">
            <a:extLst>
              <a:ext uri="{FF2B5EF4-FFF2-40B4-BE49-F238E27FC236}">
                <a16:creationId xmlns:a16="http://schemas.microsoft.com/office/drawing/2014/main" id="{4E7C9486-602C-5742-5C4C-9115EC1BFCA9}"/>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B8B433ED-6389-529C-9A81-F156B2337A44}"/>
              </a:ext>
            </a:extLst>
          </p:cNvPr>
          <p:cNvPicPr>
            <a:picLocks noChangeAspect="1"/>
          </p:cNvPicPr>
          <p:nvPr/>
        </p:nvPicPr>
        <p:blipFill>
          <a:blip r:embed="rId3"/>
          <a:stretch>
            <a:fillRect/>
          </a:stretch>
        </p:blipFill>
        <p:spPr>
          <a:xfrm>
            <a:off x="698735" y="1902871"/>
            <a:ext cx="10794529" cy="4001818"/>
          </a:xfrm>
          <a:prstGeom prst="rect">
            <a:avLst/>
          </a:prstGeom>
        </p:spPr>
      </p:pic>
    </p:spTree>
    <p:extLst>
      <p:ext uri="{BB962C8B-B14F-4D97-AF65-F5344CB8AC3E}">
        <p14:creationId xmlns:p14="http://schemas.microsoft.com/office/powerpoint/2010/main" val="16836428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Freeform 6">
            <a:extLst>
              <a:ext uri="{FF2B5EF4-FFF2-40B4-BE49-F238E27FC236}">
                <a16:creationId xmlns:a16="http://schemas.microsoft.com/office/drawing/2014/main" id="{69D184B2-2226-4E31-BCCB-4443307674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8533" y="918266"/>
            <a:ext cx="706127" cy="5863534"/>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1AC4D4E3-486A-464A-8EC8-D448810972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7879" y="643467"/>
            <a:ext cx="420307" cy="5668919"/>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Rectangle 15">
            <a:extLst>
              <a:ext uri="{FF2B5EF4-FFF2-40B4-BE49-F238E27FC236}">
                <a16:creationId xmlns:a16="http://schemas.microsoft.com/office/drawing/2014/main" id="{864DE13E-58EB-4475-B79C-0D4FC65123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38387" y="643467"/>
            <a:ext cx="10933503" cy="5391944"/>
          </a:xfrm>
          <a:prstGeom prst="rect">
            <a:avLst/>
          </a:prstGeom>
          <a:solidFill>
            <a:srgbClr val="FFFFFF"/>
          </a:solidFill>
          <a:ln w="12700">
            <a:solidFill>
              <a:schemeClr val="accent1"/>
            </a:solidFill>
            <a:miter lim="800000"/>
          </a:ln>
        </p:spPr>
        <p:txBody>
          <a:bodyPr vert="horz" wrap="square" lIns="91440" tIns="45720" rIns="91440" bIns="45720" numCol="1" anchor="t" anchorCtr="0" compatLnSpc="1">
            <a:prstTxWarp prst="textNoShape">
              <a:avLst/>
            </a:prstTxWarp>
          </a:bodyPr>
          <a:lstStyle/>
          <a:p>
            <a:endParaRPr lang="en-US"/>
          </a:p>
        </p:txBody>
      </p:sp>
      <p:pic>
        <p:nvPicPr>
          <p:cNvPr id="7" name="Content Placeholder 6" descr="A blue rectangle with black text&#10;&#10;AI-generated content may be incorrect.">
            <a:extLst>
              <a:ext uri="{FF2B5EF4-FFF2-40B4-BE49-F238E27FC236}">
                <a16:creationId xmlns:a16="http://schemas.microsoft.com/office/drawing/2014/main" id="{5CDFB2F9-ACD2-D811-CE25-785E315A7C6D}"/>
              </a:ext>
            </a:extLst>
          </p:cNvPr>
          <p:cNvPicPr>
            <a:picLocks noGrp="1" noChangeAspect="1"/>
          </p:cNvPicPr>
          <p:nvPr>
            <p:ph idx="1"/>
          </p:nvPr>
        </p:nvPicPr>
        <p:blipFill>
          <a:blip r:embed="rId3"/>
          <a:stretch>
            <a:fillRect/>
          </a:stretch>
        </p:blipFill>
        <p:spPr>
          <a:xfrm>
            <a:off x="1263578" y="1503588"/>
            <a:ext cx="9664846" cy="3672641"/>
          </a:xfrm>
          <a:prstGeom prst="rect">
            <a:avLst/>
          </a:prstGeom>
        </p:spPr>
      </p:pic>
      <p:sp>
        <p:nvSpPr>
          <p:cNvPr id="2" name="TextBox 1">
            <a:extLst>
              <a:ext uri="{FF2B5EF4-FFF2-40B4-BE49-F238E27FC236}">
                <a16:creationId xmlns:a16="http://schemas.microsoft.com/office/drawing/2014/main" id="{35819D6F-F4A9-E575-51A3-55FF805CEC6B}"/>
              </a:ext>
            </a:extLst>
          </p:cNvPr>
          <p:cNvSpPr txBox="1"/>
          <p:nvPr/>
        </p:nvSpPr>
        <p:spPr>
          <a:xfrm>
            <a:off x="4792718" y="2485359"/>
            <a:ext cx="5344509" cy="1708160"/>
          </a:xfrm>
          <a:prstGeom prst="rect">
            <a:avLst/>
          </a:prstGeom>
          <a:solidFill>
            <a:srgbClr val="33CCCC"/>
          </a:solidFill>
        </p:spPr>
        <p:txBody>
          <a:bodyPr wrap="square" rtlCol="0">
            <a:spAutoFit/>
          </a:bodyPr>
          <a:lstStyle/>
          <a:p>
            <a:r>
              <a:rPr lang="en-GB" sz="3500" b="1" i="1" dirty="0">
                <a:solidFill>
                  <a:schemeClr val="tx2"/>
                </a:solidFill>
                <a:latin typeface="Arial" panose="020B0604020202020204" pitchFamily="34" charset="0"/>
                <a:cs typeface="Arial" panose="020B0604020202020204" pitchFamily="34" charset="0"/>
              </a:rPr>
              <a:t>Taking the time to invest in mutually respectful relationships</a:t>
            </a:r>
          </a:p>
        </p:txBody>
      </p:sp>
    </p:spTree>
    <p:extLst>
      <p:ext uri="{BB962C8B-B14F-4D97-AF65-F5344CB8AC3E}">
        <p14:creationId xmlns:p14="http://schemas.microsoft.com/office/powerpoint/2010/main" val="2546892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2E93C7A-E018-2488-3ACF-D564D07CBC11}"/>
            </a:ext>
          </a:extLst>
        </p:cNvPr>
        <p:cNvGrpSpPr/>
        <p:nvPr/>
      </p:nvGrpSpPr>
      <p:grpSpPr>
        <a:xfrm>
          <a:off x="0" y="0"/>
          <a:ext cx="0" cy="0"/>
          <a:chOff x="0" y="0"/>
          <a:chExt cx="0" cy="0"/>
        </a:xfrm>
      </p:grpSpPr>
      <p:sp useBgFill="1">
        <p:nvSpPr>
          <p:cNvPr id="2063" name="Rectangle 2062">
            <a:extLst>
              <a:ext uri="{FF2B5EF4-FFF2-40B4-BE49-F238E27FC236}">
                <a16:creationId xmlns:a16="http://schemas.microsoft.com/office/drawing/2014/main" id="{E18F6E8B-15ED-43C7-94BA-91549A651C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65" name="Group 2064">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048031"/>
            <a:ext cx="731521" cy="673460"/>
            <a:chOff x="3940602" y="308034"/>
            <a:chExt cx="2116791" cy="3428999"/>
          </a:xfrm>
          <a:solidFill>
            <a:schemeClr val="accent4"/>
          </a:solidFill>
        </p:grpSpPr>
        <p:sp>
          <p:nvSpPr>
            <p:cNvPr id="2058" name="Rectangle 2057">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7" name="Rectangle 2066">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0" name="Rectangle 2059">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62" name="Rectangle 2061">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4" name="Rectangle 2063">
            <a:extLst>
              <a:ext uri="{FF2B5EF4-FFF2-40B4-BE49-F238E27FC236}">
                <a16:creationId xmlns:a16="http://schemas.microsoft.com/office/drawing/2014/main" id="{B089A89A-1E9C-4761-9DFF-53C275FBF8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0" y="257770"/>
            <a:ext cx="4837176" cy="2979964"/>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What Evaluators Mean When They Talk About 'Lived Experience' - Community  Science">
            <a:extLst>
              <a:ext uri="{FF2B5EF4-FFF2-40B4-BE49-F238E27FC236}">
                <a16:creationId xmlns:a16="http://schemas.microsoft.com/office/drawing/2014/main" id="{EF168806-D6B7-7815-1567-F370C851B53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275012" y="471748"/>
            <a:ext cx="4003149" cy="2552007"/>
          </a:xfrm>
          <a:prstGeom prst="rect">
            <a:avLst/>
          </a:prstGeom>
          <a:noFill/>
          <a:extLst>
            <a:ext uri="{909E8E84-426E-40DD-AFC4-6F175D3DCCD1}">
              <a14:hiddenFill xmlns:a14="http://schemas.microsoft.com/office/drawing/2010/main">
                <a:solidFill>
                  <a:srgbClr val="FFFFFF"/>
                </a:solidFill>
              </a14:hiddenFill>
            </a:ext>
          </a:extLst>
        </p:spPr>
      </p:pic>
      <p:sp>
        <p:nvSpPr>
          <p:cNvPr id="2066" name="Rectangle 2065">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0" y="3462252"/>
            <a:ext cx="4837176" cy="2979964"/>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Wales Centre for Public Policy - Wikipedia">
            <a:extLst>
              <a:ext uri="{FF2B5EF4-FFF2-40B4-BE49-F238E27FC236}">
                <a16:creationId xmlns:a16="http://schemas.microsoft.com/office/drawing/2014/main" id="{C02B1263-D4C9-506D-3975-9ABB7B77C381}"/>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114162" y="4022391"/>
            <a:ext cx="4324849" cy="1859685"/>
          </a:xfrm>
          <a:prstGeom prst="rect">
            <a:avLst/>
          </a:prstGeom>
          <a:noFill/>
          <a:extLst>
            <a:ext uri="{909E8E84-426E-40DD-AFC4-6F175D3DCCD1}">
              <a14:hiddenFill xmlns:a14="http://schemas.microsoft.com/office/drawing/2010/main">
                <a:solidFill>
                  <a:srgbClr val="FFFFFF"/>
                </a:solidFill>
              </a14:hiddenFill>
            </a:ext>
          </a:extLst>
        </p:spPr>
      </p:pic>
      <p:sp>
        <p:nvSpPr>
          <p:cNvPr id="6" name="Subtitle 5">
            <a:extLst>
              <a:ext uri="{FF2B5EF4-FFF2-40B4-BE49-F238E27FC236}">
                <a16:creationId xmlns:a16="http://schemas.microsoft.com/office/drawing/2014/main" id="{21D5A5C2-DE66-771C-5C1F-700878727512}"/>
              </a:ext>
            </a:extLst>
          </p:cNvPr>
          <p:cNvSpPr txBox="1">
            <a:spLocks noGrp="1"/>
          </p:cNvSpPr>
          <p:nvPr>
            <p:ph type="subTitle" idx="1"/>
          </p:nvPr>
        </p:nvSpPr>
        <p:spPr>
          <a:xfrm>
            <a:off x="919543" y="2376025"/>
            <a:ext cx="5441634" cy="2172454"/>
          </a:xfrm>
          <a:prstGeom prst="rect">
            <a:avLst/>
          </a:prstGeom>
          <a:noFill/>
        </p:spPr>
        <p:txBody>
          <a:bodyPr wrap="square" rtlCol="0">
            <a:spAutoFit/>
          </a:bodyPr>
          <a:lstStyle/>
          <a:p>
            <a:r>
              <a:rPr lang="en-GB" sz="3000" i="1" dirty="0">
                <a:solidFill>
                  <a:schemeClr val="tx2"/>
                </a:solidFill>
              </a:rPr>
              <a:t>What does evidence tell us about when and how researchers can best draw on</a:t>
            </a:r>
            <a:r>
              <a:rPr lang="en-GB" sz="3000" b="1" i="1" dirty="0">
                <a:solidFill>
                  <a:schemeClr val="tx2"/>
                </a:solidFill>
              </a:rPr>
              <a:t> lived experience expertise </a:t>
            </a:r>
            <a:r>
              <a:rPr lang="en-GB" sz="3000" i="1" dirty="0">
                <a:solidFill>
                  <a:schemeClr val="tx2"/>
                </a:solidFill>
              </a:rPr>
              <a:t>to inform and shape their work?</a:t>
            </a:r>
          </a:p>
        </p:txBody>
      </p:sp>
    </p:spTree>
    <p:extLst>
      <p:ext uri="{BB962C8B-B14F-4D97-AF65-F5344CB8AC3E}">
        <p14:creationId xmlns:p14="http://schemas.microsoft.com/office/powerpoint/2010/main" val="3610157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E1F5AED-4E4A-CBA6-6C33-21F1FF430D0A}"/>
            </a:ext>
          </a:extLst>
        </p:cNvPr>
        <p:cNvGrpSpPr/>
        <p:nvPr/>
      </p:nvGrpSpPr>
      <p:grpSpPr>
        <a:xfrm>
          <a:off x="0" y="0"/>
          <a:ext cx="0" cy="0"/>
          <a:chOff x="0" y="0"/>
          <a:chExt cx="0" cy="0"/>
        </a:xfrm>
      </p:grpSpPr>
      <p:sp>
        <p:nvSpPr>
          <p:cNvPr id="21" name="Freeform 6">
            <a:extLst>
              <a:ext uri="{FF2B5EF4-FFF2-40B4-BE49-F238E27FC236}">
                <a16:creationId xmlns:a16="http://schemas.microsoft.com/office/drawing/2014/main" id="{69D184B2-2226-4E31-BCCB-4443307674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8533" y="918266"/>
            <a:ext cx="706127" cy="5863534"/>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7">
            <a:extLst>
              <a:ext uri="{FF2B5EF4-FFF2-40B4-BE49-F238E27FC236}">
                <a16:creationId xmlns:a16="http://schemas.microsoft.com/office/drawing/2014/main" id="{1AC4D4E3-486A-464A-8EC8-D448810972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7879" y="643467"/>
            <a:ext cx="420307" cy="5668919"/>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Rectangle 24">
            <a:extLst>
              <a:ext uri="{FF2B5EF4-FFF2-40B4-BE49-F238E27FC236}">
                <a16:creationId xmlns:a16="http://schemas.microsoft.com/office/drawing/2014/main" id="{864DE13E-58EB-4475-B79C-0D4FC65123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38387" y="643467"/>
            <a:ext cx="10933503" cy="5391944"/>
          </a:xfrm>
          <a:prstGeom prst="rect">
            <a:avLst/>
          </a:prstGeom>
          <a:solidFill>
            <a:srgbClr val="FFFFFF"/>
          </a:solidFill>
          <a:ln w="12700">
            <a:solidFill>
              <a:schemeClr val="accent1"/>
            </a:solidFill>
            <a:miter lim="800000"/>
          </a:ln>
        </p:spPr>
        <p:txBody>
          <a:bodyPr vert="horz" wrap="square" lIns="91440" tIns="45720" rIns="91440" bIns="45720" numCol="1" anchor="t" anchorCtr="0" compatLnSpc="1">
            <a:prstTxWarp prst="textNoShape">
              <a:avLst/>
            </a:prstTxWarp>
          </a:bodyPr>
          <a:lstStyle/>
          <a:p>
            <a:endParaRPr lang="en-US"/>
          </a:p>
        </p:txBody>
      </p:sp>
      <p:pic>
        <p:nvPicPr>
          <p:cNvPr id="5" name="Content Placeholder 4" descr="A blue rectangle with a clock and text&#10;&#10;AI-generated content may be incorrect.">
            <a:extLst>
              <a:ext uri="{FF2B5EF4-FFF2-40B4-BE49-F238E27FC236}">
                <a16:creationId xmlns:a16="http://schemas.microsoft.com/office/drawing/2014/main" id="{0898B069-A13E-3F67-CFC1-742910706320}"/>
              </a:ext>
            </a:extLst>
          </p:cNvPr>
          <p:cNvPicPr>
            <a:picLocks noGrp="1" noChangeAspect="1"/>
          </p:cNvPicPr>
          <p:nvPr>
            <p:ph idx="1"/>
          </p:nvPr>
        </p:nvPicPr>
        <p:blipFill>
          <a:blip r:embed="rId3"/>
          <a:stretch>
            <a:fillRect/>
          </a:stretch>
        </p:blipFill>
        <p:spPr>
          <a:xfrm>
            <a:off x="1263578" y="1322372"/>
            <a:ext cx="9664846" cy="4035072"/>
          </a:xfrm>
          <a:prstGeom prst="rect">
            <a:avLst/>
          </a:prstGeom>
        </p:spPr>
      </p:pic>
      <p:sp>
        <p:nvSpPr>
          <p:cNvPr id="2" name="TextBox 1">
            <a:extLst>
              <a:ext uri="{FF2B5EF4-FFF2-40B4-BE49-F238E27FC236}">
                <a16:creationId xmlns:a16="http://schemas.microsoft.com/office/drawing/2014/main" id="{8D2B10DD-02D3-F58D-C8A6-302DB002FF2E}"/>
              </a:ext>
            </a:extLst>
          </p:cNvPr>
          <p:cNvSpPr txBox="1"/>
          <p:nvPr/>
        </p:nvSpPr>
        <p:spPr>
          <a:xfrm>
            <a:off x="4902826" y="2526594"/>
            <a:ext cx="5660071" cy="1169551"/>
          </a:xfrm>
          <a:prstGeom prst="rect">
            <a:avLst/>
          </a:prstGeom>
          <a:solidFill>
            <a:srgbClr val="33CCCC"/>
          </a:solidFill>
        </p:spPr>
        <p:txBody>
          <a:bodyPr wrap="square" rtlCol="0">
            <a:spAutoFit/>
          </a:bodyPr>
          <a:lstStyle/>
          <a:p>
            <a:r>
              <a:rPr lang="en-GB" sz="3500" b="1" i="1" dirty="0">
                <a:solidFill>
                  <a:schemeClr val="tx2"/>
                </a:solidFill>
                <a:latin typeface="Arial" panose="020B0604020202020204" pitchFamily="34" charset="0"/>
                <a:cs typeface="Arial" panose="020B0604020202020204" pitchFamily="34" charset="0"/>
              </a:rPr>
              <a:t>Ensuring clear communication</a:t>
            </a:r>
          </a:p>
        </p:txBody>
      </p:sp>
    </p:spTree>
    <p:extLst>
      <p:ext uri="{BB962C8B-B14F-4D97-AF65-F5344CB8AC3E}">
        <p14:creationId xmlns:p14="http://schemas.microsoft.com/office/powerpoint/2010/main" val="11293175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8C3932A-D917-40CF-5C46-3B9E780D4ECE}"/>
            </a:ext>
          </a:extLst>
        </p:cNvPr>
        <p:cNvGrpSpPr/>
        <p:nvPr/>
      </p:nvGrpSpPr>
      <p:grpSpPr>
        <a:xfrm>
          <a:off x="0" y="0"/>
          <a:ext cx="0" cy="0"/>
          <a:chOff x="0" y="0"/>
          <a:chExt cx="0" cy="0"/>
        </a:xfrm>
      </p:grpSpPr>
      <p:sp>
        <p:nvSpPr>
          <p:cNvPr id="30" name="Freeform 6">
            <a:extLst>
              <a:ext uri="{FF2B5EF4-FFF2-40B4-BE49-F238E27FC236}">
                <a16:creationId xmlns:a16="http://schemas.microsoft.com/office/drawing/2014/main" id="{69D184B2-2226-4E31-BCCB-4443307674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8533" y="918266"/>
            <a:ext cx="706127" cy="5863534"/>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7">
            <a:extLst>
              <a:ext uri="{FF2B5EF4-FFF2-40B4-BE49-F238E27FC236}">
                <a16:creationId xmlns:a16="http://schemas.microsoft.com/office/drawing/2014/main" id="{1AC4D4E3-486A-464A-8EC8-D448810972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7879" y="643467"/>
            <a:ext cx="420307" cy="5668919"/>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Rectangle 33">
            <a:extLst>
              <a:ext uri="{FF2B5EF4-FFF2-40B4-BE49-F238E27FC236}">
                <a16:creationId xmlns:a16="http://schemas.microsoft.com/office/drawing/2014/main" id="{864DE13E-58EB-4475-B79C-0D4FC65123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38387" y="643467"/>
            <a:ext cx="10933503" cy="5391944"/>
          </a:xfrm>
          <a:prstGeom prst="rect">
            <a:avLst/>
          </a:prstGeom>
          <a:solidFill>
            <a:srgbClr val="FFFFFF"/>
          </a:solidFill>
          <a:ln w="12700">
            <a:solidFill>
              <a:schemeClr val="accent1"/>
            </a:solidFill>
            <a:miter lim="800000"/>
          </a:ln>
        </p:spPr>
        <p:txBody>
          <a:bodyPr vert="horz" wrap="square" lIns="91440" tIns="45720" rIns="91440" bIns="45720" numCol="1" anchor="t" anchorCtr="0" compatLnSpc="1">
            <a:prstTxWarp prst="textNoShape">
              <a:avLst/>
            </a:prstTxWarp>
          </a:bodyPr>
          <a:lstStyle/>
          <a:p>
            <a:endParaRPr lang="en-US"/>
          </a:p>
        </p:txBody>
      </p:sp>
      <p:pic>
        <p:nvPicPr>
          <p:cNvPr id="3" name="Content Placeholder 2" descr="A blue rectangle with black text&#10;&#10;AI-generated content may be incorrect.">
            <a:extLst>
              <a:ext uri="{FF2B5EF4-FFF2-40B4-BE49-F238E27FC236}">
                <a16:creationId xmlns:a16="http://schemas.microsoft.com/office/drawing/2014/main" id="{DF1B36D2-DA18-5E06-ADD1-1EDAC75FB203}"/>
              </a:ext>
            </a:extLst>
          </p:cNvPr>
          <p:cNvPicPr>
            <a:picLocks noGrp="1" noChangeAspect="1"/>
          </p:cNvPicPr>
          <p:nvPr>
            <p:ph idx="1"/>
          </p:nvPr>
        </p:nvPicPr>
        <p:blipFill>
          <a:blip r:embed="rId3"/>
          <a:stretch>
            <a:fillRect/>
          </a:stretch>
        </p:blipFill>
        <p:spPr>
          <a:xfrm>
            <a:off x="1263578" y="1551912"/>
            <a:ext cx="9664846" cy="3575993"/>
          </a:xfrm>
          <a:prstGeom prst="rect">
            <a:avLst/>
          </a:prstGeom>
        </p:spPr>
      </p:pic>
      <p:sp>
        <p:nvSpPr>
          <p:cNvPr id="2" name="TextBox 1">
            <a:extLst>
              <a:ext uri="{FF2B5EF4-FFF2-40B4-BE49-F238E27FC236}">
                <a16:creationId xmlns:a16="http://schemas.microsoft.com/office/drawing/2014/main" id="{7AD12559-90DE-BC51-64CB-5F6A573CB2BD}"/>
              </a:ext>
            </a:extLst>
          </p:cNvPr>
          <p:cNvSpPr txBox="1"/>
          <p:nvPr/>
        </p:nvSpPr>
        <p:spPr>
          <a:xfrm>
            <a:off x="5151454" y="2496404"/>
            <a:ext cx="3862548" cy="1708160"/>
          </a:xfrm>
          <a:prstGeom prst="rect">
            <a:avLst/>
          </a:prstGeom>
          <a:solidFill>
            <a:srgbClr val="33CCCC"/>
          </a:solidFill>
        </p:spPr>
        <p:txBody>
          <a:bodyPr wrap="square" rtlCol="0">
            <a:spAutoFit/>
          </a:bodyPr>
          <a:lstStyle/>
          <a:p>
            <a:r>
              <a:rPr lang="en-GB" sz="3500" b="1" i="1" dirty="0">
                <a:solidFill>
                  <a:schemeClr val="tx2"/>
                </a:solidFill>
                <a:latin typeface="Arial" panose="020B0604020202020204" pitchFamily="34" charset="0"/>
                <a:cs typeface="Arial" panose="020B0604020202020204" pitchFamily="34" charset="0"/>
              </a:rPr>
              <a:t>Utilising a </a:t>
            </a:r>
          </a:p>
          <a:p>
            <a:r>
              <a:rPr lang="en-GB" sz="3500" b="1" i="1" dirty="0">
                <a:solidFill>
                  <a:schemeClr val="tx2"/>
                </a:solidFill>
                <a:latin typeface="Arial" panose="020B0604020202020204" pitchFamily="34" charset="0"/>
                <a:cs typeface="Arial" panose="020B0604020202020204" pitchFamily="34" charset="0"/>
              </a:rPr>
              <a:t>co-production approach</a:t>
            </a:r>
          </a:p>
        </p:txBody>
      </p:sp>
    </p:spTree>
    <p:extLst>
      <p:ext uri="{BB962C8B-B14F-4D97-AF65-F5344CB8AC3E}">
        <p14:creationId xmlns:p14="http://schemas.microsoft.com/office/powerpoint/2010/main" val="18936734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4E31138-F073-8574-32A3-EE15A7C57181}"/>
            </a:ext>
          </a:extLst>
        </p:cNvPr>
        <p:cNvGrpSpPr/>
        <p:nvPr/>
      </p:nvGrpSpPr>
      <p:grpSpPr>
        <a:xfrm>
          <a:off x="0" y="0"/>
          <a:ext cx="0" cy="0"/>
          <a:chOff x="0" y="0"/>
          <a:chExt cx="0" cy="0"/>
        </a:xfrm>
      </p:grpSpPr>
      <p:sp>
        <p:nvSpPr>
          <p:cNvPr id="30" name="Freeform 6">
            <a:extLst>
              <a:ext uri="{FF2B5EF4-FFF2-40B4-BE49-F238E27FC236}">
                <a16:creationId xmlns:a16="http://schemas.microsoft.com/office/drawing/2014/main" id="{84E87281-D6F1-0D95-B79B-21C5112D16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8533" y="918266"/>
            <a:ext cx="706127" cy="5863534"/>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7">
            <a:extLst>
              <a:ext uri="{FF2B5EF4-FFF2-40B4-BE49-F238E27FC236}">
                <a16:creationId xmlns:a16="http://schemas.microsoft.com/office/drawing/2014/main" id="{94E0224F-3785-D83B-6708-4763897A28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7879" y="643467"/>
            <a:ext cx="420307" cy="5668919"/>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Rectangle 33">
            <a:extLst>
              <a:ext uri="{FF2B5EF4-FFF2-40B4-BE49-F238E27FC236}">
                <a16:creationId xmlns:a16="http://schemas.microsoft.com/office/drawing/2014/main" id="{243A1E27-F62B-80DB-8A07-38C5D4331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38387" y="643467"/>
            <a:ext cx="10933503" cy="5391944"/>
          </a:xfrm>
          <a:prstGeom prst="rect">
            <a:avLst/>
          </a:prstGeom>
          <a:solidFill>
            <a:srgbClr val="FFFFFF"/>
          </a:solidFill>
          <a:ln w="12700">
            <a:solidFill>
              <a:schemeClr val="accent1"/>
            </a:solidFill>
            <a:miter lim="800000"/>
          </a:ln>
        </p:spPr>
        <p:txBody>
          <a:bodyPr vert="horz" wrap="square" lIns="91440" tIns="45720" rIns="91440" bIns="45720" numCol="1" anchor="t" anchorCtr="0" compatLnSpc="1">
            <a:prstTxWarp prst="textNoShape">
              <a:avLst/>
            </a:prstTxWarp>
          </a:bodyPr>
          <a:lstStyle/>
          <a:p>
            <a:endParaRPr lang="en-US"/>
          </a:p>
        </p:txBody>
      </p:sp>
      <p:pic>
        <p:nvPicPr>
          <p:cNvPr id="4" name="Picture 3">
            <a:extLst>
              <a:ext uri="{FF2B5EF4-FFF2-40B4-BE49-F238E27FC236}">
                <a16:creationId xmlns:a16="http://schemas.microsoft.com/office/drawing/2014/main" id="{E5A42EF8-F9F9-7E5B-BD3D-7A89C1C95FD4}"/>
              </a:ext>
            </a:extLst>
          </p:cNvPr>
          <p:cNvPicPr>
            <a:picLocks noChangeAspect="1"/>
          </p:cNvPicPr>
          <p:nvPr/>
        </p:nvPicPr>
        <p:blipFill>
          <a:blip r:embed="rId3"/>
          <a:stretch>
            <a:fillRect/>
          </a:stretch>
        </p:blipFill>
        <p:spPr>
          <a:xfrm>
            <a:off x="1460299" y="1498059"/>
            <a:ext cx="9371106" cy="3531141"/>
          </a:xfrm>
          <a:prstGeom prst="rect">
            <a:avLst/>
          </a:prstGeom>
        </p:spPr>
      </p:pic>
      <p:sp>
        <p:nvSpPr>
          <p:cNvPr id="3" name="TextBox 2">
            <a:extLst>
              <a:ext uri="{FF2B5EF4-FFF2-40B4-BE49-F238E27FC236}">
                <a16:creationId xmlns:a16="http://schemas.microsoft.com/office/drawing/2014/main" id="{57539B92-E88A-59BB-50F3-9ECBDB4AA309}"/>
              </a:ext>
            </a:extLst>
          </p:cNvPr>
          <p:cNvSpPr txBox="1"/>
          <p:nvPr/>
        </p:nvSpPr>
        <p:spPr>
          <a:xfrm>
            <a:off x="4711728" y="2455715"/>
            <a:ext cx="5740810" cy="1615827"/>
          </a:xfrm>
          <a:prstGeom prst="rect">
            <a:avLst/>
          </a:prstGeom>
          <a:solidFill>
            <a:srgbClr val="33CCCC"/>
          </a:solidFill>
        </p:spPr>
        <p:txBody>
          <a:bodyPr wrap="square" rtlCol="0">
            <a:spAutoFit/>
          </a:bodyPr>
          <a:lstStyle/>
          <a:p>
            <a:r>
              <a:rPr lang="en-GB" sz="3300" b="1" i="1" dirty="0">
                <a:solidFill>
                  <a:schemeClr val="tx2"/>
                </a:solidFill>
                <a:latin typeface="Arial" panose="020B0604020202020204" pitchFamily="34" charset="0"/>
                <a:cs typeface="Arial" panose="020B0604020202020204" pitchFamily="34" charset="0"/>
              </a:rPr>
              <a:t>Providing opportunities for personal/professional development </a:t>
            </a:r>
          </a:p>
        </p:txBody>
      </p:sp>
      <p:sp>
        <p:nvSpPr>
          <p:cNvPr id="2" name="Rectangle 1">
            <a:extLst>
              <a:ext uri="{FF2B5EF4-FFF2-40B4-BE49-F238E27FC236}">
                <a16:creationId xmlns:a16="http://schemas.microsoft.com/office/drawing/2014/main" id="{9CC2BD1E-8B66-3481-8F9F-4E0BA34DD852}"/>
              </a:ext>
            </a:extLst>
          </p:cNvPr>
          <p:cNvSpPr/>
          <p:nvPr/>
        </p:nvSpPr>
        <p:spPr>
          <a:xfrm>
            <a:off x="215462" y="1058222"/>
            <a:ext cx="4769109" cy="474155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500" dirty="0"/>
              <a:t>INVOLVE (2015) </a:t>
            </a:r>
          </a:p>
          <a:p>
            <a:endParaRPr lang="en-GB" sz="2500" dirty="0"/>
          </a:p>
          <a:p>
            <a:r>
              <a:rPr lang="en-GB" sz="2500" dirty="0"/>
              <a:t>Public Involvement in Research: Values and Principles Framework</a:t>
            </a:r>
          </a:p>
          <a:p>
            <a:endParaRPr lang="en-GB" sz="2500" dirty="0"/>
          </a:p>
          <a:p>
            <a:pPr marL="342900" indent="-342900">
              <a:buAutoNum type="arabicPeriod"/>
            </a:pPr>
            <a:r>
              <a:rPr lang="en-GB" sz="2500" dirty="0"/>
              <a:t>Respect</a:t>
            </a:r>
          </a:p>
          <a:p>
            <a:pPr marL="342900" indent="-342900">
              <a:buAutoNum type="arabicPeriod"/>
            </a:pPr>
            <a:r>
              <a:rPr lang="en-GB" sz="2500" dirty="0"/>
              <a:t>Support</a:t>
            </a:r>
          </a:p>
          <a:p>
            <a:pPr marL="342900" indent="-342900">
              <a:buAutoNum type="arabicPeriod"/>
            </a:pPr>
            <a:r>
              <a:rPr lang="en-GB" sz="2500" dirty="0"/>
              <a:t>Transparency</a:t>
            </a:r>
          </a:p>
          <a:p>
            <a:pPr marL="342900" indent="-342900">
              <a:buAutoNum type="arabicPeriod"/>
            </a:pPr>
            <a:r>
              <a:rPr lang="en-GB" sz="2500" dirty="0"/>
              <a:t>Responsiveness</a:t>
            </a:r>
          </a:p>
          <a:p>
            <a:pPr marL="342900" indent="-342900">
              <a:buAutoNum type="arabicPeriod"/>
            </a:pPr>
            <a:r>
              <a:rPr lang="en-GB" sz="2500" dirty="0"/>
              <a:t>Fairness of opportunity</a:t>
            </a:r>
          </a:p>
          <a:p>
            <a:pPr marL="342900" indent="-342900">
              <a:buAutoNum type="arabicPeriod"/>
            </a:pPr>
            <a:r>
              <a:rPr lang="en-GB" sz="2500" dirty="0"/>
              <a:t>Accountability</a:t>
            </a:r>
          </a:p>
        </p:txBody>
      </p:sp>
    </p:spTree>
    <p:extLst>
      <p:ext uri="{BB962C8B-B14F-4D97-AF65-F5344CB8AC3E}">
        <p14:creationId xmlns:p14="http://schemas.microsoft.com/office/powerpoint/2010/main" val="3794237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E38DDFEB-3446-0D97-C254-1E6F65F9EF75}"/>
              </a:ext>
            </a:extLst>
          </p:cNvPr>
          <p:cNvSpPr txBox="1">
            <a:spLocks/>
          </p:cNvSpPr>
          <p:nvPr/>
        </p:nvSpPr>
        <p:spPr>
          <a:xfrm>
            <a:off x="638882" y="639193"/>
            <a:ext cx="3571810" cy="3573516"/>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4000" kern="1200" dirty="0">
                <a:solidFill>
                  <a:schemeClr val="tx2"/>
                </a:solidFill>
                <a:latin typeface="+mj-lt"/>
                <a:ea typeface="+mj-ea"/>
                <a:cs typeface="+mj-cs"/>
              </a:rPr>
              <a:t>Summary</a:t>
            </a:r>
          </a:p>
        </p:txBody>
      </p:sp>
      <p:sp>
        <p:nvSpPr>
          <p:cNvPr id="1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2" descr="Co-Production | The Big Picture Graphic Facilitation">
            <a:extLst>
              <a:ext uri="{FF2B5EF4-FFF2-40B4-BE49-F238E27FC236}">
                <a16:creationId xmlns:a16="http://schemas.microsoft.com/office/drawing/2014/main" id="{88C19C9E-BF63-99C3-BD62-6BC787F3CF4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199" b="5068"/>
          <a:stretch/>
        </p:blipFill>
        <p:spPr bwMode="auto">
          <a:xfrm>
            <a:off x="4654296" y="1343640"/>
            <a:ext cx="7214616" cy="4143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06291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71" name="Rectangle 6170">
            <a:extLst>
              <a:ext uri="{FF2B5EF4-FFF2-40B4-BE49-F238E27FC236}">
                <a16:creationId xmlns:a16="http://schemas.microsoft.com/office/drawing/2014/main" id="{47942995-B07F-4636-9A06-C6A104B26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4FA0DA3-B375-5E99-F84A-91F647DC1EA1}"/>
              </a:ext>
            </a:extLst>
          </p:cNvPr>
          <p:cNvSpPr>
            <a:spLocks noGrp="1"/>
          </p:cNvSpPr>
          <p:nvPr>
            <p:ph type="title"/>
          </p:nvPr>
        </p:nvSpPr>
        <p:spPr>
          <a:xfrm>
            <a:off x="1113810" y="2960716"/>
            <a:ext cx="4036334" cy="2387600"/>
          </a:xfrm>
        </p:spPr>
        <p:txBody>
          <a:bodyPr vert="horz" lIns="91440" tIns="45720" rIns="91440" bIns="45720" rtlCol="0" anchor="t">
            <a:normAutofit/>
          </a:bodyPr>
          <a:lstStyle/>
          <a:p>
            <a:r>
              <a:rPr lang="en-US" sz="4000" kern="1200" dirty="0">
                <a:solidFill>
                  <a:schemeClr val="tx2"/>
                </a:solidFill>
                <a:latin typeface="+mj-lt"/>
                <a:ea typeface="+mj-ea"/>
                <a:cs typeface="+mj-cs"/>
              </a:rPr>
              <a:t>katie.crompton@warwick.ac.uk</a:t>
            </a:r>
          </a:p>
        </p:txBody>
      </p:sp>
      <p:grpSp>
        <p:nvGrpSpPr>
          <p:cNvPr id="6173" name="Group 6172">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984992"/>
            <a:ext cx="731521" cy="673460"/>
            <a:chOff x="3940602" y="308034"/>
            <a:chExt cx="2116791" cy="3428999"/>
          </a:xfrm>
          <a:solidFill>
            <a:schemeClr val="accent4"/>
          </a:solidFill>
        </p:grpSpPr>
        <p:sp>
          <p:nvSpPr>
            <p:cNvPr id="6174" name="Rectangle 6173">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75" name="Rectangle 6174">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76" name="Rectangle 6175">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78" name="Rectangle 6177">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80" name="Rectangle 617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391886"/>
            <a:ext cx="600936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8" name="Picture 4" descr="Thank you for listening' card by LyraEri on DeviantArt">
            <a:extLst>
              <a:ext uri="{FF2B5EF4-FFF2-40B4-BE49-F238E27FC236}">
                <a16:creationId xmlns:a16="http://schemas.microsoft.com/office/drawing/2014/main" id="{498E90AC-6C0C-3F3A-ACDE-1E7ADE93DF3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922492" y="1323622"/>
            <a:ext cx="5536001" cy="4152002"/>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a:extLst>
              <a:ext uri="{FF2B5EF4-FFF2-40B4-BE49-F238E27FC236}">
                <a16:creationId xmlns:a16="http://schemas.microsoft.com/office/drawing/2014/main" id="{194483F6-0C37-E909-79FE-9D32C69C9EFA}"/>
              </a:ext>
            </a:extLst>
          </p:cNvPr>
          <p:cNvSpPr txBox="1">
            <a:spLocks/>
          </p:cNvSpPr>
          <p:nvPr/>
        </p:nvSpPr>
        <p:spPr>
          <a:xfrm>
            <a:off x="1248982" y="4166411"/>
            <a:ext cx="3689094" cy="131265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spcBef>
                <a:spcPts val="1000"/>
              </a:spcBef>
            </a:pPr>
            <a:endParaRPr lang="en-US" sz="2000" kern="1200" dirty="0">
              <a:solidFill>
                <a:schemeClr val="tx1"/>
              </a:solidFill>
              <a:latin typeface="+mn-lt"/>
              <a:ea typeface="+mn-ea"/>
              <a:cs typeface="+mn-cs"/>
            </a:endParaRPr>
          </a:p>
        </p:txBody>
      </p:sp>
    </p:spTree>
    <p:extLst>
      <p:ext uri="{BB962C8B-B14F-4D97-AF65-F5344CB8AC3E}">
        <p14:creationId xmlns:p14="http://schemas.microsoft.com/office/powerpoint/2010/main" val="2350198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29A8002-429F-6250-E856-6A89E926775C}"/>
            </a:ext>
          </a:extLst>
        </p:cNvPr>
        <p:cNvGrpSpPr/>
        <p:nvPr/>
      </p:nvGrpSpPr>
      <p:grpSpPr>
        <a:xfrm>
          <a:off x="0" y="0"/>
          <a:ext cx="0" cy="0"/>
          <a:chOff x="0" y="0"/>
          <a:chExt cx="0" cy="0"/>
        </a:xfrm>
      </p:grpSpPr>
      <p:sp useBgFill="1">
        <p:nvSpPr>
          <p:cNvPr id="2064" name="Rectangle 2063">
            <a:extLst>
              <a:ext uri="{FF2B5EF4-FFF2-40B4-BE49-F238E27FC236}">
                <a16:creationId xmlns:a16="http://schemas.microsoft.com/office/drawing/2014/main" id="{058A14AF-9FB5-4CC7-BA35-E8E85D3E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49320C7E-C95D-60C7-B46C-D2B04FD0E70F}"/>
              </a:ext>
            </a:extLst>
          </p:cNvPr>
          <p:cNvSpPr txBox="1"/>
          <p:nvPr/>
        </p:nvSpPr>
        <p:spPr>
          <a:xfrm>
            <a:off x="793662" y="386930"/>
            <a:ext cx="10066122" cy="1298448"/>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000" kern="1200" dirty="0">
                <a:solidFill>
                  <a:schemeClr val="tx2"/>
                </a:solidFill>
                <a:latin typeface="+mj-lt"/>
                <a:ea typeface="+mj-ea"/>
                <a:cs typeface="+mj-cs"/>
              </a:rPr>
              <a:t>Experts-by-Experience</a:t>
            </a:r>
          </a:p>
        </p:txBody>
      </p:sp>
      <p:sp>
        <p:nvSpPr>
          <p:cNvPr id="2065" name="Rectangle 2064">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6" name="Rectangle 2065">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4" name="Content Placeholder 2053">
            <a:extLst>
              <a:ext uri="{FF2B5EF4-FFF2-40B4-BE49-F238E27FC236}">
                <a16:creationId xmlns:a16="http://schemas.microsoft.com/office/drawing/2014/main" id="{60DBE3D5-974B-BC17-241D-E951CBE7CD28}"/>
              </a:ext>
            </a:extLst>
          </p:cNvPr>
          <p:cNvSpPr>
            <a:spLocks noGrp="1"/>
          </p:cNvSpPr>
          <p:nvPr>
            <p:ph idx="1"/>
          </p:nvPr>
        </p:nvSpPr>
        <p:spPr>
          <a:xfrm>
            <a:off x="218990" y="2386473"/>
            <a:ext cx="5877010" cy="3639450"/>
          </a:xfrm>
        </p:spPr>
        <p:txBody>
          <a:bodyPr vert="horz" lIns="91440" tIns="45720" rIns="91440" bIns="45720" rtlCol="0" anchor="ctr">
            <a:normAutofit/>
          </a:bodyPr>
          <a:lstStyle/>
          <a:p>
            <a:pPr marL="0" indent="0" algn="ctr">
              <a:buNone/>
            </a:pPr>
            <a:r>
              <a:rPr lang="en-US" sz="3200" dirty="0">
                <a:solidFill>
                  <a:schemeClr val="tx2"/>
                </a:solidFill>
              </a:rPr>
              <a:t>Lived experience </a:t>
            </a:r>
            <a:r>
              <a:rPr lang="en-US" sz="3200" b="1" dirty="0">
                <a:solidFill>
                  <a:schemeClr val="tx2"/>
                </a:solidFill>
              </a:rPr>
              <a:t>evidence</a:t>
            </a:r>
            <a:r>
              <a:rPr lang="en-US" sz="3200" dirty="0">
                <a:solidFill>
                  <a:schemeClr val="tx2"/>
                </a:solidFill>
              </a:rPr>
              <a:t> </a:t>
            </a:r>
          </a:p>
          <a:p>
            <a:pPr marL="0" indent="0" algn="ctr">
              <a:buNone/>
            </a:pPr>
            <a:r>
              <a:rPr lang="en-US" sz="3200" dirty="0">
                <a:solidFill>
                  <a:schemeClr val="tx2"/>
                </a:solidFill>
              </a:rPr>
              <a:t>vs </a:t>
            </a:r>
          </a:p>
          <a:p>
            <a:pPr marL="0" indent="0" algn="ctr">
              <a:buNone/>
            </a:pPr>
            <a:r>
              <a:rPr lang="en-US" sz="3200" dirty="0">
                <a:solidFill>
                  <a:schemeClr val="tx2"/>
                </a:solidFill>
              </a:rPr>
              <a:t>Lived experience </a:t>
            </a:r>
            <a:r>
              <a:rPr lang="en-US" sz="3200" b="1" dirty="0">
                <a:solidFill>
                  <a:schemeClr val="tx2"/>
                </a:solidFill>
              </a:rPr>
              <a:t>expertise</a:t>
            </a:r>
          </a:p>
        </p:txBody>
      </p:sp>
      <p:pic>
        <p:nvPicPr>
          <p:cNvPr id="2050" name="Picture 2" descr="Learning from lived experience in research - Mental Health Research Matters">
            <a:extLst>
              <a:ext uri="{FF2B5EF4-FFF2-40B4-BE49-F238E27FC236}">
                <a16:creationId xmlns:a16="http://schemas.microsoft.com/office/drawing/2014/main" id="{9917D5C6-4D98-DA22-A785-4AE234E60CA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911532" y="2995867"/>
            <a:ext cx="5150277" cy="2691019"/>
          </a:xfrm>
          <a:prstGeom prst="rect">
            <a:avLst/>
          </a:prstGeom>
          <a:noFill/>
          <a:extLst>
            <a:ext uri="{909E8E84-426E-40DD-AFC4-6F175D3DCCD1}">
              <a14:hiddenFill xmlns:a14="http://schemas.microsoft.com/office/drawing/2010/main">
                <a:solidFill>
                  <a:srgbClr val="FFFFFF"/>
                </a:solidFill>
              </a14:hiddenFill>
            </a:ext>
          </a:extLst>
        </p:spPr>
      </p:pic>
      <p:sp>
        <p:nvSpPr>
          <p:cNvPr id="2063" name="Rectangle 2062">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947E240E-3A21-B085-FE13-EF17241983EB}"/>
              </a:ext>
            </a:extLst>
          </p:cNvPr>
          <p:cNvSpPr txBox="1">
            <a:spLocks/>
          </p:cNvSpPr>
          <p:nvPr/>
        </p:nvSpPr>
        <p:spPr>
          <a:xfrm>
            <a:off x="171855" y="266700"/>
            <a:ext cx="3612205" cy="91071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dirty="0"/>
          </a:p>
        </p:txBody>
      </p:sp>
    </p:spTree>
    <p:extLst>
      <p:ext uri="{BB962C8B-B14F-4D97-AF65-F5344CB8AC3E}">
        <p14:creationId xmlns:p14="http://schemas.microsoft.com/office/powerpoint/2010/main" val="2963487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5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5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EB60507-5E64-7024-5E32-D38FA844D086}"/>
            </a:ext>
          </a:extLst>
        </p:cNvPr>
        <p:cNvGrpSpPr/>
        <p:nvPr/>
      </p:nvGrpSpPr>
      <p:grpSpPr>
        <a:xfrm>
          <a:off x="0" y="0"/>
          <a:ext cx="0" cy="0"/>
          <a:chOff x="0" y="0"/>
          <a:chExt cx="0" cy="0"/>
        </a:xfrm>
      </p:grpSpPr>
      <p:sp useBgFill="1">
        <p:nvSpPr>
          <p:cNvPr id="2064" name="Rectangle 2063">
            <a:extLst>
              <a:ext uri="{FF2B5EF4-FFF2-40B4-BE49-F238E27FC236}">
                <a16:creationId xmlns:a16="http://schemas.microsoft.com/office/drawing/2014/main" id="{F042477B-758B-D439-24B0-AAD3E603B2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E49CBA91-5C73-766D-4F5F-3DCB08FD6927}"/>
              </a:ext>
            </a:extLst>
          </p:cNvPr>
          <p:cNvSpPr txBox="1"/>
          <p:nvPr/>
        </p:nvSpPr>
        <p:spPr>
          <a:xfrm>
            <a:off x="525649" y="386930"/>
            <a:ext cx="10066122" cy="1298448"/>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000" kern="1200" dirty="0">
                <a:solidFill>
                  <a:schemeClr val="tx2"/>
                </a:solidFill>
                <a:latin typeface="+mj-lt"/>
                <a:ea typeface="+mj-ea"/>
                <a:cs typeface="+mj-cs"/>
              </a:rPr>
              <a:t>Experts-by-Experience</a:t>
            </a:r>
          </a:p>
        </p:txBody>
      </p:sp>
      <p:sp>
        <p:nvSpPr>
          <p:cNvPr id="2065" name="Rectangle 2064">
            <a:extLst>
              <a:ext uri="{FF2B5EF4-FFF2-40B4-BE49-F238E27FC236}">
                <a16:creationId xmlns:a16="http://schemas.microsoft.com/office/drawing/2014/main" id="{76DD9D56-35D2-C7CB-44BD-1138E2DD72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6" name="Rectangle 2065">
            <a:extLst>
              <a:ext uri="{FF2B5EF4-FFF2-40B4-BE49-F238E27FC236}">
                <a16:creationId xmlns:a16="http://schemas.microsoft.com/office/drawing/2014/main" id="{BC9128A6-110B-87B7-75E7-4442088B1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4" name="Content Placeholder 2053">
            <a:extLst>
              <a:ext uri="{FF2B5EF4-FFF2-40B4-BE49-F238E27FC236}">
                <a16:creationId xmlns:a16="http://schemas.microsoft.com/office/drawing/2014/main" id="{22662BC4-28FF-FFA3-C6CC-740184B58246}"/>
              </a:ext>
            </a:extLst>
          </p:cNvPr>
          <p:cNvSpPr>
            <a:spLocks noGrp="1"/>
          </p:cNvSpPr>
          <p:nvPr>
            <p:ph idx="1"/>
          </p:nvPr>
        </p:nvSpPr>
        <p:spPr>
          <a:xfrm>
            <a:off x="218990" y="2386473"/>
            <a:ext cx="5877010" cy="3639450"/>
          </a:xfrm>
        </p:spPr>
        <p:txBody>
          <a:bodyPr vert="horz" lIns="91440" tIns="45720" rIns="91440" bIns="45720" rtlCol="0" anchor="ctr">
            <a:normAutofit/>
          </a:bodyPr>
          <a:lstStyle/>
          <a:p>
            <a:r>
              <a:rPr lang="en-GB" dirty="0">
                <a:solidFill>
                  <a:schemeClr val="tx2"/>
                </a:solidFill>
              </a:rPr>
              <a:t>‘patient co-researchers’ </a:t>
            </a:r>
          </a:p>
          <a:p>
            <a:r>
              <a:rPr lang="en-GB" dirty="0">
                <a:solidFill>
                  <a:schemeClr val="tx2"/>
                </a:solidFill>
              </a:rPr>
              <a:t>‘peer collaborators’ </a:t>
            </a:r>
          </a:p>
          <a:p>
            <a:r>
              <a:rPr lang="en-GB" dirty="0">
                <a:solidFill>
                  <a:schemeClr val="tx2"/>
                </a:solidFill>
              </a:rPr>
              <a:t>‘survivors’ </a:t>
            </a:r>
          </a:p>
          <a:p>
            <a:r>
              <a:rPr lang="en-GB" dirty="0">
                <a:solidFill>
                  <a:schemeClr val="tx2"/>
                </a:solidFill>
              </a:rPr>
              <a:t>‘lived experience consultants’</a:t>
            </a:r>
          </a:p>
          <a:p>
            <a:r>
              <a:rPr lang="en-GB" dirty="0">
                <a:solidFill>
                  <a:schemeClr val="tx2"/>
                </a:solidFill>
              </a:rPr>
              <a:t>‘lived experience researchers’</a:t>
            </a:r>
          </a:p>
          <a:p>
            <a:r>
              <a:rPr lang="en-GB" dirty="0">
                <a:solidFill>
                  <a:schemeClr val="tx2"/>
                </a:solidFill>
              </a:rPr>
              <a:t>‘public and patient involvement’</a:t>
            </a:r>
            <a:endParaRPr lang="en-US" sz="4000" dirty="0">
              <a:solidFill>
                <a:schemeClr val="tx2"/>
              </a:solidFill>
            </a:endParaRPr>
          </a:p>
        </p:txBody>
      </p:sp>
      <p:pic>
        <p:nvPicPr>
          <p:cNvPr id="2050" name="Picture 2" descr="Learning from lived experience in research - Mental Health Research Matters">
            <a:extLst>
              <a:ext uri="{FF2B5EF4-FFF2-40B4-BE49-F238E27FC236}">
                <a16:creationId xmlns:a16="http://schemas.microsoft.com/office/drawing/2014/main" id="{EE6CE83F-B4A0-7C65-3C58-E3C999C20DA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911532" y="2995867"/>
            <a:ext cx="5150277" cy="2691019"/>
          </a:xfrm>
          <a:prstGeom prst="rect">
            <a:avLst/>
          </a:prstGeom>
          <a:noFill/>
          <a:extLst>
            <a:ext uri="{909E8E84-426E-40DD-AFC4-6F175D3DCCD1}">
              <a14:hiddenFill xmlns:a14="http://schemas.microsoft.com/office/drawing/2010/main">
                <a:solidFill>
                  <a:srgbClr val="FFFFFF"/>
                </a:solidFill>
              </a14:hiddenFill>
            </a:ext>
          </a:extLst>
        </p:spPr>
      </p:pic>
      <p:sp>
        <p:nvSpPr>
          <p:cNvPr id="2063" name="Rectangle 2062">
            <a:extLst>
              <a:ext uri="{FF2B5EF4-FFF2-40B4-BE49-F238E27FC236}">
                <a16:creationId xmlns:a16="http://schemas.microsoft.com/office/drawing/2014/main" id="{4431182E-F0CC-4E19-3121-D0A54FC74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012E0119-049E-7B6A-9D58-C593B5051933}"/>
              </a:ext>
            </a:extLst>
          </p:cNvPr>
          <p:cNvSpPr txBox="1">
            <a:spLocks/>
          </p:cNvSpPr>
          <p:nvPr/>
        </p:nvSpPr>
        <p:spPr>
          <a:xfrm>
            <a:off x="171855" y="266700"/>
            <a:ext cx="3612205" cy="91071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dirty="0"/>
          </a:p>
        </p:txBody>
      </p:sp>
    </p:spTree>
    <p:extLst>
      <p:ext uri="{BB962C8B-B14F-4D97-AF65-F5344CB8AC3E}">
        <p14:creationId xmlns:p14="http://schemas.microsoft.com/office/powerpoint/2010/main" val="1047325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5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5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5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5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5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70ACB-690A-A2D7-2E32-0A01B302B586}"/>
              </a:ext>
            </a:extLst>
          </p:cNvPr>
          <p:cNvSpPr>
            <a:spLocks noGrp="1"/>
          </p:cNvSpPr>
          <p:nvPr>
            <p:ph type="title"/>
          </p:nvPr>
        </p:nvSpPr>
        <p:spPr>
          <a:xfrm>
            <a:off x="762001" y="1141711"/>
            <a:ext cx="6505902" cy="3474364"/>
          </a:xfrm>
        </p:spPr>
        <p:txBody>
          <a:bodyPr vert="horz" lIns="91440" tIns="45720" rIns="91440" bIns="45720" rtlCol="0" anchor="t">
            <a:normAutofit/>
          </a:bodyPr>
          <a:lstStyle/>
          <a:p>
            <a:r>
              <a:rPr lang="en-US" sz="4000" kern="1200" dirty="0">
                <a:solidFill>
                  <a:schemeClr val="tx2"/>
                </a:solidFill>
                <a:latin typeface="+mj-lt"/>
                <a:ea typeface="+mj-ea"/>
                <a:cs typeface="+mj-cs"/>
              </a:rPr>
              <a:t>Method: Scoping Review</a:t>
            </a:r>
          </a:p>
        </p:txBody>
      </p:sp>
      <p:cxnSp>
        <p:nvCxnSpPr>
          <p:cNvPr id="1031" name="Straight Connector 1030">
            <a:extLst>
              <a:ext uri="{FF2B5EF4-FFF2-40B4-BE49-F238E27FC236}">
                <a16:creationId xmlns:a16="http://schemas.microsoft.com/office/drawing/2014/main" id="{33193FD5-6A49-7562-EA76-F15D42E1580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026" name="Picture 2" descr="Types of Agile Methodology">
            <a:extLst>
              <a:ext uri="{FF2B5EF4-FFF2-40B4-BE49-F238E27FC236}">
                <a16:creationId xmlns:a16="http://schemas.microsoft.com/office/drawing/2014/main" id="{3E151143-AC62-9109-473C-EBA38BDC4DD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5360276" y="1826692"/>
            <a:ext cx="5966584" cy="368436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0F03EF8-AE42-01FA-FB15-56796EA7B9AB}"/>
              </a:ext>
            </a:extLst>
          </p:cNvPr>
          <p:cNvSpPr txBox="1"/>
          <p:nvPr/>
        </p:nvSpPr>
        <p:spPr>
          <a:xfrm>
            <a:off x="495488" y="2007260"/>
            <a:ext cx="5275385" cy="2677656"/>
          </a:xfrm>
          <a:prstGeom prst="rect">
            <a:avLst/>
          </a:prstGeom>
          <a:noFill/>
        </p:spPr>
        <p:txBody>
          <a:bodyPr wrap="square" rtlCol="0">
            <a:spAutoFit/>
          </a:bodyPr>
          <a:lstStyle/>
          <a:p>
            <a:pPr marL="285750" indent="-285750">
              <a:buFont typeface="Arial" panose="020B0604020202020204" pitchFamily="34" charset="0"/>
              <a:buChar char="•"/>
            </a:pPr>
            <a:r>
              <a:rPr lang="en-GB" sz="2800" dirty="0">
                <a:solidFill>
                  <a:schemeClr val="tx2"/>
                </a:solidFill>
                <a:latin typeface="Aptos" panose="020B0004020202020204" pitchFamily="34" charset="0"/>
                <a:ea typeface="Aptos" panose="020B0004020202020204" pitchFamily="34" charset="0"/>
                <a:cs typeface="Times New Roman" panose="02020603050405020304" pitchFamily="18" charset="0"/>
              </a:rPr>
              <a:t>Search terms</a:t>
            </a:r>
          </a:p>
          <a:p>
            <a:pPr marL="285750" indent="-285750">
              <a:buFont typeface="Arial" panose="020B0604020202020204" pitchFamily="34" charset="0"/>
              <a:buChar char="•"/>
            </a:pPr>
            <a:r>
              <a:rPr lang="en-GB" sz="2800" dirty="0">
                <a:solidFill>
                  <a:schemeClr val="tx2"/>
                </a:solidFill>
                <a:latin typeface="Aptos" panose="020B0004020202020204" pitchFamily="34" charset="0"/>
                <a:ea typeface="Aptos" panose="020B0004020202020204" pitchFamily="34" charset="0"/>
                <a:cs typeface="Times New Roman" panose="02020603050405020304" pitchFamily="18" charset="0"/>
              </a:rPr>
              <a:t>S</a:t>
            </a:r>
            <a:r>
              <a:rPr lang="en-GB" sz="28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t>earch generated 500 articles. </a:t>
            </a:r>
            <a:endParaRPr lang="en-GB" sz="2800" dirty="0">
              <a:solidFill>
                <a:schemeClr val="tx2"/>
              </a:solidFill>
              <a:latin typeface="Aptos" panose="020B00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en-GB" sz="28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t>400 were excluded</a:t>
            </a:r>
          </a:p>
          <a:p>
            <a:pPr marL="285750" indent="-285750">
              <a:buFont typeface="Arial" panose="020B0604020202020204" pitchFamily="34" charset="0"/>
              <a:buChar char="•"/>
            </a:pPr>
            <a:r>
              <a:rPr lang="en-GB" sz="28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t>100 for full-text review. </a:t>
            </a:r>
          </a:p>
          <a:p>
            <a:pPr marL="285750" indent="-285750">
              <a:buFont typeface="Arial" panose="020B0604020202020204" pitchFamily="34" charset="0"/>
              <a:buChar char="•"/>
            </a:pPr>
            <a:r>
              <a:rPr lang="en-GB" sz="28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t>41 articles included in final review</a:t>
            </a:r>
            <a:r>
              <a:rPr lang="en-GB" sz="2800" dirty="0">
                <a:effectLst/>
                <a:latin typeface="Aptos" panose="020B0004020202020204" pitchFamily="34" charset="0"/>
                <a:ea typeface="Aptos" panose="020B0004020202020204" pitchFamily="34" charset="0"/>
                <a:cs typeface="Times New Roman" panose="02020603050405020304" pitchFamily="18" charset="0"/>
              </a:rPr>
              <a:t>. </a:t>
            </a:r>
            <a:endParaRPr lang="en-GB" sz="2800" dirty="0"/>
          </a:p>
        </p:txBody>
      </p:sp>
    </p:spTree>
    <p:extLst>
      <p:ext uri="{BB962C8B-B14F-4D97-AF65-F5344CB8AC3E}">
        <p14:creationId xmlns:p14="http://schemas.microsoft.com/office/powerpoint/2010/main" val="32266050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6E36EF4-A37A-BC24-56A8-C2757B7DE625}"/>
              </a:ext>
            </a:extLst>
          </p:cNvPr>
          <p:cNvSpPr txBox="1"/>
          <p:nvPr/>
        </p:nvSpPr>
        <p:spPr>
          <a:xfrm>
            <a:off x="5868557" y="1138036"/>
            <a:ext cx="6151588" cy="1402470"/>
          </a:xfrm>
          <a:prstGeom prst="rect">
            <a:avLst/>
          </a:prstGeom>
        </p:spPr>
        <p:txBody>
          <a:bodyPr vert="horz" lIns="91440" tIns="45720" rIns="91440" bIns="45720" rtlCol="0" anchor="t">
            <a:noAutofit/>
          </a:bodyPr>
          <a:lstStyle/>
          <a:p>
            <a:pPr>
              <a:lnSpc>
                <a:spcPct val="90000"/>
              </a:lnSpc>
              <a:spcBef>
                <a:spcPct val="0"/>
              </a:spcBef>
              <a:spcAft>
                <a:spcPts val="600"/>
              </a:spcAft>
            </a:pPr>
            <a:r>
              <a:rPr lang="en-US" sz="4000" dirty="0">
                <a:solidFill>
                  <a:schemeClr val="tx2"/>
                </a:solidFill>
                <a:latin typeface="+mj-lt"/>
                <a:ea typeface="+mj-ea"/>
                <a:cs typeface="+mj-cs"/>
              </a:rPr>
              <a:t>Type of Lived Experience</a:t>
            </a:r>
          </a:p>
        </p:txBody>
      </p:sp>
      <p:pic>
        <p:nvPicPr>
          <p:cNvPr id="2" name="Picture 2" descr="Lived Experience Groups | Achieve Foundation">
            <a:extLst>
              <a:ext uri="{FF2B5EF4-FFF2-40B4-BE49-F238E27FC236}">
                <a16:creationId xmlns:a16="http://schemas.microsoft.com/office/drawing/2014/main" id="{B243A248-C960-07FF-0C61-D9AE70A93F8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8301" r="1561" b="-1"/>
          <a:stretch/>
        </p:blipFill>
        <p:spPr bwMode="auto">
          <a:xfrm>
            <a:off x="-1" y="10"/>
            <a:ext cx="5151179" cy="6857990"/>
          </a:xfrm>
          <a:prstGeom prst="rect">
            <a:avLst/>
          </a:prstGeom>
          <a:noFill/>
          <a:extLst>
            <a:ext uri="{909E8E84-426E-40DD-AFC4-6F175D3DCCD1}">
              <a14:hiddenFill xmlns:a14="http://schemas.microsoft.com/office/drawing/2010/main">
                <a:solidFill>
                  <a:srgbClr val="FFFFFF"/>
                </a:solidFill>
              </a14:hiddenFill>
            </a:ext>
          </a:extLst>
        </p:spPr>
      </p:pic>
      <p:cxnSp>
        <p:nvCxnSpPr>
          <p:cNvPr id="2124" name="Straight Connector 2123">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71697"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itle 1">
            <a:extLst>
              <a:ext uri="{FF2B5EF4-FFF2-40B4-BE49-F238E27FC236}">
                <a16:creationId xmlns:a16="http://schemas.microsoft.com/office/drawing/2014/main" id="{91DB294C-B67B-ADDF-3017-B73578F548C2}"/>
              </a:ext>
            </a:extLst>
          </p:cNvPr>
          <p:cNvSpPr txBox="1">
            <a:spLocks/>
          </p:cNvSpPr>
          <p:nvPr/>
        </p:nvSpPr>
        <p:spPr>
          <a:xfrm>
            <a:off x="171855" y="266700"/>
            <a:ext cx="3612205" cy="91071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dirty="0"/>
          </a:p>
        </p:txBody>
      </p:sp>
      <p:graphicFrame>
        <p:nvGraphicFramePr>
          <p:cNvPr id="2112" name="Content Placeholder 2">
            <a:extLst>
              <a:ext uri="{FF2B5EF4-FFF2-40B4-BE49-F238E27FC236}">
                <a16:creationId xmlns:a16="http://schemas.microsoft.com/office/drawing/2014/main" id="{FFC613AA-1C19-D8B1-4BF3-38D4192620B8}"/>
              </a:ext>
            </a:extLst>
          </p:cNvPr>
          <p:cNvGraphicFramePr>
            <a:graphicFrameLocks noGrp="1"/>
          </p:cNvGraphicFramePr>
          <p:nvPr>
            <p:ph idx="1"/>
            <p:extLst>
              <p:ext uri="{D42A27DB-BD31-4B8C-83A1-F6EECF244321}">
                <p14:modId xmlns:p14="http://schemas.microsoft.com/office/powerpoint/2010/main" val="677760400"/>
              </p:ext>
            </p:extLst>
          </p:nvPr>
        </p:nvGraphicFramePr>
        <p:xfrm>
          <a:off x="5868557" y="2551176"/>
          <a:ext cx="5444382" cy="359120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3461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BA79A7CF-01AF-4178-9369-94E0C90EB0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746C9098-6577-5400-5F91-14EB0F63CE25}"/>
              </a:ext>
            </a:extLst>
          </p:cNvPr>
          <p:cNvSpPr txBox="1"/>
          <p:nvPr/>
        </p:nvSpPr>
        <p:spPr>
          <a:xfrm>
            <a:off x="9267909" y="2023110"/>
            <a:ext cx="2469624" cy="284607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000" kern="1200" dirty="0">
                <a:solidFill>
                  <a:schemeClr val="tx2"/>
                </a:solidFill>
                <a:latin typeface="+mj-lt"/>
                <a:ea typeface="+mj-ea"/>
                <a:cs typeface="+mj-cs"/>
              </a:rPr>
              <a:t>Value</a:t>
            </a:r>
          </a:p>
        </p:txBody>
      </p:sp>
      <p:sp>
        <p:nvSpPr>
          <p:cNvPr id="13" name="Rectangle 12">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433973" y="-827233"/>
            <a:ext cx="1715478" cy="85834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2085" y="664308"/>
            <a:ext cx="8082632" cy="560034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639B2DB-A964-543D-CE5F-2F4CC6A39956}"/>
              </a:ext>
            </a:extLst>
          </p:cNvPr>
          <p:cNvPicPr>
            <a:picLocks noChangeAspect="1"/>
          </p:cNvPicPr>
          <p:nvPr/>
        </p:nvPicPr>
        <p:blipFill>
          <a:blip r:embed="rId3"/>
          <a:stretch>
            <a:fillRect/>
          </a:stretch>
        </p:blipFill>
        <p:spPr>
          <a:xfrm>
            <a:off x="545238" y="1277091"/>
            <a:ext cx="7608304" cy="4374774"/>
          </a:xfrm>
          <a:prstGeom prst="rect">
            <a:avLst/>
          </a:prstGeom>
        </p:spPr>
      </p:pic>
      <p:sp>
        <p:nvSpPr>
          <p:cNvPr id="17" name="Rectangle 16">
            <a:extLst>
              <a:ext uri="{FF2B5EF4-FFF2-40B4-BE49-F238E27FC236}">
                <a16:creationId xmlns:a16="http://schemas.microsoft.com/office/drawing/2014/main" id="{90F533E9-6690-41A8-A372-4C6C622D0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950447" y="3392097"/>
            <a:ext cx="1719072"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05B8D345-6E97-7666-51F5-87DFF3046F89}"/>
              </a:ext>
            </a:extLst>
          </p:cNvPr>
          <p:cNvSpPr txBox="1">
            <a:spLocks/>
          </p:cNvSpPr>
          <p:nvPr/>
        </p:nvSpPr>
        <p:spPr>
          <a:xfrm>
            <a:off x="171855" y="266700"/>
            <a:ext cx="3612205" cy="91071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dirty="0"/>
          </a:p>
        </p:txBody>
      </p:sp>
      <p:pic>
        <p:nvPicPr>
          <p:cNvPr id="8" name="Picture 7">
            <a:extLst>
              <a:ext uri="{FF2B5EF4-FFF2-40B4-BE49-F238E27FC236}">
                <a16:creationId xmlns:a16="http://schemas.microsoft.com/office/drawing/2014/main" id="{38DD8A87-FD1E-381E-3E69-7148B1CA402E}"/>
              </a:ext>
            </a:extLst>
          </p:cNvPr>
          <p:cNvPicPr>
            <a:picLocks noChangeAspect="1"/>
          </p:cNvPicPr>
          <p:nvPr/>
        </p:nvPicPr>
        <p:blipFill>
          <a:blip r:embed="rId4"/>
          <a:stretch>
            <a:fillRect/>
          </a:stretch>
        </p:blipFill>
        <p:spPr>
          <a:xfrm>
            <a:off x="662560" y="4207803"/>
            <a:ext cx="3637297" cy="1444061"/>
          </a:xfrm>
          <a:prstGeom prst="rect">
            <a:avLst/>
          </a:prstGeom>
        </p:spPr>
      </p:pic>
      <p:pic>
        <p:nvPicPr>
          <p:cNvPr id="10" name="Picture 9">
            <a:extLst>
              <a:ext uri="{FF2B5EF4-FFF2-40B4-BE49-F238E27FC236}">
                <a16:creationId xmlns:a16="http://schemas.microsoft.com/office/drawing/2014/main" id="{F9ADE0B7-F401-6FE3-272A-88C81C5B6B5F}"/>
              </a:ext>
            </a:extLst>
          </p:cNvPr>
          <p:cNvPicPr>
            <a:picLocks noChangeAspect="1"/>
          </p:cNvPicPr>
          <p:nvPr/>
        </p:nvPicPr>
        <p:blipFill>
          <a:blip r:embed="rId5"/>
          <a:stretch>
            <a:fillRect/>
          </a:stretch>
        </p:blipFill>
        <p:spPr>
          <a:xfrm>
            <a:off x="619017" y="2733098"/>
            <a:ext cx="3724384" cy="1391167"/>
          </a:xfrm>
          <a:prstGeom prst="rect">
            <a:avLst/>
          </a:prstGeom>
        </p:spPr>
      </p:pic>
      <p:sp>
        <p:nvSpPr>
          <p:cNvPr id="2" name="TextBox 1">
            <a:extLst>
              <a:ext uri="{FF2B5EF4-FFF2-40B4-BE49-F238E27FC236}">
                <a16:creationId xmlns:a16="http://schemas.microsoft.com/office/drawing/2014/main" id="{7BC81A86-568C-65DA-207F-EE532F5CEA7B}"/>
              </a:ext>
            </a:extLst>
          </p:cNvPr>
          <p:cNvSpPr txBox="1"/>
          <p:nvPr/>
        </p:nvSpPr>
        <p:spPr>
          <a:xfrm>
            <a:off x="9235249" y="1361733"/>
            <a:ext cx="2469624" cy="284607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000" dirty="0">
                <a:solidFill>
                  <a:schemeClr val="tx2"/>
                </a:solidFill>
                <a:latin typeface="+mj-lt"/>
                <a:ea typeface="+mj-ea"/>
                <a:cs typeface="+mj-cs"/>
              </a:rPr>
              <a:t>Findings:</a:t>
            </a:r>
            <a:endParaRPr lang="en-US" sz="4000" kern="1200" dirty="0">
              <a:solidFill>
                <a:schemeClr val="tx2"/>
              </a:solidFill>
              <a:latin typeface="+mj-lt"/>
              <a:ea typeface="+mj-ea"/>
              <a:cs typeface="+mj-cs"/>
            </a:endParaRPr>
          </a:p>
        </p:txBody>
      </p:sp>
    </p:spTree>
    <p:extLst>
      <p:ext uri="{BB962C8B-B14F-4D97-AF65-F5344CB8AC3E}">
        <p14:creationId xmlns:p14="http://schemas.microsoft.com/office/powerpoint/2010/main" val="4091004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6">
            <a:extLst>
              <a:ext uri="{FF2B5EF4-FFF2-40B4-BE49-F238E27FC236}">
                <a16:creationId xmlns:a16="http://schemas.microsoft.com/office/drawing/2014/main" id="{69D184B2-2226-4E31-BCCB-4443307674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8533" y="918266"/>
            <a:ext cx="706127" cy="5863534"/>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1AC4D4E3-486A-464A-8EC8-D448810972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7879" y="643467"/>
            <a:ext cx="420307" cy="5668919"/>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Rectangle 13">
            <a:extLst>
              <a:ext uri="{FF2B5EF4-FFF2-40B4-BE49-F238E27FC236}">
                <a16:creationId xmlns:a16="http://schemas.microsoft.com/office/drawing/2014/main" id="{864DE13E-58EB-4475-B79C-0D4FC65123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38387" y="643467"/>
            <a:ext cx="10933503" cy="5391944"/>
          </a:xfrm>
          <a:prstGeom prst="rect">
            <a:avLst/>
          </a:prstGeom>
          <a:solidFill>
            <a:srgbClr val="FFFFFF"/>
          </a:solidFill>
          <a:ln w="12700">
            <a:solidFill>
              <a:schemeClr val="accent1"/>
            </a:solidFill>
            <a:miter lim="800000"/>
          </a:ln>
        </p:spPr>
        <p:txBody>
          <a:bodyPr vert="horz" wrap="square" lIns="91440" tIns="45720" rIns="91440" bIns="45720" numCol="1" anchor="t" anchorCtr="0" compatLnSpc="1">
            <a:prstTxWarp prst="textNoShape">
              <a:avLst/>
            </a:prstTxWarp>
          </a:bodyPr>
          <a:lstStyle/>
          <a:p>
            <a:endParaRPr lang="en-US"/>
          </a:p>
        </p:txBody>
      </p:sp>
      <p:pic>
        <p:nvPicPr>
          <p:cNvPr id="5" name="Content Placeholder 4">
            <a:extLst>
              <a:ext uri="{FF2B5EF4-FFF2-40B4-BE49-F238E27FC236}">
                <a16:creationId xmlns:a16="http://schemas.microsoft.com/office/drawing/2014/main" id="{DB69F4D1-2AC0-4028-0324-C5AD6FEB1908}"/>
              </a:ext>
            </a:extLst>
          </p:cNvPr>
          <p:cNvPicPr>
            <a:picLocks noGrp="1" noChangeAspect="1"/>
          </p:cNvPicPr>
          <p:nvPr>
            <p:ph idx="1"/>
          </p:nvPr>
        </p:nvPicPr>
        <p:blipFill>
          <a:blip r:embed="rId3"/>
          <a:stretch>
            <a:fillRect/>
          </a:stretch>
        </p:blipFill>
        <p:spPr>
          <a:xfrm>
            <a:off x="1200263" y="1588155"/>
            <a:ext cx="9664846" cy="3431020"/>
          </a:xfrm>
          <a:prstGeom prst="rect">
            <a:avLst/>
          </a:prstGeom>
          <a:solidFill>
            <a:srgbClr val="FF9933"/>
          </a:solidFill>
        </p:spPr>
      </p:pic>
      <p:sp>
        <p:nvSpPr>
          <p:cNvPr id="2" name="Cloud 1">
            <a:extLst>
              <a:ext uri="{FF2B5EF4-FFF2-40B4-BE49-F238E27FC236}">
                <a16:creationId xmlns:a16="http://schemas.microsoft.com/office/drawing/2014/main" id="{CF350412-E648-2600-1226-97C4BED1A564}"/>
              </a:ext>
            </a:extLst>
          </p:cNvPr>
          <p:cNvSpPr/>
          <p:nvPr/>
        </p:nvSpPr>
        <p:spPr>
          <a:xfrm>
            <a:off x="8057985" y="3987099"/>
            <a:ext cx="3413611" cy="2408897"/>
          </a:xfrm>
          <a:prstGeom prst="clou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t>Moral right</a:t>
            </a:r>
          </a:p>
        </p:txBody>
      </p:sp>
      <p:sp>
        <p:nvSpPr>
          <p:cNvPr id="3" name="TextBox 2">
            <a:extLst>
              <a:ext uri="{FF2B5EF4-FFF2-40B4-BE49-F238E27FC236}">
                <a16:creationId xmlns:a16="http://schemas.microsoft.com/office/drawing/2014/main" id="{7F9DD219-4660-4DB6-CAC9-27F0C7D5FBA9}"/>
              </a:ext>
            </a:extLst>
          </p:cNvPr>
          <p:cNvSpPr txBox="1"/>
          <p:nvPr/>
        </p:nvSpPr>
        <p:spPr>
          <a:xfrm>
            <a:off x="4997669" y="2112579"/>
            <a:ext cx="3231931" cy="2554545"/>
          </a:xfrm>
          <a:prstGeom prst="rect">
            <a:avLst/>
          </a:prstGeom>
          <a:solidFill>
            <a:srgbClr val="FF9933"/>
          </a:solidFill>
        </p:spPr>
        <p:txBody>
          <a:bodyPr wrap="square" rtlCol="0">
            <a:spAutoFit/>
          </a:bodyPr>
          <a:lstStyle/>
          <a:p>
            <a:r>
              <a:rPr lang="en-GB" sz="4000" b="1" i="1" dirty="0">
                <a:solidFill>
                  <a:schemeClr val="bg1"/>
                </a:solidFill>
                <a:latin typeface="Arial" panose="020B0604020202020204" pitchFamily="34" charset="0"/>
                <a:cs typeface="Arial" panose="020B0604020202020204" pitchFamily="34" charset="0"/>
              </a:rPr>
              <a:t>Increased ethical legitimacy of work</a:t>
            </a:r>
          </a:p>
        </p:txBody>
      </p:sp>
    </p:spTree>
    <p:extLst>
      <p:ext uri="{BB962C8B-B14F-4D97-AF65-F5344CB8AC3E}">
        <p14:creationId xmlns:p14="http://schemas.microsoft.com/office/powerpoint/2010/main" val="1296069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6">
            <a:extLst>
              <a:ext uri="{FF2B5EF4-FFF2-40B4-BE49-F238E27FC236}">
                <a16:creationId xmlns:a16="http://schemas.microsoft.com/office/drawing/2014/main" id="{69D184B2-2226-4E31-BCCB-4443307674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8533" y="918266"/>
            <a:ext cx="706127" cy="5863534"/>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7">
            <a:extLst>
              <a:ext uri="{FF2B5EF4-FFF2-40B4-BE49-F238E27FC236}">
                <a16:creationId xmlns:a16="http://schemas.microsoft.com/office/drawing/2014/main" id="{1AC4D4E3-486A-464A-8EC8-D448810972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7879" y="643467"/>
            <a:ext cx="420307" cy="5668919"/>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Rectangle 11">
            <a:extLst>
              <a:ext uri="{FF2B5EF4-FFF2-40B4-BE49-F238E27FC236}">
                <a16:creationId xmlns:a16="http://schemas.microsoft.com/office/drawing/2014/main" id="{864DE13E-58EB-4475-B79C-0D4FC65123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38387" y="643467"/>
            <a:ext cx="10933503" cy="5391944"/>
          </a:xfrm>
          <a:prstGeom prst="rect">
            <a:avLst/>
          </a:prstGeom>
          <a:solidFill>
            <a:srgbClr val="FFFFFF"/>
          </a:solidFill>
          <a:ln w="12700">
            <a:solidFill>
              <a:schemeClr val="accent1"/>
            </a:solidFill>
            <a:miter lim="800000"/>
          </a:ln>
        </p:spPr>
        <p:txBody>
          <a:bodyPr vert="horz" wrap="square" lIns="91440" tIns="45720" rIns="91440" bIns="45720" numCol="1" anchor="t" anchorCtr="0" compatLnSpc="1">
            <a:prstTxWarp prst="textNoShape">
              <a:avLst/>
            </a:prstTxWarp>
          </a:bodyPr>
          <a:lstStyle/>
          <a:p>
            <a:endParaRPr lang="en-US"/>
          </a:p>
        </p:txBody>
      </p:sp>
      <p:pic>
        <p:nvPicPr>
          <p:cNvPr id="3" name="Picture 2">
            <a:extLst>
              <a:ext uri="{FF2B5EF4-FFF2-40B4-BE49-F238E27FC236}">
                <a16:creationId xmlns:a16="http://schemas.microsoft.com/office/drawing/2014/main" id="{39D2E79B-FF1E-2919-057A-4DD5409CA0E3}"/>
              </a:ext>
            </a:extLst>
          </p:cNvPr>
          <p:cNvPicPr>
            <a:picLocks noChangeAspect="1"/>
          </p:cNvPicPr>
          <p:nvPr/>
        </p:nvPicPr>
        <p:blipFill>
          <a:blip r:embed="rId3"/>
          <a:stretch>
            <a:fillRect/>
          </a:stretch>
        </p:blipFill>
        <p:spPr>
          <a:xfrm>
            <a:off x="1263578" y="1588155"/>
            <a:ext cx="9664846" cy="3503507"/>
          </a:xfrm>
          <a:prstGeom prst="rect">
            <a:avLst/>
          </a:prstGeom>
        </p:spPr>
      </p:pic>
      <p:sp>
        <p:nvSpPr>
          <p:cNvPr id="4" name="TextBox 3">
            <a:extLst>
              <a:ext uri="{FF2B5EF4-FFF2-40B4-BE49-F238E27FC236}">
                <a16:creationId xmlns:a16="http://schemas.microsoft.com/office/drawing/2014/main" id="{FADA64F8-460C-490A-C071-3F6895A876F0}"/>
              </a:ext>
            </a:extLst>
          </p:cNvPr>
          <p:cNvSpPr txBox="1"/>
          <p:nvPr/>
        </p:nvSpPr>
        <p:spPr>
          <a:xfrm>
            <a:off x="5187638" y="2123616"/>
            <a:ext cx="4508938" cy="2554545"/>
          </a:xfrm>
          <a:prstGeom prst="rect">
            <a:avLst/>
          </a:prstGeom>
          <a:solidFill>
            <a:srgbClr val="FF9933"/>
          </a:solidFill>
        </p:spPr>
        <p:txBody>
          <a:bodyPr wrap="square" rtlCol="0">
            <a:spAutoFit/>
          </a:bodyPr>
          <a:lstStyle/>
          <a:p>
            <a:r>
              <a:rPr lang="en-GB" sz="4000" b="1" i="1" dirty="0">
                <a:solidFill>
                  <a:schemeClr val="bg1"/>
                </a:solidFill>
                <a:latin typeface="Arial" panose="020B0604020202020204" pitchFamily="34" charset="0"/>
                <a:cs typeface="Arial" panose="020B0604020202020204" pitchFamily="34" charset="0"/>
              </a:rPr>
              <a:t>More effective scoping and priority identification</a:t>
            </a:r>
          </a:p>
        </p:txBody>
      </p:sp>
      <p:sp>
        <p:nvSpPr>
          <p:cNvPr id="2" name="Cloud 1">
            <a:extLst>
              <a:ext uri="{FF2B5EF4-FFF2-40B4-BE49-F238E27FC236}">
                <a16:creationId xmlns:a16="http://schemas.microsoft.com/office/drawing/2014/main" id="{308AA9D1-7F56-0F4D-1997-AACE04483F9E}"/>
              </a:ext>
            </a:extLst>
          </p:cNvPr>
          <p:cNvSpPr/>
          <p:nvPr/>
        </p:nvSpPr>
        <p:spPr>
          <a:xfrm>
            <a:off x="385618" y="1588155"/>
            <a:ext cx="5053486" cy="3625469"/>
          </a:xfrm>
          <a:prstGeom prst="clou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t>Example: Autistic adults with alcohol /substance abuse set priorities for research in the area.</a:t>
            </a:r>
          </a:p>
        </p:txBody>
      </p:sp>
    </p:spTree>
    <p:extLst>
      <p:ext uri="{BB962C8B-B14F-4D97-AF65-F5344CB8AC3E}">
        <p14:creationId xmlns:p14="http://schemas.microsoft.com/office/powerpoint/2010/main" val="3324266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89A5B06B3B8184C99166C6B14F7DEF4" ma:contentTypeVersion="19" ma:contentTypeDescription="Create a new document." ma:contentTypeScope="" ma:versionID="c4a66e736ea54a8f726370207a85826a">
  <xsd:schema xmlns:xsd="http://www.w3.org/2001/XMLSchema" xmlns:xs="http://www.w3.org/2001/XMLSchema" xmlns:p="http://schemas.microsoft.com/office/2006/metadata/properties" xmlns:ns2="0530b2bb-0875-42b6-bdc4-1e66852d78ec" xmlns:ns3="4849c256-be0d-4d2d-b43e-800f845e2b0c" targetNamespace="http://schemas.microsoft.com/office/2006/metadata/properties" ma:root="true" ma:fieldsID="2996e39f4e2e6f90b6c7ae041b8f0b66" ns2:_="" ns3:_="">
    <xsd:import namespace="0530b2bb-0875-42b6-bdc4-1e66852d78ec"/>
    <xsd:import namespace="4849c256-be0d-4d2d-b43e-800f845e2b0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530b2bb-0875-42b6-bdc4-1e66852d78e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849c256-be0d-4d2d-b43e-800f845e2b0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6873544d-44d4-4042-8b29-f05ed66f391b}" ma:internalName="TaxCatchAll" ma:showField="CatchAllData" ma:web="4849c256-be0d-4d2d-b43e-800f845e2b0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530b2bb-0875-42b6-bdc4-1e66852d78ec">
      <Terms xmlns="http://schemas.microsoft.com/office/infopath/2007/PartnerControls"/>
    </lcf76f155ced4ddcb4097134ff3c332f>
    <TaxCatchAll xmlns="4849c256-be0d-4d2d-b43e-800f845e2b0c" xsi:nil="true"/>
  </documentManagement>
</p:properties>
</file>

<file path=customXml/itemProps1.xml><?xml version="1.0" encoding="utf-8"?>
<ds:datastoreItem xmlns:ds="http://schemas.openxmlformats.org/officeDocument/2006/customXml" ds:itemID="{591D7645-E37E-49CC-8904-CFF6C4B4BBD6}"/>
</file>

<file path=customXml/itemProps2.xml><?xml version="1.0" encoding="utf-8"?>
<ds:datastoreItem xmlns:ds="http://schemas.openxmlformats.org/officeDocument/2006/customXml" ds:itemID="{44DADC57-4FB9-4979-98D7-3D71FA047517}"/>
</file>

<file path=customXml/itemProps3.xml><?xml version="1.0" encoding="utf-8"?>
<ds:datastoreItem xmlns:ds="http://schemas.openxmlformats.org/officeDocument/2006/customXml" ds:itemID="{FDF641F4-5072-48C9-8EF7-8275D448999C}"/>
</file>

<file path=docProps/app.xml><?xml version="1.0" encoding="utf-8"?>
<Properties xmlns="http://schemas.openxmlformats.org/officeDocument/2006/extended-properties" xmlns:vt="http://schemas.openxmlformats.org/officeDocument/2006/docPropsVTypes">
  <TotalTime>714</TotalTime>
  <Words>371</Words>
  <Application>Microsoft Office PowerPoint</Application>
  <PresentationFormat>Widescreen</PresentationFormat>
  <Paragraphs>92</Paragraphs>
  <Slides>24</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Aptos</vt:lpstr>
      <vt:lpstr>Aptos Display</vt:lpstr>
      <vt:lpstr>Arial</vt:lpstr>
      <vt:lpstr>Office Theme</vt:lpstr>
      <vt:lpstr>The Role of  Experts-by-Experience in Research</vt:lpstr>
      <vt:lpstr>PowerPoint Presentation</vt:lpstr>
      <vt:lpstr>PowerPoint Presentation</vt:lpstr>
      <vt:lpstr>PowerPoint Presentation</vt:lpstr>
      <vt:lpstr>Method: Scoping Review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Key factors influencing decision making</vt:lpstr>
      <vt:lpstr>Approaches to involvement </vt:lpstr>
      <vt:lpstr>Approaches to involvement </vt:lpstr>
      <vt:lpstr>Challenges</vt:lpstr>
      <vt:lpstr>Key Principles </vt:lpstr>
      <vt:lpstr>PowerPoint Presentation</vt:lpstr>
      <vt:lpstr>PowerPoint Presentation</vt:lpstr>
      <vt:lpstr>PowerPoint Presentation</vt:lpstr>
      <vt:lpstr>PowerPoint Presentation</vt:lpstr>
      <vt:lpstr>PowerPoint Presentation</vt:lpstr>
      <vt:lpstr>katie.crompton@warwick.ac.uk</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Crompton, Katie</dc:creator>
  <cp:lastModifiedBy>Roberts, Abbie</cp:lastModifiedBy>
  <cp:revision>27</cp:revision>
  <dcterms:created xsi:type="dcterms:W3CDTF">2025-03-04T14:20:26Z</dcterms:created>
  <dcterms:modified xsi:type="dcterms:W3CDTF">2025-03-19T10:55:28Z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0x010100089A5B06B3B8184C99166C6B14F7DEF4</vt:lpwstr>
  </property>
</Properties>
</file>