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CB1A0-FA0B-2D7C-DC29-994F6E4F0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E84D45-5856-BC9C-3D18-CF5A125C82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810FF-13FC-D300-F61A-A8045006A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5C3E1-C143-50DF-A735-97B3F2D5E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7847D-9851-8D06-8690-E25241CDE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721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935C8-A75B-6129-23C5-D3A34E3D7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490B6F-013F-6FD9-FAEC-9FBE31763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A10D3-0092-651F-5239-8D74F6FDB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1DCB4-C6C7-4CE0-A87D-CA7FFA7D8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4E622-B83C-C3DC-A1C0-50308689F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57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C93330-9CBE-6243-EBF3-30ADF91E9F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9DCBE8-77A4-F481-E4D7-D2D3D0111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7FE36-2970-6577-14C1-36B0D1B57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51B8B-8156-66FA-68CE-26106AE56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EBBEA-B31A-8D53-3FFF-616EA720F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28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DAFDE-1F99-8E5E-9838-DB9792C9C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6673B-BB3F-BC11-4672-B48AEFE3F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760CA3-161F-0F94-2219-F7C486574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D9CF0-8583-6F40-DE7C-C82E9FA74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8B884-B504-6085-3DC6-A091EB7B6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97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D9868-25C5-9CF9-D37C-027A45A10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CBB179-BF2B-6625-134D-57EC77DA9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ACAC6-63BD-6B98-AD72-57B82E1A2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CDB5CC-D461-AD28-B244-A1C8CD77F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079E4-C6C2-0486-4580-7AD4738A8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535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B3869-7C40-7AE2-9968-4FDC5BE67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FBA4-8912-476C-1969-802AFDE73A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BAA10D-D486-655A-031B-18FFC65A0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279E0-9B7A-D4C1-68DF-080FD730F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65B71-F11F-49EC-847D-D34C2E117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A4A016-061F-EE07-9A79-0F815BEFD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30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6F7A1-F2D8-480A-17DA-185F714D5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CE8253-7316-0F68-E4DE-73D4C8D122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6E0420-56EC-3540-9CC3-4EC279873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D93AEE-E565-8AA6-3A79-6FA82D1564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A2847-6950-8332-17D9-331D94BBDF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0E728F-B104-0AE7-551B-5836113B4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B546F9-109B-FEA5-C7E6-0CF0BA11F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7D24A0-A40C-456A-C912-B59019899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21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80A40-4856-E866-1601-36B45B81A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3F74DD-4EB9-3548-4937-6AC605C3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2E0C85-3DDD-4CBE-7A4A-3118DE171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535486-B45E-1F55-97C5-E4A075FA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204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3AE48A-D9C9-1DF3-0DE3-C09280F7F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EFA792-010F-D009-6083-B04B9C1CE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98A1B-6C56-938D-8AD2-0F08D381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224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6A89-493C-7190-585C-2E3FF08BC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4981A-780A-F615-A200-E91781498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64BD25-4694-4D14-B97C-A12BB748E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48D594-1BD1-FB47-F390-618867E27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73071-96D4-CA9B-C84E-4D0F4D304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FE8838-31F8-4836-C6F0-CFDF27628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00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5BE09-B713-E8B1-0E51-201DD174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00A411-B536-C820-42C4-507198DB36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28A29B-F729-DDB9-2A62-E01FD8D96C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6D1C0B-B7FB-86DC-EF94-B456A2871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95E412-D2E4-9BCF-113D-A26F43B2B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05434-F7F7-BCD4-E9F3-BBE73129B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06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BBD67A-7CF2-BFF2-B991-E07210E1A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C335C-C863-8B16-6137-079EB58F3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061E3-65A2-21C6-7129-3B93043B0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325873-FE3D-4EED-85D2-484CD703B315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C730F-094C-3958-6340-95BDF7549E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FF53-53B0-212A-1370-B498E39A09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B4A431-D94F-4456-BA0F-6BB7B7CC16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01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room with art and people&#10;&#10;Description automatically generated with medium confidence">
            <a:extLst>
              <a:ext uri="{FF2B5EF4-FFF2-40B4-BE49-F238E27FC236}">
                <a16:creationId xmlns:a16="http://schemas.microsoft.com/office/drawing/2014/main" id="{A53A7C3C-01EF-56A2-6EBE-9D051CAD17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74C894-CA7F-B664-7E79-6EA26F35F4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643467"/>
            <a:ext cx="5452529" cy="3569242"/>
          </a:xfrm>
        </p:spPr>
        <p:txBody>
          <a:bodyPr anchor="t">
            <a:normAutofit/>
          </a:bodyPr>
          <a:lstStyle/>
          <a:p>
            <a:pPr algn="l"/>
            <a:r>
              <a:rPr lang="en-GB" sz="5200">
                <a:solidFill>
                  <a:srgbClr val="FFFFFF"/>
                </a:solidFill>
              </a:rPr>
              <a:t>Avenues for engagement through museums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AB3A2-804F-672B-C9E5-2C9C63D577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4551037"/>
            <a:ext cx="5449479" cy="1578054"/>
          </a:xfrm>
        </p:spPr>
        <p:txBody>
          <a:bodyPr anchor="b">
            <a:normAutofit/>
          </a:bodyPr>
          <a:lstStyle/>
          <a:p>
            <a:pPr algn="l"/>
            <a:r>
              <a:rPr lang="en-GB">
                <a:solidFill>
                  <a:srgbClr val="FFFFFF"/>
                </a:solidFill>
              </a:rPr>
              <a:t>Lily Crowther &amp; Giovanni Vinti</a:t>
            </a:r>
          </a:p>
          <a:p>
            <a:pPr algn="l"/>
            <a:r>
              <a:rPr lang="en-GB">
                <a:solidFill>
                  <a:srgbClr val="FFFFFF"/>
                </a:solidFill>
              </a:rPr>
              <a:t>Leamington Spa Art Gallery &amp; Museum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63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9C2BBF8-C7BF-24BE-F34A-9DAA76D8A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46" b="20462"/>
          <a:stretch/>
        </p:blipFill>
        <p:spPr bwMode="auto">
          <a:xfrm>
            <a:off x="2522356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103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55F53-CE5A-EAA3-B96D-387EECB3F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565" y="797223"/>
            <a:ext cx="4715576" cy="4554423"/>
          </a:xfrm>
        </p:spPr>
        <p:txBody>
          <a:bodyPr>
            <a:normAutofit/>
          </a:bodyPr>
          <a:lstStyle/>
          <a:p>
            <a:pPr marL="0" indent="0">
              <a:buClr>
                <a:schemeClr val="tx2">
                  <a:lumMod val="25000"/>
                  <a:lumOff val="75000"/>
                </a:schemeClr>
              </a:buClr>
              <a:buNone/>
            </a:pPr>
            <a:r>
              <a:rPr lang="en-GB" sz="4000" dirty="0"/>
              <a:t>Four key avenues for public engagement: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en-GB" sz="3600" dirty="0"/>
              <a:t>In-person events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en-GB" sz="3600" dirty="0"/>
              <a:t>Displays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en-GB" sz="3600" dirty="0"/>
              <a:t>Print and publications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en-GB" sz="3600" dirty="0"/>
              <a:t>Collections</a:t>
            </a:r>
          </a:p>
        </p:txBody>
      </p:sp>
    </p:spTree>
    <p:extLst>
      <p:ext uri="{BB962C8B-B14F-4D97-AF65-F5344CB8AC3E}">
        <p14:creationId xmlns:p14="http://schemas.microsoft.com/office/powerpoint/2010/main" val="2515227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9E807D-8088-28A7-7D2D-144ED74C4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5EF93B-5D79-5BA9-9D75-92FE2C76BA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62" r="1626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C99E101-E2A3-819C-642B-2A77F5E6D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09" y="1763871"/>
            <a:ext cx="10515600" cy="4122503"/>
          </a:xfrm>
        </p:spPr>
        <p:txBody>
          <a:bodyPr>
            <a:normAutofit/>
          </a:bodyPr>
          <a:lstStyle/>
          <a:p>
            <a:pPr marL="0" indent="0">
              <a:buClr>
                <a:schemeClr val="tx2">
                  <a:lumMod val="25000"/>
                  <a:lumOff val="75000"/>
                </a:schemeClr>
              </a:buClr>
              <a:buNone/>
            </a:pPr>
            <a:r>
              <a:rPr lang="en-GB" sz="4000" dirty="0"/>
              <a:t>In-person events:</a:t>
            </a:r>
          </a:p>
          <a:p>
            <a:pPr lvl="1">
              <a:buClr>
                <a:schemeClr val="tx2">
                  <a:lumMod val="25000"/>
                  <a:lumOff val="75000"/>
                </a:schemeClr>
              </a:buClr>
            </a:pPr>
            <a:r>
              <a:rPr lang="en-GB" sz="3600" dirty="0"/>
              <a:t>Public talks</a:t>
            </a:r>
          </a:p>
          <a:p>
            <a:pPr lvl="1">
              <a:buClr>
                <a:schemeClr val="tx2">
                  <a:lumMod val="25000"/>
                  <a:lumOff val="75000"/>
                </a:schemeClr>
              </a:buClr>
            </a:pPr>
            <a:r>
              <a:rPr lang="en-GB" sz="3600" dirty="0"/>
              <a:t>Drop-in sessions</a:t>
            </a:r>
          </a:p>
          <a:p>
            <a:pPr lvl="1">
              <a:buClr>
                <a:schemeClr val="tx2">
                  <a:lumMod val="25000"/>
                  <a:lumOff val="75000"/>
                </a:schemeClr>
              </a:buClr>
            </a:pPr>
            <a:r>
              <a:rPr lang="en-GB" sz="3600" dirty="0"/>
              <a:t>Workshops</a:t>
            </a:r>
          </a:p>
          <a:p>
            <a:pPr lvl="1">
              <a:buClr>
                <a:schemeClr val="tx2">
                  <a:lumMod val="25000"/>
                  <a:lumOff val="75000"/>
                </a:schemeClr>
              </a:buClr>
            </a:pPr>
            <a:r>
              <a:rPr lang="en-GB" sz="3600" dirty="0"/>
              <a:t>Study days</a:t>
            </a:r>
          </a:p>
        </p:txBody>
      </p:sp>
    </p:spTree>
    <p:extLst>
      <p:ext uri="{BB962C8B-B14F-4D97-AF65-F5344CB8AC3E}">
        <p14:creationId xmlns:p14="http://schemas.microsoft.com/office/powerpoint/2010/main" val="3672835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F3E02E-2E07-78A4-3FC8-FFBC63AC5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room with a sign and a table&#10;&#10;Description automatically generated with medium confidence">
            <a:extLst>
              <a:ext uri="{FF2B5EF4-FFF2-40B4-BE49-F238E27FC236}">
                <a16:creationId xmlns:a16="http://schemas.microsoft.com/office/drawing/2014/main" id="{80D645A6-D5BE-AAB1-9B45-92C478D29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6"/>
          <a:stretch/>
        </p:blipFill>
        <p:spPr>
          <a:xfrm>
            <a:off x="-1011134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64419-4CE1-FDE0-FA8F-003C4825C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93" y="1663497"/>
            <a:ext cx="5261007" cy="3742762"/>
          </a:xfrm>
        </p:spPr>
        <p:txBody>
          <a:bodyPr>
            <a:noAutofit/>
          </a:bodyPr>
          <a:lstStyle/>
          <a:p>
            <a:pPr marL="0" indent="0">
              <a:buClr>
                <a:schemeClr val="tx2">
                  <a:lumMod val="25000"/>
                  <a:lumOff val="75000"/>
                </a:schemeClr>
              </a:buClr>
              <a:buNone/>
            </a:pPr>
            <a:r>
              <a:rPr lang="en-GB" sz="4000" dirty="0"/>
              <a:t>Displays: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GB" sz="3600" dirty="0"/>
              <a:t>Major exhibitions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GB" sz="3600" dirty="0"/>
              <a:t>Small-scale displays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GB" sz="3600" dirty="0"/>
              <a:t>Community pop-ups and interventions</a:t>
            </a:r>
          </a:p>
        </p:txBody>
      </p:sp>
    </p:spTree>
    <p:extLst>
      <p:ext uri="{BB962C8B-B14F-4D97-AF65-F5344CB8AC3E}">
        <p14:creationId xmlns:p14="http://schemas.microsoft.com/office/powerpoint/2010/main" val="1645800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598D634-02DC-CDF6-C4C7-F003E81E9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erson in a uniform holding a piece of paper&#10;&#10;Description automatically generated">
            <a:extLst>
              <a:ext uri="{FF2B5EF4-FFF2-40B4-BE49-F238E27FC236}">
                <a16:creationId xmlns:a16="http://schemas.microsoft.com/office/drawing/2014/main" id="{65202F86-4CBC-EB98-1B96-CD600AA37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3" r="14998" b="21984"/>
          <a:stretch/>
        </p:blipFill>
        <p:spPr>
          <a:xfrm>
            <a:off x="2204723" y="10"/>
            <a:ext cx="8219438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3E29F-AD08-9785-43F0-EC7573BA4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685" y="1462049"/>
            <a:ext cx="4561573" cy="3742762"/>
          </a:xfrm>
        </p:spPr>
        <p:txBody>
          <a:bodyPr>
            <a:normAutofit/>
          </a:bodyPr>
          <a:lstStyle/>
          <a:p>
            <a:pPr marL="0" indent="0">
              <a:buClr>
                <a:schemeClr val="tx2">
                  <a:lumMod val="25000"/>
                  <a:lumOff val="75000"/>
                </a:schemeClr>
              </a:buClr>
              <a:buNone/>
            </a:pPr>
            <a:r>
              <a:rPr lang="en-GB" sz="4000" dirty="0"/>
              <a:t>Print and publications:</a:t>
            </a:r>
          </a:p>
          <a:p>
            <a:pPr lvl="1">
              <a:buClr>
                <a:srgbClr val="FF0000"/>
              </a:buClr>
            </a:pPr>
            <a:r>
              <a:rPr lang="en-GB" sz="3600" dirty="0"/>
              <a:t>Trails</a:t>
            </a:r>
          </a:p>
          <a:p>
            <a:pPr lvl="1">
              <a:buClr>
                <a:srgbClr val="FF0000"/>
              </a:buClr>
            </a:pPr>
            <a:r>
              <a:rPr lang="en-GB" sz="3600" dirty="0"/>
              <a:t>School resources</a:t>
            </a:r>
          </a:p>
          <a:p>
            <a:pPr lvl="1">
              <a:buClr>
                <a:srgbClr val="FF0000"/>
              </a:buClr>
            </a:pPr>
            <a:r>
              <a:rPr lang="en-GB" sz="3600" dirty="0"/>
              <a:t>Zines</a:t>
            </a:r>
          </a:p>
        </p:txBody>
      </p:sp>
    </p:spTree>
    <p:extLst>
      <p:ext uri="{BB962C8B-B14F-4D97-AF65-F5344CB8AC3E}">
        <p14:creationId xmlns:p14="http://schemas.microsoft.com/office/powerpoint/2010/main" val="1753874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77ABA4-BE96-09E2-1B0F-76D3BC08C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erson holding a jacket and smiling&#10;&#10;Description automatically generated">
            <a:extLst>
              <a:ext uri="{FF2B5EF4-FFF2-40B4-BE49-F238E27FC236}">
                <a16:creationId xmlns:a16="http://schemas.microsoft.com/office/drawing/2014/main" id="{C50DC606-29CE-D6BF-B025-1EBCE4657C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-1" b="-1"/>
          <a:stretch/>
        </p:blipFill>
        <p:spPr>
          <a:xfrm>
            <a:off x="3357510" y="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E60C0-5EBC-D9E1-E009-729404F93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684" y="1557614"/>
            <a:ext cx="3822189" cy="3742762"/>
          </a:xfrm>
        </p:spPr>
        <p:txBody>
          <a:bodyPr>
            <a:normAutofit/>
          </a:bodyPr>
          <a:lstStyle/>
          <a:p>
            <a:pPr marL="0" indent="0">
              <a:buClr>
                <a:schemeClr val="tx2">
                  <a:lumMod val="25000"/>
                  <a:lumOff val="75000"/>
                </a:schemeClr>
              </a:buClr>
              <a:buNone/>
            </a:pPr>
            <a:r>
              <a:rPr lang="en-GB" sz="4000" dirty="0"/>
              <a:t>Collections:</a:t>
            </a:r>
          </a:p>
          <a:p>
            <a:pPr lvl="1">
              <a:buClr>
                <a:schemeClr val="accent5">
                  <a:lumMod val="60000"/>
                  <a:lumOff val="40000"/>
                </a:schemeClr>
              </a:buClr>
            </a:pPr>
            <a:r>
              <a:rPr lang="en-GB" sz="3600" dirty="0"/>
              <a:t>Historical objects</a:t>
            </a:r>
          </a:p>
          <a:p>
            <a:pPr lvl="1">
              <a:buClr>
                <a:schemeClr val="accent5">
                  <a:lumMod val="60000"/>
                  <a:lumOff val="40000"/>
                </a:schemeClr>
              </a:buClr>
            </a:pPr>
            <a:r>
              <a:rPr lang="en-GB" sz="3600" dirty="0"/>
              <a:t>Contemporary collecting</a:t>
            </a:r>
          </a:p>
          <a:p>
            <a:pPr lvl="1">
              <a:buClr>
                <a:schemeClr val="accent5">
                  <a:lumMod val="60000"/>
                  <a:lumOff val="40000"/>
                </a:schemeClr>
              </a:buClr>
            </a:pPr>
            <a:r>
              <a:rPr lang="en-GB" sz="3600" dirty="0"/>
              <a:t>Oral histories</a:t>
            </a:r>
          </a:p>
        </p:txBody>
      </p:sp>
    </p:spTree>
    <p:extLst>
      <p:ext uri="{BB962C8B-B14F-4D97-AF65-F5344CB8AC3E}">
        <p14:creationId xmlns:p14="http://schemas.microsoft.com/office/powerpoint/2010/main" val="2525523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A5B06B3B8184C99166C6B14F7DEF4" ma:contentTypeVersion="19" ma:contentTypeDescription="Create a new document." ma:contentTypeScope="" ma:versionID="c4a66e736ea54a8f726370207a85826a">
  <xsd:schema xmlns:xsd="http://www.w3.org/2001/XMLSchema" xmlns:xs="http://www.w3.org/2001/XMLSchema" xmlns:p="http://schemas.microsoft.com/office/2006/metadata/properties" xmlns:ns2="0530b2bb-0875-42b6-bdc4-1e66852d78ec" xmlns:ns3="4849c256-be0d-4d2d-b43e-800f845e2b0c" targetNamespace="http://schemas.microsoft.com/office/2006/metadata/properties" ma:root="true" ma:fieldsID="2996e39f4e2e6f90b6c7ae041b8f0b66" ns2:_="" ns3:_="">
    <xsd:import namespace="0530b2bb-0875-42b6-bdc4-1e66852d78ec"/>
    <xsd:import namespace="4849c256-be0d-4d2d-b43e-800f845e2b0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30b2bb-0875-42b6-bdc4-1e66852d78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49c256-be0d-4d2d-b43e-800f845e2b0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873544d-44d4-4042-8b29-f05ed66f391b}" ma:internalName="TaxCatchAll" ma:showField="CatchAllData" ma:web="4849c256-be0d-4d2d-b43e-800f845e2b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530b2bb-0875-42b6-bdc4-1e66852d78ec">
      <Terms xmlns="http://schemas.microsoft.com/office/infopath/2007/PartnerControls"/>
    </lcf76f155ced4ddcb4097134ff3c332f>
    <TaxCatchAll xmlns="4849c256-be0d-4d2d-b43e-800f845e2b0c" xsi:nil="true"/>
  </documentManagement>
</p:properties>
</file>

<file path=customXml/itemProps1.xml><?xml version="1.0" encoding="utf-8"?>
<ds:datastoreItem xmlns:ds="http://schemas.openxmlformats.org/officeDocument/2006/customXml" ds:itemID="{FD6BEDF7-D5DD-4D9E-997E-0C94B2116758}"/>
</file>

<file path=customXml/itemProps2.xml><?xml version="1.0" encoding="utf-8"?>
<ds:datastoreItem xmlns:ds="http://schemas.openxmlformats.org/officeDocument/2006/customXml" ds:itemID="{022EA0A3-58AC-4A2F-A465-BF1AEC385733}"/>
</file>

<file path=customXml/itemProps3.xml><?xml version="1.0" encoding="utf-8"?>
<ds:datastoreItem xmlns:ds="http://schemas.openxmlformats.org/officeDocument/2006/customXml" ds:itemID="{6385F48E-889E-4CF4-BCF7-3E0CB4C723FF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66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Avenues for engagement through museums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Lily Crowther</dc:creator>
  <cp:lastModifiedBy>Lily Crowther</cp:lastModifiedBy>
  <cp:revision>2</cp:revision>
  <dcterms:created xsi:type="dcterms:W3CDTF">2025-02-12T14:46:37Z</dcterms:created>
  <dcterms:modified xsi:type="dcterms:W3CDTF">2025-02-12T15:59:45Z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6f64b5a-70e3-4d13-98dc-9c006fabbb8e_Enabled">
    <vt:lpwstr>true</vt:lpwstr>
  </property>
  <property fmtid="{D5CDD505-2E9C-101B-9397-08002B2CF9AE}" pid="3" name="MSIP_Label_c6f64b5a-70e3-4d13-98dc-9c006fabbb8e_SetDate">
    <vt:lpwstr>2025-02-12T15:46:23Z</vt:lpwstr>
  </property>
  <property fmtid="{D5CDD505-2E9C-101B-9397-08002B2CF9AE}" pid="4" name="MSIP_Label_c6f64b5a-70e3-4d13-98dc-9c006fabbb8e_Method">
    <vt:lpwstr>Standard</vt:lpwstr>
  </property>
  <property fmtid="{D5CDD505-2E9C-101B-9397-08002B2CF9AE}" pid="5" name="MSIP_Label_c6f64b5a-70e3-4d13-98dc-9c006fabbb8e_Name">
    <vt:lpwstr>Not Classified</vt:lpwstr>
  </property>
  <property fmtid="{D5CDD505-2E9C-101B-9397-08002B2CF9AE}" pid="6" name="MSIP_Label_c6f64b5a-70e3-4d13-98dc-9c006fabbb8e_SiteId">
    <vt:lpwstr>a299760a-16eb-4f36-84d7-1c6fdd63f547</vt:lpwstr>
  </property>
  <property fmtid="{D5CDD505-2E9C-101B-9397-08002B2CF9AE}" pid="7" name="MSIP_Label_c6f64b5a-70e3-4d13-98dc-9c006fabbb8e_ActionId">
    <vt:lpwstr>4066d42d-5790-476d-bc60-c1fc776cba2e</vt:lpwstr>
  </property>
  <property fmtid="{D5CDD505-2E9C-101B-9397-08002B2CF9AE}" pid="8" name="MSIP_Label_c6f64b5a-70e3-4d13-98dc-9c006fabbb8e_ContentBits">
    <vt:lpwstr>0</vt:lpwstr>
  </property>
  <property fmtid="{D5CDD505-2E9C-101B-9397-08002B2CF9AE}" pid="9" name="ContentTypeId">
    <vt:lpwstr>0x010100089A5B06B3B8184C99166C6B14F7DEF4</vt:lpwstr>
  </property>
</Properties>
</file>